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45B0-E5C9-4DBD-AB89-9E84029DC5CB}" type="datetimeFigureOut">
              <a:rPr lang="es-ES_tradnl" smtClean="0"/>
              <a:pPr/>
              <a:t>25/06/2015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923C-F7E9-430A-9A2B-7F774A09525C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45B0-E5C9-4DBD-AB89-9E84029DC5CB}" type="datetimeFigureOut">
              <a:rPr lang="es-ES_tradnl" smtClean="0"/>
              <a:pPr/>
              <a:t>25/06/2015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923C-F7E9-430A-9A2B-7F774A09525C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45B0-E5C9-4DBD-AB89-9E84029DC5CB}" type="datetimeFigureOut">
              <a:rPr lang="es-ES_tradnl" smtClean="0"/>
              <a:pPr/>
              <a:t>25/06/2015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923C-F7E9-430A-9A2B-7F774A09525C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45B0-E5C9-4DBD-AB89-9E84029DC5CB}" type="datetimeFigureOut">
              <a:rPr lang="es-ES_tradnl" smtClean="0"/>
              <a:pPr/>
              <a:t>25/06/2015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923C-F7E9-430A-9A2B-7F774A09525C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45B0-E5C9-4DBD-AB89-9E84029DC5CB}" type="datetimeFigureOut">
              <a:rPr lang="es-ES_tradnl" smtClean="0"/>
              <a:pPr/>
              <a:t>25/06/2015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923C-F7E9-430A-9A2B-7F774A09525C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45B0-E5C9-4DBD-AB89-9E84029DC5CB}" type="datetimeFigureOut">
              <a:rPr lang="es-ES_tradnl" smtClean="0"/>
              <a:pPr/>
              <a:t>25/06/2015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923C-F7E9-430A-9A2B-7F774A09525C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45B0-E5C9-4DBD-AB89-9E84029DC5CB}" type="datetimeFigureOut">
              <a:rPr lang="es-ES_tradnl" smtClean="0"/>
              <a:pPr/>
              <a:t>25/06/2015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923C-F7E9-430A-9A2B-7F774A09525C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45B0-E5C9-4DBD-AB89-9E84029DC5CB}" type="datetimeFigureOut">
              <a:rPr lang="es-ES_tradnl" smtClean="0"/>
              <a:pPr/>
              <a:t>25/06/2015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923C-F7E9-430A-9A2B-7F774A09525C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45B0-E5C9-4DBD-AB89-9E84029DC5CB}" type="datetimeFigureOut">
              <a:rPr lang="es-ES_tradnl" smtClean="0"/>
              <a:pPr/>
              <a:t>25/06/2015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923C-F7E9-430A-9A2B-7F774A09525C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45B0-E5C9-4DBD-AB89-9E84029DC5CB}" type="datetimeFigureOut">
              <a:rPr lang="es-ES_tradnl" smtClean="0"/>
              <a:pPr/>
              <a:t>25/06/2015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923C-F7E9-430A-9A2B-7F774A09525C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45B0-E5C9-4DBD-AB89-9E84029DC5CB}" type="datetimeFigureOut">
              <a:rPr lang="es-ES_tradnl" smtClean="0"/>
              <a:pPr/>
              <a:t>25/06/2015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923C-F7E9-430A-9A2B-7F774A09525C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745B0-E5C9-4DBD-AB89-9E84029DC5CB}" type="datetimeFigureOut">
              <a:rPr lang="es-ES_tradnl" smtClean="0"/>
              <a:pPr/>
              <a:t>25/06/2015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B923C-F7E9-430A-9A2B-7F774A09525C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rgbClr val="FF0000"/>
                </a:solidFill>
              </a:rPr>
              <a:t>FORMACIÓN PROFESIONAL EN ESPAÑA: PASADO Y FUTURO</a:t>
            </a: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ORIOL HOMS</a:t>
            </a:r>
          </a:p>
          <a:p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48" y="500042"/>
            <a:ext cx="7858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 smtClean="0"/>
              <a:t>II CONGRESO NACIONAL DE FORMACIÓN PROFESIONAL</a:t>
            </a:r>
          </a:p>
          <a:p>
            <a:pPr algn="ctr"/>
            <a:r>
              <a:rPr lang="es-ES_tradnl" sz="2000" dirty="0" smtClean="0"/>
              <a:t>FPEMPRESA</a:t>
            </a:r>
          </a:p>
          <a:p>
            <a:pPr algn="ctr"/>
            <a:r>
              <a:rPr lang="es-ES_tradnl" sz="2000" dirty="0" smtClean="0"/>
              <a:t>Valencia, 24-25 junio 2015</a:t>
            </a:r>
            <a:endParaRPr lang="es-ES_tradnl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rgbClr val="FF0000"/>
                </a:solidFill>
              </a:rPr>
              <a:t>UNA NUEVA FP PARA LOS PROFESIONALES DEL FUTURO</a:t>
            </a: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57224" y="1928802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LA ALTERNANCIA</a:t>
            </a:r>
            <a:endParaRPr lang="es-ES_tradnl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286380" y="1928802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LAS COMPETENCIAS</a:t>
            </a:r>
            <a:endParaRPr lang="es-ES_tradnl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28596" y="4000504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LA TECNOLOGIA</a:t>
            </a:r>
            <a:endParaRPr lang="es-ES_tradnl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6000760" y="4071942"/>
            <a:ext cx="2214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LA FORMACIÓN</a:t>
            </a:r>
          </a:p>
          <a:p>
            <a:pPr algn="ctr"/>
            <a:r>
              <a:rPr lang="es-ES_tradnl" sz="2400" dirty="0" smtClean="0"/>
              <a:t> SUPERIOR</a:t>
            </a:r>
            <a:endParaRPr lang="es-ES_tradnl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3143240" y="5357826"/>
            <a:ext cx="2143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LA FORMACIÓN A LO LARGO DE LA VIDA</a:t>
            </a:r>
            <a:endParaRPr lang="es-ES_tradnl" sz="2400" dirty="0"/>
          </a:p>
        </p:txBody>
      </p:sp>
      <p:sp>
        <p:nvSpPr>
          <p:cNvPr id="10" name="9 Estrella de 5 puntas"/>
          <p:cNvSpPr/>
          <p:nvPr/>
        </p:nvSpPr>
        <p:spPr>
          <a:xfrm rot="10800000">
            <a:off x="2643174" y="2371723"/>
            <a:ext cx="3143272" cy="2628912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10 Botón de acción: Ayuda">
            <a:hlinkClick r:id="" action="ppaction://noaction" highlightClick="1"/>
          </p:cNvPr>
          <p:cNvSpPr/>
          <p:nvPr/>
        </p:nvSpPr>
        <p:spPr>
          <a:xfrm>
            <a:off x="3714744" y="3000372"/>
            <a:ext cx="1042416" cy="1042416"/>
          </a:xfrm>
          <a:prstGeom prst="actionButtonHelp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rgbClr val="FF0000"/>
                </a:solidFill>
              </a:rPr>
              <a:t>LA FP CLAVE DE LA TRANSFORMACIÓN DE LOS MODELOS PRODUCTIVOS</a:t>
            </a: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Los nuevos modelos productivos requieren un nuevo perfil de profesionales tanto en los puestos de dirección como de ejecución.</a:t>
            </a:r>
          </a:p>
          <a:p>
            <a:r>
              <a:rPr lang="es-ES_tradnl" dirty="0" smtClean="0"/>
              <a:t>La FP forma a los profesionales del futuro.</a:t>
            </a:r>
          </a:p>
          <a:p>
            <a:r>
              <a:rPr lang="es-ES_tradnl" dirty="0" smtClean="0"/>
              <a:t>Los nuevos profesionales competitivos, innovadores, creativos dependerán de la capacidad de desarrollar esas competencias en su proceso formativo.</a:t>
            </a:r>
          </a:p>
          <a:p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FF0000"/>
                </a:solidFill>
              </a:rPr>
              <a:t>LA FP EN TRANSICIÓN</a:t>
            </a: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00034" y="1857364"/>
            <a:ext cx="3214710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ERA INDUSTRIAL </a:t>
            </a:r>
            <a:endParaRPr lang="es-ES_tradnl" dirty="0"/>
          </a:p>
        </p:txBody>
      </p:sp>
      <p:sp>
        <p:nvSpPr>
          <p:cNvPr id="5" name="4 CuadroTexto"/>
          <p:cNvSpPr txBox="1"/>
          <p:nvPr/>
        </p:nvSpPr>
        <p:spPr>
          <a:xfrm>
            <a:off x="5500694" y="1928802"/>
            <a:ext cx="3000396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ERA DEL CONOCIMIENTO</a:t>
            </a:r>
            <a:endParaRPr lang="es-ES_tradnl" dirty="0"/>
          </a:p>
        </p:txBody>
      </p:sp>
      <p:sp>
        <p:nvSpPr>
          <p:cNvPr id="6" name="5 Flecha derecha"/>
          <p:cNvSpPr/>
          <p:nvPr/>
        </p:nvSpPr>
        <p:spPr>
          <a:xfrm>
            <a:off x="3857620" y="1857364"/>
            <a:ext cx="1571636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642910" y="3000372"/>
            <a:ext cx="2928958" cy="22467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ES_tradnl" sz="2000" dirty="0" smtClean="0"/>
              <a:t>Industrial</a:t>
            </a:r>
          </a:p>
          <a:p>
            <a:pPr>
              <a:buFontTx/>
              <a:buChar char="-"/>
            </a:pPr>
            <a:r>
              <a:rPr lang="es-ES_tradnl" sz="2000" dirty="0" smtClean="0"/>
              <a:t> Para oficios</a:t>
            </a:r>
          </a:p>
          <a:p>
            <a:pPr>
              <a:buFontTx/>
              <a:buChar char="-"/>
            </a:pPr>
            <a:r>
              <a:rPr lang="es-ES_tradnl" sz="2000" dirty="0"/>
              <a:t> </a:t>
            </a:r>
            <a:r>
              <a:rPr lang="es-ES_tradnl" sz="2000" dirty="0" smtClean="0"/>
              <a:t>Escolar</a:t>
            </a:r>
          </a:p>
          <a:p>
            <a:pPr>
              <a:buFontTx/>
              <a:buChar char="-"/>
            </a:pPr>
            <a:r>
              <a:rPr lang="es-ES_tradnl" sz="2000" dirty="0"/>
              <a:t> </a:t>
            </a:r>
            <a:r>
              <a:rPr lang="es-ES_tradnl" sz="2000" dirty="0" smtClean="0"/>
              <a:t>Alternativa a la educación general </a:t>
            </a:r>
          </a:p>
          <a:p>
            <a:pPr>
              <a:buFontTx/>
              <a:buChar char="-"/>
            </a:pPr>
            <a:r>
              <a:rPr lang="es-ES_tradnl" sz="2000" dirty="0"/>
              <a:t> </a:t>
            </a:r>
            <a:r>
              <a:rPr lang="es-ES_tradnl" sz="2000" dirty="0" smtClean="0"/>
              <a:t>inicial</a:t>
            </a:r>
          </a:p>
          <a:p>
            <a:pPr>
              <a:buFontTx/>
              <a:buChar char="-"/>
            </a:pPr>
            <a:r>
              <a:rPr lang="es-ES_tradnl" sz="2000" dirty="0"/>
              <a:t> </a:t>
            </a:r>
            <a:r>
              <a:rPr lang="es-ES_tradnl" sz="2000" dirty="0" smtClean="0"/>
              <a:t>Aprender a hacer</a:t>
            </a:r>
            <a:endParaRPr lang="es-ES_tradnl" sz="2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5429256" y="2928934"/>
            <a:ext cx="3286148" cy="25545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ES_tradnl" sz="2000" dirty="0" smtClean="0"/>
              <a:t>Principalmente servicios</a:t>
            </a:r>
          </a:p>
          <a:p>
            <a:pPr>
              <a:buFontTx/>
              <a:buChar char="-"/>
            </a:pPr>
            <a:r>
              <a:rPr lang="es-ES_tradnl" sz="2000" dirty="0"/>
              <a:t> </a:t>
            </a:r>
            <a:r>
              <a:rPr lang="es-ES_tradnl" sz="2000" dirty="0" smtClean="0"/>
              <a:t>Para profesiones</a:t>
            </a:r>
          </a:p>
          <a:p>
            <a:pPr>
              <a:buFontTx/>
              <a:buChar char="-"/>
            </a:pPr>
            <a:r>
              <a:rPr lang="es-ES_tradnl" sz="2000" dirty="0"/>
              <a:t> </a:t>
            </a:r>
            <a:r>
              <a:rPr lang="es-ES_tradnl" sz="2000" dirty="0" smtClean="0"/>
              <a:t>En alternancia</a:t>
            </a:r>
          </a:p>
          <a:p>
            <a:pPr>
              <a:buFontTx/>
              <a:buChar char="-"/>
            </a:pPr>
            <a:r>
              <a:rPr lang="es-ES_tradnl" sz="2000" dirty="0" smtClean="0"/>
              <a:t>Complementaria a la educación general</a:t>
            </a:r>
          </a:p>
          <a:p>
            <a:pPr>
              <a:buFontTx/>
              <a:buChar char="-"/>
            </a:pPr>
            <a:r>
              <a:rPr lang="es-ES_tradnl" sz="2000" dirty="0"/>
              <a:t> </a:t>
            </a:r>
            <a:r>
              <a:rPr lang="es-ES_tradnl" sz="2000" dirty="0" smtClean="0"/>
              <a:t>A lo largo de la vida</a:t>
            </a:r>
          </a:p>
          <a:p>
            <a:pPr>
              <a:buFontTx/>
              <a:buChar char="-"/>
            </a:pPr>
            <a:r>
              <a:rPr lang="es-ES_tradnl" sz="2000" dirty="0" smtClean="0"/>
              <a:t> Aprender a resolver problemas</a:t>
            </a:r>
            <a:endParaRPr lang="es-ES_tradnl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FF0000"/>
                </a:solidFill>
              </a:rPr>
              <a:t>CINCO EJES DE EVOLUCIÓN</a:t>
            </a: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57224" y="1928802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LA ALTERNANCIA</a:t>
            </a:r>
            <a:endParaRPr lang="es-ES_tradnl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286380" y="1928802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LAS COMPETENCIAS</a:t>
            </a:r>
            <a:endParaRPr lang="es-ES_tradnl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28596" y="4000504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LA TECNOLOGIA</a:t>
            </a:r>
            <a:endParaRPr lang="es-ES_tradnl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6000760" y="4071942"/>
            <a:ext cx="2214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LA FORMACIÓN</a:t>
            </a:r>
          </a:p>
          <a:p>
            <a:pPr algn="ctr"/>
            <a:r>
              <a:rPr lang="es-ES_tradnl" sz="2400" dirty="0" smtClean="0"/>
              <a:t> SUPERIOR</a:t>
            </a:r>
            <a:endParaRPr lang="es-ES_tradnl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3143240" y="5357826"/>
            <a:ext cx="2143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LA FORMACIÓN A LO LARGO DE LA VIDA</a:t>
            </a:r>
            <a:endParaRPr lang="es-ES_tradnl" sz="2400" dirty="0"/>
          </a:p>
        </p:txBody>
      </p:sp>
      <p:sp>
        <p:nvSpPr>
          <p:cNvPr id="10" name="9 Estrella de 5 puntas"/>
          <p:cNvSpPr/>
          <p:nvPr/>
        </p:nvSpPr>
        <p:spPr>
          <a:xfrm rot="10800000">
            <a:off x="2643174" y="2371723"/>
            <a:ext cx="3143272" cy="2628912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rgbClr val="FF0000"/>
                </a:solidFill>
              </a:rPr>
              <a:t>EXPERIMENTAR UNA VIA PROPIA DE ALTERNANCIA</a:t>
            </a: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Adaptada flexiblemente al tejido productivo del país</a:t>
            </a:r>
          </a:p>
          <a:p>
            <a:r>
              <a:rPr lang="es-ES_tradnl" dirty="0" smtClean="0"/>
              <a:t>Partiendo de los puntos fuertes del modelo actual, las FCT:</a:t>
            </a:r>
          </a:p>
          <a:p>
            <a:pPr lvl="1"/>
            <a:r>
              <a:rPr lang="es-ES_tradnl" dirty="0" smtClean="0"/>
              <a:t>Mejorando la calidad de las prácticas en empresas</a:t>
            </a:r>
          </a:p>
          <a:p>
            <a:pPr lvl="1"/>
            <a:r>
              <a:rPr lang="es-ES_tradnl" dirty="0" smtClean="0"/>
              <a:t>Extendiendo su duración</a:t>
            </a:r>
          </a:p>
          <a:p>
            <a:pPr lvl="1"/>
            <a:r>
              <a:rPr lang="es-ES_tradnl" dirty="0" smtClean="0"/>
              <a:t>Repensando su contenido y función</a:t>
            </a:r>
          </a:p>
          <a:p>
            <a:pPr lvl="1"/>
            <a:r>
              <a:rPr lang="es-ES_tradnl" dirty="0" smtClean="0"/>
              <a:t>Apoyando la capacidad formativa de las empresas</a:t>
            </a:r>
          </a:p>
          <a:p>
            <a:pPr lvl="1"/>
            <a:r>
              <a:rPr lang="es-ES_tradnl" dirty="0" smtClean="0"/>
              <a:t>Convirtiéndolas en la principal vía de inserción de los jóvenes en el mercado de trabajo</a:t>
            </a:r>
          </a:p>
          <a:p>
            <a:pPr lvl="1"/>
            <a:r>
              <a:rPr lang="es-ES_tradnl" dirty="0" smtClean="0"/>
              <a:t>Conectándolas con la Garantía Juvenil</a:t>
            </a:r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FF0000"/>
                </a:solidFill>
              </a:rPr>
              <a:t>FORMAR NUEVOS PROFESIONALES</a:t>
            </a: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714348" y="2243142"/>
            <a:ext cx="3286148" cy="2757494"/>
          </a:xfr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algn="ctr">
              <a:buNone/>
            </a:pPr>
            <a:r>
              <a:rPr lang="es-ES_tradnl" dirty="0" smtClean="0"/>
              <a:t>¿Cómo formar profesionales competentes, innovadores y creativos?</a:t>
            </a:r>
          </a:p>
          <a:p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5786446" y="2374653"/>
            <a:ext cx="2786082" cy="255454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Formándolos en contextos innovadores, creativos, exigentes</a:t>
            </a:r>
          </a:p>
        </p:txBody>
      </p:sp>
      <p:sp>
        <p:nvSpPr>
          <p:cNvPr id="5" name="4 Flecha derecha"/>
          <p:cNvSpPr/>
          <p:nvPr/>
        </p:nvSpPr>
        <p:spPr>
          <a:xfrm>
            <a:off x="4143372" y="3311843"/>
            <a:ext cx="1571636" cy="4743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FF0000"/>
                </a:solidFill>
              </a:rPr>
              <a:t>LA TECNOLOGIA RED</a:t>
            </a: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En los próximos años las redes sociales transformarán los centros formativos y la forma de enseñar</a:t>
            </a:r>
          </a:p>
          <a:p>
            <a:r>
              <a:rPr lang="es-ES_tradnl" dirty="0" smtClean="0"/>
              <a:t>La información y parte de las competencias estándares se aprenderán a través de internet</a:t>
            </a:r>
          </a:p>
          <a:p>
            <a:r>
              <a:rPr lang="es-ES_tradnl" dirty="0" smtClean="0"/>
              <a:t>Los centros serán los espacios de entrenamientos de las competencias claves: INNOVACIÓN, CREATIVIDAD, TRABAJO EN EQUIPO</a:t>
            </a:r>
          </a:p>
          <a:p>
            <a:endParaRPr lang="es-ES_trad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FF0000"/>
                </a:solidFill>
              </a:rPr>
              <a:t>EL POTENCIAL DE LA FP SUPERIOR</a:t>
            </a: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_tradnl" dirty="0" smtClean="0"/>
              <a:t>En los próximos años, se producirá el gran salto educativo con la ampliación de los jóvenes que acabarán la secundaria superior.</a:t>
            </a:r>
          </a:p>
          <a:p>
            <a:r>
              <a:rPr lang="es-ES_tradnl" dirty="0" smtClean="0"/>
              <a:t>La economía española no requiere aumentar mucho más la proporción de jóvenes universitarios</a:t>
            </a:r>
          </a:p>
          <a:p>
            <a:r>
              <a:rPr lang="es-ES_tradnl" dirty="0" smtClean="0"/>
              <a:t>Pero requiere muchos más profesionales altamente especializados y competentes</a:t>
            </a:r>
          </a:p>
          <a:p>
            <a:r>
              <a:rPr lang="es-ES_tradnl" dirty="0" smtClean="0"/>
              <a:t> Depende de cómo se materialice la reforma universitaria del 3 + 2 se producirá un hueco que la formación profesional superior puede intentar rellenar </a:t>
            </a:r>
            <a:endParaRPr lang="es-ES_trad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rgbClr val="FF0000"/>
                </a:solidFill>
              </a:rPr>
              <a:t>SUPERAR LA DIVISIÓN ENTRE INICIAL Y CONTINUA </a:t>
            </a: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La integración de los sistemas va avanzando lentamente</a:t>
            </a:r>
          </a:p>
          <a:p>
            <a:r>
              <a:rPr lang="es-ES_tradnl" dirty="0" smtClean="0"/>
              <a:t>Pero la integración en los centros podría ir mucho más rápida de lo que se produce</a:t>
            </a:r>
          </a:p>
          <a:p>
            <a:r>
              <a:rPr lang="es-ES_tradnl" dirty="0" smtClean="0"/>
              <a:t>En el sector público hay dificultades institucionales y en el sector privado de mercados</a:t>
            </a:r>
          </a:p>
          <a:p>
            <a:r>
              <a:rPr lang="es-ES_tradnl" dirty="0" smtClean="0"/>
              <a:t>¿Son complementarios los mercados de estudiantes y el de las empresas? </a:t>
            </a:r>
            <a:endParaRPr lang="es-ES_trad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457</Words>
  <Application>Microsoft Office PowerPoint</Application>
  <PresentationFormat>Presentación en pantalla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FORMACIÓN PROFESIONAL EN ESPAÑA: PASADO Y FUTURO</vt:lpstr>
      <vt:lpstr>LA FP CLAVE DE LA TRANSFORMACIÓN DE LOS MODELOS PRODUCTIVOS</vt:lpstr>
      <vt:lpstr>LA FP EN TRANSICIÓN</vt:lpstr>
      <vt:lpstr>CINCO EJES DE EVOLUCIÓN</vt:lpstr>
      <vt:lpstr>EXPERIMENTAR UNA VIA PROPIA DE ALTERNANCIA</vt:lpstr>
      <vt:lpstr>FORMAR NUEVOS PROFESIONALES</vt:lpstr>
      <vt:lpstr>LA TECNOLOGIA RED</vt:lpstr>
      <vt:lpstr>EL POTENCIAL DE LA FP SUPERIOR</vt:lpstr>
      <vt:lpstr>SUPERAR LA DIVISIÓN ENTRE INICIAL Y CONTINUA </vt:lpstr>
      <vt:lpstr>UNA NUEVA FP PARA LOS PROFESIONALES DEL FUTURO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Oriol</dc:creator>
  <cp:lastModifiedBy>Oriol</cp:lastModifiedBy>
  <cp:revision>5</cp:revision>
  <dcterms:created xsi:type="dcterms:W3CDTF">2015-06-24T18:23:43Z</dcterms:created>
  <dcterms:modified xsi:type="dcterms:W3CDTF">2015-06-25T05:59:42Z</dcterms:modified>
</cp:coreProperties>
</file>