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16.xml" ContentType="application/vnd.openxmlformats-officedocument.presentationml.notesSlide+xml"/>
  <Override PartName="/ppt/tags/tag20.xml" ContentType="application/vnd.openxmlformats-officedocument.presentationml.tags+xml"/>
  <Override PartName="/ppt/notesSlides/notesSlide17.xml" ContentType="application/vnd.openxmlformats-officedocument.presentationml.notesSlide+xml"/>
  <Override PartName="/ppt/tags/tag21.xml" ContentType="application/vnd.openxmlformats-officedocument.presentationml.tags+xml"/>
  <Override PartName="/ppt/notesSlides/notesSlide18.xml" ContentType="application/vnd.openxmlformats-officedocument.presentationml.notesSlide+xml"/>
  <Override PartName="/ppt/tags/tag22.xml" ContentType="application/vnd.openxmlformats-officedocument.presentationml.tags+xml"/>
  <Override PartName="/ppt/notesSlides/notesSlide19.xml" ContentType="application/vnd.openxmlformats-officedocument.presentationml.notesSlide+xml"/>
  <Override PartName="/ppt/tags/tag23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24.xml" ContentType="application/vnd.openxmlformats-officedocument.presentationml.notesSlide+xml"/>
  <Override PartName="/ppt/tags/tag28.xml" ContentType="application/vnd.openxmlformats-officedocument.presentationml.tags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notesSlides/notesSlide26.xml" ContentType="application/vnd.openxmlformats-officedocument.presentationml.notesSlide+xml"/>
  <Override PartName="/ppt/tags/tag30.xml" ContentType="application/vnd.openxmlformats-officedocument.presentationml.tags+xml"/>
  <Override PartName="/ppt/notesSlides/notesSlide27.xml" ContentType="application/vnd.openxmlformats-officedocument.presentationml.notesSlide+xml"/>
  <Override PartName="/ppt/tags/tag31.xml" ContentType="application/vnd.openxmlformats-officedocument.presentationml.tags+xml"/>
  <Override PartName="/ppt/notesSlides/notesSlide28.xml" ContentType="application/vnd.openxmlformats-officedocument.presentationml.notesSlide+xml"/>
  <Override PartName="/ppt/tags/tag32.xml" ContentType="application/vnd.openxmlformats-officedocument.presentationml.tags+xml"/>
  <Override PartName="/ppt/notesSlides/notesSlide29.xml" ContentType="application/vnd.openxmlformats-officedocument.presentationml.notesSlide+xml"/>
  <Override PartName="/ppt/tags/tag33.xml" ContentType="application/vnd.openxmlformats-officedocument.presentationml.tags+xml"/>
  <Override PartName="/ppt/notesSlides/notesSlide30.xml" ContentType="application/vnd.openxmlformats-officedocument.presentationml.notesSlide+xml"/>
  <Override PartName="/ppt/tags/tag34.xml" ContentType="application/vnd.openxmlformats-officedocument.presentationml.tags+xml"/>
  <Override PartName="/ppt/notesSlides/notesSlide31.xml" ContentType="application/vnd.openxmlformats-officedocument.presentationml.notesSlide+xml"/>
  <Override PartName="/ppt/tags/tag35.xml" ContentType="application/vnd.openxmlformats-officedocument.presentationml.tags+xml"/>
  <Override PartName="/ppt/notesSlides/notesSlide32.xml" ContentType="application/vnd.openxmlformats-officedocument.presentationml.notesSlide+xml"/>
  <Override PartName="/ppt/tags/tag36.xml" ContentType="application/vnd.openxmlformats-officedocument.presentationml.tags+xml"/>
  <Override PartName="/ppt/notesSlides/notesSlide33.xml" ContentType="application/vnd.openxmlformats-officedocument.presentationml.notesSlide+xml"/>
  <Override PartName="/ppt/tags/tag37.xml" ContentType="application/vnd.openxmlformats-officedocument.presentationml.tags+xml"/>
  <Override PartName="/ppt/notesSlides/notesSlide34.xml" ContentType="application/vnd.openxmlformats-officedocument.presentationml.notesSlide+xml"/>
  <Override PartName="/ppt/tags/tag38.xml" ContentType="application/vnd.openxmlformats-officedocument.presentationml.tags+xml"/>
  <Override PartName="/ppt/notesSlides/notesSlide35.xml" ContentType="application/vnd.openxmlformats-officedocument.presentationml.notesSlide+xml"/>
  <Override PartName="/ppt/tags/tag39.xml" ContentType="application/vnd.openxmlformats-officedocument.presentationml.tags+xml"/>
  <Override PartName="/ppt/notesSlides/notesSlide36.xml" ContentType="application/vnd.openxmlformats-officedocument.presentationml.notesSlide+xml"/>
  <Override PartName="/ppt/tags/tag40.xml" ContentType="application/vnd.openxmlformats-officedocument.presentationml.tags+xml"/>
  <Override PartName="/ppt/notesSlides/notesSlide37.xml" ContentType="application/vnd.openxmlformats-officedocument.presentationml.notesSlide+xml"/>
  <Override PartName="/ppt/tags/tag41.xml" ContentType="application/vnd.openxmlformats-officedocument.presentationml.tags+xml"/>
  <Override PartName="/ppt/notesSlides/notesSlide38.xml" ContentType="application/vnd.openxmlformats-officedocument.presentationml.notesSlide+xml"/>
  <Override PartName="/ppt/tags/tag42.xml" ContentType="application/vnd.openxmlformats-officedocument.presentationml.tags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52" r:id="rId1"/>
  </p:sldMasterIdLst>
  <p:notesMasterIdLst>
    <p:notesMasterId r:id="rId45"/>
  </p:notesMasterIdLst>
  <p:handoutMasterIdLst>
    <p:handoutMasterId r:id="rId46"/>
  </p:handoutMasterIdLst>
  <p:sldIdLst>
    <p:sldId id="261" r:id="rId2"/>
    <p:sldId id="292" r:id="rId3"/>
    <p:sldId id="388" r:id="rId4"/>
    <p:sldId id="390" r:id="rId5"/>
    <p:sldId id="391" r:id="rId6"/>
    <p:sldId id="395" r:id="rId7"/>
    <p:sldId id="393" r:id="rId8"/>
    <p:sldId id="392" r:id="rId9"/>
    <p:sldId id="396" r:id="rId10"/>
    <p:sldId id="394" r:id="rId11"/>
    <p:sldId id="397" r:id="rId12"/>
    <p:sldId id="399" r:id="rId13"/>
    <p:sldId id="402" r:id="rId14"/>
    <p:sldId id="403" r:id="rId15"/>
    <p:sldId id="404" r:id="rId16"/>
    <p:sldId id="340" r:id="rId17"/>
    <p:sldId id="387" r:id="rId18"/>
    <p:sldId id="383" r:id="rId19"/>
    <p:sldId id="385" r:id="rId20"/>
    <p:sldId id="386" r:id="rId21"/>
    <p:sldId id="345" r:id="rId22"/>
    <p:sldId id="384" r:id="rId23"/>
    <p:sldId id="368" r:id="rId24"/>
    <p:sldId id="346" r:id="rId25"/>
    <p:sldId id="364" r:id="rId26"/>
    <p:sldId id="405" r:id="rId27"/>
    <p:sldId id="365" r:id="rId28"/>
    <p:sldId id="366" r:id="rId29"/>
    <p:sldId id="367" r:id="rId30"/>
    <p:sldId id="347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7" r:id="rId39"/>
    <p:sldId id="378" r:id="rId40"/>
    <p:sldId id="379" r:id="rId41"/>
    <p:sldId id="380" r:id="rId42"/>
    <p:sldId id="382" r:id="rId43"/>
    <p:sldId id="381" r:id="rId44"/>
  </p:sldIdLst>
  <p:sldSz cx="9144000" cy="6858000" type="screen4x3"/>
  <p:notesSz cx="6797675" cy="9872663"/>
  <p:custDataLst>
    <p:tags r:id="rId47"/>
  </p:custDataLst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64"/>
    <a:srgbClr val="66CCFF"/>
    <a:srgbClr val="CC9900"/>
    <a:srgbClr val="E4F2F2"/>
    <a:srgbClr val="008080"/>
    <a:srgbClr val="E0E0C2"/>
    <a:srgbClr val="808000"/>
    <a:srgbClr val="C80F41"/>
    <a:srgbClr val="FBC8D6"/>
    <a:srgbClr val="91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63" autoAdjust="0"/>
    <p:restoredTop sz="94681" autoAdjust="0"/>
  </p:normalViewPr>
  <p:slideViewPr>
    <p:cSldViewPr>
      <p:cViewPr varScale="1">
        <p:scale>
          <a:sx n="87" d="100"/>
          <a:sy n="87" d="100"/>
        </p:scale>
        <p:origin x="160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4107"/>
          </a:xfrm>
          <a:prstGeom prst="rect">
            <a:avLst/>
          </a:prstGeom>
        </p:spPr>
        <p:txBody>
          <a:bodyPr vert="horz" lIns="91130" tIns="45565" rIns="91130" bIns="45565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4107"/>
          </a:xfrm>
          <a:prstGeom prst="rect">
            <a:avLst/>
          </a:prstGeom>
        </p:spPr>
        <p:txBody>
          <a:bodyPr vert="horz" lIns="91130" tIns="45565" rIns="91130" bIns="45565" rtlCol="0"/>
          <a:lstStyle>
            <a:lvl1pPr algn="r">
              <a:defRPr sz="1200"/>
            </a:lvl1pPr>
          </a:lstStyle>
          <a:p>
            <a:fld id="{D427BB54-9130-4120-A4FF-2E79990EB1CB}" type="datetimeFigureOut">
              <a:rPr lang="de-DE" smtClean="0"/>
              <a:pPr/>
              <a:t>24.06.2015</a:t>
            </a:fld>
            <a:endParaRPr lang="de-D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376978"/>
            <a:ext cx="2946400" cy="494107"/>
          </a:xfrm>
          <a:prstGeom prst="rect">
            <a:avLst/>
          </a:prstGeom>
        </p:spPr>
        <p:txBody>
          <a:bodyPr vert="horz" lIns="91130" tIns="45565" rIns="91130" bIns="45565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49688" y="9376978"/>
            <a:ext cx="2946400" cy="494107"/>
          </a:xfrm>
          <a:prstGeom prst="rect">
            <a:avLst/>
          </a:prstGeom>
        </p:spPr>
        <p:txBody>
          <a:bodyPr vert="horz" lIns="91130" tIns="45565" rIns="91130" bIns="45565" rtlCol="0" anchor="b"/>
          <a:lstStyle>
            <a:lvl1pPr algn="r">
              <a:defRPr sz="1200"/>
            </a:lvl1pPr>
          </a:lstStyle>
          <a:p>
            <a:fld id="{486A848E-5E9A-4566-9F60-FC845BD05AC1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669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862" cy="49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5345" tIns="75345" rIns="75345" bIns="43054" numCol="1" anchor="t" anchorCtr="0" compatLnSpc="1">
            <a:prstTxWarp prst="textNoShape">
              <a:avLst/>
            </a:prstTxWarp>
          </a:bodyPr>
          <a:lstStyle>
            <a:lvl1pPr algn="l" defTabSz="911368">
              <a:lnSpc>
                <a:spcPts val="2596"/>
              </a:lnSpc>
              <a:defRPr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0"/>
            <a:ext cx="2945862" cy="49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5345" tIns="75345" rIns="75345" bIns="43054" numCol="1" anchor="t" anchorCtr="0" compatLnSpc="1">
            <a:prstTxWarp prst="textNoShape">
              <a:avLst/>
            </a:prstTxWarp>
          </a:bodyPr>
          <a:lstStyle>
            <a:lvl1pPr algn="r" defTabSz="911368">
              <a:lnSpc>
                <a:spcPts val="2596"/>
              </a:lnSpc>
              <a:defRPr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0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689017"/>
            <a:ext cx="4985772" cy="4442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5345" tIns="75345" rIns="75345" bIns="430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8036"/>
            <a:ext cx="2945862" cy="49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5345" tIns="75345" rIns="75345" bIns="43054" numCol="1" anchor="b" anchorCtr="0" compatLnSpc="1">
            <a:prstTxWarp prst="textNoShape">
              <a:avLst/>
            </a:prstTxWarp>
          </a:bodyPr>
          <a:lstStyle>
            <a:lvl1pPr algn="l" defTabSz="911368">
              <a:lnSpc>
                <a:spcPts val="2596"/>
              </a:lnSpc>
              <a:defRPr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378036"/>
            <a:ext cx="2945862" cy="49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5345" tIns="75345" rIns="75345" bIns="43054" numCol="1" anchor="b" anchorCtr="0" compatLnSpc="1">
            <a:prstTxWarp prst="textNoShape">
              <a:avLst/>
            </a:prstTxWarp>
          </a:bodyPr>
          <a:lstStyle>
            <a:lvl1pPr algn="r" defTabSz="911368">
              <a:lnSpc>
                <a:spcPts val="2596"/>
              </a:lnSpc>
              <a:defRPr sz="1200">
                <a:solidFill>
                  <a:srgbClr val="FFFFFF"/>
                </a:solidFill>
              </a:defRPr>
            </a:lvl1pPr>
          </a:lstStyle>
          <a:p>
            <a:fld id="{F84CD1F1-CF87-4A29-86A6-6E57DDD52D98}" type="slidenum">
              <a:rPr lang="de-DE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3889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ts val="60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269875" indent="-90488" algn="l" rtl="0" eaLnBrk="0" fontAlgn="base" hangingPunct="0">
      <a:spcBef>
        <a:spcPct val="0"/>
      </a:spcBef>
      <a:spcAft>
        <a:spcPts val="600"/>
      </a:spcAft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542925" indent="-93663" algn="l" rtl="0" eaLnBrk="0" fontAlgn="base" hangingPunct="0">
      <a:spcBef>
        <a:spcPct val="0"/>
      </a:spcBef>
      <a:spcAft>
        <a:spcPts val="600"/>
      </a:spcAft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809625" indent="-87313" algn="l" rtl="0" eaLnBrk="0" fontAlgn="base" hangingPunct="0">
      <a:spcBef>
        <a:spcPct val="0"/>
      </a:spcBef>
      <a:spcAft>
        <a:spcPts val="600"/>
      </a:spcAft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079500" indent="-90488" algn="l" rtl="0" eaLnBrk="0" fontAlgn="base" hangingPunct="0">
      <a:spcBef>
        <a:spcPct val="0"/>
      </a:spcBef>
      <a:spcAft>
        <a:spcPts val="600"/>
      </a:spcAft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F0ACB0-2748-4FAB-BF8C-CD945D5E93CB}" type="slidenum">
              <a:rPr lang="de-DE"/>
              <a:pPr/>
              <a:t>1</a:t>
            </a:fld>
            <a:endParaRPr lang="de-DE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412750"/>
            <a:ext cx="5373687" cy="4029075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7789" y="4689017"/>
            <a:ext cx="5162098" cy="444247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9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F24EB-C945-4AB6-AEA6-EF7C9774AF81}" type="slidenum">
              <a:rPr lang="de-DE"/>
              <a:pPr/>
              <a:t>10</a:t>
            </a:fld>
            <a:endParaRPr lang="de-DE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368300"/>
            <a:ext cx="4852988" cy="36385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428" y="4189795"/>
            <a:ext cx="4985772" cy="3969278"/>
          </a:xfrm>
        </p:spPr>
        <p:txBody>
          <a:bodyPr anchor="t" anchorCtr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705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F24EB-C945-4AB6-AEA6-EF7C9774AF81}" type="slidenum">
              <a:rPr lang="de-DE"/>
              <a:pPr/>
              <a:t>11</a:t>
            </a:fld>
            <a:endParaRPr lang="de-DE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368300"/>
            <a:ext cx="4852988" cy="36385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428" y="4189795"/>
            <a:ext cx="4985772" cy="3969278"/>
          </a:xfrm>
        </p:spPr>
        <p:txBody>
          <a:bodyPr anchor="t" anchorCtr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705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F24EB-C945-4AB6-AEA6-EF7C9774AF81}" type="slidenum">
              <a:rPr lang="de-DE"/>
              <a:pPr/>
              <a:t>12</a:t>
            </a:fld>
            <a:endParaRPr lang="de-DE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368300"/>
            <a:ext cx="4852988" cy="36385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428" y="4189795"/>
            <a:ext cx="4985772" cy="3969278"/>
          </a:xfrm>
        </p:spPr>
        <p:txBody>
          <a:bodyPr anchor="t" anchorCtr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705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F24EB-C945-4AB6-AEA6-EF7C9774AF81}" type="slidenum">
              <a:rPr lang="de-DE"/>
              <a:pPr/>
              <a:t>13</a:t>
            </a:fld>
            <a:endParaRPr lang="de-DE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368300"/>
            <a:ext cx="4852988" cy="36385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428" y="4189795"/>
            <a:ext cx="4985772" cy="3969278"/>
          </a:xfrm>
        </p:spPr>
        <p:txBody>
          <a:bodyPr anchor="t" anchorCtr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705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F24EB-C945-4AB6-AEA6-EF7C9774AF81}" type="slidenum">
              <a:rPr lang="de-DE"/>
              <a:pPr/>
              <a:t>14</a:t>
            </a:fld>
            <a:endParaRPr lang="de-DE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368300"/>
            <a:ext cx="4852988" cy="36385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428" y="4189795"/>
            <a:ext cx="4985772" cy="3969278"/>
          </a:xfrm>
        </p:spPr>
        <p:txBody>
          <a:bodyPr anchor="t" anchorCtr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705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F24EB-C945-4AB6-AEA6-EF7C9774AF81}" type="slidenum">
              <a:rPr lang="de-DE"/>
              <a:pPr/>
              <a:t>15</a:t>
            </a:fld>
            <a:endParaRPr lang="de-DE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368300"/>
            <a:ext cx="4852988" cy="36385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428" y="4189795"/>
            <a:ext cx="4985772" cy="3969278"/>
          </a:xfrm>
        </p:spPr>
        <p:txBody>
          <a:bodyPr anchor="t" anchorCtr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705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F24EB-C945-4AB6-AEA6-EF7C9774AF81}" type="slidenum">
              <a:rPr lang="de-DE"/>
              <a:pPr/>
              <a:t>16</a:t>
            </a:fld>
            <a:endParaRPr lang="de-DE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368300"/>
            <a:ext cx="4852988" cy="36385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428" y="4189795"/>
            <a:ext cx="4985772" cy="3969278"/>
          </a:xfrm>
        </p:spPr>
        <p:txBody>
          <a:bodyPr anchor="t" anchorCtr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815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F24EB-C945-4AB6-AEA6-EF7C9774AF81}" type="slidenum">
              <a:rPr lang="de-DE"/>
              <a:pPr/>
              <a:t>17</a:t>
            </a:fld>
            <a:endParaRPr lang="de-DE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368300"/>
            <a:ext cx="4852988" cy="36385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428" y="4189795"/>
            <a:ext cx="4985772" cy="3969278"/>
          </a:xfrm>
        </p:spPr>
        <p:txBody>
          <a:bodyPr anchor="t" anchorCtr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712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F24EB-C945-4AB6-AEA6-EF7C9774AF81}" type="slidenum">
              <a:rPr lang="de-DE"/>
              <a:pPr/>
              <a:t>21</a:t>
            </a:fld>
            <a:endParaRPr lang="de-DE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368300"/>
            <a:ext cx="4852988" cy="36385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428" y="4189795"/>
            <a:ext cx="4985772" cy="3969278"/>
          </a:xfrm>
        </p:spPr>
        <p:txBody>
          <a:bodyPr anchor="t" anchorCtr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614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F24EB-C945-4AB6-AEA6-EF7C9774AF81}" type="slidenum">
              <a:rPr lang="de-DE"/>
              <a:pPr/>
              <a:t>23</a:t>
            </a:fld>
            <a:endParaRPr lang="de-DE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368300"/>
            <a:ext cx="4852988" cy="36385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428" y="4189795"/>
            <a:ext cx="4985772" cy="3969278"/>
          </a:xfrm>
        </p:spPr>
        <p:txBody>
          <a:bodyPr anchor="t" anchorCtr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277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F24EB-C945-4AB6-AEA6-EF7C9774AF81}" type="slidenum">
              <a:rPr lang="de-DE"/>
              <a:pPr/>
              <a:t>2</a:t>
            </a:fld>
            <a:endParaRPr lang="de-DE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368300"/>
            <a:ext cx="4852988" cy="36385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428" y="4189795"/>
            <a:ext cx="4985772" cy="3969278"/>
          </a:xfrm>
        </p:spPr>
        <p:txBody>
          <a:bodyPr anchor="t" anchorCtr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705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F24EB-C945-4AB6-AEA6-EF7C9774AF81}" type="slidenum">
              <a:rPr lang="de-DE"/>
              <a:pPr/>
              <a:t>24</a:t>
            </a:fld>
            <a:endParaRPr lang="de-DE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368300"/>
            <a:ext cx="4852988" cy="36385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428" y="4189795"/>
            <a:ext cx="4985772" cy="3969278"/>
          </a:xfrm>
        </p:spPr>
        <p:txBody>
          <a:bodyPr anchor="t" anchorCtr="0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9433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F24EB-C945-4AB6-AEA6-EF7C9774AF81}" type="slidenum">
              <a:rPr lang="de-DE"/>
              <a:pPr/>
              <a:t>25</a:t>
            </a:fld>
            <a:endParaRPr lang="de-DE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368300"/>
            <a:ext cx="4852988" cy="36385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428" y="4189795"/>
            <a:ext cx="4985772" cy="3969278"/>
          </a:xfrm>
        </p:spPr>
        <p:txBody>
          <a:bodyPr anchor="t" anchorCtr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9673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F24EB-C945-4AB6-AEA6-EF7C9774AF81}" type="slidenum">
              <a:rPr lang="de-DE"/>
              <a:pPr/>
              <a:t>26</a:t>
            </a:fld>
            <a:endParaRPr lang="de-DE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368300"/>
            <a:ext cx="4852988" cy="36385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428" y="4189795"/>
            <a:ext cx="4985772" cy="3969278"/>
          </a:xfrm>
        </p:spPr>
        <p:txBody>
          <a:bodyPr anchor="t" anchorCtr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0666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F24EB-C945-4AB6-AEA6-EF7C9774AF81}" type="slidenum">
              <a:rPr lang="de-DE"/>
              <a:pPr/>
              <a:t>27</a:t>
            </a:fld>
            <a:endParaRPr lang="de-DE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368300"/>
            <a:ext cx="4852988" cy="36385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428" y="4189795"/>
            <a:ext cx="4985772" cy="3969278"/>
          </a:xfrm>
        </p:spPr>
        <p:txBody>
          <a:bodyPr anchor="t" anchorCtr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7922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F24EB-C945-4AB6-AEA6-EF7C9774AF81}" type="slidenum">
              <a:rPr lang="de-DE"/>
              <a:pPr/>
              <a:t>28</a:t>
            </a:fld>
            <a:endParaRPr lang="de-DE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368300"/>
            <a:ext cx="4852988" cy="36385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428" y="4189795"/>
            <a:ext cx="4985772" cy="3969278"/>
          </a:xfrm>
        </p:spPr>
        <p:txBody>
          <a:bodyPr anchor="t" anchorCtr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6867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F24EB-C945-4AB6-AEA6-EF7C9774AF81}" type="slidenum">
              <a:rPr lang="de-DE"/>
              <a:pPr/>
              <a:t>29</a:t>
            </a:fld>
            <a:endParaRPr lang="de-DE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368300"/>
            <a:ext cx="4852988" cy="36385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428" y="4189795"/>
            <a:ext cx="4985772" cy="3969278"/>
          </a:xfrm>
        </p:spPr>
        <p:txBody>
          <a:bodyPr anchor="t" anchorCtr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142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F24EB-C945-4AB6-AEA6-EF7C9774AF81}" type="slidenum">
              <a:rPr lang="de-DE"/>
              <a:pPr/>
              <a:t>30</a:t>
            </a:fld>
            <a:endParaRPr lang="de-DE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368300"/>
            <a:ext cx="4852988" cy="36385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428" y="4189795"/>
            <a:ext cx="4985772" cy="3969278"/>
          </a:xfrm>
        </p:spPr>
        <p:txBody>
          <a:bodyPr anchor="t" anchorCtr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5352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F24EB-C945-4AB6-AEA6-EF7C9774AF81}" type="slidenum">
              <a:rPr lang="de-DE"/>
              <a:pPr/>
              <a:t>31</a:t>
            </a:fld>
            <a:endParaRPr lang="de-DE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368300"/>
            <a:ext cx="4852988" cy="36385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428" y="4189795"/>
            <a:ext cx="4985772" cy="3969278"/>
          </a:xfrm>
        </p:spPr>
        <p:txBody>
          <a:bodyPr anchor="t" anchorCtr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3753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F24EB-C945-4AB6-AEA6-EF7C9774AF81}" type="slidenum">
              <a:rPr lang="de-DE"/>
              <a:pPr/>
              <a:t>32</a:t>
            </a:fld>
            <a:endParaRPr lang="de-DE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368300"/>
            <a:ext cx="4852988" cy="36385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428" y="4189795"/>
            <a:ext cx="4985772" cy="3969278"/>
          </a:xfrm>
        </p:spPr>
        <p:txBody>
          <a:bodyPr anchor="t" anchorCtr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2525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F24EB-C945-4AB6-AEA6-EF7C9774AF81}" type="slidenum">
              <a:rPr lang="de-DE"/>
              <a:pPr/>
              <a:t>33</a:t>
            </a:fld>
            <a:endParaRPr lang="de-DE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368300"/>
            <a:ext cx="4852988" cy="36385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428" y="4189795"/>
            <a:ext cx="4985772" cy="3969278"/>
          </a:xfrm>
        </p:spPr>
        <p:txBody>
          <a:bodyPr anchor="t" anchorCtr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00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F24EB-C945-4AB6-AEA6-EF7C9774AF81}" type="slidenum">
              <a:rPr lang="de-DE"/>
              <a:pPr/>
              <a:t>3</a:t>
            </a:fld>
            <a:endParaRPr lang="de-DE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368300"/>
            <a:ext cx="4852988" cy="36385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428" y="4189795"/>
            <a:ext cx="4985772" cy="3969278"/>
          </a:xfrm>
        </p:spPr>
        <p:txBody>
          <a:bodyPr anchor="t" anchorCtr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705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F24EB-C945-4AB6-AEA6-EF7C9774AF81}" type="slidenum">
              <a:rPr lang="de-DE"/>
              <a:pPr/>
              <a:t>34</a:t>
            </a:fld>
            <a:endParaRPr lang="de-DE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368300"/>
            <a:ext cx="4852988" cy="36385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428" y="4189795"/>
            <a:ext cx="4985772" cy="3969278"/>
          </a:xfrm>
        </p:spPr>
        <p:txBody>
          <a:bodyPr anchor="t" anchorCtr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9323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F24EB-C945-4AB6-AEA6-EF7C9774AF81}" type="slidenum">
              <a:rPr lang="de-DE"/>
              <a:pPr/>
              <a:t>35</a:t>
            </a:fld>
            <a:endParaRPr lang="de-DE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368300"/>
            <a:ext cx="4852988" cy="36385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428" y="4189795"/>
            <a:ext cx="4985772" cy="3969278"/>
          </a:xfrm>
        </p:spPr>
        <p:txBody>
          <a:bodyPr anchor="t" anchorCtr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6736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F24EB-C945-4AB6-AEA6-EF7C9774AF81}" type="slidenum">
              <a:rPr lang="de-DE"/>
              <a:pPr/>
              <a:t>36</a:t>
            </a:fld>
            <a:endParaRPr lang="de-DE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368300"/>
            <a:ext cx="4852988" cy="36385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428" y="4189795"/>
            <a:ext cx="4985772" cy="3969278"/>
          </a:xfrm>
        </p:spPr>
        <p:txBody>
          <a:bodyPr anchor="t" anchorCtr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4862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F24EB-C945-4AB6-AEA6-EF7C9774AF81}" type="slidenum">
              <a:rPr lang="de-DE"/>
              <a:pPr/>
              <a:t>37</a:t>
            </a:fld>
            <a:endParaRPr lang="de-DE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368300"/>
            <a:ext cx="4852988" cy="36385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428" y="4189795"/>
            <a:ext cx="4985772" cy="3969278"/>
          </a:xfrm>
        </p:spPr>
        <p:txBody>
          <a:bodyPr anchor="t" anchorCtr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5859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F24EB-C945-4AB6-AEA6-EF7C9774AF81}" type="slidenum">
              <a:rPr lang="de-DE"/>
              <a:pPr/>
              <a:t>38</a:t>
            </a:fld>
            <a:endParaRPr lang="de-DE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368300"/>
            <a:ext cx="4852988" cy="36385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428" y="4189795"/>
            <a:ext cx="4985772" cy="3969278"/>
          </a:xfrm>
        </p:spPr>
        <p:txBody>
          <a:bodyPr anchor="t" anchorCtr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3031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F24EB-C945-4AB6-AEA6-EF7C9774AF81}" type="slidenum">
              <a:rPr lang="de-DE"/>
              <a:pPr/>
              <a:t>39</a:t>
            </a:fld>
            <a:endParaRPr lang="de-DE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368300"/>
            <a:ext cx="4852988" cy="36385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428" y="4189795"/>
            <a:ext cx="4985772" cy="3969278"/>
          </a:xfrm>
        </p:spPr>
        <p:txBody>
          <a:bodyPr anchor="t" anchorCtr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93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F24EB-C945-4AB6-AEA6-EF7C9774AF81}" type="slidenum">
              <a:rPr lang="de-DE"/>
              <a:pPr/>
              <a:t>40</a:t>
            </a:fld>
            <a:endParaRPr lang="de-DE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368300"/>
            <a:ext cx="4852988" cy="36385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428" y="4189795"/>
            <a:ext cx="4985772" cy="3969278"/>
          </a:xfrm>
        </p:spPr>
        <p:txBody>
          <a:bodyPr anchor="t" anchorCtr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25417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F24EB-C945-4AB6-AEA6-EF7C9774AF81}" type="slidenum">
              <a:rPr lang="de-DE"/>
              <a:pPr/>
              <a:t>41</a:t>
            </a:fld>
            <a:endParaRPr lang="de-DE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368300"/>
            <a:ext cx="4852988" cy="36385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428" y="4189795"/>
            <a:ext cx="4985772" cy="3969278"/>
          </a:xfrm>
        </p:spPr>
        <p:txBody>
          <a:bodyPr anchor="t" anchorCtr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9481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F24EB-C945-4AB6-AEA6-EF7C9774AF81}" type="slidenum">
              <a:rPr lang="de-DE"/>
              <a:pPr/>
              <a:t>42</a:t>
            </a:fld>
            <a:endParaRPr lang="de-DE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368300"/>
            <a:ext cx="4852988" cy="36385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428" y="4189795"/>
            <a:ext cx="4985772" cy="3969278"/>
          </a:xfrm>
        </p:spPr>
        <p:txBody>
          <a:bodyPr anchor="t" anchorCtr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6168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F24EB-C945-4AB6-AEA6-EF7C9774AF81}" type="slidenum">
              <a:rPr lang="de-DE"/>
              <a:pPr/>
              <a:t>43</a:t>
            </a:fld>
            <a:endParaRPr lang="de-DE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368300"/>
            <a:ext cx="4852988" cy="36385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428" y="4189795"/>
            <a:ext cx="4985772" cy="3969278"/>
          </a:xfrm>
        </p:spPr>
        <p:txBody>
          <a:bodyPr anchor="t" anchorCtr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72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F24EB-C945-4AB6-AEA6-EF7C9774AF81}" type="slidenum">
              <a:rPr lang="de-DE"/>
              <a:pPr/>
              <a:t>4</a:t>
            </a:fld>
            <a:endParaRPr lang="de-DE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368300"/>
            <a:ext cx="4852988" cy="36385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428" y="4189795"/>
            <a:ext cx="4985772" cy="3969278"/>
          </a:xfrm>
        </p:spPr>
        <p:txBody>
          <a:bodyPr anchor="t" anchorCtr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705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F24EB-C945-4AB6-AEA6-EF7C9774AF81}" type="slidenum">
              <a:rPr lang="de-DE"/>
              <a:pPr/>
              <a:t>5</a:t>
            </a:fld>
            <a:endParaRPr lang="de-DE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368300"/>
            <a:ext cx="4852988" cy="36385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428" y="4189795"/>
            <a:ext cx="4985772" cy="3969278"/>
          </a:xfrm>
        </p:spPr>
        <p:txBody>
          <a:bodyPr anchor="t" anchorCtr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705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F24EB-C945-4AB6-AEA6-EF7C9774AF81}" type="slidenum">
              <a:rPr lang="de-DE"/>
              <a:pPr/>
              <a:t>6</a:t>
            </a:fld>
            <a:endParaRPr lang="de-DE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368300"/>
            <a:ext cx="4852988" cy="36385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428" y="4189795"/>
            <a:ext cx="4985772" cy="3969278"/>
          </a:xfrm>
        </p:spPr>
        <p:txBody>
          <a:bodyPr anchor="t" anchorCtr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705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F24EB-C945-4AB6-AEA6-EF7C9774AF81}" type="slidenum">
              <a:rPr lang="de-DE"/>
              <a:pPr/>
              <a:t>7</a:t>
            </a:fld>
            <a:endParaRPr lang="de-DE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368300"/>
            <a:ext cx="4852988" cy="36385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428" y="4189795"/>
            <a:ext cx="4985772" cy="3969278"/>
          </a:xfrm>
        </p:spPr>
        <p:txBody>
          <a:bodyPr anchor="t" anchorCtr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705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F24EB-C945-4AB6-AEA6-EF7C9774AF81}" type="slidenum">
              <a:rPr lang="de-DE"/>
              <a:pPr/>
              <a:t>8</a:t>
            </a:fld>
            <a:endParaRPr lang="de-DE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368300"/>
            <a:ext cx="4852988" cy="36385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428" y="4189795"/>
            <a:ext cx="4985772" cy="3969278"/>
          </a:xfrm>
        </p:spPr>
        <p:txBody>
          <a:bodyPr anchor="t" anchorCtr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705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F24EB-C945-4AB6-AEA6-EF7C9774AF81}" type="slidenum">
              <a:rPr lang="de-DE"/>
              <a:pPr/>
              <a:t>9</a:t>
            </a:fld>
            <a:endParaRPr lang="de-DE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368300"/>
            <a:ext cx="4852988" cy="36385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428" y="4189795"/>
            <a:ext cx="4985772" cy="3969278"/>
          </a:xfrm>
        </p:spPr>
        <p:txBody>
          <a:bodyPr anchor="t" anchorCtr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705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"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0" name="Picture 18" descr="Titelseite PPT_Original_neu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95" name="Rectangle 22" descr="E:\transfer\projekte\patrick\projekte\wirProjekte\bertelsmann stiftung\ppt assistent\included data\2011-05-25 spanisch\Fundacion_weiss_NEU.png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029200" y="381000"/>
            <a:ext cx="35052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41363" y="3346450"/>
            <a:ext cx="7658100" cy="730250"/>
          </a:xfrm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Titel der Veranstaltung</a:t>
            </a:r>
            <a:br>
              <a:rPr lang="de-DE" noProof="0" smtClean="0"/>
            </a:br>
            <a:r>
              <a:rPr lang="de-DE" noProof="0" smtClean="0"/>
              <a:t>Name des Referenten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41363" y="5397500"/>
            <a:ext cx="7658100" cy="274638"/>
          </a:xfrm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>
            <a:spAutoFit/>
          </a:bodyPr>
          <a:lstStyle>
            <a:lvl1pPr marL="0" indent="0">
              <a:spcAft>
                <a:spcPct val="0"/>
              </a:spcAft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Ort, Datum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381000" y="3421063"/>
            <a:ext cx="179388" cy="5937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600" tIns="75600" rIns="75600" bIns="43200" anchor="ctr"/>
          <a:lstStyle/>
          <a:p>
            <a:endParaRPr lang="en-US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1. Februar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Página </a:t>
            </a:r>
            <a:fld id="{0179A261-5299-447D-9E0A-33678D0B9240}" type="slidenum">
              <a:rPr lang="de-DE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71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838200"/>
            <a:ext cx="20955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838200"/>
            <a:ext cx="61341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1. Februar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Página </a:t>
            </a:r>
            <a:fld id="{3A12548E-5A27-456A-835D-7A87093994E1}" type="slidenum">
              <a:rPr lang="de-DE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09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1. Februar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Página </a:t>
            </a:r>
            <a:fld id="{C9BC7BCE-4EB9-4CBF-80EF-F70171C5F22F}" type="slidenum">
              <a:rPr lang="de-DE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18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1. Februar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Página </a:t>
            </a:r>
            <a:fld id="{4F8A5298-1CC8-46D8-BE6C-C7221DFBC854}" type="slidenum">
              <a:rPr lang="de-DE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81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1. Februar 2007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Página </a:t>
            </a:r>
            <a:fld id="{D5577CAF-88DB-48BB-948B-C1E7734E2D22}" type="slidenum">
              <a:rPr lang="de-DE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1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1. Februar 2007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Página </a:t>
            </a:r>
            <a:fld id="{8EE53771-2D22-444C-8676-4BF78E07AA64}" type="slidenum">
              <a:rPr lang="de-DE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5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1. Februar 2007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Página </a:t>
            </a:r>
            <a:fld id="{8834F751-2D23-405B-8B3B-594A23261D41}" type="slidenum">
              <a:rPr lang="de-DE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60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1. Februar 2007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Página </a:t>
            </a:r>
            <a:fld id="{FAF278AF-D328-494A-81D5-5ACF0513AE81}" type="slidenum">
              <a:rPr lang="de-DE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69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1. Februar 2007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Página </a:t>
            </a:r>
            <a:fld id="{B727BE7C-56D0-48F4-9FA1-E3B719D0D515}" type="slidenum">
              <a:rPr lang="de-DE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77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1. Februar 2007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Página </a:t>
            </a:r>
            <a:fld id="{0C63840E-E1B3-405D-9B0C-4FC3831B1EE3}" type="slidenum">
              <a:rPr lang="de-DE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57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gray">
          <a:xfrm>
            <a:off x="0" y="6629400"/>
            <a:ext cx="9144000" cy="228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gray">
          <a:xfrm>
            <a:off x="0" y="0"/>
            <a:ext cx="9144000" cy="4048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solidFill>
                <a:srgbClr val="001558"/>
              </a:solidFill>
            </a:endParaRP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381000" y="838200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das Titelformat zu bearbeiten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 bwMode="gray">
          <a:xfrm>
            <a:off x="381000" y="1828800"/>
            <a:ext cx="8382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096000" y="6686550"/>
            <a:ext cx="19050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28 de enero de 2014</a:t>
            </a:r>
            <a:endParaRPr lang="de-DE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81000" y="152400"/>
            <a:ext cx="5080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 noProof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7656" name="Rectangle 8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077200" y="6686550"/>
            <a:ext cx="6858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/>
              <a:t>Página </a:t>
            </a:r>
            <a:fld id="{17116A3D-8FC8-4AD5-A092-8DCA76072F7E}" type="slidenum">
              <a:rPr lang="de-DE"/>
              <a:pPr/>
              <a:t>‹Nº›</a:t>
            </a:fld>
            <a:endParaRPr lang="de-DE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gray">
          <a:xfrm>
            <a:off x="6235700" y="120650"/>
            <a:ext cx="2519363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600" tIns="75600" rIns="75600" bIns="75600" anchor="ctr"/>
          <a:lstStyle/>
          <a:p>
            <a:endParaRPr lang="en-US"/>
          </a:p>
        </p:txBody>
      </p:sp>
      <p:pic>
        <p:nvPicPr>
          <p:cNvPr id="27836" name="Picture 185" descr="E:\transfer\projekte\patrick\projekte\wirProjekte\bertelsmann stiftung\ppt assistent\included data\2011-05-25 spanisch\Fundacion_logo_word.jp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" b="1509"/>
          <a:stretch>
            <a:fillRect/>
          </a:stretch>
        </p:blipFill>
        <p:spPr bwMode="gray">
          <a:xfrm>
            <a:off x="6321425" y="150813"/>
            <a:ext cx="23463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0"/>
        </a:spcBef>
        <a:spcAft>
          <a:spcPts val="900"/>
        </a:spcAft>
        <a:buClr>
          <a:schemeClr val="hlink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381000" indent="-188913" algn="l" rtl="0" eaLnBrk="0" fontAlgn="base" hangingPunct="0">
        <a:spcBef>
          <a:spcPct val="0"/>
        </a:spcBef>
        <a:spcAft>
          <a:spcPts val="900"/>
        </a:spcAft>
        <a:buClr>
          <a:schemeClr val="tx1"/>
        </a:buClr>
        <a:buChar char="-"/>
        <a:defRPr>
          <a:solidFill>
            <a:schemeClr val="tx1"/>
          </a:solidFill>
          <a:latin typeface="+mn-lt"/>
        </a:defRPr>
      </a:lvl2pPr>
      <a:lvl3pPr marL="560388" indent="-177800" algn="l" rtl="0" eaLnBrk="0" fontAlgn="base" hangingPunct="0">
        <a:spcBef>
          <a:spcPct val="0"/>
        </a:spcBef>
        <a:spcAft>
          <a:spcPts val="900"/>
        </a:spcAft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561975" algn="l" rtl="0" eaLnBrk="0" fontAlgn="base" hangingPunct="0">
        <a:spcBef>
          <a:spcPct val="0"/>
        </a:spcBef>
        <a:spcAft>
          <a:spcPts val="900"/>
        </a:spcAft>
        <a:buSzPct val="75000"/>
        <a:buFont typeface="Wingdings" pitchFamily="2" charset="2"/>
        <a:defRPr>
          <a:solidFill>
            <a:schemeClr val="tx1"/>
          </a:solidFill>
          <a:latin typeface="+mn-lt"/>
        </a:defRPr>
      </a:lvl4pPr>
      <a:lvl5pPr marL="2284413" algn="l" rtl="0" eaLnBrk="0" fontAlgn="base" hangingPunct="0">
        <a:spcBef>
          <a:spcPct val="0"/>
        </a:spcBef>
        <a:spcAft>
          <a:spcPts val="900"/>
        </a:spcAft>
        <a:defRPr>
          <a:solidFill>
            <a:schemeClr val="tx1"/>
          </a:solidFill>
          <a:latin typeface="+mn-lt"/>
        </a:defRPr>
      </a:lvl5pPr>
      <a:lvl6pPr marL="2741613" algn="l" rtl="0" eaLnBrk="0" fontAlgn="base" hangingPunct="0">
        <a:spcBef>
          <a:spcPct val="0"/>
        </a:spcBef>
        <a:spcAft>
          <a:spcPts val="900"/>
        </a:spcAft>
        <a:defRPr>
          <a:solidFill>
            <a:schemeClr val="tx1"/>
          </a:solidFill>
          <a:latin typeface="+mn-lt"/>
        </a:defRPr>
      </a:lvl6pPr>
      <a:lvl7pPr marL="3198813" algn="l" rtl="0" eaLnBrk="0" fontAlgn="base" hangingPunct="0">
        <a:spcBef>
          <a:spcPct val="0"/>
        </a:spcBef>
        <a:spcAft>
          <a:spcPts val="900"/>
        </a:spcAft>
        <a:defRPr>
          <a:solidFill>
            <a:schemeClr val="tx1"/>
          </a:solidFill>
          <a:latin typeface="+mn-lt"/>
        </a:defRPr>
      </a:lvl7pPr>
      <a:lvl8pPr marL="3656013" algn="l" rtl="0" eaLnBrk="0" fontAlgn="base" hangingPunct="0">
        <a:spcBef>
          <a:spcPct val="0"/>
        </a:spcBef>
        <a:spcAft>
          <a:spcPts val="900"/>
        </a:spcAft>
        <a:defRPr>
          <a:solidFill>
            <a:schemeClr val="tx1"/>
          </a:solidFill>
          <a:latin typeface="+mn-lt"/>
        </a:defRPr>
      </a:lvl8pPr>
      <a:lvl9pPr marL="4113213" algn="l" rtl="0" eaLnBrk="0" fontAlgn="base" hangingPunct="0">
        <a:spcBef>
          <a:spcPct val="0"/>
        </a:spcBef>
        <a:spcAft>
          <a:spcPts val="900"/>
        </a:spcAft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09600" y="3352800"/>
            <a:ext cx="7658100" cy="1477328"/>
          </a:xfrm>
        </p:spPr>
        <p:txBody>
          <a:bodyPr/>
          <a:lstStyle/>
          <a:p>
            <a:r>
              <a:rPr lang="es-ES" sz="4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Alianza para la Formación profesional dual</a:t>
            </a:r>
            <a:endParaRPr lang="de-DE" sz="4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228600" y="6248400"/>
            <a:ext cx="7658100" cy="307777"/>
          </a:xfrm>
        </p:spPr>
        <p:txBody>
          <a:bodyPr/>
          <a:lstStyle/>
          <a:p>
            <a:r>
              <a:rPr lang="de-DE" sz="1000" dirty="0" smtClean="0"/>
              <a:t>Valencia, 25/06/2015 </a:t>
            </a:r>
          </a:p>
          <a:p>
            <a:r>
              <a:rPr lang="de-DE" sz="1000" dirty="0" smtClean="0"/>
              <a:t>Guillem Salvans – Project Manager Fund. Bertelsmann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8382000" cy="2971800"/>
          </a:xfrm>
        </p:spPr>
        <p:txBody>
          <a:bodyPr/>
          <a:lstStyle/>
          <a:p>
            <a:pPr algn="ctr"/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Alianza para la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Formación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profesional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dual, </a:t>
            </a:r>
            <a:b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¿Por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qué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hacemos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r>
              <a:rPr lang="ca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dirty="0" smtClean="0"/>
              <a:t/>
            </a:r>
            <a:br>
              <a:rPr lang="ca-ES" dirty="0" smtClean="0"/>
            </a:br>
            <a:endParaRPr lang="ca-ES" sz="23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109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8382000" cy="2971800"/>
          </a:xfrm>
        </p:spPr>
        <p:txBody>
          <a:bodyPr/>
          <a:lstStyle/>
          <a:p>
            <a:pPr algn="ctr"/>
            <a:r>
              <a:rPr lang="ca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Tiene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impacto un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buen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sistema de FP dual sobre el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desempleo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juvenil?</a:t>
            </a:r>
            <a:b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¿Un país en modo “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prueba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-piloto”?</a:t>
            </a:r>
            <a:b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Calidad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ca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antidad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r>
              <a:rPr lang="ca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dirty="0" smtClean="0"/>
              <a:t/>
            </a:r>
            <a:br>
              <a:rPr lang="ca-ES" dirty="0" smtClean="0"/>
            </a:br>
            <a:endParaRPr lang="ca-ES" sz="23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009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8382000" cy="2971800"/>
          </a:xfrm>
        </p:spPr>
        <p:txBody>
          <a:bodyPr/>
          <a:lstStyle/>
          <a:p>
            <a:pPr algn="ctr"/>
            <a:r>
              <a:rPr lang="ca-E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calidad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la FP dual no es un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win-win</a:t>
            </a:r>
            <a:r>
              <a:rPr lang="ca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centros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alumnos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empresas</a:t>
            </a:r>
            <a:r>
              <a:rPr lang="ca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dirty="0" smtClean="0"/>
              <a:t/>
            </a:r>
            <a:br>
              <a:rPr lang="ca-ES" dirty="0" smtClean="0"/>
            </a:br>
            <a:endParaRPr lang="ca-ES" sz="23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790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8382000" cy="2971800"/>
          </a:xfrm>
        </p:spPr>
        <p:txBody>
          <a:bodyPr/>
          <a:lstStyle/>
          <a:p>
            <a:pPr algn="ctr"/>
            <a:r>
              <a:rPr lang="ca-E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clave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la FP dual: la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calidad</a:t>
            </a:r>
            <a:r>
              <a:rPr lang="ca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aprendizaje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la empresa</a:t>
            </a:r>
            <a:r>
              <a:rPr lang="ca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dirty="0" smtClean="0"/>
              <a:t/>
            </a:r>
            <a:br>
              <a:rPr lang="ca-ES" dirty="0" smtClean="0"/>
            </a:br>
            <a:endParaRPr lang="ca-ES" sz="23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43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382000" cy="6172200"/>
          </a:xfrm>
        </p:spPr>
        <p:txBody>
          <a:bodyPr/>
          <a:lstStyle/>
          <a:p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Cómo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ca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</a:t>
            </a:r>
            <a:r>
              <a:rPr lang="ca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puede</a:t>
            </a:r>
            <a:r>
              <a:rPr lang="ca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ca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garantizar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b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Empresas “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formadoras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(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cambio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cultural y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coste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-beneficio)</a:t>
            </a:r>
            <a:b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-Los costes no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salariales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la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formación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la empresa y el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debate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político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-La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relación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privilegiada entre un centro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educativo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una empresa</a:t>
            </a:r>
            <a:r>
              <a:rPr lang="ca-E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dirty="0" smtClean="0"/>
              <a:t/>
            </a:r>
            <a:br>
              <a:rPr lang="ca-ES" dirty="0" smtClean="0"/>
            </a:br>
            <a:endParaRPr lang="ca-ES" sz="23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614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382000" cy="6324600"/>
          </a:xfrm>
        </p:spPr>
        <p:txBody>
          <a:bodyPr/>
          <a:lstStyle/>
          <a:p>
            <a:r>
              <a:rPr lang="ca-E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-Control a las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empresas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que se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cumpla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aprendizaje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Apoyo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la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gestión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dual en PYMES</a:t>
            </a:r>
            <a:b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herramientas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técnicas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apoyar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los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FP dual</a:t>
            </a:r>
            <a:b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dirty="0" smtClean="0"/>
              <a:t/>
            </a:r>
            <a:br>
              <a:rPr lang="ca-ES" dirty="0" smtClean="0"/>
            </a:br>
            <a:endParaRPr lang="ca-ES" sz="23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178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82000" cy="762000"/>
          </a:xfrm>
        </p:spPr>
        <p:txBody>
          <a:bodyPr/>
          <a:lstStyle/>
          <a:p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Formació Professional Dual</a:t>
            </a:r>
            <a:r>
              <a:rPr lang="ca-ES" dirty="0" smtClean="0"/>
              <a:t/>
            </a:r>
            <a:br>
              <a:rPr lang="ca-ES" dirty="0" smtClean="0"/>
            </a:br>
            <a:r>
              <a:rPr lang="ca-ES" dirty="0" smtClean="0">
                <a:solidFill>
                  <a:srgbClr val="0070C0"/>
                </a:solidFill>
              </a:rPr>
              <a:t>Avantatges</a:t>
            </a:r>
            <a:r>
              <a:rPr lang="es-ES" dirty="0" smtClean="0"/>
              <a:t/>
            </a:r>
            <a:br>
              <a:rPr lang="es-ES" dirty="0" smtClean="0"/>
            </a:br>
            <a:endParaRPr lang="de-DE" sz="2000" dirty="0">
              <a:solidFill>
                <a:srgbClr val="0070C0"/>
              </a:solidFill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875723"/>
              </p:ext>
            </p:extLst>
          </p:nvPr>
        </p:nvGraphicFramePr>
        <p:xfrm>
          <a:off x="533400" y="1447801"/>
          <a:ext cx="8229599" cy="5105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4284"/>
                <a:gridCol w="3594021"/>
                <a:gridCol w="2651294"/>
              </a:tblGrid>
              <a:tr h="540262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accent4"/>
                          </a:solidFill>
                          <a:effectLst/>
                        </a:rPr>
                        <a:t>Ventajas FPD para las empresas</a:t>
                      </a:r>
                      <a:endParaRPr lang="es-ES" sz="1200" dirty="0">
                        <a:solidFill>
                          <a:schemeClr val="accent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62" marR="52162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07468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de-DE" sz="1200" b="1" cap="small" spc="25" dirty="0">
                          <a:solidFill>
                            <a:schemeClr val="accent4"/>
                          </a:solidFill>
                          <a:effectLst/>
                        </a:rPr>
                        <a:t>Elemento</a:t>
                      </a:r>
                      <a:endParaRPr lang="es-ES" sz="1200" b="1" dirty="0">
                        <a:solidFill>
                          <a:schemeClr val="accent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62" marR="521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1" cap="small" spc="25" dirty="0">
                          <a:solidFill>
                            <a:schemeClr val="accent4"/>
                          </a:solidFill>
                          <a:effectLst/>
                        </a:rPr>
                        <a:t>Descripción</a:t>
                      </a:r>
                      <a:endParaRPr lang="es-ES" sz="1200" b="1" dirty="0">
                        <a:solidFill>
                          <a:schemeClr val="accent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62" marR="5216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1" cap="small" spc="25" dirty="0">
                          <a:effectLst/>
                        </a:rPr>
                        <a:t>Comentarios</a:t>
                      </a:r>
                      <a:endParaRPr lang="es-E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62" marR="52162" marT="0" marB="0" anchor="ctr"/>
                </a:tc>
              </a:tr>
              <a:tr h="5870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>
                          <a:effectLst/>
                        </a:rPr>
                        <a:t>I. Flexibilidad curricular</a:t>
                      </a:r>
                      <a:endParaRPr lang="es-ES" sz="1200" dirty="0" smtClean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62" marR="5216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Las empresas pueden adaptar los contenidos de los módulos de Formación profesional a sus necesidades.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62" marR="5216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62" marR="52162" marT="0" marB="0"/>
                </a:tc>
              </a:tr>
              <a:tr h="611202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de-DE" sz="1200" dirty="0" smtClean="0">
                          <a:effectLst/>
                        </a:rPr>
                        <a:t>II. Flexibilidad </a:t>
                      </a:r>
                      <a:r>
                        <a:rPr lang="de-DE" sz="1200" dirty="0">
                          <a:effectLst/>
                        </a:rPr>
                        <a:t>curricular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62" marR="521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Las empresas pueden impartir la formación adaptándola a los turnos de trabajo de las empresas.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62" marR="52162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62" marR="52162" marT="0" marB="0"/>
                </a:tc>
              </a:tr>
              <a:tr h="611202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de-DE" sz="1200" dirty="0" smtClean="0">
                          <a:effectLst/>
                        </a:rPr>
                        <a:t>III. Flexibilidad </a:t>
                      </a:r>
                      <a:r>
                        <a:rPr lang="de-DE" sz="1200" dirty="0">
                          <a:effectLst/>
                        </a:rPr>
                        <a:t>curricular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62" marR="521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Las empresas pueden añadir contenidos formativos más allá de las regulaciones de los títulos oficiales de FP.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62" marR="52162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62" marR="52162" marT="0" marB="0"/>
                </a:tc>
              </a:tr>
              <a:tr h="978421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ES" sz="1200" dirty="0" smtClean="0">
                          <a:effectLst/>
                        </a:rPr>
                        <a:t>IV. Relación </a:t>
                      </a:r>
                      <a:r>
                        <a:rPr lang="es-ES" sz="1200" dirty="0">
                          <a:effectLst/>
                        </a:rPr>
                        <a:t>con centro educativo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62" marR="521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ES" sz="12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Las </a:t>
                      </a:r>
                      <a:r>
                        <a:rPr lang="es-ES" sz="1200" dirty="0">
                          <a:effectLst/>
                        </a:rPr>
                        <a:t>empresas establecen una relación privilegiada con un centro educativo cuya colaboración puede extenderse más allá de la FP dual. 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62" marR="52162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62" marR="52162" marT="0" marB="0"/>
                </a:tc>
              </a:tr>
              <a:tr h="782737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ES" sz="1200" dirty="0" smtClean="0">
                          <a:effectLst/>
                        </a:rPr>
                        <a:t>V. Estrategia </a:t>
                      </a:r>
                      <a:r>
                        <a:rPr lang="es-ES" sz="1200" dirty="0">
                          <a:effectLst/>
                        </a:rPr>
                        <a:t>de reclutamiento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62" marR="521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Las empresas conocen mejor las competencias de los aprendices en relación a cualquier proceso de selección.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62" marR="52162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Las empresas deben poder seleccionar los alumnos que serán aprendices; esto no sucede actualmente.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62" marR="52162" marT="0" marB="0"/>
                </a:tc>
              </a:tr>
              <a:tr h="587053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ES" sz="1200" dirty="0" smtClean="0">
                          <a:effectLst/>
                        </a:rPr>
                        <a:t>VI. Estrategia </a:t>
                      </a:r>
                      <a:r>
                        <a:rPr lang="es-ES" sz="1200" dirty="0">
                          <a:effectLst/>
                        </a:rPr>
                        <a:t>de reclutamiento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62" marR="521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Las empresas pueden satisfacer mejor la demanda por reposición.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62" marR="52162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Sectores con alta reposición y crecimiento serán candidatos perfectos para adoptar la FPD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62" marR="52162" marT="0" marB="0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5005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82000" cy="762000"/>
          </a:xfrm>
        </p:spPr>
        <p:txBody>
          <a:bodyPr/>
          <a:lstStyle/>
          <a:p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Formació Professional Dual</a:t>
            </a:r>
            <a:r>
              <a:rPr lang="ca-ES" dirty="0" smtClean="0"/>
              <a:t/>
            </a:r>
            <a:br>
              <a:rPr lang="ca-ES" dirty="0" smtClean="0"/>
            </a:br>
            <a:r>
              <a:rPr lang="ca-ES" dirty="0" smtClean="0">
                <a:solidFill>
                  <a:srgbClr val="0070C0"/>
                </a:solidFill>
              </a:rPr>
              <a:t>Avantatges</a:t>
            </a:r>
            <a:r>
              <a:rPr lang="es-ES" dirty="0" smtClean="0"/>
              <a:t/>
            </a:r>
            <a:br>
              <a:rPr lang="es-ES" dirty="0" smtClean="0"/>
            </a:br>
            <a:endParaRPr lang="de-DE" sz="2000" dirty="0">
              <a:solidFill>
                <a:srgbClr val="0070C0"/>
              </a:solidFill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203209"/>
              </p:ext>
            </p:extLst>
          </p:nvPr>
        </p:nvGraphicFramePr>
        <p:xfrm>
          <a:off x="533400" y="1523998"/>
          <a:ext cx="8229599" cy="41148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4284"/>
                <a:gridCol w="3594021"/>
                <a:gridCol w="2651294"/>
              </a:tblGrid>
              <a:tr h="491404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accent4"/>
                          </a:solidFill>
                          <a:effectLst/>
                        </a:rPr>
                        <a:t>Ventajas FPD para las empresas</a:t>
                      </a:r>
                      <a:endParaRPr lang="es-ES" sz="1200" dirty="0">
                        <a:solidFill>
                          <a:schemeClr val="accent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62" marR="52162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966239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ES" sz="1200" dirty="0" smtClean="0">
                          <a:effectLst/>
                        </a:rPr>
                        <a:t>VII. Coste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62" marR="521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Las empresas recuperan durante el proceso de aprendizaje una parte importante de los costes de los </a:t>
                      </a:r>
                      <a:r>
                        <a:rPr lang="es-ES" sz="1200" dirty="0" smtClean="0">
                          <a:effectLst/>
                        </a:rPr>
                        <a:t>aprendices.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62" marR="52162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Investigaciones demuestran que el sistema de FP Suizo no tiene coste para las empresas. 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62" marR="52162" marT="0" marB="0"/>
                </a:tc>
              </a:tr>
              <a:tr h="2174038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ES" sz="1200" dirty="0" smtClean="0">
                          <a:effectLst/>
                        </a:rPr>
                        <a:t>VIII. Coste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62" marR="5216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ES" sz="12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En </a:t>
                      </a:r>
                      <a:r>
                        <a:rPr lang="es-ES" sz="1200" dirty="0">
                          <a:effectLst/>
                        </a:rPr>
                        <a:t>caso de incorporación vía contrato de formación, las empresas pueden bonificarse el 100% de las cuotas a la Seguridad Social o el 75% si tienen más de 250 trabajadores. </a:t>
                      </a:r>
                      <a:endParaRPr lang="es-ES" sz="12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ES" sz="12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Las </a:t>
                      </a:r>
                      <a:r>
                        <a:rPr lang="es-ES" sz="1200" dirty="0">
                          <a:effectLst/>
                        </a:rPr>
                        <a:t>cotizaciones de las becas también están bonificadas.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62" marR="52162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62" marR="52162" marT="0" marB="0"/>
                </a:tc>
              </a:tr>
              <a:tr h="483120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ES" sz="1200" dirty="0" smtClean="0">
                          <a:effectLst/>
                        </a:rPr>
                        <a:t>IX. Responsabilidad </a:t>
                      </a:r>
                      <a:r>
                        <a:rPr lang="es-ES" sz="1200" dirty="0">
                          <a:effectLst/>
                        </a:rPr>
                        <a:t>Social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62" marR="521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Las empresas pueden incluir la FPD en su política de RSC. Concepto “Empresa formadora”.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62" marR="52162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162" marR="52162" marT="0" marB="0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1385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382000" cy="762000"/>
          </a:xfrm>
        </p:spPr>
        <p:txBody>
          <a:bodyPr/>
          <a:lstStyle/>
          <a:p>
            <a:r>
              <a:rPr lang="ca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Formació Professional </a:t>
            </a:r>
            <a:r>
              <a:rPr lang="ca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Dual</a:t>
            </a:r>
            <a:r>
              <a:rPr lang="ca-ES" dirty="0" smtClean="0"/>
              <a:t/>
            </a:r>
            <a:br>
              <a:rPr lang="ca-ES" dirty="0" smtClean="0"/>
            </a:br>
            <a:r>
              <a:rPr lang="ca-ES" dirty="0" smtClean="0">
                <a:solidFill>
                  <a:srgbClr val="0070C0"/>
                </a:solidFill>
              </a:rPr>
              <a:t>Avantatges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sz="18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 Februar 2007</a:t>
            </a:r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Página </a:t>
            </a:r>
            <a:fld id="{C9BC7BCE-4EB9-4CBF-80EF-F70171C5F22F}" type="slidenum">
              <a:rPr lang="de-DE" smtClean="0"/>
              <a:pPr/>
              <a:t>18</a:t>
            </a:fld>
            <a:endParaRPr lang="de-DE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810866"/>
              </p:ext>
            </p:extLst>
          </p:nvPr>
        </p:nvGraphicFramePr>
        <p:xfrm>
          <a:off x="359876" y="1828800"/>
          <a:ext cx="8381999" cy="44223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32545"/>
                <a:gridCol w="3315855"/>
                <a:gridCol w="2133599"/>
              </a:tblGrid>
              <a:tr h="346364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Ventajas FPD para los alumnos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46364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de-DE" sz="1200" cap="small" spc="25">
                          <a:effectLst/>
                        </a:rPr>
                        <a:t>Elemento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cap="small" spc="25" dirty="0">
                          <a:effectLst/>
                        </a:rPr>
                        <a:t>Descripción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cap="small" spc="25" dirty="0">
                          <a:effectLst/>
                        </a:rPr>
                        <a:t>Comentarios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</a:tr>
              <a:tr h="346364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ES" sz="1200" dirty="0" smtClean="0">
                          <a:effectLst/>
                        </a:rPr>
                        <a:t>I. Validez </a:t>
                      </a:r>
                      <a:r>
                        <a:rPr lang="es-ES" sz="1200" dirty="0">
                          <a:effectLst/>
                        </a:rPr>
                        <a:t>curricular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La FPD tiene plena validez curricular con una titulación ampliamente aceptada en el mercado laboral.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Los egresados de FP tienen buena inserción laboral.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</a:tr>
              <a:tr h="762000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ES" sz="1200" dirty="0" smtClean="0">
                          <a:effectLst/>
                        </a:rPr>
                        <a:t>II. Validez </a:t>
                      </a:r>
                      <a:r>
                        <a:rPr lang="es-ES" sz="1200" dirty="0">
                          <a:effectLst/>
                        </a:rPr>
                        <a:t>curricular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La FPD no impide continuar la formación hacia el grado superior o la universidad, exactamente igual que en su versión clásica.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marL="457200"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La FPD tiene las mismas posibilidades y limitaciones que la FP clásica para continuar estudiando.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</a:tr>
              <a:tr h="762000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ES" sz="1200" dirty="0" smtClean="0">
                          <a:effectLst/>
                        </a:rPr>
                        <a:t>III. Experimentación </a:t>
                      </a:r>
                      <a:r>
                        <a:rPr lang="es-ES" sz="1200" dirty="0">
                          <a:effectLst/>
                        </a:rPr>
                        <a:t>en entornos reales de trabajo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La FPD permite a los alumnos experimentar muchas más horas en las empresas que la versión clásica de FPD.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El contacto con el mundo laboral facilita mucho la inserción laboral. Tener “experiencia” aumenta la </a:t>
                      </a:r>
                      <a:r>
                        <a:rPr lang="es-ES" sz="1200" dirty="0" smtClean="0">
                          <a:effectLst/>
                        </a:rPr>
                        <a:t>empleabilidad.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</a:tr>
              <a:tr h="346364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ES" sz="1200" dirty="0" smtClean="0">
                          <a:effectLst/>
                        </a:rPr>
                        <a:t>IV. Inserción </a:t>
                      </a:r>
                      <a:r>
                        <a:rPr lang="es-ES" sz="1200" dirty="0">
                          <a:effectLst/>
                        </a:rPr>
                        <a:t>laboral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Los aprendices tienen posibilidad de trabajar en las empresas al finalizar el proceso formativo.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</a:tr>
              <a:tr h="457200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ES" sz="1200" dirty="0" smtClean="0">
                          <a:effectLst/>
                        </a:rPr>
                        <a:t>V. Remuneración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</a:t>
                      </a:r>
                      <a:r>
                        <a:rPr lang="es-ES" sz="1200" baseline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remuneración motiva al aprendiz.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 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</a:tr>
              <a:tr h="346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94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Formació Professional Dual</a:t>
            </a: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0070C0"/>
                </a:solidFill>
              </a:rPr>
              <a:t>Avantatges</a:t>
            </a:r>
            <a:endParaRPr lang="es-ES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049172"/>
              </p:ext>
            </p:extLst>
          </p:nvPr>
        </p:nvGraphicFramePr>
        <p:xfrm>
          <a:off x="457200" y="2819400"/>
          <a:ext cx="8381999" cy="25021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32545"/>
                <a:gridCol w="3590636"/>
                <a:gridCol w="1858818"/>
              </a:tblGrid>
              <a:tr h="346364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accent4"/>
                          </a:solidFill>
                          <a:effectLst/>
                        </a:rPr>
                        <a:t>Ventajas FPD para los centros educativos</a:t>
                      </a:r>
                      <a:endParaRPr lang="es-ES" sz="1200" dirty="0">
                        <a:solidFill>
                          <a:schemeClr val="accent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46364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de-DE" sz="1200" cap="small" spc="25" dirty="0">
                          <a:solidFill>
                            <a:schemeClr val="accent4"/>
                          </a:solidFill>
                          <a:effectLst/>
                        </a:rPr>
                        <a:t>Elemento</a:t>
                      </a:r>
                      <a:endParaRPr lang="es-ES" sz="1200" dirty="0">
                        <a:solidFill>
                          <a:schemeClr val="accent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1" cap="small" spc="25" dirty="0">
                          <a:effectLst/>
                        </a:rPr>
                        <a:t>Descripción</a:t>
                      </a:r>
                      <a:endParaRPr lang="es-E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1" cap="small" spc="25" dirty="0">
                          <a:effectLst/>
                        </a:rPr>
                        <a:t>Comentarios</a:t>
                      </a:r>
                      <a:endParaRPr lang="es-E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 anchor="ctr"/>
                </a:tc>
              </a:tr>
              <a:tr h="457200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ES" sz="1200" dirty="0" smtClean="0">
                          <a:effectLst/>
                        </a:rPr>
                        <a:t>I. Conocimiento </a:t>
                      </a:r>
                      <a:r>
                        <a:rPr lang="es-ES" sz="1200" dirty="0">
                          <a:effectLst/>
                        </a:rPr>
                        <a:t>del tejido empresarial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Los centros pueden conocer mejor las empresas de su entorno y enriquecer la formación que implantan en los centros. 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Por ejemplo, pueden conocer tecnología que solo se halla al alcance de las empresas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</a:tr>
              <a:tr h="457200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ES" sz="1200" dirty="0" smtClean="0">
                          <a:effectLst/>
                        </a:rPr>
                        <a:t>II. Conocimiento </a:t>
                      </a:r>
                      <a:r>
                        <a:rPr lang="es-ES" sz="1200" dirty="0">
                          <a:effectLst/>
                        </a:rPr>
                        <a:t>del tejido empresarial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Los profesores de los centros pueden hacer estancias de 2 o 4 semanas en las empresas de su territorio, mejorando así su actualización tecnológica.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 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</a:tr>
              <a:tr h="3463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 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</a:tr>
            </a:tbl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 Februar 2007</a:t>
            </a:r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Página </a:t>
            </a:r>
            <a:fld id="{C9BC7BCE-4EB9-4CBF-80EF-F70171C5F22F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13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76600"/>
            <a:ext cx="8382000" cy="457200"/>
          </a:xfrm>
        </p:spPr>
        <p:txBody>
          <a:bodyPr/>
          <a:lstStyle/>
          <a:p>
            <a:pPr algn="ctr"/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Qué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es la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Fundación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Bertelsmann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r>
              <a:rPr lang="ca-ES" dirty="0" smtClean="0"/>
              <a:t/>
            </a:r>
            <a:br>
              <a:rPr lang="ca-ES" dirty="0" smtClean="0"/>
            </a:br>
            <a:endParaRPr lang="ca-ES" sz="2300" b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Formació Professional Dual</a:t>
            </a: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0070C0"/>
                </a:solidFill>
              </a:rPr>
              <a:t>Avantatges</a:t>
            </a:r>
            <a:endParaRPr lang="es-ES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03960"/>
              </p:ext>
            </p:extLst>
          </p:nvPr>
        </p:nvGraphicFramePr>
        <p:xfrm>
          <a:off x="381001" y="1752600"/>
          <a:ext cx="8381999" cy="4267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32545"/>
                <a:gridCol w="3590636"/>
                <a:gridCol w="1858818"/>
              </a:tblGrid>
              <a:tr h="408423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accent4"/>
                          </a:solidFill>
                          <a:effectLst/>
                        </a:rPr>
                        <a:t>Ventajas FPD para la sociedad</a:t>
                      </a:r>
                      <a:endParaRPr lang="es-ES" sz="1200" dirty="0">
                        <a:solidFill>
                          <a:schemeClr val="accent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08423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de-DE" sz="1200" cap="small" spc="25" dirty="0">
                          <a:solidFill>
                            <a:schemeClr val="accent4"/>
                          </a:solidFill>
                          <a:effectLst/>
                        </a:rPr>
                        <a:t>Elemento</a:t>
                      </a:r>
                      <a:endParaRPr lang="es-ES" sz="1200" dirty="0">
                        <a:solidFill>
                          <a:schemeClr val="accent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1" cap="small" spc="25" dirty="0">
                          <a:solidFill>
                            <a:schemeClr val="accent4"/>
                          </a:solidFill>
                          <a:effectLst/>
                        </a:rPr>
                        <a:t>Descripción</a:t>
                      </a:r>
                      <a:endParaRPr lang="es-ES" sz="1200" b="1" dirty="0">
                        <a:solidFill>
                          <a:schemeClr val="accent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1" cap="small" spc="25" dirty="0">
                          <a:solidFill>
                            <a:schemeClr val="accent4"/>
                          </a:solidFill>
                          <a:effectLst/>
                        </a:rPr>
                        <a:t>Comentarios</a:t>
                      </a:r>
                      <a:endParaRPr lang="es-ES" sz="1200" b="1" dirty="0">
                        <a:solidFill>
                          <a:schemeClr val="accent4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 anchor="ctr"/>
                </a:tc>
              </a:tr>
              <a:tr h="862588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s-ES" sz="1200" dirty="0" smtClean="0">
                          <a:effectLst/>
                        </a:rPr>
                        <a:t>I. Adecuación </a:t>
                      </a:r>
                      <a:r>
                        <a:rPr lang="es-ES" sz="1200" dirty="0">
                          <a:effectLst/>
                        </a:rPr>
                        <a:t>de competencias</a:t>
                      </a: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La FPD permite ajustar mejor la oferta formativa a las necesidades de las </a:t>
                      </a:r>
                      <a:r>
                        <a:rPr lang="de-DE" sz="1200" dirty="0" smtClean="0">
                          <a:effectLst/>
                        </a:rPr>
                        <a:t>empresas.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Disminuye el mismatching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</a:tr>
              <a:tr h="1078235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s-ES" sz="1200" dirty="0" smtClean="0">
                          <a:effectLst/>
                        </a:rPr>
                        <a:t>II. Cualificación </a:t>
                      </a:r>
                      <a:r>
                        <a:rPr lang="es-ES" sz="1200" dirty="0">
                          <a:effectLst/>
                        </a:rPr>
                        <a:t>de la población potencialmente activa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La multiplicación de plazas de FPD (y de FP) contribuiría a cualificar la población activa joven española, uno de los problemas más graves de competitividad del país. España tiene demasiada población joven sin estudios postobligatorios.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España debe reducir el abandono prematuro al 15% </a:t>
                      </a:r>
                      <a:r>
                        <a:rPr lang="es-ES" sz="1200" dirty="0" smtClean="0">
                          <a:effectLst/>
                        </a:rPr>
                        <a:t>el </a:t>
                      </a:r>
                      <a:r>
                        <a:rPr lang="es-ES" sz="1200" dirty="0">
                          <a:effectLst/>
                        </a:rPr>
                        <a:t>año 2020. El objetivo UE es 10% de abandono prematuro.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</a:tr>
              <a:tr h="1509530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s-ES" sz="1200" dirty="0" smtClean="0">
                          <a:effectLst/>
                        </a:rPr>
                        <a:t>III. Re-cualificación </a:t>
                      </a:r>
                      <a:r>
                        <a:rPr lang="es-ES" sz="1200" dirty="0">
                          <a:effectLst/>
                        </a:rPr>
                        <a:t>de la población potencialmente activa en relación con la crisis económica.</a:t>
                      </a: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s-ES" sz="1200" cap="small" spc="25" dirty="0">
                          <a:effectLst/>
                        </a:rPr>
                        <a:t> 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El sistema reglado de FP está siendo utilizado también </a:t>
                      </a:r>
                      <a:r>
                        <a:rPr lang="es-ES" sz="1200" dirty="0" smtClean="0">
                          <a:effectLst/>
                        </a:rPr>
                        <a:t>como </a:t>
                      </a:r>
                      <a:r>
                        <a:rPr lang="es-ES" sz="1200" dirty="0">
                          <a:effectLst/>
                        </a:rPr>
                        <a:t>“formación de reciclaje</a:t>
                      </a:r>
                      <a:r>
                        <a:rPr lang="es-ES" sz="1200" dirty="0" smtClean="0">
                          <a:effectLst/>
                        </a:rPr>
                        <a:t>”.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La  extensión de la FPD contribuiría </a:t>
                      </a:r>
                      <a:r>
                        <a:rPr lang="es-ES" sz="1200" dirty="0">
                          <a:effectLst/>
                        </a:rPr>
                        <a:t>al reciclaje de personas desocupadas.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La edad media de los ciclos formativos está creciendo. El sistema de formación para el empleo no consigue cumplir con la función por la que fue diseñado.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</a:tr>
            </a:tbl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 Februar 2007</a:t>
            </a:r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Página </a:t>
            </a:r>
            <a:fld id="{C9BC7BCE-4EB9-4CBF-80EF-F70171C5F22F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28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gray">
          <a:xfrm>
            <a:off x="381000" y="1981200"/>
            <a:ext cx="8382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de-DE" sz="2400" kern="0" dirty="0" smtClean="0"/>
          </a:p>
          <a:p>
            <a:r>
              <a:rPr lang="de-DE" sz="2000" kern="0" dirty="0" smtClean="0"/>
              <a:t> </a:t>
            </a:r>
          </a:p>
          <a:p>
            <a:endParaRPr lang="de-DE" sz="2000" kern="0" dirty="0"/>
          </a:p>
          <a:p>
            <a:endParaRPr lang="de-DE" sz="2000" kern="0" dirty="0" smtClean="0"/>
          </a:p>
          <a:p>
            <a:r>
              <a:rPr lang="es-ES" sz="2800" b="1" dirty="0" smtClean="0">
                <a:solidFill>
                  <a:srgbClr val="0032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Propuesta de elementos de calidad</a:t>
            </a:r>
            <a:endParaRPr lang="ca-ES" sz="2800" b="1" dirty="0">
              <a:solidFill>
                <a:srgbClr val="00326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e-DE" sz="2400" kern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593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Formación Profesional dual</a:t>
            </a:r>
            <a:b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dirty="0" smtClean="0">
                <a:solidFill>
                  <a:srgbClr val="0070C0"/>
                </a:solidFill>
              </a:rPr>
              <a:t>Propuesta de elementos de calidad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 Februar 2007</a:t>
            </a:r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Página </a:t>
            </a:r>
            <a:fld id="{C9BC7BCE-4EB9-4CBF-80EF-F70171C5F22F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7" name="Rectángulo 6"/>
          <p:cNvSpPr/>
          <p:nvPr/>
        </p:nvSpPr>
        <p:spPr>
          <a:xfrm>
            <a:off x="3200400" y="2844220"/>
            <a:ext cx="4572000" cy="1569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s-ES" b="1" dirty="0" smtClean="0">
                <a:solidFill>
                  <a:srgbClr val="002060"/>
                </a:solidFill>
              </a:rPr>
              <a:t>Elemento de calidad </a:t>
            </a:r>
          </a:p>
          <a:p>
            <a:pPr algn="l"/>
            <a:r>
              <a:rPr lang="es-ES" sz="1500" i="1" dirty="0" smtClean="0"/>
              <a:t>Duración en años de un mismo proyecto de FP dual entre un centro educativo y una empresa </a:t>
            </a:r>
            <a:endParaRPr lang="ca-ES" sz="1500" dirty="0"/>
          </a:p>
          <a:p>
            <a:pPr algn="l"/>
            <a:r>
              <a:rPr lang="es-ES" i="1" dirty="0"/>
              <a:t> </a:t>
            </a:r>
            <a:endParaRPr lang="ca-ES" dirty="0"/>
          </a:p>
          <a:p>
            <a:pPr algn="l"/>
            <a:r>
              <a:rPr lang="es-ES" sz="1500" b="1" dirty="0" smtClean="0"/>
              <a:t>Actores implicados:</a:t>
            </a:r>
            <a:endParaRPr lang="ca-ES" sz="1500" b="1" dirty="0"/>
          </a:p>
          <a:p>
            <a:pPr algn="l"/>
            <a:r>
              <a:rPr lang="es-ES" sz="1500" dirty="0"/>
              <a:t>Empresa y</a:t>
            </a:r>
            <a:r>
              <a:rPr lang="es-ES" sz="1500" dirty="0" smtClean="0"/>
              <a:t> Centro educativo</a:t>
            </a:r>
            <a:endParaRPr lang="ca-ES" sz="15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828800" y="2613392"/>
            <a:ext cx="19500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0" dirty="0" smtClean="0">
                <a:solidFill>
                  <a:srgbClr val="002060"/>
                </a:solidFill>
              </a:rPr>
              <a:t>1</a:t>
            </a:r>
            <a:endParaRPr lang="es-ES" sz="10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91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382000" cy="1066800"/>
          </a:xfrm>
        </p:spPr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Formación Profesional dual</a:t>
            </a:r>
            <a:r>
              <a:rPr lang="es-E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dirty="0" smtClean="0">
                <a:solidFill>
                  <a:srgbClr val="0070C0"/>
                </a:solidFill>
              </a:rPr>
              <a:t>Propuesta de elementos de calidad</a:t>
            </a:r>
            <a:endParaRPr lang="de-DE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gray">
          <a:xfrm>
            <a:off x="381000" y="1752600"/>
            <a:ext cx="8382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s-ES" sz="2400" i="1" dirty="0"/>
              <a:t> </a:t>
            </a:r>
            <a:endParaRPr lang="ca-ES" sz="2400" dirty="0"/>
          </a:p>
          <a:p>
            <a:endParaRPr lang="de-DE" sz="2400" kern="0" dirty="0"/>
          </a:p>
        </p:txBody>
      </p:sp>
      <p:sp>
        <p:nvSpPr>
          <p:cNvPr id="6" name="CuadroTexto 5"/>
          <p:cNvSpPr txBox="1"/>
          <p:nvPr/>
        </p:nvSpPr>
        <p:spPr>
          <a:xfrm>
            <a:off x="1905000" y="2587224"/>
            <a:ext cx="152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0" dirty="0" smtClean="0">
                <a:solidFill>
                  <a:srgbClr val="002060"/>
                </a:solidFill>
              </a:rPr>
              <a:t>2</a:t>
            </a:r>
            <a:endParaRPr lang="es-ES" sz="10000" dirty="0">
              <a:solidFill>
                <a:srgbClr val="002060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200400" y="2819400"/>
            <a:ext cx="4572000" cy="15234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s-ES" b="1" dirty="0" smtClean="0">
                <a:solidFill>
                  <a:srgbClr val="002060"/>
                </a:solidFill>
              </a:rPr>
              <a:t>Elemento de calidad: </a:t>
            </a:r>
          </a:p>
          <a:p>
            <a:pPr algn="l"/>
            <a:r>
              <a:rPr lang="es-ES" sz="1500" i="1" dirty="0" smtClean="0"/>
              <a:t>Experiencia previa de la empresa en acoger alumnos de FP en prácticas</a:t>
            </a:r>
            <a:endParaRPr lang="ca-ES" sz="1500" dirty="0"/>
          </a:p>
          <a:p>
            <a:pPr algn="l"/>
            <a:endParaRPr lang="es-ES" sz="1500" b="1" dirty="0"/>
          </a:p>
          <a:p>
            <a:pPr algn="l"/>
            <a:r>
              <a:rPr lang="es-ES" sz="1500" b="1" dirty="0"/>
              <a:t>Actores implicados:</a:t>
            </a:r>
            <a:endParaRPr lang="ca-ES" sz="1500" b="1" dirty="0"/>
          </a:p>
          <a:p>
            <a:pPr algn="l"/>
            <a:r>
              <a:rPr lang="es-ES" sz="1500" dirty="0" smtClean="0"/>
              <a:t>Empresa</a:t>
            </a:r>
            <a:endParaRPr lang="ca-ES" sz="15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570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Formación Profesional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dirty="0" smtClean="0">
                <a:solidFill>
                  <a:srgbClr val="0070C0"/>
                </a:solidFill>
              </a:rPr>
              <a:t>Propuesta de elementos de calidad</a:t>
            </a:r>
            <a:endParaRPr lang="de-DE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gray">
          <a:xfrm>
            <a:off x="381000" y="1828800"/>
            <a:ext cx="8382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s-ES" sz="2400" i="1" dirty="0" smtClean="0"/>
              <a:t> </a:t>
            </a:r>
            <a:endParaRPr lang="ca-ES" sz="2400" dirty="0" smtClean="0"/>
          </a:p>
          <a:p>
            <a:pPr algn="just">
              <a:spcAft>
                <a:spcPts val="900"/>
              </a:spcAft>
              <a:buClr>
                <a:schemeClr val="hlink"/>
              </a:buClr>
              <a:defRPr/>
            </a:pPr>
            <a:endParaRPr lang="de-DE" sz="2400" kern="0" dirty="0" smtClean="0"/>
          </a:p>
          <a:p>
            <a:pPr algn="just">
              <a:spcAft>
                <a:spcPts val="900"/>
              </a:spcAft>
              <a:buClr>
                <a:schemeClr val="hlink"/>
              </a:buClr>
              <a:defRPr/>
            </a:pPr>
            <a:endParaRPr lang="de-DE" sz="2400" kern="0" dirty="0"/>
          </a:p>
        </p:txBody>
      </p:sp>
      <p:sp>
        <p:nvSpPr>
          <p:cNvPr id="6" name="CuadroTexto 5"/>
          <p:cNvSpPr txBox="1"/>
          <p:nvPr/>
        </p:nvSpPr>
        <p:spPr>
          <a:xfrm>
            <a:off x="1828800" y="2438400"/>
            <a:ext cx="167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0" dirty="0" smtClean="0">
                <a:solidFill>
                  <a:srgbClr val="002060"/>
                </a:solidFill>
              </a:rPr>
              <a:t>3</a:t>
            </a:r>
            <a:endParaRPr lang="es-ES" sz="10000" dirty="0">
              <a:solidFill>
                <a:srgbClr val="002060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200400" y="2667000"/>
            <a:ext cx="4572000" cy="19851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ca-ES" b="1" dirty="0" err="1" smtClean="0">
                <a:solidFill>
                  <a:srgbClr val="002060"/>
                </a:solidFill>
              </a:rPr>
              <a:t>Elemento</a:t>
            </a:r>
            <a:r>
              <a:rPr lang="ca-ES" b="1" dirty="0" smtClean="0">
                <a:solidFill>
                  <a:srgbClr val="002060"/>
                </a:solidFill>
              </a:rPr>
              <a:t> de </a:t>
            </a:r>
            <a:r>
              <a:rPr lang="ca-ES" b="1" dirty="0" err="1" smtClean="0">
                <a:solidFill>
                  <a:srgbClr val="002060"/>
                </a:solidFill>
              </a:rPr>
              <a:t>calidad</a:t>
            </a:r>
            <a:r>
              <a:rPr lang="ca-ES" b="1" dirty="0" smtClean="0">
                <a:solidFill>
                  <a:srgbClr val="002060"/>
                </a:solidFill>
              </a:rPr>
              <a:t>: </a:t>
            </a:r>
          </a:p>
          <a:p>
            <a:pPr algn="l"/>
            <a:r>
              <a:rPr lang="es-ES" sz="1500" i="1" dirty="0" smtClean="0"/>
              <a:t>Diversidad</a:t>
            </a:r>
            <a:r>
              <a:rPr lang="ca-ES" sz="1500" i="1" dirty="0" smtClean="0"/>
              <a:t> de actores que </a:t>
            </a:r>
            <a:r>
              <a:rPr lang="ca-ES" sz="1500" i="1" dirty="0" err="1" smtClean="0"/>
              <a:t>impulsan</a:t>
            </a:r>
            <a:r>
              <a:rPr lang="ca-ES" sz="1500" i="1" dirty="0" smtClean="0"/>
              <a:t> un </a:t>
            </a:r>
            <a:r>
              <a:rPr lang="ca-ES" sz="1500" i="1" dirty="0" err="1" smtClean="0"/>
              <a:t>convenio</a:t>
            </a:r>
            <a:r>
              <a:rPr lang="ca-ES" sz="1500" i="1" dirty="0" smtClean="0"/>
              <a:t> de FP dual</a:t>
            </a:r>
            <a:r>
              <a:rPr lang="ca-ES" sz="1500" dirty="0" smtClean="0"/>
              <a:t>.</a:t>
            </a:r>
          </a:p>
          <a:p>
            <a:pPr algn="l"/>
            <a:endParaRPr lang="ca-ES" sz="1500" dirty="0" smtClean="0"/>
          </a:p>
          <a:p>
            <a:pPr algn="l"/>
            <a:r>
              <a:rPr lang="ca-ES" sz="1500" b="1" dirty="0" smtClean="0"/>
              <a:t>Actores </a:t>
            </a:r>
            <a:r>
              <a:rPr lang="ca-ES" sz="1500" b="1" dirty="0" err="1" smtClean="0"/>
              <a:t>implicados</a:t>
            </a:r>
            <a:r>
              <a:rPr lang="ca-ES" sz="1500" b="1" dirty="0" smtClean="0"/>
              <a:t>:</a:t>
            </a:r>
          </a:p>
          <a:p>
            <a:pPr algn="l"/>
            <a:r>
              <a:rPr lang="ca-ES" sz="1500" dirty="0" smtClean="0"/>
              <a:t>Empresa, centro </a:t>
            </a:r>
            <a:r>
              <a:rPr lang="ca-ES" sz="1500" dirty="0" err="1" smtClean="0"/>
              <a:t>educativo</a:t>
            </a:r>
            <a:r>
              <a:rPr lang="ca-ES" sz="1500" dirty="0" smtClean="0"/>
              <a:t>, </a:t>
            </a:r>
            <a:r>
              <a:rPr lang="ca-ES" sz="1500" dirty="0" err="1" smtClean="0"/>
              <a:t>asociación</a:t>
            </a:r>
            <a:r>
              <a:rPr lang="ca-ES" sz="1500" dirty="0" smtClean="0"/>
              <a:t> empresarial, </a:t>
            </a:r>
            <a:r>
              <a:rPr lang="ca-ES" sz="1500" dirty="0" err="1" smtClean="0"/>
              <a:t>comité</a:t>
            </a:r>
            <a:r>
              <a:rPr lang="ca-ES" sz="1500" dirty="0" smtClean="0"/>
              <a:t> de empresa, </a:t>
            </a:r>
            <a:r>
              <a:rPr lang="ca-ES" sz="1500" dirty="0" err="1" smtClean="0"/>
              <a:t>administración</a:t>
            </a:r>
            <a:r>
              <a:rPr lang="ca-ES" sz="1500" dirty="0" smtClean="0"/>
              <a:t> local, </a:t>
            </a:r>
            <a:r>
              <a:rPr lang="ca-ES" sz="1500" dirty="0" err="1" smtClean="0"/>
              <a:t>administración</a:t>
            </a:r>
            <a:r>
              <a:rPr lang="ca-ES" sz="1500" dirty="0" smtClean="0"/>
              <a:t> </a:t>
            </a:r>
            <a:r>
              <a:rPr lang="ca-ES" sz="1500" dirty="0" err="1" smtClean="0"/>
              <a:t>supralocal</a:t>
            </a:r>
            <a:endParaRPr lang="ca-ES" sz="15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140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Formación Profesional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dirty="0" smtClean="0">
                <a:solidFill>
                  <a:srgbClr val="0070C0"/>
                </a:solidFill>
              </a:rPr>
              <a:t>Propuesta de elementos de calidad</a:t>
            </a:r>
            <a:endParaRPr lang="de-DE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gray">
          <a:xfrm>
            <a:off x="381000" y="1828800"/>
            <a:ext cx="8382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de-DE" sz="2400" kern="0" dirty="0" smtClean="0"/>
              <a:t> </a:t>
            </a:r>
          </a:p>
          <a:p>
            <a:pPr algn="just">
              <a:spcAft>
                <a:spcPts val="900"/>
              </a:spcAft>
              <a:buClr>
                <a:schemeClr val="hlink"/>
              </a:buClr>
              <a:defRPr/>
            </a:pPr>
            <a:endParaRPr lang="de-DE" sz="2400" kern="0" dirty="0"/>
          </a:p>
        </p:txBody>
      </p:sp>
      <p:sp>
        <p:nvSpPr>
          <p:cNvPr id="5" name="CuadroTexto 4"/>
          <p:cNvSpPr txBox="1"/>
          <p:nvPr/>
        </p:nvSpPr>
        <p:spPr>
          <a:xfrm>
            <a:off x="1828800" y="2514600"/>
            <a:ext cx="1600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0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6" name="Rectángulo 5"/>
          <p:cNvSpPr/>
          <p:nvPr/>
        </p:nvSpPr>
        <p:spPr>
          <a:xfrm>
            <a:off x="3184847" y="2743200"/>
            <a:ext cx="4572000" cy="19851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ca-ES" b="1" dirty="0" err="1" smtClean="0">
                <a:solidFill>
                  <a:srgbClr val="002060"/>
                </a:solidFill>
              </a:rPr>
              <a:t>Elemento</a:t>
            </a:r>
            <a:r>
              <a:rPr lang="ca-ES" b="1" dirty="0" smtClean="0">
                <a:solidFill>
                  <a:srgbClr val="002060"/>
                </a:solidFill>
              </a:rPr>
              <a:t> de </a:t>
            </a:r>
            <a:r>
              <a:rPr lang="ca-ES" b="1" dirty="0" err="1" smtClean="0">
                <a:solidFill>
                  <a:srgbClr val="002060"/>
                </a:solidFill>
              </a:rPr>
              <a:t>calidad</a:t>
            </a:r>
            <a:r>
              <a:rPr lang="ca-ES" b="1" dirty="0">
                <a:solidFill>
                  <a:srgbClr val="002060"/>
                </a:solidFill>
              </a:rPr>
              <a:t>:</a:t>
            </a:r>
            <a:endParaRPr lang="ca-ES" b="1" dirty="0" smtClean="0">
              <a:solidFill>
                <a:srgbClr val="002060"/>
              </a:solidFill>
            </a:endParaRPr>
          </a:p>
          <a:p>
            <a:pPr algn="l"/>
            <a:r>
              <a:rPr lang="ca-ES" sz="1500" i="1" dirty="0" err="1" smtClean="0"/>
              <a:t>Cooperación</a:t>
            </a:r>
            <a:r>
              <a:rPr lang="ca-ES" sz="1500" i="1" dirty="0" smtClean="0"/>
              <a:t> entre </a:t>
            </a:r>
            <a:r>
              <a:rPr lang="ca-ES" sz="1500" i="1" dirty="0" err="1" smtClean="0"/>
              <a:t>empresas</a:t>
            </a:r>
            <a:r>
              <a:rPr lang="ca-ES" sz="1500" i="1" dirty="0" smtClean="0"/>
              <a:t> para </a:t>
            </a:r>
            <a:r>
              <a:rPr lang="ca-ES" sz="1500" i="1" dirty="0" err="1" smtClean="0"/>
              <a:t>mejorar</a:t>
            </a:r>
            <a:r>
              <a:rPr lang="ca-ES" sz="1500" i="1" dirty="0" smtClean="0"/>
              <a:t> la FP dual</a:t>
            </a:r>
          </a:p>
          <a:p>
            <a:pPr algn="l"/>
            <a:endParaRPr lang="ca-ES" sz="1500" dirty="0" smtClean="0"/>
          </a:p>
          <a:p>
            <a:pPr algn="l"/>
            <a:r>
              <a:rPr lang="ca-ES" sz="1500" b="1" dirty="0" smtClean="0"/>
              <a:t>Actores </a:t>
            </a:r>
            <a:r>
              <a:rPr lang="ca-ES" sz="1500" b="1" dirty="0" err="1" smtClean="0"/>
              <a:t>implicados</a:t>
            </a:r>
            <a:r>
              <a:rPr lang="ca-ES" sz="1500" b="1" dirty="0" smtClean="0"/>
              <a:t>:</a:t>
            </a:r>
          </a:p>
          <a:p>
            <a:pPr algn="l"/>
            <a:r>
              <a:rPr lang="ca-ES" sz="1500" dirty="0" smtClean="0"/>
              <a:t>Empresas que </a:t>
            </a:r>
            <a:r>
              <a:rPr lang="ca-ES" sz="1500" dirty="0" err="1" smtClean="0"/>
              <a:t>participan</a:t>
            </a:r>
            <a:r>
              <a:rPr lang="ca-ES" sz="1500" dirty="0" smtClean="0"/>
              <a:t> en un </a:t>
            </a:r>
            <a:r>
              <a:rPr lang="ca-ES" sz="1500" dirty="0" err="1" smtClean="0"/>
              <a:t>mismo</a:t>
            </a:r>
            <a:r>
              <a:rPr lang="ca-ES" sz="1500" dirty="0" smtClean="0"/>
              <a:t> </a:t>
            </a:r>
            <a:r>
              <a:rPr lang="ca-ES" sz="1500" dirty="0" err="1" smtClean="0"/>
              <a:t>ciclo</a:t>
            </a:r>
            <a:r>
              <a:rPr lang="ca-ES" sz="1500" dirty="0" smtClean="0"/>
              <a:t> de FP dual, </a:t>
            </a:r>
            <a:r>
              <a:rPr lang="ca-ES" sz="1500" dirty="0" err="1" smtClean="0"/>
              <a:t>centros</a:t>
            </a:r>
            <a:r>
              <a:rPr lang="ca-ES" sz="1500" dirty="0" smtClean="0"/>
              <a:t> </a:t>
            </a:r>
            <a:r>
              <a:rPr lang="ca-ES" sz="1500" dirty="0" err="1" smtClean="0"/>
              <a:t>educativos</a:t>
            </a:r>
            <a:r>
              <a:rPr lang="ca-ES" sz="1500" dirty="0" smtClean="0"/>
              <a:t>, </a:t>
            </a:r>
            <a:r>
              <a:rPr lang="ca-ES" sz="1500" dirty="0" err="1" smtClean="0"/>
              <a:t>asociaciones</a:t>
            </a:r>
            <a:r>
              <a:rPr lang="ca-ES" sz="1500" dirty="0" smtClean="0"/>
              <a:t> </a:t>
            </a:r>
            <a:r>
              <a:rPr lang="ca-ES" sz="1500" dirty="0" err="1" smtClean="0"/>
              <a:t>empresariales</a:t>
            </a:r>
            <a:r>
              <a:rPr lang="ca-ES" sz="1500" dirty="0" smtClean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20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Formación Profesional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dirty="0" smtClean="0">
                <a:solidFill>
                  <a:srgbClr val="0070C0"/>
                </a:solidFill>
              </a:rPr>
              <a:t>Propuesta de elementos de calidad</a:t>
            </a:r>
            <a:endParaRPr lang="de-DE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gray">
          <a:xfrm>
            <a:off x="381000" y="1828800"/>
            <a:ext cx="8382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de-DE" sz="2400" kern="0" dirty="0" smtClean="0"/>
              <a:t> </a:t>
            </a:r>
          </a:p>
          <a:p>
            <a:pPr algn="just">
              <a:spcAft>
                <a:spcPts val="900"/>
              </a:spcAft>
              <a:buClr>
                <a:schemeClr val="hlink"/>
              </a:buClr>
              <a:defRPr/>
            </a:pPr>
            <a:endParaRPr lang="de-DE" sz="2400" kern="0" dirty="0"/>
          </a:p>
        </p:txBody>
      </p:sp>
      <p:sp>
        <p:nvSpPr>
          <p:cNvPr id="5" name="CuadroTexto 4"/>
          <p:cNvSpPr txBox="1"/>
          <p:nvPr/>
        </p:nvSpPr>
        <p:spPr>
          <a:xfrm>
            <a:off x="1828800" y="2514600"/>
            <a:ext cx="1600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0" dirty="0" smtClean="0">
                <a:solidFill>
                  <a:srgbClr val="002060"/>
                </a:solidFill>
              </a:rPr>
              <a:t>5</a:t>
            </a:r>
            <a:endParaRPr lang="es-ES" sz="10000" dirty="0">
              <a:solidFill>
                <a:srgbClr val="00206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184847" y="2743200"/>
            <a:ext cx="4572000" cy="15234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ca-ES" b="1" dirty="0" err="1" smtClean="0">
                <a:solidFill>
                  <a:srgbClr val="002060"/>
                </a:solidFill>
              </a:rPr>
              <a:t>Elemento</a:t>
            </a:r>
            <a:r>
              <a:rPr lang="ca-ES" b="1" dirty="0" smtClean="0">
                <a:solidFill>
                  <a:srgbClr val="002060"/>
                </a:solidFill>
              </a:rPr>
              <a:t> de </a:t>
            </a:r>
            <a:r>
              <a:rPr lang="ca-ES" b="1" dirty="0" err="1" smtClean="0">
                <a:solidFill>
                  <a:srgbClr val="002060"/>
                </a:solidFill>
              </a:rPr>
              <a:t>calidad</a:t>
            </a:r>
            <a:r>
              <a:rPr lang="ca-ES" b="1" dirty="0">
                <a:solidFill>
                  <a:srgbClr val="002060"/>
                </a:solidFill>
              </a:rPr>
              <a:t>:</a:t>
            </a:r>
            <a:endParaRPr lang="ca-ES" b="1" dirty="0" smtClean="0">
              <a:solidFill>
                <a:srgbClr val="002060"/>
              </a:solidFill>
            </a:endParaRPr>
          </a:p>
          <a:p>
            <a:pPr algn="l"/>
            <a:r>
              <a:rPr lang="ca-ES" sz="1500" i="1" dirty="0" err="1" smtClean="0"/>
              <a:t>Seguimento</a:t>
            </a:r>
            <a:r>
              <a:rPr lang="ca-ES" sz="1500" i="1" dirty="0" smtClean="0"/>
              <a:t> y </a:t>
            </a:r>
            <a:r>
              <a:rPr lang="ca-ES" sz="1500" i="1" dirty="0" err="1" smtClean="0"/>
              <a:t>evaluación</a:t>
            </a:r>
            <a:r>
              <a:rPr lang="ca-ES" sz="1500" i="1" dirty="0" smtClean="0"/>
              <a:t> regular del </a:t>
            </a:r>
            <a:r>
              <a:rPr lang="ca-ES" sz="1500" i="1" dirty="0" err="1" smtClean="0"/>
              <a:t>proyecto</a:t>
            </a:r>
            <a:r>
              <a:rPr lang="ca-ES" sz="1500" i="1" dirty="0" smtClean="0"/>
              <a:t> al </a:t>
            </a:r>
            <a:r>
              <a:rPr lang="ca-ES" sz="1500" i="1" dirty="0" err="1" smtClean="0"/>
              <a:t>más</a:t>
            </a:r>
            <a:r>
              <a:rPr lang="ca-ES" sz="1500" i="1" dirty="0" smtClean="0"/>
              <a:t> alto </a:t>
            </a:r>
            <a:r>
              <a:rPr lang="ca-ES" sz="1500" i="1" dirty="0" err="1" smtClean="0"/>
              <a:t>nivel</a:t>
            </a:r>
            <a:r>
              <a:rPr lang="ca-ES" sz="1500" i="1" dirty="0" smtClean="0"/>
              <a:t> </a:t>
            </a:r>
            <a:r>
              <a:rPr lang="ca-ES" sz="1500" i="1" dirty="0" err="1" smtClean="0"/>
              <a:t>corporativo</a:t>
            </a:r>
            <a:r>
              <a:rPr lang="ca-ES" sz="1500" i="1" dirty="0" smtClean="0"/>
              <a:t>. </a:t>
            </a:r>
          </a:p>
          <a:p>
            <a:pPr algn="l"/>
            <a:endParaRPr lang="ca-ES" sz="1500" i="1" dirty="0" smtClean="0"/>
          </a:p>
          <a:p>
            <a:pPr algn="l"/>
            <a:r>
              <a:rPr lang="ca-ES" sz="1500" b="1" dirty="0" smtClean="0"/>
              <a:t>Actores </a:t>
            </a:r>
            <a:r>
              <a:rPr lang="ca-ES" sz="1500" b="1" dirty="0" err="1" smtClean="0"/>
              <a:t>implicados</a:t>
            </a:r>
            <a:r>
              <a:rPr lang="ca-ES" sz="1500" b="1" dirty="0" smtClean="0"/>
              <a:t>:</a:t>
            </a:r>
          </a:p>
          <a:p>
            <a:pPr algn="l"/>
            <a:r>
              <a:rPr lang="ca-ES" sz="1500" dirty="0" smtClean="0"/>
              <a:t>Empresa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392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Formación Profesional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dirty="0" smtClean="0">
                <a:solidFill>
                  <a:srgbClr val="0070C0"/>
                </a:solidFill>
              </a:rPr>
              <a:t>Propuesta de elementos de calidad</a:t>
            </a:r>
            <a:endParaRPr lang="de-DE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gray">
          <a:xfrm>
            <a:off x="381000" y="1828800"/>
            <a:ext cx="8382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s-ES" sz="2400" i="1" dirty="0"/>
              <a:t> </a:t>
            </a:r>
            <a:endParaRPr lang="ca-ES" sz="2400" dirty="0"/>
          </a:p>
          <a:p>
            <a:pPr algn="just">
              <a:spcAft>
                <a:spcPts val="900"/>
              </a:spcAft>
              <a:buClr>
                <a:schemeClr val="hlink"/>
              </a:buClr>
              <a:defRPr/>
            </a:pPr>
            <a:endParaRPr lang="de-DE" sz="2400" kern="0" dirty="0" smtClean="0"/>
          </a:p>
          <a:p>
            <a:pPr algn="just">
              <a:spcAft>
                <a:spcPts val="900"/>
              </a:spcAft>
              <a:buClr>
                <a:schemeClr val="hlink"/>
              </a:buClr>
              <a:defRPr/>
            </a:pPr>
            <a:endParaRPr lang="de-DE" sz="2400" kern="0" dirty="0"/>
          </a:p>
        </p:txBody>
      </p:sp>
      <p:sp>
        <p:nvSpPr>
          <p:cNvPr id="5" name="CuadroTexto 4"/>
          <p:cNvSpPr txBox="1"/>
          <p:nvPr/>
        </p:nvSpPr>
        <p:spPr>
          <a:xfrm>
            <a:off x="2057400" y="2588857"/>
            <a:ext cx="16608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0" dirty="0" smtClean="0">
                <a:solidFill>
                  <a:srgbClr val="002060"/>
                </a:solidFill>
              </a:rPr>
              <a:t>6</a:t>
            </a:r>
            <a:endParaRPr lang="es-ES" sz="10000" dirty="0">
              <a:solidFill>
                <a:srgbClr val="00206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429000" y="2894969"/>
            <a:ext cx="4572000" cy="12926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ca-ES" b="1" dirty="0" err="1" smtClean="0">
                <a:solidFill>
                  <a:srgbClr val="002060"/>
                </a:solidFill>
              </a:rPr>
              <a:t>Elemento</a:t>
            </a:r>
            <a:r>
              <a:rPr lang="ca-ES" b="1" dirty="0" smtClean="0">
                <a:solidFill>
                  <a:srgbClr val="002060"/>
                </a:solidFill>
              </a:rPr>
              <a:t> de </a:t>
            </a:r>
            <a:r>
              <a:rPr lang="ca-ES" b="1" dirty="0" err="1" smtClean="0">
                <a:solidFill>
                  <a:srgbClr val="002060"/>
                </a:solidFill>
              </a:rPr>
              <a:t>calidad</a:t>
            </a:r>
            <a:r>
              <a:rPr lang="ca-ES" b="1" dirty="0" smtClean="0">
                <a:solidFill>
                  <a:srgbClr val="002060"/>
                </a:solidFill>
              </a:rPr>
              <a:t>: </a:t>
            </a:r>
          </a:p>
          <a:p>
            <a:pPr algn="l"/>
            <a:r>
              <a:rPr lang="ca-ES" sz="1500" i="1" dirty="0" err="1" smtClean="0"/>
              <a:t>Remuneración</a:t>
            </a:r>
            <a:r>
              <a:rPr lang="ca-ES" sz="1500" i="1" dirty="0" smtClean="0"/>
              <a:t> del </a:t>
            </a:r>
            <a:r>
              <a:rPr lang="ca-ES" sz="1500" i="1" dirty="0" err="1" smtClean="0"/>
              <a:t>aprendiz</a:t>
            </a:r>
            <a:r>
              <a:rPr lang="ca-ES" sz="1500" i="1" dirty="0"/>
              <a:t>.</a:t>
            </a:r>
            <a:endParaRPr lang="ca-ES" sz="1500" i="1" dirty="0" smtClean="0"/>
          </a:p>
          <a:p>
            <a:pPr algn="l"/>
            <a:endParaRPr lang="ca-ES" sz="1500" dirty="0" smtClean="0"/>
          </a:p>
          <a:p>
            <a:pPr algn="l"/>
            <a:r>
              <a:rPr lang="ca-ES" sz="1500" b="1" dirty="0" smtClean="0"/>
              <a:t>Actores </a:t>
            </a:r>
            <a:r>
              <a:rPr lang="ca-ES" sz="1500" b="1" dirty="0" err="1" smtClean="0"/>
              <a:t>implicados</a:t>
            </a:r>
            <a:r>
              <a:rPr lang="ca-ES" sz="1500" b="1" dirty="0" smtClean="0"/>
              <a:t>:</a:t>
            </a:r>
          </a:p>
          <a:p>
            <a:pPr algn="l"/>
            <a:r>
              <a:rPr lang="ca-ES" sz="1500" dirty="0" smtClean="0"/>
              <a:t>Empresa y </a:t>
            </a:r>
            <a:r>
              <a:rPr lang="ca-ES" sz="1500" dirty="0" err="1" smtClean="0"/>
              <a:t>aprendiz</a:t>
            </a:r>
            <a:endParaRPr lang="ca-ES" sz="15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077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Formación Profesional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dirty="0" smtClean="0">
                <a:solidFill>
                  <a:srgbClr val="0070C0"/>
                </a:solidFill>
              </a:rPr>
              <a:t>Propuesta de elementos de calidad</a:t>
            </a:r>
            <a:endParaRPr lang="de-DE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gray">
          <a:xfrm>
            <a:off x="381000" y="1524000"/>
            <a:ext cx="8382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s-ES" sz="2400" i="1" dirty="0"/>
              <a:t> </a:t>
            </a:r>
            <a:endParaRPr lang="ca-ES" sz="2400" dirty="0"/>
          </a:p>
          <a:p>
            <a:pPr algn="just">
              <a:spcAft>
                <a:spcPts val="900"/>
              </a:spcAft>
              <a:buClr>
                <a:schemeClr val="hlink"/>
              </a:buClr>
              <a:defRPr/>
            </a:pPr>
            <a:endParaRPr lang="de-DE" sz="2400" kern="0" dirty="0" smtClean="0"/>
          </a:p>
          <a:p>
            <a:pPr algn="just">
              <a:spcAft>
                <a:spcPts val="900"/>
              </a:spcAft>
              <a:buClr>
                <a:schemeClr val="hlink"/>
              </a:buClr>
              <a:defRPr/>
            </a:pPr>
            <a:endParaRPr lang="de-DE" sz="2400" kern="0" dirty="0"/>
          </a:p>
        </p:txBody>
      </p:sp>
      <p:sp>
        <p:nvSpPr>
          <p:cNvPr id="5" name="CuadroTexto 4"/>
          <p:cNvSpPr txBox="1"/>
          <p:nvPr/>
        </p:nvSpPr>
        <p:spPr>
          <a:xfrm>
            <a:off x="1981200" y="2665491"/>
            <a:ext cx="1600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0" dirty="0" smtClean="0">
                <a:solidFill>
                  <a:srgbClr val="002060"/>
                </a:solidFill>
              </a:rPr>
              <a:t>7</a:t>
            </a:r>
            <a:endParaRPr lang="es-ES" sz="10000" dirty="0">
              <a:solidFill>
                <a:srgbClr val="00206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200400" y="2895600"/>
            <a:ext cx="4572000" cy="15234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ca-ES" b="1" dirty="0" err="1" smtClean="0">
                <a:solidFill>
                  <a:srgbClr val="002060"/>
                </a:solidFill>
              </a:rPr>
              <a:t>Elemento</a:t>
            </a:r>
            <a:r>
              <a:rPr lang="ca-ES" b="1" dirty="0" smtClean="0">
                <a:solidFill>
                  <a:srgbClr val="002060"/>
                </a:solidFill>
              </a:rPr>
              <a:t> de </a:t>
            </a:r>
            <a:r>
              <a:rPr lang="ca-ES" b="1" dirty="0" err="1" smtClean="0">
                <a:solidFill>
                  <a:srgbClr val="002060"/>
                </a:solidFill>
              </a:rPr>
              <a:t>calidad</a:t>
            </a:r>
            <a:r>
              <a:rPr lang="ca-ES" b="1" dirty="0" smtClean="0">
                <a:solidFill>
                  <a:srgbClr val="002060"/>
                </a:solidFill>
              </a:rPr>
              <a:t>: </a:t>
            </a:r>
          </a:p>
          <a:p>
            <a:pPr algn="l"/>
            <a:r>
              <a:rPr lang="ca-ES" sz="1500" i="1" dirty="0" err="1" smtClean="0"/>
              <a:t>Descripción</a:t>
            </a:r>
            <a:r>
              <a:rPr lang="ca-ES" sz="1500" i="1" dirty="0" smtClean="0"/>
              <a:t> del </a:t>
            </a:r>
            <a:r>
              <a:rPr lang="ca-ES" sz="1500" i="1" dirty="0" err="1" smtClean="0"/>
              <a:t>plan</a:t>
            </a:r>
            <a:r>
              <a:rPr lang="ca-ES" sz="1500" i="1" dirty="0" smtClean="0"/>
              <a:t> de </a:t>
            </a:r>
            <a:r>
              <a:rPr lang="ca-ES" sz="1500" i="1" dirty="0" err="1" smtClean="0"/>
              <a:t>aprendizaje</a:t>
            </a:r>
            <a:r>
              <a:rPr lang="ca-ES" sz="1500" i="1" dirty="0" smtClean="0"/>
              <a:t> interno </a:t>
            </a:r>
            <a:r>
              <a:rPr lang="ca-ES" sz="1500" i="1" dirty="0" err="1" smtClean="0"/>
              <a:t>durante</a:t>
            </a:r>
            <a:r>
              <a:rPr lang="ca-ES" sz="1500" i="1" dirty="0" smtClean="0"/>
              <a:t> la </a:t>
            </a:r>
            <a:r>
              <a:rPr lang="ca-ES" sz="1500" i="1" dirty="0" err="1" smtClean="0"/>
              <a:t>estancia</a:t>
            </a:r>
            <a:r>
              <a:rPr lang="ca-ES" sz="1500" i="1" dirty="0" smtClean="0"/>
              <a:t> en la empresa.</a:t>
            </a:r>
          </a:p>
          <a:p>
            <a:pPr algn="l"/>
            <a:endParaRPr lang="ca-ES" sz="1500" i="1" dirty="0" smtClean="0"/>
          </a:p>
          <a:p>
            <a:pPr algn="l"/>
            <a:r>
              <a:rPr lang="ca-ES" sz="1500" b="1" dirty="0" smtClean="0"/>
              <a:t>Actores </a:t>
            </a:r>
            <a:r>
              <a:rPr lang="ca-ES" sz="1500" b="1" dirty="0" err="1" smtClean="0"/>
              <a:t>implicados</a:t>
            </a:r>
            <a:r>
              <a:rPr lang="ca-ES" sz="1500" b="1" dirty="0" smtClean="0"/>
              <a:t>:</a:t>
            </a:r>
          </a:p>
          <a:p>
            <a:pPr algn="l"/>
            <a:r>
              <a:rPr lang="ca-ES" sz="1500" dirty="0" smtClean="0"/>
              <a:t>Empresa y centro </a:t>
            </a:r>
            <a:r>
              <a:rPr lang="ca-ES" sz="1500" dirty="0" err="1" smtClean="0"/>
              <a:t>educativo</a:t>
            </a:r>
            <a:r>
              <a:rPr lang="ca-ES" sz="1500" dirty="0" smtClean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795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Formación Profesional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dirty="0" smtClean="0">
                <a:solidFill>
                  <a:srgbClr val="0070C0"/>
                </a:solidFill>
              </a:rPr>
              <a:t>Propuesta de elementos de calidad</a:t>
            </a:r>
            <a:endParaRPr lang="de-DE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gray">
          <a:xfrm>
            <a:off x="374469" y="1828800"/>
            <a:ext cx="8382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900"/>
              </a:spcAft>
              <a:buClr>
                <a:schemeClr val="hlink"/>
              </a:buClr>
              <a:defRPr/>
            </a:pPr>
            <a:endParaRPr lang="de-DE" sz="2400" kern="0" dirty="0" smtClean="0"/>
          </a:p>
          <a:p>
            <a:pPr algn="just">
              <a:spcAft>
                <a:spcPts val="900"/>
              </a:spcAft>
              <a:buClr>
                <a:schemeClr val="hlink"/>
              </a:buClr>
              <a:defRPr/>
            </a:pPr>
            <a:endParaRPr lang="de-DE" sz="2400" kern="0" dirty="0"/>
          </a:p>
        </p:txBody>
      </p:sp>
      <p:sp>
        <p:nvSpPr>
          <p:cNvPr id="5" name="CuadroTexto 4"/>
          <p:cNvSpPr txBox="1"/>
          <p:nvPr/>
        </p:nvSpPr>
        <p:spPr>
          <a:xfrm>
            <a:off x="2057400" y="2667951"/>
            <a:ext cx="152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0" dirty="0" smtClean="0">
                <a:solidFill>
                  <a:srgbClr val="002060"/>
                </a:solidFill>
              </a:rPr>
              <a:t>8</a:t>
            </a:r>
            <a:endParaRPr lang="es-ES" sz="10000" dirty="0">
              <a:solidFill>
                <a:srgbClr val="00206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200400" y="2971800"/>
            <a:ext cx="4572000" cy="12926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ca-ES" b="1" dirty="0" err="1" smtClean="0">
                <a:solidFill>
                  <a:srgbClr val="002060"/>
                </a:solidFill>
              </a:rPr>
              <a:t>Elemento</a:t>
            </a:r>
            <a:r>
              <a:rPr lang="ca-ES" b="1" dirty="0" smtClean="0">
                <a:solidFill>
                  <a:srgbClr val="002060"/>
                </a:solidFill>
              </a:rPr>
              <a:t> de </a:t>
            </a:r>
            <a:r>
              <a:rPr lang="ca-ES" b="1" dirty="0" err="1" smtClean="0">
                <a:solidFill>
                  <a:srgbClr val="002060"/>
                </a:solidFill>
              </a:rPr>
              <a:t>calidad</a:t>
            </a:r>
            <a:r>
              <a:rPr lang="ca-ES" b="1" dirty="0" smtClean="0">
                <a:solidFill>
                  <a:srgbClr val="002060"/>
                </a:solidFill>
              </a:rPr>
              <a:t>: </a:t>
            </a:r>
          </a:p>
          <a:p>
            <a:pPr algn="l"/>
            <a:r>
              <a:rPr lang="ca-ES" sz="1500" i="1" dirty="0" err="1" smtClean="0"/>
              <a:t>Formación</a:t>
            </a:r>
            <a:r>
              <a:rPr lang="ca-ES" sz="1500" i="1" dirty="0" smtClean="0"/>
              <a:t> del tutor de empresa.</a:t>
            </a:r>
          </a:p>
          <a:p>
            <a:pPr algn="l"/>
            <a:endParaRPr lang="ca-ES" sz="1500" i="1" dirty="0" smtClean="0"/>
          </a:p>
          <a:p>
            <a:pPr algn="l"/>
            <a:r>
              <a:rPr lang="ca-ES" sz="1500" b="1" dirty="0" smtClean="0"/>
              <a:t>Actores </a:t>
            </a:r>
            <a:r>
              <a:rPr lang="ca-ES" sz="1500" b="1" dirty="0" err="1" smtClean="0"/>
              <a:t>implicados</a:t>
            </a:r>
            <a:r>
              <a:rPr lang="ca-ES" sz="1500" b="1" dirty="0" smtClean="0"/>
              <a:t>:</a:t>
            </a:r>
          </a:p>
          <a:p>
            <a:pPr algn="l"/>
            <a:r>
              <a:rPr lang="ca-ES" sz="1500" dirty="0" smtClean="0"/>
              <a:t>Empresa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95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76600"/>
            <a:ext cx="8382000" cy="457200"/>
          </a:xfrm>
        </p:spPr>
        <p:txBody>
          <a:bodyPr/>
          <a:lstStyle/>
          <a:p>
            <a:pPr algn="ctr"/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Qué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estamos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impulsando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r>
              <a:rPr lang="ca-ES" dirty="0" smtClean="0"/>
              <a:t/>
            </a:r>
            <a:br>
              <a:rPr lang="ca-ES" dirty="0" smtClean="0"/>
            </a:br>
            <a:endParaRPr lang="ca-ES" sz="23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887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Formación Profesional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dirty="0" smtClean="0">
                <a:solidFill>
                  <a:srgbClr val="0070C0"/>
                </a:solidFill>
              </a:rPr>
              <a:t>Propuesta de elementos de calidad</a:t>
            </a:r>
            <a:endParaRPr lang="de-DE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gray">
          <a:xfrm>
            <a:off x="304800" y="1676400"/>
            <a:ext cx="8382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900"/>
              </a:spcAft>
              <a:buClr>
                <a:schemeClr val="hlink"/>
              </a:buClr>
              <a:defRPr/>
            </a:pPr>
            <a:endParaRPr lang="de-DE" sz="2400" kern="0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2019300" y="2593228"/>
            <a:ext cx="1447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0" dirty="0" smtClean="0">
                <a:solidFill>
                  <a:srgbClr val="002060"/>
                </a:solidFill>
              </a:rPr>
              <a:t>9</a:t>
            </a:r>
            <a:endParaRPr lang="es-ES" sz="10000" dirty="0">
              <a:solidFill>
                <a:srgbClr val="00206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200400" y="2819400"/>
            <a:ext cx="4572000" cy="15234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ca-ES" b="1" dirty="0" err="1" smtClean="0">
                <a:solidFill>
                  <a:srgbClr val="002060"/>
                </a:solidFill>
              </a:rPr>
              <a:t>Elemento</a:t>
            </a:r>
            <a:r>
              <a:rPr lang="ca-ES" b="1" dirty="0" smtClean="0">
                <a:solidFill>
                  <a:srgbClr val="002060"/>
                </a:solidFill>
              </a:rPr>
              <a:t> de </a:t>
            </a:r>
            <a:r>
              <a:rPr lang="ca-ES" b="1" dirty="0" err="1" smtClean="0">
                <a:solidFill>
                  <a:srgbClr val="002060"/>
                </a:solidFill>
              </a:rPr>
              <a:t>calidad</a:t>
            </a:r>
            <a:r>
              <a:rPr lang="ca-ES" b="1" dirty="0" smtClean="0">
                <a:solidFill>
                  <a:srgbClr val="002060"/>
                </a:solidFill>
              </a:rPr>
              <a:t>: </a:t>
            </a:r>
          </a:p>
          <a:p>
            <a:pPr algn="l"/>
            <a:r>
              <a:rPr lang="ca-ES" sz="1500" i="1" dirty="0" err="1" smtClean="0"/>
              <a:t>Estabilidad</a:t>
            </a:r>
            <a:r>
              <a:rPr lang="ca-ES" sz="1500" i="1" dirty="0" smtClean="0"/>
              <a:t> de los tutores del centro </a:t>
            </a:r>
            <a:r>
              <a:rPr lang="ca-ES" sz="1500" i="1" dirty="0" err="1" smtClean="0"/>
              <a:t>educativo</a:t>
            </a:r>
            <a:r>
              <a:rPr lang="ca-ES" sz="1500" i="1" dirty="0" smtClean="0"/>
              <a:t> y de las </a:t>
            </a:r>
            <a:r>
              <a:rPr lang="ca-ES" sz="1500" i="1" dirty="0" err="1" smtClean="0"/>
              <a:t>empresas</a:t>
            </a:r>
            <a:endParaRPr lang="ca-ES" sz="1500" i="1" dirty="0" smtClean="0"/>
          </a:p>
          <a:p>
            <a:pPr algn="l"/>
            <a:endParaRPr lang="ca-ES" sz="1500" dirty="0" smtClean="0"/>
          </a:p>
          <a:p>
            <a:pPr algn="l"/>
            <a:r>
              <a:rPr lang="ca-ES" sz="1500" b="1" dirty="0" smtClean="0"/>
              <a:t>Actores </a:t>
            </a:r>
            <a:r>
              <a:rPr lang="ca-ES" sz="1500" b="1" dirty="0" err="1" smtClean="0"/>
              <a:t>implicados</a:t>
            </a:r>
            <a:r>
              <a:rPr lang="ca-ES" sz="1500" b="1" dirty="0" smtClean="0"/>
              <a:t>:</a:t>
            </a:r>
          </a:p>
          <a:p>
            <a:pPr algn="l"/>
            <a:r>
              <a:rPr lang="ca-ES" sz="1500" dirty="0" smtClean="0"/>
              <a:t>Empresa y centro </a:t>
            </a:r>
            <a:r>
              <a:rPr lang="ca-ES" sz="1500" dirty="0" err="1" smtClean="0"/>
              <a:t>educativo</a:t>
            </a:r>
            <a:endParaRPr lang="ca-ES" sz="15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502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Formación Profesional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dirty="0" smtClean="0">
                <a:solidFill>
                  <a:srgbClr val="0070C0"/>
                </a:solidFill>
              </a:rPr>
              <a:t>Propuesta de elementos de calidad</a:t>
            </a:r>
            <a:endParaRPr lang="de-DE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gray">
          <a:xfrm>
            <a:off x="381000" y="1828800"/>
            <a:ext cx="8382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900"/>
              </a:spcAft>
              <a:buClr>
                <a:schemeClr val="hlink"/>
              </a:buClr>
              <a:defRPr/>
            </a:pPr>
            <a:endParaRPr lang="de-DE" sz="2400" kern="0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408611" y="2664823"/>
            <a:ext cx="1828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0" dirty="0" smtClean="0">
                <a:solidFill>
                  <a:srgbClr val="002060"/>
                </a:solidFill>
              </a:rPr>
              <a:t>10</a:t>
            </a:r>
            <a:endParaRPr lang="es-ES" sz="10000" dirty="0">
              <a:solidFill>
                <a:srgbClr val="00206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200400" y="2895600"/>
            <a:ext cx="4572000" cy="15234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ca-ES" b="1" dirty="0" err="1" smtClean="0">
                <a:solidFill>
                  <a:srgbClr val="002060"/>
                </a:solidFill>
              </a:rPr>
              <a:t>Elemento</a:t>
            </a:r>
            <a:r>
              <a:rPr lang="ca-ES" b="1" dirty="0" smtClean="0">
                <a:solidFill>
                  <a:srgbClr val="002060"/>
                </a:solidFill>
              </a:rPr>
              <a:t> de </a:t>
            </a:r>
            <a:r>
              <a:rPr lang="ca-ES" b="1" dirty="0" err="1" smtClean="0">
                <a:solidFill>
                  <a:srgbClr val="002060"/>
                </a:solidFill>
              </a:rPr>
              <a:t>calidad</a:t>
            </a:r>
            <a:r>
              <a:rPr lang="ca-ES" b="1" dirty="0" smtClean="0">
                <a:solidFill>
                  <a:srgbClr val="002060"/>
                </a:solidFill>
              </a:rPr>
              <a:t>: </a:t>
            </a:r>
          </a:p>
          <a:p>
            <a:pPr algn="l"/>
            <a:r>
              <a:rPr lang="ca-ES" sz="1500" i="1" dirty="0" err="1" smtClean="0"/>
              <a:t>Participación</a:t>
            </a:r>
            <a:r>
              <a:rPr lang="ca-ES" sz="1500" i="1" dirty="0" smtClean="0"/>
              <a:t> de las </a:t>
            </a:r>
            <a:r>
              <a:rPr lang="ca-ES" sz="1500" i="1" dirty="0" err="1" smtClean="0"/>
              <a:t>empresas</a:t>
            </a:r>
            <a:r>
              <a:rPr lang="ca-ES" sz="1500" i="1" dirty="0" smtClean="0"/>
              <a:t> en la </a:t>
            </a:r>
            <a:r>
              <a:rPr lang="ca-ES" sz="1500" i="1" dirty="0" err="1" smtClean="0"/>
              <a:t>selección</a:t>
            </a:r>
            <a:r>
              <a:rPr lang="ca-ES" sz="1500" i="1" dirty="0" smtClean="0"/>
              <a:t> de los </a:t>
            </a:r>
            <a:r>
              <a:rPr lang="ca-ES" sz="1500" i="1" dirty="0" err="1" smtClean="0"/>
              <a:t>aprendices</a:t>
            </a:r>
            <a:r>
              <a:rPr lang="ca-ES" sz="1500" dirty="0"/>
              <a:t>.</a:t>
            </a:r>
            <a:endParaRPr lang="ca-ES" sz="1500" dirty="0" smtClean="0"/>
          </a:p>
          <a:p>
            <a:pPr algn="l"/>
            <a:endParaRPr lang="ca-ES" sz="1500" dirty="0"/>
          </a:p>
          <a:p>
            <a:pPr algn="l"/>
            <a:r>
              <a:rPr lang="ca-ES" sz="1500" b="1" dirty="0" smtClean="0"/>
              <a:t>Actores </a:t>
            </a:r>
            <a:r>
              <a:rPr lang="ca-ES" sz="1500" b="1" dirty="0" err="1" smtClean="0"/>
              <a:t>implicados</a:t>
            </a:r>
            <a:r>
              <a:rPr lang="ca-ES" sz="1500" b="1" dirty="0" smtClean="0"/>
              <a:t>:</a:t>
            </a:r>
          </a:p>
          <a:p>
            <a:pPr algn="l"/>
            <a:r>
              <a:rPr lang="ca-ES" sz="1500" dirty="0" smtClean="0"/>
              <a:t>Empresa y centro </a:t>
            </a:r>
            <a:r>
              <a:rPr lang="ca-ES" sz="1500" dirty="0" err="1" smtClean="0"/>
              <a:t>educativo</a:t>
            </a:r>
            <a:endParaRPr lang="ca-ES" sz="15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074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Formación Profesional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dirty="0" smtClean="0">
                <a:solidFill>
                  <a:srgbClr val="0070C0"/>
                </a:solidFill>
              </a:rPr>
              <a:t>Propuesta de elementos de calidad</a:t>
            </a:r>
            <a:endParaRPr lang="de-DE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gray">
          <a:xfrm>
            <a:off x="381000" y="1828800"/>
            <a:ext cx="8382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900"/>
              </a:spcAft>
              <a:buClr>
                <a:schemeClr val="hlink"/>
              </a:buClr>
              <a:defRPr/>
            </a:pPr>
            <a:endParaRPr lang="de-DE" sz="2400" kern="0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600200" y="2572436"/>
            <a:ext cx="19500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0" dirty="0" smtClean="0">
                <a:solidFill>
                  <a:srgbClr val="002060"/>
                </a:solidFill>
              </a:rPr>
              <a:t>11</a:t>
            </a:r>
            <a:endParaRPr lang="es-ES" sz="10000" dirty="0">
              <a:solidFill>
                <a:srgbClr val="00206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200400" y="2819400"/>
            <a:ext cx="4572000" cy="15234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ca-ES" b="1" dirty="0" err="1" smtClean="0">
                <a:solidFill>
                  <a:srgbClr val="002060"/>
                </a:solidFill>
              </a:rPr>
              <a:t>Elemento</a:t>
            </a:r>
            <a:r>
              <a:rPr lang="ca-ES" b="1" dirty="0" smtClean="0">
                <a:solidFill>
                  <a:srgbClr val="002060"/>
                </a:solidFill>
              </a:rPr>
              <a:t> de </a:t>
            </a:r>
            <a:r>
              <a:rPr lang="ca-ES" b="1" dirty="0" err="1" smtClean="0">
                <a:solidFill>
                  <a:srgbClr val="002060"/>
                </a:solidFill>
              </a:rPr>
              <a:t>calidad</a:t>
            </a:r>
            <a:r>
              <a:rPr lang="ca-ES" b="1" dirty="0" smtClean="0">
                <a:solidFill>
                  <a:srgbClr val="002060"/>
                </a:solidFill>
              </a:rPr>
              <a:t>: </a:t>
            </a:r>
          </a:p>
          <a:p>
            <a:pPr algn="l"/>
            <a:r>
              <a:rPr lang="ca-ES" sz="1500" i="1" dirty="0" err="1" smtClean="0"/>
              <a:t>Seguimiento</a:t>
            </a:r>
            <a:r>
              <a:rPr lang="ca-ES" sz="1500" i="1" dirty="0" smtClean="0"/>
              <a:t> de la </a:t>
            </a:r>
            <a:r>
              <a:rPr lang="ca-ES" sz="1500" i="1" dirty="0" err="1" smtClean="0"/>
              <a:t>estancia</a:t>
            </a:r>
            <a:r>
              <a:rPr lang="ca-ES" sz="1500" i="1" dirty="0" smtClean="0"/>
              <a:t> en la empresa por </a:t>
            </a:r>
            <a:r>
              <a:rPr lang="ca-ES" sz="1500" i="1" dirty="0" err="1" smtClean="0"/>
              <a:t>parte</a:t>
            </a:r>
            <a:r>
              <a:rPr lang="ca-ES" sz="1500" i="1" dirty="0" smtClean="0"/>
              <a:t> del centro </a:t>
            </a:r>
            <a:r>
              <a:rPr lang="ca-ES" sz="1500" i="1" dirty="0" err="1" smtClean="0"/>
              <a:t>educativo</a:t>
            </a:r>
            <a:r>
              <a:rPr lang="ca-ES" sz="1500" i="1" dirty="0" smtClean="0"/>
              <a:t>.</a:t>
            </a:r>
          </a:p>
          <a:p>
            <a:pPr algn="l"/>
            <a:endParaRPr lang="ca-ES" sz="1500" i="1" dirty="0" smtClean="0"/>
          </a:p>
          <a:p>
            <a:pPr algn="l"/>
            <a:r>
              <a:rPr lang="ca-ES" sz="1500" b="1" dirty="0" smtClean="0"/>
              <a:t>Actores </a:t>
            </a:r>
            <a:r>
              <a:rPr lang="ca-ES" sz="1500" b="1" dirty="0" err="1" smtClean="0"/>
              <a:t>implicados</a:t>
            </a:r>
            <a:r>
              <a:rPr lang="ca-ES" sz="1500" b="1" dirty="0" smtClean="0"/>
              <a:t>:</a:t>
            </a:r>
          </a:p>
          <a:p>
            <a:pPr algn="l"/>
            <a:r>
              <a:rPr lang="ca-ES" sz="1500" dirty="0" smtClean="0"/>
              <a:t>Empresa y centro </a:t>
            </a:r>
            <a:r>
              <a:rPr lang="ca-ES" sz="1500" dirty="0" err="1" smtClean="0"/>
              <a:t>educativo</a:t>
            </a:r>
            <a:endParaRPr lang="ca-ES" sz="15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421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Formación Profesional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dirty="0" smtClean="0">
                <a:solidFill>
                  <a:srgbClr val="0070C0"/>
                </a:solidFill>
              </a:rPr>
              <a:t>Propuesta de elementos de calidad</a:t>
            </a:r>
            <a:endParaRPr lang="de-DE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gray">
          <a:xfrm>
            <a:off x="381000" y="1828800"/>
            <a:ext cx="8382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s-ES" sz="2400" i="1" dirty="0"/>
              <a:t> </a:t>
            </a:r>
            <a:endParaRPr lang="ca-ES" sz="2400" dirty="0"/>
          </a:p>
          <a:p>
            <a:pPr algn="just">
              <a:spcAft>
                <a:spcPts val="900"/>
              </a:spcAft>
              <a:buClr>
                <a:schemeClr val="hlink"/>
              </a:buClr>
              <a:defRPr/>
            </a:pPr>
            <a:endParaRPr lang="de-DE" sz="2400" kern="0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371600" y="2667000"/>
            <a:ext cx="19500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0" dirty="0" smtClean="0">
                <a:solidFill>
                  <a:srgbClr val="002060"/>
                </a:solidFill>
              </a:rPr>
              <a:t>12</a:t>
            </a:r>
            <a:endParaRPr lang="es-ES" sz="10000" dirty="0">
              <a:solidFill>
                <a:srgbClr val="00206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200400" y="2895600"/>
            <a:ext cx="4572000" cy="15234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ca-ES" b="1" dirty="0" err="1" smtClean="0">
                <a:solidFill>
                  <a:srgbClr val="002060"/>
                </a:solidFill>
              </a:rPr>
              <a:t>Elemento</a:t>
            </a:r>
            <a:r>
              <a:rPr lang="ca-ES" b="1" dirty="0" smtClean="0">
                <a:solidFill>
                  <a:srgbClr val="002060"/>
                </a:solidFill>
              </a:rPr>
              <a:t> de </a:t>
            </a:r>
            <a:r>
              <a:rPr lang="ca-ES" b="1" dirty="0" err="1" smtClean="0">
                <a:solidFill>
                  <a:srgbClr val="002060"/>
                </a:solidFill>
              </a:rPr>
              <a:t>calidad</a:t>
            </a:r>
            <a:r>
              <a:rPr lang="ca-ES" b="1" dirty="0" smtClean="0">
                <a:solidFill>
                  <a:srgbClr val="002060"/>
                </a:solidFill>
              </a:rPr>
              <a:t>: </a:t>
            </a:r>
          </a:p>
          <a:p>
            <a:pPr algn="l"/>
            <a:r>
              <a:rPr lang="ca-ES" sz="1500" i="1" dirty="0" err="1" smtClean="0"/>
              <a:t>Adaptación</a:t>
            </a:r>
            <a:r>
              <a:rPr lang="ca-ES" sz="1500" i="1" dirty="0" smtClean="0"/>
              <a:t> organitzativa del centro </a:t>
            </a:r>
            <a:r>
              <a:rPr lang="ca-ES" sz="1500" i="1" dirty="0" err="1" smtClean="0"/>
              <a:t>educativo</a:t>
            </a:r>
            <a:r>
              <a:rPr lang="ca-ES" sz="1500" i="1" dirty="0" smtClean="0"/>
              <a:t> a la FP dual</a:t>
            </a:r>
            <a:r>
              <a:rPr lang="ca-ES" sz="1500" dirty="0" smtClean="0"/>
              <a:t>.</a:t>
            </a:r>
          </a:p>
          <a:p>
            <a:pPr algn="l"/>
            <a:endParaRPr lang="ca-ES" sz="1500" dirty="0" smtClean="0"/>
          </a:p>
          <a:p>
            <a:pPr algn="l"/>
            <a:r>
              <a:rPr lang="ca-ES" sz="1500" b="1" dirty="0" smtClean="0"/>
              <a:t>Actors </a:t>
            </a:r>
            <a:r>
              <a:rPr lang="ca-ES" sz="1500" b="1" dirty="0" err="1" smtClean="0"/>
              <a:t>implicados</a:t>
            </a:r>
            <a:r>
              <a:rPr lang="ca-ES" sz="1500" b="1" dirty="0" smtClean="0"/>
              <a:t>:</a:t>
            </a:r>
          </a:p>
          <a:p>
            <a:pPr algn="l"/>
            <a:r>
              <a:rPr lang="ca-ES" sz="1500" dirty="0" smtClean="0"/>
              <a:t>Centro </a:t>
            </a:r>
            <a:r>
              <a:rPr lang="ca-ES" sz="1500" dirty="0" err="1" smtClean="0"/>
              <a:t>educativo</a:t>
            </a:r>
            <a:r>
              <a:rPr lang="ca-ES" sz="1500" dirty="0" smtClean="0"/>
              <a:t> y </a:t>
            </a:r>
            <a:r>
              <a:rPr lang="ca-ES" sz="1500" dirty="0" err="1" smtClean="0"/>
              <a:t>alumnos</a:t>
            </a:r>
            <a:endParaRPr lang="ca-ES" sz="15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04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Formación Profesional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dirty="0" smtClean="0">
                <a:solidFill>
                  <a:srgbClr val="0070C0"/>
                </a:solidFill>
              </a:rPr>
              <a:t>Propuesta de elementos de calidad</a:t>
            </a:r>
            <a:endParaRPr lang="de-DE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gray">
          <a:xfrm>
            <a:off x="381000" y="1828800"/>
            <a:ext cx="8382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s-ES" sz="2400" i="1" dirty="0"/>
              <a:t> </a:t>
            </a:r>
            <a:endParaRPr lang="ca-ES" sz="2400" dirty="0"/>
          </a:p>
          <a:p>
            <a:pPr algn="just">
              <a:spcAft>
                <a:spcPts val="900"/>
              </a:spcAft>
              <a:buClr>
                <a:schemeClr val="hlink"/>
              </a:buClr>
              <a:defRPr/>
            </a:pPr>
            <a:endParaRPr lang="de-DE" sz="2400" kern="0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371600" y="2636393"/>
            <a:ext cx="19500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0" dirty="0" smtClean="0">
                <a:solidFill>
                  <a:srgbClr val="002060"/>
                </a:solidFill>
              </a:rPr>
              <a:t>13</a:t>
            </a:r>
            <a:endParaRPr lang="es-ES" sz="10000" dirty="0">
              <a:solidFill>
                <a:srgbClr val="00206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200400" y="2895600"/>
            <a:ext cx="4572000" cy="15234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ca-ES" b="1" dirty="0" err="1" smtClean="0">
                <a:solidFill>
                  <a:srgbClr val="002060"/>
                </a:solidFill>
              </a:rPr>
              <a:t>Elemento</a:t>
            </a:r>
            <a:r>
              <a:rPr lang="ca-ES" b="1" dirty="0" smtClean="0">
                <a:solidFill>
                  <a:srgbClr val="002060"/>
                </a:solidFill>
              </a:rPr>
              <a:t> de </a:t>
            </a:r>
            <a:r>
              <a:rPr lang="ca-ES" b="1" dirty="0" err="1" smtClean="0">
                <a:solidFill>
                  <a:srgbClr val="002060"/>
                </a:solidFill>
              </a:rPr>
              <a:t>calidad</a:t>
            </a:r>
            <a:r>
              <a:rPr lang="ca-ES" b="1" dirty="0" smtClean="0">
                <a:solidFill>
                  <a:srgbClr val="002060"/>
                </a:solidFill>
              </a:rPr>
              <a:t>: </a:t>
            </a:r>
          </a:p>
          <a:p>
            <a:pPr algn="l"/>
            <a:r>
              <a:rPr lang="ca-ES" sz="1500" i="1" dirty="0" err="1" smtClean="0"/>
              <a:t>Adaptación</a:t>
            </a:r>
            <a:r>
              <a:rPr lang="ca-ES" sz="1500" i="1" dirty="0" smtClean="0"/>
              <a:t> </a:t>
            </a:r>
            <a:r>
              <a:rPr lang="ca-ES" sz="1500" i="1" dirty="0" err="1" smtClean="0"/>
              <a:t>organizativa</a:t>
            </a:r>
            <a:r>
              <a:rPr lang="ca-ES" sz="1500" i="1" dirty="0" smtClean="0"/>
              <a:t> de una empresa a la FP dual .</a:t>
            </a:r>
          </a:p>
          <a:p>
            <a:pPr algn="l"/>
            <a:endParaRPr lang="ca-ES" sz="1500" dirty="0" smtClean="0"/>
          </a:p>
          <a:p>
            <a:pPr algn="l"/>
            <a:r>
              <a:rPr lang="ca-ES" sz="1500" b="1" dirty="0" smtClean="0"/>
              <a:t>Actores </a:t>
            </a:r>
            <a:r>
              <a:rPr lang="ca-ES" sz="1500" b="1" dirty="0" err="1" smtClean="0"/>
              <a:t>implicados</a:t>
            </a:r>
            <a:r>
              <a:rPr lang="ca-ES" sz="1500" b="1" dirty="0" smtClean="0"/>
              <a:t>:</a:t>
            </a:r>
          </a:p>
          <a:p>
            <a:pPr algn="l"/>
            <a:r>
              <a:rPr lang="ca-ES" sz="1500" dirty="0" smtClean="0"/>
              <a:t>Empresa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372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Formación Profesional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dirty="0" smtClean="0">
                <a:solidFill>
                  <a:srgbClr val="0070C0"/>
                </a:solidFill>
              </a:rPr>
              <a:t>Propuesta de elementos de calidad</a:t>
            </a:r>
            <a:endParaRPr lang="de-DE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gray">
          <a:xfrm>
            <a:off x="381000" y="1828800"/>
            <a:ext cx="8382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s-ES" sz="2400" i="1" dirty="0"/>
              <a:t> </a:t>
            </a:r>
            <a:endParaRPr lang="ca-ES" sz="2400" dirty="0"/>
          </a:p>
          <a:p>
            <a:pPr algn="just">
              <a:spcAft>
                <a:spcPts val="900"/>
              </a:spcAft>
              <a:buClr>
                <a:schemeClr val="hlink"/>
              </a:buClr>
              <a:defRPr/>
            </a:pPr>
            <a:endParaRPr lang="de-DE" sz="2400" kern="0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676400" y="2712593"/>
            <a:ext cx="19500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0" dirty="0" smtClean="0">
                <a:solidFill>
                  <a:srgbClr val="002060"/>
                </a:solidFill>
              </a:rPr>
              <a:t>14</a:t>
            </a:r>
            <a:endParaRPr lang="es-ES" sz="10000" dirty="0">
              <a:solidFill>
                <a:srgbClr val="00206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505200" y="2971800"/>
            <a:ext cx="4572000" cy="12926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ca-ES" b="1" dirty="0" err="1" smtClean="0">
                <a:solidFill>
                  <a:srgbClr val="002060"/>
                </a:solidFill>
              </a:rPr>
              <a:t>Elemento</a:t>
            </a:r>
            <a:r>
              <a:rPr lang="ca-ES" b="1" dirty="0" smtClean="0">
                <a:solidFill>
                  <a:srgbClr val="002060"/>
                </a:solidFill>
              </a:rPr>
              <a:t> de </a:t>
            </a:r>
            <a:r>
              <a:rPr lang="ca-ES" b="1" dirty="0" err="1" smtClean="0">
                <a:solidFill>
                  <a:srgbClr val="002060"/>
                </a:solidFill>
              </a:rPr>
              <a:t>calidad</a:t>
            </a:r>
            <a:r>
              <a:rPr lang="ca-ES" b="1" dirty="0" smtClean="0">
                <a:solidFill>
                  <a:srgbClr val="002060"/>
                </a:solidFill>
              </a:rPr>
              <a:t>: </a:t>
            </a:r>
          </a:p>
          <a:p>
            <a:pPr algn="l"/>
            <a:r>
              <a:rPr lang="ca-ES" sz="1500" i="1" dirty="0" err="1" smtClean="0"/>
              <a:t>Innovación</a:t>
            </a:r>
            <a:r>
              <a:rPr lang="ca-ES" sz="1500" i="1" dirty="0" smtClean="0"/>
              <a:t>.</a:t>
            </a:r>
          </a:p>
          <a:p>
            <a:pPr algn="l"/>
            <a:endParaRPr lang="ca-ES" sz="1500" dirty="0" smtClean="0"/>
          </a:p>
          <a:p>
            <a:pPr algn="l"/>
            <a:r>
              <a:rPr lang="ca-ES" sz="1500" b="1" dirty="0" smtClean="0"/>
              <a:t>Actores </a:t>
            </a:r>
            <a:r>
              <a:rPr lang="ca-ES" sz="1500" b="1" dirty="0" err="1" smtClean="0"/>
              <a:t>implicados</a:t>
            </a:r>
            <a:r>
              <a:rPr lang="ca-ES" sz="1500" b="1" dirty="0" smtClean="0"/>
              <a:t>:</a:t>
            </a:r>
          </a:p>
          <a:p>
            <a:pPr algn="l"/>
            <a:r>
              <a:rPr lang="ca-ES" sz="1500" dirty="0" smtClean="0"/>
              <a:t>Empresa y </a:t>
            </a:r>
            <a:r>
              <a:rPr lang="ca-ES" sz="1500" dirty="0" err="1" smtClean="0"/>
              <a:t>aprendiz</a:t>
            </a:r>
            <a:endParaRPr lang="ca-ES" sz="15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272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Formación Profesional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dirty="0" smtClean="0">
                <a:solidFill>
                  <a:srgbClr val="0070C0"/>
                </a:solidFill>
              </a:rPr>
              <a:t>Propuesta de elementos de calidad</a:t>
            </a:r>
            <a:endParaRPr lang="de-DE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gray">
          <a:xfrm>
            <a:off x="381000" y="1828800"/>
            <a:ext cx="8382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s-ES" sz="2400" i="1" dirty="0"/>
              <a:t> </a:t>
            </a:r>
            <a:endParaRPr lang="ca-ES" sz="2400" dirty="0"/>
          </a:p>
          <a:p>
            <a:pPr algn="just">
              <a:spcAft>
                <a:spcPts val="900"/>
              </a:spcAft>
              <a:buClr>
                <a:schemeClr val="hlink"/>
              </a:buClr>
              <a:defRPr/>
            </a:pPr>
            <a:endParaRPr lang="de-DE" sz="2400" kern="0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600200" y="2560193"/>
            <a:ext cx="19500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0" dirty="0" smtClean="0">
                <a:solidFill>
                  <a:srgbClr val="002060"/>
                </a:solidFill>
              </a:rPr>
              <a:t>15</a:t>
            </a:r>
            <a:endParaRPr lang="es-ES" sz="10000" dirty="0">
              <a:solidFill>
                <a:srgbClr val="00206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429000" y="2819400"/>
            <a:ext cx="4572000" cy="15234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ca-ES" b="1" dirty="0" err="1" smtClean="0">
                <a:solidFill>
                  <a:srgbClr val="002060"/>
                </a:solidFill>
              </a:rPr>
              <a:t>Elemento</a:t>
            </a:r>
            <a:r>
              <a:rPr lang="ca-ES" b="1" dirty="0" smtClean="0">
                <a:solidFill>
                  <a:srgbClr val="002060"/>
                </a:solidFill>
              </a:rPr>
              <a:t> de </a:t>
            </a:r>
            <a:r>
              <a:rPr lang="ca-ES" b="1" dirty="0" err="1" smtClean="0">
                <a:solidFill>
                  <a:srgbClr val="002060"/>
                </a:solidFill>
              </a:rPr>
              <a:t>calidad</a:t>
            </a:r>
            <a:r>
              <a:rPr lang="ca-ES" b="1" dirty="0" smtClean="0">
                <a:solidFill>
                  <a:srgbClr val="002060"/>
                </a:solidFill>
              </a:rPr>
              <a:t>: </a:t>
            </a:r>
          </a:p>
          <a:p>
            <a:pPr algn="l"/>
            <a:r>
              <a:rPr lang="ca-ES" sz="1500" i="1" dirty="0" err="1" smtClean="0"/>
              <a:t>Conocimiento</a:t>
            </a:r>
            <a:r>
              <a:rPr lang="ca-ES" sz="1500" i="1" dirty="0" smtClean="0"/>
              <a:t> por </a:t>
            </a:r>
            <a:r>
              <a:rPr lang="ca-ES" sz="1500" i="1" dirty="0" err="1" smtClean="0"/>
              <a:t>parte</a:t>
            </a:r>
            <a:r>
              <a:rPr lang="ca-ES" sz="1500" i="1" dirty="0" smtClean="0"/>
              <a:t> de los </a:t>
            </a:r>
            <a:r>
              <a:rPr lang="ca-ES" sz="1500" i="1" dirty="0" err="1" smtClean="0"/>
              <a:t>alumnos</a:t>
            </a:r>
            <a:r>
              <a:rPr lang="ca-ES" sz="1500" i="1" dirty="0" smtClean="0"/>
              <a:t> de los </a:t>
            </a:r>
            <a:r>
              <a:rPr lang="ca-ES" sz="1500" i="1" dirty="0" err="1" smtClean="0"/>
              <a:t>criterios</a:t>
            </a:r>
            <a:r>
              <a:rPr lang="ca-ES" sz="1500" i="1" dirty="0" smtClean="0"/>
              <a:t> para </a:t>
            </a:r>
            <a:r>
              <a:rPr lang="ca-ES" sz="1500" i="1" dirty="0" err="1" smtClean="0"/>
              <a:t>acceder</a:t>
            </a:r>
            <a:r>
              <a:rPr lang="ca-ES" sz="1500" i="1" dirty="0" smtClean="0"/>
              <a:t> a la </a:t>
            </a:r>
            <a:r>
              <a:rPr lang="ca-ES" sz="1500" i="1" dirty="0" err="1" smtClean="0"/>
              <a:t>alternanza</a:t>
            </a:r>
            <a:r>
              <a:rPr lang="ca-ES" sz="1500" dirty="0" smtClean="0"/>
              <a:t>.</a:t>
            </a:r>
          </a:p>
          <a:p>
            <a:pPr algn="l"/>
            <a:endParaRPr lang="ca-ES" sz="1500" dirty="0" smtClean="0"/>
          </a:p>
          <a:p>
            <a:pPr algn="l"/>
            <a:r>
              <a:rPr lang="ca-ES" sz="1500" b="1" dirty="0" smtClean="0"/>
              <a:t>Actores </a:t>
            </a:r>
            <a:r>
              <a:rPr lang="ca-ES" sz="1500" b="1" dirty="0" err="1" smtClean="0"/>
              <a:t>implicados</a:t>
            </a:r>
            <a:r>
              <a:rPr lang="ca-ES" sz="1500" b="1" dirty="0" smtClean="0"/>
              <a:t>:</a:t>
            </a:r>
          </a:p>
          <a:p>
            <a:pPr algn="l"/>
            <a:r>
              <a:rPr lang="ca-ES" sz="1500" dirty="0" smtClean="0"/>
              <a:t>Empresa, centro </a:t>
            </a:r>
            <a:r>
              <a:rPr lang="ca-ES" sz="1500" dirty="0" err="1" smtClean="0"/>
              <a:t>educativo</a:t>
            </a:r>
            <a:r>
              <a:rPr lang="ca-ES" sz="1500" dirty="0" smtClean="0"/>
              <a:t> y </a:t>
            </a:r>
            <a:r>
              <a:rPr lang="ca-ES" sz="1500" dirty="0" err="1" smtClean="0"/>
              <a:t>aprendiz</a:t>
            </a:r>
            <a:endParaRPr lang="ca-ES" sz="15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267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Formación Profesional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dirty="0" smtClean="0">
                <a:solidFill>
                  <a:srgbClr val="0070C0"/>
                </a:solidFill>
              </a:rPr>
              <a:t>Propuesta de elementos de calidad</a:t>
            </a:r>
            <a:endParaRPr lang="de-DE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gray">
          <a:xfrm>
            <a:off x="-2209800" y="2537664"/>
            <a:ext cx="8382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900"/>
              </a:spcAft>
              <a:buClr>
                <a:schemeClr val="hlink"/>
              </a:buClr>
              <a:defRPr/>
            </a:pPr>
            <a:endParaRPr lang="de-DE" sz="2400" kern="0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676400" y="2560193"/>
            <a:ext cx="19500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0" dirty="0" smtClean="0">
                <a:solidFill>
                  <a:srgbClr val="002060"/>
                </a:solidFill>
              </a:rPr>
              <a:t>16</a:t>
            </a:r>
            <a:endParaRPr lang="es-ES" sz="10000" dirty="0">
              <a:solidFill>
                <a:srgbClr val="00206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505200" y="2819400"/>
            <a:ext cx="4572000" cy="15234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ca-ES" b="1" dirty="0" err="1" smtClean="0">
                <a:solidFill>
                  <a:srgbClr val="002060"/>
                </a:solidFill>
              </a:rPr>
              <a:t>Elemento</a:t>
            </a:r>
            <a:r>
              <a:rPr lang="ca-ES" b="1" dirty="0" smtClean="0">
                <a:solidFill>
                  <a:srgbClr val="002060"/>
                </a:solidFill>
              </a:rPr>
              <a:t> de </a:t>
            </a:r>
            <a:r>
              <a:rPr lang="ca-ES" b="1" dirty="0" err="1" smtClean="0">
                <a:solidFill>
                  <a:srgbClr val="002060"/>
                </a:solidFill>
              </a:rPr>
              <a:t>calidad</a:t>
            </a:r>
            <a:r>
              <a:rPr lang="ca-ES" b="1" dirty="0" smtClean="0">
                <a:solidFill>
                  <a:srgbClr val="002060"/>
                </a:solidFill>
              </a:rPr>
              <a:t>: </a:t>
            </a:r>
          </a:p>
          <a:p>
            <a:pPr algn="l"/>
            <a:r>
              <a:rPr lang="ca-ES" sz="1500" i="1" dirty="0" err="1" smtClean="0"/>
              <a:t>Inserción</a:t>
            </a:r>
            <a:r>
              <a:rPr lang="ca-ES" sz="1500" i="1" dirty="0" smtClean="0"/>
              <a:t> laboral posterior a la </a:t>
            </a:r>
            <a:r>
              <a:rPr lang="ca-ES" sz="1500" i="1" dirty="0" err="1" smtClean="0"/>
              <a:t>finalización</a:t>
            </a:r>
            <a:r>
              <a:rPr lang="ca-ES" sz="1500" i="1" dirty="0" smtClean="0"/>
              <a:t> del </a:t>
            </a:r>
            <a:r>
              <a:rPr lang="ca-ES" sz="1500" i="1" dirty="0" err="1" smtClean="0"/>
              <a:t>aprendizaje</a:t>
            </a:r>
            <a:r>
              <a:rPr lang="ca-ES" sz="1500" i="1" dirty="0" smtClean="0"/>
              <a:t>.</a:t>
            </a:r>
          </a:p>
          <a:p>
            <a:pPr algn="l"/>
            <a:endParaRPr lang="ca-ES" sz="1500" dirty="0" smtClean="0"/>
          </a:p>
          <a:p>
            <a:pPr algn="l"/>
            <a:r>
              <a:rPr lang="ca-ES" sz="1500" b="1" dirty="0" smtClean="0"/>
              <a:t>Actores </a:t>
            </a:r>
            <a:r>
              <a:rPr lang="ca-ES" sz="1500" b="1" dirty="0" err="1" smtClean="0"/>
              <a:t>implicados</a:t>
            </a:r>
            <a:r>
              <a:rPr lang="ca-ES" sz="1500" b="1" dirty="0" smtClean="0"/>
              <a:t>:</a:t>
            </a:r>
          </a:p>
          <a:p>
            <a:pPr algn="l"/>
            <a:r>
              <a:rPr lang="ca-ES" sz="1500" dirty="0" err="1" smtClean="0"/>
              <a:t>Aprendiz</a:t>
            </a:r>
            <a:endParaRPr lang="ca-ES" sz="15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376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Formación Profesional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dirty="0" smtClean="0">
                <a:solidFill>
                  <a:srgbClr val="0070C0"/>
                </a:solidFill>
              </a:rPr>
              <a:t>Propuesta de elementos de calidad</a:t>
            </a:r>
            <a:endParaRPr lang="de-DE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gray">
          <a:xfrm>
            <a:off x="381000" y="1828800"/>
            <a:ext cx="8382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s-ES" sz="2400" i="1" dirty="0"/>
              <a:t> </a:t>
            </a:r>
            <a:endParaRPr lang="ca-ES" sz="2400" dirty="0"/>
          </a:p>
          <a:p>
            <a:pPr algn="just">
              <a:spcAft>
                <a:spcPts val="900"/>
              </a:spcAft>
              <a:buClr>
                <a:schemeClr val="hlink"/>
              </a:buClr>
              <a:defRPr/>
            </a:pPr>
            <a:endParaRPr lang="de-DE" sz="2400" kern="0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890230" y="2548839"/>
            <a:ext cx="19500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0" dirty="0" smtClean="0">
                <a:solidFill>
                  <a:srgbClr val="002060"/>
                </a:solidFill>
              </a:rPr>
              <a:t>17</a:t>
            </a:r>
            <a:endParaRPr lang="es-ES" sz="10000" dirty="0">
              <a:solidFill>
                <a:srgbClr val="00206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642047" y="2797859"/>
            <a:ext cx="4572000" cy="15542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ca-ES" b="1" dirty="0" err="1" smtClean="0">
                <a:solidFill>
                  <a:srgbClr val="002060"/>
                </a:solidFill>
              </a:rPr>
              <a:t>Elemento</a:t>
            </a:r>
            <a:r>
              <a:rPr lang="ca-ES" b="1" dirty="0" smtClean="0">
                <a:solidFill>
                  <a:srgbClr val="002060"/>
                </a:solidFill>
              </a:rPr>
              <a:t> de </a:t>
            </a:r>
            <a:r>
              <a:rPr lang="ca-ES" b="1" dirty="0" err="1" smtClean="0">
                <a:solidFill>
                  <a:srgbClr val="002060"/>
                </a:solidFill>
              </a:rPr>
              <a:t>calidad</a:t>
            </a:r>
            <a:r>
              <a:rPr lang="ca-ES" b="1" dirty="0" smtClean="0">
                <a:solidFill>
                  <a:srgbClr val="002060"/>
                </a:solidFill>
              </a:rPr>
              <a:t>: </a:t>
            </a:r>
          </a:p>
          <a:p>
            <a:pPr algn="l"/>
            <a:r>
              <a:rPr lang="ca-ES" sz="1500" i="1" dirty="0" err="1"/>
              <a:t>Evaluación</a:t>
            </a:r>
            <a:r>
              <a:rPr lang="ca-ES" sz="1500" i="1" dirty="0"/>
              <a:t> por </a:t>
            </a:r>
            <a:r>
              <a:rPr lang="ca-ES" sz="1500" i="1" dirty="0" err="1"/>
              <a:t>parte</a:t>
            </a:r>
            <a:r>
              <a:rPr lang="ca-ES" sz="1500" i="1" dirty="0"/>
              <a:t> de la empresa de la </a:t>
            </a:r>
            <a:r>
              <a:rPr lang="ca-ES" sz="1500" i="1" dirty="0" err="1"/>
              <a:t>satisfacción</a:t>
            </a:r>
            <a:r>
              <a:rPr lang="ca-ES" sz="1500" i="1" dirty="0"/>
              <a:t> del </a:t>
            </a:r>
            <a:r>
              <a:rPr lang="ca-ES" sz="1500" i="1" dirty="0" err="1"/>
              <a:t>aprendiz</a:t>
            </a:r>
            <a:r>
              <a:rPr lang="ca-ES" sz="1600" i="1" dirty="0">
                <a:solidFill>
                  <a:schemeClr val="accent4"/>
                </a:solidFill>
              </a:rPr>
              <a:t>.</a:t>
            </a:r>
          </a:p>
          <a:p>
            <a:pPr algn="l"/>
            <a:endParaRPr lang="ca-ES" sz="1500" i="1" dirty="0" smtClean="0"/>
          </a:p>
          <a:p>
            <a:pPr algn="l"/>
            <a:r>
              <a:rPr lang="ca-ES" sz="1500" b="1" dirty="0" smtClean="0"/>
              <a:t>Actores </a:t>
            </a:r>
            <a:r>
              <a:rPr lang="ca-ES" sz="1500" b="1" dirty="0" err="1" smtClean="0"/>
              <a:t>implicados</a:t>
            </a:r>
            <a:r>
              <a:rPr lang="ca-ES" sz="1500" b="1" dirty="0" smtClean="0"/>
              <a:t>:</a:t>
            </a:r>
          </a:p>
          <a:p>
            <a:pPr algn="l"/>
            <a:r>
              <a:rPr lang="ca-ES" sz="1500" dirty="0" smtClean="0"/>
              <a:t>Empresa y </a:t>
            </a:r>
            <a:r>
              <a:rPr lang="ca-ES" sz="1500" dirty="0" err="1" smtClean="0"/>
              <a:t>aprendiz</a:t>
            </a:r>
            <a:endParaRPr lang="ca-ES" sz="15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89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Formación Profesional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dirty="0" smtClean="0">
                <a:solidFill>
                  <a:srgbClr val="0070C0"/>
                </a:solidFill>
              </a:rPr>
              <a:t>Propuesta de elementos de calidad</a:t>
            </a:r>
            <a:endParaRPr lang="de-DE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gray">
          <a:xfrm>
            <a:off x="381000" y="1828800"/>
            <a:ext cx="8382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900"/>
              </a:spcAft>
              <a:buClr>
                <a:schemeClr val="hlink"/>
              </a:buClr>
              <a:defRPr/>
            </a:pPr>
            <a:endParaRPr lang="de-DE" sz="2400" kern="0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600200" y="2560193"/>
            <a:ext cx="19500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0" dirty="0" smtClean="0">
                <a:solidFill>
                  <a:srgbClr val="002060"/>
                </a:solidFill>
              </a:rPr>
              <a:t>18</a:t>
            </a:r>
            <a:endParaRPr lang="es-ES" sz="10000" dirty="0">
              <a:solidFill>
                <a:srgbClr val="00206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429000" y="2819400"/>
            <a:ext cx="4572000" cy="15234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ca-ES" b="1" dirty="0" err="1" smtClean="0">
                <a:solidFill>
                  <a:srgbClr val="002060"/>
                </a:solidFill>
              </a:rPr>
              <a:t>Elemento</a:t>
            </a:r>
            <a:r>
              <a:rPr lang="ca-ES" b="1" dirty="0" smtClean="0">
                <a:solidFill>
                  <a:srgbClr val="002060"/>
                </a:solidFill>
              </a:rPr>
              <a:t> de </a:t>
            </a:r>
            <a:r>
              <a:rPr lang="ca-ES" b="1" dirty="0" err="1" smtClean="0">
                <a:solidFill>
                  <a:srgbClr val="002060"/>
                </a:solidFill>
              </a:rPr>
              <a:t>calidad</a:t>
            </a:r>
            <a:r>
              <a:rPr lang="ca-ES" b="1" dirty="0" smtClean="0">
                <a:solidFill>
                  <a:srgbClr val="002060"/>
                </a:solidFill>
              </a:rPr>
              <a:t>: </a:t>
            </a:r>
          </a:p>
          <a:p>
            <a:pPr algn="l"/>
            <a:r>
              <a:rPr lang="ca-ES" sz="1500" i="1" dirty="0" err="1"/>
              <a:t>E</a:t>
            </a:r>
            <a:r>
              <a:rPr lang="ca-ES" sz="1500" i="1" dirty="0" err="1" smtClean="0"/>
              <a:t>valuación</a:t>
            </a:r>
            <a:r>
              <a:rPr lang="ca-ES" sz="1500" i="1" dirty="0" smtClean="0"/>
              <a:t> por </a:t>
            </a:r>
            <a:r>
              <a:rPr lang="ca-ES" sz="1500" i="1" dirty="0" err="1" smtClean="0"/>
              <a:t>parte</a:t>
            </a:r>
            <a:r>
              <a:rPr lang="ca-ES" sz="1500" i="1" dirty="0" smtClean="0"/>
              <a:t> del centro </a:t>
            </a:r>
            <a:r>
              <a:rPr lang="ca-ES" sz="1500" i="1" dirty="0" err="1" smtClean="0"/>
              <a:t>educativo</a:t>
            </a:r>
            <a:r>
              <a:rPr lang="ca-ES" sz="1500" i="1" dirty="0" smtClean="0"/>
              <a:t> de la </a:t>
            </a:r>
            <a:r>
              <a:rPr lang="ca-ES" sz="1500" i="1" dirty="0" err="1" smtClean="0"/>
              <a:t>satisfacción</a:t>
            </a:r>
            <a:r>
              <a:rPr lang="ca-ES" sz="1500" i="1" dirty="0" smtClean="0"/>
              <a:t> del </a:t>
            </a:r>
            <a:r>
              <a:rPr lang="ca-ES" sz="1500" i="1" dirty="0" err="1" smtClean="0"/>
              <a:t>aprendiz</a:t>
            </a:r>
            <a:r>
              <a:rPr lang="ca-ES" sz="1500" i="1" dirty="0"/>
              <a:t>.</a:t>
            </a:r>
            <a:endParaRPr lang="ca-ES" sz="1500" i="1" dirty="0" smtClean="0"/>
          </a:p>
          <a:p>
            <a:pPr algn="l"/>
            <a:endParaRPr lang="ca-ES" sz="1500" dirty="0" smtClean="0"/>
          </a:p>
          <a:p>
            <a:pPr algn="l"/>
            <a:r>
              <a:rPr lang="ca-ES" sz="1500" b="1" dirty="0" smtClean="0"/>
              <a:t>Actores </a:t>
            </a:r>
            <a:r>
              <a:rPr lang="ca-ES" sz="1500" b="1" dirty="0" err="1" smtClean="0"/>
              <a:t>implicados</a:t>
            </a:r>
            <a:r>
              <a:rPr lang="ca-ES" sz="1500" b="1" dirty="0" smtClean="0"/>
              <a:t>:</a:t>
            </a:r>
          </a:p>
          <a:p>
            <a:pPr algn="l"/>
            <a:r>
              <a:rPr lang="ca-ES" sz="1500" dirty="0" smtClean="0"/>
              <a:t>Centro </a:t>
            </a:r>
            <a:r>
              <a:rPr lang="ca-ES" sz="1500" dirty="0" err="1" smtClean="0"/>
              <a:t>educativo</a:t>
            </a:r>
            <a:r>
              <a:rPr lang="ca-ES" sz="1500" dirty="0" smtClean="0"/>
              <a:t> y </a:t>
            </a:r>
            <a:r>
              <a:rPr lang="ca-ES" sz="1500" dirty="0" err="1" smtClean="0"/>
              <a:t>aprendiz</a:t>
            </a:r>
            <a:endParaRPr lang="ca-ES" sz="15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959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8382000" cy="2971800"/>
          </a:xfrm>
        </p:spPr>
        <p:txBody>
          <a:bodyPr/>
          <a:lstStyle/>
          <a:p>
            <a:pPr algn="ctr"/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Orientación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profesional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coordinada</a:t>
            </a:r>
            <a:b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-Alianza para la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Formación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profesional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dual</a:t>
            </a:r>
            <a:r>
              <a:rPr lang="ca-ES" dirty="0" smtClean="0"/>
              <a:t/>
            </a:r>
            <a:br>
              <a:rPr lang="ca-ES" dirty="0" smtClean="0"/>
            </a:br>
            <a:endParaRPr lang="ca-ES" sz="23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545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Formación Profesional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dirty="0" smtClean="0">
                <a:solidFill>
                  <a:srgbClr val="0070C0"/>
                </a:solidFill>
              </a:rPr>
              <a:t>Propuesta de elementos de calidad</a:t>
            </a:r>
            <a:endParaRPr lang="de-DE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gray">
          <a:xfrm>
            <a:off x="-228600" y="1752600"/>
            <a:ext cx="8382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900"/>
              </a:spcAft>
              <a:buClr>
                <a:schemeClr val="hlink"/>
              </a:buClr>
              <a:defRPr/>
            </a:pPr>
            <a:endParaRPr lang="de-DE" sz="2400" kern="0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676400" y="2712593"/>
            <a:ext cx="19500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0" dirty="0" smtClean="0">
                <a:solidFill>
                  <a:srgbClr val="002060"/>
                </a:solidFill>
              </a:rPr>
              <a:t>19</a:t>
            </a:r>
            <a:endParaRPr lang="es-ES" sz="10000" dirty="0">
              <a:solidFill>
                <a:srgbClr val="00206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505200" y="2971800"/>
            <a:ext cx="4572000" cy="12926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ca-ES" b="1" dirty="0" err="1" smtClean="0">
                <a:solidFill>
                  <a:srgbClr val="002060"/>
                </a:solidFill>
              </a:rPr>
              <a:t>Elemento</a:t>
            </a:r>
            <a:r>
              <a:rPr lang="ca-ES" b="1" dirty="0" smtClean="0">
                <a:solidFill>
                  <a:srgbClr val="002060"/>
                </a:solidFill>
              </a:rPr>
              <a:t> de </a:t>
            </a:r>
            <a:r>
              <a:rPr lang="ca-ES" b="1" dirty="0" err="1" smtClean="0">
                <a:solidFill>
                  <a:srgbClr val="002060"/>
                </a:solidFill>
              </a:rPr>
              <a:t>calidad</a:t>
            </a:r>
            <a:r>
              <a:rPr lang="ca-ES" b="1" dirty="0">
                <a:solidFill>
                  <a:srgbClr val="002060"/>
                </a:solidFill>
              </a:rPr>
              <a:t>:</a:t>
            </a:r>
            <a:endParaRPr lang="ca-ES" b="1" dirty="0" smtClean="0">
              <a:solidFill>
                <a:srgbClr val="002060"/>
              </a:solidFill>
            </a:endParaRPr>
          </a:p>
          <a:p>
            <a:pPr algn="l"/>
            <a:r>
              <a:rPr lang="ca-ES" sz="1500" i="1" dirty="0" err="1" smtClean="0"/>
              <a:t>Cooperación</a:t>
            </a:r>
            <a:r>
              <a:rPr lang="ca-ES" sz="1500" i="1" dirty="0" smtClean="0"/>
              <a:t> con </a:t>
            </a:r>
            <a:r>
              <a:rPr lang="ca-ES" sz="1500" i="1" dirty="0" err="1" smtClean="0"/>
              <a:t>otros</a:t>
            </a:r>
            <a:r>
              <a:rPr lang="ca-ES" sz="1500" i="1" dirty="0" smtClean="0"/>
              <a:t> </a:t>
            </a:r>
            <a:r>
              <a:rPr lang="ca-ES" sz="1500" i="1" dirty="0" err="1" smtClean="0"/>
              <a:t>centros</a:t>
            </a:r>
            <a:r>
              <a:rPr lang="ca-ES" sz="1500" i="1" dirty="0" smtClean="0"/>
              <a:t> </a:t>
            </a:r>
            <a:r>
              <a:rPr lang="ca-ES" sz="1500" i="1" dirty="0" err="1" smtClean="0"/>
              <a:t>educativos</a:t>
            </a:r>
            <a:r>
              <a:rPr lang="ca-ES" sz="1500" i="1" dirty="0" smtClean="0"/>
              <a:t>.</a:t>
            </a:r>
          </a:p>
          <a:p>
            <a:pPr algn="l"/>
            <a:endParaRPr lang="ca-ES" sz="1500" i="1" dirty="0" smtClean="0"/>
          </a:p>
          <a:p>
            <a:pPr algn="l"/>
            <a:r>
              <a:rPr lang="ca-ES" sz="1500" b="1" dirty="0" smtClean="0"/>
              <a:t>Actores </a:t>
            </a:r>
            <a:r>
              <a:rPr lang="ca-ES" sz="1500" b="1" dirty="0" err="1" smtClean="0"/>
              <a:t>implicados</a:t>
            </a:r>
            <a:r>
              <a:rPr lang="ca-ES" sz="1500" b="1" dirty="0" smtClean="0"/>
              <a:t>:</a:t>
            </a:r>
          </a:p>
          <a:p>
            <a:pPr algn="l"/>
            <a:r>
              <a:rPr lang="ca-ES" sz="1500" dirty="0" smtClean="0"/>
              <a:t>Centro </a:t>
            </a:r>
            <a:r>
              <a:rPr lang="ca-ES" sz="1500" dirty="0" err="1" smtClean="0"/>
              <a:t>educativo</a:t>
            </a:r>
            <a:endParaRPr lang="ca-ES" sz="15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46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Formación  Profesional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dirty="0" smtClean="0">
                <a:solidFill>
                  <a:srgbClr val="0070C0"/>
                </a:solidFill>
              </a:rPr>
              <a:t>Propuesta de elementos de calidad</a:t>
            </a:r>
            <a:endParaRPr lang="de-DE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gray">
          <a:xfrm>
            <a:off x="354594" y="1828800"/>
            <a:ext cx="8382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s-ES" sz="2400" i="1" dirty="0"/>
              <a:t> </a:t>
            </a:r>
            <a:endParaRPr lang="ca-ES" sz="2400" dirty="0"/>
          </a:p>
          <a:p>
            <a:pPr algn="just">
              <a:spcAft>
                <a:spcPts val="900"/>
              </a:spcAft>
              <a:buClr>
                <a:schemeClr val="hlink"/>
              </a:buClr>
              <a:defRPr/>
            </a:pPr>
            <a:endParaRPr lang="de-DE" sz="2400" kern="0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905000" y="2560193"/>
            <a:ext cx="19500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0" dirty="0" smtClean="0">
                <a:solidFill>
                  <a:srgbClr val="002060"/>
                </a:solidFill>
              </a:rPr>
              <a:t>20</a:t>
            </a:r>
            <a:endParaRPr lang="es-ES" sz="10000" dirty="0">
              <a:solidFill>
                <a:srgbClr val="00206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733800" y="2819400"/>
            <a:ext cx="4572000" cy="15234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ca-ES" b="1" dirty="0" err="1" smtClean="0">
                <a:solidFill>
                  <a:srgbClr val="002060"/>
                </a:solidFill>
              </a:rPr>
              <a:t>Elemento</a:t>
            </a:r>
            <a:r>
              <a:rPr lang="ca-ES" b="1" dirty="0" smtClean="0">
                <a:solidFill>
                  <a:srgbClr val="002060"/>
                </a:solidFill>
              </a:rPr>
              <a:t> de </a:t>
            </a:r>
            <a:r>
              <a:rPr lang="ca-ES" b="1" dirty="0" err="1" smtClean="0">
                <a:solidFill>
                  <a:srgbClr val="002060"/>
                </a:solidFill>
              </a:rPr>
              <a:t>calidad</a:t>
            </a:r>
            <a:r>
              <a:rPr lang="ca-ES" b="1" dirty="0" smtClean="0">
                <a:solidFill>
                  <a:srgbClr val="002060"/>
                </a:solidFill>
              </a:rPr>
              <a:t>: </a:t>
            </a:r>
          </a:p>
          <a:p>
            <a:pPr algn="l"/>
            <a:r>
              <a:rPr lang="ca-ES" sz="1500" i="1" dirty="0" err="1" smtClean="0"/>
              <a:t>Participación</a:t>
            </a:r>
            <a:r>
              <a:rPr lang="ca-ES" sz="1500" i="1" dirty="0" smtClean="0"/>
              <a:t> de los </a:t>
            </a:r>
            <a:r>
              <a:rPr lang="ca-ES" sz="1500" i="1" dirty="0" err="1" smtClean="0"/>
              <a:t>delegados</a:t>
            </a:r>
            <a:r>
              <a:rPr lang="ca-ES" sz="1500" i="1" dirty="0" smtClean="0"/>
              <a:t> de personal/ </a:t>
            </a:r>
            <a:r>
              <a:rPr lang="ca-ES" sz="1500" i="1" dirty="0" err="1" smtClean="0"/>
              <a:t>comités</a:t>
            </a:r>
            <a:r>
              <a:rPr lang="ca-ES" sz="1500" i="1" dirty="0" smtClean="0"/>
              <a:t> de empresa en los </a:t>
            </a:r>
            <a:r>
              <a:rPr lang="ca-ES" sz="1500" i="1" dirty="0" err="1" smtClean="0"/>
              <a:t>proyectos</a:t>
            </a:r>
            <a:r>
              <a:rPr lang="ca-ES" sz="1500" i="1" dirty="0" smtClean="0"/>
              <a:t> de FP Dual</a:t>
            </a:r>
          </a:p>
          <a:p>
            <a:pPr algn="l"/>
            <a:endParaRPr lang="ca-ES" sz="1500" dirty="0" smtClean="0"/>
          </a:p>
          <a:p>
            <a:pPr algn="l"/>
            <a:r>
              <a:rPr lang="ca-ES" sz="1500" b="1" dirty="0" smtClean="0"/>
              <a:t>Actores </a:t>
            </a:r>
            <a:r>
              <a:rPr lang="ca-ES" sz="1500" b="1" dirty="0" err="1" smtClean="0"/>
              <a:t>implicados</a:t>
            </a:r>
            <a:r>
              <a:rPr lang="ca-ES" sz="1500" b="1" dirty="0"/>
              <a:t>:</a:t>
            </a:r>
            <a:endParaRPr lang="ca-ES" sz="1500" b="1" dirty="0" smtClean="0"/>
          </a:p>
          <a:p>
            <a:pPr algn="l"/>
            <a:r>
              <a:rPr lang="ca-ES" sz="1500" dirty="0" smtClean="0"/>
              <a:t>Empresa y </a:t>
            </a:r>
            <a:r>
              <a:rPr lang="ca-ES" sz="1500" dirty="0" err="1" smtClean="0"/>
              <a:t>comité</a:t>
            </a:r>
            <a:r>
              <a:rPr lang="ca-ES" sz="1500" dirty="0" smtClean="0"/>
              <a:t> de empresa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643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gray">
          <a:xfrm>
            <a:off x="381000" y="840968"/>
            <a:ext cx="3810000" cy="5636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1463" indent="-271463" algn="l">
              <a:spcAft>
                <a:spcPts val="900"/>
              </a:spcAft>
              <a:buClr>
                <a:schemeClr val="hlink"/>
              </a:buClr>
              <a:tabLst>
                <a:tab pos="271463" algn="l"/>
              </a:tabLst>
              <a:defRPr/>
            </a:pPr>
            <a:r>
              <a:rPr lang="es-ES" sz="2000" b="1" dirty="0" smtClean="0">
                <a:solidFill>
                  <a:srgbClr val="002060"/>
                </a:solidFill>
              </a:rPr>
              <a:t>1</a:t>
            </a:r>
            <a:r>
              <a:rPr lang="ca-ES" sz="2000" b="1" dirty="0" smtClean="0">
                <a:solidFill>
                  <a:srgbClr val="002060"/>
                </a:solidFill>
              </a:rPr>
              <a:t>. </a:t>
            </a:r>
            <a:r>
              <a:rPr lang="ca-ES" sz="1200" dirty="0" err="1" smtClean="0"/>
              <a:t>Duración</a:t>
            </a:r>
            <a:r>
              <a:rPr lang="ca-ES" sz="1200" dirty="0" smtClean="0"/>
              <a:t> en </a:t>
            </a:r>
            <a:r>
              <a:rPr lang="ca-ES" sz="1200" dirty="0" err="1" smtClean="0"/>
              <a:t>años</a:t>
            </a:r>
            <a:r>
              <a:rPr lang="ca-ES" sz="1200" dirty="0" smtClean="0"/>
              <a:t> de un </a:t>
            </a:r>
            <a:r>
              <a:rPr lang="ca-ES" sz="1200" dirty="0" err="1" smtClean="0"/>
              <a:t>mismo</a:t>
            </a:r>
            <a:r>
              <a:rPr lang="ca-ES" sz="1200" dirty="0" smtClean="0"/>
              <a:t> </a:t>
            </a:r>
            <a:r>
              <a:rPr lang="ca-ES" sz="1200" dirty="0" err="1" smtClean="0"/>
              <a:t>proyecto</a:t>
            </a:r>
            <a:r>
              <a:rPr lang="ca-ES" sz="1200" dirty="0" smtClean="0"/>
              <a:t> de FP dual entre un centro </a:t>
            </a:r>
            <a:r>
              <a:rPr lang="ca-ES" sz="1200" dirty="0" err="1" smtClean="0"/>
              <a:t>educativo</a:t>
            </a:r>
            <a:r>
              <a:rPr lang="ca-ES" sz="1200" dirty="0" smtClean="0"/>
              <a:t> y una empresa.</a:t>
            </a:r>
          </a:p>
          <a:p>
            <a:pPr marL="271463" indent="-271463" algn="l">
              <a:spcAft>
                <a:spcPts val="900"/>
              </a:spcAft>
              <a:buClr>
                <a:schemeClr val="hlink"/>
              </a:buClr>
              <a:tabLst>
                <a:tab pos="271463" algn="l"/>
              </a:tabLst>
              <a:defRPr/>
            </a:pPr>
            <a:r>
              <a:rPr lang="ca-ES" sz="2000" b="1" dirty="0" smtClean="0">
                <a:solidFill>
                  <a:srgbClr val="002060"/>
                </a:solidFill>
              </a:rPr>
              <a:t>2. </a:t>
            </a:r>
            <a:r>
              <a:rPr lang="ca-ES" sz="1200" dirty="0" err="1" smtClean="0"/>
              <a:t>Experiencia</a:t>
            </a:r>
            <a:r>
              <a:rPr lang="ca-ES" sz="1200" dirty="0" smtClean="0"/>
              <a:t> </a:t>
            </a:r>
            <a:r>
              <a:rPr lang="ca-ES" sz="1200" dirty="0" err="1" smtClean="0"/>
              <a:t>previa</a:t>
            </a:r>
            <a:r>
              <a:rPr lang="ca-ES" sz="1200" dirty="0" smtClean="0"/>
              <a:t> de la empresa </a:t>
            </a:r>
            <a:r>
              <a:rPr lang="ca-ES" sz="1200" dirty="0" err="1" smtClean="0"/>
              <a:t>acogiendo</a:t>
            </a:r>
            <a:r>
              <a:rPr lang="ca-ES" sz="1200" dirty="0" smtClean="0"/>
              <a:t> </a:t>
            </a:r>
            <a:r>
              <a:rPr lang="ca-ES" sz="1200" dirty="0" err="1" smtClean="0"/>
              <a:t>alumnos</a:t>
            </a:r>
            <a:r>
              <a:rPr lang="ca-ES" sz="1200" dirty="0" smtClean="0"/>
              <a:t> de FP en </a:t>
            </a:r>
            <a:r>
              <a:rPr lang="ca-ES" sz="1200" dirty="0" err="1" smtClean="0"/>
              <a:t>prácticas</a:t>
            </a:r>
            <a:r>
              <a:rPr lang="ca-ES" sz="1200" dirty="0" smtClean="0"/>
              <a:t>. </a:t>
            </a:r>
          </a:p>
          <a:p>
            <a:pPr marL="271463" indent="-271463" algn="l">
              <a:spcAft>
                <a:spcPts val="900"/>
              </a:spcAft>
              <a:buClr>
                <a:schemeClr val="hlink"/>
              </a:buClr>
              <a:tabLst>
                <a:tab pos="361950" algn="l"/>
              </a:tabLst>
              <a:defRPr/>
            </a:pPr>
            <a:r>
              <a:rPr lang="ca-ES" sz="2000" b="1" dirty="0" smtClean="0">
                <a:solidFill>
                  <a:srgbClr val="002060"/>
                </a:solidFill>
              </a:rPr>
              <a:t>3. </a:t>
            </a:r>
            <a:r>
              <a:rPr lang="ca-ES" sz="1200" dirty="0" err="1" smtClean="0"/>
              <a:t>Diversidad</a:t>
            </a:r>
            <a:r>
              <a:rPr lang="ca-ES" sz="1200" dirty="0" smtClean="0"/>
              <a:t> de actores que </a:t>
            </a:r>
            <a:r>
              <a:rPr lang="ca-ES" sz="1200" dirty="0" err="1" smtClean="0"/>
              <a:t>impulsan</a:t>
            </a:r>
            <a:r>
              <a:rPr lang="ca-ES" sz="1200" dirty="0" smtClean="0"/>
              <a:t> un </a:t>
            </a:r>
            <a:r>
              <a:rPr lang="ca-ES" sz="1200" dirty="0" err="1" smtClean="0"/>
              <a:t>proyecto</a:t>
            </a:r>
            <a:r>
              <a:rPr lang="ca-ES" sz="1200" dirty="0" smtClean="0"/>
              <a:t> de FP dual</a:t>
            </a:r>
            <a:r>
              <a:rPr lang="ca-ES" sz="1200" dirty="0"/>
              <a:t>.</a:t>
            </a:r>
            <a:endParaRPr lang="ca-ES" sz="1200" dirty="0" smtClean="0"/>
          </a:p>
          <a:p>
            <a:pPr algn="l">
              <a:spcAft>
                <a:spcPts val="900"/>
              </a:spcAft>
              <a:buClr>
                <a:schemeClr val="hlink"/>
              </a:buClr>
              <a:tabLst>
                <a:tab pos="361950" algn="l"/>
              </a:tabLst>
              <a:defRPr/>
            </a:pPr>
            <a:r>
              <a:rPr lang="ca-ES" sz="2000" b="1" dirty="0" smtClean="0">
                <a:solidFill>
                  <a:srgbClr val="002060"/>
                </a:solidFill>
              </a:rPr>
              <a:t>4. </a:t>
            </a:r>
            <a:r>
              <a:rPr lang="ca-ES" sz="1200" dirty="0" err="1" smtClean="0"/>
              <a:t>Cooperación</a:t>
            </a:r>
            <a:r>
              <a:rPr lang="ca-ES" sz="1200" dirty="0" smtClean="0"/>
              <a:t> entre </a:t>
            </a:r>
            <a:r>
              <a:rPr lang="ca-ES" sz="1200" dirty="0" err="1" smtClean="0"/>
              <a:t>empresas</a:t>
            </a:r>
            <a:r>
              <a:rPr lang="ca-ES" sz="1200" dirty="0" smtClean="0"/>
              <a:t> para </a:t>
            </a:r>
            <a:r>
              <a:rPr lang="ca-ES" sz="1200" dirty="0" err="1" smtClean="0"/>
              <a:t>mejorar</a:t>
            </a:r>
            <a:r>
              <a:rPr lang="ca-ES" sz="1200" dirty="0" smtClean="0"/>
              <a:t> la FP 	dual.</a:t>
            </a:r>
          </a:p>
          <a:p>
            <a:pPr marL="271463" indent="-271463" algn="l">
              <a:spcAft>
                <a:spcPts val="900"/>
              </a:spcAft>
              <a:buClr>
                <a:schemeClr val="hlink"/>
              </a:buClr>
              <a:tabLst>
                <a:tab pos="361950" algn="l"/>
              </a:tabLst>
              <a:defRPr/>
            </a:pPr>
            <a:r>
              <a:rPr lang="ca-ES" sz="2000" b="1" dirty="0" smtClean="0">
                <a:solidFill>
                  <a:srgbClr val="002060"/>
                </a:solidFill>
              </a:rPr>
              <a:t>5. </a:t>
            </a:r>
            <a:r>
              <a:rPr lang="ca-ES" sz="1200" dirty="0" err="1" smtClean="0"/>
              <a:t>Seguimiento</a:t>
            </a:r>
            <a:r>
              <a:rPr lang="ca-ES" sz="1200" dirty="0" smtClean="0"/>
              <a:t> y </a:t>
            </a:r>
            <a:r>
              <a:rPr lang="ca-ES" sz="1200" dirty="0" err="1" smtClean="0"/>
              <a:t>evaluación</a:t>
            </a:r>
            <a:r>
              <a:rPr lang="ca-ES" sz="1200" dirty="0" smtClean="0"/>
              <a:t> regular del </a:t>
            </a:r>
            <a:r>
              <a:rPr lang="ca-ES" sz="1200" dirty="0" err="1" smtClean="0"/>
              <a:t>proyecto</a:t>
            </a:r>
            <a:r>
              <a:rPr lang="ca-ES" sz="1200" dirty="0" smtClean="0"/>
              <a:t> al </a:t>
            </a:r>
            <a:r>
              <a:rPr lang="ca-ES" sz="1200" dirty="0" err="1" smtClean="0"/>
              <a:t>más</a:t>
            </a:r>
            <a:r>
              <a:rPr lang="ca-ES" sz="1200" dirty="0" smtClean="0"/>
              <a:t> alto </a:t>
            </a:r>
            <a:r>
              <a:rPr lang="ca-ES" sz="1200" dirty="0" err="1" smtClean="0"/>
              <a:t>nivel</a:t>
            </a:r>
            <a:r>
              <a:rPr lang="ca-ES" sz="1200" dirty="0" smtClean="0"/>
              <a:t> </a:t>
            </a:r>
            <a:r>
              <a:rPr lang="ca-ES" sz="1200" dirty="0" err="1" smtClean="0"/>
              <a:t>corporativo</a:t>
            </a:r>
            <a:r>
              <a:rPr lang="ca-ES" sz="1200" dirty="0" smtClean="0"/>
              <a:t>.</a:t>
            </a:r>
          </a:p>
          <a:p>
            <a:pPr algn="l">
              <a:spcAft>
                <a:spcPts val="900"/>
              </a:spcAft>
              <a:buClr>
                <a:schemeClr val="hlink"/>
              </a:buClr>
              <a:tabLst>
                <a:tab pos="361950" algn="l"/>
              </a:tabLst>
              <a:defRPr/>
            </a:pPr>
            <a:r>
              <a:rPr lang="ca-ES" sz="2000" b="1" dirty="0" smtClean="0">
                <a:solidFill>
                  <a:srgbClr val="002060"/>
                </a:solidFill>
              </a:rPr>
              <a:t>6. </a:t>
            </a:r>
            <a:r>
              <a:rPr lang="ca-ES" sz="1200" dirty="0" err="1" smtClean="0">
                <a:solidFill>
                  <a:schemeClr val="accent4"/>
                </a:solidFill>
              </a:rPr>
              <a:t>Remuneración</a:t>
            </a:r>
            <a:r>
              <a:rPr lang="ca-ES" sz="1200" dirty="0" smtClean="0">
                <a:solidFill>
                  <a:schemeClr val="accent4"/>
                </a:solidFill>
              </a:rPr>
              <a:t> del </a:t>
            </a:r>
            <a:r>
              <a:rPr lang="ca-ES" sz="1200" dirty="0" err="1" smtClean="0">
                <a:solidFill>
                  <a:schemeClr val="accent4"/>
                </a:solidFill>
              </a:rPr>
              <a:t>aprendiz</a:t>
            </a:r>
            <a:r>
              <a:rPr lang="ca-ES" sz="1200" dirty="0" smtClean="0">
                <a:solidFill>
                  <a:schemeClr val="accent4"/>
                </a:solidFill>
              </a:rPr>
              <a:t>.</a:t>
            </a:r>
          </a:p>
          <a:p>
            <a:pPr marL="271463" indent="-271463" algn="l" defTabSz="896938">
              <a:spcAft>
                <a:spcPts val="900"/>
              </a:spcAft>
              <a:buClr>
                <a:schemeClr val="hlink"/>
              </a:buClr>
              <a:tabLst>
                <a:tab pos="361950" algn="l"/>
              </a:tabLst>
              <a:defRPr/>
            </a:pPr>
            <a:r>
              <a:rPr lang="ca-ES" sz="2000" b="1" dirty="0" smtClean="0">
                <a:solidFill>
                  <a:srgbClr val="002060"/>
                </a:solidFill>
              </a:rPr>
              <a:t>7. </a:t>
            </a:r>
            <a:r>
              <a:rPr lang="ca-ES" sz="1200" dirty="0" err="1" smtClean="0"/>
              <a:t>Descripción</a:t>
            </a:r>
            <a:r>
              <a:rPr lang="ca-ES" sz="1200" dirty="0" smtClean="0"/>
              <a:t> del </a:t>
            </a:r>
            <a:r>
              <a:rPr lang="ca-ES" sz="1200" dirty="0" err="1" smtClean="0"/>
              <a:t>plan</a:t>
            </a:r>
            <a:r>
              <a:rPr lang="ca-ES" sz="1200" dirty="0" smtClean="0"/>
              <a:t> de </a:t>
            </a:r>
            <a:r>
              <a:rPr lang="ca-ES" sz="1200" dirty="0" err="1" smtClean="0"/>
              <a:t>aprendizaje</a:t>
            </a:r>
            <a:r>
              <a:rPr lang="ca-ES" sz="1200" dirty="0" smtClean="0"/>
              <a:t> </a:t>
            </a:r>
            <a:r>
              <a:rPr lang="ca-ES" sz="1200" dirty="0" err="1" smtClean="0"/>
              <a:t>durante</a:t>
            </a:r>
            <a:r>
              <a:rPr lang="ca-ES" sz="1200" dirty="0" smtClean="0"/>
              <a:t> la </a:t>
            </a:r>
            <a:r>
              <a:rPr lang="ca-ES" sz="1200" dirty="0" err="1" smtClean="0"/>
              <a:t>estancia</a:t>
            </a:r>
            <a:r>
              <a:rPr lang="ca-ES" sz="1200" dirty="0" smtClean="0"/>
              <a:t> en la empresa.</a:t>
            </a:r>
          </a:p>
          <a:p>
            <a:pPr algn="l">
              <a:spcAft>
                <a:spcPts val="900"/>
              </a:spcAft>
              <a:buClr>
                <a:schemeClr val="hlink"/>
              </a:buClr>
              <a:tabLst>
                <a:tab pos="361950" algn="l"/>
              </a:tabLst>
              <a:defRPr/>
            </a:pPr>
            <a:r>
              <a:rPr lang="ca-ES" sz="2000" b="1" dirty="0" smtClean="0">
                <a:solidFill>
                  <a:srgbClr val="002060"/>
                </a:solidFill>
              </a:rPr>
              <a:t>8. </a:t>
            </a:r>
            <a:r>
              <a:rPr lang="ca-ES" sz="1200" dirty="0" err="1" smtClean="0"/>
              <a:t>Formación</a:t>
            </a:r>
            <a:r>
              <a:rPr lang="ca-ES" sz="1200" dirty="0" smtClean="0"/>
              <a:t>  del tutor de empresa.</a:t>
            </a:r>
          </a:p>
          <a:p>
            <a:pPr marL="271463" indent="-271463" algn="l">
              <a:spcAft>
                <a:spcPts val="900"/>
              </a:spcAft>
              <a:buClr>
                <a:schemeClr val="hlink"/>
              </a:buClr>
              <a:tabLst>
                <a:tab pos="361950" algn="l"/>
              </a:tabLst>
              <a:defRPr/>
            </a:pPr>
            <a:r>
              <a:rPr lang="ca-ES" sz="2000" b="1" dirty="0" smtClean="0">
                <a:solidFill>
                  <a:srgbClr val="002060"/>
                </a:solidFill>
              </a:rPr>
              <a:t>9. </a:t>
            </a:r>
            <a:r>
              <a:rPr lang="ca-ES" sz="1200" dirty="0" err="1" smtClean="0"/>
              <a:t>Estabilidad</a:t>
            </a:r>
            <a:r>
              <a:rPr lang="ca-ES" sz="1200" dirty="0" smtClean="0"/>
              <a:t> de los tutores del centro </a:t>
            </a:r>
            <a:r>
              <a:rPr lang="ca-ES" sz="1200" dirty="0" err="1" smtClean="0"/>
              <a:t>educativo</a:t>
            </a:r>
            <a:r>
              <a:rPr lang="ca-ES" sz="1200" dirty="0" smtClean="0"/>
              <a:t> y de las </a:t>
            </a:r>
            <a:r>
              <a:rPr lang="ca-ES" sz="1200" dirty="0" err="1" smtClean="0"/>
              <a:t>empresas</a:t>
            </a:r>
            <a:r>
              <a:rPr lang="ca-ES" sz="1200" dirty="0" smtClean="0"/>
              <a:t>.</a:t>
            </a:r>
          </a:p>
          <a:p>
            <a:pPr marL="361950" indent="-361950" algn="l">
              <a:spcAft>
                <a:spcPts val="900"/>
              </a:spcAft>
              <a:buClr>
                <a:schemeClr val="hlink"/>
              </a:buClr>
              <a:tabLst>
                <a:tab pos="361950" algn="l"/>
              </a:tabLst>
              <a:defRPr/>
            </a:pPr>
            <a:r>
              <a:rPr lang="ca-ES" sz="2000" b="1" dirty="0" smtClean="0">
                <a:solidFill>
                  <a:srgbClr val="002060"/>
                </a:solidFill>
              </a:rPr>
              <a:t>10. </a:t>
            </a:r>
            <a:r>
              <a:rPr lang="ca-ES" sz="1200" dirty="0" err="1" smtClean="0"/>
              <a:t>Participación</a:t>
            </a:r>
            <a:r>
              <a:rPr lang="ca-ES" sz="1200" dirty="0" smtClean="0"/>
              <a:t> de las </a:t>
            </a:r>
            <a:r>
              <a:rPr lang="ca-ES" sz="1200" dirty="0" err="1" smtClean="0"/>
              <a:t>empresas</a:t>
            </a:r>
            <a:r>
              <a:rPr lang="ca-ES" sz="1200" dirty="0" smtClean="0"/>
              <a:t> en la </a:t>
            </a:r>
            <a:r>
              <a:rPr lang="ca-ES" sz="1200" dirty="0" err="1" smtClean="0"/>
              <a:t>selección</a:t>
            </a:r>
            <a:r>
              <a:rPr lang="ca-ES" sz="1200" dirty="0" smtClean="0"/>
              <a:t> de los </a:t>
            </a:r>
            <a:r>
              <a:rPr lang="ca-ES" sz="1200" dirty="0" err="1" smtClean="0"/>
              <a:t>aprendices</a:t>
            </a:r>
            <a:r>
              <a:rPr lang="ca-ES" sz="1200" dirty="0"/>
              <a:t>.</a:t>
            </a:r>
            <a:endParaRPr lang="ca-ES" sz="1200" dirty="0" smtClean="0"/>
          </a:p>
          <a:p>
            <a:pPr algn="just">
              <a:spcAft>
                <a:spcPts val="900"/>
              </a:spcAft>
              <a:buClr>
                <a:schemeClr val="hlink"/>
              </a:buClr>
              <a:defRPr/>
            </a:pPr>
            <a:endParaRPr lang="de-DE" sz="2000" b="1" kern="0" dirty="0" smtClean="0">
              <a:solidFill>
                <a:srgbClr val="00206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876800" y="762000"/>
            <a:ext cx="3733800" cy="607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 algn="just">
              <a:spcAft>
                <a:spcPts val="900"/>
              </a:spcAft>
              <a:buClr>
                <a:schemeClr val="hlink"/>
              </a:buClr>
              <a:tabLst>
                <a:tab pos="361950" algn="l"/>
              </a:tabLst>
              <a:defRPr/>
            </a:pPr>
            <a:r>
              <a:rPr lang="es-ES" sz="2000" b="1" dirty="0">
                <a:solidFill>
                  <a:srgbClr val="002060"/>
                </a:solidFill>
              </a:rPr>
              <a:t>11.</a:t>
            </a:r>
            <a:r>
              <a:rPr lang="ca-ES" sz="2000" b="1" dirty="0">
                <a:solidFill>
                  <a:srgbClr val="002060"/>
                </a:solidFill>
              </a:rPr>
              <a:t> </a:t>
            </a:r>
            <a:r>
              <a:rPr lang="ca-ES" sz="1200" dirty="0" err="1" smtClean="0">
                <a:solidFill>
                  <a:schemeClr val="accent4"/>
                </a:solidFill>
              </a:rPr>
              <a:t>Seguimiento</a:t>
            </a:r>
            <a:r>
              <a:rPr lang="ca-ES" sz="1200" dirty="0" smtClean="0">
                <a:solidFill>
                  <a:schemeClr val="accent4"/>
                </a:solidFill>
              </a:rPr>
              <a:t> de la </a:t>
            </a:r>
            <a:r>
              <a:rPr lang="ca-ES" sz="1200" dirty="0" err="1" smtClean="0">
                <a:solidFill>
                  <a:schemeClr val="accent4"/>
                </a:solidFill>
              </a:rPr>
              <a:t>estancia</a:t>
            </a:r>
            <a:r>
              <a:rPr lang="ca-ES" sz="1200" dirty="0" smtClean="0">
                <a:solidFill>
                  <a:schemeClr val="accent4"/>
                </a:solidFill>
              </a:rPr>
              <a:t> en la empresa por </a:t>
            </a:r>
            <a:r>
              <a:rPr lang="ca-ES" sz="1200" dirty="0" err="1" smtClean="0">
                <a:solidFill>
                  <a:schemeClr val="accent4"/>
                </a:solidFill>
              </a:rPr>
              <a:t>parte</a:t>
            </a:r>
            <a:r>
              <a:rPr lang="ca-ES" sz="1200" dirty="0" smtClean="0">
                <a:solidFill>
                  <a:schemeClr val="accent4"/>
                </a:solidFill>
              </a:rPr>
              <a:t> del centro </a:t>
            </a:r>
            <a:r>
              <a:rPr lang="ca-ES" sz="1200" dirty="0" err="1" smtClean="0">
                <a:solidFill>
                  <a:schemeClr val="accent4"/>
                </a:solidFill>
              </a:rPr>
              <a:t>educativo</a:t>
            </a:r>
            <a:r>
              <a:rPr lang="ca-ES" sz="1200" dirty="0">
                <a:solidFill>
                  <a:schemeClr val="accent4"/>
                </a:solidFill>
              </a:rPr>
              <a:t>.</a:t>
            </a:r>
            <a:endParaRPr lang="ca-ES" sz="1200" dirty="0" smtClean="0">
              <a:solidFill>
                <a:schemeClr val="accent4"/>
              </a:solidFill>
            </a:endParaRPr>
          </a:p>
          <a:p>
            <a:pPr marL="442913" indent="-442913" algn="just">
              <a:spcAft>
                <a:spcPts val="900"/>
              </a:spcAft>
              <a:buClr>
                <a:schemeClr val="hlink"/>
              </a:buClr>
              <a:defRPr/>
            </a:pPr>
            <a:r>
              <a:rPr lang="ca-ES" sz="2000" b="1" dirty="0" smtClean="0">
                <a:solidFill>
                  <a:srgbClr val="002060"/>
                </a:solidFill>
              </a:rPr>
              <a:t>12. </a:t>
            </a:r>
            <a:r>
              <a:rPr lang="ca-ES" sz="1200" dirty="0" err="1" smtClean="0">
                <a:solidFill>
                  <a:schemeClr val="accent4"/>
                </a:solidFill>
              </a:rPr>
              <a:t>Adaptación</a:t>
            </a:r>
            <a:r>
              <a:rPr lang="ca-ES" sz="1200" dirty="0" smtClean="0">
                <a:solidFill>
                  <a:schemeClr val="accent4"/>
                </a:solidFill>
              </a:rPr>
              <a:t> organitzativa del centro </a:t>
            </a:r>
            <a:r>
              <a:rPr lang="ca-ES" sz="1200" dirty="0" err="1" smtClean="0">
                <a:solidFill>
                  <a:schemeClr val="accent4"/>
                </a:solidFill>
              </a:rPr>
              <a:t>educativo</a:t>
            </a:r>
            <a:r>
              <a:rPr lang="ca-ES" sz="1200" dirty="0" smtClean="0">
                <a:solidFill>
                  <a:schemeClr val="accent4"/>
                </a:solidFill>
              </a:rPr>
              <a:t> a la FP dual.</a:t>
            </a:r>
          </a:p>
          <a:p>
            <a:pPr marL="533400" indent="-533400" algn="just">
              <a:spcAft>
                <a:spcPts val="900"/>
              </a:spcAft>
              <a:buClr>
                <a:schemeClr val="hlink"/>
              </a:buClr>
              <a:defRPr/>
            </a:pPr>
            <a:r>
              <a:rPr lang="ca-ES" sz="2000" b="1" dirty="0" smtClean="0">
                <a:solidFill>
                  <a:srgbClr val="002060"/>
                </a:solidFill>
              </a:rPr>
              <a:t>13. </a:t>
            </a:r>
            <a:r>
              <a:rPr lang="ca-ES" sz="1200" dirty="0" err="1" smtClean="0">
                <a:solidFill>
                  <a:schemeClr val="accent4"/>
                </a:solidFill>
              </a:rPr>
              <a:t>Adaptación</a:t>
            </a:r>
            <a:r>
              <a:rPr lang="ca-ES" sz="1200" dirty="0" smtClean="0">
                <a:solidFill>
                  <a:schemeClr val="accent4"/>
                </a:solidFill>
              </a:rPr>
              <a:t> </a:t>
            </a:r>
            <a:r>
              <a:rPr lang="ca-ES" sz="1200" dirty="0" err="1" smtClean="0">
                <a:solidFill>
                  <a:schemeClr val="accent4"/>
                </a:solidFill>
              </a:rPr>
              <a:t>organizativa</a:t>
            </a:r>
            <a:r>
              <a:rPr lang="ca-ES" sz="1200" dirty="0" smtClean="0">
                <a:solidFill>
                  <a:schemeClr val="accent4"/>
                </a:solidFill>
              </a:rPr>
              <a:t> de la empresa a la FP dual.</a:t>
            </a:r>
          </a:p>
          <a:p>
            <a:pPr algn="just">
              <a:spcAft>
                <a:spcPts val="900"/>
              </a:spcAft>
              <a:buClr>
                <a:schemeClr val="hlink"/>
              </a:buClr>
              <a:defRPr/>
            </a:pPr>
            <a:r>
              <a:rPr lang="ca-ES" sz="2000" b="1" dirty="0" smtClean="0">
                <a:solidFill>
                  <a:srgbClr val="002060"/>
                </a:solidFill>
              </a:rPr>
              <a:t>14. </a:t>
            </a:r>
            <a:r>
              <a:rPr lang="ca-ES" sz="1200" dirty="0" err="1" smtClean="0">
                <a:solidFill>
                  <a:schemeClr val="accent4"/>
                </a:solidFill>
              </a:rPr>
              <a:t>Innovación</a:t>
            </a:r>
            <a:r>
              <a:rPr lang="ca-ES" sz="1200" dirty="0" smtClean="0">
                <a:solidFill>
                  <a:schemeClr val="accent4"/>
                </a:solidFill>
              </a:rPr>
              <a:t>.</a:t>
            </a:r>
          </a:p>
          <a:p>
            <a:pPr marL="361950" indent="-361950" algn="just">
              <a:spcAft>
                <a:spcPts val="900"/>
              </a:spcAft>
              <a:buClr>
                <a:schemeClr val="hlink"/>
              </a:buClr>
              <a:defRPr/>
            </a:pPr>
            <a:r>
              <a:rPr lang="ca-ES" sz="2000" b="1" dirty="0" smtClean="0">
                <a:solidFill>
                  <a:srgbClr val="002060"/>
                </a:solidFill>
              </a:rPr>
              <a:t>15</a:t>
            </a:r>
            <a:r>
              <a:rPr lang="ca-ES" sz="2000" dirty="0" smtClean="0">
                <a:solidFill>
                  <a:schemeClr val="accent4"/>
                </a:solidFill>
              </a:rPr>
              <a:t>.</a:t>
            </a:r>
            <a:r>
              <a:rPr lang="ca-ES" sz="1200" dirty="0" smtClean="0">
                <a:solidFill>
                  <a:schemeClr val="accent4"/>
                </a:solidFill>
              </a:rPr>
              <a:t> </a:t>
            </a:r>
            <a:r>
              <a:rPr lang="ca-ES" sz="1200" dirty="0" err="1" smtClean="0">
                <a:solidFill>
                  <a:schemeClr val="accent4"/>
                </a:solidFill>
              </a:rPr>
              <a:t>Conocimiento</a:t>
            </a:r>
            <a:r>
              <a:rPr lang="ca-ES" sz="1200" dirty="0" smtClean="0">
                <a:solidFill>
                  <a:schemeClr val="accent4"/>
                </a:solidFill>
              </a:rPr>
              <a:t> por </a:t>
            </a:r>
            <a:r>
              <a:rPr lang="ca-ES" sz="1200" dirty="0" err="1" smtClean="0">
                <a:solidFill>
                  <a:schemeClr val="accent4"/>
                </a:solidFill>
              </a:rPr>
              <a:t>parte</a:t>
            </a:r>
            <a:r>
              <a:rPr lang="ca-ES" sz="1200" dirty="0" smtClean="0">
                <a:solidFill>
                  <a:schemeClr val="accent4"/>
                </a:solidFill>
              </a:rPr>
              <a:t> de los </a:t>
            </a:r>
            <a:r>
              <a:rPr lang="ca-ES" sz="1200" dirty="0" err="1" smtClean="0">
                <a:solidFill>
                  <a:schemeClr val="accent4"/>
                </a:solidFill>
              </a:rPr>
              <a:t>alumnos</a:t>
            </a:r>
            <a:r>
              <a:rPr lang="ca-ES" sz="1200" dirty="0" smtClean="0">
                <a:solidFill>
                  <a:schemeClr val="accent4"/>
                </a:solidFill>
              </a:rPr>
              <a:t> de los </a:t>
            </a:r>
            <a:r>
              <a:rPr lang="ca-ES" sz="1200" dirty="0" err="1" smtClean="0">
                <a:solidFill>
                  <a:schemeClr val="accent4"/>
                </a:solidFill>
              </a:rPr>
              <a:t>criterios</a:t>
            </a:r>
            <a:r>
              <a:rPr lang="ca-ES" sz="1200" dirty="0" smtClean="0">
                <a:solidFill>
                  <a:schemeClr val="accent4"/>
                </a:solidFill>
              </a:rPr>
              <a:t> para </a:t>
            </a:r>
            <a:r>
              <a:rPr lang="ca-ES" sz="1200" dirty="0" err="1" smtClean="0">
                <a:solidFill>
                  <a:schemeClr val="accent4"/>
                </a:solidFill>
              </a:rPr>
              <a:t>acceder</a:t>
            </a:r>
            <a:r>
              <a:rPr lang="ca-ES" sz="1200" dirty="0" smtClean="0">
                <a:solidFill>
                  <a:schemeClr val="accent4"/>
                </a:solidFill>
              </a:rPr>
              <a:t> a la </a:t>
            </a:r>
            <a:r>
              <a:rPr lang="ca-ES" sz="1200" dirty="0" err="1" smtClean="0">
                <a:solidFill>
                  <a:schemeClr val="accent4"/>
                </a:solidFill>
              </a:rPr>
              <a:t>alternancia</a:t>
            </a:r>
            <a:r>
              <a:rPr lang="ca-ES" sz="1200" dirty="0" smtClean="0">
                <a:solidFill>
                  <a:schemeClr val="accent4"/>
                </a:solidFill>
              </a:rPr>
              <a:t>.</a:t>
            </a:r>
          </a:p>
          <a:p>
            <a:pPr marL="442913" indent="-442913" algn="just">
              <a:spcAft>
                <a:spcPts val="900"/>
              </a:spcAft>
              <a:buClr>
                <a:schemeClr val="hlink"/>
              </a:buClr>
              <a:defRPr/>
            </a:pPr>
            <a:r>
              <a:rPr lang="ca-ES" sz="2000" b="1" dirty="0" smtClean="0">
                <a:solidFill>
                  <a:srgbClr val="002060"/>
                </a:solidFill>
              </a:rPr>
              <a:t>16. </a:t>
            </a:r>
            <a:r>
              <a:rPr lang="ca-ES" sz="1200" dirty="0" err="1" smtClean="0">
                <a:solidFill>
                  <a:schemeClr val="accent4"/>
                </a:solidFill>
              </a:rPr>
              <a:t>Inserción</a:t>
            </a:r>
            <a:r>
              <a:rPr lang="ca-ES" sz="1200" dirty="0" smtClean="0">
                <a:solidFill>
                  <a:schemeClr val="accent4"/>
                </a:solidFill>
              </a:rPr>
              <a:t> laboral posterior a la </a:t>
            </a:r>
            <a:r>
              <a:rPr lang="ca-ES" sz="1200" dirty="0" err="1" smtClean="0">
                <a:solidFill>
                  <a:schemeClr val="accent4"/>
                </a:solidFill>
              </a:rPr>
              <a:t>finalización</a:t>
            </a:r>
            <a:r>
              <a:rPr lang="ca-ES" sz="1200" dirty="0" smtClean="0">
                <a:solidFill>
                  <a:schemeClr val="accent4"/>
                </a:solidFill>
              </a:rPr>
              <a:t> del </a:t>
            </a:r>
            <a:r>
              <a:rPr lang="ca-ES" sz="1200" dirty="0" err="1" smtClean="0">
                <a:solidFill>
                  <a:schemeClr val="accent4"/>
                </a:solidFill>
              </a:rPr>
              <a:t>aprendizaje</a:t>
            </a:r>
            <a:r>
              <a:rPr lang="ca-ES" sz="1200" dirty="0">
                <a:solidFill>
                  <a:schemeClr val="accent4"/>
                </a:solidFill>
              </a:rPr>
              <a:t>.</a:t>
            </a:r>
            <a:endParaRPr lang="ca-ES" sz="1200" dirty="0" smtClean="0">
              <a:solidFill>
                <a:schemeClr val="accent4"/>
              </a:solidFill>
            </a:endParaRPr>
          </a:p>
          <a:p>
            <a:pPr marL="442913" indent="-442913" algn="just">
              <a:spcAft>
                <a:spcPts val="900"/>
              </a:spcAft>
              <a:buClr>
                <a:schemeClr val="hlink"/>
              </a:buClr>
              <a:defRPr/>
            </a:pPr>
            <a:r>
              <a:rPr lang="ca-ES" sz="2000" b="1" dirty="0" smtClean="0">
                <a:solidFill>
                  <a:srgbClr val="002060"/>
                </a:solidFill>
              </a:rPr>
              <a:t>17. </a:t>
            </a:r>
            <a:r>
              <a:rPr lang="ca-ES" sz="1200" dirty="0" err="1" smtClean="0">
                <a:solidFill>
                  <a:schemeClr val="accent4"/>
                </a:solidFill>
              </a:rPr>
              <a:t>Evaluación</a:t>
            </a:r>
            <a:r>
              <a:rPr lang="ca-ES" sz="1200" dirty="0" smtClean="0">
                <a:solidFill>
                  <a:schemeClr val="accent4"/>
                </a:solidFill>
              </a:rPr>
              <a:t> por </a:t>
            </a:r>
            <a:r>
              <a:rPr lang="ca-ES" sz="1200" dirty="0" err="1" smtClean="0">
                <a:solidFill>
                  <a:schemeClr val="accent4"/>
                </a:solidFill>
              </a:rPr>
              <a:t>parte</a:t>
            </a:r>
            <a:r>
              <a:rPr lang="ca-ES" sz="1200" dirty="0" smtClean="0">
                <a:solidFill>
                  <a:schemeClr val="accent4"/>
                </a:solidFill>
              </a:rPr>
              <a:t> de la empresa de la </a:t>
            </a:r>
            <a:r>
              <a:rPr lang="ca-ES" sz="1200" dirty="0" err="1" smtClean="0">
                <a:solidFill>
                  <a:schemeClr val="accent4"/>
                </a:solidFill>
              </a:rPr>
              <a:t>satisfacción</a:t>
            </a:r>
            <a:r>
              <a:rPr lang="ca-ES" sz="1200" dirty="0" smtClean="0">
                <a:solidFill>
                  <a:schemeClr val="accent4"/>
                </a:solidFill>
              </a:rPr>
              <a:t> del </a:t>
            </a:r>
            <a:r>
              <a:rPr lang="ca-ES" sz="1200" dirty="0" err="1" smtClean="0">
                <a:solidFill>
                  <a:schemeClr val="accent4"/>
                </a:solidFill>
              </a:rPr>
              <a:t>aprendiz</a:t>
            </a:r>
            <a:r>
              <a:rPr lang="ca-ES" sz="1200" dirty="0">
                <a:solidFill>
                  <a:schemeClr val="accent4"/>
                </a:solidFill>
              </a:rPr>
              <a:t>.</a:t>
            </a:r>
            <a:endParaRPr lang="ca-ES" sz="1200" dirty="0" smtClean="0">
              <a:solidFill>
                <a:schemeClr val="accent4"/>
              </a:solidFill>
            </a:endParaRPr>
          </a:p>
          <a:p>
            <a:pPr marL="442913" indent="-442913" algn="just">
              <a:spcAft>
                <a:spcPts val="900"/>
              </a:spcAft>
              <a:buClr>
                <a:schemeClr val="hlink"/>
              </a:buClr>
              <a:tabLst>
                <a:tab pos="442913" algn="l"/>
              </a:tabLst>
              <a:defRPr/>
            </a:pPr>
            <a:r>
              <a:rPr lang="ca-ES" sz="2000" b="1" dirty="0" smtClean="0">
                <a:solidFill>
                  <a:srgbClr val="002060"/>
                </a:solidFill>
              </a:rPr>
              <a:t>18. </a:t>
            </a:r>
            <a:r>
              <a:rPr lang="ca-ES" sz="1200" dirty="0" err="1" smtClean="0"/>
              <a:t>Evaluación</a:t>
            </a:r>
            <a:r>
              <a:rPr lang="ca-ES" sz="1200" dirty="0" smtClean="0"/>
              <a:t> por </a:t>
            </a:r>
            <a:r>
              <a:rPr lang="ca-ES" sz="1200" dirty="0" err="1" smtClean="0"/>
              <a:t>parte</a:t>
            </a:r>
            <a:r>
              <a:rPr lang="ca-ES" sz="1200" dirty="0" smtClean="0"/>
              <a:t> del centro </a:t>
            </a:r>
            <a:r>
              <a:rPr lang="ca-ES" sz="1200" dirty="0" err="1" smtClean="0"/>
              <a:t>educativo</a:t>
            </a:r>
            <a:r>
              <a:rPr lang="ca-ES" sz="1200" dirty="0" smtClean="0"/>
              <a:t> de la </a:t>
            </a:r>
            <a:r>
              <a:rPr lang="ca-ES" sz="1200" dirty="0" err="1" smtClean="0"/>
              <a:t>satisfacción</a:t>
            </a:r>
            <a:r>
              <a:rPr lang="ca-ES" sz="1200" dirty="0" smtClean="0"/>
              <a:t> del </a:t>
            </a:r>
            <a:r>
              <a:rPr lang="ca-ES" sz="1200" dirty="0" err="1" smtClean="0"/>
              <a:t>aprendiz</a:t>
            </a:r>
            <a:r>
              <a:rPr lang="ca-ES" sz="1200" dirty="0"/>
              <a:t>.</a:t>
            </a:r>
          </a:p>
          <a:p>
            <a:pPr algn="just">
              <a:spcAft>
                <a:spcPts val="900"/>
              </a:spcAft>
              <a:buClr>
                <a:schemeClr val="hlink"/>
              </a:buClr>
              <a:defRPr/>
            </a:pPr>
            <a:r>
              <a:rPr lang="ca-ES" sz="2000" b="1" dirty="0" smtClean="0">
                <a:solidFill>
                  <a:srgbClr val="002060"/>
                </a:solidFill>
              </a:rPr>
              <a:t>19. </a:t>
            </a:r>
            <a:r>
              <a:rPr lang="ca-ES" sz="1200" dirty="0" err="1" smtClean="0">
                <a:solidFill>
                  <a:schemeClr val="accent4"/>
                </a:solidFill>
              </a:rPr>
              <a:t>Cooperación</a:t>
            </a:r>
            <a:r>
              <a:rPr lang="ca-ES" sz="1200" dirty="0" smtClean="0">
                <a:solidFill>
                  <a:schemeClr val="accent4"/>
                </a:solidFill>
              </a:rPr>
              <a:t> con </a:t>
            </a:r>
            <a:r>
              <a:rPr lang="ca-ES" sz="1200" dirty="0" err="1" smtClean="0">
                <a:solidFill>
                  <a:schemeClr val="accent4"/>
                </a:solidFill>
              </a:rPr>
              <a:t>otros</a:t>
            </a:r>
            <a:r>
              <a:rPr lang="ca-ES" sz="1200" dirty="0" smtClean="0">
                <a:solidFill>
                  <a:schemeClr val="accent4"/>
                </a:solidFill>
              </a:rPr>
              <a:t> </a:t>
            </a:r>
            <a:r>
              <a:rPr lang="ca-ES" sz="1200" dirty="0" err="1" smtClean="0">
                <a:solidFill>
                  <a:schemeClr val="accent4"/>
                </a:solidFill>
              </a:rPr>
              <a:t>centros</a:t>
            </a:r>
            <a:r>
              <a:rPr lang="ca-ES" sz="1200" dirty="0" smtClean="0">
                <a:solidFill>
                  <a:schemeClr val="accent4"/>
                </a:solidFill>
              </a:rPr>
              <a:t> </a:t>
            </a:r>
            <a:r>
              <a:rPr lang="ca-ES" sz="1200" dirty="0" err="1" smtClean="0">
                <a:solidFill>
                  <a:schemeClr val="accent4"/>
                </a:solidFill>
              </a:rPr>
              <a:t>educativos</a:t>
            </a:r>
            <a:r>
              <a:rPr lang="ca-ES" sz="1200" dirty="0" smtClean="0">
                <a:solidFill>
                  <a:schemeClr val="accent4"/>
                </a:solidFill>
              </a:rPr>
              <a:t>. </a:t>
            </a:r>
          </a:p>
          <a:p>
            <a:pPr marL="442913" indent="-442913" algn="just">
              <a:spcAft>
                <a:spcPts val="900"/>
              </a:spcAft>
              <a:buClr>
                <a:schemeClr val="hlink"/>
              </a:buClr>
              <a:defRPr/>
            </a:pPr>
            <a:r>
              <a:rPr lang="ca-ES" sz="2000" b="1" dirty="0" smtClean="0">
                <a:solidFill>
                  <a:srgbClr val="002060"/>
                </a:solidFill>
              </a:rPr>
              <a:t>20. </a:t>
            </a:r>
            <a:r>
              <a:rPr lang="ca-ES" sz="1200" dirty="0" err="1" smtClean="0">
                <a:solidFill>
                  <a:schemeClr val="accent4"/>
                </a:solidFill>
              </a:rPr>
              <a:t>Participación</a:t>
            </a:r>
            <a:r>
              <a:rPr lang="ca-ES" sz="1200" dirty="0" smtClean="0">
                <a:solidFill>
                  <a:schemeClr val="accent4"/>
                </a:solidFill>
              </a:rPr>
              <a:t> de los </a:t>
            </a:r>
            <a:r>
              <a:rPr lang="ca-ES" sz="1200" dirty="0" err="1" smtClean="0">
                <a:solidFill>
                  <a:schemeClr val="accent4"/>
                </a:solidFill>
              </a:rPr>
              <a:t>comités</a:t>
            </a:r>
            <a:r>
              <a:rPr lang="ca-ES" sz="1200" dirty="0" smtClean="0">
                <a:solidFill>
                  <a:schemeClr val="accent4"/>
                </a:solidFill>
              </a:rPr>
              <a:t> de empresa en los </a:t>
            </a:r>
            <a:r>
              <a:rPr lang="ca-ES" sz="1200" dirty="0" err="1" smtClean="0">
                <a:solidFill>
                  <a:schemeClr val="accent4"/>
                </a:solidFill>
              </a:rPr>
              <a:t>proyectos</a:t>
            </a:r>
            <a:r>
              <a:rPr lang="ca-ES" sz="1200" dirty="0" smtClean="0">
                <a:solidFill>
                  <a:schemeClr val="accent4"/>
                </a:solidFill>
              </a:rPr>
              <a:t> de FP dual.</a:t>
            </a:r>
          </a:p>
          <a:p>
            <a:pPr algn="l"/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552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124200"/>
            <a:ext cx="8382000" cy="762000"/>
          </a:xfrm>
        </p:spPr>
        <p:txBody>
          <a:bodyPr/>
          <a:lstStyle/>
          <a:p>
            <a:pPr algn="ctr"/>
            <a:r>
              <a:rPr lang="ca-ES" dirty="0" smtClean="0"/>
              <a:t>Moltes gràcies per la </a:t>
            </a:r>
            <a:r>
              <a:rPr lang="ca-ES" smtClean="0"/>
              <a:t>seva atenció</a:t>
            </a:r>
            <a:endParaRPr lang="ca-ES" sz="26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95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8382000" cy="2971800"/>
          </a:xfrm>
        </p:spPr>
        <p:txBody>
          <a:bodyPr/>
          <a:lstStyle/>
          <a:p>
            <a:pPr algn="ctr"/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Alianza para la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Formación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profesional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dual, </a:t>
            </a:r>
            <a:b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Qué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es?</a:t>
            </a:r>
            <a:r>
              <a:rPr lang="ca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dirty="0" smtClean="0"/>
              <a:t/>
            </a:r>
            <a:br>
              <a:rPr lang="ca-ES" dirty="0" smtClean="0"/>
            </a:br>
            <a:endParaRPr lang="ca-ES" sz="23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091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19200"/>
            <a:ext cx="8382000" cy="2971800"/>
          </a:xfrm>
        </p:spPr>
        <p:txBody>
          <a:bodyPr/>
          <a:lstStyle/>
          <a:p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Asesoría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técnica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-Red de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empresas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tutores</a:t>
            </a:r>
            <a:b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Grupos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trabajo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Comunicación</a:t>
            </a:r>
            <a:r>
              <a:rPr lang="ca-E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dirty="0" smtClean="0"/>
              <a:t/>
            </a:r>
            <a:br>
              <a:rPr lang="ca-ES" dirty="0" smtClean="0"/>
            </a:br>
            <a:endParaRPr lang="ca-ES" sz="23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848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8382000" cy="2971800"/>
          </a:xfrm>
        </p:spPr>
        <p:txBody>
          <a:bodyPr/>
          <a:lstStyle/>
          <a:p>
            <a:pPr algn="ctr"/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-Alianza para la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Formación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profesional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dual, </a:t>
            </a:r>
            <a:b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Qué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estamos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haciendo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r>
              <a:rPr lang="ca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dirty="0" smtClean="0"/>
              <a:t/>
            </a:r>
            <a:br>
              <a:rPr lang="ca-ES" dirty="0" smtClean="0"/>
            </a:br>
            <a:endParaRPr lang="ca-ES" sz="23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402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19200"/>
            <a:ext cx="8382000" cy="5105400"/>
          </a:xfrm>
        </p:spPr>
        <p:txBody>
          <a:bodyPr/>
          <a:lstStyle/>
          <a:p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Partners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gobernanza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(3)</a:t>
            </a:r>
            <a:b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-Testar la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asesoría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técnica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-Adherir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empresas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la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</a:t>
            </a:r>
            <a:r>
              <a:rPr lang="ca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criterios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adhesión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b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Lanzar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los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grupos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trabajo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(10)</a:t>
            </a:r>
            <a:r>
              <a:rPr lang="ca-E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dirty="0" smtClean="0"/>
              <a:t/>
            </a:r>
            <a:br>
              <a:rPr lang="ca-ES" dirty="0" smtClean="0"/>
            </a:br>
            <a:endParaRPr lang="ca-ES" sz="23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665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19200"/>
            <a:ext cx="8382000" cy="5105400"/>
          </a:xfrm>
        </p:spPr>
        <p:txBody>
          <a:bodyPr/>
          <a:lstStyle/>
          <a:p>
            <a:r>
              <a:rPr lang="ca-E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ca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strategia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comunicación</a:t>
            </a:r>
            <a:r>
              <a:rPr lang="ca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acto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lanzamiento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Publicaciones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apoyo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Cooperar para formar y ROI</a:t>
            </a:r>
            <a:b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I </a:t>
            </a:r>
            <a:r>
              <a:rPr lang="ca-E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Congreso</a:t>
            </a:r>
            <a:r>
              <a:rPr lang="ca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Alianza </a:t>
            </a:r>
            <a:r>
              <a:rPr lang="ca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a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a-ES" dirty="0" smtClean="0"/>
              <a:t/>
            </a:r>
            <a:br>
              <a:rPr lang="ca-ES" dirty="0" smtClean="0"/>
            </a:br>
            <a:endParaRPr lang="ca-ES" sz="23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30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PALETTEDESIGNATOR" val="BSt"/>
  <p:tag name="EXTENDEDCOLORPALETTEDESIGNATOR" val="BS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lideTex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lideTex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lideTex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lideTex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lideTex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lideTex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lideTex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lideTex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lideTex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lide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FULLNAME" val="E:\\transfer\\projekte\\patrick\\projekte\\wirProjekte\\bertelsmann stiftung\\ppt assistent\\included data\\2011-05-25 spanisch\\Fundacion_logo_word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lideTex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lideTex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lideTex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lideTex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lideTex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lideTex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lideTex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lideTex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lideTex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lide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FULLNAME" val="E:\\transfer\\projekte\\patrick\\projekte\\wirProjekte\\bertelsmann stiftung\\ppt assistent\\included data\\2011-05-25 spanisch\\Fundacion_weiss_NEU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lideTex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lideText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lideTex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lideTex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lideTex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lideTex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lideText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lideText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lideTex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lideTex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lideTitl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lideTex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lideTex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lide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lideTex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lide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lideTex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lideTe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lideText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DDDDDD"/>
      </a:dk2>
      <a:lt2>
        <a:srgbClr val="C80F41"/>
      </a:lt2>
      <a:accent1>
        <a:srgbClr val="91C8C8"/>
      </a:accent1>
      <a:accent2>
        <a:srgbClr val="CCCC9A"/>
      </a:accent2>
      <a:accent3>
        <a:srgbClr val="FFFFFF"/>
      </a:accent3>
      <a:accent4>
        <a:srgbClr val="000000"/>
      </a:accent4>
      <a:accent5>
        <a:srgbClr val="C7E0E0"/>
      </a:accent5>
      <a:accent6>
        <a:srgbClr val="B9B98B"/>
      </a:accent6>
      <a:hlink>
        <a:srgbClr val="003264"/>
      </a:hlink>
      <a:folHlink>
        <a:srgbClr val="80808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DDDDDD"/>
        </a:dk2>
        <a:lt2>
          <a:srgbClr val="C80F41"/>
        </a:lt2>
        <a:accent1>
          <a:srgbClr val="91C8C8"/>
        </a:accent1>
        <a:accent2>
          <a:srgbClr val="CCCC9A"/>
        </a:accent2>
        <a:accent3>
          <a:srgbClr val="FFFFFF"/>
        </a:accent3>
        <a:accent4>
          <a:srgbClr val="000000"/>
        </a:accent4>
        <a:accent5>
          <a:srgbClr val="C7E0E0"/>
        </a:accent5>
        <a:accent6>
          <a:srgbClr val="B9B98B"/>
        </a:accent6>
        <a:hlink>
          <a:srgbClr val="003264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1543</Words>
  <Application>Microsoft Office PowerPoint</Application>
  <PresentationFormat>Presentación en pantalla (4:3)</PresentationFormat>
  <Paragraphs>335</Paragraphs>
  <Slides>43</Slides>
  <Notes>39</Notes>
  <HiddenSlides>5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9" baseType="lpstr">
      <vt:lpstr>Adobe Gothic Std B</vt:lpstr>
      <vt:lpstr>Arial</vt:lpstr>
      <vt:lpstr>Symbol</vt:lpstr>
      <vt:lpstr>Times New Roman</vt:lpstr>
      <vt:lpstr>Wingdings</vt:lpstr>
      <vt:lpstr>Standarddesign</vt:lpstr>
      <vt:lpstr>Alianza para la Formación profesional dual</vt:lpstr>
      <vt:lpstr>¿Qué es la Fundación Bertelsmann? </vt:lpstr>
      <vt:lpstr>¿Qué proyectos estamos impulsando? </vt:lpstr>
      <vt:lpstr>-Orientación profesional coordinada      -Alianza para la Formación profesional dual </vt:lpstr>
      <vt:lpstr>Alianza para la Formación profesional dual,   ¿Qué es?   </vt:lpstr>
      <vt:lpstr>-Asesoría técnica  -Red de empresas y tutores  -Grupos de trabajo  -Comunicación   </vt:lpstr>
      <vt:lpstr>-Alianza para la Formación profesional dual,   ¿Qué estamos haciendo?   </vt:lpstr>
      <vt:lpstr>-Partners y gobernanza (3)  -Testar la asesoría técnica  -Adherir empresas a la red (criterios de adhesión)  -Lanzar los grupos de trabajo (10)      </vt:lpstr>
      <vt:lpstr> -Estrategia de comunicación y acto de lanzamiento  -Publicaciones de apoyo: Cooperar para formar y ROI  - I Congreso Alianza      </vt:lpstr>
      <vt:lpstr>Alianza para la Formación profesional dual,   ¿Por qué la hacemos?   </vt:lpstr>
      <vt:lpstr>¿Tiene impacto un buen sistema de FP dual sobre el desempleo juvenil?  ¿Un país en modo “prueba-piloto”?  ¿Calidad vs cantidad?   </vt:lpstr>
      <vt:lpstr> Sin calidad, la FP dual no es un win-win para centros, alumnos y empresas   </vt:lpstr>
      <vt:lpstr> La clave de la FP dual: la calidad del aprendizaje en la empresa   </vt:lpstr>
      <vt:lpstr> ¿Cómo se puede garantizar?  -Empresas “formadoras” (cambio cultural y coste-beneficio)  -Los costes no salariales de la formación en la empresa y el debate político  -La relación privilegiada entre un centro educativo y una empresa     </vt:lpstr>
      <vt:lpstr> -Control a las empresas para que se cumpla el plan de aprendizaje  - Apoyo a la gestión de proyectos de dual en PYMES  -Desarrollo de herramientas técnicas para apoyar a los proyectos de FP dual   </vt:lpstr>
      <vt:lpstr>Formació Professional Dual Avantatges </vt:lpstr>
      <vt:lpstr>Formació Professional Dual Avantatges </vt:lpstr>
      <vt:lpstr>Formació Professional Dual Avantatges </vt:lpstr>
      <vt:lpstr>Formació Professional Dual Avantatges</vt:lpstr>
      <vt:lpstr>Formació Professional Dual Avantatges</vt:lpstr>
      <vt:lpstr>Presentación de PowerPoint</vt:lpstr>
      <vt:lpstr>Formación Profesional dual Propuesta de elementos de calidad</vt:lpstr>
      <vt:lpstr>Formación Profesional dual Propuesta de elementos de calidad</vt:lpstr>
      <vt:lpstr>Formación Profesional dual Propuesta de elementos de calidad</vt:lpstr>
      <vt:lpstr>Formación Profesional dual Propuesta de elementos de calidad</vt:lpstr>
      <vt:lpstr>Formación Profesional dual Propuesta de elementos de calidad</vt:lpstr>
      <vt:lpstr>Formación Profesional dual Propuesta de elementos de calidad</vt:lpstr>
      <vt:lpstr>Formación Profesional dual Propuesta de elementos de calidad</vt:lpstr>
      <vt:lpstr>Formación Profesional dual Propuesta de elementos de calidad</vt:lpstr>
      <vt:lpstr>Formación Profesional dual Propuesta de elementos de calidad</vt:lpstr>
      <vt:lpstr>Formación Profesional dual Propuesta de elementos de calidad</vt:lpstr>
      <vt:lpstr>Formación Profesional dual Propuesta de elementos de calidad</vt:lpstr>
      <vt:lpstr>Formación Profesional dual Propuesta de elementos de calidad</vt:lpstr>
      <vt:lpstr>Formación Profesional dual Propuesta de elementos de calidad</vt:lpstr>
      <vt:lpstr>Formación Profesional dual Propuesta de elementos de calidad</vt:lpstr>
      <vt:lpstr>Formación Profesional dual Propuesta de elementos de calidad</vt:lpstr>
      <vt:lpstr>Formación Profesional dual Propuesta de elementos de calidad</vt:lpstr>
      <vt:lpstr>Formación Profesional dual Propuesta de elementos de calidad</vt:lpstr>
      <vt:lpstr>Formación Profesional dual Propuesta de elementos de calidad</vt:lpstr>
      <vt:lpstr>Formación Profesional dual Propuesta de elementos de calidad</vt:lpstr>
      <vt:lpstr>Formación  Profesional dual Propuesta de elementos de calidad</vt:lpstr>
      <vt:lpstr>Presentación de PowerPoint</vt:lpstr>
      <vt:lpstr>Moltes gràcies per la seva atenció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84</cp:revision>
  <dcterms:created xsi:type="dcterms:W3CDTF">2004-05-01T11:38:02Z</dcterms:created>
  <dcterms:modified xsi:type="dcterms:W3CDTF">2015-06-24T19:09:29Z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Template">
    <vt:lpwstr>2.0</vt:lpwstr>
  </property>
  <property fmtid="{D5CDD505-2E9C-101B-9397-08002B2CF9AE}" pid="3" name="Project">
    <vt:lpwstr/>
  </property>
  <property fmtid="{D5CDD505-2E9C-101B-9397-08002B2CF9AE}" pid="4" name="Template">
    <vt:lpwstr>BSt_template.potx</vt:lpwstr>
  </property>
  <property fmtid="{D5CDD505-2E9C-101B-9397-08002B2CF9AE}" pid="5" name="Date">
    <vt:lpwstr>28 de enero de 2014</vt:lpwstr>
  </property>
</Properties>
</file>