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84" r:id="rId3"/>
    <p:sldId id="283" r:id="rId4"/>
    <p:sldId id="286" r:id="rId5"/>
    <p:sldId id="291" r:id="rId6"/>
    <p:sldId id="303" r:id="rId7"/>
    <p:sldId id="287" r:id="rId8"/>
    <p:sldId id="292" r:id="rId9"/>
    <p:sldId id="304" r:id="rId10"/>
    <p:sldId id="293" r:id="rId11"/>
    <p:sldId id="288" r:id="rId12"/>
    <p:sldId id="295" r:id="rId13"/>
    <p:sldId id="305" r:id="rId14"/>
    <p:sldId id="302" r:id="rId15"/>
    <p:sldId id="306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6FE2C59-D6B5-4B82-9293-2B0E7AB7F967}">
          <p14:sldIdLst>
            <p14:sldId id="256"/>
          </p14:sldIdLst>
        </p14:section>
        <p14:section name="算法整体架构" id="{B14EA858-3C3E-4F57-99B3-128A0D8A9E22}">
          <p14:sldIdLst>
            <p14:sldId id="284"/>
            <p14:sldId id="283"/>
          </p14:sldIdLst>
        </p14:section>
        <p14:section name="线网模型bound2bound model" id="{8F20A7D3-8352-4D6A-B549-EF21700DF02A}">
          <p14:sldIdLst>
            <p14:sldId id="286"/>
            <p14:sldId id="291"/>
            <p14:sldId id="303"/>
          </p14:sldIdLst>
        </p14:section>
        <p14:section name="线网力" id="{A1E1477C-CAD5-1146-86AE-7DEDBD2050D2}">
          <p14:sldIdLst>
            <p14:sldId id="287"/>
            <p14:sldId id="292"/>
            <p14:sldId id="304"/>
          </p14:sldIdLst>
        </p14:section>
        <p14:section name="热模型" id="{6ED4196B-69CE-4CB5-BA67-0015E755197A}">
          <p14:sldIdLst>
            <p14:sldId id="293"/>
            <p14:sldId id="288"/>
            <p14:sldId id="295"/>
          </p14:sldIdLst>
        </p14:section>
        <p14:section name="移动力" id="{B25982C2-904A-2E41-8E78-4DB74DED2493}">
          <p14:sldIdLst>
            <p14:sldId id="305"/>
          </p14:sldIdLst>
        </p14:section>
        <p14:section name="初始化、更新和质量控制" id="{E7FDC367-DD8A-CB46-AB99-D6FB7948DE97}">
          <p14:sldIdLst>
            <p14:sldId id="302"/>
            <p14:sldId id="306"/>
          </p14:sldIdLst>
        </p14:section>
        <p14:section name="实现技术" id="{4565E59B-C568-4DED-AE85-96369FE8BBFF}">
          <p14:sldIdLst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46"/>
  </p:normalViewPr>
  <p:slideViewPr>
    <p:cSldViewPr>
      <p:cViewPr>
        <p:scale>
          <a:sx n="100" d="100"/>
          <a:sy n="100" d="100"/>
        </p:scale>
        <p:origin x="13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00263-6020-9246-B37C-F59D7395B9AF}" type="datetimeFigureOut">
              <a:rPr kumimoji="1" lang="zh-CN" altLang="en-US" smtClean="0"/>
              <a:t>16/3/9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1AB64-D4AF-F94B-BE17-D16D11673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58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AB64-D4AF-F94B-BE17-D16D11673CD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700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AB64-D4AF-F94B-BE17-D16D11673CD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44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AB64-D4AF-F94B-BE17-D16D11673CD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90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AB64-D4AF-F94B-BE17-D16D11673CD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18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2.emf"/><Relationship Id="rId5" Type="http://schemas.openxmlformats.org/officeDocument/2006/relationships/image" Target="../media/image13.png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热分布模型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4873752"/>
              </a:xfrm>
            </p:spPr>
            <p:txBody>
              <a:bodyPr/>
              <a:lstStyle/>
              <a:p>
                <a:r>
                  <a:rPr lang="zh-CN" altLang="en-US" dirty="0" smtClean="0"/>
                  <a:t>计算热量分布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根据热传导定理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稳定时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num>
                      <m:den>
                        <m:r>
                          <a:rPr lang="bg-BG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，上式简化成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𝑇</m:t>
                    </m:r>
                    <m:r>
                      <a:rPr lang="en-US" altLang="zh-CN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假设有一个格林函数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，上式两边乘以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并积分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003232" cy="4873752"/>
              </a:xfrm>
              <a:blipFill rotWithShape="0">
                <a:blip r:embed="rId2"/>
                <a:stretch>
                  <a:fillRect l="-305" t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30" y="2636912"/>
            <a:ext cx="7526796" cy="6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热分布的计算</a:t>
            </a:r>
            <a:endParaRPr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928214" cy="14620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1207"/>
            <a:ext cx="7928214" cy="75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597104"/>
                <a:ext cx="8147248" cy="2144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</m:oMath>
                </a14:m>
                <a:r>
                  <a:rPr kumimoji="1" lang="zh-CN" altLang="en-US" dirty="0" smtClean="0"/>
                  <a:t>是介质的热传导</a:t>
                </a:r>
                <a:r>
                  <a:rPr kumimoji="1" lang="zh-CN" altLang="en-US" dirty="0"/>
                  <a:t>性</a:t>
                </a:r>
                <a:r>
                  <a:rPr kumimoji="1" lang="zh-CN" altLang="en-US" dirty="0" smtClean="0"/>
                  <a:t>，随</a:t>
                </a:r>
                <a:r>
                  <a:rPr kumimoji="1" lang="en-US" altLang="zh-CN" dirty="0" smtClean="0"/>
                  <a:t>r</a:t>
                </a:r>
                <a:r>
                  <a:rPr kumimoji="1" lang="zh-CN" altLang="en-US" dirty="0" smtClean="0"/>
                  <a:t>的变化很小，可以视作常数去掉，因为最后移动力也是和热流矢量成正比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将芯片划分成矩形格子，用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</a:t>
                </a:r>
                <a:r>
                  <a:rPr kumimoji="1" lang="zh-CN" altLang="en-US" dirty="0" smtClean="0"/>
                  <a:t>表示第</a:t>
                </a:r>
                <a:r>
                  <a:rPr kumimoji="1" lang="en-US" altLang="zh-CN" dirty="0" err="1" smtClean="0"/>
                  <a:t>i</a:t>
                </a:r>
                <a:r>
                  <a:rPr kumimoji="1" lang="zh-CN" altLang="en-US" dirty="0" smtClean="0"/>
                  <a:t>行第</a:t>
                </a:r>
                <a:r>
                  <a:rPr kumimoji="1" lang="en-US" altLang="zh-CN" dirty="0" smtClean="0"/>
                  <a:t>j</a:t>
                </a:r>
                <a:r>
                  <a:rPr kumimoji="1" lang="zh-CN" altLang="en-US" dirty="0" smtClean="0"/>
                  <a:t>列个格子，替换</a:t>
                </a:r>
                <a:r>
                  <a:rPr kumimoji="1" lang="en-US" altLang="zh-CN" dirty="0" smtClean="0"/>
                  <a:t>r</a:t>
                </a:r>
              </a:p>
              <a:p>
                <a:r>
                  <a:rPr kumimoji="1" lang="zh-CN" altLang="en-US" dirty="0" smtClean="0"/>
                  <a:t>把积分换成对芯片上的所有格子求和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4597104"/>
                <a:ext cx="8147248" cy="2144264"/>
              </a:xfrm>
              <a:blipFill rotWithShape="0">
                <a:blip r:embed="rId4"/>
                <a:stretch>
                  <a:fillRect l="-299" t="-3125" r="-4865" b="-2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7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90270"/>
                <a:ext cx="8147248" cy="49171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得到</m:t>
                    </m:r>
                  </m:oMath>
                </a14:m>
                <a:r>
                  <a:rPr kumimoji="1" lang="zh-CN" altLang="en-US" dirty="0" smtClean="0"/>
                  <a:t>温度标志的表达式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是格林函数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zh-CN" altLang="en-US" dirty="0"/>
                  <a:t>是格子处的功率密度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假设每个元件的功率是相等的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每个格子的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𝑔</m:t>
                    </m:r>
                  </m:oMath>
                </a14:m>
                <a:r>
                  <a:rPr kumimoji="1" lang="zh-CN" altLang="en-US" dirty="0"/>
                  <a:t>由格子包含的元件的个数</a:t>
                </a:r>
                <a:r>
                  <a:rPr kumimoji="1" lang="zh-CN" altLang="en-US" dirty="0" smtClean="0"/>
                  <a:t>决定</a:t>
                </a:r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zh-CN" altLang="en-US" dirty="0" smtClean="0"/>
                  <a:t>得到格子受到的移动力</a:t>
                </a:r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i="1" dirty="0" smtClean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5" name="内容占位符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90270"/>
                <a:ext cx="8147248" cy="4917159"/>
              </a:xfrm>
              <a:blipFill rotWithShape="0">
                <a:blip r:embed="rId3"/>
                <a:stretch>
                  <a:fillRect l="-299" t="-1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热分布的计算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72" y="1117967"/>
            <a:ext cx="4680520" cy="677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823644"/>
            <a:ext cx="4927663" cy="1893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6007429"/>
            <a:ext cx="5754010" cy="3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sz="quarter" idx="1"/>
          </p:nvPr>
        </p:nvSpPr>
        <p:spPr>
          <a:xfrm>
            <a:off x="457200" y="1090270"/>
            <a:ext cx="8147248" cy="4917159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dirty="0"/>
              <a:t>1.</a:t>
            </a:r>
            <a:r>
              <a:rPr kumimoji="1" lang="zh-CN" altLang="en-US" dirty="0"/>
              <a:t> 将芯片划分成矩形网格，考察每个</a:t>
            </a:r>
            <a:r>
              <a:rPr kumimoji="1" lang="zh-CN" altLang="en-US" dirty="0" smtClean="0"/>
              <a:t>矩形格</a:t>
            </a:r>
            <a:endParaRPr kumimoji="1" lang="en-US" altLang="zh-CN" dirty="0"/>
          </a:p>
          <a:p>
            <a:pPr marL="651510" lvl="2" indent="-285750">
              <a:spcBef>
                <a:spcPts val="600"/>
              </a:spcBef>
              <a:buClr>
                <a:schemeClr val="accent1"/>
              </a:buClr>
              <a:buSzPct val="70000"/>
              <a:buFont typeface=".LucidaGrandeUI" charset="0"/>
              <a:buChar char="●"/>
            </a:pPr>
            <a:r>
              <a:rPr kumimoji="1" lang="zh-CN" altLang="en-US" dirty="0" smtClean="0"/>
              <a:t>根据</a:t>
            </a:r>
            <a:r>
              <a:rPr kumimoji="1" lang="zh-CN" altLang="en-US" dirty="0"/>
              <a:t>格子受到的移动力，计算元件受到的移动力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将</a:t>
            </a:r>
            <a:r>
              <a:rPr kumimoji="1" lang="zh-CN" altLang="en-US" dirty="0"/>
              <a:t>芯片划分成矩形网格，但考察每个矩形的四个</a:t>
            </a:r>
            <a:r>
              <a:rPr kumimoji="1" lang="zh-CN" altLang="en-US" dirty="0" smtClean="0"/>
              <a:t>顶点</a:t>
            </a:r>
            <a:endParaRPr kumimoji="1" lang="en-US" altLang="zh-CN" dirty="0" smtClean="0"/>
          </a:p>
          <a:p>
            <a:pPr marL="651510" lvl="2" indent="-285750">
              <a:spcBef>
                <a:spcPts val="600"/>
              </a:spcBef>
              <a:buClr>
                <a:schemeClr val="accent1"/>
              </a:buClr>
              <a:buSzPct val="80000"/>
              <a:buFont typeface=".LucidaGrandeUI" charset="0"/>
              <a:buChar char="●"/>
            </a:pPr>
            <a:r>
              <a:rPr kumimoji="1" lang="zh-CN" altLang="en-US" dirty="0" smtClean="0"/>
              <a:t>每个点的能量密度等于覆盖该点的元件个数</a:t>
            </a:r>
            <a:endParaRPr kumimoji="1" lang="en-US" altLang="zh-CN" dirty="0" smtClean="0"/>
          </a:p>
          <a:p>
            <a:pPr marL="651510" lvl="2" indent="-285750">
              <a:spcBef>
                <a:spcPts val="600"/>
              </a:spcBef>
              <a:buClr>
                <a:schemeClr val="accent1"/>
              </a:buClr>
              <a:buSzPct val="80000"/>
              <a:buFont typeface=".LucidaGrandeUI" charset="0"/>
              <a:buChar char="●"/>
            </a:pPr>
            <a:r>
              <a:rPr kumimoji="1" lang="zh-CN" altLang="en-US" dirty="0" smtClean="0"/>
              <a:t>之前的公式计算出来的是每个格点受到的移动力</a:t>
            </a:r>
            <a:endParaRPr kumimoji="1" lang="en-US" altLang="zh-CN" dirty="0" smtClean="0"/>
          </a:p>
          <a:p>
            <a:pPr marL="651510" lvl="2" indent="-285750">
              <a:spcBef>
                <a:spcPts val="600"/>
              </a:spcBef>
              <a:buClr>
                <a:schemeClr val="accent1"/>
              </a:buClr>
              <a:buSzPct val="80000"/>
              <a:buFont typeface=".LucidaGrandeUI" charset="0"/>
              <a:buChar char="●"/>
            </a:pPr>
            <a:r>
              <a:rPr kumimoji="1" lang="zh-CN" altLang="en-US" dirty="0" smtClean="0"/>
              <a:t>元件受到的力等于元件中心的四周四个点的力的矢量和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i="1" dirty="0" smtClean="0">
              <a:latin typeface="Cambria Math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580926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格子的划分方式</a:t>
            </a:r>
            <a:endParaRPr lang="zh-CN" altLang="en-US" sz="3200" dirty="0"/>
          </a:p>
        </p:txBody>
      </p:sp>
      <p:grpSp>
        <p:nvGrpSpPr>
          <p:cNvPr id="8" name="组 7"/>
          <p:cNvGrpSpPr/>
          <p:nvPr/>
        </p:nvGrpSpPr>
        <p:grpSpPr>
          <a:xfrm>
            <a:off x="1259632" y="1916832"/>
            <a:ext cx="6048671" cy="972509"/>
            <a:chOff x="1763688" y="2311902"/>
            <a:chExt cx="6586846" cy="1549146"/>
          </a:xfrm>
        </p:grpSpPr>
        <p:grpSp>
          <p:nvGrpSpPr>
            <p:cNvPr id="9" name="组 8"/>
            <p:cNvGrpSpPr/>
            <p:nvPr/>
          </p:nvGrpSpPr>
          <p:grpSpPr>
            <a:xfrm>
              <a:off x="1763688" y="2311902"/>
              <a:ext cx="2376264" cy="1549146"/>
              <a:chOff x="1763688" y="2311902"/>
              <a:chExt cx="2376264" cy="1549146"/>
            </a:xfrm>
            <a:noFill/>
          </p:grpSpPr>
          <p:sp>
            <p:nvSpPr>
              <p:cNvPr id="12" name="圆角矩形 11"/>
              <p:cNvSpPr/>
              <p:nvPr/>
            </p:nvSpPr>
            <p:spPr>
              <a:xfrm>
                <a:off x="2267744" y="2636912"/>
                <a:ext cx="792088" cy="576064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63688" y="2420888"/>
                <a:ext cx="2376264" cy="144016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" name="直线连接符 13"/>
              <p:cNvCxnSpPr/>
              <p:nvPr/>
            </p:nvCxnSpPr>
            <p:spPr>
              <a:xfrm>
                <a:off x="1763688" y="2924944"/>
                <a:ext cx="2376264" cy="1530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/>
              <p:cNvCxnSpPr/>
              <p:nvPr/>
            </p:nvCxnSpPr>
            <p:spPr>
              <a:xfrm>
                <a:off x="1763688" y="3429000"/>
                <a:ext cx="237626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2555776" y="2420888"/>
                <a:ext cx="0" cy="144016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3347864" y="2420888"/>
                <a:ext cx="0" cy="144016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735379" y="2821930"/>
                <a:ext cx="432048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D</a:t>
                </a:r>
                <a:endParaRPr kumimoji="1" lang="zh-CN" altLang="en-US" sz="2400" dirty="0" smtClean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379" y="2311902"/>
                <a:ext cx="432048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B</a:t>
                </a:r>
                <a:endParaRPr kumimoji="1" lang="zh-CN" altLang="en-US" sz="2400" dirty="0" smtClean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19337" y="2810416"/>
                <a:ext cx="432048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C</a:t>
                </a:r>
                <a:endParaRPr kumimoji="1" lang="zh-CN" altLang="en-US" sz="2400" dirty="0" smtClean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931806" y="2317874"/>
                <a:ext cx="432048" cy="4616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A</a:t>
                </a:r>
                <a:endParaRPr kumimoji="1" lang="zh-CN" altLang="en-US" sz="2400" dirty="0" smtClean="0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492758" y="2501751"/>
              <a:ext cx="432048" cy="73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 smtClean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072862" y="2325447"/>
                  <a:ext cx="4277672" cy="806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kumimoji="1" lang="en-US" altLang="zh-CN" sz="2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sz="2400" i="1">
                                    <a:latin typeface="Cambria Math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1" lang="zh-CN" altLang="en-US" sz="24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862" y="2325447"/>
                  <a:ext cx="4277672" cy="8066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 23"/>
          <p:cNvGrpSpPr/>
          <p:nvPr/>
        </p:nvGrpSpPr>
        <p:grpSpPr>
          <a:xfrm>
            <a:off x="857298" y="4539575"/>
            <a:ext cx="4163254" cy="2024517"/>
            <a:chOff x="1379635" y="2468966"/>
            <a:chExt cx="4558688" cy="2523537"/>
          </a:xfrm>
        </p:grpSpPr>
        <p:sp>
          <p:nvSpPr>
            <p:cNvPr id="25" name="文本框 24"/>
            <p:cNvSpPr txBox="1"/>
            <p:nvPr/>
          </p:nvSpPr>
          <p:spPr>
            <a:xfrm>
              <a:off x="2193907" y="4530839"/>
              <a:ext cx="374441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tx1"/>
                  </a:solidFill>
                </a:rPr>
                <a:t>g(B)</a:t>
              </a:r>
              <a:r>
                <a:rPr kumimoji="1" lang="zh-CN" altLang="en-US" sz="2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dirty="0" smtClean="0">
                  <a:solidFill>
                    <a:schemeClr val="tx1"/>
                  </a:solidFill>
                </a:rPr>
                <a:t>=</a:t>
              </a:r>
              <a:r>
                <a:rPr kumimoji="1" lang="zh-CN" altLang="en-US" sz="2400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dirty="0" smtClean="0">
                  <a:solidFill>
                    <a:schemeClr val="tx1"/>
                  </a:solidFill>
                </a:rPr>
                <a:t>2</a:t>
              </a:r>
              <a:endParaRPr kumimoji="1" lang="zh-CN" altLang="en-US" sz="2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1379635" y="2468966"/>
              <a:ext cx="2854263" cy="1974657"/>
              <a:chOff x="1379635" y="2468966"/>
              <a:chExt cx="2854263" cy="1974657"/>
            </a:xfrm>
          </p:grpSpPr>
          <p:grpSp>
            <p:nvGrpSpPr>
              <p:cNvPr id="27" name="组 26"/>
              <p:cNvGrpSpPr/>
              <p:nvPr/>
            </p:nvGrpSpPr>
            <p:grpSpPr>
              <a:xfrm>
                <a:off x="1989189" y="2861271"/>
                <a:ext cx="811537" cy="479872"/>
                <a:chOff x="2104279" y="5037360"/>
                <a:chExt cx="811537" cy="47987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2104279" y="5050953"/>
                  <a:ext cx="811537" cy="46627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329206" y="5037360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4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8" name="组 27"/>
              <p:cNvGrpSpPr/>
              <p:nvPr/>
            </p:nvGrpSpPr>
            <p:grpSpPr>
              <a:xfrm>
                <a:off x="2481978" y="2778566"/>
                <a:ext cx="811537" cy="479872"/>
                <a:chOff x="2104279" y="5037360"/>
                <a:chExt cx="811537" cy="47987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2104279" y="5050953"/>
                  <a:ext cx="811537" cy="46627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2329206" y="5037360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bg1"/>
                      </a:solidFill>
                    </a:rPr>
                    <a:t>2</a:t>
                  </a:r>
                  <a:endParaRPr kumimoji="1" lang="zh-CN" altLang="en-US" sz="24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组 28"/>
              <p:cNvGrpSpPr/>
              <p:nvPr/>
            </p:nvGrpSpPr>
            <p:grpSpPr>
              <a:xfrm>
                <a:off x="1857634" y="3003463"/>
                <a:ext cx="2376264" cy="1440160"/>
                <a:chOff x="1846040" y="2659881"/>
                <a:chExt cx="2376264" cy="144016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1846040" y="2659881"/>
                  <a:ext cx="2376264" cy="1440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9" name="直线连接符 38"/>
                <p:cNvCxnSpPr/>
                <p:nvPr/>
              </p:nvCxnSpPr>
              <p:spPr>
                <a:xfrm>
                  <a:off x="1846040" y="3163937"/>
                  <a:ext cx="2376264" cy="153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/>
                <p:cNvCxnSpPr/>
                <p:nvPr/>
              </p:nvCxnSpPr>
              <p:spPr>
                <a:xfrm>
                  <a:off x="1846040" y="3667993"/>
                  <a:ext cx="237626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符 40"/>
                <p:cNvCxnSpPr/>
                <p:nvPr/>
              </p:nvCxnSpPr>
              <p:spPr>
                <a:xfrm>
                  <a:off x="2638128" y="2659881"/>
                  <a:ext cx="0" cy="1440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/>
                <p:cNvCxnSpPr/>
                <p:nvPr/>
              </p:nvCxnSpPr>
              <p:spPr>
                <a:xfrm>
                  <a:off x="3430216" y="2659881"/>
                  <a:ext cx="0" cy="1440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2433881" y="2468966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B</a:t>
                </a:r>
                <a:endParaRPr kumimoji="1" lang="zh-CN" altLang="en-US" sz="2400" dirty="0" smtClean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79635" y="3276686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C</a:t>
                </a:r>
                <a:endParaRPr kumimoji="1" lang="zh-CN" altLang="en-US" sz="2400" dirty="0" smtClean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79635" y="2703662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A</a:t>
                </a:r>
                <a:endParaRPr kumimoji="1" lang="zh-CN" altLang="en-US" sz="2400" dirty="0" smtClean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755107" y="2913782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545230" y="2913782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545230" y="3421457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755107" y="3421457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713172" y="3464111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D</a:t>
                </a:r>
                <a:endParaRPr kumimoji="1" lang="zh-CN" altLang="en-US" sz="2400" dirty="0" smtClean="0"/>
              </a:p>
            </p:txBody>
          </p:sp>
        </p:grpSp>
      </p:grpSp>
      <p:grpSp>
        <p:nvGrpSpPr>
          <p:cNvPr id="3" name="组 2"/>
          <p:cNvGrpSpPr/>
          <p:nvPr/>
        </p:nvGrpSpPr>
        <p:grpSpPr>
          <a:xfrm>
            <a:off x="4803082" y="4489539"/>
            <a:ext cx="2170140" cy="1634212"/>
            <a:chOff x="5665009" y="4102459"/>
            <a:chExt cx="2170140" cy="1634212"/>
          </a:xfrm>
        </p:grpSpPr>
        <p:grpSp>
          <p:nvGrpSpPr>
            <p:cNvPr id="49" name="组 48"/>
            <p:cNvGrpSpPr/>
            <p:nvPr/>
          </p:nvGrpSpPr>
          <p:grpSpPr>
            <a:xfrm>
              <a:off x="5665009" y="4102459"/>
              <a:ext cx="2170140" cy="1634212"/>
              <a:chOff x="1857634" y="2406596"/>
              <a:chExt cx="2376264" cy="2037027"/>
            </a:xfrm>
          </p:grpSpPr>
          <p:grpSp>
            <p:nvGrpSpPr>
              <p:cNvPr id="50" name="组 49"/>
              <p:cNvGrpSpPr/>
              <p:nvPr/>
            </p:nvGrpSpPr>
            <p:grpSpPr>
              <a:xfrm>
                <a:off x="2769669" y="3055270"/>
                <a:ext cx="838102" cy="586625"/>
                <a:chOff x="2884759" y="5231359"/>
                <a:chExt cx="838102" cy="586625"/>
              </a:xfrm>
            </p:grpSpPr>
            <p:sp>
              <p:nvSpPr>
                <p:cNvPr id="68" name="圆角矩形 67"/>
                <p:cNvSpPr/>
                <p:nvPr/>
              </p:nvSpPr>
              <p:spPr>
                <a:xfrm>
                  <a:off x="2911324" y="5351705"/>
                  <a:ext cx="811537" cy="46627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2884759" y="5231359"/>
                  <a:ext cx="432048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dirty="0">
                      <a:solidFill>
                        <a:schemeClr val="bg1"/>
                      </a:solidFill>
                    </a:rPr>
                    <a:t>1</a:t>
                  </a:r>
                  <a:endParaRPr kumimoji="1" lang="zh-CN" altLang="en-US" sz="2400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2" name="组 51"/>
              <p:cNvGrpSpPr/>
              <p:nvPr/>
            </p:nvGrpSpPr>
            <p:grpSpPr>
              <a:xfrm>
                <a:off x="1857634" y="3003463"/>
                <a:ext cx="2376264" cy="1440160"/>
                <a:chOff x="1846040" y="2659881"/>
                <a:chExt cx="2376264" cy="1440160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1846040" y="2659881"/>
                  <a:ext cx="2376264" cy="1440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2" name="直线连接符 61"/>
                <p:cNvCxnSpPr/>
                <p:nvPr/>
              </p:nvCxnSpPr>
              <p:spPr>
                <a:xfrm>
                  <a:off x="1846040" y="3163937"/>
                  <a:ext cx="2376264" cy="153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/>
                <p:cNvCxnSpPr/>
                <p:nvPr/>
              </p:nvCxnSpPr>
              <p:spPr>
                <a:xfrm>
                  <a:off x="1846040" y="3667993"/>
                  <a:ext cx="237626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/>
                <p:cNvCxnSpPr/>
                <p:nvPr/>
              </p:nvCxnSpPr>
              <p:spPr>
                <a:xfrm>
                  <a:off x="2638128" y="2659881"/>
                  <a:ext cx="0" cy="1440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线连接符 64"/>
                <p:cNvCxnSpPr/>
                <p:nvPr/>
              </p:nvCxnSpPr>
              <p:spPr>
                <a:xfrm>
                  <a:off x="3430216" y="2659881"/>
                  <a:ext cx="0" cy="1440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/>
              <p:cNvSpPr txBox="1"/>
              <p:nvPr/>
            </p:nvSpPr>
            <p:spPr>
              <a:xfrm>
                <a:off x="3239415" y="2460244"/>
                <a:ext cx="432048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B</a:t>
                </a:r>
                <a:endParaRPr kumimoji="1" lang="zh-CN" altLang="en-US" sz="2400" dirty="0" smtClean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146139" y="3435559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C</a:t>
                </a:r>
                <a:endParaRPr kumimoji="1" lang="zh-CN" altLang="en-US" sz="2400" dirty="0" smtClean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418697" y="2406596"/>
                <a:ext cx="432048" cy="46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A</a:t>
                </a:r>
                <a:endParaRPr kumimoji="1" lang="zh-CN" altLang="en-US" sz="2400" dirty="0" smtClean="0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337019" y="2913782"/>
                <a:ext cx="205054" cy="1874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545230" y="2913782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545230" y="3421457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332961" y="3412157"/>
                <a:ext cx="205054" cy="1874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348705" y="3503900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D</a:t>
                </a:r>
                <a:endParaRPr kumimoji="1" lang="zh-CN" altLang="en-US" sz="2400" dirty="0" smtClean="0"/>
              </a:p>
            </p:txBody>
          </p:sp>
        </p:grpSp>
        <p:sp>
          <p:nvSpPr>
            <p:cNvPr id="70" name="椭圆 69"/>
            <p:cNvSpPr/>
            <p:nvPr/>
          </p:nvSpPr>
          <p:spPr>
            <a:xfrm>
              <a:off x="6818617" y="4841074"/>
              <a:ext cx="151781" cy="11627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924068" y="6141704"/>
                <a:ext cx="392816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kumimoji="1" lang="en-US" altLang="zh-CN" sz="24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kumimoji="1" lang="en-US" altLang="zh-CN" sz="24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kumimoji="1" lang="en-US" altLang="zh-CN" sz="24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kumimoji="1" lang="en-US" altLang="zh-CN" sz="2400" b="0" i="1" smtClean="0">
                          <a:latin typeface="Cambria Math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kumimoji="1" lang="en-US" altLang="zh-CN" sz="2400" i="1"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charset="0"/>
                                </a:rPr>
                                <m:t>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68" y="6141704"/>
                <a:ext cx="3928167" cy="5064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15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452" y="836712"/>
            <a:ext cx="7467600" cy="580926"/>
          </a:xfrm>
        </p:spPr>
        <p:txBody>
          <a:bodyPr/>
          <a:lstStyle/>
          <a:p>
            <a:r>
              <a:rPr kumimoji="1" lang="zh-CN" altLang="en-US" dirty="0" smtClean="0"/>
              <a:t>初始化、更新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47452" y="1556792"/>
                <a:ext cx="8219256" cy="4797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𝑚𝑜𝑣𝑒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𝑥𝑖</m:t>
                        </m:r>
                      </m:sub>
                    </m:sSub>
                  </m:oMath>
                </a14:m>
                <a:endParaRPr kumimoji="1"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zh-CN" altLang="en-US" b="0" i="1" smtClean="0">
                        <a:latin typeface="Cambria Math" charset="0"/>
                      </a:rPr>
                      <m:t>的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初始化</m:t>
                    </m:r>
                  </m:oMath>
                </a14:m>
                <a:endParaRPr kumimoji="1" lang="en-US" altLang="zh-CN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zh-C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  <m:r>
                      <a:rPr kumimoji="1" lang="bg-BG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kumimoji="1"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den>
                    </m:f>
                  </m:oMath>
                </a14:m>
                <a:endParaRPr kumimoji="1" lang="en-US" altLang="zh-CN" b="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:r>
                  <a:rPr kumimoji="1" lang="en-US" altLang="zh-CN" dirty="0" smtClean="0">
                    <a:latin typeface="Cambria Math" charset="0"/>
                  </a:rPr>
                  <a:t>A</a:t>
                </a:r>
                <a:r>
                  <a:rPr kumimoji="1" lang="en-US" altLang="zh-CN" baseline="-25000" dirty="0" smtClean="0">
                    <a:latin typeface="Cambria Math" charset="0"/>
                  </a:rPr>
                  <a:t>i</a:t>
                </a:r>
                <a:r>
                  <a:rPr kumimoji="1" lang="zh-CN" altLang="en-US" dirty="0" smtClean="0">
                    <a:latin typeface="Cambria Math" charset="0"/>
                  </a:rPr>
                  <a:t>是模块</a:t>
                </a:r>
                <a:r>
                  <a:rPr kumimoji="1" lang="en-US" altLang="zh-CN" dirty="0" err="1" smtClean="0">
                    <a:latin typeface="Cambria Math" charset="0"/>
                  </a:rPr>
                  <a:t>i</a:t>
                </a:r>
                <a:r>
                  <a:rPr kumimoji="1" lang="zh-CN" altLang="en-US" dirty="0" smtClean="0">
                    <a:latin typeface="Cambria Math" charset="0"/>
                  </a:rPr>
                  <a:t>的面积，</a:t>
                </a:r>
                <a:r>
                  <a:rPr kumimoji="1" lang="en-US" altLang="zh-CN" dirty="0" err="1" smtClean="0">
                    <a:latin typeface="Cambria Math" charset="0"/>
                  </a:rPr>
                  <a:t>A</a:t>
                </a:r>
                <a:r>
                  <a:rPr kumimoji="1" lang="en-US" altLang="zh-CN" baseline="-25000" dirty="0" err="1" smtClean="0">
                    <a:latin typeface="Cambria Math" charset="0"/>
                  </a:rPr>
                  <a:t>avg</a:t>
                </a:r>
                <a:r>
                  <a:rPr kumimoji="1" lang="zh-CN" altLang="en-US" dirty="0" smtClean="0">
                    <a:latin typeface="Cambria Math" charset="0"/>
                  </a:rPr>
                  <a:t>是模块的平均面积，</a:t>
                </a:r>
                <a:r>
                  <a:rPr kumimoji="1" lang="en-US" altLang="zh-CN" dirty="0" smtClean="0">
                    <a:latin typeface="Cambria Math" charset="0"/>
                  </a:rPr>
                  <a:t>M</a:t>
                </a:r>
                <a:r>
                  <a:rPr kumimoji="1" lang="zh-CN" altLang="en-US" dirty="0" smtClean="0">
                    <a:latin typeface="Cambria Math" charset="0"/>
                  </a:rPr>
                  <a:t>是可移动模块个数</a:t>
                </a:r>
                <a:endParaRPr kumimoji="1" lang="en-US" altLang="zh-CN" dirty="0" smtClean="0">
                  <a:latin typeface="Cambria Math" charset="0"/>
                </a:endParaRPr>
              </a:p>
              <a:p>
                <a:endParaRPr kumimoji="1" lang="en-US" altLang="zh-CN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dirty="0" smtClean="0"/>
                  <a:t>的更新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charset="0"/>
                      </a:rPr>
                      <m:t>≔</m:t>
                    </m:r>
                    <m:acc>
                      <m:accPr>
                        <m:chr m:val="̅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</m:oMath>
                </a14:m>
                <a:r>
                  <a:rPr kumimoji="1" lang="zh-CN" altLang="en-US" dirty="0" smtClean="0"/>
                  <a:t>，𝜅是伸缩因子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47452" y="1556792"/>
                <a:ext cx="8219256" cy="4797152"/>
              </a:xfrm>
              <a:blipFill rotWithShape="0">
                <a:blip r:embed="rId2"/>
                <a:stretch>
                  <a:fillRect l="-297" r="-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86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质量控制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当模块移动距离𝜇后，用</a:t>
                </a:r>
                <a:r>
                  <a:rPr kumimoji="1" lang="en-US" altLang="zh-CN" dirty="0"/>
                  <a:t>HPWL</a:t>
                </a:r>
                <a:r>
                  <a:rPr kumimoji="1" lang="zh-CN" altLang="en-US" dirty="0"/>
                  <a:t>近似𝛤会产生误差𝜀，为了使𝜀尽可能小，需要𝜇尽量小。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小的𝜇会导致多的迭代次数和长的布局时间。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需要确定参数𝜇</a:t>
                </a:r>
                <a:r>
                  <a:rPr kumimoji="1" lang="en-US" altLang="zh-CN" baseline="-25000" dirty="0" smtClean="0"/>
                  <a:t>T</a:t>
                </a:r>
                <a:r>
                  <a:rPr kumimoji="1" lang="zh-CN" altLang="en-US" dirty="0" smtClean="0"/>
                  <a:t>和伸缩因子</a:t>
                </a:r>
                <a:r>
                  <a:rPr kumimoji="1" lang="zh-CN" altLang="en-US" dirty="0"/>
                  <a:t>𝜅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zh-CN" altLang="en-US" dirty="0"/>
                  <a:t>𝜇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𝜇</a:t>
                </a:r>
                <a:r>
                  <a:rPr kumimoji="1" lang="en-US" altLang="zh-CN" baseline="-25000" dirty="0"/>
                  <a:t>T</a:t>
                </a:r>
                <a:r>
                  <a:rPr kumimoji="1" lang="zh-CN" altLang="en-US" dirty="0"/>
                  <a:t>时，𝜅 </a:t>
                </a:r>
                <a:r>
                  <a:rPr kumimoji="1" lang="en-US" altLang="zh-CN" dirty="0"/>
                  <a:t>&lt;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1</a:t>
                </a:r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zh-CN" altLang="en-US" dirty="0"/>
                  <a:t>𝜇 </a:t>
                </a:r>
                <a:r>
                  <a:rPr kumimoji="1" lang="en-US" altLang="zh-CN" dirty="0"/>
                  <a:t>&lt;</a:t>
                </a:r>
                <a:r>
                  <a:rPr kumimoji="1" lang="zh-CN" altLang="en-US" dirty="0"/>
                  <a:t> 𝜇</a:t>
                </a:r>
                <a:r>
                  <a:rPr kumimoji="1" lang="en-US" altLang="zh-CN" baseline="-25000" dirty="0"/>
                  <a:t>T</a:t>
                </a:r>
                <a:r>
                  <a:rPr kumimoji="1" lang="zh-CN" altLang="en-US" dirty="0"/>
                  <a:t>时，𝜅 </a:t>
                </a:r>
                <a:r>
                  <a:rPr kumimoji="1" lang="en-US" altLang="zh-CN" dirty="0"/>
                  <a:t>&gt;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1</a:t>
                </a:r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zh-CN" altLang="en-US" dirty="0"/>
                  <a:t>𝜇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𝜇</a:t>
                </a:r>
                <a:r>
                  <a:rPr kumimoji="1" lang="en-US" altLang="zh-CN" baseline="-25000" dirty="0"/>
                  <a:t>T</a:t>
                </a:r>
                <a:r>
                  <a:rPr kumimoji="1" lang="zh-CN" altLang="en-US" dirty="0" smtClean="0"/>
                  <a:t>时</a:t>
                </a:r>
                <a:r>
                  <a:rPr kumimoji="1" lang="zh-CN" altLang="en-US" dirty="0"/>
                  <a:t>，</a:t>
                </a:r>
                <a:r>
                  <a:rPr kumimoji="1" lang="zh-CN" altLang="en-US" dirty="0" smtClean="0"/>
                  <a:t>𝜅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=1+</m:t>
                    </m:r>
                    <m:func>
                      <m:func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tanh</m:t>
                        </m:r>
                      </m:fName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ln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⁡(</m:t>
                        </m:r>
                        <m:f>
                          <m:fPr>
                            <m:ctrlPr>
                              <a:rPr kumimoji="1" lang="bg-BG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bg-BG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377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5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2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3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257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/>
          </a:p>
          <a:p>
            <a:pPr lvl="1"/>
            <a:r>
              <a:rPr lang="en-US" altLang="zh-CN" dirty="0" err="1"/>
              <a:t>chipwidth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num_free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_modules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TplDB</a:t>
            </a:r>
            <a:endParaRPr lang="en-US" altLang="zh-CN" dirty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/>
              <a:t>TplDB</a:t>
            </a:r>
            <a:r>
              <a:rPr lang="zh-CN" altLang="en-US" dirty="0"/>
              <a:t> *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pPr lvl="1"/>
            <a:r>
              <a:rPr lang="en-US" altLang="zh-CN" dirty="0" err="1"/>
              <a:t>read_file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initialize_modules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BookshelfPls</a:t>
            </a:r>
            <a:endParaRPr lang="en-US" altLang="zh-CN" dirty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96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5257800"/>
          </a:xfrm>
        </p:spPr>
        <p:txBody>
          <a:bodyPr/>
          <a:lstStyle/>
          <a:p>
            <a:r>
              <a:rPr lang="en-US" altLang="zh-CN" dirty="0" smtClean="0"/>
              <a:t>TplNetForceModelInterface</a:t>
            </a:r>
          </a:p>
          <a:p>
            <a:pPr lvl="1"/>
            <a:r>
              <a:rPr lang="en-US" altLang="zh-CN" dirty="0" err="1"/>
              <a:t>compute_net_force_weight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compute_net_force_matrix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err="1"/>
              <a:t>compute_net_force_target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</a:p>
          <a:p>
            <a:pPr lvl="2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Eigen::</a:t>
            </a:r>
            <a:r>
              <a:rPr lang="en-US" altLang="zh-CN" dirty="0" err="1"/>
              <a:t>SimplicialLLT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91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布局算法整体流程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zh-CN" altLang="en-US" dirty="0" smtClean="0"/>
              <a:t>初始布局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bound2bound</a:t>
            </a:r>
            <a:r>
              <a:rPr lang="zh-CN" altLang="en-US" dirty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，单独应用线网力，进行少数次迭代，</a:t>
            </a:r>
            <a:r>
              <a:rPr lang="zh-CN" altLang="en-US" dirty="0"/>
              <a:t>确定模块的初始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/>
              <a:t>宏</a:t>
            </a:r>
            <a:r>
              <a:rPr lang="zh-CN" altLang="en-US" dirty="0" smtClean="0"/>
              <a:t>模块布局（可选）</a:t>
            </a:r>
            <a:endParaRPr lang="en-US" altLang="zh-CN" dirty="0" smtClean="0"/>
          </a:p>
          <a:p>
            <a:r>
              <a:rPr lang="zh-CN" altLang="en-US" b="1" dirty="0" smtClean="0"/>
              <a:t>全局布局</a:t>
            </a:r>
            <a:endParaRPr lang="en-US" altLang="zh-CN" b="1" dirty="0" smtClean="0"/>
          </a:p>
          <a:p>
            <a:r>
              <a:rPr lang="zh-CN" altLang="en-US" dirty="0" smtClean="0"/>
              <a:t>详细布局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branch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 </a:t>
            </a:r>
            <a:r>
              <a:rPr lang="en-US" altLang="zh-CN" dirty="0"/>
              <a:t>model</a:t>
            </a:r>
          </a:p>
          <a:p>
            <a:pPr lvl="1"/>
            <a:endParaRPr lang="zh-CN" altLang="en-US" dirty="0"/>
          </a:p>
        </p:txBody>
      </p:sp>
      <p:pic>
        <p:nvPicPr>
          <p:cNvPr id="4" name="内容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64904"/>
            <a:ext cx="4647811" cy="4032448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2234121" y="3356992"/>
            <a:ext cx="1722515" cy="14401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67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全局布局中一次迭代计算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051720" y="2121823"/>
            <a:ext cx="158417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35896" y="2769895"/>
            <a:ext cx="16561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635896" y="3129935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8870" y="1750920"/>
            <a:ext cx="1476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线网力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99792" y="3129935"/>
            <a:ext cx="936104" cy="288032"/>
          </a:xfrm>
          <a:prstGeom prst="straightConnector1">
            <a:avLst/>
          </a:prstGeom>
          <a:ln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088" y="2496095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移动力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032" y="4058273"/>
            <a:ext cx="14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保持力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9588" y="261331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(x, y)</a:t>
            </a:r>
            <a:endParaRPr kumimoji="1" lang="zh-CN" altLang="en-US" sz="2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849316" y="3238278"/>
            <a:ext cx="198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(x’, y’)</a:t>
            </a:r>
            <a:endParaRPr kumimoji="1" lang="zh-CN" altLang="en-US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4400" y="4780680"/>
            <a:ext cx="7067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线网力是使得线网长度最短的力，有聚合模块的作用</a:t>
            </a:r>
            <a:endParaRPr kumimoji="1"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移动力是能够将模块逐渐分散，并消除相互重叠的力</a:t>
            </a:r>
            <a:endParaRPr kumimoji="1"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 smtClean="0"/>
              <a:t>保持力是上一次迭代中线网力的反方向平衡力</a:t>
            </a:r>
          </a:p>
        </p:txBody>
      </p:sp>
    </p:spTree>
    <p:extLst>
      <p:ext uri="{BB962C8B-B14F-4D97-AF65-F5344CB8AC3E}">
        <p14:creationId xmlns:p14="http://schemas.microsoft.com/office/powerpoint/2010/main" val="25207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8701"/>
            <a:ext cx="7467600" cy="508815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线网模型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74847"/>
            <a:ext cx="8291264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布局的目标之一是使得总体线长最短，因此线长的估算是个重要问题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做近似。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估算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需要引入某种线网模型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模块集合 </a:t>
            </a:r>
            <a:r>
              <a:rPr lang="en-US" altLang="zh-CN" b="1" dirty="0" smtClean="0"/>
              <a:t>M</a:t>
            </a:r>
            <a:r>
              <a:rPr lang="zh-CN" altLang="en-US" dirty="0" smtClean="0"/>
              <a:t>， 管脚集合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</a:t>
            </a:r>
            <a:r>
              <a:rPr lang="zh-CN" altLang="en-US" dirty="0" smtClean="0"/>
              <a:t>， 线网集合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N</a:t>
            </a:r>
          </a:p>
          <a:p>
            <a:pPr lvl="1"/>
            <a:r>
              <a:rPr lang="en-US" altLang="zh-CN" dirty="0" smtClean="0"/>
              <a:t>two-pin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集合 </a:t>
            </a:r>
            <a:r>
              <a:rPr lang="en-US" altLang="zh-CN" b="1" dirty="0" smtClean="0"/>
              <a:t>E</a:t>
            </a:r>
            <a:r>
              <a:rPr lang="en-US" altLang="zh-CN" b="1" baseline="-25000" dirty="0" smtClean="0"/>
              <a:t>N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32" y="2293082"/>
            <a:ext cx="6624736" cy="11534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2" y="4103747"/>
            <a:ext cx="3416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HPWL</a:t>
            </a:r>
            <a:r>
              <a:rPr lang="zh-CN" altLang="en-US" dirty="0" smtClean="0"/>
              <a:t>的估算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由此可见线网权重的计算是线网的关键，不同的计算方法定义了不同的线网模型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Clique net model: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Star net model: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Bound2bound net model</a:t>
            </a:r>
          </a:p>
          <a:p>
            <a:pPr lvl="2"/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p,</a:t>
            </a:r>
            <a:r>
              <a:rPr lang="zh-CN" altLang="en-US" dirty="0" smtClean="0"/>
              <a:t> </a:t>
            </a:r>
            <a:r>
              <a:rPr lang="en-US" altLang="zh-CN" dirty="0" smtClean="0"/>
              <a:t>q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pins,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780928"/>
            <a:ext cx="2592288" cy="6019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501678"/>
            <a:ext cx="2592288" cy="626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653136"/>
            <a:ext cx="2592288" cy="5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Bound to Bound Net </a:t>
            </a:r>
            <a:r>
              <a:rPr lang="en-US" altLang="zh-CN" dirty="0" err="1" smtClean="0"/>
              <a:t>Modle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en-US" altLang="zh-CN" dirty="0" smtClean="0"/>
              <a:t>Bound2Bound </a:t>
            </a:r>
            <a:r>
              <a:rPr lang="zh-CN" altLang="en-US" dirty="0" smtClean="0"/>
              <a:t>模型的优点：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跟</a:t>
            </a:r>
            <a:r>
              <a:rPr lang="en-US" altLang="zh-CN" dirty="0" smtClean="0"/>
              <a:t>Clique Model</a:t>
            </a:r>
            <a:r>
              <a:rPr lang="zh-CN" altLang="en-US" dirty="0" smtClean="0"/>
              <a:t>相比，所需计算的个数少很多，跟</a:t>
            </a:r>
            <a:r>
              <a:rPr lang="en-US" altLang="zh-CN" dirty="0" smtClean="0"/>
              <a:t>Star Model</a:t>
            </a:r>
            <a:r>
              <a:rPr lang="zh-CN" altLang="en-US" dirty="0" smtClean="0"/>
              <a:t>相比，所需计算的管脚对个数增加的并不多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smtClean="0"/>
              <a:t>Star Model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Clique Model</a:t>
            </a:r>
            <a:r>
              <a:rPr lang="zh-CN" altLang="en-US" dirty="0" smtClean="0"/>
              <a:t>都精确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在模块位置不变的情况下，计算</a:t>
            </a:r>
            <a:r>
              <a:rPr lang="en-US" altLang="zh-CN" dirty="0" smtClean="0"/>
              <a:t>HPWL</a:t>
            </a:r>
            <a:r>
              <a:rPr lang="zh-CN" altLang="en-US" dirty="0" smtClean="0"/>
              <a:t>的误差为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模块位置发生变化时，会产生模型误差，我们利用这一点来做质量控制（即计算精度和运行时间的权衡）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28" y="4221088"/>
            <a:ext cx="689749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4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652934"/>
          </a:xfrm>
        </p:spPr>
        <p:txBody>
          <a:bodyPr/>
          <a:lstStyle/>
          <a:p>
            <a:r>
              <a:rPr lang="zh-CN" altLang="en-US" dirty="0" smtClean="0"/>
              <a:t>线网力的计算（以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方向为例）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9118" y="1052736"/>
                <a:ext cx="7467600" cy="4873752"/>
              </a:xfrm>
            </p:spPr>
            <p:txBody>
              <a:bodyPr/>
              <a:lstStyle/>
              <a:p>
                <a:r>
                  <a:rPr lang="zh-CN" altLang="en-US" dirty="0" smtClean="0"/>
                  <a:t>假设所有可移动模块的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坐标构成一个向量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x = (x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, 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, …,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M</a:t>
                </a:r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ea typeface="Cambria Math"/>
                  </a:rPr>
                  <a:t> =</a:t>
                </a:r>
                <a:r>
                  <a:rPr lang="en-US" altLang="zh-CN" b="0" baseline="-25000" dirty="0" smtClean="0">
                    <a:ea typeface="Cambria Math"/>
                  </a:rPr>
                  <a:t> </a:t>
                </a:r>
                <a:r>
                  <a:rPr lang="en-US" altLang="zh-CN" b="0" dirty="0" smtClean="0">
                    <a:ea typeface="Cambria Math"/>
                  </a:rPr>
                  <a:t>1</a:t>
                </a:r>
                <a:r>
                  <a:rPr lang="en-US" altLang="zh-CN" dirty="0" smtClean="0">
                    <a:ea typeface="Cambria Math"/>
                  </a:rPr>
                  <a:t>/2x</a:t>
                </a:r>
                <a:r>
                  <a:rPr lang="en-US" altLang="zh-CN" baseline="30000" dirty="0" smtClean="0">
                    <a:ea typeface="Cambria Math"/>
                  </a:rPr>
                  <a:t>T</a:t>
                </a:r>
                <a:r>
                  <a:rPr lang="en-US" altLang="zh-CN" dirty="0" smtClean="0">
                    <a:ea typeface="Cambria Math"/>
                  </a:rPr>
                  <a:t>C</a:t>
                </a:r>
                <a:r>
                  <a:rPr lang="en-US" altLang="zh-CN" baseline="-25000" dirty="0" smtClean="0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x</a:t>
                </a:r>
                <a:r>
                  <a:rPr lang="en-US" altLang="zh-CN" baseline="-25000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+ </a:t>
                </a:r>
                <a:r>
                  <a:rPr lang="en-US" altLang="zh-CN" dirty="0" err="1" smtClean="0">
                    <a:ea typeface="Cambria Math"/>
                  </a:rPr>
                  <a:t>x</a:t>
                </a:r>
                <a:r>
                  <a:rPr lang="en-US" altLang="zh-CN" baseline="30000" dirty="0" err="1" smtClean="0">
                    <a:ea typeface="Cambria Math"/>
                  </a:rPr>
                  <a:t>T</a:t>
                </a:r>
                <a:r>
                  <a:rPr lang="en-US" altLang="zh-CN" dirty="0" err="1" smtClean="0">
                    <a:ea typeface="Cambria Math"/>
                  </a:rPr>
                  <a:t>d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en-US" altLang="zh-CN" dirty="0" smtClean="0">
                    <a:ea typeface="Cambria Math"/>
                  </a:rPr>
                  <a:t> + </a:t>
                </a:r>
                <a:r>
                  <a:rPr lang="en-US" altLang="zh-CN" dirty="0" err="1" smtClean="0">
                    <a:ea typeface="Cambria Math"/>
                  </a:rPr>
                  <a:t>const</a:t>
                </a:r>
                <a:endParaRPr lang="en-US" altLang="zh-CN" b="0" baseline="30000" dirty="0" smtClean="0">
                  <a:ea typeface="Cambria Math"/>
                </a:endParaRPr>
              </a:p>
              <a:p>
                <a:pPr lvl="1"/>
                <a:r>
                  <a:rPr lang="zh-CN" altLang="en-US" dirty="0" smtClean="0">
                    <a:ea typeface="Cambria Math"/>
                  </a:rPr>
                  <a:t>根据</a:t>
                </a:r>
                <a:r>
                  <a:rPr lang="en-US" altLang="zh-CN" dirty="0" smtClean="0">
                    <a:ea typeface="Cambria Math"/>
                  </a:rPr>
                  <a:t>bound2bound</a:t>
                </a:r>
                <a:r>
                  <a:rPr lang="zh-CN" altLang="en-US" dirty="0" smtClean="0">
                    <a:ea typeface="Cambria Math"/>
                  </a:rPr>
                  <a:t>模型中线网长度的计算方法，可由待定系数法确定其中</a:t>
                </a:r>
                <a:r>
                  <a:rPr lang="en-US" altLang="zh-CN" dirty="0" err="1" smtClean="0">
                    <a:ea typeface="Cambria Math"/>
                  </a:rPr>
                  <a:t>C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zh-CN" altLang="en-US" dirty="0" smtClean="0">
                    <a:ea typeface="Cambria Math"/>
                  </a:rPr>
                  <a:t>和</a:t>
                </a:r>
                <a:r>
                  <a:rPr lang="en-US" altLang="zh-CN" dirty="0" smtClean="0">
                    <a:ea typeface="Cambria Math"/>
                  </a:rPr>
                  <a:t>d</a:t>
                </a:r>
                <a:r>
                  <a:rPr lang="en-US" altLang="zh-CN" baseline="-25000" dirty="0" smtClean="0">
                    <a:ea typeface="Cambria Math"/>
                  </a:rPr>
                  <a:t>x</a:t>
                </a:r>
                <a:r>
                  <a:rPr lang="zh-CN" altLang="en-US" dirty="0" smtClean="0">
                    <a:ea typeface="Cambria Math"/>
                  </a:rPr>
                  <a:t>的具体值</a:t>
                </a:r>
                <a:endParaRPr lang="en-US" altLang="zh-CN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9118" y="1052736"/>
                <a:ext cx="7467600" cy="4873752"/>
              </a:xfrm>
              <a:blipFill rotWithShape="0">
                <a:blip r:embed="rId2"/>
                <a:stretch>
                  <a:fillRect l="-408" t="-1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7587463" cy="29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7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线网力的计算（以</a:t>
            </a:r>
            <a:r>
              <a:rPr lang="en-US" altLang="zh-CN" dirty="0"/>
              <a:t>x</a:t>
            </a:r>
            <a:r>
              <a:rPr lang="zh-CN" altLang="en-US" dirty="0"/>
              <a:t>方向为例）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9118" y="1052736"/>
                <a:ext cx="7919306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 smtClean="0"/>
                  <a:t>构造矩阵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d</a:t>
                </a:r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en-US" altLang="zh-CN" dirty="0" smtClean="0"/>
                  <a:t>p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都可移动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</a:rPr>
                      <m:t>,             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−=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    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aseline="30000" dirty="0" smtClean="0"/>
              </a:p>
              <a:p>
                <a:pPr lvl="1"/>
                <a:endParaRPr kumimoji="1" lang="en-US" altLang="zh-CN" dirty="0" smtClean="0"/>
              </a:p>
              <a:p>
                <a:pPr lvl="1"/>
                <a:r>
                  <a:rPr kumimoji="1" lang="zh-CN" altLang="en-US" dirty="0" smtClean="0"/>
                  <a:t>当</a:t>
                </a:r>
                <a:r>
                  <a:rPr kumimoji="1" lang="en-US" altLang="zh-CN" dirty="0" smtClean="0"/>
                  <a:t>p</a:t>
                </a:r>
                <a:r>
                  <a:rPr kumimoji="1" lang="zh-CN" altLang="en-US" dirty="0"/>
                  <a:t>可移动，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固定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   </m:t>
                    </m:r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固定，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可移动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</m:oMath>
                </a14:m>
                <a:endParaRPr kumimoji="1" lang="en-US" altLang="zh-CN" i="1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latin typeface="Cambria Math" charset="0"/>
                      </a:rPr>
                      <m:t>   </m:t>
                    </m:r>
                    <m:r>
                      <a:rPr kumimoji="1" lang="en-US" altLang="zh-CN" i="1">
                        <a:latin typeface="Cambria Math" charset="0"/>
                      </a:rPr>
                      <m:t>+=</m:t>
                    </m:r>
                    <m:r>
                      <a:rPr kumimoji="1" lang="en-US" altLang="zh-CN" i="1">
                        <a:latin typeface="Cambria Math" charset="0"/>
                      </a:rPr>
                      <m:t>𝑤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×(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都固定</a:t>
                </a:r>
                <a:r>
                  <a:rPr kumimoji="1" lang="zh-CN" altLang="en-US" dirty="0" smtClean="0"/>
                  <a:t>时</a:t>
                </a:r>
                <a:endParaRPr kumimoji="1" lang="en-US" altLang="zh-CN" dirty="0" smtClean="0"/>
              </a:p>
              <a:p>
                <a:pPr lvl="2"/>
                <a:r>
                  <a:rPr kumimoji="1" lang="en-US" altLang="zh-CN" sz="1700" dirty="0"/>
                  <a:t>continue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9118" y="1052736"/>
                <a:ext cx="7919306" cy="5688632"/>
              </a:xfrm>
              <a:blipFill rotWithShape="0">
                <a:blip r:embed="rId3"/>
                <a:stretch>
                  <a:fillRect l="-385" t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线网力的计算（以</a:t>
            </a:r>
            <a:r>
              <a:rPr lang="en-US" altLang="zh-CN" dirty="0"/>
              <a:t>x</a:t>
            </a:r>
            <a:r>
              <a:rPr lang="zh-CN" altLang="en-US" dirty="0"/>
              <a:t>方向为例）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 =</a:t>
                </a:r>
                <a:r>
                  <a:rPr lang="en-US" altLang="zh-CN" baseline="-25000" dirty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½</a:t>
                </a:r>
                <a:r>
                  <a:rPr lang="zh-CN" altLang="en-US" dirty="0" smtClean="0">
                    <a:ea typeface="Cambria Math"/>
                  </a:rPr>
                  <a:t> </a:t>
                </a:r>
                <a:r>
                  <a:rPr lang="en-US" altLang="zh-CN" dirty="0" err="1" smtClean="0">
                    <a:ea typeface="Cambria Math"/>
                  </a:rPr>
                  <a:t>x</a:t>
                </a:r>
                <a:r>
                  <a:rPr lang="en-US" altLang="zh-CN" baseline="30000" dirty="0" err="1" smtClean="0">
                    <a:ea typeface="Cambria Math"/>
                  </a:rPr>
                  <a:t>T</a:t>
                </a:r>
                <a:r>
                  <a:rPr lang="en-US" altLang="zh-CN" dirty="0" err="1" smtClean="0">
                    <a:ea typeface="Cambria Math"/>
                  </a:rPr>
                  <a:t>C</a:t>
                </a:r>
                <a:r>
                  <a:rPr lang="en-US" altLang="zh-CN" baseline="-25000" dirty="0" err="1" smtClean="0">
                    <a:ea typeface="Cambria Math"/>
                  </a:rPr>
                  <a:t>X</a:t>
                </a:r>
                <a:r>
                  <a:rPr lang="en-US" altLang="zh-CN" dirty="0" err="1" smtClean="0">
                    <a:ea typeface="Cambria Math"/>
                  </a:rPr>
                  <a:t>x</a:t>
                </a:r>
                <a:r>
                  <a:rPr lang="en-US" altLang="zh-CN" baseline="-25000" dirty="0" smtClean="0">
                    <a:ea typeface="Cambria Math"/>
                  </a:rPr>
                  <a:t> </a:t>
                </a:r>
                <a:r>
                  <a:rPr lang="zh-CN" altLang="en-US" baseline="-25000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+</a:t>
                </a:r>
                <a:r>
                  <a:rPr lang="zh-CN" altLang="en-US" dirty="0" smtClean="0">
                    <a:ea typeface="Cambria Math"/>
                  </a:rPr>
                  <a:t> </a:t>
                </a:r>
                <a:r>
                  <a:rPr lang="en-US" altLang="zh-CN" dirty="0" smtClean="0">
                    <a:ea typeface="Cambria Math"/>
                  </a:rPr>
                  <a:t> </a:t>
                </a:r>
                <a:r>
                  <a:rPr lang="en-US" altLang="zh-CN" dirty="0" err="1">
                    <a:ea typeface="Cambria Math"/>
                  </a:rPr>
                  <a:t>x</a:t>
                </a:r>
                <a:r>
                  <a:rPr lang="en-US" altLang="zh-CN" baseline="30000" dirty="0" err="1">
                    <a:ea typeface="Cambria Math"/>
                  </a:rPr>
                  <a:t>T</a:t>
                </a:r>
                <a:r>
                  <a:rPr lang="en-US" altLang="zh-CN" dirty="0" err="1">
                    <a:ea typeface="Cambria Math"/>
                  </a:rPr>
                  <a:t>d</a:t>
                </a:r>
                <a:r>
                  <a:rPr lang="en-US" altLang="zh-CN" baseline="-25000" dirty="0" err="1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 + </a:t>
                </a:r>
                <a:r>
                  <a:rPr lang="en-US" altLang="zh-CN" dirty="0" err="1" smtClean="0">
                    <a:ea typeface="Cambria Math"/>
                  </a:rPr>
                  <a:t>const</a:t>
                </a:r>
                <a:endParaRPr lang="en-US" altLang="zh-CN" i="1" dirty="0" smtClean="0">
                  <a:latin typeface="Cambria Math"/>
                  <a:ea typeface="Cambria Math"/>
                </a:endParaRPr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/>
                  </a:rPr>
                  <a:t>=</a:t>
                </a:r>
                <a:r>
                  <a:rPr lang="en-US" altLang="zh-CN" dirty="0" err="1">
                    <a:ea typeface="Cambria Math"/>
                  </a:rPr>
                  <a:t>C</a:t>
                </a:r>
                <a:r>
                  <a:rPr lang="en-US" altLang="zh-CN" baseline="-25000" dirty="0" err="1">
                    <a:ea typeface="Cambria Math"/>
                  </a:rPr>
                  <a:t>X</a:t>
                </a:r>
                <a:r>
                  <a:rPr lang="en-US" altLang="zh-CN" dirty="0" err="1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 + d</a:t>
                </a:r>
                <a:r>
                  <a:rPr lang="en-US" altLang="zh-CN" baseline="-25000" dirty="0">
                    <a:ea typeface="Cambria Math"/>
                  </a:rPr>
                  <a:t>x</a:t>
                </a:r>
                <a:r>
                  <a:rPr lang="en-US" altLang="zh-CN" dirty="0">
                    <a:ea typeface="Cambria Math"/>
                  </a:rPr>
                  <a:t> </a:t>
                </a:r>
                <a:r>
                  <a:rPr lang="zh-CN" altLang="en-US" dirty="0">
                    <a:ea typeface="Cambria Math"/>
                  </a:rPr>
                  <a:t>即为线</a:t>
                </a:r>
                <a:r>
                  <a:rPr lang="zh-CN" altLang="en-US" dirty="0" smtClean="0">
                    <a:ea typeface="Cambria Math"/>
                  </a:rPr>
                  <a:t>网力</a:t>
                </a:r>
                <a:endParaRPr lang="en-US" altLang="zh-CN" dirty="0" smtClean="0">
                  <a:ea typeface="Cambria Math"/>
                </a:endParaRPr>
              </a:p>
              <a:p>
                <a:pPr marL="274320" lvl="1">
                  <a:spcBef>
                    <a:spcPts val="600"/>
                  </a:spcBef>
                  <a:buSzPct val="70000"/>
                  <a:buFont typeface="Wingdings"/>
                  <a:buChar char=""/>
                </a:pPr>
                <a:r>
                  <a:rPr lang="zh-CN" altLang="en-US" dirty="0" smtClean="0">
                    <a:ea typeface="Cambria Math"/>
                  </a:rPr>
                  <a:t>让线的长度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Cambria Math"/>
                  </a:rPr>
                  <a:t>最小，即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ea typeface="Cambria Math"/>
                  </a:rPr>
                  <a:t>，解得</a:t>
                </a:r>
                <a:r>
                  <a:rPr lang="en-US" altLang="zh-CN" dirty="0" smtClean="0">
                    <a:ea typeface="Cambria Math"/>
                  </a:rPr>
                  <a:t>x</a:t>
                </a:r>
                <a:r>
                  <a:rPr lang="zh-CN" altLang="en-US" dirty="0" smtClean="0">
                    <a:ea typeface="Cambria Math"/>
                  </a:rPr>
                  <a:t>为新坐标</a:t>
                </a:r>
                <a:endParaRPr lang="en-US" altLang="zh-CN" dirty="0">
                  <a:ea typeface="Cambria Math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45" t="-876" r="-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8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2539</TotalTime>
  <Words>769</Words>
  <Application>Microsoft Macintosh PowerPoint</Application>
  <PresentationFormat>全屏显示(4:3)</PresentationFormat>
  <Paragraphs>190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.LucidaGrandeUI</vt:lpstr>
      <vt:lpstr>Cambria Math</vt:lpstr>
      <vt:lpstr>Century Schoolbook</vt:lpstr>
      <vt:lpstr>DengXian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布局算法整体流程</vt:lpstr>
      <vt:lpstr>全局布局中一次迭代计算</vt:lpstr>
      <vt:lpstr>线网模型</vt:lpstr>
      <vt:lpstr>HPWL的估算</vt:lpstr>
      <vt:lpstr>Bound to Bound Net Modle </vt:lpstr>
      <vt:lpstr>线网力的计算（以x方向为例）</vt:lpstr>
      <vt:lpstr>线网力的计算（以x方向为例）</vt:lpstr>
      <vt:lpstr>线网力的计算（以x方向为例）</vt:lpstr>
      <vt:lpstr>热分布模型</vt:lpstr>
      <vt:lpstr>热分布的计算</vt:lpstr>
      <vt:lpstr>热分布的计算</vt:lpstr>
      <vt:lpstr>格子的划分方式</vt:lpstr>
      <vt:lpstr>初始化、更新</vt:lpstr>
      <vt:lpstr>质量控制</vt:lpstr>
      <vt:lpstr>Program Diagram</vt:lpstr>
      <vt:lpstr>1. Parsers</vt:lpstr>
      <vt:lpstr>2.Circuit Related Data Structures</vt:lpstr>
      <vt:lpstr>3. netforce placement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244</cp:revision>
  <cp:lastPrinted>2016-03-07T13:36:38Z</cp:lastPrinted>
  <dcterms:created xsi:type="dcterms:W3CDTF">2016-01-14T04:33:37Z</dcterms:created>
  <dcterms:modified xsi:type="dcterms:W3CDTF">2016-03-09T09:41:38Z</dcterms:modified>
</cp:coreProperties>
</file>