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84" r:id="rId3"/>
    <p:sldId id="283" r:id="rId4"/>
    <p:sldId id="286" r:id="rId5"/>
    <p:sldId id="291" r:id="rId6"/>
    <p:sldId id="285" r:id="rId7"/>
    <p:sldId id="287" r:id="rId8"/>
    <p:sldId id="292" r:id="rId9"/>
    <p:sldId id="293" r:id="rId10"/>
    <p:sldId id="288" r:id="rId11"/>
    <p:sldId id="295" r:id="rId12"/>
    <p:sldId id="289" r:id="rId13"/>
    <p:sldId id="296" r:id="rId14"/>
    <p:sldId id="297" r:id="rId15"/>
    <p:sldId id="298" r:id="rId16"/>
    <p:sldId id="299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F6FE2C59-D6B5-4B82-9293-2B0E7AB7F967}">
          <p14:sldIdLst>
            <p14:sldId id="256"/>
          </p14:sldIdLst>
        </p14:section>
        <p14:section name="算法整体架构" id="{B14EA858-3C3E-4F57-99B3-128A0D8A9E22}">
          <p14:sldIdLst>
            <p14:sldId id="284"/>
            <p14:sldId id="283"/>
          </p14:sldIdLst>
        </p14:section>
        <p14:section name="Net Force模型的计算" id="{8F20A7D3-8352-4D6A-B549-EF21700DF02A}">
          <p14:sldIdLst>
            <p14:sldId id="286"/>
            <p14:sldId id="291"/>
            <p14:sldId id="285"/>
            <p14:sldId id="287"/>
            <p14:sldId id="292"/>
          </p14:sldIdLst>
        </p14:section>
        <p14:section name="Move Force模型的计算" id="{6ED4196B-69CE-4CB5-BA67-0015E755197A}">
          <p14:sldIdLst>
            <p14:sldId id="293"/>
            <p14:sldId id="288"/>
            <p14:sldId id="295"/>
          </p14:sldIdLst>
        </p14:section>
        <p14:section name="布局流程" id="{17C8AC07-E6D6-43A0-8009-C902249914D1}">
          <p14:sldIdLst>
            <p14:sldId id="289"/>
          </p14:sldIdLst>
        </p14:section>
        <p14:section name="实现技术" id="{4565E59B-C568-4DED-AE85-96369FE8BBFF}">
          <p14:sldIdLst>
            <p14:sldId id="296"/>
            <p14:sldId id="297"/>
            <p14:sldId id="298"/>
            <p14:sldId id="29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69"/>
    <p:restoredTop sz="94671"/>
  </p:normalViewPr>
  <p:slideViewPr>
    <p:cSldViewPr>
      <p:cViewPr>
        <p:scale>
          <a:sx n="104" d="100"/>
          <a:sy n="104" d="100"/>
        </p:scale>
        <p:origin x="1240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16/3/8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0" name="矩形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矩形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直接连接符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直接连接符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矩形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椭圆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椭圆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椭圆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椭圆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椭圆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16/3/8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16/3/8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t>16/3/8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16/3/8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接连接符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直接连接符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矩形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椭圆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椭圆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椭圆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椭圆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椭圆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直接连接符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16/3/8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16/3/8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t>16/3/8</a:t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16/3/8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椭圆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内容占位符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1" name="日期占位符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t>16/3/8</a:t>
            </a:fld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3" name="页脚占位符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椭圆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直接连接符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日期占位符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t>16/3/8</a:t>
            </a:fld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16/3/8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椭圆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4" Type="http://schemas.openxmlformats.org/officeDocument/2006/relationships/image" Target="../media/image17.png"/><Relationship Id="rId5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4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TPL Algorithm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A Thermal Based Placement Algorithm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904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移动力的计算</a:t>
            </a:r>
            <a:endParaRPr lang="zh-CN" altLang="en-US" sz="3200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00808"/>
            <a:ext cx="7928214" cy="1462086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501207"/>
            <a:ext cx="7928214" cy="75758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5" name="内容占位符 14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4597104"/>
                <a:ext cx="7467600" cy="1876847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kumimoji="1" lang="zh-CN" alt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𝜅</m:t>
                    </m:r>
                  </m:oMath>
                </a14:m>
                <a:r>
                  <a:rPr kumimoji="1" lang="zh-CN" altLang="en-US" dirty="0" smtClean="0"/>
                  <a:t>是介质的热传导</a:t>
                </a:r>
                <a:r>
                  <a:rPr kumimoji="1" lang="zh-CN" altLang="en-US" dirty="0"/>
                  <a:t>性</a:t>
                </a:r>
                <a:r>
                  <a:rPr kumimoji="1" lang="zh-CN" altLang="en-US" dirty="0" smtClean="0"/>
                  <a:t>，随</a:t>
                </a:r>
                <a:r>
                  <a:rPr kumimoji="1" lang="en-US" altLang="zh-CN" dirty="0" smtClean="0"/>
                  <a:t>r</a:t>
                </a:r>
                <a:r>
                  <a:rPr kumimoji="1" lang="zh-CN" altLang="en-US" dirty="0" smtClean="0"/>
                  <a:t>的变化很小，可以视作常数去掉，因为最后移动力也是和热流矢量成正比</a:t>
                </a:r>
                <a:endParaRPr kumimoji="1" lang="en-US" altLang="zh-CN" dirty="0" smtClean="0"/>
              </a:p>
              <a:p>
                <a:r>
                  <a:rPr kumimoji="1" lang="zh-CN" altLang="en-US" dirty="0" smtClean="0"/>
                  <a:t>把积分换成对芯片上的所有格子求和</a:t>
                </a:r>
                <a:endParaRPr kumimoji="1" lang="en-US" altLang="zh-CN" dirty="0" smtClean="0"/>
              </a:p>
            </p:txBody>
          </p:sp>
        </mc:Choice>
        <mc:Fallback>
          <p:sp>
            <p:nvSpPr>
              <p:cNvPr id="15" name="内容占位符 1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4597104"/>
                <a:ext cx="7467600" cy="1876847"/>
              </a:xfrm>
              <a:blipFill rotWithShape="0">
                <a:blip r:embed="rId4"/>
                <a:stretch>
                  <a:fillRect l="-327" t="-3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9978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5" name="内容占位符 14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090270"/>
                <a:ext cx="8147248" cy="4917159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kumimoji="1" lang="zh-CN" alt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得到</m:t>
                    </m:r>
                  </m:oMath>
                </a14:m>
                <a:r>
                  <a:rPr kumimoji="1" lang="zh-CN" altLang="en-US" dirty="0" smtClean="0"/>
                  <a:t>温度标志的表达式</a:t>
                </a:r>
                <a:endParaRPr kumimoji="1" lang="en-US" altLang="zh-CN" dirty="0" smtClean="0"/>
              </a:p>
              <a:p>
                <a:endParaRPr kumimoji="1" lang="en-US" altLang="zh-CN" dirty="0"/>
              </a:p>
              <a:p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accPr>
                      <m:e>
                        <m:r>
                          <a:rPr kumimoji="1" lang="en-US" altLang="zh-CN" i="1">
                            <a:latin typeface="Cambria Math" charset="0"/>
                          </a:rPr>
                          <m:t>𝐺</m:t>
                        </m:r>
                      </m:e>
                    </m:acc>
                  </m:oMath>
                </a14:m>
                <a:r>
                  <a:rPr kumimoji="1" lang="zh-CN" altLang="en-US" dirty="0" smtClean="0"/>
                  <a:t>是格林函数</a:t>
                </a:r>
                <a:endParaRPr kumimoji="1" lang="en-US" altLang="zh-CN" dirty="0" smtClean="0"/>
              </a:p>
              <a:p>
                <a:endParaRPr kumimoji="1" lang="en-US" altLang="zh-CN" dirty="0"/>
              </a:p>
              <a:p>
                <a:endParaRPr kumimoji="1" lang="en-US" altLang="zh-CN" dirty="0" smtClean="0"/>
              </a:p>
              <a:p>
                <a:endParaRPr kumimoji="1" lang="en-US" altLang="zh-CN" i="1" dirty="0" smtClean="0">
                  <a:latin typeface="Cambria Math" charset="0"/>
                </a:endParaRPr>
              </a:p>
              <a:p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charset="0"/>
                      </a:rPr>
                      <m:t>𝑔</m:t>
                    </m:r>
                  </m:oMath>
                </a14:m>
                <a:r>
                  <a:rPr kumimoji="1" lang="zh-CN" altLang="en-US" dirty="0"/>
                  <a:t>是格子处的功率密度</a:t>
                </a:r>
                <a:endParaRPr kumimoji="1" lang="en-US" altLang="zh-CN" dirty="0"/>
              </a:p>
              <a:p>
                <a:pPr lvl="1"/>
                <a:r>
                  <a:rPr kumimoji="1" lang="zh-CN" altLang="en-US" dirty="0"/>
                  <a:t>假设每个元件的功率是相等的</a:t>
                </a:r>
                <a:endParaRPr kumimoji="1" lang="en-US" altLang="zh-CN" dirty="0"/>
              </a:p>
              <a:p>
                <a:pPr lvl="1"/>
                <a:r>
                  <a:rPr kumimoji="1" lang="zh-CN" altLang="en-US" dirty="0"/>
                  <a:t>每个格子的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charset="0"/>
                      </a:rPr>
                      <m:t>𝑔</m:t>
                    </m:r>
                  </m:oMath>
                </a14:m>
                <a:r>
                  <a:rPr kumimoji="1" lang="zh-CN" altLang="en-US" dirty="0"/>
                  <a:t>由格子包含的元件的个数决定</a:t>
                </a:r>
                <a:endParaRPr kumimoji="1" lang="en-US" altLang="zh-CN" dirty="0"/>
              </a:p>
              <a:p>
                <a:endParaRPr kumimoji="1" lang="en-US" altLang="zh-CN" dirty="0" smtClean="0"/>
              </a:p>
              <a:p>
                <a:r>
                  <a:rPr kumimoji="1" lang="zh-CN" altLang="en-US" dirty="0" smtClean="0"/>
                  <a:t>得到移动力</a:t>
                </a:r>
                <a:endParaRPr kumimoji="1" lang="en-US" altLang="zh-CN" dirty="0"/>
              </a:p>
              <a:p>
                <a:endParaRPr kumimoji="1" lang="en-US" altLang="zh-CN" i="1" dirty="0" smtClean="0">
                  <a:latin typeface="Cambria Math" charset="0"/>
                </a:endParaRPr>
              </a:p>
            </p:txBody>
          </p:sp>
        </mc:Choice>
        <mc:Fallback>
          <p:sp>
            <p:nvSpPr>
              <p:cNvPr id="15" name="内容占位符 1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090270"/>
                <a:ext cx="8147248" cy="4917159"/>
              </a:xfrm>
              <a:blipFill rotWithShape="0">
                <a:blip r:embed="rId2"/>
                <a:stretch>
                  <a:fillRect l="-299" t="-13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7467600" cy="580926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移动力的计算</a:t>
            </a:r>
            <a:endParaRPr lang="zh-CN" altLang="en-US" sz="32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1572" y="1117967"/>
            <a:ext cx="4680520" cy="67798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1823645"/>
            <a:ext cx="4624935" cy="177706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2294" y="6050238"/>
            <a:ext cx="6797412" cy="403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5014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1844824"/>
            <a:ext cx="5145791" cy="446449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7467600" cy="508918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布局流程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980728"/>
            <a:ext cx="7467600" cy="4873752"/>
          </a:xfrm>
        </p:spPr>
        <p:txBody>
          <a:bodyPr/>
          <a:lstStyle/>
          <a:p>
            <a:r>
              <a:rPr lang="zh-CN" altLang="en-US" dirty="0" smtClean="0"/>
              <a:t>初始布局</a:t>
            </a:r>
            <a:endParaRPr lang="en-US" altLang="zh-CN" dirty="0" smtClean="0"/>
          </a:p>
          <a:p>
            <a:pPr lvl="1"/>
            <a:r>
              <a:rPr lang="zh-CN" altLang="en-US" dirty="0"/>
              <a:t>使用</a:t>
            </a:r>
            <a:r>
              <a:rPr lang="en-US" altLang="zh-CN" dirty="0"/>
              <a:t>bound2bound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进行几次布局，确定模块的初始</a:t>
            </a:r>
            <a:r>
              <a:rPr lang="zh-CN" altLang="en-US" dirty="0" smtClean="0"/>
              <a:t>位置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全局布局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457200" y="3356992"/>
            <a:ext cx="3106688" cy="48737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/>
              <a:t>详细</a:t>
            </a:r>
            <a:r>
              <a:rPr lang="zh-CN" altLang="en-US" dirty="0" smtClean="0"/>
              <a:t>布局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branch-and-bound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model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17497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Program Diagram</a:t>
            </a:r>
            <a:endParaRPr lang="zh-CN" altLang="en-US" dirty="0"/>
          </a:p>
        </p:txBody>
      </p:sp>
      <p:grpSp>
        <p:nvGrpSpPr>
          <p:cNvPr id="6" name="组 5"/>
          <p:cNvGrpSpPr/>
          <p:nvPr/>
        </p:nvGrpSpPr>
        <p:grpSpPr>
          <a:xfrm>
            <a:off x="3248230" y="2104855"/>
            <a:ext cx="2088232" cy="1440160"/>
            <a:chOff x="4860032" y="1988840"/>
            <a:chExt cx="1728192" cy="864096"/>
          </a:xfrm>
        </p:grpSpPr>
        <p:sp>
          <p:nvSpPr>
            <p:cNvPr id="3" name="圆角矩形 2"/>
            <p:cNvSpPr/>
            <p:nvPr/>
          </p:nvSpPr>
          <p:spPr>
            <a:xfrm>
              <a:off x="4860032" y="1988840"/>
              <a:ext cx="1728192" cy="864096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5040052" y="2047749"/>
              <a:ext cx="1368152" cy="7201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400" dirty="0" smtClean="0">
                  <a:solidFill>
                    <a:schemeClr val="bg1"/>
                  </a:solidFill>
                </a:rPr>
                <a:t>algorithm</a:t>
              </a:r>
            </a:p>
            <a:p>
              <a:pPr algn="ctr"/>
              <a:r>
                <a:rPr kumimoji="1" lang="en-US" altLang="zh-CN" sz="2400" dirty="0" smtClean="0">
                  <a:solidFill>
                    <a:schemeClr val="bg1"/>
                  </a:solidFill>
                </a:rPr>
                <a:t>data</a:t>
              </a:r>
            </a:p>
            <a:p>
              <a:pPr algn="ctr"/>
              <a:r>
                <a:rPr kumimoji="1" lang="en-US" altLang="zh-CN" sz="2400" dirty="0" smtClean="0">
                  <a:solidFill>
                    <a:schemeClr val="bg1"/>
                  </a:solidFill>
                </a:rPr>
                <a:t>structure</a:t>
              </a:r>
              <a:endParaRPr kumimoji="1" lang="zh-CN" alt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组 6"/>
          <p:cNvGrpSpPr/>
          <p:nvPr/>
        </p:nvGrpSpPr>
        <p:grpSpPr>
          <a:xfrm>
            <a:off x="628316" y="2378763"/>
            <a:ext cx="1728192" cy="864096"/>
            <a:chOff x="4860032" y="1988840"/>
            <a:chExt cx="1728192" cy="864096"/>
          </a:xfrm>
        </p:grpSpPr>
        <p:sp>
          <p:nvSpPr>
            <p:cNvPr id="8" name="圆角矩形 7"/>
            <p:cNvSpPr/>
            <p:nvPr/>
          </p:nvSpPr>
          <p:spPr>
            <a:xfrm>
              <a:off x="4860032" y="1988840"/>
              <a:ext cx="1728192" cy="864096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5040052" y="2190055"/>
              <a:ext cx="13681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400" dirty="0" smtClean="0">
                  <a:solidFill>
                    <a:schemeClr val="bg1"/>
                  </a:solidFill>
                </a:rPr>
                <a:t>Parsers</a:t>
              </a:r>
              <a:endParaRPr kumimoji="1" lang="zh-CN" alt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组 9"/>
          <p:cNvGrpSpPr/>
          <p:nvPr/>
        </p:nvGrpSpPr>
        <p:grpSpPr>
          <a:xfrm>
            <a:off x="6228184" y="2090731"/>
            <a:ext cx="2088232" cy="1440160"/>
            <a:chOff x="4860032" y="1988840"/>
            <a:chExt cx="1728192" cy="864096"/>
          </a:xfrm>
        </p:grpSpPr>
        <p:sp>
          <p:nvSpPr>
            <p:cNvPr id="11" name="圆角矩形 10"/>
            <p:cNvSpPr/>
            <p:nvPr/>
          </p:nvSpPr>
          <p:spPr>
            <a:xfrm>
              <a:off x="4860032" y="1988840"/>
              <a:ext cx="1728192" cy="864096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5040052" y="2047749"/>
              <a:ext cx="1368152" cy="7201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400" dirty="0" smtClean="0">
                  <a:solidFill>
                    <a:schemeClr val="bg1"/>
                  </a:solidFill>
                </a:rPr>
                <a:t>net</a:t>
              </a:r>
            </a:p>
            <a:p>
              <a:pPr algn="ctr"/>
              <a:r>
                <a:rPr kumimoji="1" lang="en-US" altLang="zh-CN" sz="2400" dirty="0" smtClean="0">
                  <a:solidFill>
                    <a:schemeClr val="bg1"/>
                  </a:solidFill>
                </a:rPr>
                <a:t>force</a:t>
              </a:r>
            </a:p>
            <a:p>
              <a:pPr algn="ctr"/>
              <a:r>
                <a:rPr kumimoji="1" lang="en-US" altLang="zh-CN" sz="2400" dirty="0" smtClean="0">
                  <a:solidFill>
                    <a:schemeClr val="bg1"/>
                  </a:solidFill>
                </a:rPr>
                <a:t>target</a:t>
              </a:r>
              <a:endParaRPr kumimoji="1" lang="zh-CN" altLang="en-US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右箭头 12"/>
          <p:cNvSpPr/>
          <p:nvPr/>
        </p:nvSpPr>
        <p:spPr>
          <a:xfrm>
            <a:off x="5576639" y="2757001"/>
            <a:ext cx="411367" cy="135867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右箭头 14"/>
          <p:cNvSpPr/>
          <p:nvPr/>
        </p:nvSpPr>
        <p:spPr>
          <a:xfrm>
            <a:off x="2574032" y="2758445"/>
            <a:ext cx="411367" cy="135867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6" name="组 15"/>
          <p:cNvGrpSpPr/>
          <p:nvPr/>
        </p:nvGrpSpPr>
        <p:grpSpPr>
          <a:xfrm>
            <a:off x="4943890" y="4232231"/>
            <a:ext cx="2088232" cy="1440160"/>
            <a:chOff x="4860032" y="1988840"/>
            <a:chExt cx="1728192" cy="864096"/>
          </a:xfrm>
        </p:grpSpPr>
        <p:sp>
          <p:nvSpPr>
            <p:cNvPr id="17" name="圆角矩形 16"/>
            <p:cNvSpPr/>
            <p:nvPr/>
          </p:nvSpPr>
          <p:spPr>
            <a:xfrm>
              <a:off x="4860032" y="1988840"/>
              <a:ext cx="1728192" cy="864096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5040052" y="2047749"/>
              <a:ext cx="1368152" cy="7201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400" dirty="0" smtClean="0">
                  <a:solidFill>
                    <a:schemeClr val="bg1"/>
                  </a:solidFill>
                </a:rPr>
                <a:t>move</a:t>
              </a:r>
            </a:p>
            <a:p>
              <a:pPr algn="ctr"/>
              <a:r>
                <a:rPr kumimoji="1" lang="en-US" altLang="zh-CN" sz="2400" dirty="0" smtClean="0">
                  <a:solidFill>
                    <a:schemeClr val="bg1"/>
                  </a:solidFill>
                </a:rPr>
                <a:t>force</a:t>
              </a:r>
            </a:p>
            <a:p>
              <a:pPr algn="ctr"/>
              <a:r>
                <a:rPr kumimoji="1" lang="en-US" altLang="zh-CN" sz="2400" dirty="0" smtClean="0">
                  <a:solidFill>
                    <a:schemeClr val="bg1"/>
                  </a:solidFill>
                </a:rPr>
                <a:t>target</a:t>
              </a:r>
              <a:endParaRPr kumimoji="1" lang="zh-CN" alt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组 19"/>
          <p:cNvGrpSpPr/>
          <p:nvPr/>
        </p:nvGrpSpPr>
        <p:grpSpPr>
          <a:xfrm>
            <a:off x="1137796" y="4498528"/>
            <a:ext cx="2327958" cy="1057849"/>
            <a:chOff x="4860032" y="1988840"/>
            <a:chExt cx="1728192" cy="1032212"/>
          </a:xfrm>
        </p:grpSpPr>
        <p:sp>
          <p:nvSpPr>
            <p:cNvPr id="21" name="圆角矩形 20"/>
            <p:cNvSpPr/>
            <p:nvPr/>
          </p:nvSpPr>
          <p:spPr>
            <a:xfrm>
              <a:off x="4860032" y="1988840"/>
              <a:ext cx="1728192" cy="864096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5040052" y="2190055"/>
              <a:ext cx="136815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400" dirty="0" smtClean="0">
                  <a:solidFill>
                    <a:schemeClr val="bg1"/>
                  </a:solidFill>
                </a:rPr>
                <a:t>Generators</a:t>
              </a:r>
              <a:endParaRPr kumimoji="1" lang="zh-CN" altLang="en-US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23" name="右箭头 22"/>
          <p:cNvSpPr/>
          <p:nvPr/>
        </p:nvSpPr>
        <p:spPr>
          <a:xfrm rot="6748344">
            <a:off x="6967835" y="3851902"/>
            <a:ext cx="411367" cy="135867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右箭头 23"/>
          <p:cNvSpPr/>
          <p:nvPr/>
        </p:nvSpPr>
        <p:spPr>
          <a:xfrm rot="10800000">
            <a:off x="3999138" y="4884377"/>
            <a:ext cx="411367" cy="135867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2220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en-US" altLang="zh-CN" dirty="0" smtClean="0"/>
              <a:t>.</a:t>
            </a:r>
            <a:r>
              <a:rPr lang="zh-CN" altLang="en-US" dirty="0" smtClean="0"/>
              <a:t> </a:t>
            </a:r>
            <a:r>
              <a:rPr lang="en-US" altLang="zh-CN" dirty="0" smtClean="0"/>
              <a:t>Parsers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70C0"/>
                </a:solidFill>
              </a:rPr>
              <a:t>Read and write .nodes,</a:t>
            </a:r>
            <a:r>
              <a:rPr lang="zh-CN" altLang="en-US" dirty="0" smtClean="0">
                <a:solidFill>
                  <a:srgbClr val="0070C0"/>
                </a:solidFill>
              </a:rPr>
              <a:t> </a:t>
            </a:r>
            <a:r>
              <a:rPr lang="en-US" altLang="zh-CN" dirty="0" err="1" smtClean="0">
                <a:solidFill>
                  <a:srgbClr val="0070C0"/>
                </a:solidFill>
              </a:rPr>
              <a:t>.net</a:t>
            </a:r>
            <a:r>
              <a:rPr lang="en-US" altLang="zh-CN" dirty="0" smtClean="0">
                <a:solidFill>
                  <a:srgbClr val="0070C0"/>
                </a:solidFill>
              </a:rPr>
              <a:t> and .</a:t>
            </a:r>
            <a:r>
              <a:rPr lang="en-US" altLang="zh-CN" dirty="0" err="1" smtClean="0">
                <a:solidFill>
                  <a:srgbClr val="0070C0"/>
                </a:solidFill>
              </a:rPr>
              <a:t>pl</a:t>
            </a:r>
            <a:r>
              <a:rPr lang="en-US" altLang="zh-CN" dirty="0" smtClean="0">
                <a:solidFill>
                  <a:srgbClr val="0070C0"/>
                </a:solidFill>
              </a:rPr>
              <a:t> files</a:t>
            </a:r>
          </a:p>
          <a:p>
            <a:endParaRPr lang="en-US" altLang="zh-CN" dirty="0"/>
          </a:p>
          <a:p>
            <a:r>
              <a:rPr lang="en-US" altLang="zh-CN" dirty="0" err="1" smtClean="0"/>
              <a:t>NodesParser</a:t>
            </a:r>
            <a:endParaRPr lang="en-US" altLang="zh-CN" dirty="0" smtClean="0"/>
          </a:p>
          <a:p>
            <a:r>
              <a:rPr lang="en-US" altLang="zh-CN" dirty="0" err="1" smtClean="0"/>
              <a:t>PlParser</a:t>
            </a:r>
            <a:endParaRPr lang="en-US" altLang="zh-CN" dirty="0" smtClean="0"/>
          </a:p>
          <a:p>
            <a:r>
              <a:rPr lang="en-US" altLang="zh-CN" dirty="0" err="1" smtClean="0"/>
              <a:t>NetParser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>
                <a:solidFill>
                  <a:srgbClr val="0070C0"/>
                </a:solidFill>
              </a:rPr>
              <a:t>Implemented using </a:t>
            </a:r>
            <a:r>
              <a:rPr lang="en-US" altLang="zh-CN" dirty="0" err="1" smtClean="0">
                <a:solidFill>
                  <a:srgbClr val="0070C0"/>
                </a:solidFill>
              </a:rPr>
              <a:t>Boost.Spirit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r>
              <a:rPr lang="en-US" altLang="zh-CN" dirty="0" smtClean="0">
                <a:solidFill>
                  <a:srgbClr val="0070C0"/>
                </a:solidFill>
              </a:rPr>
              <a:t>In-memory Database design </a:t>
            </a:r>
          </a:p>
          <a:p>
            <a:pPr lvl="1"/>
            <a:r>
              <a:rPr lang="en-US" altLang="zh-CN" dirty="0" smtClean="0">
                <a:solidFill>
                  <a:srgbClr val="0070C0"/>
                </a:solidFill>
              </a:rPr>
              <a:t>Use Circuit related data structure</a:t>
            </a:r>
          </a:p>
          <a:p>
            <a:pPr lvl="1"/>
            <a:r>
              <a:rPr lang="en-US" altLang="zh-CN" dirty="0" smtClean="0">
                <a:solidFill>
                  <a:srgbClr val="0070C0"/>
                </a:solidFill>
              </a:rPr>
              <a:t>Use algorithm friendly counterpart </a:t>
            </a:r>
            <a:endParaRPr lang="en-US" altLang="zh-CN" dirty="0">
              <a:solidFill>
                <a:srgbClr val="0070C0"/>
              </a:solidFill>
            </a:endParaRP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23364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.Circuit Related Data Structures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19256" cy="5257800"/>
          </a:xfrm>
        </p:spPr>
        <p:txBody>
          <a:bodyPr>
            <a:normAutofit/>
          </a:bodyPr>
          <a:lstStyle/>
          <a:p>
            <a:r>
              <a:rPr lang="en-US" altLang="zh-CN" dirty="0" err="1" smtClean="0"/>
              <a:t>TplModule</a:t>
            </a:r>
            <a:endParaRPr lang="en-US" altLang="zh-CN" dirty="0" smtClean="0"/>
          </a:p>
          <a:p>
            <a:pPr lvl="1"/>
            <a:r>
              <a:rPr lang="en-US" altLang="zh-CN" sz="1800" dirty="0" smtClean="0">
                <a:solidFill>
                  <a:srgbClr val="0070C0"/>
                </a:solidFill>
              </a:rPr>
              <a:t>from .nodes and .</a:t>
            </a:r>
            <a:r>
              <a:rPr lang="en-US" altLang="zh-CN" sz="1800" dirty="0" err="1" smtClean="0">
                <a:solidFill>
                  <a:srgbClr val="0070C0"/>
                </a:solidFill>
              </a:rPr>
              <a:t>pl</a:t>
            </a:r>
            <a:r>
              <a:rPr lang="en-US" altLang="zh-CN" sz="1800" dirty="0" smtClean="0">
                <a:solidFill>
                  <a:srgbClr val="0070C0"/>
                </a:solidFill>
              </a:rPr>
              <a:t> file to </a:t>
            </a:r>
            <a:r>
              <a:rPr lang="en-US" altLang="zh-CN" sz="1800" dirty="0" err="1" smtClean="0">
                <a:solidFill>
                  <a:srgbClr val="0070C0"/>
                </a:solidFill>
              </a:rPr>
              <a:t>x,y</a:t>
            </a:r>
            <a:r>
              <a:rPr lang="en-US" altLang="zh-CN" sz="1800" dirty="0" smtClean="0">
                <a:solidFill>
                  <a:srgbClr val="0070C0"/>
                </a:solidFill>
              </a:rPr>
              <a:t> coordinates and widths and heights 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TplModules</a:t>
            </a:r>
            <a:endParaRPr lang="en-US" altLang="zh-CN" dirty="0"/>
          </a:p>
          <a:p>
            <a:pPr lvl="1"/>
            <a:r>
              <a:rPr lang="en-US" altLang="zh-CN" dirty="0" err="1"/>
              <a:t>chipwidth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_</a:t>
            </a:r>
            <a:r>
              <a:rPr lang="en-US" altLang="zh-CN" dirty="0" err="1"/>
              <a:t>num_free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_modules</a:t>
            </a:r>
            <a:r>
              <a:rPr lang="zh-CN" altLang="en-US" dirty="0"/>
              <a:t> </a:t>
            </a:r>
            <a:r>
              <a:rPr lang="is-IS" altLang="zh-CN" dirty="0"/>
              <a:t>…</a:t>
            </a:r>
            <a:r>
              <a:rPr lang="zh-CN" altLang="en-US" dirty="0"/>
              <a:t> 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 smtClean="0"/>
              <a:t>TplDB</a:t>
            </a:r>
            <a:endParaRPr lang="en-US" altLang="zh-CN" dirty="0"/>
          </a:p>
          <a:p>
            <a:pPr lvl="1"/>
            <a:r>
              <a:rPr lang="en-US" altLang="zh-CN" dirty="0" smtClean="0"/>
              <a:t>static</a:t>
            </a:r>
            <a:r>
              <a:rPr lang="zh-CN" altLang="en-US" dirty="0" smtClean="0"/>
              <a:t> </a:t>
            </a:r>
            <a:r>
              <a:rPr lang="en-US" altLang="zh-CN" dirty="0" err="1"/>
              <a:t>TplDB</a:t>
            </a:r>
            <a:r>
              <a:rPr lang="zh-CN" altLang="en-US" dirty="0"/>
              <a:t> *</a:t>
            </a:r>
            <a:r>
              <a:rPr lang="en-US" altLang="zh-CN" dirty="0"/>
              <a:t>instance</a:t>
            </a:r>
            <a:r>
              <a:rPr lang="zh-CN" altLang="en-US" dirty="0"/>
              <a:t> </a:t>
            </a:r>
            <a:r>
              <a:rPr lang="en-US" altLang="zh-CN" dirty="0"/>
              <a:t>//</a:t>
            </a:r>
            <a:r>
              <a:rPr lang="zh-CN" altLang="en-US" dirty="0"/>
              <a:t> </a:t>
            </a:r>
            <a:r>
              <a:rPr lang="en-US" altLang="zh-CN" dirty="0"/>
              <a:t>singleton</a:t>
            </a:r>
            <a:r>
              <a:rPr lang="zh-CN" altLang="en-US" dirty="0"/>
              <a:t> </a:t>
            </a:r>
            <a:r>
              <a:rPr lang="en-US" altLang="zh-CN" dirty="0"/>
              <a:t>pattern</a:t>
            </a:r>
          </a:p>
          <a:p>
            <a:pPr lvl="1"/>
            <a:r>
              <a:rPr lang="en-US" altLang="zh-CN" dirty="0" err="1"/>
              <a:t>read_file</a:t>
            </a:r>
            <a:r>
              <a:rPr lang="en-US" altLang="zh-CN" dirty="0"/>
              <a:t>()</a:t>
            </a:r>
          </a:p>
          <a:p>
            <a:pPr lvl="1"/>
            <a:r>
              <a:rPr lang="en-US" altLang="zh-CN" dirty="0" err="1"/>
              <a:t>initialize_modules</a:t>
            </a:r>
            <a:r>
              <a:rPr lang="en-US" altLang="zh-CN" dirty="0"/>
              <a:t>()</a:t>
            </a:r>
            <a:r>
              <a:rPr lang="zh-CN" altLang="en-US" dirty="0"/>
              <a:t> </a:t>
            </a:r>
            <a:r>
              <a:rPr lang="en-US" altLang="zh-CN" dirty="0"/>
              <a:t>//</a:t>
            </a:r>
            <a:r>
              <a:rPr lang="zh-CN" altLang="en-US" dirty="0"/>
              <a:t> </a:t>
            </a:r>
            <a:r>
              <a:rPr lang="en-US" altLang="zh-CN" dirty="0" err="1" smtClean="0"/>
              <a:t>BookshelfNodes</a:t>
            </a:r>
            <a:r>
              <a:rPr lang="zh-CN" altLang="en-US" dirty="0" smtClean="0"/>
              <a:t> </a:t>
            </a:r>
            <a:r>
              <a:rPr lang="en-US" altLang="zh-CN" dirty="0"/>
              <a:t>&amp;</a:t>
            </a:r>
            <a:r>
              <a:rPr lang="zh-CN" altLang="en-US" dirty="0"/>
              <a:t> </a:t>
            </a:r>
            <a:r>
              <a:rPr lang="en-US" altLang="zh-CN" dirty="0" err="1"/>
              <a:t>BookshelfPls</a:t>
            </a:r>
            <a:endParaRPr lang="en-US" altLang="zh-CN" dirty="0"/>
          </a:p>
          <a:p>
            <a:pPr lvl="1"/>
            <a:r>
              <a:rPr lang="en-US" altLang="zh-CN" dirty="0" err="1"/>
              <a:t>initialize_nets</a:t>
            </a:r>
            <a:r>
              <a:rPr lang="en-US" altLang="zh-CN" dirty="0"/>
              <a:t>()</a:t>
            </a:r>
            <a:r>
              <a:rPr lang="zh-CN" altLang="en-US" dirty="0"/>
              <a:t> </a:t>
            </a:r>
            <a:r>
              <a:rPr lang="en-US" altLang="zh-CN" dirty="0"/>
              <a:t>//</a:t>
            </a:r>
            <a:r>
              <a:rPr lang="zh-CN" altLang="en-US" dirty="0"/>
              <a:t> </a:t>
            </a:r>
            <a:r>
              <a:rPr lang="en-US" altLang="zh-CN" dirty="0" err="1" smtClean="0"/>
              <a:t>BookshelfNets</a:t>
            </a:r>
            <a:endParaRPr lang="en-US" altLang="zh-CN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059683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netforce</a:t>
            </a:r>
            <a:r>
              <a:rPr lang="zh-CN" altLang="en-US" dirty="0" smtClean="0"/>
              <a:t> </a:t>
            </a:r>
            <a:r>
              <a:rPr lang="en-US" altLang="zh-CN" dirty="0" smtClean="0"/>
              <a:t>placement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algorithm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91264" cy="5257800"/>
          </a:xfrm>
        </p:spPr>
        <p:txBody>
          <a:bodyPr/>
          <a:lstStyle/>
          <a:p>
            <a:r>
              <a:rPr lang="en-US" altLang="zh-CN" dirty="0" smtClean="0"/>
              <a:t>TplNetForceModelInterface</a:t>
            </a:r>
          </a:p>
          <a:p>
            <a:pPr lvl="1"/>
            <a:r>
              <a:rPr lang="en-US" altLang="zh-CN" dirty="0" err="1"/>
              <a:t>compute_net_force_weight</a:t>
            </a:r>
            <a:r>
              <a:rPr lang="en-US" altLang="zh-CN" dirty="0" smtClean="0"/>
              <a:t>()</a:t>
            </a:r>
          </a:p>
          <a:p>
            <a:pPr lvl="1"/>
            <a:r>
              <a:rPr lang="en-US" altLang="zh-CN" dirty="0" err="1"/>
              <a:t>compute_net_force_matrix</a:t>
            </a:r>
            <a:r>
              <a:rPr lang="en-US" altLang="zh-CN" dirty="0"/>
              <a:t>()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zh-CN" altLang="en-US" dirty="0" smtClean="0"/>
              <a:t> </a:t>
            </a:r>
            <a:r>
              <a:rPr lang="en-US" altLang="zh-CN" dirty="0" err="1"/>
              <a:t>compute_net_force_target</a:t>
            </a:r>
            <a:r>
              <a:rPr lang="en-US" altLang="zh-CN" dirty="0"/>
              <a:t>()</a:t>
            </a:r>
            <a:r>
              <a:rPr lang="zh-CN" altLang="en-US" dirty="0"/>
              <a:t> </a:t>
            </a:r>
            <a:endParaRPr lang="en-US" altLang="zh-CN" dirty="0"/>
          </a:p>
          <a:p>
            <a:pPr lvl="2"/>
            <a:r>
              <a:rPr lang="en-US" altLang="zh-CN" dirty="0"/>
              <a:t>compute</a:t>
            </a:r>
            <a:r>
              <a:rPr lang="zh-CN" altLang="en-US" dirty="0"/>
              <a:t> </a:t>
            </a:r>
            <a:r>
              <a:rPr lang="en-US" altLang="zh-CN" dirty="0"/>
              <a:t>target</a:t>
            </a:r>
            <a:r>
              <a:rPr lang="zh-CN" altLang="en-US" dirty="0"/>
              <a:t> </a:t>
            </a:r>
            <a:r>
              <a:rPr lang="en-US" altLang="zh-CN" dirty="0"/>
              <a:t>destination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net</a:t>
            </a:r>
            <a:r>
              <a:rPr lang="zh-CN" altLang="en-US" dirty="0"/>
              <a:t> </a:t>
            </a:r>
            <a:r>
              <a:rPr lang="en-US" altLang="zh-CN" dirty="0"/>
              <a:t>force</a:t>
            </a:r>
          </a:p>
          <a:p>
            <a:pPr lvl="2"/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Eigen::</a:t>
            </a:r>
            <a:r>
              <a:rPr lang="en-US" altLang="zh-CN" dirty="0" err="1"/>
              <a:t>SimplicialLLT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endParaRPr lang="en-US" altLang="zh-CN" dirty="0" smtClean="0">
              <a:solidFill>
                <a:srgbClr val="C00000"/>
              </a:solidFill>
            </a:endParaRPr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09174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布局算法整体流程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初始布局</a:t>
            </a:r>
            <a:endParaRPr lang="en-US" altLang="zh-CN" dirty="0" smtClean="0"/>
          </a:p>
          <a:p>
            <a:r>
              <a:rPr lang="zh-CN" altLang="en-US" dirty="0"/>
              <a:t>宏</a:t>
            </a:r>
            <a:r>
              <a:rPr lang="zh-CN" altLang="en-US" dirty="0" smtClean="0"/>
              <a:t>模块布局（可选）</a:t>
            </a:r>
            <a:endParaRPr lang="en-US" altLang="zh-CN" dirty="0" smtClean="0"/>
          </a:p>
          <a:p>
            <a:r>
              <a:rPr lang="zh-CN" altLang="en-US" b="1" dirty="0" smtClean="0"/>
              <a:t>全局布局</a:t>
            </a:r>
            <a:endParaRPr lang="en-US" altLang="zh-CN" b="1" dirty="0" smtClean="0"/>
          </a:p>
          <a:p>
            <a:r>
              <a:rPr lang="zh-CN" altLang="en-US" dirty="0" smtClean="0"/>
              <a:t>详细布局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0679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全局布局中一次迭代计算</a:t>
            </a:r>
            <a:endParaRPr lang="zh-CN" altLang="en-US" dirty="0"/>
          </a:p>
        </p:txBody>
      </p:sp>
      <p:cxnSp>
        <p:nvCxnSpPr>
          <p:cNvPr id="5" name="直接箭头连接符 4"/>
          <p:cNvCxnSpPr/>
          <p:nvPr/>
        </p:nvCxnSpPr>
        <p:spPr>
          <a:xfrm flipH="1" flipV="1">
            <a:off x="2051720" y="2121823"/>
            <a:ext cx="1584176" cy="100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V="1">
            <a:off x="3635896" y="2769895"/>
            <a:ext cx="1656184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3635896" y="3129935"/>
            <a:ext cx="1224136" cy="1080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583668" y="1844824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 smtClean="0"/>
              <a:t>Net </a:t>
            </a:r>
            <a:r>
              <a:rPr kumimoji="1" lang="en-US" altLang="zh-CN" sz="1200" dirty="0" err="1" smtClean="0"/>
              <a:t>Froce</a:t>
            </a:r>
            <a:endParaRPr kumimoji="1" lang="zh-CN" altLang="en-US" sz="1200" dirty="0" smtClean="0"/>
          </a:p>
        </p:txBody>
      </p:sp>
      <p:cxnSp>
        <p:nvCxnSpPr>
          <p:cNvPr id="14" name="直接箭头连接符 13"/>
          <p:cNvCxnSpPr/>
          <p:nvPr/>
        </p:nvCxnSpPr>
        <p:spPr>
          <a:xfrm flipH="1">
            <a:off x="2699792" y="3129935"/>
            <a:ext cx="936104" cy="288032"/>
          </a:xfrm>
          <a:prstGeom prst="straightConnector1">
            <a:avLst/>
          </a:prstGeom>
          <a:ln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364088" y="2496095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 smtClean="0"/>
              <a:t>Move </a:t>
            </a:r>
            <a:r>
              <a:rPr kumimoji="1" lang="en-US" altLang="zh-CN" sz="1200" dirty="0" err="1" smtClean="0"/>
              <a:t>Froce</a:t>
            </a:r>
            <a:endParaRPr kumimoji="1" lang="zh-CN" altLang="en-US" sz="1200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4897091" y="3933056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 smtClean="0"/>
              <a:t>Hold </a:t>
            </a:r>
            <a:r>
              <a:rPr kumimoji="1" lang="en-US" altLang="zh-CN" sz="1200" dirty="0" err="1" smtClean="0"/>
              <a:t>Froce</a:t>
            </a:r>
            <a:endParaRPr kumimoji="1" lang="zh-CN" altLang="en-US" sz="1200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3491880" y="2780928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 smtClean="0"/>
              <a:t>(x, y)</a:t>
            </a:r>
            <a:endParaRPr kumimoji="1" lang="zh-CN" altLang="en-US" sz="1200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2456528" y="3081662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 smtClean="0"/>
              <a:t>(x’, y’)</a:t>
            </a:r>
            <a:endParaRPr kumimoji="1" lang="zh-CN" altLang="en-US" sz="1200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1403648" y="4725144"/>
            <a:ext cx="51845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1400" dirty="0" smtClean="0"/>
              <a:t>Net Force</a:t>
            </a:r>
            <a:r>
              <a:rPr kumimoji="1" lang="zh-CN" altLang="en-US" sz="1400" dirty="0" smtClean="0"/>
              <a:t>是使得线网长度最短的力，有聚合模块的作用</a:t>
            </a:r>
            <a:endParaRPr kumimoji="1" lang="en-US" altLang="zh-CN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1400" dirty="0" smtClean="0"/>
              <a:t>Move </a:t>
            </a:r>
            <a:r>
              <a:rPr kumimoji="1" lang="en-US" altLang="zh-CN" sz="1400" dirty="0" err="1" smtClean="0"/>
              <a:t>Froce</a:t>
            </a:r>
            <a:r>
              <a:rPr kumimoji="1" lang="zh-CN" altLang="en-US" sz="1400" dirty="0" smtClean="0"/>
              <a:t>是能够将模块逐渐分散，并消除相互重叠的力</a:t>
            </a:r>
            <a:endParaRPr kumimoji="1" lang="en-US" altLang="zh-CN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1400" dirty="0" smtClean="0"/>
              <a:t>Hold Force</a:t>
            </a:r>
            <a:r>
              <a:rPr kumimoji="1" lang="zh-CN" altLang="en-US" sz="1400" dirty="0" smtClean="0"/>
              <a:t>是上一次迭代中</a:t>
            </a:r>
            <a:r>
              <a:rPr kumimoji="1" lang="en-US" altLang="zh-CN" sz="1400" dirty="0" smtClean="0"/>
              <a:t>Net Force</a:t>
            </a:r>
            <a:r>
              <a:rPr kumimoji="1" lang="zh-CN" altLang="en-US" sz="1400" dirty="0" smtClean="0"/>
              <a:t>的反方向平衡力</a:t>
            </a:r>
          </a:p>
        </p:txBody>
      </p:sp>
    </p:spTree>
    <p:extLst>
      <p:ext uri="{BB962C8B-B14F-4D97-AF65-F5344CB8AC3E}">
        <p14:creationId xmlns:p14="http://schemas.microsoft.com/office/powerpoint/2010/main" val="2520778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808701"/>
            <a:ext cx="7467600" cy="508815"/>
          </a:xfrm>
        </p:spPr>
        <p:txBody>
          <a:bodyPr>
            <a:noAutofit/>
          </a:bodyPr>
          <a:lstStyle/>
          <a:p>
            <a:r>
              <a:rPr lang="zh-CN" altLang="en-US" sz="3200" dirty="0" smtClean="0"/>
              <a:t>线网力的计算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474847"/>
            <a:ext cx="8291264" cy="525780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布局</a:t>
            </a:r>
            <a:r>
              <a:rPr lang="zh-CN" altLang="en-US" dirty="0" smtClean="0"/>
              <a:t>的目标之一是使得总体线长最短，因此线长的估算是个重要</a:t>
            </a:r>
            <a:r>
              <a:rPr lang="zh-CN" altLang="en-US" dirty="0" smtClean="0"/>
              <a:t>问题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用</a:t>
            </a:r>
            <a:r>
              <a:rPr lang="en-US" altLang="zh-CN" dirty="0" smtClean="0"/>
              <a:t>HPWL</a:t>
            </a:r>
            <a:r>
              <a:rPr lang="zh-CN" altLang="en-US" dirty="0" smtClean="0"/>
              <a:t>做近似。</a:t>
            </a:r>
            <a:r>
              <a:rPr lang="en-US" altLang="zh-CN" dirty="0" smtClean="0"/>
              <a:t>HPWL</a:t>
            </a:r>
            <a:r>
              <a:rPr lang="zh-CN" altLang="en-US" dirty="0" smtClean="0"/>
              <a:t>的定义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估算</a:t>
            </a:r>
            <a:r>
              <a:rPr lang="en-US" altLang="zh-CN" dirty="0" smtClean="0"/>
              <a:t>HPWL</a:t>
            </a:r>
            <a:r>
              <a:rPr lang="zh-CN" altLang="en-US" dirty="0" smtClean="0"/>
              <a:t>需要引入某种</a:t>
            </a:r>
            <a:r>
              <a:rPr lang="en-US" altLang="zh-CN" dirty="0" smtClean="0"/>
              <a:t>net model</a:t>
            </a:r>
          </a:p>
          <a:p>
            <a:pPr lvl="1"/>
            <a:r>
              <a:rPr lang="en-US" altLang="zh-CN" dirty="0" smtClean="0"/>
              <a:t>Module set</a:t>
            </a:r>
            <a:r>
              <a:rPr lang="zh-CN" altLang="en-US" dirty="0"/>
              <a:t> </a:t>
            </a:r>
            <a:r>
              <a:rPr lang="en-US" altLang="zh-CN" b="1" dirty="0" smtClean="0"/>
              <a:t>M</a:t>
            </a:r>
            <a:r>
              <a:rPr lang="zh-CN" altLang="en-US" dirty="0" smtClean="0"/>
              <a:t>， </a:t>
            </a:r>
            <a:r>
              <a:rPr lang="en-US" altLang="zh-CN" dirty="0" smtClean="0"/>
              <a:t>Pin set </a:t>
            </a:r>
            <a:r>
              <a:rPr lang="en-US" altLang="zh-CN" b="1" dirty="0" smtClean="0"/>
              <a:t>P</a:t>
            </a:r>
            <a:r>
              <a:rPr lang="zh-CN" altLang="en-US" dirty="0" smtClean="0"/>
              <a:t>， </a:t>
            </a:r>
            <a:r>
              <a:rPr lang="en-US" altLang="zh-CN" dirty="0" smtClean="0"/>
              <a:t>Net set </a:t>
            </a:r>
            <a:r>
              <a:rPr lang="en-US" altLang="zh-CN" b="1" dirty="0" smtClean="0"/>
              <a:t>N</a:t>
            </a:r>
          </a:p>
          <a:p>
            <a:pPr lvl="1"/>
            <a:r>
              <a:rPr lang="en-US" altLang="zh-CN" dirty="0" smtClean="0"/>
              <a:t>Set of two pin connections</a:t>
            </a:r>
            <a:r>
              <a:rPr lang="zh-CN" altLang="en-US" dirty="0" smtClean="0"/>
              <a:t>， </a:t>
            </a:r>
            <a:r>
              <a:rPr lang="en-US" altLang="zh-CN" b="1" dirty="0" smtClean="0"/>
              <a:t>E</a:t>
            </a:r>
            <a:r>
              <a:rPr lang="en-US" altLang="zh-CN" b="1" baseline="-25000" dirty="0" smtClean="0"/>
              <a:t>N</a:t>
            </a:r>
          </a:p>
          <a:p>
            <a:pPr lvl="1"/>
            <a:endParaRPr lang="en-US" altLang="zh-CN" dirty="0" smtClean="0">
              <a:solidFill>
                <a:srgbClr val="FF000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632" y="2293082"/>
            <a:ext cx="6624736" cy="115344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302" y="4103747"/>
            <a:ext cx="3416300" cy="120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041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HPWL</a:t>
            </a:r>
            <a:r>
              <a:rPr lang="zh-CN" altLang="en-US" dirty="0" smtClean="0"/>
              <a:t>的估算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91264" cy="4873752"/>
          </a:xfrm>
        </p:spPr>
        <p:txBody>
          <a:bodyPr>
            <a:normAutofit/>
          </a:bodyPr>
          <a:lstStyle/>
          <a:p>
            <a:pPr lvl="1"/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由此可见</a:t>
            </a:r>
            <a:r>
              <a:rPr lang="en-US" altLang="zh-CN" dirty="0" smtClean="0"/>
              <a:t>net weight</a:t>
            </a:r>
            <a:r>
              <a:rPr lang="zh-CN" altLang="en-US" dirty="0" smtClean="0"/>
              <a:t>的计算是</a:t>
            </a:r>
            <a:r>
              <a:rPr lang="en-US" altLang="zh-CN" dirty="0" smtClean="0"/>
              <a:t>net model</a:t>
            </a:r>
            <a:r>
              <a:rPr lang="zh-CN" altLang="en-US" dirty="0" smtClean="0"/>
              <a:t>的关键，不同的计算方法定义了不同的线网模型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Clique net model:</a:t>
            </a:r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Star net model:</a:t>
            </a:r>
          </a:p>
          <a:p>
            <a:pPr lvl="1"/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dirty="0" smtClean="0"/>
              <a:t>Bound2bound net model</a:t>
            </a:r>
          </a:p>
          <a:p>
            <a:pPr lvl="2"/>
            <a:r>
              <a:rPr lang="en-US" altLang="zh-CN" dirty="0" smtClean="0"/>
              <a:t>if</a:t>
            </a:r>
            <a:r>
              <a:rPr lang="zh-CN" altLang="en-US" dirty="0" smtClean="0"/>
              <a:t> </a:t>
            </a:r>
            <a:r>
              <a:rPr lang="en-US" altLang="zh-CN" dirty="0" smtClean="0"/>
              <a:t>p,</a:t>
            </a:r>
            <a:r>
              <a:rPr lang="zh-CN" altLang="en-US" dirty="0" smtClean="0"/>
              <a:t> </a:t>
            </a:r>
            <a:r>
              <a:rPr lang="en-US" altLang="zh-CN" dirty="0" smtClean="0"/>
              <a:t>q</a:t>
            </a:r>
            <a:r>
              <a:rPr lang="zh-CN" altLang="en-US" dirty="0" smtClean="0"/>
              <a:t> </a:t>
            </a:r>
            <a:r>
              <a:rPr lang="en-US" altLang="zh-CN" dirty="0" smtClean="0"/>
              <a:t>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inner</a:t>
            </a:r>
            <a:r>
              <a:rPr lang="zh-CN" altLang="en-US" dirty="0" smtClean="0"/>
              <a:t> </a:t>
            </a:r>
            <a:r>
              <a:rPr lang="en-US" altLang="zh-CN" dirty="0" smtClean="0"/>
              <a:t>pins,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else</a:t>
            </a:r>
            <a:r>
              <a:rPr lang="zh-CN" altLang="en-US" dirty="0" smtClean="0"/>
              <a:t> </a:t>
            </a:r>
            <a:r>
              <a:rPr lang="en-US" altLang="zh-CN" dirty="0" smtClean="0"/>
              <a:t>w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0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896" y="2780928"/>
            <a:ext cx="2592288" cy="60190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5896" y="3501678"/>
            <a:ext cx="2592288" cy="62670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1920" y="4653136"/>
            <a:ext cx="2592288" cy="535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56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Bound to Bound Net </a:t>
            </a:r>
            <a:r>
              <a:rPr lang="en-US" altLang="zh-CN" dirty="0" err="1" smtClean="0"/>
              <a:t>Modle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075240" cy="4873752"/>
          </a:xfrm>
        </p:spPr>
        <p:txBody>
          <a:bodyPr/>
          <a:lstStyle/>
          <a:p>
            <a:r>
              <a:rPr lang="en-US" altLang="zh-CN" dirty="0" smtClean="0"/>
              <a:t>Bound2Bound </a:t>
            </a:r>
            <a:r>
              <a:rPr lang="zh-CN" altLang="en-US" dirty="0" smtClean="0"/>
              <a:t>模型的优点：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跟</a:t>
            </a:r>
            <a:r>
              <a:rPr lang="en-US" altLang="zh-CN" dirty="0" smtClean="0"/>
              <a:t>Clique Model</a:t>
            </a:r>
            <a:r>
              <a:rPr lang="zh-CN" altLang="en-US" dirty="0" smtClean="0"/>
              <a:t>相比，所需计算的</a:t>
            </a:r>
            <a:r>
              <a:rPr lang="en-US" altLang="zh-CN" dirty="0" smtClean="0"/>
              <a:t>Pin Pair</a:t>
            </a:r>
            <a:r>
              <a:rPr lang="zh-CN" altLang="en-US" dirty="0" smtClean="0"/>
              <a:t>个数少很多，跟</a:t>
            </a:r>
            <a:r>
              <a:rPr lang="en-US" altLang="zh-CN" dirty="0" smtClean="0"/>
              <a:t>Star Model</a:t>
            </a:r>
            <a:r>
              <a:rPr lang="zh-CN" altLang="en-US" dirty="0" smtClean="0"/>
              <a:t>相比，所需计算的</a:t>
            </a:r>
            <a:r>
              <a:rPr lang="en-US" altLang="zh-CN" dirty="0" smtClean="0"/>
              <a:t>Pin Pair</a:t>
            </a:r>
            <a:r>
              <a:rPr lang="zh-CN" altLang="en-US" dirty="0" smtClean="0"/>
              <a:t>个数增加的并不多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比</a:t>
            </a:r>
            <a:r>
              <a:rPr lang="en-US" altLang="zh-CN" dirty="0" smtClean="0"/>
              <a:t>Star Model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Clique Model</a:t>
            </a:r>
            <a:r>
              <a:rPr lang="zh-CN" altLang="en-US" dirty="0" smtClean="0"/>
              <a:t>都精确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在模块位置不变的情况下，计算</a:t>
            </a:r>
            <a:r>
              <a:rPr lang="en-US" altLang="zh-CN" dirty="0" smtClean="0"/>
              <a:t>HPWL</a:t>
            </a:r>
            <a:r>
              <a:rPr lang="zh-CN" altLang="en-US" dirty="0" smtClean="0"/>
              <a:t>的误差为</a:t>
            </a:r>
            <a:r>
              <a:rPr lang="en-US" altLang="zh-CN" dirty="0" smtClean="0"/>
              <a:t>0</a:t>
            </a:r>
          </a:p>
          <a:p>
            <a:pPr lvl="1"/>
            <a:r>
              <a:rPr lang="zh-CN" altLang="en-US" dirty="0" smtClean="0"/>
              <a:t>模块位置发生变化时，会产生模型误差，我们利用这一点来做质量控制（即计算精度和运行时间的权衡）</a:t>
            </a:r>
            <a:endParaRPr lang="en-US" altLang="zh-CN" dirty="0" smtClean="0"/>
          </a:p>
          <a:p>
            <a:pPr lvl="1"/>
            <a:endParaRPr lang="en-US" altLang="zh-CN" dirty="0" smtClean="0">
              <a:solidFill>
                <a:srgbClr val="FF000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928" y="4221088"/>
            <a:ext cx="6897494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822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7467600" cy="652934"/>
          </a:xfrm>
        </p:spPr>
        <p:txBody>
          <a:bodyPr/>
          <a:lstStyle/>
          <a:p>
            <a:r>
              <a:rPr lang="en-US" altLang="zh-CN" dirty="0" smtClean="0"/>
              <a:t>Net Force</a:t>
            </a:r>
            <a:r>
              <a:rPr lang="zh-CN" altLang="en-US" dirty="0" smtClean="0"/>
              <a:t>模型（以</a:t>
            </a:r>
            <a:r>
              <a:rPr lang="en-US" altLang="zh-CN" dirty="0" smtClean="0"/>
              <a:t>x</a:t>
            </a:r>
            <a:r>
              <a:rPr lang="zh-CN" altLang="en-US" dirty="0" smtClean="0"/>
              <a:t>方向为例）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69118" y="1052736"/>
                <a:ext cx="7467600" cy="4873752"/>
              </a:xfrm>
            </p:spPr>
            <p:txBody>
              <a:bodyPr/>
              <a:lstStyle/>
              <a:p>
                <a:r>
                  <a:rPr lang="zh-CN" altLang="en-US" dirty="0" smtClean="0"/>
                  <a:t>假设所有可移动模块的</a:t>
                </a:r>
                <a:r>
                  <a:rPr lang="en-US" altLang="zh-CN" dirty="0" smtClean="0"/>
                  <a:t>x</a:t>
                </a:r>
                <a:r>
                  <a:rPr lang="zh-CN" altLang="en-US" dirty="0" smtClean="0"/>
                  <a:t>坐标构成一个向量</a:t>
                </a:r>
                <a:endParaRPr lang="en-US" altLang="zh-CN" dirty="0" smtClean="0"/>
              </a:p>
              <a:p>
                <a:pPr lvl="1"/>
                <a:r>
                  <a:rPr lang="en-US" altLang="zh-CN" dirty="0" smtClean="0"/>
                  <a:t>x = (x</a:t>
                </a:r>
                <a:r>
                  <a:rPr lang="en-US" altLang="zh-CN" baseline="-25000" dirty="0" smtClean="0"/>
                  <a:t>1</a:t>
                </a:r>
                <a:r>
                  <a:rPr lang="en-US" altLang="zh-CN" dirty="0" smtClean="0"/>
                  <a:t>, x</a:t>
                </a:r>
                <a:r>
                  <a:rPr lang="en-US" altLang="zh-CN" baseline="-25000" dirty="0" smtClean="0"/>
                  <a:t>2</a:t>
                </a:r>
                <a:r>
                  <a:rPr lang="en-US" altLang="zh-CN" dirty="0" smtClean="0"/>
                  <a:t>, …,</a:t>
                </a:r>
                <a:r>
                  <a:rPr lang="en-US" altLang="zh-CN" dirty="0" err="1" smtClean="0"/>
                  <a:t>x</a:t>
                </a:r>
                <a:r>
                  <a:rPr lang="en-US" altLang="zh-CN" baseline="-25000" dirty="0" err="1" smtClean="0"/>
                  <a:t>M</a:t>
                </a:r>
                <a:r>
                  <a:rPr lang="en-US" altLang="zh-CN" dirty="0" smtClean="0"/>
                  <a:t>)</a:t>
                </a:r>
                <a:r>
                  <a:rPr lang="en-US" altLang="zh-CN" baseline="30000" dirty="0" smtClean="0"/>
                  <a:t>T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charset="0"/>
                            <a:ea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i="1">
                            <a:latin typeface="Cambria Math"/>
                            <a:ea typeface="Cambria Math"/>
                          </a:rPr>
                          <m:t>Γ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altLang="zh-CN" b="0" dirty="0" smtClean="0">
                    <a:ea typeface="Cambria Math"/>
                  </a:rPr>
                  <a:t> =</a:t>
                </a:r>
                <a:r>
                  <a:rPr lang="en-US" altLang="zh-CN" b="0" baseline="-25000" dirty="0" smtClean="0">
                    <a:ea typeface="Cambria Math"/>
                  </a:rPr>
                  <a:t> </a:t>
                </a:r>
                <a:r>
                  <a:rPr lang="en-US" altLang="zh-CN" b="0" dirty="0" smtClean="0">
                    <a:ea typeface="Cambria Math"/>
                  </a:rPr>
                  <a:t>1</a:t>
                </a:r>
                <a:r>
                  <a:rPr lang="en-US" altLang="zh-CN" dirty="0" smtClean="0">
                    <a:ea typeface="Cambria Math"/>
                  </a:rPr>
                  <a:t>/2x</a:t>
                </a:r>
                <a:r>
                  <a:rPr lang="en-US" altLang="zh-CN" baseline="30000" dirty="0" smtClean="0">
                    <a:ea typeface="Cambria Math"/>
                  </a:rPr>
                  <a:t>T</a:t>
                </a:r>
                <a:r>
                  <a:rPr lang="en-US" altLang="zh-CN" dirty="0" smtClean="0">
                    <a:ea typeface="Cambria Math"/>
                  </a:rPr>
                  <a:t>C</a:t>
                </a:r>
                <a:r>
                  <a:rPr lang="en-US" altLang="zh-CN" baseline="-25000" dirty="0" smtClean="0">
                    <a:ea typeface="Cambria Math"/>
                  </a:rPr>
                  <a:t>X</a:t>
                </a:r>
                <a:r>
                  <a:rPr lang="en-US" altLang="zh-CN" dirty="0">
                    <a:ea typeface="Cambria Math"/>
                  </a:rPr>
                  <a:t>x</a:t>
                </a:r>
                <a:r>
                  <a:rPr lang="en-US" altLang="zh-CN" baseline="-25000" dirty="0" smtClean="0">
                    <a:ea typeface="Cambria Math"/>
                  </a:rPr>
                  <a:t> </a:t>
                </a:r>
                <a:r>
                  <a:rPr lang="en-US" altLang="zh-CN" dirty="0" smtClean="0">
                    <a:ea typeface="Cambria Math"/>
                  </a:rPr>
                  <a:t>+ </a:t>
                </a:r>
                <a:r>
                  <a:rPr lang="en-US" altLang="zh-CN" dirty="0" err="1" smtClean="0">
                    <a:ea typeface="Cambria Math"/>
                  </a:rPr>
                  <a:t>x</a:t>
                </a:r>
                <a:r>
                  <a:rPr lang="en-US" altLang="zh-CN" baseline="30000" dirty="0" err="1" smtClean="0">
                    <a:ea typeface="Cambria Math"/>
                  </a:rPr>
                  <a:t>T</a:t>
                </a:r>
                <a:r>
                  <a:rPr lang="en-US" altLang="zh-CN" dirty="0" err="1" smtClean="0">
                    <a:ea typeface="Cambria Math"/>
                  </a:rPr>
                  <a:t>d</a:t>
                </a:r>
                <a:r>
                  <a:rPr lang="en-US" altLang="zh-CN" baseline="-25000" dirty="0" err="1" smtClean="0">
                    <a:ea typeface="Cambria Math"/>
                  </a:rPr>
                  <a:t>x</a:t>
                </a:r>
                <a:r>
                  <a:rPr lang="en-US" altLang="zh-CN" dirty="0" smtClean="0">
                    <a:ea typeface="Cambria Math"/>
                  </a:rPr>
                  <a:t> + </a:t>
                </a:r>
                <a:r>
                  <a:rPr lang="en-US" altLang="zh-CN" dirty="0" err="1" smtClean="0">
                    <a:ea typeface="Cambria Math"/>
                  </a:rPr>
                  <a:t>const</a:t>
                </a:r>
                <a:endParaRPr lang="en-US" altLang="zh-CN" b="0" baseline="30000" dirty="0" smtClean="0">
                  <a:ea typeface="Cambria Math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/>
                        <a:ea typeface="Cambria Math"/>
                      </a:rPr>
                      <m:t>𝛻</m:t>
                    </m:r>
                    <m:sSub>
                      <m:sSubPr>
                        <m:ctrlPr>
                          <a:rPr lang="en-US" altLang="zh-CN" i="1">
                            <a:latin typeface="Cambria Math" charset="0"/>
                            <a:ea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i="1">
                            <a:latin typeface="Cambria Math"/>
                            <a:ea typeface="Cambria Math"/>
                          </a:rPr>
                          <m:t>Γ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altLang="zh-CN" b="0" dirty="0" smtClean="0">
                    <a:ea typeface="Cambria Math"/>
                  </a:rPr>
                  <a:t>=</a:t>
                </a:r>
                <a:r>
                  <a:rPr lang="en-US" altLang="zh-CN" dirty="0" err="1" smtClean="0">
                    <a:ea typeface="Cambria Math"/>
                  </a:rPr>
                  <a:t>C</a:t>
                </a:r>
                <a:r>
                  <a:rPr lang="en-US" altLang="zh-CN" baseline="-25000" dirty="0" err="1" smtClean="0">
                    <a:ea typeface="Cambria Math"/>
                  </a:rPr>
                  <a:t>X</a:t>
                </a:r>
                <a:r>
                  <a:rPr lang="en-US" altLang="zh-CN" dirty="0" err="1" smtClean="0">
                    <a:ea typeface="Cambria Math"/>
                  </a:rPr>
                  <a:t>x</a:t>
                </a:r>
                <a:r>
                  <a:rPr lang="en-US" altLang="zh-CN" dirty="0">
                    <a:ea typeface="Cambria Math"/>
                  </a:rPr>
                  <a:t> </a:t>
                </a:r>
                <a:r>
                  <a:rPr lang="en-US" altLang="zh-CN" dirty="0" smtClean="0">
                    <a:ea typeface="Cambria Math"/>
                  </a:rPr>
                  <a:t>+ d</a:t>
                </a:r>
                <a:r>
                  <a:rPr lang="en-US" altLang="zh-CN" baseline="-25000" dirty="0" smtClean="0">
                    <a:ea typeface="Cambria Math"/>
                  </a:rPr>
                  <a:t>x</a:t>
                </a:r>
                <a:r>
                  <a:rPr lang="en-US" altLang="zh-CN" dirty="0" smtClean="0">
                    <a:ea typeface="Cambria Math"/>
                  </a:rPr>
                  <a:t> </a:t>
                </a:r>
                <a:r>
                  <a:rPr lang="zh-CN" altLang="en-US" dirty="0" smtClean="0">
                    <a:ea typeface="Cambria Math"/>
                  </a:rPr>
                  <a:t>即为</a:t>
                </a:r>
                <a:r>
                  <a:rPr lang="en-US" altLang="zh-CN" dirty="0" smtClean="0">
                    <a:ea typeface="Cambria Math"/>
                  </a:rPr>
                  <a:t>Net Force</a:t>
                </a:r>
                <a:endParaRPr lang="en-US" altLang="zh-CN" b="0" dirty="0" smtClean="0">
                  <a:ea typeface="Cambria Math"/>
                </a:endParaRPr>
              </a:p>
              <a:p>
                <a:pPr lvl="1"/>
                <a:r>
                  <a:rPr lang="zh-CN" altLang="en-US" dirty="0" smtClean="0">
                    <a:ea typeface="Cambria Math"/>
                  </a:rPr>
                  <a:t>根据</a:t>
                </a:r>
                <a:r>
                  <a:rPr lang="en-US" altLang="zh-CN" dirty="0" smtClean="0">
                    <a:ea typeface="Cambria Math"/>
                  </a:rPr>
                  <a:t>bound2bound</a:t>
                </a:r>
                <a:r>
                  <a:rPr lang="zh-CN" altLang="en-US" dirty="0" smtClean="0">
                    <a:ea typeface="Cambria Math"/>
                  </a:rPr>
                  <a:t>模型中线网长度的计算方法，可由待定系数法确定其中</a:t>
                </a:r>
                <a:r>
                  <a:rPr lang="en-US" altLang="zh-CN" dirty="0" err="1" smtClean="0">
                    <a:ea typeface="Cambria Math"/>
                  </a:rPr>
                  <a:t>C</a:t>
                </a:r>
                <a:r>
                  <a:rPr lang="en-US" altLang="zh-CN" baseline="-25000" dirty="0" err="1" smtClean="0">
                    <a:ea typeface="Cambria Math"/>
                  </a:rPr>
                  <a:t>x</a:t>
                </a:r>
                <a:r>
                  <a:rPr lang="zh-CN" altLang="en-US" dirty="0" smtClean="0">
                    <a:ea typeface="Cambria Math"/>
                  </a:rPr>
                  <a:t>和</a:t>
                </a:r>
                <a:r>
                  <a:rPr lang="en-US" altLang="zh-CN" dirty="0" smtClean="0">
                    <a:ea typeface="Cambria Math"/>
                  </a:rPr>
                  <a:t>d</a:t>
                </a:r>
                <a:r>
                  <a:rPr lang="en-US" altLang="zh-CN" baseline="-25000" dirty="0" smtClean="0">
                    <a:ea typeface="Cambria Math"/>
                  </a:rPr>
                  <a:t>x</a:t>
                </a:r>
                <a:r>
                  <a:rPr lang="zh-CN" altLang="en-US" dirty="0" smtClean="0">
                    <a:ea typeface="Cambria Math"/>
                  </a:rPr>
                  <a:t>的具体值</a:t>
                </a:r>
                <a:endParaRPr lang="en-US" altLang="zh-CN" dirty="0" smtClean="0">
                  <a:ea typeface="Cambria Math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69118" y="1052736"/>
                <a:ext cx="7467600" cy="4873752"/>
              </a:xfrm>
              <a:blipFill rotWithShape="0">
                <a:blip r:embed="rId2"/>
                <a:stretch>
                  <a:fillRect l="-408" t="-12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3429000"/>
            <a:ext cx="7587463" cy="2981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570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7467600" cy="508918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Net Force</a:t>
            </a:r>
            <a:r>
              <a:rPr lang="zh-CN" altLang="en-US" dirty="0" smtClean="0"/>
              <a:t>模型（以</a:t>
            </a:r>
            <a:r>
              <a:rPr lang="en-US" altLang="zh-CN" dirty="0" smtClean="0"/>
              <a:t>x</a:t>
            </a:r>
            <a:r>
              <a:rPr lang="zh-CN" altLang="en-US" dirty="0" smtClean="0"/>
              <a:t>方向为例）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内容占位符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69118" y="1052736"/>
                <a:ext cx="7919306" cy="5688632"/>
              </a:xfrm>
            </p:spPr>
            <p:txBody>
              <a:bodyPr>
                <a:normAutofit/>
              </a:bodyPr>
              <a:lstStyle/>
              <a:p>
                <a:r>
                  <a:rPr kumimoji="1" lang="zh-CN" altLang="en-US" dirty="0" smtClean="0"/>
                  <a:t>构造矩阵</a:t>
                </a:r>
                <a:r>
                  <a:rPr kumimoji="1" lang="en-US" altLang="zh-CN" dirty="0"/>
                  <a:t>C</a:t>
                </a:r>
                <a:r>
                  <a:rPr kumimoji="1" lang="zh-CN" altLang="en-US" dirty="0"/>
                  <a:t>和</a:t>
                </a:r>
                <a:r>
                  <a:rPr kumimoji="1" lang="en-US" altLang="zh-CN" dirty="0"/>
                  <a:t>d</a:t>
                </a:r>
              </a:p>
              <a:p>
                <a:pPr lvl="1"/>
                <a:r>
                  <a:rPr kumimoji="1" lang="zh-CN" altLang="en-US" dirty="0" smtClean="0"/>
                  <a:t>当</a:t>
                </a:r>
                <a:r>
                  <a:rPr kumimoji="1" lang="en-US" altLang="zh-CN" dirty="0" smtClean="0"/>
                  <a:t>p</a:t>
                </a:r>
                <a:r>
                  <a:rPr kumimoji="1" lang="en-US" altLang="zh-CN" dirty="0"/>
                  <a:t>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q</a:t>
                </a:r>
                <a:r>
                  <a:rPr kumimoji="1" lang="zh-CN" altLang="en-US" dirty="0"/>
                  <a:t>都可移动</a:t>
                </a:r>
                <a:r>
                  <a:rPr kumimoji="1" lang="zh-CN" altLang="en-US" dirty="0" smtClean="0"/>
                  <a:t>时</a:t>
                </a:r>
                <a:endParaRPr kumimoji="1" lang="en-US" altLang="zh-CN" dirty="0" smtClean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zh-CN" i="1">
                            <a:latin typeface="Cambria Math" charset="0"/>
                          </a:rPr>
                          <m:t>𝑝</m:t>
                        </m:r>
                        <m:r>
                          <a:rPr kumimoji="1" lang="en-US" altLang="zh-CN" i="1">
                            <a:latin typeface="Cambria Math" charset="0"/>
                          </a:rPr>
                          <m:t>,</m:t>
                        </m:r>
                        <m:r>
                          <a:rPr kumimoji="1" lang="en-US" altLang="zh-CN" i="1">
                            <a:latin typeface="Cambria Math" charset="0"/>
                          </a:rPr>
                          <m:t>𝑝</m:t>
                        </m:r>
                      </m:sub>
                    </m:sSub>
                    <m:r>
                      <a:rPr kumimoji="1" lang="en-US" altLang="zh-CN" i="1">
                        <a:latin typeface="Cambria Math" charset="0"/>
                      </a:rPr>
                      <m:t>,</m:t>
                    </m:r>
                    <m:r>
                      <a:rPr kumimoji="1" lang="zh-CN" altLang="en-US" i="1">
                        <a:latin typeface="Cambria Math" charset="0"/>
                      </a:rPr>
                      <m:t>  </m:t>
                    </m:r>
                    <m:sSub>
                      <m:sSub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zh-CN" i="1">
                            <a:latin typeface="Cambria Math" charset="0"/>
                          </a:rPr>
                          <m:t>𝑞</m:t>
                        </m:r>
                        <m:r>
                          <a:rPr kumimoji="1" lang="en-US" altLang="zh-CN" i="1">
                            <a:latin typeface="Cambria Math" charset="0"/>
                          </a:rPr>
                          <m:t>,</m:t>
                        </m:r>
                        <m:r>
                          <a:rPr kumimoji="1" lang="en-US" altLang="zh-CN" i="1">
                            <a:latin typeface="Cambria Math" charset="0"/>
                          </a:rPr>
                          <m:t>𝑞</m:t>
                        </m:r>
                      </m:sub>
                    </m:sSub>
                    <m:r>
                      <a:rPr kumimoji="1" lang="en-US" altLang="zh-CN" i="1">
                        <a:latin typeface="Cambria Math" charset="0"/>
                      </a:rPr>
                      <m:t>+=</m:t>
                    </m:r>
                    <m:r>
                      <a:rPr kumimoji="1" lang="en-US" altLang="zh-CN" i="1">
                        <a:latin typeface="Cambria Math" charset="0"/>
                      </a:rPr>
                      <m:t>𝑤</m:t>
                    </m:r>
                    <m:r>
                      <a:rPr kumimoji="1" lang="en-US" altLang="zh-CN" i="1">
                        <a:latin typeface="Cambria Math" charset="0"/>
                      </a:rPr>
                      <m:t>,                </m:t>
                    </m:r>
                    <m:r>
                      <a:rPr kumimoji="1" lang="zh-CN" altLang="en-US" i="1">
                        <a:latin typeface="Cambria Math" charset="0"/>
                      </a:rPr>
                      <m:t> </m:t>
                    </m:r>
                    <m:sSub>
                      <m:sSub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zh-CN" i="1">
                            <a:latin typeface="Cambria Math" charset="0"/>
                          </a:rPr>
                          <m:t>𝑝</m:t>
                        </m:r>
                        <m:r>
                          <a:rPr kumimoji="1" lang="en-US" altLang="zh-CN" i="1">
                            <a:latin typeface="Cambria Math" charset="0"/>
                          </a:rPr>
                          <m:t>,</m:t>
                        </m:r>
                        <m:r>
                          <a:rPr kumimoji="1" lang="en-US" altLang="zh-CN" i="1">
                            <a:latin typeface="Cambria Math" charset="0"/>
                          </a:rPr>
                          <m:t>𝑞</m:t>
                        </m:r>
                      </m:sub>
                    </m:sSub>
                    <m:r>
                      <a:rPr kumimoji="1" lang="en-US" altLang="zh-CN" i="1">
                        <a:latin typeface="Cambria Math" charset="0"/>
                      </a:rPr>
                      <m:t>,</m:t>
                    </m:r>
                    <m:r>
                      <a:rPr kumimoji="1" lang="zh-CN" altLang="en-US" i="1">
                        <a:latin typeface="Cambria Math" charset="0"/>
                      </a:rPr>
                      <m:t> </m:t>
                    </m:r>
                    <m:sSub>
                      <m:sSub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zh-CN" i="1">
                            <a:latin typeface="Cambria Math" charset="0"/>
                          </a:rPr>
                          <m:t>𝑞</m:t>
                        </m:r>
                        <m:r>
                          <a:rPr kumimoji="1" lang="en-US" altLang="zh-CN" i="1">
                            <a:latin typeface="Cambria Math" charset="0"/>
                          </a:rPr>
                          <m:t>,</m:t>
                        </m:r>
                        <m:r>
                          <a:rPr kumimoji="1" lang="en-US" altLang="zh-CN" i="1">
                            <a:latin typeface="Cambria Math" charset="0"/>
                          </a:rPr>
                          <m:t>𝑝</m:t>
                        </m:r>
                      </m:sub>
                    </m:sSub>
                    <m:r>
                      <a:rPr kumimoji="1" lang="en-US" altLang="zh-CN" i="1">
                        <a:latin typeface="Cambria Math" charset="0"/>
                      </a:rPr>
                      <m:t>−=</m:t>
                    </m:r>
                    <m:r>
                      <a:rPr kumimoji="1" lang="en-US" altLang="zh-CN" i="1">
                        <a:latin typeface="Cambria Math" charset="0"/>
                      </a:rPr>
                      <m:t>𝑤</m:t>
                    </m:r>
                  </m:oMath>
                </a14:m>
                <a:endParaRPr kumimoji="1" lang="en-US" altLang="zh-CN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charset="0"/>
                          </a:rPr>
                          <m:t>𝑑</m:t>
                        </m:r>
                      </m:e>
                      <m:sub>
                        <m:r>
                          <a:rPr kumimoji="1" lang="en-US" altLang="zh-CN" i="1">
                            <a:latin typeface="Cambria Math" charset="0"/>
                          </a:rPr>
                          <m:t>𝑝</m:t>
                        </m:r>
                      </m:sub>
                    </m:sSub>
                    <m:r>
                      <a:rPr kumimoji="1" lang="en-US" altLang="zh-CN" i="1">
                        <a:latin typeface="Cambria Math" charset="0"/>
                      </a:rPr>
                      <m:t>+=</m:t>
                    </m:r>
                    <m:r>
                      <a:rPr kumimoji="1" lang="en-US" altLang="zh-CN" i="1">
                        <a:latin typeface="Cambria Math" charset="0"/>
                      </a:rPr>
                      <m:t>𝑤</m:t>
                    </m:r>
                    <m:r>
                      <a:rPr kumimoji="1" lang="en-US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  <m:d>
                      <m:d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∆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charset="0"/>
                              </a:rPr>
                              <m:t>𝑝</m:t>
                            </m:r>
                          </m:sub>
                        </m:sSub>
                        <m:r>
                          <a:rPr kumimoji="1" lang="en-US" altLang="zh-CN" i="1">
                            <a:latin typeface="Cambria Math" charset="0"/>
                          </a:rPr>
                          <m:t>−</m:t>
                        </m:r>
                        <m:sSub>
                          <m:sSubPr>
                            <m:ctrlPr>
                              <a:rPr kumimoji="1" lang="en-US" altLang="zh-CN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∆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charset="0"/>
                              </a:rPr>
                              <m:t>𝑞</m:t>
                            </m:r>
                          </m:sub>
                        </m:sSub>
                      </m:e>
                    </m:d>
                    <m:r>
                      <a:rPr kumimoji="1" lang="en-US" altLang="zh-CN" i="1">
                        <a:latin typeface="Cambria Math" charset="0"/>
                      </a:rPr>
                      <m:t>,</m:t>
                    </m:r>
                    <m:r>
                      <a:rPr kumimoji="1" lang="zh-CN" altLang="en-US" i="1">
                        <a:latin typeface="Cambria Math" charset="0"/>
                      </a:rPr>
                      <m:t>       </m:t>
                    </m:r>
                    <m:sSub>
                      <m:sSub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charset="0"/>
                          </a:rPr>
                          <m:t>𝑑</m:t>
                        </m:r>
                      </m:e>
                      <m:sub>
                        <m:r>
                          <a:rPr kumimoji="1" lang="en-US" altLang="zh-CN" i="1">
                            <a:latin typeface="Cambria Math" charset="0"/>
                          </a:rPr>
                          <m:t>𝑞</m:t>
                        </m:r>
                      </m:sub>
                    </m:sSub>
                    <m:r>
                      <a:rPr kumimoji="1" lang="en-US" altLang="zh-CN" i="1">
                        <a:latin typeface="Cambria Math" charset="0"/>
                      </a:rPr>
                      <m:t>+=</m:t>
                    </m:r>
                    <m:r>
                      <a:rPr kumimoji="1" lang="en-US" altLang="zh-CN" i="1">
                        <a:latin typeface="Cambria Math" charset="0"/>
                      </a:rPr>
                      <m:t>𝑤</m:t>
                    </m:r>
                    <m:r>
                      <a:rPr kumimoji="1" lang="en-US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  <m:d>
                      <m:dPr>
                        <m:ctrlP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∆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𝑞</m:t>
                            </m:r>
                          </m:sub>
                        </m:sSub>
                        <m: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</m:t>
                        </m:r>
                        <m:sSub>
                          <m:sSubPr>
                            <m:ctrlPr>
                              <a:rPr kumimoji="1" lang="en-US" altLang="zh-CN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∆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𝑝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baseline="30000" dirty="0" smtClean="0"/>
              </a:p>
              <a:p>
                <a:pPr lvl="1"/>
                <a:endParaRPr kumimoji="1" lang="en-US" altLang="zh-CN" dirty="0" smtClean="0"/>
              </a:p>
              <a:p>
                <a:pPr lvl="1"/>
                <a:r>
                  <a:rPr kumimoji="1" lang="zh-CN" altLang="en-US" dirty="0" smtClean="0"/>
                  <a:t>当</a:t>
                </a:r>
                <a:r>
                  <a:rPr kumimoji="1" lang="en-US" altLang="zh-CN" dirty="0" smtClean="0"/>
                  <a:t>p</a:t>
                </a:r>
                <a:r>
                  <a:rPr kumimoji="1" lang="zh-CN" altLang="en-US" dirty="0"/>
                  <a:t>可移动，</a:t>
                </a:r>
                <a:r>
                  <a:rPr kumimoji="1" lang="en-US" altLang="zh-CN" dirty="0"/>
                  <a:t>q</a:t>
                </a:r>
                <a:r>
                  <a:rPr kumimoji="1" lang="zh-CN" altLang="en-US" dirty="0"/>
                  <a:t>固定</a:t>
                </a:r>
                <a:r>
                  <a:rPr kumimoji="1" lang="zh-CN" altLang="en-US" dirty="0" smtClean="0"/>
                  <a:t>时</a:t>
                </a:r>
                <a:endParaRPr kumimoji="1" lang="en-US" altLang="zh-CN" dirty="0" smtClean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zh-CN" i="1">
                            <a:latin typeface="Cambria Math" charset="0"/>
                          </a:rPr>
                          <m:t>𝑝</m:t>
                        </m:r>
                        <m:r>
                          <a:rPr kumimoji="1" lang="en-US" altLang="zh-CN" i="1">
                            <a:latin typeface="Cambria Math" charset="0"/>
                          </a:rPr>
                          <m:t>,</m:t>
                        </m:r>
                        <m:r>
                          <a:rPr kumimoji="1" lang="en-US" altLang="zh-CN" i="1">
                            <a:latin typeface="Cambria Math" charset="0"/>
                          </a:rPr>
                          <m:t>𝑝</m:t>
                        </m:r>
                      </m:sub>
                    </m:sSub>
                    <m:r>
                      <a:rPr kumimoji="1" lang="en-US" altLang="zh-CN" i="1">
                        <a:latin typeface="Cambria Math" charset="0"/>
                      </a:rPr>
                      <m:t>+=</m:t>
                    </m:r>
                    <m:r>
                      <a:rPr kumimoji="1" lang="en-US" altLang="zh-CN" i="1">
                        <a:latin typeface="Cambria Math" charset="0"/>
                      </a:rPr>
                      <m:t>𝑤</m:t>
                    </m:r>
                  </m:oMath>
                </a14:m>
                <a:endParaRPr kumimoji="1" lang="en-US" altLang="zh-CN" i="1" dirty="0" smtClean="0">
                  <a:latin typeface="Cambria Math" charset="0"/>
                </a:endParaRP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charset="0"/>
                          </a:rPr>
                          <m:t>𝑑</m:t>
                        </m:r>
                      </m:e>
                      <m:sub>
                        <m:r>
                          <a:rPr kumimoji="1" lang="en-US" altLang="zh-CN" i="1">
                            <a:latin typeface="Cambria Math" charset="0"/>
                          </a:rPr>
                          <m:t>𝑝</m:t>
                        </m:r>
                      </m:sub>
                    </m:sSub>
                    <m:r>
                      <a:rPr kumimoji="1" lang="zh-CN" altLang="en-US" i="1">
                        <a:latin typeface="Cambria Math" charset="0"/>
                      </a:rPr>
                      <m:t>   </m:t>
                    </m:r>
                    <m:r>
                      <a:rPr kumimoji="1" lang="en-US" altLang="zh-CN" i="1">
                        <a:latin typeface="Cambria Math" charset="0"/>
                      </a:rPr>
                      <m:t>+=</m:t>
                    </m:r>
                    <m:r>
                      <a:rPr kumimoji="1" lang="en-US" altLang="zh-CN" i="1">
                        <a:latin typeface="Cambria Math" charset="0"/>
                      </a:rPr>
                      <m:t>𝑤</m:t>
                    </m:r>
                    <m:r>
                      <a:rPr kumimoji="1" lang="en-US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×(</m:t>
                    </m:r>
                    <m:sSub>
                      <m:sSubPr>
                        <m:ctrlP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∆</m:t>
                        </m:r>
                      </m:e>
                      <m:sub>
                        <m: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𝑝</m:t>
                        </m:r>
                      </m:sub>
                    </m:sSub>
                    <m:r>
                      <a:rPr kumimoji="1" lang="en-US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−</m:t>
                    </m:r>
                    <m:sSub>
                      <m:sSubPr>
                        <m:ctrlP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∆</m:t>
                        </m:r>
                      </m:e>
                      <m:sub>
                        <m: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𝑞</m:t>
                        </m:r>
                      </m:sub>
                    </m:sSub>
                    <m:r>
                      <a:rPr kumimoji="1" lang="en-US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−</m:t>
                    </m:r>
                    <m:sSub>
                      <m:sSubPr>
                        <m:ctrlP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𝑞</m:t>
                        </m:r>
                      </m:sub>
                    </m:sSub>
                    <m:r>
                      <a:rPr kumimoji="1" lang="en-US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endParaRPr kumimoji="1" lang="en-US" altLang="zh-CN" dirty="0"/>
              </a:p>
              <a:p>
                <a:pPr lvl="2"/>
                <a:endParaRPr kumimoji="1" lang="en-US" altLang="zh-CN" dirty="0"/>
              </a:p>
              <a:p>
                <a:pPr lvl="1"/>
                <a:r>
                  <a:rPr kumimoji="1" lang="zh-CN" altLang="en-US" dirty="0"/>
                  <a:t>当</a:t>
                </a:r>
                <a:r>
                  <a:rPr kumimoji="1" lang="en-US" altLang="zh-CN" dirty="0"/>
                  <a:t>p</a:t>
                </a:r>
                <a:r>
                  <a:rPr kumimoji="1" lang="zh-CN" altLang="en-US" dirty="0"/>
                  <a:t>固定，</a:t>
                </a:r>
                <a:r>
                  <a:rPr kumimoji="1" lang="en-US" altLang="zh-CN" dirty="0"/>
                  <a:t>q</a:t>
                </a:r>
                <a:r>
                  <a:rPr kumimoji="1" lang="zh-CN" altLang="en-US" dirty="0"/>
                  <a:t>可移动</a:t>
                </a:r>
                <a:r>
                  <a:rPr kumimoji="1" lang="zh-CN" altLang="en-US" dirty="0" smtClean="0"/>
                  <a:t>时</a:t>
                </a:r>
                <a:endParaRPr kumimoji="1" lang="en-US" altLang="zh-CN" dirty="0" smtClean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zh-CN" i="1">
                            <a:latin typeface="Cambria Math" charset="0"/>
                          </a:rPr>
                          <m:t>𝑞</m:t>
                        </m:r>
                        <m:r>
                          <a:rPr kumimoji="1" lang="en-US" altLang="zh-CN" i="1">
                            <a:latin typeface="Cambria Math" charset="0"/>
                          </a:rPr>
                          <m:t>,</m:t>
                        </m:r>
                        <m:r>
                          <a:rPr kumimoji="1" lang="en-US" altLang="zh-CN" i="1">
                            <a:latin typeface="Cambria Math" charset="0"/>
                          </a:rPr>
                          <m:t>𝑞</m:t>
                        </m:r>
                      </m:sub>
                    </m:sSub>
                    <m:r>
                      <a:rPr kumimoji="1" lang="en-US" altLang="zh-CN" i="1">
                        <a:latin typeface="Cambria Math" charset="0"/>
                      </a:rPr>
                      <m:t>+=</m:t>
                    </m:r>
                    <m:r>
                      <a:rPr kumimoji="1" lang="en-US" altLang="zh-CN" i="1">
                        <a:latin typeface="Cambria Math" charset="0"/>
                      </a:rPr>
                      <m:t>𝑤</m:t>
                    </m:r>
                  </m:oMath>
                </a14:m>
                <a:endParaRPr kumimoji="1" lang="en-US" altLang="zh-CN" i="1" dirty="0" smtClean="0">
                  <a:latin typeface="Cambria Math" charset="0"/>
                </a:endParaRP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charset="0"/>
                          </a:rPr>
                          <m:t>𝑑</m:t>
                        </m:r>
                      </m:e>
                      <m:sub>
                        <m:r>
                          <a:rPr kumimoji="1" lang="en-US" altLang="zh-CN" i="1">
                            <a:latin typeface="Cambria Math" charset="0"/>
                          </a:rPr>
                          <m:t>𝑞</m:t>
                        </m:r>
                      </m:sub>
                    </m:sSub>
                    <m:r>
                      <a:rPr kumimoji="1" lang="zh-CN" altLang="en-US" i="1">
                        <a:latin typeface="Cambria Math" charset="0"/>
                      </a:rPr>
                      <m:t>   </m:t>
                    </m:r>
                    <m:r>
                      <a:rPr kumimoji="1" lang="en-US" altLang="zh-CN" i="1">
                        <a:latin typeface="Cambria Math" charset="0"/>
                      </a:rPr>
                      <m:t>+=</m:t>
                    </m:r>
                    <m:r>
                      <a:rPr kumimoji="1" lang="en-US" altLang="zh-CN" i="1">
                        <a:latin typeface="Cambria Math" charset="0"/>
                      </a:rPr>
                      <m:t>𝑤</m:t>
                    </m:r>
                    <m:r>
                      <a:rPr kumimoji="1" lang="en-US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×(</m:t>
                    </m:r>
                    <m:sSub>
                      <m:sSubPr>
                        <m:ctrlP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∆</m:t>
                        </m:r>
                      </m:e>
                      <m:sub>
                        <m: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𝑞</m:t>
                        </m:r>
                      </m:sub>
                    </m:sSub>
                    <m:r>
                      <a:rPr kumimoji="1" lang="en-US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−</m:t>
                    </m:r>
                    <m:sSub>
                      <m:sSubPr>
                        <m:ctrlP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∆</m:t>
                        </m:r>
                      </m:e>
                      <m:sub>
                        <m: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𝑝</m:t>
                        </m:r>
                      </m:sub>
                    </m:sSub>
                    <m:r>
                      <a:rPr kumimoji="1" lang="en-US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−</m:t>
                    </m:r>
                    <m:sSub>
                      <m:sSubPr>
                        <m:ctrlP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𝑝</m:t>
                        </m:r>
                      </m:sub>
                    </m:sSub>
                    <m:r>
                      <a:rPr kumimoji="1" lang="en-US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endParaRPr kumimoji="1" lang="en-US" altLang="zh-CN" dirty="0"/>
              </a:p>
              <a:p>
                <a:pPr lvl="2"/>
                <a:endParaRPr kumimoji="1" lang="en-US" altLang="zh-CN" dirty="0"/>
              </a:p>
              <a:p>
                <a:pPr lvl="1"/>
                <a:r>
                  <a:rPr kumimoji="1" lang="zh-CN" altLang="en-US" dirty="0"/>
                  <a:t>当</a:t>
                </a:r>
                <a:r>
                  <a:rPr kumimoji="1" lang="en-US" altLang="zh-CN" dirty="0"/>
                  <a:t>p,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q</a:t>
                </a:r>
                <a:r>
                  <a:rPr kumimoji="1" lang="zh-CN" altLang="en-US" dirty="0"/>
                  <a:t>都固定</a:t>
                </a:r>
                <a:r>
                  <a:rPr kumimoji="1" lang="zh-CN" altLang="en-US" dirty="0" smtClean="0"/>
                  <a:t>时</a:t>
                </a:r>
                <a:endParaRPr kumimoji="1" lang="en-US" altLang="zh-CN" dirty="0" smtClean="0"/>
              </a:p>
              <a:p>
                <a:pPr lvl="2"/>
                <a:r>
                  <a:rPr kumimoji="1" lang="en-US" altLang="zh-CN" sz="1700" dirty="0"/>
                  <a:t>continue</a:t>
                </a:r>
                <a:endParaRPr kumimoji="1" lang="en-US" altLang="zh-CN" dirty="0"/>
              </a:p>
            </p:txBody>
          </p:sp>
        </mc:Choice>
        <mc:Fallback>
          <p:sp>
            <p:nvSpPr>
              <p:cNvPr id="4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69118" y="1052736"/>
                <a:ext cx="7919306" cy="5688632"/>
              </a:xfrm>
              <a:blipFill rotWithShape="0">
                <a:blip r:embed="rId2"/>
                <a:stretch>
                  <a:fillRect l="-385" t="-10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2863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移动力的计算</a:t>
            </a:r>
            <a:endParaRPr lang="zh-CN" alt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600200"/>
                <a:ext cx="8003232" cy="4873752"/>
              </a:xfrm>
            </p:spPr>
            <p:txBody>
              <a:bodyPr/>
              <a:lstStyle/>
              <a:p>
                <a:r>
                  <a:rPr lang="zh-CN" altLang="en-US" dirty="0" smtClean="0"/>
                  <a:t>找出热量分布，通过对热量分布求梯度找出热流矢量的大小和方向，而移动力矢量正比于热流矢量</a:t>
                </a:r>
                <a:endParaRPr lang="en-US" altLang="zh-CN" dirty="0" smtClean="0"/>
              </a:p>
              <a:p>
                <a:r>
                  <a:rPr lang="zh-CN" altLang="en-US" dirty="0" smtClean="0"/>
                  <a:t>计算</a:t>
                </a:r>
                <a:r>
                  <a:rPr lang="zh-CN" altLang="en-US" dirty="0" smtClean="0"/>
                  <a:t>热量分布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根据热传导定理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稳定时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bg-BG" altLang="zh-CN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bg-BG" altLang="zh-CN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zh-CN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T</m:t>
                        </m:r>
                      </m:num>
                      <m:den>
                        <m:r>
                          <a:rPr lang="bg-BG" altLang="zh-CN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𝜕</m:t>
                        </m:r>
                        <m:r>
                          <a:rPr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</m:den>
                    </m:f>
                    <m:r>
                      <a:rPr lang="en-US" altLang="zh-CN" b="0" i="1" smtClean="0">
                        <a:latin typeface="Cambria Math" charset="0"/>
                      </a:rPr>
                      <m:t>=0</m:t>
                    </m:r>
                  </m:oMath>
                </a14:m>
                <a:r>
                  <a:rPr lang="zh-CN" altLang="en-US" dirty="0" smtClean="0"/>
                  <a:t>，上式简化成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∇</m:t>
                        </m:r>
                      </m:e>
                      <m:sup>
                        <m:r>
                          <a:rPr lang="en-US" altLang="zh-CN" b="0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charset="0"/>
                      </a:rPr>
                      <m:t>𝑇</m:t>
                    </m:r>
                    <m:r>
                      <a:rPr lang="en-US" altLang="zh-CN" b="0" i="1" smtClean="0">
                        <a:latin typeface="Cambria Math" charset="0"/>
                      </a:rPr>
                      <m:t>=−</m:t>
                    </m:r>
                    <m:f>
                      <m:f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𝑟</m:t>
                            </m:r>
                          </m:e>
                        </m:d>
                      </m:num>
                      <m:den>
                        <m:r>
                          <a:rPr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𝜅</m:t>
                        </m:r>
                        <m:r>
                          <a:rPr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𝑟</m:t>
                        </m:r>
                        <m:r>
                          <a:rPr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den>
                    </m:f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假设有一个格林函数</a:t>
                </a:r>
                <a:r>
                  <a:rPr lang="en-US" altLang="zh-CN" dirty="0" smtClean="0"/>
                  <a:t>G</a:t>
                </a:r>
                <a:r>
                  <a:rPr lang="zh-CN" altLang="en-US" dirty="0" smtClean="0"/>
                  <a:t>，满足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∇</m:t>
                        </m:r>
                      </m:e>
                      <m:sup>
                        <m:r>
                          <a:rPr lang="en-US" altLang="zh-CN" b="0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charset="0"/>
                      </a:rPr>
                      <m:t>𝐺</m:t>
                    </m:r>
                    <m:d>
                      <m:d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𝑟</m:t>
                        </m:r>
                        <m:r>
                          <a:rPr lang="en-US" altLang="zh-CN" b="0" i="1" smtClean="0">
                            <a:latin typeface="Cambria Math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charset="0"/>
                      </a:rPr>
                      <m:t>=</m:t>
                    </m:r>
                    <m:r>
                      <a:rPr lang="zh-CN" alt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𝛿</m:t>
                    </m:r>
                    <m:r>
                      <a:rPr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a:rPr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𝑟</m:t>
                    </m:r>
                    <m:r>
                      <a:rPr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令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charset="0"/>
                      </a:rPr>
                      <m:t>𝑓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charset="0"/>
                          </a:rPr>
                          <m:t>𝑟</m:t>
                        </m:r>
                      </m:e>
                    </m:d>
                    <m:r>
                      <a:rPr lang="en-US" altLang="zh-CN" b="0" i="1" dirty="0" smtClean="0">
                        <a:latin typeface="Cambria Math" charset="0"/>
                      </a:rPr>
                      <m:t>=</m:t>
                    </m:r>
                    <m:r>
                      <a:rPr lang="en-US" altLang="zh-CN" i="1">
                        <a:latin typeface="Cambria Math" charset="0"/>
                      </a:rPr>
                      <m:t>−</m:t>
                    </m:r>
                    <m:f>
                      <m:f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𝑟</m:t>
                            </m:r>
                          </m:e>
                        </m:d>
                      </m:num>
                      <m:den>
                        <m:r>
                          <a:rPr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𝜅</m:t>
                        </m:r>
                        <m:d>
                          <m:dPr>
                            <m:ctrlPr>
                              <a:rPr lang="en-US" altLang="zh-CN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𝑟</m:t>
                            </m:r>
                          </m:e>
                        </m:d>
                      </m:den>
                    </m:f>
                  </m:oMath>
                </a14:m>
                <a:r>
                  <a:rPr lang="zh-CN" altLang="en-US" dirty="0" smtClean="0"/>
                  <a:t>，上式两边乘以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charset="0"/>
                      </a:rPr>
                      <m:t>𝑓</m:t>
                    </m:r>
                    <m:d>
                      <m:dPr>
                        <m:ctrlPr>
                          <a:rPr lang="en-US" altLang="zh-CN" i="1" dirty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dirty="0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 smtClean="0"/>
                  <a:t>并积分</a:t>
                </a:r>
                <a:endParaRPr lang="en-US" altLang="zh-CN" dirty="0" smtClean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600200"/>
                <a:ext cx="8003232" cy="4873752"/>
              </a:xfrm>
              <a:blipFill rotWithShape="0">
                <a:blip r:embed="rId2"/>
                <a:stretch>
                  <a:fillRect l="-305" t="-10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636" y="3501008"/>
            <a:ext cx="7526796" cy="620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0932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theme/theme1.xml><?xml version="1.0" encoding="utf-8"?>
<a:theme xmlns:a="http://schemas.openxmlformats.org/drawingml/2006/main" name="凸显">
  <a:themeElements>
    <a:clrScheme name="凸显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凸显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凸显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kumimoji="1" sz="2400" dirty="0" smtClean="0">
            <a:solidFill>
              <a:schemeClr val="bg1"/>
            </a:solidFill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2083</TotalTime>
  <Words>576</Words>
  <Application>Microsoft Macintosh PowerPoint</Application>
  <PresentationFormat>全屏显示(4:3)</PresentationFormat>
  <Paragraphs>141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Cambria Math</vt:lpstr>
      <vt:lpstr>Century Schoolbook</vt:lpstr>
      <vt:lpstr>Wingdings</vt:lpstr>
      <vt:lpstr>Wingdings 2</vt:lpstr>
      <vt:lpstr>华文楷体</vt:lpstr>
      <vt:lpstr>宋体</vt:lpstr>
      <vt:lpstr>Arial</vt:lpstr>
      <vt:lpstr>凸显</vt:lpstr>
      <vt:lpstr>TPL Algorithm</vt:lpstr>
      <vt:lpstr>布局算法整体流程</vt:lpstr>
      <vt:lpstr>全局布局中一次迭代计算</vt:lpstr>
      <vt:lpstr>线网力的计算</vt:lpstr>
      <vt:lpstr>HPWL的估算</vt:lpstr>
      <vt:lpstr>Bound to Bound Net Modle </vt:lpstr>
      <vt:lpstr>Net Force模型（以x方向为例）</vt:lpstr>
      <vt:lpstr>Net Force模型（以x方向为例）</vt:lpstr>
      <vt:lpstr>移动力的计算</vt:lpstr>
      <vt:lpstr>移动力的计算</vt:lpstr>
      <vt:lpstr>移动力的计算</vt:lpstr>
      <vt:lpstr>布局流程</vt:lpstr>
      <vt:lpstr>Program Diagram</vt:lpstr>
      <vt:lpstr>1. Parsers</vt:lpstr>
      <vt:lpstr>2.Circuit Related Data Structures</vt:lpstr>
      <vt:lpstr>3. netforce placement algorithm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TPL</dc:title>
  <dc:creator>Administrator</dc:creator>
  <cp:lastModifiedBy>Microsoft Office 用户</cp:lastModifiedBy>
  <cp:revision>184</cp:revision>
  <cp:lastPrinted>2016-03-07T13:36:38Z</cp:lastPrinted>
  <dcterms:created xsi:type="dcterms:W3CDTF">2016-01-14T04:33:37Z</dcterms:created>
  <dcterms:modified xsi:type="dcterms:W3CDTF">2016-03-08T12:38:16Z</dcterms:modified>
</cp:coreProperties>
</file>