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3" r:id="rId3"/>
    <p:sldId id="261" r:id="rId4"/>
    <p:sldId id="258" r:id="rId5"/>
    <p:sldId id="274" r:id="rId6"/>
    <p:sldId id="259" r:id="rId7"/>
    <p:sldId id="279" r:id="rId8"/>
    <p:sldId id="278" r:id="rId9"/>
    <p:sldId id="280" r:id="rId10"/>
    <p:sldId id="262" r:id="rId11"/>
    <p:sldId id="266" r:id="rId12"/>
    <p:sldId id="268" r:id="rId13"/>
    <p:sldId id="267" r:id="rId14"/>
    <p:sldId id="281" r:id="rId15"/>
    <p:sldId id="28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9"/>
    <p:restoredTop sz="94671"/>
  </p:normalViewPr>
  <p:slideViewPr>
    <p:cSldViewPr>
      <p:cViewPr>
        <p:scale>
          <a:sx n="104" d="100"/>
          <a:sy n="104" d="100"/>
        </p:scale>
        <p:origin x="124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16/3/7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16/3/7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16/3/7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16/3/7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16/3/7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16/3/7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TPL Algorithm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 Thermal Based Placement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0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Global Placement Diagram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322" y="1600200"/>
            <a:ext cx="5617355" cy="4873625"/>
          </a:xfrm>
        </p:spPr>
      </p:pic>
    </p:spTree>
    <p:extLst>
      <p:ext uri="{BB962C8B-B14F-4D97-AF65-F5344CB8AC3E}">
        <p14:creationId xmlns:p14="http://schemas.microsoft.com/office/powerpoint/2010/main" val="379286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/>
        </p:nvGrpSpPr>
        <p:grpSpPr>
          <a:xfrm>
            <a:off x="2358161" y="247696"/>
            <a:ext cx="4379941" cy="1078374"/>
            <a:chOff x="2640330" y="260648"/>
            <a:chExt cx="4379941" cy="1078374"/>
          </a:xfrm>
        </p:grpSpPr>
        <p:sp>
          <p:nvSpPr>
            <p:cNvPr id="4" name="矩形 3"/>
            <p:cNvSpPr/>
            <p:nvPr/>
          </p:nvSpPr>
          <p:spPr>
            <a:xfrm>
              <a:off x="2640330" y="260648"/>
              <a:ext cx="4114456" cy="6369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663788" y="261804"/>
              <a:ext cx="435648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 smtClean="0"/>
                <a:t>Modules</a:t>
              </a:r>
              <a:r>
                <a:rPr kumimoji="1" lang="zh-CN" altLang="en-US" sz="3200" dirty="0" smtClean="0"/>
                <a:t> </a:t>
              </a:r>
              <a:r>
                <a:rPr kumimoji="1" lang="en-US" altLang="zh-CN" sz="3200" dirty="0" smtClean="0"/>
                <a:t>distribution</a:t>
              </a:r>
              <a:endParaRPr kumimoji="1" lang="zh-CN" altLang="en-US" sz="3200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075994" y="1333006"/>
            <a:ext cx="4944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smtClean="0"/>
              <a:t>Partition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into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grids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smtClean="0"/>
              <a:t>Extend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chip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nine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regions</a:t>
            </a:r>
            <a:endParaRPr kumimoji="1" lang="zh-CN" altLang="en-US" sz="2400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411760" y="24928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164003"/>
            <a:ext cx="4647840" cy="444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09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/>
        </p:nvGrpSpPr>
        <p:grpSpPr>
          <a:xfrm>
            <a:off x="395536" y="260647"/>
            <a:ext cx="3240360" cy="426217"/>
            <a:chOff x="1187624" y="2348880"/>
            <a:chExt cx="2592288" cy="432048"/>
          </a:xfrm>
        </p:grpSpPr>
        <p:sp>
          <p:nvSpPr>
            <p:cNvPr id="4" name="矩形 3"/>
            <p:cNvSpPr/>
            <p:nvPr/>
          </p:nvSpPr>
          <p:spPr>
            <a:xfrm>
              <a:off x="1187624" y="2348880"/>
              <a:ext cx="244827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187624" y="2348880"/>
              <a:ext cx="2592288" cy="41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smtClean="0"/>
                <a:t>Modules</a:t>
              </a:r>
              <a:r>
                <a:rPr kumimoji="1" lang="zh-CN" altLang="en-US" sz="2400" dirty="0" smtClean="0"/>
                <a:t> </a:t>
              </a:r>
              <a:r>
                <a:rPr kumimoji="1" lang="en-US" altLang="zh-CN" sz="2400" dirty="0" smtClean="0"/>
                <a:t>distribution</a:t>
              </a:r>
              <a:endParaRPr kumimoji="1" lang="zh-CN" altLang="en-US" sz="2400" dirty="0"/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5364088" y="238443"/>
            <a:ext cx="3240360" cy="830997"/>
            <a:chOff x="1187624" y="2332507"/>
            <a:chExt cx="2448272" cy="830997"/>
          </a:xfrm>
        </p:grpSpPr>
        <p:sp>
          <p:nvSpPr>
            <p:cNvPr id="8" name="矩形 7"/>
            <p:cNvSpPr/>
            <p:nvPr/>
          </p:nvSpPr>
          <p:spPr>
            <a:xfrm>
              <a:off x="1187624" y="2348880"/>
              <a:ext cx="244827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98278" y="2332507"/>
              <a:ext cx="2412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smtClean="0"/>
                <a:t>Thermal</a:t>
              </a:r>
              <a:r>
                <a:rPr kumimoji="1" lang="zh-CN" altLang="en-US" sz="2400" dirty="0" smtClean="0"/>
                <a:t> </a:t>
              </a:r>
              <a:r>
                <a:rPr kumimoji="1" lang="en-US" altLang="zh-CN" sz="2400" dirty="0" smtClean="0"/>
                <a:t>distribution</a:t>
              </a:r>
              <a:endParaRPr kumimoji="1" lang="zh-CN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95536" y="1265961"/>
                <a:ext cx="8208912" cy="397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smtClean="0"/>
                  <a:t>For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each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grid(</a:t>
                </a:r>
                <a:r>
                  <a:rPr kumimoji="1" lang="en-US" altLang="zh-CN" dirty="0" err="1" smtClean="0"/>
                  <a:t>i</a:t>
                </a:r>
                <a:r>
                  <a:rPr kumimoji="1" lang="en-US" altLang="zh-CN" dirty="0" smtClean="0"/>
                  <a:t>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j),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calculate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 err="1" smtClean="0"/>
                  <a:t>Ts</a:t>
                </a:r>
                <a:r>
                  <a:rPr kumimoji="1" lang="en-US" altLang="zh-CN" dirty="0" smtClean="0"/>
                  <a:t>[</a:t>
                </a:r>
                <a:r>
                  <a:rPr kumimoji="1" lang="en-US" altLang="zh-CN" dirty="0" err="1" smtClean="0"/>
                  <a:t>i</a:t>
                </a:r>
                <a:r>
                  <a:rPr kumimoji="1" lang="en-US" altLang="zh-CN" dirty="0" smtClean="0"/>
                  <a:t>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j]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thermal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signature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grid(</a:t>
                </a:r>
                <a:r>
                  <a:rPr kumimoji="1" lang="en-US" altLang="zh-CN" dirty="0" err="1" smtClean="0"/>
                  <a:t>i</a:t>
                </a:r>
                <a:r>
                  <a:rPr kumimoji="1" lang="en-US" altLang="zh-CN" dirty="0" smtClean="0"/>
                  <a:t>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j)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zh-CN" alt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kumimoji="1" lang="en-US" altLang="zh-CN" dirty="0" smtClean="0"/>
                  <a:t>[i,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j;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,</m:t>
                    </m:r>
                    <m:r>
                      <a:rPr kumimoji="1"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𝑗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]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approximate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green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function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grid(</a:t>
                </a:r>
                <a:r>
                  <a:rPr kumimoji="1" lang="en-US" altLang="zh-CN" dirty="0" err="1" smtClean="0"/>
                  <a:t>i</a:t>
                </a:r>
                <a:r>
                  <a:rPr kumimoji="1" lang="en-US" altLang="zh-CN" dirty="0" smtClean="0"/>
                  <a:t>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j)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to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grid(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𝑗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)</a:t>
                </a:r>
              </a:p>
              <a:p>
                <a:endParaRPr kumimoji="1" lang="en-US" altLang="zh-CN" dirty="0"/>
              </a:p>
              <a:p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:endParaRPr kumimoji="1" lang="en-US" altLang="zh-CN" dirty="0" smtClean="0"/>
              </a:p>
              <a:p>
                <a:r>
                  <a:rPr kumimoji="1" lang="en-US" altLang="zh-CN" dirty="0" smtClean="0"/>
                  <a:t>and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/>
                  <a:t>g[</a:t>
                </a:r>
                <a:r>
                  <a:rPr kumimoji="1" lang="en-US" altLang="zh-CN" dirty="0" err="1"/>
                  <a:t>i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j]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average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power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density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blocks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grid,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each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block’s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power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density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multiplied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portion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block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smtClean="0"/>
                  <a:t>grid</a:t>
                </a:r>
                <a:endParaRPr kumimoji="1" lang="zh-CN" altLang="en-US" dirty="0"/>
              </a:p>
              <a:p>
                <a:endParaRPr kumimoji="1" lang="en-US" altLang="zh-CN" dirty="0" smtClean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265961"/>
                <a:ext cx="8208912" cy="3977114"/>
              </a:xfrm>
              <a:prstGeom prst="rect">
                <a:avLst/>
              </a:prstGeom>
              <a:blipFill rotWithShape="0">
                <a:blip r:embed="rId2"/>
                <a:stretch>
                  <a:fillRect l="-669" t="-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下箭头 13"/>
          <p:cNvSpPr/>
          <p:nvPr/>
        </p:nvSpPr>
        <p:spPr>
          <a:xfrm rot="16200000">
            <a:off x="4208475" y="-285247"/>
            <a:ext cx="367009" cy="1512169"/>
          </a:xfrm>
          <a:prstGeom prst="downArrow">
            <a:avLst>
              <a:gd name="adj1" fmla="val 50000"/>
              <a:gd name="adj2" fmla="val 15941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47" y="1116532"/>
            <a:ext cx="3503896" cy="71024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2438400"/>
            <a:ext cx="4162276" cy="159929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364" y="4649317"/>
            <a:ext cx="3816424" cy="207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23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672200" y="989990"/>
            <a:ext cx="7162789" cy="461665"/>
            <a:chOff x="717469" y="788845"/>
            <a:chExt cx="7162789" cy="461665"/>
          </a:xfrm>
        </p:grpSpPr>
        <p:grpSp>
          <p:nvGrpSpPr>
            <p:cNvPr id="6" name="组 5"/>
            <p:cNvGrpSpPr/>
            <p:nvPr/>
          </p:nvGrpSpPr>
          <p:grpSpPr>
            <a:xfrm>
              <a:off x="717469" y="794676"/>
              <a:ext cx="3418373" cy="426217"/>
              <a:chOff x="1187624" y="2348880"/>
              <a:chExt cx="2592288" cy="43204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187624" y="2348880"/>
                <a:ext cx="2448272" cy="4320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187624" y="2348880"/>
                <a:ext cx="2592288" cy="25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 smtClean="0"/>
                  <a:t>Thermal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distribution</a:t>
                </a:r>
                <a:endParaRPr kumimoji="1" lang="zh-CN" altLang="en-US" sz="2400" dirty="0"/>
              </a:p>
            </p:txBody>
          </p:sp>
        </p:grpSp>
        <p:grpSp>
          <p:nvGrpSpPr>
            <p:cNvPr id="7" name="组 6"/>
            <p:cNvGrpSpPr/>
            <p:nvPr/>
          </p:nvGrpSpPr>
          <p:grpSpPr>
            <a:xfrm>
              <a:off x="6322709" y="788845"/>
              <a:ext cx="1557549" cy="461665"/>
              <a:chOff x="1187624" y="2348880"/>
              <a:chExt cx="2592288" cy="461665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187624" y="2348880"/>
                <a:ext cx="2448272" cy="4320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187624" y="2348880"/>
                <a:ext cx="25922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 smtClean="0"/>
                  <a:t>Heat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flux</a:t>
                </a:r>
                <a:endParaRPr kumimoji="1" lang="zh-CN" altLang="en-US" sz="2400" dirty="0"/>
              </a:p>
            </p:txBody>
          </p:sp>
        </p:grpSp>
        <p:sp>
          <p:nvSpPr>
            <p:cNvPr id="14" name="下箭头 13"/>
            <p:cNvSpPr/>
            <p:nvPr/>
          </p:nvSpPr>
          <p:spPr>
            <a:xfrm rot="16200000">
              <a:off x="4955308" y="1899"/>
              <a:ext cx="367009" cy="2005939"/>
            </a:xfrm>
            <a:prstGeom prst="downArrow">
              <a:avLst>
                <a:gd name="adj1" fmla="val 50000"/>
                <a:gd name="adj2" fmla="val 15941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1070076" y="5301208"/>
            <a:ext cx="6446820" cy="477251"/>
            <a:chOff x="1226738" y="4189541"/>
            <a:chExt cx="6344155" cy="477251"/>
          </a:xfrm>
        </p:grpSpPr>
        <p:grpSp>
          <p:nvGrpSpPr>
            <p:cNvPr id="18" name="组 17"/>
            <p:cNvGrpSpPr/>
            <p:nvPr/>
          </p:nvGrpSpPr>
          <p:grpSpPr>
            <a:xfrm>
              <a:off x="1226738" y="4189541"/>
              <a:ext cx="1528971" cy="461665"/>
              <a:chOff x="2017725" y="2327462"/>
              <a:chExt cx="1528971" cy="461665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2035629" y="2339819"/>
                <a:ext cx="1511067" cy="4320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017725" y="2327462"/>
                <a:ext cx="15110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 smtClean="0"/>
                  <a:t>Heat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flux</a:t>
                </a:r>
                <a:endParaRPr kumimoji="1" lang="zh-CN" altLang="en-US" sz="2400" dirty="0"/>
              </a:p>
            </p:txBody>
          </p:sp>
        </p:grpSp>
        <p:grpSp>
          <p:nvGrpSpPr>
            <p:cNvPr id="21" name="组 20"/>
            <p:cNvGrpSpPr/>
            <p:nvPr/>
          </p:nvGrpSpPr>
          <p:grpSpPr>
            <a:xfrm>
              <a:off x="4789126" y="4205127"/>
              <a:ext cx="2781767" cy="461665"/>
              <a:chOff x="-93088" y="2348880"/>
              <a:chExt cx="2781767" cy="46166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-93088" y="2348880"/>
                <a:ext cx="256918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-93088" y="2348880"/>
                <a:ext cx="2781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 smtClean="0"/>
                  <a:t>move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force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target</a:t>
                </a:r>
                <a:endParaRPr kumimoji="1" lang="zh-CN" altLang="en-US" sz="2400" dirty="0"/>
              </a:p>
            </p:txBody>
          </p:sp>
        </p:grpSp>
        <p:sp>
          <p:nvSpPr>
            <p:cNvPr id="24" name="下箭头 23"/>
            <p:cNvSpPr/>
            <p:nvPr/>
          </p:nvSpPr>
          <p:spPr>
            <a:xfrm rot="16200000">
              <a:off x="3579961" y="3683521"/>
              <a:ext cx="367009" cy="1475259"/>
            </a:xfrm>
            <a:prstGeom prst="downArrow">
              <a:avLst>
                <a:gd name="adj1" fmla="val 50000"/>
                <a:gd name="adj2" fmla="val 15941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672200" y="2207461"/>
            <a:ext cx="7625573" cy="2308324"/>
            <a:chOff x="672200" y="2636912"/>
            <a:chExt cx="7625573" cy="2308324"/>
          </a:xfrm>
        </p:grpSpPr>
        <p:sp>
          <p:nvSpPr>
            <p:cNvPr id="11" name="文本框 10"/>
            <p:cNvSpPr txBox="1"/>
            <p:nvPr/>
          </p:nvSpPr>
          <p:spPr>
            <a:xfrm>
              <a:off x="672200" y="2636912"/>
              <a:ext cx="762557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For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each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grid(</a:t>
              </a:r>
              <a:r>
                <a:rPr kumimoji="1" lang="en-US" altLang="zh-CN" dirty="0" err="1" smtClean="0"/>
                <a:t>i</a:t>
              </a:r>
              <a:r>
                <a:rPr kumimoji="1" lang="en-US" altLang="zh-CN" dirty="0" smtClean="0"/>
                <a:t>,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j),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calculate</a:t>
              </a:r>
            </a:p>
            <a:p>
              <a:endParaRPr kumimoji="1" lang="en-US" altLang="zh-CN" dirty="0" smtClean="0"/>
            </a:p>
            <a:p>
              <a:endParaRPr kumimoji="1" lang="en-US" altLang="zh-CN" dirty="0"/>
            </a:p>
            <a:p>
              <a:endParaRPr kumimoji="1" lang="en-US" altLang="zh-CN" dirty="0" smtClean="0"/>
            </a:p>
            <a:p>
              <a:r>
                <a:rPr kumimoji="1" lang="en-US" altLang="zh-CN" dirty="0" smtClean="0"/>
                <a:t>This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/>
                <a:t>is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the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heat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vector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in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every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grid.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To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get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the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heat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vector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for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each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block,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we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add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the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heat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vector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of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all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grids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that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this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block</a:t>
              </a:r>
              <a:r>
                <a:rPr kumimoji="1" lang="zh-CN" altLang="en-US" dirty="0"/>
                <a:t> </a:t>
              </a:r>
              <a:r>
                <a:rPr kumimoji="1" lang="en-US" altLang="zh-CN" dirty="0" smtClean="0"/>
                <a:t>covers(need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further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discuss)</a:t>
              </a:r>
              <a:endParaRPr kumimoji="1" lang="en-US" altLang="zh-CN" dirty="0"/>
            </a:p>
            <a:p>
              <a:endParaRPr kumimoji="1" lang="zh-CN" altLang="en-US" dirty="0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7503" y="3212976"/>
              <a:ext cx="5510715" cy="316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498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Thermal Placement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TplMoveForceModelInterface</a:t>
                </a:r>
                <a:endParaRPr lang="en-US" altLang="zh-CN" dirty="0"/>
              </a:p>
              <a:p>
                <a:pPr lvl="1"/>
                <a:r>
                  <a:rPr lang="en-US" altLang="zh-CN" dirty="0" err="1"/>
                  <a:t>green_function</a:t>
                </a:r>
                <a:r>
                  <a:rPr lang="en-US" altLang="zh-CN" dirty="0"/>
                  <a:t>()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//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return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temperature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grid[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j]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calculated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approximate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</a:p>
              <a:p>
                <a:pPr lvl="1"/>
                <a:r>
                  <a:rPr lang="en-US" altLang="zh-CN" dirty="0" err="1"/>
                  <a:t>power_density</a:t>
                </a:r>
                <a:r>
                  <a:rPr lang="en-US" altLang="zh-CN" dirty="0"/>
                  <a:t>()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//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return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power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density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grid[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j]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considering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mirror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symmetry</a:t>
                </a:r>
              </a:p>
              <a:p>
                <a:pPr lvl="1"/>
                <a:r>
                  <a:rPr lang="en-US" altLang="zh-CN" dirty="0" err="1" smtClean="0"/>
                  <a:t>update_green_function</a:t>
                </a:r>
                <a:r>
                  <a:rPr lang="en-US" altLang="zh-CN" dirty="0" smtClean="0"/>
                  <a:t>()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//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calculate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𝐺</m:t>
                        </m:r>
                      </m:e>
                    </m:acc>
                    <m:r>
                      <a:rPr lang="en-US" altLang="zh-CN" b="0" i="1" smtClean="0">
                        <a:latin typeface="Cambria Math" charset="0"/>
                      </a:rPr>
                      <m:t>[</m:t>
                    </m:r>
                    <m:r>
                      <a:rPr lang="en-US" altLang="zh-CN" b="0" i="1" smtClean="0">
                        <a:latin typeface="Cambria Math" charset="0"/>
                      </a:rPr>
                      <m:t>𝑖</m:t>
                    </m:r>
                    <m:r>
                      <a:rPr lang="en-US" altLang="zh-CN" b="0" i="1" smtClean="0">
                        <a:latin typeface="Cambria Math" charset="0"/>
                      </a:rPr>
                      <m:t>, </m:t>
                    </m:r>
                    <m:r>
                      <a:rPr lang="en-US" altLang="zh-CN" b="0" i="1" smtClean="0">
                        <a:latin typeface="Cambria Math" charset="0"/>
                      </a:rPr>
                      <m:t>𝑗</m:t>
                    </m:r>
                    <m:r>
                      <a:rPr lang="en-US" altLang="zh-CN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,</m:t>
                    </m:r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𝑗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err="1" smtClean="0"/>
                  <a:t>update_power_density</a:t>
                </a:r>
                <a:r>
                  <a:rPr lang="en-US" altLang="zh-CN" dirty="0" smtClean="0"/>
                  <a:t>()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//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calculate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𝑔</m:t>
                    </m:r>
                    <m:r>
                      <a:rPr lang="en-US" altLang="zh-CN" b="0" i="1" smtClean="0"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,</m:t>
                    </m:r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𝑗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00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Thermal Placement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8291264" cy="4873752"/>
              </a:xfrm>
            </p:spPr>
            <p:txBody>
              <a:bodyPr/>
              <a:lstStyle/>
              <a:p>
                <a:r>
                  <a:rPr lang="en-US" altLang="zh-CN" dirty="0" smtClean="0"/>
                  <a:t>Problem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</a:t>
                </a:r>
                <a:r>
                  <a:rPr lang="zh-CN" altLang="en-US" dirty="0" smtClean="0"/>
                  <a:t> </a:t>
                </a:r>
                <a:r>
                  <a:rPr lang="en-US" altLang="zh-CN" dirty="0" err="1" smtClean="0"/>
                  <a:t>TplMoveForceM</a:t>
                </a:r>
                <a:endParaRPr lang="en-US" altLang="zh-CN" dirty="0" smtClean="0"/>
              </a:p>
              <a:p>
                <a:pPr lvl="1"/>
                <a:r>
                  <a:rPr lang="en-US" altLang="zh-CN" dirty="0" err="1" smtClean="0"/>
                  <a:t>update_green_function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Ο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 </a:t>
                </a:r>
                <a:r>
                  <a:rPr lang="en-US" altLang="zh-CN" dirty="0" err="1" smtClean="0"/>
                  <a:t>grid_size</a:t>
                </a:r>
                <a:endParaRPr lang="en-US" altLang="zh-CN" dirty="0" smtClean="0"/>
              </a:p>
              <a:p>
                <a:pPr lvl="1"/>
                <a:r>
                  <a:rPr lang="en-US" altLang="zh-CN" dirty="0" err="1" smtClean="0"/>
                  <a:t>grid_size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|</a:t>
                </a:r>
                <a:r>
                  <a:rPr lang="zh-CN" altLang="en-US" dirty="0" smtClean="0"/>
                  <a:t> </a:t>
                </a:r>
                <a:r>
                  <a:rPr lang="en-US" altLang="zh-CN" dirty="0" err="1" smtClean="0"/>
                  <a:t>chip_width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 </a:t>
                </a:r>
                <a:r>
                  <a:rPr lang="en-US" altLang="zh-CN" dirty="0" err="1" smtClean="0"/>
                  <a:t>grid_size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&lt;=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min{</a:t>
                </a:r>
                <a:r>
                  <a:rPr lang="en-US" altLang="zh-CN" dirty="0" err="1" smtClean="0"/>
                  <a:t>module_width</a:t>
                </a:r>
                <a:r>
                  <a:rPr lang="en-US" altLang="zh-CN" dirty="0" smtClean="0"/>
                  <a:t>}</a:t>
                </a:r>
              </a:p>
              <a:p>
                <a:pPr lvl="1"/>
                <a:r>
                  <a:rPr lang="en-US" altLang="zh-CN" dirty="0" err="1"/>
                  <a:t>grid_size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|</a:t>
                </a:r>
                <a:r>
                  <a:rPr lang="zh-CN" altLang="en-US" dirty="0"/>
                  <a:t> </a:t>
                </a:r>
                <a:r>
                  <a:rPr lang="en-US" altLang="zh-CN" dirty="0" err="1" smtClean="0"/>
                  <a:t>chip_height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grid_size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&lt;=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min{</a:t>
                </a:r>
                <a:r>
                  <a:rPr lang="en-US" altLang="zh-CN" dirty="0" err="1" smtClean="0"/>
                  <a:t>module_height</a:t>
                </a:r>
                <a:r>
                  <a:rPr lang="en-US" altLang="zh-CN" dirty="0" smtClean="0"/>
                  <a:t>}</a:t>
                </a:r>
              </a:p>
              <a:p>
                <a:pPr lvl="1"/>
                <a:r>
                  <a:rPr lang="en-US" altLang="zh-CN" dirty="0" smtClean="0"/>
                  <a:t>need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make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faster</a:t>
                </a:r>
                <a:endParaRPr lang="en-US" altLang="zh-CN" dirty="0"/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8291264" cy="4873752"/>
              </a:xfrm>
              <a:blipFill rotWithShape="0">
                <a:blip r:embed="rId2"/>
                <a:stretch>
                  <a:fillRect l="-294" t="-10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89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 action="ppaction://hlinksldjump"/>
              </a:rPr>
              <a:t>Designs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3" action="ppaction://hlinksldjump"/>
              </a:rPr>
              <a:t>Data Structures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hlinkClick r:id="rId4" action="ppaction://hlinksldjump"/>
              </a:rPr>
              <a:t>Thermal Placement Algorithm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45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 Diagram</a:t>
            </a:r>
            <a:endParaRPr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3248230" y="2104855"/>
            <a:ext cx="2088232" cy="1440160"/>
            <a:chOff x="4860032" y="1988840"/>
            <a:chExt cx="1728192" cy="864096"/>
          </a:xfrm>
        </p:grpSpPr>
        <p:sp>
          <p:nvSpPr>
            <p:cNvPr id="3" name="圆角矩形 2"/>
            <p:cNvSpPr/>
            <p:nvPr/>
          </p:nvSpPr>
          <p:spPr>
            <a:xfrm>
              <a:off x="4860032" y="1988840"/>
              <a:ext cx="1728192" cy="86409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040052" y="2047749"/>
              <a:ext cx="1368152" cy="72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algorithm</a:t>
              </a:r>
            </a:p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data</a:t>
              </a:r>
            </a:p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structure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628316" y="2378763"/>
            <a:ext cx="1728192" cy="864096"/>
            <a:chOff x="4860032" y="1988840"/>
            <a:chExt cx="1728192" cy="864096"/>
          </a:xfrm>
        </p:grpSpPr>
        <p:sp>
          <p:nvSpPr>
            <p:cNvPr id="8" name="圆角矩形 7"/>
            <p:cNvSpPr/>
            <p:nvPr/>
          </p:nvSpPr>
          <p:spPr>
            <a:xfrm>
              <a:off x="4860032" y="1988840"/>
              <a:ext cx="1728192" cy="86409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040052" y="2190055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smtClean="0">
                  <a:solidFill>
                    <a:schemeClr val="bg1"/>
                  </a:solidFill>
                </a:rPr>
                <a:t>Parsers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6228184" y="2090731"/>
            <a:ext cx="2088232" cy="1440160"/>
            <a:chOff x="4860032" y="1988840"/>
            <a:chExt cx="1728192" cy="864096"/>
          </a:xfrm>
        </p:grpSpPr>
        <p:sp>
          <p:nvSpPr>
            <p:cNvPr id="11" name="圆角矩形 10"/>
            <p:cNvSpPr/>
            <p:nvPr/>
          </p:nvSpPr>
          <p:spPr>
            <a:xfrm>
              <a:off x="4860032" y="1988840"/>
              <a:ext cx="1728192" cy="86409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040052" y="2047749"/>
              <a:ext cx="1368152" cy="72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net</a:t>
              </a:r>
            </a:p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force</a:t>
              </a:r>
            </a:p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target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右箭头 12"/>
          <p:cNvSpPr/>
          <p:nvPr/>
        </p:nvSpPr>
        <p:spPr>
          <a:xfrm>
            <a:off x="5576639" y="2757001"/>
            <a:ext cx="411367" cy="13586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2574032" y="2758445"/>
            <a:ext cx="411367" cy="13586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" name="组 15"/>
          <p:cNvGrpSpPr/>
          <p:nvPr/>
        </p:nvGrpSpPr>
        <p:grpSpPr>
          <a:xfrm>
            <a:off x="4943890" y="4232231"/>
            <a:ext cx="2088232" cy="1440160"/>
            <a:chOff x="4860032" y="1988840"/>
            <a:chExt cx="1728192" cy="864096"/>
          </a:xfrm>
        </p:grpSpPr>
        <p:sp>
          <p:nvSpPr>
            <p:cNvPr id="17" name="圆角矩形 16"/>
            <p:cNvSpPr/>
            <p:nvPr/>
          </p:nvSpPr>
          <p:spPr>
            <a:xfrm>
              <a:off x="4860032" y="1988840"/>
              <a:ext cx="1728192" cy="86409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040052" y="2047749"/>
              <a:ext cx="1368152" cy="72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move</a:t>
              </a:r>
            </a:p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force</a:t>
              </a:r>
            </a:p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target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1137796" y="4498528"/>
            <a:ext cx="2327958" cy="1057849"/>
            <a:chOff x="4860032" y="1988840"/>
            <a:chExt cx="1728192" cy="1032212"/>
          </a:xfrm>
        </p:grpSpPr>
        <p:sp>
          <p:nvSpPr>
            <p:cNvPr id="21" name="圆角矩形 20"/>
            <p:cNvSpPr/>
            <p:nvPr/>
          </p:nvSpPr>
          <p:spPr>
            <a:xfrm>
              <a:off x="4860032" y="1988840"/>
              <a:ext cx="1728192" cy="86409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040052" y="2190055"/>
              <a:ext cx="13681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smtClean="0">
                  <a:solidFill>
                    <a:schemeClr val="bg1"/>
                  </a:solidFill>
                </a:rPr>
                <a:t>Generators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右箭头 22"/>
          <p:cNvSpPr/>
          <p:nvPr/>
        </p:nvSpPr>
        <p:spPr>
          <a:xfrm rot="6748344">
            <a:off x="6967835" y="3851902"/>
            <a:ext cx="411367" cy="13586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右箭头 23"/>
          <p:cNvSpPr/>
          <p:nvPr/>
        </p:nvSpPr>
        <p:spPr>
          <a:xfrm rot="10800000">
            <a:off x="3999138" y="4884377"/>
            <a:ext cx="411367" cy="13586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909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Parsers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Read and write .nodes,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err="1" smtClean="0">
                <a:solidFill>
                  <a:srgbClr val="0070C0"/>
                </a:solidFill>
              </a:rPr>
              <a:t>.net</a:t>
            </a:r>
            <a:r>
              <a:rPr lang="en-US" altLang="zh-CN" dirty="0" smtClean="0">
                <a:solidFill>
                  <a:srgbClr val="0070C0"/>
                </a:solidFill>
              </a:rPr>
              <a:t> and .</a:t>
            </a:r>
            <a:r>
              <a:rPr lang="en-US" altLang="zh-CN" dirty="0" err="1" smtClean="0">
                <a:solidFill>
                  <a:srgbClr val="0070C0"/>
                </a:solidFill>
              </a:rPr>
              <a:t>pl</a:t>
            </a:r>
            <a:r>
              <a:rPr lang="en-US" altLang="zh-CN" dirty="0" smtClean="0">
                <a:solidFill>
                  <a:srgbClr val="0070C0"/>
                </a:solidFill>
              </a:rPr>
              <a:t> files</a:t>
            </a:r>
          </a:p>
          <a:p>
            <a:endParaRPr lang="en-US" altLang="zh-CN" dirty="0"/>
          </a:p>
          <a:p>
            <a:r>
              <a:rPr lang="en-US" altLang="zh-CN" dirty="0" err="1" smtClean="0"/>
              <a:t>NodesParser</a:t>
            </a:r>
            <a:endParaRPr lang="en-US" altLang="zh-CN" dirty="0" smtClean="0"/>
          </a:p>
          <a:p>
            <a:r>
              <a:rPr lang="en-US" altLang="zh-CN" dirty="0" err="1" smtClean="0"/>
              <a:t>PlParser</a:t>
            </a:r>
            <a:endParaRPr lang="en-US" altLang="zh-CN" dirty="0" smtClean="0"/>
          </a:p>
          <a:p>
            <a:r>
              <a:rPr lang="en-US" altLang="zh-CN" dirty="0" err="1" smtClean="0"/>
              <a:t>NetParser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0070C0"/>
                </a:solidFill>
              </a:rPr>
              <a:t>Implemented using </a:t>
            </a:r>
            <a:r>
              <a:rPr lang="en-US" altLang="zh-CN" dirty="0" err="1" smtClean="0">
                <a:solidFill>
                  <a:srgbClr val="0070C0"/>
                </a:solidFill>
              </a:rPr>
              <a:t>Boost.Spirit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In-memory Database design 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Use Circuit related data structure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Use algorithm friendly counterpart 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553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.Circuit Related Data Structures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19256" cy="525780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TplModule</a:t>
            </a:r>
            <a:endParaRPr lang="en-US" altLang="zh-CN" dirty="0" smtClean="0"/>
          </a:p>
          <a:p>
            <a:pPr lvl="1"/>
            <a:r>
              <a:rPr lang="en-US" altLang="zh-CN" sz="1800" dirty="0" smtClean="0">
                <a:solidFill>
                  <a:srgbClr val="0070C0"/>
                </a:solidFill>
              </a:rPr>
              <a:t>from .nodes and .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pl</a:t>
            </a:r>
            <a:r>
              <a:rPr lang="en-US" altLang="zh-CN" sz="1800" dirty="0" smtClean="0">
                <a:solidFill>
                  <a:srgbClr val="0070C0"/>
                </a:solidFill>
              </a:rPr>
              <a:t> file to 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x,y</a:t>
            </a:r>
            <a:r>
              <a:rPr lang="en-US" altLang="zh-CN" sz="1800" dirty="0" smtClean="0">
                <a:solidFill>
                  <a:srgbClr val="0070C0"/>
                </a:solidFill>
              </a:rPr>
              <a:t> coordinates and widths and heights 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TplModules</a:t>
            </a:r>
            <a:endParaRPr lang="en-US" altLang="zh-CN" dirty="0"/>
          </a:p>
          <a:p>
            <a:pPr lvl="1"/>
            <a:r>
              <a:rPr lang="en-US" altLang="zh-CN" dirty="0" err="1"/>
              <a:t>chipwidth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_</a:t>
            </a:r>
            <a:r>
              <a:rPr lang="en-US" altLang="zh-CN" dirty="0" err="1"/>
              <a:t>num_free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_modules</a:t>
            </a:r>
            <a:r>
              <a:rPr lang="zh-CN" altLang="en-US" dirty="0"/>
              <a:t> </a:t>
            </a:r>
            <a:r>
              <a:rPr lang="is-IS" altLang="zh-CN" dirty="0"/>
              <a:t>…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TplDB</a:t>
            </a:r>
            <a:endParaRPr lang="en-US" altLang="zh-CN" dirty="0"/>
          </a:p>
          <a:p>
            <a:pPr lvl="1"/>
            <a:r>
              <a:rPr lang="en-US" altLang="zh-CN" dirty="0" smtClean="0"/>
              <a:t>static</a:t>
            </a:r>
            <a:r>
              <a:rPr lang="zh-CN" altLang="en-US" dirty="0" smtClean="0"/>
              <a:t> </a:t>
            </a:r>
            <a:r>
              <a:rPr lang="en-US" altLang="zh-CN" dirty="0" err="1"/>
              <a:t>TplDB</a:t>
            </a:r>
            <a:r>
              <a:rPr lang="zh-CN" altLang="en-US" dirty="0"/>
              <a:t> *</a:t>
            </a:r>
            <a:r>
              <a:rPr lang="en-US" altLang="zh-CN" dirty="0"/>
              <a:t>instance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 </a:t>
            </a:r>
            <a:r>
              <a:rPr lang="en-US" altLang="zh-CN" dirty="0"/>
              <a:t>singleton</a:t>
            </a:r>
            <a:r>
              <a:rPr lang="zh-CN" altLang="en-US" dirty="0"/>
              <a:t> </a:t>
            </a:r>
            <a:r>
              <a:rPr lang="en-US" altLang="zh-CN" dirty="0"/>
              <a:t>pattern</a:t>
            </a:r>
          </a:p>
          <a:p>
            <a:pPr lvl="1"/>
            <a:r>
              <a:rPr lang="en-US" altLang="zh-CN" dirty="0" err="1"/>
              <a:t>read_file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initialize_modules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 </a:t>
            </a:r>
            <a:r>
              <a:rPr lang="en-US" altLang="zh-CN" dirty="0" err="1" smtClean="0"/>
              <a:t>BookshelfNodes</a:t>
            </a:r>
            <a:r>
              <a:rPr lang="zh-CN" altLang="en-US" dirty="0" smtClean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 err="1"/>
              <a:t>BookshelfPls</a:t>
            </a:r>
            <a:endParaRPr lang="en-US" altLang="zh-CN" dirty="0"/>
          </a:p>
          <a:p>
            <a:pPr lvl="1"/>
            <a:r>
              <a:rPr lang="en-US" altLang="zh-CN" dirty="0" err="1"/>
              <a:t>initialize_nets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 </a:t>
            </a:r>
            <a:r>
              <a:rPr lang="en-US" altLang="zh-CN" dirty="0" err="1" smtClean="0"/>
              <a:t>BookshelfNets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502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netforce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placement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8291264" cy="5257800"/>
              </a:xfrm>
            </p:spPr>
            <p:txBody>
              <a:bodyPr/>
              <a:lstStyle/>
              <a:p>
                <a:r>
                  <a:rPr lang="en-US" altLang="zh-CN" dirty="0" smtClean="0"/>
                  <a:t>TplNetForceModelInterface</a:t>
                </a:r>
              </a:p>
              <a:p>
                <a:pPr lvl="1"/>
                <a:r>
                  <a:rPr lang="en-US" altLang="zh-CN" dirty="0"/>
                  <a:t>bound2bound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</a:p>
              <a:p>
                <a:pPr lvl="1"/>
                <a:r>
                  <a:rPr lang="en-US" altLang="zh-CN" dirty="0"/>
                  <a:t>Kraftwerk2—A Fast Force-Directed Quadratic Placement Approach Using 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Accurate Net </a:t>
                </a:r>
                <a:r>
                  <a:rPr lang="en-US" altLang="zh-CN" dirty="0" smtClean="0"/>
                  <a:t>Model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Γ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f>
                      <m:fPr>
                        <m:ctrlPr>
                          <a:rPr lang="bg-BG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bg-BG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𝑐𝑜𝑛𝑠𝑡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𝑛𝑒𝑡</m:t>
                        </m:r>
                      </m:sup>
                    </m:sSup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=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𝛻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Γ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𝑥</m:t>
                    </m:r>
                    <m:r>
                      <a:rPr lang="en-US" altLang="zh-CN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err="1" smtClean="0"/>
                  <a:t>compute_net_force_weight</a:t>
                </a:r>
                <a:r>
                  <a:rPr lang="en-US" altLang="zh-CN" dirty="0" smtClean="0"/>
                  <a:t>()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lvl="2"/>
                <a:r>
                  <a:rPr lang="en-US" altLang="zh-CN" dirty="0" smtClean="0">
                    <a:latin typeface="Cambria Math" charset="0"/>
                  </a:rPr>
                  <a:t>iterate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over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err="1" smtClean="0">
                    <a:latin typeface="Cambria Math" charset="0"/>
                  </a:rPr>
                  <a:t>TplNets</a:t>
                </a:r>
                <a:r>
                  <a:rPr lang="en-US" altLang="zh-CN" dirty="0" smtClean="0">
                    <a:latin typeface="Cambria Math" charset="0"/>
                  </a:rPr>
                  <a:t>,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calculate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weight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of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every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two-pin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pair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in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a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net</a:t>
                </a:r>
                <a:endParaRPr lang="en-US" altLang="zh-CN" b="0" dirty="0" smtClean="0">
                  <a:latin typeface="Cambria Math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𝑤</m:t>
                    </m:r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𝑑𝑒𝑔𝑟𝑒𝑒</m:t>
                            </m:r>
                            <m:r>
                              <a:rPr lang="zh-CN" alt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e>
                        </m:d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𝑝</m:t>
                            </m:r>
                            <m:r>
                              <a:rPr lang="zh-CN" alt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−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are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inner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pins,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else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0</a:t>
                </a:r>
              </a:p>
              <a:p>
                <a:pPr lvl="1"/>
                <a:r>
                  <a:rPr lang="en-US" altLang="zh-CN" dirty="0" err="1" smtClean="0"/>
                  <a:t>compute_net_force_target</a:t>
                </a:r>
                <a:r>
                  <a:rPr lang="en-US" altLang="zh-CN" dirty="0" smtClean="0"/>
                  <a:t>()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compute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target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destination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force</a:t>
                </a:r>
              </a:p>
              <a:p>
                <a:pPr lvl="2"/>
                <a:r>
                  <a:rPr lang="en-US" altLang="zh-CN" dirty="0" smtClean="0"/>
                  <a:t>use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Eigen::</a:t>
                </a:r>
                <a:r>
                  <a:rPr lang="en-US" altLang="zh-CN" dirty="0" err="1" smtClean="0"/>
                  <a:t>SimplicialLLT</a:t>
                </a:r>
                <a:endParaRPr lang="en-US" altLang="zh-CN" dirty="0"/>
              </a:p>
              <a:p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8291264" cy="5257800"/>
              </a:xfrm>
              <a:blipFill rotWithShape="0">
                <a:blip r:embed="rId2"/>
                <a:stretch>
                  <a:fillRect l="-294" t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2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netforce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placement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8291264" cy="5257800"/>
              </a:xfrm>
            </p:spPr>
            <p:txBody>
              <a:bodyPr/>
              <a:lstStyle/>
              <a:p>
                <a:r>
                  <a:rPr lang="en-US" altLang="zh-CN" dirty="0" err="1" smtClean="0"/>
                  <a:t>TplNetForceModelInterface</a:t>
                </a:r>
                <a:endParaRPr lang="en-US" altLang="zh-CN" dirty="0" smtClean="0"/>
              </a:p>
              <a:p>
                <a:pPr lvl="1"/>
                <a:r>
                  <a:rPr lang="en-US" altLang="zh-CN" dirty="0" err="1" smtClean="0"/>
                  <a:t>compute_net_force_weight</a:t>
                </a:r>
                <a:r>
                  <a:rPr lang="en-US" altLang="zh-CN" dirty="0" smtClean="0"/>
                  <a:t>()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lvl="2"/>
                <a:r>
                  <a:rPr lang="en-US" altLang="zh-CN" dirty="0" smtClean="0">
                    <a:latin typeface="Cambria Math" charset="0"/>
                  </a:rPr>
                  <a:t>iterate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over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err="1" smtClean="0">
                    <a:latin typeface="Cambria Math" charset="0"/>
                  </a:rPr>
                  <a:t>TplNets</a:t>
                </a:r>
                <a:r>
                  <a:rPr lang="en-US" altLang="zh-CN" dirty="0" smtClean="0">
                    <a:latin typeface="Cambria Math" charset="0"/>
                  </a:rPr>
                  <a:t>,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calculate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weight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of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every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two-pin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pair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in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a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net</a:t>
                </a:r>
                <a:endParaRPr lang="en-US" altLang="zh-CN" b="0" dirty="0" smtClean="0">
                  <a:latin typeface="Cambria Math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𝑤</m:t>
                    </m:r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𝑑𝑒𝑔𝑟𝑒𝑒</m:t>
                            </m:r>
                            <m:r>
                              <a:rPr lang="zh-CN" alt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e>
                        </m:d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𝑝</m:t>
                            </m:r>
                            <m:r>
                              <a:rPr lang="zh-CN" alt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−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are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inner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pins,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else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0</a:t>
                </a:r>
              </a:p>
              <a:p>
                <a:pPr lvl="2"/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2"/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8291264" cy="5257800"/>
              </a:xfrm>
              <a:blipFill rotWithShape="0">
                <a:blip r:embed="rId2"/>
                <a:stretch>
                  <a:fillRect l="-294" t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37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67600" cy="580926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netforce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placement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91264" cy="5877272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TplNetForceModelInterface</a:t>
            </a:r>
            <a:endParaRPr lang="en-US" altLang="zh-CN" dirty="0"/>
          </a:p>
          <a:p>
            <a:pPr lvl="1"/>
            <a:r>
              <a:rPr lang="en-US" altLang="zh-CN" dirty="0" err="1" smtClean="0"/>
              <a:t>compute_net_force_matrix</a:t>
            </a:r>
            <a:r>
              <a:rPr lang="en-US" altLang="zh-CN" dirty="0" smtClean="0"/>
              <a:t>()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compute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matrix</a:t>
            </a:r>
            <a:r>
              <a:rPr lang="zh-CN" altLang="en-US" dirty="0" smtClean="0"/>
              <a:t> </a:t>
            </a:r>
            <a:r>
              <a:rPr lang="en-US" altLang="zh-CN" dirty="0" smtClean="0"/>
              <a:t>C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</a:t>
            </a:r>
          </a:p>
          <a:p>
            <a:pPr lvl="2"/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 smtClean="0"/>
              <a:t>module[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smtClean="0"/>
              <a:t>module[j]</a:t>
            </a:r>
            <a:r>
              <a:rPr lang="zh-CN" altLang="en-US" dirty="0" smtClean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 smtClean="0"/>
              <a:t>movable:</a:t>
            </a:r>
            <a:endParaRPr lang="en-US" altLang="zh-CN" dirty="0"/>
          </a:p>
          <a:p>
            <a:pPr lvl="3"/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],</a:t>
            </a:r>
            <a:r>
              <a:rPr lang="zh-CN" altLang="en-US" dirty="0"/>
              <a:t> </a:t>
            </a:r>
            <a:r>
              <a:rPr lang="en-US" altLang="zh-CN" dirty="0"/>
              <a:t>C[j,</a:t>
            </a:r>
            <a:r>
              <a:rPr lang="zh-CN" altLang="en-US" dirty="0"/>
              <a:t> </a:t>
            </a:r>
            <a:r>
              <a:rPr lang="en-US" altLang="zh-CN" dirty="0"/>
              <a:t>j]</a:t>
            </a:r>
            <a:r>
              <a:rPr lang="zh-CN" altLang="en-US" dirty="0"/>
              <a:t> </a:t>
            </a:r>
            <a:r>
              <a:rPr lang="en-US" altLang="zh-CN" dirty="0"/>
              <a:t>+=</a:t>
            </a:r>
            <a:r>
              <a:rPr lang="zh-CN" altLang="en-US" dirty="0"/>
              <a:t> </a:t>
            </a:r>
            <a:r>
              <a:rPr lang="en-US" altLang="zh-CN" dirty="0" smtClean="0"/>
              <a:t>weight</a:t>
            </a:r>
            <a:endParaRPr lang="en-US" altLang="zh-CN" dirty="0"/>
          </a:p>
          <a:p>
            <a:pPr lvl="3"/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j],</a:t>
            </a:r>
            <a:r>
              <a:rPr lang="zh-CN" altLang="en-US" dirty="0"/>
              <a:t> </a:t>
            </a:r>
            <a:r>
              <a:rPr lang="en-US" altLang="zh-CN" dirty="0"/>
              <a:t>C[j,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r>
              <a:rPr lang="en-US" altLang="zh-CN" dirty="0"/>
              <a:t>-=</a:t>
            </a:r>
            <a:r>
              <a:rPr lang="zh-CN" altLang="en-US" dirty="0"/>
              <a:t> </a:t>
            </a:r>
            <a:r>
              <a:rPr lang="en-US" altLang="zh-CN" dirty="0" smtClean="0"/>
              <a:t>weight</a:t>
            </a:r>
          </a:p>
          <a:p>
            <a:pPr lvl="3"/>
            <a:r>
              <a:rPr lang="en-US" altLang="zh-CN" dirty="0" smtClean="0"/>
              <a:t>d[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 </a:t>
            </a:r>
            <a:r>
              <a:rPr lang="en-US" altLang="zh-CN" dirty="0" smtClean="0"/>
              <a:t>+=</a:t>
            </a:r>
            <a:r>
              <a:rPr lang="zh-CN" altLang="en-US" dirty="0" smtClean="0"/>
              <a:t> 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 </a:t>
            </a:r>
            <a:r>
              <a:rPr lang="zh-CN" altLang="en-US" dirty="0"/>
              <a:t>* </a:t>
            </a:r>
            <a:r>
              <a:rPr lang="en-US" altLang="zh-CN" dirty="0" smtClean="0"/>
              <a:t>(pin[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pin[j])</a:t>
            </a:r>
          </a:p>
          <a:p>
            <a:pPr lvl="3"/>
            <a:r>
              <a:rPr lang="en-US" altLang="zh-CN" dirty="0"/>
              <a:t>d[j</a:t>
            </a:r>
            <a:r>
              <a:rPr lang="en-US" altLang="zh-CN" dirty="0" smtClean="0"/>
              <a:t>]</a:t>
            </a:r>
            <a:r>
              <a:rPr lang="zh-CN" altLang="en-US" dirty="0" smtClean="0"/>
              <a:t> </a:t>
            </a:r>
            <a:r>
              <a:rPr lang="en-US" altLang="zh-CN" dirty="0" smtClean="0"/>
              <a:t>+=</a:t>
            </a:r>
            <a:r>
              <a:rPr lang="zh-CN" altLang="en-US" dirty="0" smtClean="0"/>
              <a:t> 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 * </a:t>
            </a:r>
            <a:r>
              <a:rPr lang="en-US" altLang="zh-CN" dirty="0" smtClean="0"/>
              <a:t>(pin[j]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pin[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</a:t>
            </a:r>
          </a:p>
          <a:p>
            <a:pPr lvl="2"/>
            <a:r>
              <a:rPr lang="en-US" altLang="zh-CN" dirty="0"/>
              <a:t>else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 smtClean="0"/>
              <a:t>module[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fixed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smtClean="0"/>
              <a:t>module[j]</a:t>
            </a:r>
            <a:r>
              <a:rPr lang="zh-CN" altLang="en-US" dirty="0" smtClean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movable:</a:t>
            </a:r>
          </a:p>
          <a:p>
            <a:pPr lvl="3"/>
            <a:r>
              <a:rPr lang="en-US" altLang="zh-CN" dirty="0"/>
              <a:t>C[j,</a:t>
            </a:r>
            <a:r>
              <a:rPr lang="zh-CN" altLang="en-US" dirty="0"/>
              <a:t> </a:t>
            </a:r>
            <a:r>
              <a:rPr lang="en-US" altLang="zh-CN" dirty="0"/>
              <a:t>j]</a:t>
            </a:r>
            <a:r>
              <a:rPr lang="zh-CN" altLang="en-US" dirty="0"/>
              <a:t> </a:t>
            </a:r>
            <a:r>
              <a:rPr lang="en-US" altLang="zh-CN" dirty="0"/>
              <a:t>+=</a:t>
            </a:r>
            <a:r>
              <a:rPr lang="zh-CN" altLang="en-US" dirty="0"/>
              <a:t> </a:t>
            </a:r>
            <a:r>
              <a:rPr lang="en-US" altLang="zh-CN" dirty="0" smtClean="0"/>
              <a:t>weight</a:t>
            </a:r>
            <a:endParaRPr lang="en-US" altLang="zh-CN" dirty="0"/>
          </a:p>
          <a:p>
            <a:pPr lvl="3"/>
            <a:r>
              <a:rPr lang="en-US" altLang="zh-CN" dirty="0"/>
              <a:t>d[j]</a:t>
            </a:r>
            <a:r>
              <a:rPr lang="zh-CN" altLang="en-US" dirty="0"/>
              <a:t> </a:t>
            </a:r>
            <a:r>
              <a:rPr lang="en-US" altLang="zh-CN" dirty="0"/>
              <a:t>+=</a:t>
            </a:r>
            <a:r>
              <a:rPr lang="zh-CN" altLang="en-US" dirty="0"/>
              <a:t> 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 </a:t>
            </a:r>
            <a:r>
              <a:rPr lang="zh-CN" altLang="en-US" dirty="0"/>
              <a:t>* </a:t>
            </a:r>
            <a:r>
              <a:rPr lang="en-US" altLang="zh-CN" dirty="0"/>
              <a:t>(</a:t>
            </a:r>
            <a:r>
              <a:rPr lang="en-US" altLang="zh-CN" dirty="0" smtClean="0"/>
              <a:t>pin[j]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pin[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module[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</a:t>
            </a:r>
            <a:endParaRPr lang="en-US" altLang="zh-CN" dirty="0"/>
          </a:p>
          <a:p>
            <a:pPr lvl="2"/>
            <a:r>
              <a:rPr lang="en-US" altLang="zh-CN" dirty="0" smtClean="0"/>
              <a:t>else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module[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module[j]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fixed: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lvl="3"/>
            <a:r>
              <a:rPr lang="en-US" altLang="zh-CN" dirty="0" smtClean="0"/>
              <a:t>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previous</a:t>
            </a:r>
          </a:p>
          <a:p>
            <a:pPr lvl="2"/>
            <a:r>
              <a:rPr lang="en-US" altLang="zh-CN" dirty="0" smtClean="0"/>
              <a:t>else: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continue</a:t>
            </a:r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876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67600" cy="580926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netforce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placement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91264" cy="5877272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TplNetForceModelInterface</a:t>
            </a:r>
            <a:endParaRPr lang="en-US" altLang="zh-CN" dirty="0"/>
          </a:p>
          <a:p>
            <a:pPr lvl="1"/>
            <a:r>
              <a:rPr lang="en-US" altLang="zh-CN" dirty="0" err="1"/>
              <a:t>compute_net_force_target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destination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net</a:t>
            </a:r>
            <a:r>
              <a:rPr lang="zh-CN" altLang="en-US" dirty="0"/>
              <a:t> </a:t>
            </a:r>
            <a:r>
              <a:rPr lang="en-US" altLang="zh-CN" dirty="0"/>
              <a:t>force</a:t>
            </a:r>
          </a:p>
          <a:p>
            <a:pPr lvl="2"/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Eigen::</a:t>
            </a:r>
            <a:r>
              <a:rPr lang="en-US" altLang="zh-CN" dirty="0" err="1"/>
              <a:t>SimplicialLLT</a:t>
            </a:r>
            <a:endParaRPr lang="en-US" altLang="zh-CN" dirty="0"/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62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kumimoji="1" sz="2400" dirty="0" smtClean="0">
            <a:solidFill>
              <a:schemeClr val="bg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1395</TotalTime>
  <Words>427</Words>
  <Application>Microsoft Macintosh PowerPoint</Application>
  <PresentationFormat>全屏显示(4:3)</PresentationFormat>
  <Paragraphs>120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Cambria Math</vt:lpstr>
      <vt:lpstr>Century Schoolbook</vt:lpstr>
      <vt:lpstr>Wingdings</vt:lpstr>
      <vt:lpstr>Wingdings 2</vt:lpstr>
      <vt:lpstr>华文楷体</vt:lpstr>
      <vt:lpstr>宋体</vt:lpstr>
      <vt:lpstr>Arial</vt:lpstr>
      <vt:lpstr>凸显</vt:lpstr>
      <vt:lpstr>TPL Algorithm</vt:lpstr>
      <vt:lpstr>Contents</vt:lpstr>
      <vt:lpstr>Program Diagram</vt:lpstr>
      <vt:lpstr>1. Parsers</vt:lpstr>
      <vt:lpstr>2.Circuit Related Data Structures</vt:lpstr>
      <vt:lpstr>3. netforce placement algorithm</vt:lpstr>
      <vt:lpstr>3. netforce placement algorithm</vt:lpstr>
      <vt:lpstr>3. netforce placement algorithm</vt:lpstr>
      <vt:lpstr>3. netforce placement algorithm</vt:lpstr>
      <vt:lpstr>Global Placement Diagram</vt:lpstr>
      <vt:lpstr>PowerPoint 演示文稿</vt:lpstr>
      <vt:lpstr>PowerPoint 演示文稿</vt:lpstr>
      <vt:lpstr>PowerPoint 演示文稿</vt:lpstr>
      <vt:lpstr>4. Thermal Placement Algorithm</vt:lpstr>
      <vt:lpstr>4. Thermal Placement Algorithm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TPL</dc:title>
  <dc:creator>Administrator</dc:creator>
  <cp:lastModifiedBy>Microsoft Office 用户</cp:lastModifiedBy>
  <cp:revision>110</cp:revision>
  <cp:lastPrinted>2016-03-07T13:36:38Z</cp:lastPrinted>
  <dcterms:created xsi:type="dcterms:W3CDTF">2016-01-14T04:33:37Z</dcterms:created>
  <dcterms:modified xsi:type="dcterms:W3CDTF">2016-03-07T13:57:53Z</dcterms:modified>
</cp:coreProperties>
</file>