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3" r:id="rId3"/>
    <p:sldId id="261" r:id="rId4"/>
    <p:sldId id="258" r:id="rId5"/>
    <p:sldId id="271" r:id="rId6"/>
    <p:sldId id="272" r:id="rId7"/>
    <p:sldId id="273" r:id="rId8"/>
    <p:sldId id="274" r:id="rId9"/>
    <p:sldId id="275" r:id="rId10"/>
    <p:sldId id="259" r:id="rId11"/>
    <p:sldId id="276" r:id="rId12"/>
    <p:sldId id="277" r:id="rId13"/>
    <p:sldId id="262" r:id="rId14"/>
    <p:sldId id="266" r:id="rId15"/>
    <p:sldId id="268" r:id="rId16"/>
    <p:sldId id="267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805CF20-9EFA-44F8-A82E-85FEE2BB4FC7}">
          <p14:sldIdLst>
            <p14:sldId id="256"/>
            <p14:sldId id="263"/>
          </p14:sldIdLst>
        </p14:section>
        <p14:section name="Designs" id="{530B4C45-528E-4D3E-AB41-5FBF301EF3F7}">
          <p14:sldIdLst>
            <p14:sldId id="261"/>
          </p14:sldIdLst>
        </p14:section>
        <p14:section name="Data Structures" id="{6D34D7AD-8588-43D6-BDDD-6B08A0C82B94}">
          <p14:sldIdLst>
            <p14:sldId id="258"/>
            <p14:sldId id="271"/>
            <p14:sldId id="272"/>
            <p14:sldId id="273"/>
            <p14:sldId id="274"/>
            <p14:sldId id="275"/>
            <p14:sldId id="259"/>
            <p14:sldId id="276"/>
            <p14:sldId id="277"/>
          </p14:sldIdLst>
        </p14:section>
        <p14:section name="Thermal Placement Algorithm" id="{2C9AA5D8-DF24-43BD-A169-28255014884D}">
          <p14:sldIdLst>
            <p14:sldId id="262"/>
            <p14:sldId id="266"/>
            <p14:sldId id="268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56"/>
    <p:restoredTop sz="94671"/>
  </p:normalViewPr>
  <p:slideViewPr>
    <p:cSldViewPr>
      <p:cViewPr>
        <p:scale>
          <a:sx n="104" d="100"/>
          <a:sy n="104" d="100"/>
        </p:scale>
        <p:origin x="248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16/3/6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16/3/6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16/3/6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16/3/6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16/3/6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16/3/6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16/3/6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16/3/6</a:t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16/3/6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16/3/6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Relationship Id="rId3" Type="http://schemas.openxmlformats.org/officeDocument/2006/relationships/image" Target="../media/image1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4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TPL Algorithm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A Thermal Based Placement Algorithm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90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netforce</a:t>
            </a:r>
            <a:r>
              <a:rPr lang="zh-CN" altLang="en-US" dirty="0" smtClean="0"/>
              <a:t> </a:t>
            </a:r>
            <a:r>
              <a:rPr lang="en-US" altLang="zh-CN" dirty="0" smtClean="0"/>
              <a:t>placement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algorithm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600200"/>
                <a:ext cx="8291264" cy="5257800"/>
              </a:xfrm>
            </p:spPr>
            <p:txBody>
              <a:bodyPr/>
              <a:lstStyle/>
              <a:p>
                <a:r>
                  <a:rPr lang="en-US" altLang="zh-CN" dirty="0" err="1" smtClean="0"/>
                  <a:t>TplNetForceModelInterface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//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Γ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zh-CN" alt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f>
                      <m:fPr>
                        <m:ctrlPr>
                          <a:rPr lang="bg-BG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bg-BG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𝑐𝑜𝑛𝑠𝑡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err="1" smtClean="0"/>
                  <a:t>compute_net_force_weight</a:t>
                </a:r>
                <a:r>
                  <a:rPr lang="en-US" altLang="zh-CN" dirty="0" smtClean="0"/>
                  <a:t>()</a:t>
                </a:r>
              </a:p>
              <a:p>
                <a:pPr lvl="1"/>
                <a:r>
                  <a:rPr lang="en-US" altLang="zh-CN" dirty="0" err="1" smtClean="0"/>
                  <a:t>compute_net_force_matrix</a:t>
                </a:r>
                <a:r>
                  <a:rPr lang="en-US" altLang="zh-CN" dirty="0" smtClean="0"/>
                  <a:t>()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//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compute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matrix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C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and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d</a:t>
                </a:r>
              </a:p>
              <a:p>
                <a:pPr lvl="1"/>
                <a:r>
                  <a:rPr lang="en-US" altLang="zh-CN" dirty="0" err="1" smtClean="0"/>
                  <a:t>compute_net_force_target</a:t>
                </a:r>
                <a:r>
                  <a:rPr lang="en-US" altLang="zh-CN" dirty="0" smtClean="0"/>
                  <a:t>()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//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compute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target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destination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net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force</a:t>
                </a:r>
                <a:endParaRPr lang="en-US" altLang="zh-CN" dirty="0"/>
              </a:p>
              <a:p>
                <a:endParaRPr lang="en-US" altLang="zh-CN" dirty="0" smtClean="0">
                  <a:solidFill>
                    <a:srgbClr val="C00000"/>
                  </a:solidFill>
                </a:endParaRPr>
              </a:p>
              <a:p>
                <a:pPr lvl="1"/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600200"/>
                <a:ext cx="8291264" cy="5257800"/>
              </a:xfrm>
              <a:blipFill rotWithShape="0">
                <a:blip r:embed="rId2"/>
                <a:stretch>
                  <a:fillRect l="-294" t="-9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821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Thermal </a:t>
            </a:r>
            <a:r>
              <a:rPr lang="en-US" altLang="zh-CN" dirty="0" smtClean="0"/>
              <a:t>Placement Algorithm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TplMoveForceModelInterface</a:t>
                </a:r>
                <a:endParaRPr lang="en-US" altLang="zh-CN" dirty="0"/>
              </a:p>
              <a:p>
                <a:pPr lvl="1"/>
                <a:r>
                  <a:rPr lang="en-US" altLang="zh-CN" dirty="0" err="1"/>
                  <a:t>green_function</a:t>
                </a:r>
                <a:r>
                  <a:rPr lang="en-US" altLang="zh-CN" dirty="0"/>
                  <a:t>()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//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return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temperature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grid[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j]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calculated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approximate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green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function</a:t>
                </a:r>
              </a:p>
              <a:p>
                <a:pPr lvl="1"/>
                <a:r>
                  <a:rPr lang="en-US" altLang="zh-CN" dirty="0" err="1"/>
                  <a:t>power_density</a:t>
                </a:r>
                <a:r>
                  <a:rPr lang="en-US" altLang="zh-CN" dirty="0"/>
                  <a:t>()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//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return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power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density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grid[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j]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considering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mirror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symmetry</a:t>
                </a:r>
              </a:p>
              <a:p>
                <a:pPr lvl="1"/>
                <a:r>
                  <a:rPr lang="en-US" altLang="zh-CN" dirty="0" err="1" smtClean="0"/>
                  <a:t>update_green_function</a:t>
                </a:r>
                <a:r>
                  <a:rPr lang="en-US" altLang="zh-CN" dirty="0" smtClean="0"/>
                  <a:t>()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//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calculate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𝐺</m:t>
                        </m:r>
                      </m:e>
                    </m:acc>
                    <m:r>
                      <a:rPr lang="en-US" altLang="zh-CN" b="0" i="1" smtClean="0">
                        <a:latin typeface="Cambria Math" charset="0"/>
                      </a:rPr>
                      <m:t>[</m:t>
                    </m:r>
                    <m:r>
                      <a:rPr lang="en-US" altLang="zh-CN" b="0" i="1" smtClean="0">
                        <a:latin typeface="Cambria Math" charset="0"/>
                      </a:rPr>
                      <m:t>𝑖</m:t>
                    </m:r>
                    <m:r>
                      <a:rPr lang="en-US" altLang="zh-CN" b="0" i="1" smtClean="0">
                        <a:latin typeface="Cambria Math" charset="0"/>
                      </a:rPr>
                      <m:t>, </m:t>
                    </m:r>
                    <m:r>
                      <a:rPr lang="en-US" altLang="zh-CN" b="0" i="1" smtClean="0">
                        <a:latin typeface="Cambria Math" charset="0"/>
                      </a:rPr>
                      <m:t>𝑗</m:t>
                    </m:r>
                    <m:r>
                      <a:rPr lang="en-US" altLang="zh-CN" b="0" i="1" smtClean="0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𝑖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</a:rPr>
                      <m:t>,</m:t>
                    </m:r>
                    <m:r>
                      <a:rPr lang="zh-CN" altLang="en-US" b="0" i="1" smtClean="0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𝑗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</a:rPr>
                      <m:t>]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err="1" smtClean="0"/>
                  <a:t>update_power_density</a:t>
                </a:r>
                <a:r>
                  <a:rPr lang="en-US" altLang="zh-CN" dirty="0" smtClean="0"/>
                  <a:t>()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//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calculate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𝑔</m:t>
                    </m:r>
                    <m:r>
                      <a:rPr lang="en-US" altLang="zh-CN" b="0" i="1" smtClean="0">
                        <a:latin typeface="Cambria Math" charset="0"/>
                      </a:rPr>
                      <m:t>[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𝑖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</a:rPr>
                      <m:t>,</m:t>
                    </m:r>
                    <m:r>
                      <a:rPr lang="zh-CN" altLang="en-US" b="0" i="1" smtClean="0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𝑗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</a:rPr>
                      <m:t>]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327" t="-10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036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Thermal </a:t>
            </a:r>
            <a:r>
              <a:rPr lang="en-US" altLang="zh-CN" dirty="0" smtClean="0"/>
              <a:t>Placement Algorithm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600200"/>
                <a:ext cx="8291264" cy="4873752"/>
              </a:xfrm>
            </p:spPr>
            <p:txBody>
              <a:bodyPr/>
              <a:lstStyle/>
              <a:p>
                <a:r>
                  <a:rPr lang="en-US" altLang="zh-CN" dirty="0" smtClean="0"/>
                  <a:t>Problem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in</a:t>
                </a:r>
                <a:r>
                  <a:rPr lang="zh-CN" altLang="en-US" dirty="0" smtClean="0"/>
                  <a:t> </a:t>
                </a:r>
                <a:r>
                  <a:rPr lang="en-US" altLang="zh-CN" dirty="0" err="1" smtClean="0"/>
                  <a:t>TplMoveForceM</a:t>
                </a:r>
                <a:endParaRPr lang="en-US" altLang="zh-CN" dirty="0" smtClean="0"/>
              </a:p>
              <a:p>
                <a:pPr lvl="1"/>
                <a:r>
                  <a:rPr lang="en-US" altLang="zh-CN" dirty="0" err="1" smtClean="0"/>
                  <a:t>update_green_function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=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Ο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4</m:t>
                        </m:r>
                      </m:sup>
                    </m:sSup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=</a:t>
                </a:r>
                <a:r>
                  <a:rPr lang="zh-CN" altLang="en-US" dirty="0" smtClean="0"/>
                  <a:t> </a:t>
                </a:r>
                <a:r>
                  <a:rPr lang="en-US" altLang="zh-CN" dirty="0" err="1" smtClean="0"/>
                  <a:t>grid_size</a:t>
                </a:r>
                <a:endParaRPr lang="en-US" altLang="zh-CN" dirty="0" smtClean="0"/>
              </a:p>
              <a:p>
                <a:pPr lvl="1"/>
                <a:r>
                  <a:rPr lang="en-US" altLang="zh-CN" dirty="0" err="1" smtClean="0"/>
                  <a:t>grid_size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|</a:t>
                </a:r>
                <a:r>
                  <a:rPr lang="zh-CN" altLang="en-US" dirty="0" smtClean="0"/>
                  <a:t> </a:t>
                </a:r>
                <a:r>
                  <a:rPr lang="en-US" altLang="zh-CN" dirty="0" err="1" smtClean="0"/>
                  <a:t>chip_width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/</a:t>
                </a:r>
                <a:r>
                  <a:rPr lang="zh-CN" altLang="en-US" dirty="0" smtClean="0"/>
                  <a:t> </a:t>
                </a:r>
                <a:r>
                  <a:rPr lang="en-US" altLang="zh-CN" dirty="0" err="1" smtClean="0"/>
                  <a:t>grid_size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&lt;=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min{</a:t>
                </a:r>
                <a:r>
                  <a:rPr lang="en-US" altLang="zh-CN" dirty="0" err="1" smtClean="0"/>
                  <a:t>module_width</a:t>
                </a:r>
                <a:r>
                  <a:rPr lang="en-US" altLang="zh-CN" dirty="0" smtClean="0"/>
                  <a:t>}</a:t>
                </a:r>
              </a:p>
              <a:p>
                <a:pPr lvl="1"/>
                <a:r>
                  <a:rPr lang="en-US" altLang="zh-CN" dirty="0" err="1"/>
                  <a:t>grid_size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|</a:t>
                </a:r>
                <a:r>
                  <a:rPr lang="zh-CN" altLang="en-US" dirty="0"/>
                  <a:t> </a:t>
                </a:r>
                <a:r>
                  <a:rPr lang="en-US" altLang="zh-CN" dirty="0" err="1" smtClean="0"/>
                  <a:t>chip_height</a:t>
                </a:r>
                <a:r>
                  <a:rPr lang="zh-CN" altLang="en-US" dirty="0" smtClean="0"/>
                  <a:t> 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 </a:t>
                </a:r>
                <a:r>
                  <a:rPr lang="en-US" altLang="zh-CN" dirty="0" err="1"/>
                  <a:t>grid_size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&lt;=</a:t>
                </a:r>
                <a:r>
                  <a:rPr lang="zh-CN" altLang="en-US" dirty="0"/>
                  <a:t> </a:t>
                </a:r>
                <a:r>
                  <a:rPr lang="en-US" altLang="zh-CN" dirty="0" smtClean="0"/>
                  <a:t>min{</a:t>
                </a:r>
                <a:r>
                  <a:rPr lang="en-US" altLang="zh-CN" dirty="0" err="1" smtClean="0"/>
                  <a:t>module_height</a:t>
                </a:r>
                <a:r>
                  <a:rPr lang="en-US" altLang="zh-CN" dirty="0" smtClean="0"/>
                  <a:t>}</a:t>
                </a:r>
              </a:p>
              <a:p>
                <a:pPr lvl="1"/>
                <a:r>
                  <a:rPr lang="en-US" altLang="zh-CN" dirty="0" smtClean="0"/>
                  <a:t>need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to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make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this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function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faster</a:t>
                </a:r>
                <a:endParaRPr lang="en-US" altLang="zh-CN" dirty="0"/>
              </a:p>
              <a:p>
                <a:pPr lvl="1"/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600200"/>
                <a:ext cx="8291264" cy="4873752"/>
              </a:xfrm>
              <a:blipFill rotWithShape="0">
                <a:blip r:embed="rId2"/>
                <a:stretch>
                  <a:fillRect l="-294" t="-10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229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Global Placement Diagram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967" y="1600200"/>
            <a:ext cx="5838065" cy="4873625"/>
          </a:xfrm>
        </p:spPr>
      </p:pic>
      <p:sp>
        <p:nvSpPr>
          <p:cNvPr id="4" name="文本框 3"/>
          <p:cNvSpPr txBox="1"/>
          <p:nvPr/>
        </p:nvSpPr>
        <p:spPr>
          <a:xfrm>
            <a:off x="5705876" y="5301208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dirty="0" smtClean="0"/>
              <a:t>When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re-partition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grids?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705876" y="2204864"/>
            <a:ext cx="268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Hold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:=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force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95536" y="2251030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Now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don’t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have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given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286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/>
        </p:nvGrpSpPr>
        <p:grpSpPr>
          <a:xfrm>
            <a:off x="2663788" y="520488"/>
            <a:ext cx="2592288" cy="432048"/>
            <a:chOff x="1187624" y="2348880"/>
            <a:chExt cx="2592288" cy="432048"/>
          </a:xfrm>
        </p:grpSpPr>
        <p:sp>
          <p:nvSpPr>
            <p:cNvPr id="4" name="矩形 3"/>
            <p:cNvSpPr/>
            <p:nvPr/>
          </p:nvSpPr>
          <p:spPr>
            <a:xfrm>
              <a:off x="1187624" y="2348880"/>
              <a:ext cx="2448272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187624" y="2348880"/>
              <a:ext cx="2592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Modules</a:t>
              </a:r>
              <a:r>
                <a:rPr kumimoji="1" lang="zh-CN" altLang="en-US" dirty="0" smtClean="0"/>
                <a:t> </a:t>
              </a:r>
              <a:r>
                <a:rPr kumimoji="1" lang="en-US" altLang="zh-CN" dirty="0" smtClean="0"/>
                <a:t>distribution</a:t>
              </a:r>
              <a:endParaRPr kumimoji="1" lang="zh-CN" altLang="en-US" dirty="0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075994" y="1333006"/>
            <a:ext cx="4944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CN" sz="2400" dirty="0" smtClean="0"/>
              <a:t>Partition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into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grids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2400" dirty="0" smtClean="0"/>
              <a:t>Extend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chip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to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nine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regions</a:t>
            </a:r>
            <a:endParaRPr kumimoji="1" lang="zh-CN" altLang="en-US" sz="2400" dirty="0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2411760" y="249289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049" name="Picture 1" descr="exten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770991"/>
            <a:ext cx="3816424" cy="3561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509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/>
        </p:nvGrpSpPr>
        <p:grpSpPr>
          <a:xfrm>
            <a:off x="395536" y="260648"/>
            <a:ext cx="2592288" cy="432048"/>
            <a:chOff x="1187624" y="2348880"/>
            <a:chExt cx="2592288" cy="432048"/>
          </a:xfrm>
        </p:grpSpPr>
        <p:sp>
          <p:nvSpPr>
            <p:cNvPr id="4" name="矩形 3"/>
            <p:cNvSpPr/>
            <p:nvPr/>
          </p:nvSpPr>
          <p:spPr>
            <a:xfrm>
              <a:off x="1187624" y="2348880"/>
              <a:ext cx="2448272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187624" y="2348880"/>
              <a:ext cx="2592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Modules</a:t>
              </a:r>
              <a:r>
                <a:rPr kumimoji="1" lang="zh-CN" altLang="en-US" dirty="0" smtClean="0"/>
                <a:t> </a:t>
              </a:r>
              <a:r>
                <a:rPr kumimoji="1" lang="en-US" altLang="zh-CN" dirty="0" smtClean="0"/>
                <a:t>distribution</a:t>
              </a:r>
              <a:endParaRPr kumimoji="1" lang="zh-CN" altLang="en-US" dirty="0"/>
            </a:p>
          </p:txBody>
        </p:sp>
      </p:grpSp>
      <p:grpSp>
        <p:nvGrpSpPr>
          <p:cNvPr id="7" name="组 6"/>
          <p:cNvGrpSpPr/>
          <p:nvPr/>
        </p:nvGrpSpPr>
        <p:grpSpPr>
          <a:xfrm>
            <a:off x="6000775" y="254816"/>
            <a:ext cx="2592288" cy="432048"/>
            <a:chOff x="1187624" y="2348880"/>
            <a:chExt cx="2592288" cy="432048"/>
          </a:xfrm>
        </p:grpSpPr>
        <p:sp>
          <p:nvSpPr>
            <p:cNvPr id="8" name="矩形 7"/>
            <p:cNvSpPr/>
            <p:nvPr/>
          </p:nvSpPr>
          <p:spPr>
            <a:xfrm>
              <a:off x="1187624" y="2348880"/>
              <a:ext cx="2448272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187624" y="2348880"/>
              <a:ext cx="2592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Thermal</a:t>
              </a:r>
              <a:r>
                <a:rPr kumimoji="1" lang="zh-CN" altLang="en-US" dirty="0" smtClean="0"/>
                <a:t> </a:t>
              </a:r>
              <a:r>
                <a:rPr kumimoji="1" lang="en-US" altLang="zh-CN" dirty="0" smtClean="0"/>
                <a:t>distribution</a:t>
              </a:r>
              <a:endParaRPr kumimoji="1" lang="zh-CN" altLang="en-US" dirty="0"/>
            </a:p>
          </p:txBody>
        </p:sp>
      </p:grpSp>
      <p:grpSp>
        <p:nvGrpSpPr>
          <p:cNvPr id="2" name="组 1"/>
          <p:cNvGrpSpPr/>
          <p:nvPr/>
        </p:nvGrpSpPr>
        <p:grpSpPr>
          <a:xfrm>
            <a:off x="1032223" y="1134947"/>
            <a:ext cx="7056784" cy="4176464"/>
            <a:chOff x="1259632" y="2105134"/>
            <a:chExt cx="7056784" cy="4098899"/>
          </a:xfrm>
        </p:grpSpPr>
        <p:sp>
          <p:nvSpPr>
            <p:cNvPr id="11" name="文本框 10"/>
            <p:cNvSpPr txBox="1"/>
            <p:nvPr/>
          </p:nvSpPr>
          <p:spPr>
            <a:xfrm>
              <a:off x="1259632" y="2233715"/>
              <a:ext cx="7056784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For</a:t>
              </a:r>
              <a:r>
                <a:rPr kumimoji="1" lang="zh-CN" altLang="en-US" dirty="0" smtClean="0"/>
                <a:t> </a:t>
              </a:r>
              <a:r>
                <a:rPr kumimoji="1" lang="en-US" altLang="zh-CN" dirty="0" smtClean="0"/>
                <a:t>each</a:t>
              </a:r>
              <a:r>
                <a:rPr kumimoji="1" lang="zh-CN" altLang="en-US" dirty="0" smtClean="0"/>
                <a:t> </a:t>
              </a:r>
              <a:r>
                <a:rPr kumimoji="1" lang="en-US" altLang="zh-CN" dirty="0" smtClean="0"/>
                <a:t>grid(</a:t>
              </a:r>
              <a:r>
                <a:rPr kumimoji="1" lang="en-US" altLang="zh-CN" dirty="0" err="1" smtClean="0"/>
                <a:t>i</a:t>
              </a:r>
              <a:r>
                <a:rPr kumimoji="1" lang="en-US" altLang="zh-CN" dirty="0" smtClean="0"/>
                <a:t>,</a:t>
              </a:r>
              <a:r>
                <a:rPr kumimoji="1" lang="zh-CN" altLang="en-US" dirty="0" smtClean="0"/>
                <a:t> </a:t>
              </a:r>
              <a:r>
                <a:rPr kumimoji="1" lang="en-US" altLang="zh-CN" dirty="0" smtClean="0"/>
                <a:t>j),</a:t>
              </a:r>
              <a:r>
                <a:rPr kumimoji="1" lang="zh-CN" altLang="en-US" dirty="0" smtClean="0"/>
                <a:t> </a:t>
              </a:r>
              <a:r>
                <a:rPr kumimoji="1" lang="en-US" altLang="zh-CN" dirty="0" smtClean="0"/>
                <a:t>calculate</a:t>
              </a:r>
            </a:p>
            <a:p>
              <a:endParaRPr kumimoji="1" lang="en-US" altLang="zh-CN" dirty="0"/>
            </a:p>
            <a:p>
              <a:endParaRPr kumimoji="1" lang="en-US" altLang="zh-CN" dirty="0" smtClean="0"/>
            </a:p>
            <a:p>
              <a:endParaRPr kumimoji="1" lang="en-US" altLang="zh-CN" dirty="0" smtClean="0"/>
            </a:p>
            <a:p>
              <a:endParaRPr kumimoji="1" lang="en-US" altLang="zh-CN" dirty="0"/>
            </a:p>
            <a:p>
              <a:r>
                <a:rPr kumimoji="1" lang="en-US" altLang="zh-CN" dirty="0" smtClean="0"/>
                <a:t>where</a:t>
              </a:r>
            </a:p>
            <a:p>
              <a:endParaRPr kumimoji="1" lang="en-US" altLang="zh-CN" dirty="0"/>
            </a:p>
            <a:p>
              <a:endParaRPr kumimoji="1" lang="en-US" altLang="zh-CN" dirty="0" smtClean="0"/>
            </a:p>
            <a:p>
              <a:endParaRPr kumimoji="1" lang="en-US" altLang="zh-CN" dirty="0"/>
            </a:p>
            <a:p>
              <a:r>
                <a:rPr kumimoji="1" lang="en-US" altLang="zh-CN" dirty="0"/>
                <a:t>and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g[</a:t>
              </a:r>
              <a:r>
                <a:rPr kumimoji="1" lang="en-US" altLang="zh-CN" dirty="0" err="1"/>
                <a:t>i</a:t>
              </a:r>
              <a:r>
                <a:rPr kumimoji="1" lang="en-US" altLang="zh-CN" dirty="0"/>
                <a:t>,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j]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is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the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average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power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density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of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all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blocks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in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the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grid,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that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is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each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block’s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power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density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multiplied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by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the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portion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of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that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block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in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the</a:t>
              </a:r>
              <a:r>
                <a:rPr kumimoji="1" lang="zh-CN" altLang="en-US" dirty="0"/>
                <a:t> </a:t>
              </a:r>
              <a:r>
                <a:rPr kumimoji="1" lang="en-US" altLang="zh-CN" dirty="0" smtClean="0"/>
                <a:t>grid</a:t>
              </a:r>
              <a:endParaRPr kumimoji="1" lang="zh-CN" altLang="en-US" dirty="0"/>
            </a:p>
            <a:p>
              <a:endParaRPr kumimoji="1" lang="en-US" altLang="zh-CN" dirty="0" smtClean="0"/>
            </a:p>
            <a:p>
              <a:endParaRPr kumimoji="1" lang="zh-CN" altLang="en-US" dirty="0"/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44875" y="2105134"/>
              <a:ext cx="3630852" cy="675793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5736" y="2780927"/>
              <a:ext cx="4876800" cy="1943100"/>
            </a:xfrm>
            <a:prstGeom prst="rect">
              <a:avLst/>
            </a:prstGeom>
          </p:spPr>
        </p:pic>
      </p:grpSp>
      <p:sp>
        <p:nvSpPr>
          <p:cNvPr id="14" name="下箭头 13"/>
          <p:cNvSpPr/>
          <p:nvPr/>
        </p:nvSpPr>
        <p:spPr>
          <a:xfrm rot="16200000">
            <a:off x="4238787" y="-926717"/>
            <a:ext cx="367009" cy="2795114"/>
          </a:xfrm>
          <a:prstGeom prst="downArrow">
            <a:avLst>
              <a:gd name="adj1" fmla="val 50000"/>
              <a:gd name="adj2" fmla="val 15941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4653136"/>
            <a:ext cx="3963231" cy="211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923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/>
        </p:nvGrpSpPr>
        <p:grpSpPr>
          <a:xfrm>
            <a:off x="433548" y="642325"/>
            <a:ext cx="2592288" cy="432048"/>
            <a:chOff x="1187624" y="2348880"/>
            <a:chExt cx="2592288" cy="432048"/>
          </a:xfrm>
        </p:grpSpPr>
        <p:sp>
          <p:nvSpPr>
            <p:cNvPr id="4" name="矩形 3"/>
            <p:cNvSpPr/>
            <p:nvPr/>
          </p:nvSpPr>
          <p:spPr>
            <a:xfrm>
              <a:off x="1187624" y="2348880"/>
              <a:ext cx="2448272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187624" y="2348880"/>
              <a:ext cx="2592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Thermal</a:t>
              </a:r>
              <a:r>
                <a:rPr kumimoji="1" lang="zh-CN" altLang="en-US" dirty="0" smtClean="0"/>
                <a:t> </a:t>
              </a:r>
              <a:r>
                <a:rPr kumimoji="1" lang="en-US" altLang="zh-CN" dirty="0" smtClean="0"/>
                <a:t>distribution</a:t>
              </a:r>
              <a:endParaRPr kumimoji="1" lang="zh-CN" altLang="en-US" dirty="0"/>
            </a:p>
          </p:txBody>
        </p:sp>
      </p:grpSp>
      <p:grpSp>
        <p:nvGrpSpPr>
          <p:cNvPr id="7" name="组 6"/>
          <p:cNvGrpSpPr/>
          <p:nvPr/>
        </p:nvGrpSpPr>
        <p:grpSpPr>
          <a:xfrm>
            <a:off x="6038787" y="636493"/>
            <a:ext cx="2592288" cy="432048"/>
            <a:chOff x="1187624" y="2348880"/>
            <a:chExt cx="2592288" cy="432048"/>
          </a:xfrm>
        </p:grpSpPr>
        <p:sp>
          <p:nvSpPr>
            <p:cNvPr id="8" name="矩形 7"/>
            <p:cNvSpPr/>
            <p:nvPr/>
          </p:nvSpPr>
          <p:spPr>
            <a:xfrm>
              <a:off x="1187624" y="2348880"/>
              <a:ext cx="2448272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187624" y="2348880"/>
              <a:ext cx="2592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Heat</a:t>
              </a:r>
              <a:r>
                <a:rPr kumimoji="1" lang="zh-CN" altLang="en-US" dirty="0" smtClean="0"/>
                <a:t> </a:t>
              </a:r>
              <a:r>
                <a:rPr kumimoji="1" lang="en-US" altLang="zh-CN" dirty="0" smtClean="0"/>
                <a:t>flux</a:t>
              </a:r>
              <a:endParaRPr kumimoji="1" lang="zh-CN" altLang="en-US" dirty="0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717469" y="1562242"/>
            <a:ext cx="76255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each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grid(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j),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calculate</a:t>
            </a:r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heat</a:t>
            </a:r>
            <a:r>
              <a:rPr kumimoji="1" lang="zh-CN" altLang="en-US" dirty="0"/>
              <a:t> </a:t>
            </a:r>
            <a:r>
              <a:rPr kumimoji="1" lang="en-US" altLang="zh-CN" dirty="0"/>
              <a:t>vector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every</a:t>
            </a:r>
            <a:r>
              <a:rPr kumimoji="1" lang="zh-CN" altLang="en-US" dirty="0"/>
              <a:t> </a:t>
            </a:r>
            <a:r>
              <a:rPr kumimoji="1" lang="en-US" altLang="zh-CN" dirty="0"/>
              <a:t>grid.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get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heat</a:t>
            </a:r>
            <a:r>
              <a:rPr kumimoji="1" lang="zh-CN" altLang="en-US" dirty="0"/>
              <a:t> </a:t>
            </a:r>
            <a:r>
              <a:rPr kumimoji="1" lang="en-US" altLang="zh-CN" dirty="0"/>
              <a:t>vector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block,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heat</a:t>
            </a:r>
            <a:r>
              <a:rPr kumimoji="1" lang="zh-CN" altLang="en-US" dirty="0"/>
              <a:t> </a:t>
            </a:r>
            <a:r>
              <a:rPr kumimoji="1" lang="en-US" altLang="zh-CN" dirty="0"/>
              <a:t>vector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grids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block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covers(need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further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discuss)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14" name="下箭头 13"/>
          <p:cNvSpPr/>
          <p:nvPr/>
        </p:nvSpPr>
        <p:spPr>
          <a:xfrm rot="16200000">
            <a:off x="4276799" y="-545040"/>
            <a:ext cx="367009" cy="2795114"/>
          </a:xfrm>
          <a:prstGeom prst="downArrow">
            <a:avLst>
              <a:gd name="adj1" fmla="val 50000"/>
              <a:gd name="adj2" fmla="val 15941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548" y="2092688"/>
            <a:ext cx="7913606" cy="327155"/>
          </a:xfrm>
          <a:prstGeom prst="rect">
            <a:avLst/>
          </a:prstGeom>
        </p:spPr>
      </p:pic>
      <p:grpSp>
        <p:nvGrpSpPr>
          <p:cNvPr id="18" name="组 17"/>
          <p:cNvGrpSpPr/>
          <p:nvPr/>
        </p:nvGrpSpPr>
        <p:grpSpPr>
          <a:xfrm>
            <a:off x="396637" y="4210959"/>
            <a:ext cx="2592288" cy="432048"/>
            <a:chOff x="1187624" y="2348880"/>
            <a:chExt cx="2592288" cy="432048"/>
          </a:xfrm>
        </p:grpSpPr>
        <p:sp>
          <p:nvSpPr>
            <p:cNvPr id="19" name="矩形 18"/>
            <p:cNvSpPr/>
            <p:nvPr/>
          </p:nvSpPr>
          <p:spPr>
            <a:xfrm>
              <a:off x="1187624" y="2348880"/>
              <a:ext cx="2448272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187624" y="2348880"/>
              <a:ext cx="2592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Heat</a:t>
              </a:r>
              <a:r>
                <a:rPr kumimoji="1" lang="zh-CN" altLang="en-US" dirty="0" smtClean="0"/>
                <a:t> </a:t>
              </a:r>
              <a:r>
                <a:rPr kumimoji="1" lang="en-US" altLang="zh-CN" dirty="0" smtClean="0"/>
                <a:t>flux</a:t>
              </a:r>
              <a:endParaRPr kumimoji="1" lang="zh-CN" altLang="en-US" dirty="0"/>
            </a:p>
          </p:txBody>
        </p:sp>
      </p:grpSp>
      <p:grpSp>
        <p:nvGrpSpPr>
          <p:cNvPr id="21" name="组 20"/>
          <p:cNvGrpSpPr/>
          <p:nvPr/>
        </p:nvGrpSpPr>
        <p:grpSpPr>
          <a:xfrm>
            <a:off x="5925822" y="4205127"/>
            <a:ext cx="2736304" cy="432048"/>
            <a:chOff x="1043608" y="2348880"/>
            <a:chExt cx="2736304" cy="432048"/>
          </a:xfrm>
        </p:grpSpPr>
        <p:sp>
          <p:nvSpPr>
            <p:cNvPr id="22" name="矩形 21"/>
            <p:cNvSpPr/>
            <p:nvPr/>
          </p:nvSpPr>
          <p:spPr>
            <a:xfrm>
              <a:off x="1043608" y="2348880"/>
              <a:ext cx="2592288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043608" y="2348880"/>
              <a:ext cx="2736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Quadratic</a:t>
              </a:r>
              <a:r>
                <a:rPr kumimoji="1" lang="zh-CN" altLang="en-US" dirty="0" smtClean="0"/>
                <a:t> </a:t>
              </a:r>
              <a:r>
                <a:rPr kumimoji="1" lang="en-US" altLang="zh-CN" dirty="0" smtClean="0"/>
                <a:t>optimization</a:t>
              </a:r>
              <a:endParaRPr kumimoji="1" lang="zh-CN" altLang="en-US" dirty="0"/>
            </a:p>
          </p:txBody>
        </p:sp>
      </p:grpSp>
      <p:sp>
        <p:nvSpPr>
          <p:cNvPr id="24" name="下箭头 23"/>
          <p:cNvSpPr/>
          <p:nvPr/>
        </p:nvSpPr>
        <p:spPr>
          <a:xfrm rot="16200000">
            <a:off x="4239888" y="3023594"/>
            <a:ext cx="367009" cy="2795114"/>
          </a:xfrm>
          <a:prstGeom prst="downArrow">
            <a:avLst>
              <a:gd name="adj1" fmla="val 50000"/>
              <a:gd name="adj2" fmla="val 15941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79" y="4920129"/>
            <a:ext cx="7146016" cy="89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98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 action="ppaction://hlinksldjump"/>
              </a:rPr>
              <a:t>Designs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hlinkClick r:id="rId3" action="ppaction://hlinksldjump"/>
              </a:rPr>
              <a:t>Data Structures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>
                <a:hlinkClick r:id="rId4" action="ppaction://hlinksldjump"/>
              </a:rPr>
              <a:t>Thermal Placement Algorithm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145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Program Diagram</a:t>
            </a:r>
            <a:endParaRPr lang="zh-CN" altLang="en-US" dirty="0"/>
          </a:p>
        </p:txBody>
      </p:sp>
      <p:grpSp>
        <p:nvGrpSpPr>
          <p:cNvPr id="6" name="组 5"/>
          <p:cNvGrpSpPr/>
          <p:nvPr/>
        </p:nvGrpSpPr>
        <p:grpSpPr>
          <a:xfrm>
            <a:off x="3248230" y="2104855"/>
            <a:ext cx="2088232" cy="1440160"/>
            <a:chOff x="4860032" y="1988840"/>
            <a:chExt cx="1728192" cy="864096"/>
          </a:xfrm>
        </p:grpSpPr>
        <p:sp>
          <p:nvSpPr>
            <p:cNvPr id="3" name="圆角矩形 2"/>
            <p:cNvSpPr/>
            <p:nvPr/>
          </p:nvSpPr>
          <p:spPr>
            <a:xfrm>
              <a:off x="4860032" y="1988840"/>
              <a:ext cx="1728192" cy="86409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040052" y="2047749"/>
              <a:ext cx="1368152" cy="720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400" dirty="0" smtClean="0">
                  <a:solidFill>
                    <a:schemeClr val="bg1"/>
                  </a:solidFill>
                </a:rPr>
                <a:t>algorithm</a:t>
              </a:r>
            </a:p>
            <a:p>
              <a:pPr algn="ctr"/>
              <a:r>
                <a:rPr kumimoji="1" lang="en-US" altLang="zh-CN" sz="2400" dirty="0" smtClean="0">
                  <a:solidFill>
                    <a:schemeClr val="bg1"/>
                  </a:solidFill>
                </a:rPr>
                <a:t>data</a:t>
              </a:r>
            </a:p>
            <a:p>
              <a:pPr algn="ctr"/>
              <a:r>
                <a:rPr kumimoji="1" lang="en-US" altLang="zh-CN" sz="2400" dirty="0" smtClean="0">
                  <a:solidFill>
                    <a:schemeClr val="bg1"/>
                  </a:solidFill>
                </a:rPr>
                <a:t>structure</a:t>
              </a:r>
              <a:endParaRPr kumimoji="1" lang="zh-CN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组 6"/>
          <p:cNvGrpSpPr/>
          <p:nvPr/>
        </p:nvGrpSpPr>
        <p:grpSpPr>
          <a:xfrm>
            <a:off x="628316" y="2378763"/>
            <a:ext cx="1728192" cy="864096"/>
            <a:chOff x="4860032" y="1988840"/>
            <a:chExt cx="1728192" cy="864096"/>
          </a:xfrm>
        </p:grpSpPr>
        <p:sp>
          <p:nvSpPr>
            <p:cNvPr id="8" name="圆角矩形 7"/>
            <p:cNvSpPr/>
            <p:nvPr/>
          </p:nvSpPr>
          <p:spPr>
            <a:xfrm>
              <a:off x="4860032" y="1988840"/>
              <a:ext cx="1728192" cy="86409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040052" y="2190055"/>
              <a:ext cx="13681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 dirty="0" smtClean="0">
                  <a:solidFill>
                    <a:schemeClr val="bg1"/>
                  </a:solidFill>
                </a:rPr>
                <a:t>Parsers</a:t>
              </a:r>
              <a:endParaRPr kumimoji="1" lang="zh-CN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组 9"/>
          <p:cNvGrpSpPr/>
          <p:nvPr/>
        </p:nvGrpSpPr>
        <p:grpSpPr>
          <a:xfrm>
            <a:off x="6228184" y="2090731"/>
            <a:ext cx="2088232" cy="1440160"/>
            <a:chOff x="4860032" y="1988840"/>
            <a:chExt cx="1728192" cy="864096"/>
          </a:xfrm>
        </p:grpSpPr>
        <p:sp>
          <p:nvSpPr>
            <p:cNvPr id="11" name="圆角矩形 10"/>
            <p:cNvSpPr/>
            <p:nvPr/>
          </p:nvSpPr>
          <p:spPr>
            <a:xfrm>
              <a:off x="4860032" y="1988840"/>
              <a:ext cx="1728192" cy="86409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040052" y="2047749"/>
              <a:ext cx="1368152" cy="720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400" dirty="0" smtClean="0">
                  <a:solidFill>
                    <a:schemeClr val="bg1"/>
                  </a:solidFill>
                </a:rPr>
                <a:t>net</a:t>
              </a:r>
            </a:p>
            <a:p>
              <a:pPr algn="ctr"/>
              <a:r>
                <a:rPr kumimoji="1" lang="en-US" altLang="zh-CN" sz="2400" dirty="0" smtClean="0">
                  <a:solidFill>
                    <a:schemeClr val="bg1"/>
                  </a:solidFill>
                </a:rPr>
                <a:t>force</a:t>
              </a:r>
            </a:p>
            <a:p>
              <a:pPr algn="ctr"/>
              <a:r>
                <a:rPr kumimoji="1" lang="en-US" altLang="zh-CN" sz="2400" dirty="0" smtClean="0">
                  <a:solidFill>
                    <a:schemeClr val="bg1"/>
                  </a:solidFill>
                </a:rPr>
                <a:t>target</a:t>
              </a:r>
              <a:endParaRPr kumimoji="1"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右箭头 12"/>
          <p:cNvSpPr/>
          <p:nvPr/>
        </p:nvSpPr>
        <p:spPr>
          <a:xfrm>
            <a:off x="5576639" y="2757001"/>
            <a:ext cx="411367" cy="135867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2574032" y="2758445"/>
            <a:ext cx="411367" cy="135867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6" name="组 15"/>
          <p:cNvGrpSpPr/>
          <p:nvPr/>
        </p:nvGrpSpPr>
        <p:grpSpPr>
          <a:xfrm>
            <a:off x="4943890" y="4232231"/>
            <a:ext cx="2088232" cy="1440160"/>
            <a:chOff x="4860032" y="1988840"/>
            <a:chExt cx="1728192" cy="864096"/>
          </a:xfrm>
        </p:grpSpPr>
        <p:sp>
          <p:nvSpPr>
            <p:cNvPr id="17" name="圆角矩形 16"/>
            <p:cNvSpPr/>
            <p:nvPr/>
          </p:nvSpPr>
          <p:spPr>
            <a:xfrm>
              <a:off x="4860032" y="1988840"/>
              <a:ext cx="1728192" cy="86409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040052" y="2047749"/>
              <a:ext cx="1368152" cy="720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400" dirty="0" smtClean="0">
                  <a:solidFill>
                    <a:schemeClr val="bg1"/>
                  </a:solidFill>
                </a:rPr>
                <a:t>move</a:t>
              </a:r>
            </a:p>
            <a:p>
              <a:pPr algn="ctr"/>
              <a:r>
                <a:rPr kumimoji="1" lang="en-US" altLang="zh-CN" sz="2400" dirty="0" smtClean="0">
                  <a:solidFill>
                    <a:schemeClr val="bg1"/>
                  </a:solidFill>
                </a:rPr>
                <a:t>force</a:t>
              </a:r>
            </a:p>
            <a:p>
              <a:pPr algn="ctr"/>
              <a:r>
                <a:rPr kumimoji="1" lang="en-US" altLang="zh-CN" sz="2400" dirty="0" smtClean="0">
                  <a:solidFill>
                    <a:schemeClr val="bg1"/>
                  </a:solidFill>
                </a:rPr>
                <a:t>target</a:t>
              </a:r>
              <a:endParaRPr kumimoji="1" lang="zh-CN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组 19"/>
          <p:cNvGrpSpPr/>
          <p:nvPr/>
        </p:nvGrpSpPr>
        <p:grpSpPr>
          <a:xfrm>
            <a:off x="1137796" y="4498528"/>
            <a:ext cx="2327958" cy="1057849"/>
            <a:chOff x="4860032" y="1988840"/>
            <a:chExt cx="1728192" cy="1032212"/>
          </a:xfrm>
        </p:grpSpPr>
        <p:sp>
          <p:nvSpPr>
            <p:cNvPr id="21" name="圆角矩形 20"/>
            <p:cNvSpPr/>
            <p:nvPr/>
          </p:nvSpPr>
          <p:spPr>
            <a:xfrm>
              <a:off x="4860032" y="1988840"/>
              <a:ext cx="1728192" cy="86409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5040052" y="2190055"/>
              <a:ext cx="13681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 dirty="0" smtClean="0">
                  <a:solidFill>
                    <a:schemeClr val="bg1"/>
                  </a:solidFill>
                </a:rPr>
                <a:t>Generators</a:t>
              </a:r>
              <a:endParaRPr kumimoji="1"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右箭头 22"/>
          <p:cNvSpPr/>
          <p:nvPr/>
        </p:nvSpPr>
        <p:spPr>
          <a:xfrm rot="6748344">
            <a:off x="6967835" y="3851902"/>
            <a:ext cx="411367" cy="135867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右箭头 23"/>
          <p:cNvSpPr/>
          <p:nvPr/>
        </p:nvSpPr>
        <p:spPr>
          <a:xfrm rot="10800000">
            <a:off x="3999138" y="4884377"/>
            <a:ext cx="411367" cy="135867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909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r>
              <a:rPr lang="en-US" altLang="zh-CN" dirty="0" smtClean="0"/>
              <a:t>Parsers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Read and write .</a:t>
            </a:r>
            <a:r>
              <a:rPr lang="en-US" altLang="zh-CN" dirty="0" smtClean="0">
                <a:solidFill>
                  <a:srgbClr val="0070C0"/>
                </a:solidFill>
              </a:rPr>
              <a:t>nodes,</a:t>
            </a:r>
            <a:r>
              <a:rPr lang="zh-CN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CN" dirty="0" err="1" smtClean="0">
                <a:solidFill>
                  <a:srgbClr val="0070C0"/>
                </a:solidFill>
              </a:rPr>
              <a:t>.net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and .</a:t>
            </a:r>
            <a:r>
              <a:rPr lang="en-US" altLang="zh-CN" dirty="0" err="1" smtClean="0">
                <a:solidFill>
                  <a:srgbClr val="0070C0"/>
                </a:solidFill>
              </a:rPr>
              <a:t>pl</a:t>
            </a:r>
            <a:r>
              <a:rPr lang="en-US" altLang="zh-CN" dirty="0" smtClean="0">
                <a:solidFill>
                  <a:srgbClr val="0070C0"/>
                </a:solidFill>
              </a:rPr>
              <a:t> files</a:t>
            </a:r>
          </a:p>
          <a:p>
            <a:endParaRPr lang="en-US" altLang="zh-CN" dirty="0"/>
          </a:p>
          <a:p>
            <a:r>
              <a:rPr lang="en-US" altLang="zh-CN" dirty="0" err="1" smtClean="0"/>
              <a:t>NodesParser</a:t>
            </a:r>
            <a:endParaRPr lang="en-US" altLang="zh-CN" dirty="0" smtClean="0"/>
          </a:p>
          <a:p>
            <a:r>
              <a:rPr lang="en-US" altLang="zh-CN" dirty="0" err="1" smtClean="0"/>
              <a:t>PlParser</a:t>
            </a:r>
            <a:endParaRPr lang="en-US" altLang="zh-CN" dirty="0" smtClean="0"/>
          </a:p>
          <a:p>
            <a:r>
              <a:rPr lang="en-US" altLang="zh-CN" dirty="0" err="1" smtClean="0"/>
              <a:t>NetParser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solidFill>
                  <a:srgbClr val="0070C0"/>
                </a:solidFill>
              </a:rPr>
              <a:t>Implemented using </a:t>
            </a:r>
            <a:r>
              <a:rPr lang="en-US" altLang="zh-CN" dirty="0" err="1" smtClean="0">
                <a:solidFill>
                  <a:srgbClr val="0070C0"/>
                </a:solidFill>
              </a:rPr>
              <a:t>Boost.Spirit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en-US" altLang="zh-CN" dirty="0" smtClean="0">
                <a:solidFill>
                  <a:srgbClr val="0070C0"/>
                </a:solidFill>
              </a:rPr>
              <a:t>In-memory Database design </a:t>
            </a:r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Use Circuit related data structure</a:t>
            </a:r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Use algorithm friendly counterpart </a:t>
            </a:r>
            <a:endParaRPr lang="en-US" altLang="zh-CN" dirty="0">
              <a:solidFill>
                <a:srgbClr val="0070C0"/>
              </a:solidFill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4553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 smtClean="0"/>
              <a:t>Parsers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-</a:t>
            </a:r>
            <a:r>
              <a:rPr lang="zh-CN" altLang="en-US" dirty="0" smtClean="0"/>
              <a:t> </a:t>
            </a:r>
            <a:r>
              <a:rPr lang="en-US" altLang="zh-CN" dirty="0" err="1" smtClean="0">
                <a:latin typeface="Calibri" charset="0"/>
                <a:ea typeface="Calibri" charset="0"/>
                <a:cs typeface="Calibri" charset="0"/>
              </a:rPr>
              <a:t>Nodeparser</a:t>
            </a:r>
            <a:endParaRPr kumimoji="1" lang="zh-CN" alt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BookshelfNode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//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typedef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std</a:t>
            </a:r>
            <a:r>
              <a:rPr kumimoji="1" lang="en-US" altLang="zh-CN" dirty="0" smtClean="0"/>
              <a:t>::string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Id</a:t>
            </a:r>
          </a:p>
          <a:p>
            <a:pPr lvl="1"/>
            <a:r>
              <a:rPr kumimoji="1" lang="en-US" altLang="zh-CN" dirty="0" err="1"/>
              <a:t>i</a:t>
            </a:r>
            <a:r>
              <a:rPr kumimoji="1" lang="en-US" altLang="zh-CN" dirty="0" err="1" smtClean="0"/>
              <a:t>nt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w</a:t>
            </a:r>
            <a:r>
              <a:rPr kumimoji="1" lang="en-US" altLang="zh-CN" dirty="0" smtClean="0"/>
              <a:t>idth</a:t>
            </a:r>
          </a:p>
          <a:p>
            <a:pPr lvl="1"/>
            <a:r>
              <a:rPr kumimoji="1" lang="en-US" altLang="zh-CN" dirty="0" err="1" smtClean="0"/>
              <a:t>int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height</a:t>
            </a:r>
          </a:p>
          <a:p>
            <a:pPr lvl="1"/>
            <a:r>
              <a:rPr kumimoji="1" lang="en-US" altLang="zh-CN" dirty="0" err="1" smtClean="0"/>
              <a:t>bool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fixed</a:t>
            </a:r>
            <a:endParaRPr kumimoji="1" lang="en-US" altLang="zh-CN" dirty="0"/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endParaRPr kumimoji="1" lang="en-US" altLang="zh-CN" sz="2400" dirty="0"/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kumimoji="1" lang="en-US" altLang="zh-CN" sz="2400" dirty="0" err="1" smtClean="0"/>
              <a:t>BookshelfNodes</a:t>
            </a:r>
            <a:endParaRPr kumimoji="1" lang="en-US" altLang="zh-CN" dirty="0"/>
          </a:p>
          <a:p>
            <a:pPr marL="548640" lvl="2">
              <a:spcBef>
                <a:spcPts val="600"/>
              </a:spcBef>
              <a:buSzPct val="70000"/>
            </a:pPr>
            <a:r>
              <a:rPr kumimoji="1" lang="en-US" altLang="zh-CN" dirty="0" err="1" smtClean="0"/>
              <a:t>int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num_nodes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//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total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modules</a:t>
            </a:r>
          </a:p>
          <a:p>
            <a:pPr marL="548640" lvl="2">
              <a:spcBef>
                <a:spcPts val="600"/>
              </a:spcBef>
              <a:buSzPct val="70000"/>
            </a:pPr>
            <a:r>
              <a:rPr kumimoji="1" lang="en-US" altLang="zh-CN" dirty="0" err="1" smtClean="0"/>
              <a:t>int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terminals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//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fixed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modules</a:t>
            </a:r>
          </a:p>
          <a:p>
            <a:pPr marL="548640" lvl="2">
              <a:spcBef>
                <a:spcPts val="600"/>
              </a:spcBef>
              <a:buSzPct val="70000"/>
            </a:pPr>
            <a:r>
              <a:rPr kumimoji="1" lang="en-US" altLang="zh-CN" dirty="0" smtClean="0"/>
              <a:t>vector&lt;</a:t>
            </a:r>
            <a:r>
              <a:rPr kumimoji="1" lang="en-US" altLang="zh-CN" dirty="0" err="1" smtClean="0"/>
              <a:t>BookshelfNode</a:t>
            </a:r>
            <a:r>
              <a:rPr kumimoji="1" lang="en-US" altLang="zh-CN" dirty="0" smtClean="0"/>
              <a:t>&gt;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</a:t>
            </a:r>
            <a:endParaRPr kumimoji="1" lang="en-US" altLang="zh-CN" dirty="0"/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endParaRPr kumimoji="1"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759039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 smtClean="0"/>
              <a:t>Parsers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-</a:t>
            </a:r>
            <a:r>
              <a:rPr lang="zh-CN" altLang="en-US" dirty="0" smtClean="0"/>
              <a:t> </a:t>
            </a:r>
            <a:r>
              <a:rPr lang="en-US" altLang="zh-CN" dirty="0" err="1" smtClean="0">
                <a:latin typeface="Calibri" charset="0"/>
                <a:ea typeface="Calibri" charset="0"/>
                <a:cs typeface="Calibri" charset="0"/>
              </a:rPr>
              <a:t>Plparser</a:t>
            </a:r>
            <a:endParaRPr kumimoji="1" lang="zh-CN" alt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BooshelfPl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i</a:t>
            </a:r>
            <a:r>
              <a:rPr kumimoji="1" lang="en-US" altLang="zh-CN" dirty="0" smtClean="0"/>
              <a:t>d</a:t>
            </a:r>
          </a:p>
          <a:p>
            <a:pPr lvl="1"/>
            <a:r>
              <a:rPr kumimoji="1" lang="en-US" altLang="zh-CN" dirty="0" smtClean="0"/>
              <a:t>Coordinate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x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//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typedef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double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Coordinate</a:t>
            </a:r>
          </a:p>
          <a:p>
            <a:pPr lvl="1"/>
            <a:r>
              <a:rPr kumimoji="1" lang="en-US" altLang="zh-CN" dirty="0" smtClean="0"/>
              <a:t>Coordinate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</a:t>
            </a:r>
          </a:p>
          <a:p>
            <a:pPr lvl="1"/>
            <a:r>
              <a:rPr kumimoji="1" lang="en-US" altLang="zh-CN" dirty="0" err="1" smtClean="0"/>
              <a:t>bool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fixed</a:t>
            </a:r>
            <a:endParaRPr kumimoji="1" lang="en-US" altLang="zh-CN" dirty="0"/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endParaRPr kumimoji="1" lang="en-US" altLang="zh-CN" sz="2400" dirty="0"/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kumimoji="1" lang="en-US" altLang="zh-CN" sz="2400" dirty="0" err="1" smtClean="0"/>
              <a:t>BookshelfPls</a:t>
            </a:r>
            <a:endParaRPr kumimoji="1" lang="en-US" altLang="zh-CN" dirty="0"/>
          </a:p>
          <a:p>
            <a:pPr marL="548640" lvl="2">
              <a:spcBef>
                <a:spcPts val="600"/>
              </a:spcBef>
              <a:buSzPct val="70000"/>
            </a:pPr>
            <a:r>
              <a:rPr kumimoji="1" lang="en-US" altLang="zh-CN" dirty="0" smtClean="0"/>
              <a:t>vector&lt;</a:t>
            </a:r>
            <a:r>
              <a:rPr kumimoji="1" lang="en-US" altLang="zh-CN" dirty="0" err="1" smtClean="0"/>
              <a:t>BookshelfPl</a:t>
            </a:r>
            <a:r>
              <a:rPr kumimoji="1" lang="en-US" altLang="zh-CN" dirty="0" smtClean="0"/>
              <a:t>&gt;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</a:t>
            </a:r>
            <a:endParaRPr kumimoji="1" lang="en-US" altLang="zh-CN" dirty="0"/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endParaRPr kumimoji="1"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317105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67600" cy="580926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 smtClean="0"/>
              <a:t>Parsers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-</a:t>
            </a:r>
            <a:r>
              <a:rPr lang="zh-CN" altLang="en-US" dirty="0" smtClean="0"/>
              <a:t> </a:t>
            </a:r>
            <a:r>
              <a:rPr lang="en-US" altLang="zh-CN" dirty="0" err="1" smtClean="0">
                <a:latin typeface="Calibri" charset="0"/>
                <a:ea typeface="Calibri" charset="0"/>
                <a:cs typeface="Calibri" charset="0"/>
              </a:rPr>
              <a:t>Netparser</a:t>
            </a:r>
            <a:endParaRPr kumimoji="1" lang="zh-CN" alt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709754"/>
            <a:ext cx="8291264" cy="6148245"/>
          </a:xfrm>
        </p:spPr>
        <p:txBody>
          <a:bodyPr>
            <a:normAutofit/>
          </a:bodyPr>
          <a:lstStyle/>
          <a:p>
            <a:r>
              <a:rPr kumimoji="1" lang="en-US" altLang="zh-CN" dirty="0" err="1" smtClean="0"/>
              <a:t>BooshelfPin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i</a:t>
            </a:r>
            <a:r>
              <a:rPr kumimoji="1" lang="en-US" altLang="zh-CN" dirty="0" smtClean="0"/>
              <a:t>d</a:t>
            </a:r>
          </a:p>
          <a:p>
            <a:pPr lvl="1"/>
            <a:r>
              <a:rPr kumimoji="1" lang="en-US" altLang="zh-CN" dirty="0" err="1" smtClean="0"/>
              <a:t>IOtype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io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//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enum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IOtype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{Input,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Output}</a:t>
            </a:r>
          </a:p>
          <a:p>
            <a:pPr lvl="1"/>
            <a:r>
              <a:rPr kumimoji="1" lang="en-US" altLang="zh-CN" dirty="0" smtClean="0"/>
              <a:t>Distance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dx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//shift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center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module</a:t>
            </a:r>
          </a:p>
          <a:p>
            <a:pPr lvl="1"/>
            <a:r>
              <a:rPr kumimoji="1" lang="en-US" altLang="zh-CN" dirty="0"/>
              <a:t>Distance</a:t>
            </a:r>
            <a:r>
              <a:rPr kumimoji="1" lang="zh-CN" altLang="en-US" dirty="0"/>
              <a:t> </a:t>
            </a:r>
            <a:r>
              <a:rPr kumimoji="1" lang="en-US" altLang="zh-CN" dirty="0" err="1" smtClean="0"/>
              <a:t>dy</a:t>
            </a:r>
            <a:endParaRPr kumimoji="1" lang="en-US" altLang="zh-CN" dirty="0"/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endParaRPr kumimoji="1" lang="en-US" altLang="zh-CN" sz="2400" dirty="0"/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kumimoji="1" lang="en-US" altLang="zh-CN" sz="2400" dirty="0" err="1" smtClean="0"/>
              <a:t>BookshelfNet</a:t>
            </a:r>
            <a:endParaRPr kumimoji="1" lang="en-US" altLang="zh-CN" sz="2400" dirty="0" smtClean="0"/>
          </a:p>
          <a:p>
            <a:pPr marL="548640" lvl="2">
              <a:spcBef>
                <a:spcPts val="600"/>
              </a:spcBef>
              <a:buSzPct val="70000"/>
            </a:pP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id</a:t>
            </a:r>
          </a:p>
          <a:p>
            <a:pPr marL="548640" lvl="2">
              <a:spcBef>
                <a:spcPts val="600"/>
              </a:spcBef>
              <a:buSzPct val="70000"/>
            </a:pPr>
            <a:r>
              <a:rPr kumimoji="1" lang="en-US" altLang="zh-CN" dirty="0" smtClean="0"/>
              <a:t>unsigned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int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degree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//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number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pins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attached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net</a:t>
            </a:r>
            <a:endParaRPr kumimoji="1" lang="en-US" altLang="zh-CN" dirty="0"/>
          </a:p>
          <a:p>
            <a:pPr marL="548640" lvl="2">
              <a:spcBef>
                <a:spcPts val="600"/>
              </a:spcBef>
              <a:buSzPct val="70000"/>
            </a:pPr>
            <a:r>
              <a:rPr kumimoji="1" lang="en-US" altLang="zh-CN" dirty="0" smtClean="0"/>
              <a:t>vector&lt;</a:t>
            </a:r>
            <a:r>
              <a:rPr kumimoji="1" lang="en-US" altLang="zh-CN" dirty="0" err="1" smtClean="0"/>
              <a:t>BookshelfPin</a:t>
            </a:r>
            <a:r>
              <a:rPr kumimoji="1" lang="en-US" altLang="zh-CN" dirty="0" smtClean="0"/>
              <a:t>&gt;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</a:t>
            </a:r>
            <a:endParaRPr kumimoji="1" lang="en-US" altLang="zh-CN" dirty="0"/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endParaRPr kumimoji="1" lang="en-US" altLang="zh-CN" sz="2400" dirty="0" smtClean="0"/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kumimoji="1" lang="en-US" altLang="zh-CN" sz="2400" dirty="0" err="1" smtClean="0"/>
              <a:t>BookshelfNets</a:t>
            </a:r>
            <a:endParaRPr kumimoji="1" lang="en-US" altLang="zh-CN" sz="2400" dirty="0" smtClean="0"/>
          </a:p>
          <a:p>
            <a:pPr marL="548640" lvl="2">
              <a:spcBef>
                <a:spcPts val="600"/>
              </a:spcBef>
              <a:buSzPct val="70000"/>
            </a:pPr>
            <a:r>
              <a:rPr kumimoji="1" lang="en-US" altLang="zh-CN" dirty="0" smtClean="0"/>
              <a:t>unsigned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int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num_nets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//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total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nets</a:t>
            </a:r>
          </a:p>
          <a:p>
            <a:pPr marL="548640" lvl="2">
              <a:spcBef>
                <a:spcPts val="600"/>
              </a:spcBef>
              <a:buSzPct val="70000"/>
            </a:pPr>
            <a:r>
              <a:rPr kumimoji="1" lang="en-US" altLang="zh-CN" dirty="0" smtClean="0"/>
              <a:t>unsigned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int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num_pins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//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total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pins</a:t>
            </a:r>
          </a:p>
          <a:p>
            <a:pPr marL="548640" lvl="2">
              <a:spcBef>
                <a:spcPts val="600"/>
              </a:spcBef>
              <a:buSzPct val="70000"/>
            </a:pPr>
            <a:r>
              <a:rPr kumimoji="1" lang="en-US" altLang="zh-CN" dirty="0" smtClean="0"/>
              <a:t>vector&lt;</a:t>
            </a:r>
            <a:r>
              <a:rPr kumimoji="1" lang="en-US" altLang="zh-CN" dirty="0" err="1" smtClean="0"/>
              <a:t>BookshelfNet</a:t>
            </a:r>
            <a:r>
              <a:rPr kumimoji="1" lang="en-US" altLang="zh-CN" dirty="0" smtClean="0"/>
              <a:t>&gt;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996167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.Circuit Related Data Structures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TplModule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Block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Ternimal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sz="1800" dirty="0" smtClean="0">
                <a:solidFill>
                  <a:srgbClr val="0070C0"/>
                </a:solidFill>
              </a:rPr>
              <a:t>from .nodes and .</a:t>
            </a:r>
            <a:r>
              <a:rPr lang="en-US" altLang="zh-CN" sz="1800" dirty="0" err="1" smtClean="0">
                <a:solidFill>
                  <a:srgbClr val="0070C0"/>
                </a:solidFill>
              </a:rPr>
              <a:t>pl</a:t>
            </a:r>
            <a:r>
              <a:rPr lang="en-US" altLang="zh-CN" sz="1800" dirty="0" smtClean="0">
                <a:solidFill>
                  <a:srgbClr val="0070C0"/>
                </a:solidFill>
              </a:rPr>
              <a:t> file to </a:t>
            </a:r>
            <a:r>
              <a:rPr lang="en-US" altLang="zh-CN" sz="1800" dirty="0" err="1" smtClean="0">
                <a:solidFill>
                  <a:srgbClr val="0070C0"/>
                </a:solidFill>
              </a:rPr>
              <a:t>x,y</a:t>
            </a:r>
            <a:r>
              <a:rPr lang="en-US" altLang="zh-CN" sz="1800" dirty="0" smtClean="0">
                <a:solidFill>
                  <a:srgbClr val="0070C0"/>
                </a:solidFill>
              </a:rPr>
              <a:t> coordinates and widths and heights 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TplModules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double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chipwidth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chipheight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size_t</a:t>
            </a:r>
            <a:r>
              <a:rPr lang="zh-CN" altLang="en-US" dirty="0" smtClean="0"/>
              <a:t> </a:t>
            </a:r>
            <a:r>
              <a:rPr lang="en-US" altLang="zh-CN" dirty="0" smtClean="0"/>
              <a:t>_</a:t>
            </a:r>
            <a:r>
              <a:rPr lang="en-US" altLang="zh-CN" dirty="0" err="1" smtClean="0"/>
              <a:t>num_modules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_</a:t>
            </a:r>
            <a:r>
              <a:rPr lang="en-US" altLang="zh-CN" dirty="0" err="1" smtClean="0"/>
              <a:t>num_free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vector&lt;</a:t>
            </a:r>
            <a:r>
              <a:rPr lang="en-US" altLang="zh-CN" dirty="0" err="1" smtClean="0"/>
              <a:t>TplModule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_modules</a:t>
            </a:r>
          </a:p>
          <a:p>
            <a:pPr lvl="1"/>
            <a:r>
              <a:rPr lang="en-US" altLang="zh-CN" dirty="0" smtClean="0"/>
              <a:t>functions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operating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_modules</a:t>
            </a:r>
            <a:r>
              <a:rPr lang="zh-CN" altLang="en-US" dirty="0" smtClean="0"/>
              <a:t> </a:t>
            </a:r>
            <a:r>
              <a:rPr lang="en-US" altLang="zh-CN" dirty="0" smtClean="0"/>
              <a:t>//</a:t>
            </a:r>
            <a:r>
              <a:rPr lang="zh-CN" altLang="en-US" dirty="0" smtClean="0"/>
              <a:t> </a:t>
            </a:r>
            <a:r>
              <a:rPr lang="en-US" altLang="zh-CN" dirty="0" smtClean="0"/>
              <a:t>etc.</a:t>
            </a:r>
            <a:r>
              <a:rPr lang="zh-CN" altLang="en-US" dirty="0" smtClean="0"/>
              <a:t> </a:t>
            </a:r>
            <a:r>
              <a:rPr lang="en-US" altLang="zh-CN" dirty="0" smtClean="0"/>
              <a:t>[</a:t>
            </a:r>
            <a:r>
              <a:rPr lang="zh-CN" altLang="en-US" dirty="0" smtClean="0"/>
              <a:t> </a:t>
            </a:r>
            <a:r>
              <a:rPr lang="en-US" altLang="zh-CN" dirty="0" smtClean="0"/>
              <a:t>],</a:t>
            </a:r>
            <a:r>
              <a:rPr lang="zh-CN" altLang="en-US" dirty="0" smtClean="0"/>
              <a:t> </a:t>
            </a:r>
            <a:r>
              <a:rPr lang="en-US" altLang="zh-CN" dirty="0" smtClean="0"/>
              <a:t>at,</a:t>
            </a:r>
            <a:r>
              <a:rPr lang="zh-CN" altLang="en-US" dirty="0" smtClean="0"/>
              <a:t> </a:t>
            </a:r>
            <a:r>
              <a:rPr lang="en-US" altLang="zh-CN" dirty="0" smtClean="0"/>
              <a:t>begin()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502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.Circuit Related Data Structures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85192" y="1600200"/>
            <a:ext cx="8363272" cy="4873752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TplDB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constructors</a:t>
            </a:r>
          </a:p>
          <a:p>
            <a:pPr lvl="1"/>
            <a:r>
              <a:rPr lang="en-US" altLang="zh-CN" dirty="0" smtClean="0"/>
              <a:t>static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TplDB</a:t>
            </a:r>
            <a:r>
              <a:rPr lang="zh-CN" altLang="en-US" dirty="0"/>
              <a:t> </a:t>
            </a:r>
            <a:r>
              <a:rPr lang="zh-CN" altLang="en-US" dirty="0" smtClean="0"/>
              <a:t>*</a:t>
            </a:r>
            <a:r>
              <a:rPr lang="en-US" altLang="zh-CN" dirty="0" smtClean="0"/>
              <a:t>instance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//</a:t>
            </a:r>
            <a:r>
              <a:rPr lang="zh-CN" altLang="en-US" dirty="0" smtClean="0"/>
              <a:t> </a:t>
            </a:r>
            <a:r>
              <a:rPr lang="en-US" altLang="zh-CN" dirty="0" smtClean="0"/>
              <a:t>singleton</a:t>
            </a:r>
            <a:r>
              <a:rPr lang="zh-CN" altLang="en-US" dirty="0" smtClean="0"/>
              <a:t> </a:t>
            </a:r>
            <a:r>
              <a:rPr lang="en-US" altLang="zh-CN" dirty="0" smtClean="0"/>
              <a:t>pattern</a:t>
            </a:r>
          </a:p>
          <a:p>
            <a:pPr lvl="1"/>
            <a:r>
              <a:rPr lang="en-US" altLang="zh-CN" dirty="0" err="1" smtClean="0"/>
              <a:t>read_file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 err="1" smtClean="0"/>
              <a:t>initialize_modules</a:t>
            </a:r>
            <a:r>
              <a:rPr lang="en-US" altLang="zh-CN" dirty="0" smtClean="0"/>
              <a:t>()</a:t>
            </a:r>
            <a:r>
              <a:rPr lang="zh-CN" altLang="en-US" dirty="0" smtClean="0"/>
              <a:t> </a:t>
            </a:r>
            <a:r>
              <a:rPr lang="en-US" altLang="zh-CN" dirty="0" smtClean="0"/>
              <a:t>//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construct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TplModules</a:t>
            </a:r>
            <a:r>
              <a:rPr lang="zh-CN" altLang="en-US" dirty="0" smtClean="0"/>
              <a:t> </a:t>
            </a:r>
            <a:r>
              <a:rPr lang="en-US" altLang="zh-CN" dirty="0" smtClean="0"/>
              <a:t>using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BookshelfNodes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BookshelfPls</a:t>
            </a:r>
            <a:endParaRPr lang="en-US" altLang="zh-CN" dirty="0" smtClean="0"/>
          </a:p>
          <a:p>
            <a:pPr lvl="1"/>
            <a:r>
              <a:rPr lang="en-US" altLang="zh-CN" dirty="0" err="1"/>
              <a:t>initialize_nets</a:t>
            </a:r>
            <a:r>
              <a:rPr lang="en-US" altLang="zh-CN" dirty="0"/>
              <a:t>()</a:t>
            </a:r>
            <a:r>
              <a:rPr lang="zh-CN" altLang="en-US" dirty="0"/>
              <a:t> </a:t>
            </a:r>
            <a:r>
              <a:rPr lang="en-US" altLang="zh-CN" dirty="0"/>
              <a:t>//</a:t>
            </a:r>
            <a:r>
              <a:rPr lang="zh-CN" altLang="en-US" dirty="0"/>
              <a:t> </a:t>
            </a:r>
            <a:r>
              <a:rPr lang="en-US" altLang="zh-CN" dirty="0"/>
              <a:t>construct</a:t>
            </a:r>
            <a:r>
              <a:rPr lang="zh-CN" altLang="en-US" dirty="0"/>
              <a:t> </a:t>
            </a:r>
            <a:r>
              <a:rPr lang="en-US" altLang="zh-CN" dirty="0" err="1"/>
              <a:t>TPlNets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 err="1" smtClean="0"/>
              <a:t>BookshelfNets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3133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kumimoji="1" sz="2400" dirty="0" smtClean="0">
            <a:solidFill>
              <a:schemeClr val="bg1"/>
            </a:solidFill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1312</TotalTime>
  <Words>456</Words>
  <Application>Microsoft Macintosh PowerPoint</Application>
  <PresentationFormat>全屏显示(4:3)</PresentationFormat>
  <Paragraphs>131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Calibri</vt:lpstr>
      <vt:lpstr>Cambria Math</vt:lpstr>
      <vt:lpstr>Century Schoolbook</vt:lpstr>
      <vt:lpstr>Wingdings</vt:lpstr>
      <vt:lpstr>Wingdings 2</vt:lpstr>
      <vt:lpstr>华文楷体</vt:lpstr>
      <vt:lpstr>宋体</vt:lpstr>
      <vt:lpstr>Arial</vt:lpstr>
      <vt:lpstr>凸显</vt:lpstr>
      <vt:lpstr>TPL Algorithm</vt:lpstr>
      <vt:lpstr>Contents</vt:lpstr>
      <vt:lpstr>Program Diagram</vt:lpstr>
      <vt:lpstr>1. Parsers</vt:lpstr>
      <vt:lpstr>1. Parsers - Nodeparser</vt:lpstr>
      <vt:lpstr>1. Parsers - Plparser</vt:lpstr>
      <vt:lpstr>1. Parsers - Netparser</vt:lpstr>
      <vt:lpstr>2.Circuit Related Data Structures</vt:lpstr>
      <vt:lpstr>2.Circuit Related Data Structures</vt:lpstr>
      <vt:lpstr>3. netforce placement algorithm</vt:lpstr>
      <vt:lpstr>4. Thermal Placement Algorithm</vt:lpstr>
      <vt:lpstr>4. Thermal Placement Algorithm</vt:lpstr>
      <vt:lpstr>Global Placement Diagram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TPL</dc:title>
  <dc:creator>Administrator</dc:creator>
  <cp:lastModifiedBy>Microsoft Office 用户</cp:lastModifiedBy>
  <cp:revision>82</cp:revision>
  <dcterms:created xsi:type="dcterms:W3CDTF">2016-01-14T04:33:37Z</dcterms:created>
  <dcterms:modified xsi:type="dcterms:W3CDTF">2016-03-06T15:07:10Z</dcterms:modified>
</cp:coreProperties>
</file>