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C74537-13BD-4131-8EE8-F3BA546FA55C}" v="385" dt="2023-04-19T20:56:10.4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ampl.com/" TargetMode="External"/><Relationship Id="rId7" Type="http://schemas.openxmlformats.org/officeDocument/2006/relationships/hyperlink" Target="https://riunet.upv.es/bitstream/handle/10251/87210/VERDEGUER%20-%20Soluci%C3%B3n%20en%20paralelo%20del%20problema%20de%20la%20mochila..pdf?sequence=1" TargetMode="External"/><Relationship Id="rId2" Type="http://schemas.openxmlformats.org/officeDocument/2006/relationships/hyperlink" Target="https://chat.openai.com/" TargetMode="External"/><Relationship Id="rId1" Type="http://schemas.openxmlformats.org/officeDocument/2006/relationships/hyperlink" Target="https://www.dcs.gla.ac.uk/~pat/cpM/jchoco/knapsack/papers/hardInstances.pdf" TargetMode="External"/><Relationship Id="rId6" Type="http://schemas.openxmlformats.org/officeDocument/2006/relationships/hyperlink" Target="https://colab.research.google.com/drive/1I4Q7F8YSW5vjv0r0r_eJr13X8fzWkxv7?usp=sharing" TargetMode="External"/><Relationship Id="rId5" Type="http://schemas.openxmlformats.org/officeDocument/2006/relationships/hyperlink" Target="https://www.uaeh.edu.mx/scige/boletin/tlahuelilpan/n6/e2.html" TargetMode="External"/><Relationship Id="rId4" Type="http://schemas.openxmlformats.org/officeDocument/2006/relationships/hyperlink" Target="https://doc.lagout.org/science/0_Computer%20Science/2_Algorithms/Knapsack%20Problems_%20Algorithms%20and%20Computer%20Implementations%20%5BMartello%20%26%20Toth%201990-11%5D.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ampl.com/" TargetMode="External"/><Relationship Id="rId7" Type="http://schemas.openxmlformats.org/officeDocument/2006/relationships/hyperlink" Target="https://riunet.upv.es/bitstream/handle/10251/87210/VERDEGUER%20-%20Soluci%C3%B3n%20en%20paralelo%20del%20problema%20de%20la%20mochila..pdf?sequence=1" TargetMode="External"/><Relationship Id="rId2" Type="http://schemas.openxmlformats.org/officeDocument/2006/relationships/hyperlink" Target="https://chat.openai.com/" TargetMode="External"/><Relationship Id="rId1" Type="http://schemas.openxmlformats.org/officeDocument/2006/relationships/hyperlink" Target="https://www.dcs.gla.ac.uk/~pat/cpM/jchoco/knapsack/papers/hardInstances.pdf" TargetMode="External"/><Relationship Id="rId6" Type="http://schemas.openxmlformats.org/officeDocument/2006/relationships/hyperlink" Target="https://colab.research.google.com/drive/1I4Q7F8YSW5vjv0r0r_eJr13X8fzWkxv7?usp=sharing" TargetMode="External"/><Relationship Id="rId5" Type="http://schemas.openxmlformats.org/officeDocument/2006/relationships/hyperlink" Target="https://www.uaeh.edu.mx/scige/boletin/tlahuelilpan/n6/e2.html" TargetMode="External"/><Relationship Id="rId4" Type="http://schemas.openxmlformats.org/officeDocument/2006/relationships/hyperlink" Target="https://doc.lagout.org/science/0_Computer%20Science/2_Algorithms/Knapsack%20Problems_%20Algorithms%20and%20Computer%20Implementations%20%5BMartello%20%26%20Toth%201990-11%5D.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C627E-ABB9-4EE9-A6FE-0B26106A73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1D5F5D7-E0E6-4472-8BED-F3B234A6AEE7}">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Pisinger, D. (2005). Where are the hard knapsack problems? Computers &amp; Operations Research, 32(9), 2271-2284.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rPr>
            <a:t>https://www.dcs.gla.ac.uk/~pat/cpM/jchoco/knapsack/papers/hardInstances.pdf</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224DA34F-42A3-4E39-8C3A-7E36F9375546}" type="parTrans" cxnId="{D2D6F6A6-1375-42C5-B7D0-BD4CB2D0374E}">
      <dgm:prSet/>
      <dgm:spPr/>
      <dgm:t>
        <a:bodyPr/>
        <a:lstStyle/>
        <a:p>
          <a:endParaRPr lang="en-US"/>
        </a:p>
      </dgm:t>
    </dgm:pt>
    <dgm:pt modelId="{761C4D31-67F1-4FCD-85BF-C27A3D1D793F}" type="sibTrans" cxnId="{D2D6F6A6-1375-42C5-B7D0-BD4CB2D0374E}">
      <dgm:prSet/>
      <dgm:spPr/>
      <dgm:t>
        <a:bodyPr/>
        <a:lstStyle/>
        <a:p>
          <a:endParaRPr lang="en-US"/>
        </a:p>
      </dgm:t>
    </dgm:pt>
    <dgm:pt modelId="{F0FF005D-8718-45F5-A9B6-52724854EBDB}">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ChatGPT, OpenAI. (2023). Knapsack Solution with Felipe Pereira.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rPr>
            <a:t>https://chat.openai.com/</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C1C19CE4-3086-40FB-A8BE-273DE62729DA}" type="parTrans" cxnId="{9ED175DB-1BDA-4BC2-BDCE-85FD4A73D943}">
      <dgm:prSet/>
      <dgm:spPr/>
      <dgm:t>
        <a:bodyPr/>
        <a:lstStyle/>
        <a:p>
          <a:endParaRPr lang="en-US"/>
        </a:p>
      </dgm:t>
    </dgm:pt>
    <dgm:pt modelId="{27DE6CA4-D930-4199-A0F6-4A093BDA1E8F}" type="sibTrans" cxnId="{9ED175DB-1BDA-4BC2-BDCE-85FD4A73D943}">
      <dgm:prSet/>
      <dgm:spPr/>
      <dgm:t>
        <a:bodyPr/>
        <a:lstStyle/>
        <a:p>
          <a:endParaRPr lang="en-US"/>
        </a:p>
      </dgm:t>
    </dgm:pt>
    <dgm:pt modelId="{F348EB9F-DCC0-495B-9A23-519D954BF55C}">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AMPL Optimization LLC. (2021). AMPL: A Modeling Language for Mathematical Programming.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3"/>
            </a:rPr>
            <a:t>https://ampl.com/</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D0028872-4A96-4166-B5A0-0077B21C080F}" type="parTrans" cxnId="{E65C07C1-FF27-4E6F-8F4E-0797517C2D0F}">
      <dgm:prSet/>
      <dgm:spPr/>
      <dgm:t>
        <a:bodyPr/>
        <a:lstStyle/>
        <a:p>
          <a:endParaRPr lang="en-US"/>
        </a:p>
      </dgm:t>
    </dgm:pt>
    <dgm:pt modelId="{E088DE0D-9836-4252-B521-4311C598949A}" type="sibTrans" cxnId="{E65C07C1-FF27-4E6F-8F4E-0797517C2D0F}">
      <dgm:prSet/>
      <dgm:spPr/>
      <dgm:t>
        <a:bodyPr/>
        <a:lstStyle/>
        <a:p>
          <a:endParaRPr lang="en-US"/>
        </a:p>
      </dgm:t>
    </dgm:pt>
    <dgm:pt modelId="{BC822548-A406-426D-ABE0-71E2E684B779}">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Martello, S., &amp; Toth, P. (1990). Knapsack problems: algorithms and computer implementations. John Wiley &amp; Sons.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4"/>
            </a:rPr>
            <a:t>https://doc.lagout.org/science/0_Computer%20Science/2_Algorithms/Knapsack%20Problems_%20Algorithms%20and%20Computer%20Implementations%20%5BMartello%20%26%20Toth%201990-11%5D.pdf</a:t>
          </a:r>
          <a:r>
            <a:rPr lang="es-CL" sz="1200">
              <a:latin typeface="Calibri" panose="020F0502020204030204" pitchFamily="34" charset="0"/>
              <a:ea typeface="Calibri" panose="020F0502020204030204" pitchFamily="34" charset="0"/>
              <a:cs typeface="Calibri" panose="020F0502020204030204" pitchFamily="34" charset="0"/>
            </a:rPr>
            <a:t> </a:t>
          </a:r>
        </a:p>
        <a:p>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135A7F8D-86A2-4958-9016-0F3D2E24333C}" type="parTrans" cxnId="{DD51D346-0556-43B4-A262-0C12255DBF7C}">
      <dgm:prSet/>
      <dgm:spPr/>
      <dgm:t>
        <a:bodyPr/>
        <a:lstStyle/>
        <a:p>
          <a:endParaRPr lang="en-US"/>
        </a:p>
      </dgm:t>
    </dgm:pt>
    <dgm:pt modelId="{59282CBD-FF51-4FAF-B857-41B0E5BAFD12}" type="sibTrans" cxnId="{DD51D346-0556-43B4-A262-0C12255DBF7C}">
      <dgm:prSet/>
      <dgm:spPr/>
      <dgm:t>
        <a:bodyPr/>
        <a:lstStyle/>
        <a:p>
          <a:endParaRPr lang="en-US"/>
        </a:p>
      </dgm:t>
    </dgm:pt>
    <dgm:pt modelId="{227601F9-DCCC-44DF-80CE-E71A40BF2AC9}">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Universidad Autónoma del Estado de Hidalgo. (s.f.). Problema de la mochila. Tlahuelilpan, boletín informativo de la Dirección de Extensión Universitaria.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rPr>
            <a:t>https://www.uaeh.edu.mx/scige/boletin/tlahuelilpan/n6/e2.html</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74008388-2825-4758-B3D2-EDE679AD78A4}" type="parTrans" cxnId="{31ED5238-00DA-4097-AB01-99BDA78AB239}">
      <dgm:prSet/>
      <dgm:spPr/>
      <dgm:t>
        <a:bodyPr/>
        <a:lstStyle/>
        <a:p>
          <a:endParaRPr lang="en-US"/>
        </a:p>
      </dgm:t>
    </dgm:pt>
    <dgm:pt modelId="{0324FA1D-64BE-46FA-BA1D-B7FE9D61CA6A}" type="sibTrans" cxnId="{31ED5238-00DA-4097-AB01-99BDA78AB239}">
      <dgm:prSet/>
      <dgm:spPr/>
      <dgm:t>
        <a:bodyPr/>
        <a:lstStyle/>
        <a:p>
          <a:endParaRPr lang="en-US"/>
        </a:p>
      </dgm:t>
    </dgm:pt>
    <dgm:pt modelId="{0CFFE64C-DF16-4A50-B42A-C2C77A6948CA}">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Pereira, F. (2023). Knapsack problem by Felipe Pereira [Knapsack problem by Felipe Pereira.ipynb]. Recuperado de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rPr>
            <a:t>https://colab.research.google.com/drive/1I4Q7F8YSW5vjv0r0r_eJr13X8fzWkxv7?usp=sharing</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204DE3AE-1F0F-483C-9F16-D050F7CB4AC4}" type="parTrans" cxnId="{31B711F9-608B-4873-A1A6-08C1F5FEDCCE}">
      <dgm:prSet/>
      <dgm:spPr/>
      <dgm:t>
        <a:bodyPr/>
        <a:lstStyle/>
        <a:p>
          <a:endParaRPr lang="en-US"/>
        </a:p>
      </dgm:t>
    </dgm:pt>
    <dgm:pt modelId="{BEF3050A-B3D4-4978-9EA7-C72246DD0D62}" type="sibTrans" cxnId="{31B711F9-608B-4873-A1A6-08C1F5FEDCCE}">
      <dgm:prSet/>
      <dgm:spPr/>
      <dgm:t>
        <a:bodyPr/>
        <a:lstStyle/>
        <a:p>
          <a:endParaRPr lang="en-US"/>
        </a:p>
      </dgm:t>
    </dgm:pt>
    <dgm:pt modelId="{C14B7154-7DD2-4B0D-97C2-5FDC292D9538}">
      <dgm:prSet custT="1"/>
      <dgm:spPr/>
      <dgm:t>
        <a:bodyPr/>
        <a:lstStyle/>
        <a:p>
          <a:r>
            <a:rPr lang="es-CL" sz="1200">
              <a:latin typeface="Calibri" panose="020F0502020204030204" pitchFamily="34" charset="0"/>
              <a:ea typeface="Calibri" panose="020F0502020204030204" pitchFamily="34" charset="0"/>
              <a:cs typeface="Calibri" panose="020F0502020204030204" pitchFamily="34" charset="0"/>
            </a:rPr>
            <a:t>Verdeguer D. &amp; Alonso P. (2016). Solución en paralelo del problema de la mochila. Upv.es. Recuperado de </a:t>
          </a:r>
          <a:r>
            <a:rPr lang="es-CL" sz="1200" u="sng">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7"/>
            </a:rPr>
            <a:t>https://riunet.upv.es/bitstream/handle/10251/87210/VERDEGUER%20-%20Soluci%C3%B3n%20en%20paralelo%20del%20problema%20de%20la%20mochila..pdf?sequence=1</a:t>
          </a:r>
          <a:r>
            <a:rPr lang="es-CL" sz="120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EF4F4C72-E91C-40CB-A8E0-03205DC9C148}" type="parTrans" cxnId="{72254711-F2FA-47A6-A7E2-FAFDBD9BFBDC}">
      <dgm:prSet/>
      <dgm:spPr/>
      <dgm:t>
        <a:bodyPr/>
        <a:lstStyle/>
        <a:p>
          <a:endParaRPr lang="en-US"/>
        </a:p>
      </dgm:t>
    </dgm:pt>
    <dgm:pt modelId="{22FDFAA9-88EE-4E30-96BD-6337EBBF3DFF}" type="sibTrans" cxnId="{72254711-F2FA-47A6-A7E2-FAFDBD9BFBDC}">
      <dgm:prSet/>
      <dgm:spPr/>
      <dgm:t>
        <a:bodyPr/>
        <a:lstStyle/>
        <a:p>
          <a:endParaRPr lang="en-US"/>
        </a:p>
      </dgm:t>
    </dgm:pt>
    <dgm:pt modelId="{0E153E86-CE45-49E6-BD6A-EE00E1C4105D}" type="pres">
      <dgm:prSet presAssocID="{2EFC627E-ABB9-4EE9-A6FE-0B26106A7356}" presName="vert0" presStyleCnt="0">
        <dgm:presLayoutVars>
          <dgm:dir/>
          <dgm:animOne val="branch"/>
          <dgm:animLvl val="lvl"/>
        </dgm:presLayoutVars>
      </dgm:prSet>
      <dgm:spPr/>
    </dgm:pt>
    <dgm:pt modelId="{41575CDB-7568-4EAF-A885-571C0427A37B}" type="pres">
      <dgm:prSet presAssocID="{61D5F5D7-E0E6-4472-8BED-F3B234A6AEE7}" presName="thickLine" presStyleLbl="alignNode1" presStyleIdx="0" presStyleCnt="7"/>
      <dgm:spPr/>
    </dgm:pt>
    <dgm:pt modelId="{496AB9D9-B606-41E4-835D-F636FB8844A3}" type="pres">
      <dgm:prSet presAssocID="{61D5F5D7-E0E6-4472-8BED-F3B234A6AEE7}" presName="horz1" presStyleCnt="0"/>
      <dgm:spPr/>
    </dgm:pt>
    <dgm:pt modelId="{80856E4D-89CB-4AC9-9C22-62B64F909E22}" type="pres">
      <dgm:prSet presAssocID="{61D5F5D7-E0E6-4472-8BED-F3B234A6AEE7}" presName="tx1" presStyleLbl="revTx" presStyleIdx="0" presStyleCnt="7"/>
      <dgm:spPr/>
    </dgm:pt>
    <dgm:pt modelId="{EEFDA8E4-D20D-4B14-9715-A2A97DAFAD96}" type="pres">
      <dgm:prSet presAssocID="{61D5F5D7-E0E6-4472-8BED-F3B234A6AEE7}" presName="vert1" presStyleCnt="0"/>
      <dgm:spPr/>
    </dgm:pt>
    <dgm:pt modelId="{AA8C16F0-E69D-45E8-B04E-0DF68F2DBF78}" type="pres">
      <dgm:prSet presAssocID="{F0FF005D-8718-45F5-A9B6-52724854EBDB}" presName="thickLine" presStyleLbl="alignNode1" presStyleIdx="1" presStyleCnt="7"/>
      <dgm:spPr/>
    </dgm:pt>
    <dgm:pt modelId="{32A8D902-C3F9-4CB0-80D5-21AA543E8190}" type="pres">
      <dgm:prSet presAssocID="{F0FF005D-8718-45F5-A9B6-52724854EBDB}" presName="horz1" presStyleCnt="0"/>
      <dgm:spPr/>
    </dgm:pt>
    <dgm:pt modelId="{82E348F4-8165-4D9C-B5D4-8FB141EAD9A1}" type="pres">
      <dgm:prSet presAssocID="{F0FF005D-8718-45F5-A9B6-52724854EBDB}" presName="tx1" presStyleLbl="revTx" presStyleIdx="1" presStyleCnt="7"/>
      <dgm:spPr/>
    </dgm:pt>
    <dgm:pt modelId="{6C44CB0F-0373-41F2-B53D-AF07B9077D1F}" type="pres">
      <dgm:prSet presAssocID="{F0FF005D-8718-45F5-A9B6-52724854EBDB}" presName="vert1" presStyleCnt="0"/>
      <dgm:spPr/>
    </dgm:pt>
    <dgm:pt modelId="{9CAD86C6-5C9A-47A9-BD38-DCFFC1ABFE29}" type="pres">
      <dgm:prSet presAssocID="{F348EB9F-DCC0-495B-9A23-519D954BF55C}" presName="thickLine" presStyleLbl="alignNode1" presStyleIdx="2" presStyleCnt="7"/>
      <dgm:spPr/>
    </dgm:pt>
    <dgm:pt modelId="{ACCB2520-72CD-4F0D-A32B-E0619EC19CA3}" type="pres">
      <dgm:prSet presAssocID="{F348EB9F-DCC0-495B-9A23-519D954BF55C}" presName="horz1" presStyleCnt="0"/>
      <dgm:spPr/>
    </dgm:pt>
    <dgm:pt modelId="{42BCB53A-B7D2-481F-9E1F-4A453FE55EB1}" type="pres">
      <dgm:prSet presAssocID="{F348EB9F-DCC0-495B-9A23-519D954BF55C}" presName="tx1" presStyleLbl="revTx" presStyleIdx="2" presStyleCnt="7"/>
      <dgm:spPr/>
    </dgm:pt>
    <dgm:pt modelId="{787D181C-7D38-4F53-854F-C98B84A3FFF6}" type="pres">
      <dgm:prSet presAssocID="{F348EB9F-DCC0-495B-9A23-519D954BF55C}" presName="vert1" presStyleCnt="0"/>
      <dgm:spPr/>
    </dgm:pt>
    <dgm:pt modelId="{D46B2224-87B7-4C2F-9E31-3070DFAAD072}" type="pres">
      <dgm:prSet presAssocID="{BC822548-A406-426D-ABE0-71E2E684B779}" presName="thickLine" presStyleLbl="alignNode1" presStyleIdx="3" presStyleCnt="7"/>
      <dgm:spPr/>
    </dgm:pt>
    <dgm:pt modelId="{7A62CF30-C213-4240-B588-ADE2E34DF82B}" type="pres">
      <dgm:prSet presAssocID="{BC822548-A406-426D-ABE0-71E2E684B779}" presName="horz1" presStyleCnt="0"/>
      <dgm:spPr/>
    </dgm:pt>
    <dgm:pt modelId="{BD2228A6-2451-4D3A-A72C-8458452A4E0A}" type="pres">
      <dgm:prSet presAssocID="{BC822548-A406-426D-ABE0-71E2E684B779}" presName="tx1" presStyleLbl="revTx" presStyleIdx="3" presStyleCnt="7"/>
      <dgm:spPr/>
    </dgm:pt>
    <dgm:pt modelId="{6029D32E-5888-472A-82B7-F4E85260FE18}" type="pres">
      <dgm:prSet presAssocID="{BC822548-A406-426D-ABE0-71E2E684B779}" presName="vert1" presStyleCnt="0"/>
      <dgm:spPr/>
    </dgm:pt>
    <dgm:pt modelId="{77AD3A54-2B30-432E-AF87-AEDC9DD4DB46}" type="pres">
      <dgm:prSet presAssocID="{227601F9-DCCC-44DF-80CE-E71A40BF2AC9}" presName="thickLine" presStyleLbl="alignNode1" presStyleIdx="4" presStyleCnt="7"/>
      <dgm:spPr/>
    </dgm:pt>
    <dgm:pt modelId="{42B24350-936A-408B-8CC5-75B40F057122}" type="pres">
      <dgm:prSet presAssocID="{227601F9-DCCC-44DF-80CE-E71A40BF2AC9}" presName="horz1" presStyleCnt="0"/>
      <dgm:spPr/>
    </dgm:pt>
    <dgm:pt modelId="{06369921-D5E7-42AA-ABA3-5FEEF22FC753}" type="pres">
      <dgm:prSet presAssocID="{227601F9-DCCC-44DF-80CE-E71A40BF2AC9}" presName="tx1" presStyleLbl="revTx" presStyleIdx="4" presStyleCnt="7"/>
      <dgm:spPr/>
    </dgm:pt>
    <dgm:pt modelId="{36A9A6AF-6238-438C-A205-303F94668ABC}" type="pres">
      <dgm:prSet presAssocID="{227601F9-DCCC-44DF-80CE-E71A40BF2AC9}" presName="vert1" presStyleCnt="0"/>
      <dgm:spPr/>
    </dgm:pt>
    <dgm:pt modelId="{738BAD4D-54A0-45AD-AFC1-D9310A1A863A}" type="pres">
      <dgm:prSet presAssocID="{0CFFE64C-DF16-4A50-B42A-C2C77A6948CA}" presName="thickLine" presStyleLbl="alignNode1" presStyleIdx="5" presStyleCnt="7"/>
      <dgm:spPr/>
    </dgm:pt>
    <dgm:pt modelId="{F646644C-C691-4B0A-B46B-08359B9C8735}" type="pres">
      <dgm:prSet presAssocID="{0CFFE64C-DF16-4A50-B42A-C2C77A6948CA}" presName="horz1" presStyleCnt="0"/>
      <dgm:spPr/>
    </dgm:pt>
    <dgm:pt modelId="{5AA23C5C-5ECB-403A-B84E-5FD941D7C68B}" type="pres">
      <dgm:prSet presAssocID="{0CFFE64C-DF16-4A50-B42A-C2C77A6948CA}" presName="tx1" presStyleLbl="revTx" presStyleIdx="5" presStyleCnt="7"/>
      <dgm:spPr/>
    </dgm:pt>
    <dgm:pt modelId="{20E49242-3483-4BF2-93ED-D04FB259A58E}" type="pres">
      <dgm:prSet presAssocID="{0CFFE64C-DF16-4A50-B42A-C2C77A6948CA}" presName="vert1" presStyleCnt="0"/>
      <dgm:spPr/>
    </dgm:pt>
    <dgm:pt modelId="{371B52E6-D285-4432-9634-773301E424A0}" type="pres">
      <dgm:prSet presAssocID="{C14B7154-7DD2-4B0D-97C2-5FDC292D9538}" presName="thickLine" presStyleLbl="alignNode1" presStyleIdx="6" presStyleCnt="7"/>
      <dgm:spPr/>
    </dgm:pt>
    <dgm:pt modelId="{A04AE98B-6E32-49E6-AB0E-F7CF0C014A74}" type="pres">
      <dgm:prSet presAssocID="{C14B7154-7DD2-4B0D-97C2-5FDC292D9538}" presName="horz1" presStyleCnt="0"/>
      <dgm:spPr/>
    </dgm:pt>
    <dgm:pt modelId="{F55FF848-364E-4949-921C-B86A097ACBE2}" type="pres">
      <dgm:prSet presAssocID="{C14B7154-7DD2-4B0D-97C2-5FDC292D9538}" presName="tx1" presStyleLbl="revTx" presStyleIdx="6" presStyleCnt="7"/>
      <dgm:spPr/>
    </dgm:pt>
    <dgm:pt modelId="{F5C128C7-125D-4B5B-B063-59D7146B0483}" type="pres">
      <dgm:prSet presAssocID="{C14B7154-7DD2-4B0D-97C2-5FDC292D9538}" presName="vert1" presStyleCnt="0"/>
      <dgm:spPr/>
    </dgm:pt>
  </dgm:ptLst>
  <dgm:cxnLst>
    <dgm:cxn modelId="{72254711-F2FA-47A6-A7E2-FAFDBD9BFBDC}" srcId="{2EFC627E-ABB9-4EE9-A6FE-0B26106A7356}" destId="{C14B7154-7DD2-4B0D-97C2-5FDC292D9538}" srcOrd="6" destOrd="0" parTransId="{EF4F4C72-E91C-40CB-A8E0-03205DC9C148}" sibTransId="{22FDFAA9-88EE-4E30-96BD-6337EBBF3DFF}"/>
    <dgm:cxn modelId="{31ED5238-00DA-4097-AB01-99BDA78AB239}" srcId="{2EFC627E-ABB9-4EE9-A6FE-0B26106A7356}" destId="{227601F9-DCCC-44DF-80CE-E71A40BF2AC9}" srcOrd="4" destOrd="0" parTransId="{74008388-2825-4758-B3D2-EDE679AD78A4}" sibTransId="{0324FA1D-64BE-46FA-BA1D-B7FE9D61CA6A}"/>
    <dgm:cxn modelId="{DD51D346-0556-43B4-A262-0C12255DBF7C}" srcId="{2EFC627E-ABB9-4EE9-A6FE-0B26106A7356}" destId="{BC822548-A406-426D-ABE0-71E2E684B779}" srcOrd="3" destOrd="0" parTransId="{135A7F8D-86A2-4958-9016-0F3D2E24333C}" sibTransId="{59282CBD-FF51-4FAF-B857-41B0E5BAFD12}"/>
    <dgm:cxn modelId="{727BC06B-F4C4-4810-B2B1-9C3921059903}" type="presOf" srcId="{2EFC627E-ABB9-4EE9-A6FE-0B26106A7356}" destId="{0E153E86-CE45-49E6-BD6A-EE00E1C4105D}" srcOrd="0" destOrd="0" presId="urn:microsoft.com/office/officeart/2008/layout/LinedList"/>
    <dgm:cxn modelId="{AB1F7C73-9757-4816-86BF-CA2809B3C04E}" type="presOf" srcId="{61D5F5D7-E0E6-4472-8BED-F3B234A6AEE7}" destId="{80856E4D-89CB-4AC9-9C22-62B64F909E22}" srcOrd="0" destOrd="0" presId="urn:microsoft.com/office/officeart/2008/layout/LinedList"/>
    <dgm:cxn modelId="{C98EDD82-D451-4D5A-A0F2-91B0E7278DB8}" type="presOf" srcId="{0CFFE64C-DF16-4A50-B42A-C2C77A6948CA}" destId="{5AA23C5C-5ECB-403A-B84E-5FD941D7C68B}" srcOrd="0" destOrd="0" presId="urn:microsoft.com/office/officeart/2008/layout/LinedList"/>
    <dgm:cxn modelId="{20230089-0B00-4941-8BD0-2EC951C3BFBA}" type="presOf" srcId="{227601F9-DCCC-44DF-80CE-E71A40BF2AC9}" destId="{06369921-D5E7-42AA-ABA3-5FEEF22FC753}" srcOrd="0" destOrd="0" presId="urn:microsoft.com/office/officeart/2008/layout/LinedList"/>
    <dgm:cxn modelId="{3FE7C58A-F9C2-419A-A46B-2816DCB46224}" type="presOf" srcId="{C14B7154-7DD2-4B0D-97C2-5FDC292D9538}" destId="{F55FF848-364E-4949-921C-B86A097ACBE2}" srcOrd="0" destOrd="0" presId="urn:microsoft.com/office/officeart/2008/layout/LinedList"/>
    <dgm:cxn modelId="{20396BA4-8276-4845-80F2-B73F03AC8BFE}" type="presOf" srcId="{F0FF005D-8718-45F5-A9B6-52724854EBDB}" destId="{82E348F4-8165-4D9C-B5D4-8FB141EAD9A1}" srcOrd="0" destOrd="0" presId="urn:microsoft.com/office/officeart/2008/layout/LinedList"/>
    <dgm:cxn modelId="{D2D6F6A6-1375-42C5-B7D0-BD4CB2D0374E}" srcId="{2EFC627E-ABB9-4EE9-A6FE-0B26106A7356}" destId="{61D5F5D7-E0E6-4472-8BED-F3B234A6AEE7}" srcOrd="0" destOrd="0" parTransId="{224DA34F-42A3-4E39-8C3A-7E36F9375546}" sibTransId="{761C4D31-67F1-4FCD-85BF-C27A3D1D793F}"/>
    <dgm:cxn modelId="{9C3F18B8-AB38-4322-8886-9A17A7CE3855}" type="presOf" srcId="{F348EB9F-DCC0-495B-9A23-519D954BF55C}" destId="{42BCB53A-B7D2-481F-9E1F-4A453FE55EB1}" srcOrd="0" destOrd="0" presId="urn:microsoft.com/office/officeart/2008/layout/LinedList"/>
    <dgm:cxn modelId="{ACE775BC-4B75-4906-A4AD-7B63BC37739C}" type="presOf" srcId="{BC822548-A406-426D-ABE0-71E2E684B779}" destId="{BD2228A6-2451-4D3A-A72C-8458452A4E0A}" srcOrd="0" destOrd="0" presId="urn:microsoft.com/office/officeart/2008/layout/LinedList"/>
    <dgm:cxn modelId="{E65C07C1-FF27-4E6F-8F4E-0797517C2D0F}" srcId="{2EFC627E-ABB9-4EE9-A6FE-0B26106A7356}" destId="{F348EB9F-DCC0-495B-9A23-519D954BF55C}" srcOrd="2" destOrd="0" parTransId="{D0028872-4A96-4166-B5A0-0077B21C080F}" sibTransId="{E088DE0D-9836-4252-B521-4311C598949A}"/>
    <dgm:cxn modelId="{9ED175DB-1BDA-4BC2-BDCE-85FD4A73D943}" srcId="{2EFC627E-ABB9-4EE9-A6FE-0B26106A7356}" destId="{F0FF005D-8718-45F5-A9B6-52724854EBDB}" srcOrd="1" destOrd="0" parTransId="{C1C19CE4-3086-40FB-A8BE-273DE62729DA}" sibTransId="{27DE6CA4-D930-4199-A0F6-4A093BDA1E8F}"/>
    <dgm:cxn modelId="{31B711F9-608B-4873-A1A6-08C1F5FEDCCE}" srcId="{2EFC627E-ABB9-4EE9-A6FE-0B26106A7356}" destId="{0CFFE64C-DF16-4A50-B42A-C2C77A6948CA}" srcOrd="5" destOrd="0" parTransId="{204DE3AE-1F0F-483C-9F16-D050F7CB4AC4}" sibTransId="{BEF3050A-B3D4-4978-9EA7-C72246DD0D62}"/>
    <dgm:cxn modelId="{9D073792-BB2B-4058-87A7-89C24ACC7643}" type="presParOf" srcId="{0E153E86-CE45-49E6-BD6A-EE00E1C4105D}" destId="{41575CDB-7568-4EAF-A885-571C0427A37B}" srcOrd="0" destOrd="0" presId="urn:microsoft.com/office/officeart/2008/layout/LinedList"/>
    <dgm:cxn modelId="{F86B9AFA-F38E-461D-814C-396E72798A7F}" type="presParOf" srcId="{0E153E86-CE45-49E6-BD6A-EE00E1C4105D}" destId="{496AB9D9-B606-41E4-835D-F636FB8844A3}" srcOrd="1" destOrd="0" presId="urn:microsoft.com/office/officeart/2008/layout/LinedList"/>
    <dgm:cxn modelId="{F4902BE4-07E3-451C-A3E6-510798048EFF}" type="presParOf" srcId="{496AB9D9-B606-41E4-835D-F636FB8844A3}" destId="{80856E4D-89CB-4AC9-9C22-62B64F909E22}" srcOrd="0" destOrd="0" presId="urn:microsoft.com/office/officeart/2008/layout/LinedList"/>
    <dgm:cxn modelId="{2112C1F3-3ACA-4F4A-A592-A2BDECD51C50}" type="presParOf" srcId="{496AB9D9-B606-41E4-835D-F636FB8844A3}" destId="{EEFDA8E4-D20D-4B14-9715-A2A97DAFAD96}" srcOrd="1" destOrd="0" presId="urn:microsoft.com/office/officeart/2008/layout/LinedList"/>
    <dgm:cxn modelId="{F08A0CBA-8500-41CA-813E-BC1245DC845D}" type="presParOf" srcId="{0E153E86-CE45-49E6-BD6A-EE00E1C4105D}" destId="{AA8C16F0-E69D-45E8-B04E-0DF68F2DBF78}" srcOrd="2" destOrd="0" presId="urn:microsoft.com/office/officeart/2008/layout/LinedList"/>
    <dgm:cxn modelId="{0FC4DD9A-1CE5-4FC5-95EB-8248F52C5C72}" type="presParOf" srcId="{0E153E86-CE45-49E6-BD6A-EE00E1C4105D}" destId="{32A8D902-C3F9-4CB0-80D5-21AA543E8190}" srcOrd="3" destOrd="0" presId="urn:microsoft.com/office/officeart/2008/layout/LinedList"/>
    <dgm:cxn modelId="{B311B74A-E8D5-4F80-86AF-586E71AC942F}" type="presParOf" srcId="{32A8D902-C3F9-4CB0-80D5-21AA543E8190}" destId="{82E348F4-8165-4D9C-B5D4-8FB141EAD9A1}" srcOrd="0" destOrd="0" presId="urn:microsoft.com/office/officeart/2008/layout/LinedList"/>
    <dgm:cxn modelId="{0D7DA6D3-78AE-4817-BEA9-D0EB88402DEC}" type="presParOf" srcId="{32A8D902-C3F9-4CB0-80D5-21AA543E8190}" destId="{6C44CB0F-0373-41F2-B53D-AF07B9077D1F}" srcOrd="1" destOrd="0" presId="urn:microsoft.com/office/officeart/2008/layout/LinedList"/>
    <dgm:cxn modelId="{B2D1F797-8C77-49CB-BC73-8539BF7E587A}" type="presParOf" srcId="{0E153E86-CE45-49E6-BD6A-EE00E1C4105D}" destId="{9CAD86C6-5C9A-47A9-BD38-DCFFC1ABFE29}" srcOrd="4" destOrd="0" presId="urn:microsoft.com/office/officeart/2008/layout/LinedList"/>
    <dgm:cxn modelId="{6DBCF47F-AEA9-4DD2-904F-49D44D871918}" type="presParOf" srcId="{0E153E86-CE45-49E6-BD6A-EE00E1C4105D}" destId="{ACCB2520-72CD-4F0D-A32B-E0619EC19CA3}" srcOrd="5" destOrd="0" presId="urn:microsoft.com/office/officeart/2008/layout/LinedList"/>
    <dgm:cxn modelId="{0B452301-452E-4D05-AF74-4D4BC5D7923E}" type="presParOf" srcId="{ACCB2520-72CD-4F0D-A32B-E0619EC19CA3}" destId="{42BCB53A-B7D2-481F-9E1F-4A453FE55EB1}" srcOrd="0" destOrd="0" presId="urn:microsoft.com/office/officeart/2008/layout/LinedList"/>
    <dgm:cxn modelId="{1A27DFEF-C08C-4E8A-B170-6237251D1BC9}" type="presParOf" srcId="{ACCB2520-72CD-4F0D-A32B-E0619EC19CA3}" destId="{787D181C-7D38-4F53-854F-C98B84A3FFF6}" srcOrd="1" destOrd="0" presId="urn:microsoft.com/office/officeart/2008/layout/LinedList"/>
    <dgm:cxn modelId="{B072D3DA-8CE5-472D-A727-E68D3B8E71F2}" type="presParOf" srcId="{0E153E86-CE45-49E6-BD6A-EE00E1C4105D}" destId="{D46B2224-87B7-4C2F-9E31-3070DFAAD072}" srcOrd="6" destOrd="0" presId="urn:microsoft.com/office/officeart/2008/layout/LinedList"/>
    <dgm:cxn modelId="{59DF3084-447D-43CB-A16F-2E0E46238055}" type="presParOf" srcId="{0E153E86-CE45-49E6-BD6A-EE00E1C4105D}" destId="{7A62CF30-C213-4240-B588-ADE2E34DF82B}" srcOrd="7" destOrd="0" presId="urn:microsoft.com/office/officeart/2008/layout/LinedList"/>
    <dgm:cxn modelId="{73DF5FA7-D177-467A-8CC9-12ED5F55D74C}" type="presParOf" srcId="{7A62CF30-C213-4240-B588-ADE2E34DF82B}" destId="{BD2228A6-2451-4D3A-A72C-8458452A4E0A}" srcOrd="0" destOrd="0" presId="urn:microsoft.com/office/officeart/2008/layout/LinedList"/>
    <dgm:cxn modelId="{65F6C323-5C9C-4D80-A70D-B55749520499}" type="presParOf" srcId="{7A62CF30-C213-4240-B588-ADE2E34DF82B}" destId="{6029D32E-5888-472A-82B7-F4E85260FE18}" srcOrd="1" destOrd="0" presId="urn:microsoft.com/office/officeart/2008/layout/LinedList"/>
    <dgm:cxn modelId="{A90D1325-7AAD-440F-99C2-54B7F9C44C6F}" type="presParOf" srcId="{0E153E86-CE45-49E6-BD6A-EE00E1C4105D}" destId="{77AD3A54-2B30-432E-AF87-AEDC9DD4DB46}" srcOrd="8" destOrd="0" presId="urn:microsoft.com/office/officeart/2008/layout/LinedList"/>
    <dgm:cxn modelId="{16552D5B-1055-4913-99BC-848D14EBFDA7}" type="presParOf" srcId="{0E153E86-CE45-49E6-BD6A-EE00E1C4105D}" destId="{42B24350-936A-408B-8CC5-75B40F057122}" srcOrd="9" destOrd="0" presId="urn:microsoft.com/office/officeart/2008/layout/LinedList"/>
    <dgm:cxn modelId="{18FB3066-45BB-4D6B-889F-CBF850E463E6}" type="presParOf" srcId="{42B24350-936A-408B-8CC5-75B40F057122}" destId="{06369921-D5E7-42AA-ABA3-5FEEF22FC753}" srcOrd="0" destOrd="0" presId="urn:microsoft.com/office/officeart/2008/layout/LinedList"/>
    <dgm:cxn modelId="{0B1C33D3-5DDD-46DA-B29C-AAB06AF1E44B}" type="presParOf" srcId="{42B24350-936A-408B-8CC5-75B40F057122}" destId="{36A9A6AF-6238-438C-A205-303F94668ABC}" srcOrd="1" destOrd="0" presId="urn:microsoft.com/office/officeart/2008/layout/LinedList"/>
    <dgm:cxn modelId="{C6ABDDC8-A36F-40E1-BF6D-B5FBAA06D1A0}" type="presParOf" srcId="{0E153E86-CE45-49E6-BD6A-EE00E1C4105D}" destId="{738BAD4D-54A0-45AD-AFC1-D9310A1A863A}" srcOrd="10" destOrd="0" presId="urn:microsoft.com/office/officeart/2008/layout/LinedList"/>
    <dgm:cxn modelId="{AEB13E6A-95ED-4B4F-AC63-1F635522744F}" type="presParOf" srcId="{0E153E86-CE45-49E6-BD6A-EE00E1C4105D}" destId="{F646644C-C691-4B0A-B46B-08359B9C8735}" srcOrd="11" destOrd="0" presId="urn:microsoft.com/office/officeart/2008/layout/LinedList"/>
    <dgm:cxn modelId="{E62863B2-8A32-4572-A211-08A4B4BEEADF}" type="presParOf" srcId="{F646644C-C691-4B0A-B46B-08359B9C8735}" destId="{5AA23C5C-5ECB-403A-B84E-5FD941D7C68B}" srcOrd="0" destOrd="0" presId="urn:microsoft.com/office/officeart/2008/layout/LinedList"/>
    <dgm:cxn modelId="{747A6407-BB8F-4BCB-8FE3-86A813521862}" type="presParOf" srcId="{F646644C-C691-4B0A-B46B-08359B9C8735}" destId="{20E49242-3483-4BF2-93ED-D04FB259A58E}" srcOrd="1" destOrd="0" presId="urn:microsoft.com/office/officeart/2008/layout/LinedList"/>
    <dgm:cxn modelId="{F23EEE36-7E25-4636-8050-26085465B832}" type="presParOf" srcId="{0E153E86-CE45-49E6-BD6A-EE00E1C4105D}" destId="{371B52E6-D285-4432-9634-773301E424A0}" srcOrd="12" destOrd="0" presId="urn:microsoft.com/office/officeart/2008/layout/LinedList"/>
    <dgm:cxn modelId="{8873B960-F705-45E0-A4B9-A359EC45EFEE}" type="presParOf" srcId="{0E153E86-CE45-49E6-BD6A-EE00E1C4105D}" destId="{A04AE98B-6E32-49E6-AB0E-F7CF0C014A74}" srcOrd="13" destOrd="0" presId="urn:microsoft.com/office/officeart/2008/layout/LinedList"/>
    <dgm:cxn modelId="{2A46BA0D-87E3-415C-97C2-C30704058BC7}" type="presParOf" srcId="{A04AE98B-6E32-49E6-AB0E-F7CF0C014A74}" destId="{F55FF848-364E-4949-921C-B86A097ACBE2}" srcOrd="0" destOrd="0" presId="urn:microsoft.com/office/officeart/2008/layout/LinedList"/>
    <dgm:cxn modelId="{DA25AE4C-8050-4271-B157-01751D94ECD1}" type="presParOf" srcId="{A04AE98B-6E32-49E6-AB0E-F7CF0C014A74}" destId="{F5C128C7-125D-4B5B-B063-59D7146B04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5CDB-7568-4EAF-A885-571C0427A37B}">
      <dsp:nvSpPr>
        <dsp:cNvPr id="0" name=""/>
        <dsp:cNvSpPr/>
      </dsp:nvSpPr>
      <dsp:spPr>
        <a:xfrm>
          <a:off x="0" y="515"/>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56E4D-89CB-4AC9-9C22-62B64F909E22}">
      <dsp:nvSpPr>
        <dsp:cNvPr id="0" name=""/>
        <dsp:cNvSpPr/>
      </dsp:nvSpPr>
      <dsp:spPr>
        <a:xfrm>
          <a:off x="0" y="515"/>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Pisinger, D. (2005). Where are the hard knapsack problems? Computers &amp; Operations Research, 32(9), 2271-2284.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rPr>
            <a:t>https://www.dcs.gla.ac.uk/~pat/cpM/jchoco/knapsack/papers/hardInstances.pdf</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515"/>
        <a:ext cx="10665292" cy="602969"/>
      </dsp:txXfrm>
    </dsp:sp>
    <dsp:sp modelId="{AA8C16F0-E69D-45E8-B04E-0DF68F2DBF78}">
      <dsp:nvSpPr>
        <dsp:cNvPr id="0" name=""/>
        <dsp:cNvSpPr/>
      </dsp:nvSpPr>
      <dsp:spPr>
        <a:xfrm>
          <a:off x="0" y="603484"/>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348F4-8165-4D9C-B5D4-8FB141EAD9A1}">
      <dsp:nvSpPr>
        <dsp:cNvPr id="0" name=""/>
        <dsp:cNvSpPr/>
      </dsp:nvSpPr>
      <dsp:spPr>
        <a:xfrm>
          <a:off x="0" y="603484"/>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ChatGPT, OpenAI. (2023). Knapsack Solution with Felipe Pereira.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rPr>
            <a:t>https://chat.openai.com/</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603484"/>
        <a:ext cx="10665292" cy="602969"/>
      </dsp:txXfrm>
    </dsp:sp>
    <dsp:sp modelId="{9CAD86C6-5C9A-47A9-BD38-DCFFC1ABFE29}">
      <dsp:nvSpPr>
        <dsp:cNvPr id="0" name=""/>
        <dsp:cNvSpPr/>
      </dsp:nvSpPr>
      <dsp:spPr>
        <a:xfrm>
          <a:off x="0" y="1206453"/>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CB53A-B7D2-481F-9E1F-4A453FE55EB1}">
      <dsp:nvSpPr>
        <dsp:cNvPr id="0" name=""/>
        <dsp:cNvSpPr/>
      </dsp:nvSpPr>
      <dsp:spPr>
        <a:xfrm>
          <a:off x="0" y="1206453"/>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AMPL Optimization LLC. (2021). AMPL: A Modeling Language for Mathematical Programming.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3"/>
            </a:rPr>
            <a:t>https://ampl.com/</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1206453"/>
        <a:ext cx="10665292" cy="602969"/>
      </dsp:txXfrm>
    </dsp:sp>
    <dsp:sp modelId="{D46B2224-87B7-4C2F-9E31-3070DFAAD072}">
      <dsp:nvSpPr>
        <dsp:cNvPr id="0" name=""/>
        <dsp:cNvSpPr/>
      </dsp:nvSpPr>
      <dsp:spPr>
        <a:xfrm>
          <a:off x="0" y="1809422"/>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228A6-2451-4D3A-A72C-8458452A4E0A}">
      <dsp:nvSpPr>
        <dsp:cNvPr id="0" name=""/>
        <dsp:cNvSpPr/>
      </dsp:nvSpPr>
      <dsp:spPr>
        <a:xfrm>
          <a:off x="0" y="1809422"/>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Martello, S., &amp; Toth, P. (1990). Knapsack problems: algorithms and computer implementations. John Wiley &amp; Sons.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4"/>
            </a:rPr>
            <a:t>https://doc.lagout.org/science/0_Computer%20Science/2_Algorithms/Knapsack%20Problems_%20Algorithms%20and%20Computer%20Implementations%20%5BMartello%20%26%20Toth%201990-11%5D.pdf</a:t>
          </a:r>
          <a:r>
            <a:rPr lang="es-CL" sz="1200" kern="1200">
              <a:latin typeface="Calibri" panose="020F0502020204030204" pitchFamily="34" charset="0"/>
              <a:ea typeface="Calibri" panose="020F0502020204030204" pitchFamily="34" charset="0"/>
              <a:cs typeface="Calibri" panose="020F0502020204030204" pitchFamily="34" charset="0"/>
            </a:rPr>
            <a:t> </a:t>
          </a:r>
        </a:p>
        <a:p>
          <a:pPr marL="0" lvl="0" indent="0" algn="l" defTabSz="533400">
            <a:lnSpc>
              <a:spcPct val="90000"/>
            </a:lnSpc>
            <a:spcBef>
              <a:spcPct val="0"/>
            </a:spcBef>
            <a:spcAft>
              <a:spcPct val="35000"/>
            </a:spcAft>
            <a:buNone/>
          </a:pP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1809422"/>
        <a:ext cx="10665292" cy="602969"/>
      </dsp:txXfrm>
    </dsp:sp>
    <dsp:sp modelId="{77AD3A54-2B30-432E-AF87-AEDC9DD4DB46}">
      <dsp:nvSpPr>
        <dsp:cNvPr id="0" name=""/>
        <dsp:cNvSpPr/>
      </dsp:nvSpPr>
      <dsp:spPr>
        <a:xfrm>
          <a:off x="0" y="2412392"/>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69921-D5E7-42AA-ABA3-5FEEF22FC753}">
      <dsp:nvSpPr>
        <dsp:cNvPr id="0" name=""/>
        <dsp:cNvSpPr/>
      </dsp:nvSpPr>
      <dsp:spPr>
        <a:xfrm>
          <a:off x="0" y="2412392"/>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Universidad Autónoma del Estado de Hidalgo. (s.f.). Problema de la mochila. Tlahuelilpan, boletín informativo de la Dirección de Extensión Universitaria.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rPr>
            <a:t>https://www.uaeh.edu.mx/scige/boletin/tlahuelilpan/n6/e2.html</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2412392"/>
        <a:ext cx="10665292" cy="602969"/>
      </dsp:txXfrm>
    </dsp:sp>
    <dsp:sp modelId="{738BAD4D-54A0-45AD-AFC1-D9310A1A863A}">
      <dsp:nvSpPr>
        <dsp:cNvPr id="0" name=""/>
        <dsp:cNvSpPr/>
      </dsp:nvSpPr>
      <dsp:spPr>
        <a:xfrm>
          <a:off x="0" y="3015361"/>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23C5C-5ECB-403A-B84E-5FD941D7C68B}">
      <dsp:nvSpPr>
        <dsp:cNvPr id="0" name=""/>
        <dsp:cNvSpPr/>
      </dsp:nvSpPr>
      <dsp:spPr>
        <a:xfrm>
          <a:off x="0" y="3015361"/>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Pereira, F. (2023). Knapsack problem by Felipe Pereira [Knapsack problem by Felipe Pereira.ipynb]. Recuperado de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rPr>
            <a:t>https://colab.research.google.com/drive/1I4Q7F8YSW5vjv0r0r_eJr13X8fzWkxv7?usp=sharing</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3015361"/>
        <a:ext cx="10665292" cy="602969"/>
      </dsp:txXfrm>
    </dsp:sp>
    <dsp:sp modelId="{371B52E6-D285-4432-9634-773301E424A0}">
      <dsp:nvSpPr>
        <dsp:cNvPr id="0" name=""/>
        <dsp:cNvSpPr/>
      </dsp:nvSpPr>
      <dsp:spPr>
        <a:xfrm>
          <a:off x="0" y="3618330"/>
          <a:ext cx="106652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FF848-364E-4949-921C-B86A097ACBE2}">
      <dsp:nvSpPr>
        <dsp:cNvPr id="0" name=""/>
        <dsp:cNvSpPr/>
      </dsp:nvSpPr>
      <dsp:spPr>
        <a:xfrm>
          <a:off x="0" y="3618330"/>
          <a:ext cx="10665292" cy="602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CL" sz="1200" kern="1200">
              <a:latin typeface="Calibri" panose="020F0502020204030204" pitchFamily="34" charset="0"/>
              <a:ea typeface="Calibri" panose="020F0502020204030204" pitchFamily="34" charset="0"/>
              <a:cs typeface="Calibri" panose="020F0502020204030204" pitchFamily="34" charset="0"/>
            </a:rPr>
            <a:t>Verdeguer D. &amp; Alonso P. (2016). Solución en paralelo del problema de la mochila. Upv.es. Recuperado de </a:t>
          </a:r>
          <a:r>
            <a:rPr lang="es-CL" sz="1200" u="sng" kern="120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7"/>
            </a:rPr>
            <a:t>https://riunet.upv.es/bitstream/handle/10251/87210/VERDEGUER%20-%20Soluci%C3%B3n%20en%20paralelo%20del%20problema%20de%20la%20mochila..pdf?sequence=1</a:t>
          </a:r>
          <a:r>
            <a:rPr lang="es-CL" sz="1200" kern="1200">
              <a:latin typeface="Calibri" panose="020F0502020204030204" pitchFamily="34" charset="0"/>
              <a:ea typeface="Calibri" panose="020F0502020204030204" pitchFamily="34" charset="0"/>
              <a:cs typeface="Calibri" panose="020F0502020204030204" pitchFamily="34" charset="0"/>
            </a:rPr>
            <a:t> </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3618330"/>
        <a:ext cx="10665292" cy="6029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4/26/2023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3830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4/26/2023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856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4/26/2023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868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4/26/2023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309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4/26/2023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9950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4/26/2023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0357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4/26/2023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350060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4/26/2023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821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4/26/2023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215294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4/26/2023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2530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4/26/2023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331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4/26/2023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136739651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7.wdp"/><Relationship Id="rId3" Type="http://schemas.microsoft.com/office/2007/relationships/hdphoto" Target="../media/hdphoto1.wdp"/><Relationship Id="rId7" Type="http://schemas.microsoft.com/office/2007/relationships/hdphoto" Target="../media/hdphoto4.wdp"/><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6.wdp"/><Relationship Id="rId5" Type="http://schemas.microsoft.com/office/2007/relationships/hdphoto" Target="../media/hdphoto3.wdp"/><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5.wdp"/><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Rectangle 5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429B3FE-00A8-B986-BA48-C1CCA31A7A5E}"/>
              </a:ext>
            </a:extLst>
          </p:cNvPr>
          <p:cNvSpPr>
            <a:spLocks noGrp="1"/>
          </p:cNvSpPr>
          <p:nvPr>
            <p:ph type="ctrTitle"/>
          </p:nvPr>
        </p:nvSpPr>
        <p:spPr>
          <a:xfrm>
            <a:off x="6096000" y="1122363"/>
            <a:ext cx="4507274" cy="1978346"/>
          </a:xfrm>
        </p:spPr>
        <p:txBody>
          <a:bodyPr vert="horz" lIns="91440" tIns="45720" rIns="91440" bIns="45720" rtlCol="0" anchor="b">
            <a:normAutofit/>
          </a:bodyPr>
          <a:lstStyle/>
          <a:p>
            <a:r>
              <a:rPr lang="en-US" sz="3700"/>
              <a:t>Knapsack Problem (Problema de la mochila)</a:t>
            </a:r>
          </a:p>
        </p:txBody>
      </p:sp>
      <p:sp>
        <p:nvSpPr>
          <p:cNvPr id="3" name="Subtitle 2">
            <a:extLst>
              <a:ext uri="{FF2B5EF4-FFF2-40B4-BE49-F238E27FC236}">
                <a16:creationId xmlns:a16="http://schemas.microsoft.com/office/drawing/2014/main" id="{CBE34668-E44E-8B4A-AC0E-6D110B35559F}"/>
              </a:ext>
            </a:extLst>
          </p:cNvPr>
          <p:cNvSpPr>
            <a:spLocks noGrp="1"/>
          </p:cNvSpPr>
          <p:nvPr>
            <p:ph type="subTitle" idx="1"/>
          </p:nvPr>
        </p:nvSpPr>
        <p:spPr>
          <a:xfrm>
            <a:off x="6096000" y="3509963"/>
            <a:ext cx="4507274" cy="1747837"/>
          </a:xfrm>
        </p:spPr>
        <p:txBody>
          <a:bodyPr vert="horz" lIns="91440" tIns="45720" rIns="91440" bIns="45720" rtlCol="0">
            <a:normAutofit/>
          </a:bodyPr>
          <a:lstStyle/>
          <a:p>
            <a:r>
              <a:rPr lang="en-US" dirty="0" err="1"/>
              <a:t>Profesor</a:t>
            </a:r>
            <a:r>
              <a:rPr lang="en-US" dirty="0"/>
              <a:t>: Dr. Gustavo </a:t>
            </a:r>
            <a:r>
              <a:rPr lang="en-US" dirty="0" err="1"/>
              <a:t>Gatica</a:t>
            </a:r>
            <a:endParaRPr lang="en-US" dirty="0"/>
          </a:p>
          <a:p>
            <a:r>
              <a:rPr lang="en-US" dirty="0" err="1"/>
              <a:t>Alumno</a:t>
            </a:r>
            <a:r>
              <a:rPr lang="en-US" dirty="0"/>
              <a:t>: Felipe Pereira Alarcón</a:t>
            </a:r>
          </a:p>
        </p:txBody>
      </p:sp>
      <p:pic>
        <p:nvPicPr>
          <p:cNvPr id="6" name="Imagen 5" descr="Icono&#10;&#10;Descripción generada automáticamente">
            <a:extLst>
              <a:ext uri="{FF2B5EF4-FFF2-40B4-BE49-F238E27FC236}">
                <a16:creationId xmlns:a16="http://schemas.microsoft.com/office/drawing/2014/main" id="{40966D0E-1D45-AE31-CC90-3F60486ED1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6190" y="204112"/>
            <a:ext cx="2673417" cy="2245672"/>
          </a:xfrm>
          <a:prstGeom prst="rect">
            <a:avLst/>
          </a:prstGeom>
        </p:spPr>
      </p:pic>
      <p:sp>
        <p:nvSpPr>
          <p:cNvPr id="112" name="Freeform: Shape 60">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3267662"/>
            <a:ext cx="972241" cy="45718"/>
            <a:chOff x="4886325" y="3371754"/>
            <a:chExt cx="2418492" cy="113728"/>
          </a:xfrm>
          <a:solidFill>
            <a:schemeClr val="accent1"/>
          </a:solidFill>
        </p:grpSpPr>
        <p:sp>
          <p:nvSpPr>
            <p:cNvPr id="6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4"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a:extLst>
              <a:ext uri="{FF2B5EF4-FFF2-40B4-BE49-F238E27FC236}">
                <a16:creationId xmlns:a16="http://schemas.microsoft.com/office/drawing/2014/main" id="{A7D6AAB3-1602-F611-F8E5-7D5DFAE94AD6}"/>
              </a:ext>
            </a:extLst>
          </p:cNvPr>
          <p:cNvPicPr>
            <a:picLocks noChangeAspect="1"/>
          </p:cNvPicPr>
          <p:nvPr/>
        </p:nvPicPr>
        <p:blipFill rotWithShape="1">
          <a:blip r:embed="rId3"/>
          <a:srcRect t="29670" r="-1" b="-1"/>
          <a:stretch/>
        </p:blipFill>
        <p:spPr>
          <a:xfrm>
            <a:off x="599759" y="3573957"/>
            <a:ext cx="4765531" cy="2681290"/>
          </a:xfrm>
          <a:prstGeom prst="rect">
            <a:avLst/>
          </a:prstGeom>
        </p:spPr>
      </p:pic>
      <p:sp>
        <p:nvSpPr>
          <p:cNvPr id="115" name="Freeform: Shape 70">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752080"/>
            <a:ext cx="4192859" cy="11059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6" name="Group 72">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8068" y="5251713"/>
            <a:ext cx="886141" cy="802496"/>
            <a:chOff x="10948005" y="3272152"/>
            <a:chExt cx="868640" cy="786648"/>
          </a:xfrm>
          <a:solidFill>
            <a:schemeClr val="accent6"/>
          </a:solidFill>
        </p:grpSpPr>
        <p:sp>
          <p:nvSpPr>
            <p:cNvPr id="74" name="Freeform: Shape 73">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5" name="Freeform: Shape 74">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6" name="Freeform: Shape 75">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8"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9"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CuadroTexto 6">
            <a:extLst>
              <a:ext uri="{FF2B5EF4-FFF2-40B4-BE49-F238E27FC236}">
                <a16:creationId xmlns:a16="http://schemas.microsoft.com/office/drawing/2014/main" id="{4AAC81D5-5C6C-D857-4E97-7DCF3F9FF854}"/>
              </a:ext>
            </a:extLst>
          </p:cNvPr>
          <p:cNvSpPr txBox="1"/>
          <p:nvPr/>
        </p:nvSpPr>
        <p:spPr>
          <a:xfrm>
            <a:off x="3836312" y="6339792"/>
            <a:ext cx="4552609" cy="369332"/>
          </a:xfrm>
          <a:prstGeom prst="rect">
            <a:avLst/>
          </a:prstGeom>
          <a:noFill/>
        </p:spPr>
        <p:txBody>
          <a:bodyPr wrap="square" rtlCol="0">
            <a:spAutoFit/>
          </a:bodyPr>
          <a:lstStyle/>
          <a:p>
            <a:pPr>
              <a:spcAft>
                <a:spcPts val="600"/>
              </a:spcAft>
            </a:pPr>
            <a:r>
              <a:rPr lang="es-CL" dirty="0"/>
              <a:t>Optimización 7061 - 20 de abril del 2023</a:t>
            </a:r>
          </a:p>
        </p:txBody>
      </p:sp>
      <p:sp>
        <p:nvSpPr>
          <p:cNvPr id="8" name="CuadroTexto 7">
            <a:extLst>
              <a:ext uri="{FF2B5EF4-FFF2-40B4-BE49-F238E27FC236}">
                <a16:creationId xmlns:a16="http://schemas.microsoft.com/office/drawing/2014/main" id="{FACD46F7-B10D-93B1-AD6F-81D7D8249F9F}"/>
              </a:ext>
            </a:extLst>
          </p:cNvPr>
          <p:cNvSpPr txBox="1"/>
          <p:nvPr/>
        </p:nvSpPr>
        <p:spPr>
          <a:xfrm>
            <a:off x="599759" y="2731377"/>
            <a:ext cx="4552609" cy="369332"/>
          </a:xfrm>
          <a:prstGeom prst="rect">
            <a:avLst/>
          </a:prstGeom>
          <a:noFill/>
        </p:spPr>
        <p:txBody>
          <a:bodyPr wrap="square" rtlCol="0">
            <a:spAutoFit/>
          </a:bodyPr>
          <a:lstStyle/>
          <a:p>
            <a:pPr algn="ctr">
              <a:spcAft>
                <a:spcPts val="600"/>
              </a:spcAft>
            </a:pPr>
            <a:r>
              <a:rPr lang="es-CL" dirty="0"/>
              <a:t>Ingeniería Civil Informática</a:t>
            </a:r>
          </a:p>
        </p:txBody>
      </p:sp>
    </p:spTree>
    <p:extLst>
      <p:ext uri="{BB962C8B-B14F-4D97-AF65-F5344CB8AC3E}">
        <p14:creationId xmlns:p14="http://schemas.microsoft.com/office/powerpoint/2010/main" val="40555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D9FA7049-3A29-1E68-DC7F-EADE8CCD9AF7}"/>
              </a:ext>
            </a:extLst>
          </p:cNvPr>
          <p:cNvSpPr>
            <a:spLocks noGrp="1"/>
          </p:cNvSpPr>
          <p:nvPr>
            <p:ph type="title"/>
          </p:nvPr>
        </p:nvSpPr>
        <p:spPr>
          <a:xfrm>
            <a:off x="525717" y="787068"/>
            <a:ext cx="4663649" cy="1455091"/>
          </a:xfrm>
        </p:spPr>
        <p:txBody>
          <a:bodyPr>
            <a:normAutofit/>
          </a:bodyPr>
          <a:lstStyle/>
          <a:p>
            <a:r>
              <a:rPr lang="es-CL"/>
              <a:t>Método Greedy</a:t>
            </a:r>
            <a:endParaRPr lang="es-CL" dirty="0"/>
          </a:p>
        </p:txBody>
      </p:sp>
      <p:sp>
        <p:nvSpPr>
          <p:cNvPr id="33"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350DADDE-99CE-25AD-A091-F6BB4AAA2DA7}"/>
              </a:ext>
            </a:extLst>
          </p:cNvPr>
          <p:cNvSpPr>
            <a:spLocks noGrp="1"/>
          </p:cNvSpPr>
          <p:nvPr>
            <p:ph idx="1"/>
          </p:nvPr>
        </p:nvSpPr>
        <p:spPr>
          <a:xfrm>
            <a:off x="525717" y="2796427"/>
            <a:ext cx="4663649" cy="3274503"/>
          </a:xfrm>
        </p:spPr>
        <p:txBody>
          <a:bodyPr>
            <a:normAutofit/>
          </a:bodyPr>
          <a:lstStyle/>
          <a:p>
            <a:pPr>
              <a:lnSpc>
                <a:spcPct val="100000"/>
              </a:lnSpc>
            </a:pPr>
            <a:r>
              <a:rPr lang="es-CL" sz="1600" dirty="0">
                <a:effectLst/>
                <a:latin typeface="Calibri" panose="020F0502020204030204" pitchFamily="34" charset="0"/>
                <a:ea typeface="Times New Roman" panose="02020603050405020304" pitchFamily="18" charset="0"/>
                <a:cs typeface="Times New Roman" panose="02020603050405020304" pitchFamily="18" charset="0"/>
              </a:rPr>
              <a:t>Es una estrategia de solución que busca la mejor opción en cada paso, sin considerar cómo afectará esta decisión en el futuro.</a:t>
            </a:r>
          </a:p>
          <a:p>
            <a:pPr>
              <a:lnSpc>
                <a:spcPct val="100000"/>
              </a:lnSpc>
            </a:pPr>
            <a:r>
              <a:rPr lang="es-CL" sz="1600" dirty="0">
                <a:latin typeface="Calibri" panose="020F0502020204030204" pitchFamily="34" charset="0"/>
                <a:ea typeface="Times New Roman" panose="02020603050405020304" pitchFamily="18" charset="0"/>
                <a:cs typeface="Times New Roman" panose="02020603050405020304" pitchFamily="18" charset="0"/>
              </a:rPr>
              <a:t>E</a:t>
            </a:r>
            <a:r>
              <a:rPr lang="es-CL" sz="1600" dirty="0">
                <a:effectLst/>
                <a:latin typeface="Calibri" panose="020F0502020204030204" pitchFamily="34" charset="0"/>
                <a:ea typeface="Times New Roman" panose="02020603050405020304" pitchFamily="18" charset="0"/>
                <a:cs typeface="Times New Roman" panose="02020603050405020304" pitchFamily="18" charset="0"/>
              </a:rPr>
              <a:t>sto significa que el algoritmo selecciona los elementos más valiosos (en términos de su valor unitario) y los coloca en la mochila, sin considerar si el espacio restante de la mochila es suficiente para los elementos restantes o no. </a:t>
            </a:r>
          </a:p>
          <a:p>
            <a:pPr>
              <a:lnSpc>
                <a:spcPct val="100000"/>
              </a:lnSpc>
            </a:pPr>
            <a:r>
              <a:rPr lang="es-CL" sz="1600" dirty="0">
                <a:effectLst/>
                <a:latin typeface="Calibri" panose="020F0502020204030204" pitchFamily="34" charset="0"/>
                <a:ea typeface="Times New Roman" panose="02020603050405020304" pitchFamily="18" charset="0"/>
                <a:cs typeface="Times New Roman" panose="02020603050405020304" pitchFamily="18" charset="0"/>
              </a:rPr>
              <a:t>Por lo tanto, el método </a:t>
            </a:r>
            <a:r>
              <a:rPr lang="es-CL" sz="1600" dirty="0" err="1">
                <a:effectLst/>
                <a:latin typeface="Calibri" panose="020F0502020204030204" pitchFamily="34" charset="0"/>
                <a:ea typeface="Times New Roman" panose="02020603050405020304" pitchFamily="18" charset="0"/>
                <a:cs typeface="Times New Roman" panose="02020603050405020304" pitchFamily="18" charset="0"/>
              </a:rPr>
              <a:t>greedy</a:t>
            </a:r>
            <a:r>
              <a:rPr lang="es-CL" sz="1600" dirty="0">
                <a:effectLst/>
                <a:latin typeface="Calibri" panose="020F0502020204030204" pitchFamily="34" charset="0"/>
                <a:ea typeface="Times New Roman" panose="02020603050405020304" pitchFamily="18" charset="0"/>
                <a:cs typeface="Times New Roman" panose="02020603050405020304" pitchFamily="18" charset="0"/>
              </a:rPr>
              <a:t> no siempre produce la solución óptima para el problema de la mochila, aunque a veces puede ser una solución rápida y efectiva.</a:t>
            </a:r>
          </a:p>
          <a:p>
            <a:pPr>
              <a:lnSpc>
                <a:spcPct val="100000"/>
              </a:lnSpc>
            </a:pPr>
            <a:endParaRPr lang="es-CL" sz="1600" dirty="0"/>
          </a:p>
        </p:txBody>
      </p:sp>
      <p:pic>
        <p:nvPicPr>
          <p:cNvPr id="4" name="Imagen 3" descr="Gráfico, Gráfico de líneas&#10;&#10;Descripción generada automáticamente">
            <a:extLst>
              <a:ext uri="{FF2B5EF4-FFF2-40B4-BE49-F238E27FC236}">
                <a16:creationId xmlns:a16="http://schemas.microsoft.com/office/drawing/2014/main" id="{695ED982-040F-963A-6CCB-55065BB4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53780" y="1055759"/>
            <a:ext cx="5660211" cy="4655523"/>
          </a:xfrm>
          <a:prstGeom prst="rect">
            <a:avLst/>
          </a:prstGeom>
          <a:noFill/>
        </p:spPr>
      </p:pic>
      <p:sp>
        <p:nvSpPr>
          <p:cNvPr id="40"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1"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2"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3"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387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79191A01-1414-06FD-4AAB-89BB58F996EB}"/>
              </a:ext>
            </a:extLst>
          </p:cNvPr>
          <p:cNvSpPr>
            <a:spLocks noGrp="1"/>
          </p:cNvSpPr>
          <p:nvPr>
            <p:ph type="title"/>
          </p:nvPr>
        </p:nvSpPr>
        <p:spPr>
          <a:xfrm>
            <a:off x="525717" y="787068"/>
            <a:ext cx="4663649" cy="1455091"/>
          </a:xfrm>
        </p:spPr>
        <p:txBody>
          <a:bodyPr>
            <a:normAutofit/>
          </a:bodyPr>
          <a:lstStyle/>
          <a:p>
            <a:r>
              <a:rPr lang="es-CL" dirty="0"/>
              <a:t>Método de Fuerza Bruta</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E29A594B-9163-BA6F-8999-2224BE338DEB}"/>
              </a:ext>
            </a:extLst>
          </p:cNvPr>
          <p:cNvSpPr>
            <a:spLocks noGrp="1"/>
          </p:cNvSpPr>
          <p:nvPr>
            <p:ph idx="1"/>
          </p:nvPr>
        </p:nvSpPr>
        <p:spPr>
          <a:xfrm>
            <a:off x="525717" y="2796427"/>
            <a:ext cx="4663649" cy="3274503"/>
          </a:xfrm>
        </p:spPr>
        <p:txBody>
          <a:bodyPr>
            <a:normAutofit/>
          </a:bodyPr>
          <a:lstStyle/>
          <a:p>
            <a:r>
              <a:rPr lang="es-CL" dirty="0">
                <a:effectLst/>
                <a:latin typeface="Calibri" panose="020F0502020204030204" pitchFamily="34" charset="0"/>
                <a:ea typeface="Times New Roman" panose="02020603050405020304" pitchFamily="18" charset="0"/>
                <a:cs typeface="Times New Roman" panose="02020603050405020304" pitchFamily="18" charset="0"/>
              </a:rPr>
              <a:t>El método de la fuerza Bruta es una estrategia de solución que prueba todas las posibles combinaciones de elementos en la mochila para encontrar la combinación óptima.</a:t>
            </a:r>
          </a:p>
          <a:p>
            <a:r>
              <a:rPr lang="es-CL" dirty="0">
                <a:effectLst/>
                <a:latin typeface="Calibri" panose="020F0502020204030204" pitchFamily="34" charset="0"/>
                <a:ea typeface="Times New Roman" panose="02020603050405020304" pitchFamily="18" charset="0"/>
                <a:cs typeface="Times New Roman" panose="02020603050405020304" pitchFamily="18" charset="0"/>
              </a:rPr>
              <a:t>Esto significa que se evalúan todas las posibles combinaciones de elementos para determinar cuál es la combinación que da la solución óptima.</a:t>
            </a:r>
            <a:endParaRPr lang="es-CL" dirty="0"/>
          </a:p>
        </p:txBody>
      </p:sp>
      <p:pic>
        <p:nvPicPr>
          <p:cNvPr id="4" name="Imagen 3" descr="Gráfico, Gráfico de líneas&#10;&#10;Descripción generada automáticamente">
            <a:extLst>
              <a:ext uri="{FF2B5EF4-FFF2-40B4-BE49-F238E27FC236}">
                <a16:creationId xmlns:a16="http://schemas.microsoft.com/office/drawing/2014/main" id="{59C3731D-207C-22E0-5323-DBE7BFB65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53780" y="1296318"/>
            <a:ext cx="5660211" cy="4174405"/>
          </a:xfrm>
          <a:prstGeom prst="rect">
            <a:avLst/>
          </a:prstGeom>
          <a:noFill/>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476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C0D16-1F35-E4E3-CD93-B6BBB562CFC5}"/>
              </a:ext>
            </a:extLst>
          </p:cNvPr>
          <p:cNvSpPr>
            <a:spLocks noGrp="1"/>
          </p:cNvSpPr>
          <p:nvPr>
            <p:ph type="title"/>
          </p:nvPr>
        </p:nvSpPr>
        <p:spPr/>
        <p:txBody>
          <a:bodyPr/>
          <a:lstStyle/>
          <a:p>
            <a:r>
              <a:rPr lang="es-CL" dirty="0"/>
              <a:t>¿Pero qué pasa si probamos con capacidades más grandes?</a:t>
            </a:r>
          </a:p>
        </p:txBody>
      </p:sp>
      <p:sp>
        <p:nvSpPr>
          <p:cNvPr id="3" name="Marcador de contenido 2">
            <a:extLst>
              <a:ext uri="{FF2B5EF4-FFF2-40B4-BE49-F238E27FC236}">
                <a16:creationId xmlns:a16="http://schemas.microsoft.com/office/drawing/2014/main" id="{F37F90AA-B601-2159-B0A9-0EE1DD6505A5}"/>
              </a:ext>
            </a:extLst>
          </p:cNvPr>
          <p:cNvSpPr>
            <a:spLocks noGrp="1"/>
          </p:cNvSpPr>
          <p:nvPr>
            <p:ph idx="1"/>
          </p:nvPr>
        </p:nvSpPr>
        <p:spPr/>
        <p:txBody>
          <a:bodyPr/>
          <a:lstStyle/>
          <a:p>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Es aquí donde el problema de la mochila se convierte en un problema complejo, al requerir un mayor requerimiento de recursos computacionales.</a:t>
            </a:r>
          </a:p>
          <a:p>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En esta ocasión, se realizarán pruebas con pesos al azar entre 1000 y 10000, variando cada peso entre 70 unidades para todos los casos previamente vistos y una capacidad mayor para cada método.</a:t>
            </a:r>
          </a:p>
          <a:p>
            <a:endParaRPr lang="es-CL" sz="1800" dirty="0">
              <a:latin typeface="Calibri" panose="020F0502020204030204" pitchFamily="34" charset="0"/>
              <a:ea typeface="Times New Roman" panose="02020603050405020304" pitchFamily="18" charset="0"/>
              <a:cs typeface="Times New Roman" panose="02020603050405020304" pitchFamily="18" charset="0"/>
            </a:endParaRPr>
          </a:p>
          <a:p>
            <a:r>
              <a:rPr lang="es-CL" sz="1800" dirty="0">
                <a:latin typeface="Calibri" panose="020F0502020204030204" pitchFamily="34" charset="0"/>
                <a:ea typeface="Times New Roman" panose="02020603050405020304" pitchFamily="18" charset="0"/>
                <a:cs typeface="Times New Roman" panose="02020603050405020304" pitchFamily="18" charset="0"/>
              </a:rPr>
              <a:t>A continuación, s</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 mostrarán gráficos con representaciones para la ejecución paralela (con varios núcleos de CPU) y secuencial (un solo núcleo) de cada método.</a:t>
            </a:r>
          </a:p>
          <a:p>
            <a:endParaRPr lang="es-CL" dirty="0"/>
          </a:p>
        </p:txBody>
      </p:sp>
    </p:spTree>
    <p:extLst>
      <p:ext uri="{BB962C8B-B14F-4D97-AF65-F5344CB8AC3E}">
        <p14:creationId xmlns:p14="http://schemas.microsoft.com/office/powerpoint/2010/main" val="3321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F9273A-20C4-65DD-570F-FF385D52C993}"/>
              </a:ext>
            </a:extLst>
          </p:cNvPr>
          <p:cNvSpPr>
            <a:spLocks noGrp="1"/>
          </p:cNvSpPr>
          <p:nvPr>
            <p:ph type="title"/>
          </p:nvPr>
        </p:nvSpPr>
        <p:spPr>
          <a:xfrm>
            <a:off x="517871" y="976160"/>
            <a:ext cx="4767930" cy="1848734"/>
          </a:xfrm>
        </p:spPr>
        <p:txBody>
          <a:bodyPr>
            <a:normAutofit/>
          </a:bodyPr>
          <a:lstStyle/>
          <a:p>
            <a:r>
              <a:rPr lang="es-CL" dirty="0"/>
              <a:t>Método Programación Lineal</a:t>
            </a:r>
          </a:p>
        </p:txBody>
      </p:sp>
      <p:sp>
        <p:nvSpPr>
          <p:cNvPr id="11" name="Freeform: Shape 1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120FCF74-BD72-560A-88A7-F28795E9BE1A}"/>
              </a:ext>
            </a:extLst>
          </p:cNvPr>
          <p:cNvSpPr>
            <a:spLocks noGrp="1"/>
          </p:cNvSpPr>
          <p:nvPr>
            <p:ph idx="1"/>
          </p:nvPr>
        </p:nvSpPr>
        <p:spPr>
          <a:xfrm>
            <a:off x="517871" y="3299404"/>
            <a:ext cx="4767930" cy="2745750"/>
          </a:xfrm>
        </p:spPr>
        <p:txBody>
          <a:bodyPr>
            <a:normAutofit/>
          </a:bodyPr>
          <a:lstStyle/>
          <a:p>
            <a:r>
              <a:rPr lang="es-CL" dirty="0">
                <a:effectLst/>
                <a:latin typeface="Calibri" panose="020F0502020204030204" pitchFamily="34" charset="0"/>
                <a:ea typeface="Times New Roman" panose="02020603050405020304" pitchFamily="18" charset="0"/>
                <a:cs typeface="Times New Roman" panose="02020603050405020304" pitchFamily="18" charset="0"/>
              </a:rPr>
              <a:t>Pueden observar el gráfico de Programación lineal, el cuál muestra claramente el tiempo computacional que le toma al código realizar su proceso. En este caso, el algoritmo paralelo es más eficiente que el secuencial, al tener en su disposición mayor Núcleos de trabajo de CPU.</a:t>
            </a:r>
          </a:p>
          <a:p>
            <a:endParaRPr lang="es-CL" dirty="0"/>
          </a:p>
        </p:txBody>
      </p:sp>
      <p:pic>
        <p:nvPicPr>
          <p:cNvPr id="4" name="Imagen 3" descr="Interfaz de usuario gráfica, Aplicación&#10;&#10;Descripción generada automáticamente">
            <a:extLst>
              <a:ext uri="{FF2B5EF4-FFF2-40B4-BE49-F238E27FC236}">
                <a16:creationId xmlns:a16="http://schemas.microsoft.com/office/drawing/2014/main" id="{93B96F38-B0EA-217F-FC60-490E53B60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80742" y="1194248"/>
            <a:ext cx="5654663" cy="4396501"/>
          </a:xfrm>
          <a:prstGeom prst="rect">
            <a:avLst/>
          </a:prstGeom>
          <a:noFill/>
        </p:spPr>
      </p:pic>
      <p:sp>
        <p:nvSpPr>
          <p:cNvPr id="21" name="Freeform: Shape 2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4" name="Freeform: Shape 2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951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F9273A-20C4-65DD-570F-FF385D52C993}"/>
              </a:ext>
            </a:extLst>
          </p:cNvPr>
          <p:cNvSpPr>
            <a:spLocks noGrp="1"/>
          </p:cNvSpPr>
          <p:nvPr>
            <p:ph type="title"/>
          </p:nvPr>
        </p:nvSpPr>
        <p:spPr>
          <a:xfrm>
            <a:off x="517871" y="976160"/>
            <a:ext cx="4767930" cy="1848734"/>
          </a:xfrm>
        </p:spPr>
        <p:txBody>
          <a:bodyPr>
            <a:normAutofit/>
          </a:bodyPr>
          <a:lstStyle/>
          <a:p>
            <a:r>
              <a:rPr lang="es-CL" dirty="0"/>
              <a:t>Método </a:t>
            </a:r>
            <a:r>
              <a:rPr lang="es-CL" dirty="0" err="1"/>
              <a:t>Greedy</a:t>
            </a:r>
            <a:endParaRPr lang="es-CL" dirty="0"/>
          </a:p>
        </p:txBody>
      </p:sp>
      <p:sp>
        <p:nvSpPr>
          <p:cNvPr id="11" name="Freeform: Shape 1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120FCF74-BD72-560A-88A7-F28795E9BE1A}"/>
              </a:ext>
            </a:extLst>
          </p:cNvPr>
          <p:cNvSpPr>
            <a:spLocks noGrp="1"/>
          </p:cNvSpPr>
          <p:nvPr>
            <p:ph idx="1"/>
          </p:nvPr>
        </p:nvSpPr>
        <p:spPr>
          <a:xfrm>
            <a:off x="517871" y="3299404"/>
            <a:ext cx="4767930" cy="2745750"/>
          </a:xfrm>
        </p:spPr>
        <p:txBody>
          <a:bodyPr>
            <a:normAutofit/>
          </a:bodyPr>
          <a:lstStyle/>
          <a:p>
            <a:r>
              <a:rPr lang="es-CL" sz="1800" dirty="0">
                <a:latin typeface="Calibri" panose="020F0502020204030204" pitchFamily="34" charset="0"/>
                <a:ea typeface="Times New Roman" panose="02020603050405020304" pitchFamily="18" charset="0"/>
                <a:cs typeface="Times New Roman" panose="02020603050405020304" pitchFamily="18" charset="0"/>
              </a:rPr>
              <a:t>Pueden</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observar el gráfico del método </a:t>
            </a:r>
            <a:r>
              <a:rPr lang="es-CL" sz="1800" dirty="0" err="1">
                <a:effectLst/>
                <a:latin typeface="Calibri" panose="020F0502020204030204" pitchFamily="34" charset="0"/>
                <a:ea typeface="Times New Roman" panose="02020603050405020304" pitchFamily="18" charset="0"/>
                <a:cs typeface="Times New Roman" panose="02020603050405020304" pitchFamily="18" charset="0"/>
              </a:rPr>
              <a:t>Greedy</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el cuál muestra claramente el tiempo computacional que le toma al código realizar su proceso. En este caso, el algoritmo paralelo es más eficiente que el paralelo, ya que el algoritmo </a:t>
            </a:r>
            <a:r>
              <a:rPr lang="es-CL" sz="1800" dirty="0" err="1">
                <a:effectLst/>
                <a:latin typeface="Calibri" panose="020F0502020204030204" pitchFamily="34" charset="0"/>
                <a:ea typeface="Times New Roman" panose="02020603050405020304" pitchFamily="18" charset="0"/>
                <a:cs typeface="Times New Roman" panose="02020603050405020304" pitchFamily="18" charset="0"/>
              </a:rPr>
              <a:t>greedy</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no siempre producir la solución óptima para el problema de la mochila, y puede ser menos efectivo.</a:t>
            </a:r>
          </a:p>
          <a:p>
            <a:endParaRPr lang="es-CL" dirty="0"/>
          </a:p>
        </p:txBody>
      </p:sp>
      <p:pic>
        <p:nvPicPr>
          <p:cNvPr id="4" name="Imagen 3">
            <a:extLst>
              <a:ext uri="{FF2B5EF4-FFF2-40B4-BE49-F238E27FC236}">
                <a16:creationId xmlns:a16="http://schemas.microsoft.com/office/drawing/2014/main" id="{93B96F38-B0EA-217F-FC60-490E53B606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984341" y="1194248"/>
            <a:ext cx="5647464" cy="4396501"/>
          </a:xfrm>
          <a:prstGeom prst="rect">
            <a:avLst/>
          </a:prstGeom>
          <a:noFill/>
        </p:spPr>
      </p:pic>
      <p:sp>
        <p:nvSpPr>
          <p:cNvPr id="21" name="Freeform: Shape 2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4" name="Freeform: Shape 2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645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F9273A-20C4-65DD-570F-FF385D52C993}"/>
              </a:ext>
            </a:extLst>
          </p:cNvPr>
          <p:cNvSpPr>
            <a:spLocks noGrp="1"/>
          </p:cNvSpPr>
          <p:nvPr>
            <p:ph type="title"/>
          </p:nvPr>
        </p:nvSpPr>
        <p:spPr>
          <a:xfrm>
            <a:off x="517871" y="976160"/>
            <a:ext cx="4767930" cy="1848734"/>
          </a:xfrm>
        </p:spPr>
        <p:txBody>
          <a:bodyPr>
            <a:normAutofit/>
          </a:bodyPr>
          <a:lstStyle/>
          <a:p>
            <a:r>
              <a:rPr lang="es-CL" dirty="0"/>
              <a:t>Método de Fuerza Bruta</a:t>
            </a:r>
          </a:p>
        </p:txBody>
      </p:sp>
      <p:sp>
        <p:nvSpPr>
          <p:cNvPr id="11" name="Freeform: Shape 1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120FCF74-BD72-560A-88A7-F28795E9BE1A}"/>
              </a:ext>
            </a:extLst>
          </p:cNvPr>
          <p:cNvSpPr>
            <a:spLocks noGrp="1"/>
          </p:cNvSpPr>
          <p:nvPr>
            <p:ph idx="1"/>
          </p:nvPr>
        </p:nvSpPr>
        <p:spPr>
          <a:xfrm>
            <a:off x="517871" y="3299404"/>
            <a:ext cx="4767930" cy="2745750"/>
          </a:xfrm>
        </p:spPr>
        <p:txBody>
          <a:bodyPr>
            <a:normAutofit/>
          </a:bodyPr>
          <a:lstStyle/>
          <a:p>
            <a:r>
              <a:rPr lang="es-CL" sz="1800" dirty="0">
                <a:latin typeface="Calibri" panose="020F0502020204030204" pitchFamily="34" charset="0"/>
                <a:ea typeface="Times New Roman" panose="02020603050405020304" pitchFamily="18" charset="0"/>
                <a:cs typeface="Times New Roman" panose="02020603050405020304" pitchFamily="18" charset="0"/>
              </a:rPr>
              <a:t>Pueden </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observar el gráfico del método de Fuerza Bruta, el cuál muestra claramente el tiempo computacional que le toma al código realizar su proceso.</a:t>
            </a:r>
          </a:p>
          <a:p>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Esto demuestra, la eficiencia de este algoritmo, ya que sus tiempos de ejecución son demasiado rápidos para este caso y permanecen en un margen claro.</a:t>
            </a:r>
            <a:endParaRPr lang="es-CL" dirty="0"/>
          </a:p>
        </p:txBody>
      </p:sp>
      <p:pic>
        <p:nvPicPr>
          <p:cNvPr id="4" name="Imagen 3">
            <a:extLst>
              <a:ext uri="{FF2B5EF4-FFF2-40B4-BE49-F238E27FC236}">
                <a16:creationId xmlns:a16="http://schemas.microsoft.com/office/drawing/2014/main" id="{93B96F38-B0EA-217F-FC60-490E53B606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980742" y="1215017"/>
            <a:ext cx="5654663" cy="4354963"/>
          </a:xfrm>
          <a:prstGeom prst="rect">
            <a:avLst/>
          </a:prstGeom>
          <a:noFill/>
        </p:spPr>
      </p:pic>
      <p:sp>
        <p:nvSpPr>
          <p:cNvPr id="21" name="Freeform: Shape 2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4" name="Freeform: Shape 2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4801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39F175F-33F1-366E-96BB-F4A4415FA6C9}"/>
              </a:ext>
            </a:extLst>
          </p:cNvPr>
          <p:cNvSpPr>
            <a:spLocks noGrp="1"/>
          </p:cNvSpPr>
          <p:nvPr>
            <p:ph type="title"/>
          </p:nvPr>
        </p:nvSpPr>
        <p:spPr>
          <a:xfrm>
            <a:off x="517871" y="976160"/>
            <a:ext cx="4767930" cy="1848734"/>
          </a:xfrm>
        </p:spPr>
        <p:txBody>
          <a:bodyPr>
            <a:normAutofit/>
          </a:bodyPr>
          <a:lstStyle/>
          <a:p>
            <a:r>
              <a:rPr lang="es-CL" dirty="0"/>
              <a:t>Problema planteado a nivel nacional</a:t>
            </a:r>
          </a:p>
        </p:txBody>
      </p:sp>
      <p:sp>
        <p:nvSpPr>
          <p:cNvPr id="3082" name="Freeform: Shape 308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08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08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08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8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8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89"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90"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35914843-71E7-30B4-7027-613BEEBB543D}"/>
              </a:ext>
            </a:extLst>
          </p:cNvPr>
          <p:cNvSpPr>
            <a:spLocks noGrp="1"/>
          </p:cNvSpPr>
          <p:nvPr>
            <p:ph idx="1"/>
          </p:nvPr>
        </p:nvSpPr>
        <p:spPr>
          <a:xfrm>
            <a:off x="574415" y="3299347"/>
            <a:ext cx="5590591" cy="1795360"/>
          </a:xfrm>
        </p:spPr>
        <p:txBody>
          <a:bodyPr>
            <a:noAutofit/>
          </a:bodyPr>
          <a:lstStyle/>
          <a:p>
            <a:pPr>
              <a:lnSpc>
                <a:spcPct val="100000"/>
              </a:lnSpc>
            </a:pPr>
            <a:r>
              <a:rPr lang="es-ES" sz="1600" dirty="0">
                <a:latin typeface="Calibri" panose="020F0502020204030204" pitchFamily="34" charset="0"/>
                <a:ea typeface="Calibri" panose="020F0502020204030204" pitchFamily="34" charset="0"/>
                <a:cs typeface="Calibri" panose="020F0502020204030204" pitchFamily="34" charset="0"/>
              </a:rPr>
              <a:t>Se puede utilizar en la optimización de almacenamientos para camiones de rutas de entregas al ayudar a determinar qué paquetes se deben cargar en cada camión para maximizar la cantidad de entregas en un solo viaje y minimizar los costos de transporte. </a:t>
            </a:r>
          </a:p>
          <a:p>
            <a:pPr>
              <a:lnSpc>
                <a:spcPct val="100000"/>
              </a:lnSpc>
            </a:pPr>
            <a:r>
              <a:rPr lang="es-ES" sz="1600" dirty="0">
                <a:latin typeface="Calibri" panose="020F0502020204030204" pitchFamily="34" charset="0"/>
                <a:ea typeface="Calibri" panose="020F0502020204030204" pitchFamily="34" charset="0"/>
                <a:cs typeface="Calibri" panose="020F0502020204030204" pitchFamily="34" charset="0"/>
              </a:rPr>
              <a:t>Cada paquete se considera como un objeto en el problema de la mochila, con un valor asociado que representa el ingreso que se espera obtener de su entrega, y un peso que representa el espacio que ocupa en el camión. Resolviendo el problema de la mochila, se puede determinar el conjunto óptimo de paquetes para cargar en el camión y, a partir de ahí, planificar las rutas de entrega para optimizar el tiempo y la distancia de viaje.</a:t>
            </a:r>
          </a:p>
        </p:txBody>
      </p:sp>
      <p:pic>
        <p:nvPicPr>
          <p:cNvPr id="3075" name="Picture 3" descr="Céntrico Meloso Barcelona cajas de correos de chile Poder márketing repollo">
            <a:extLst>
              <a:ext uri="{FF2B5EF4-FFF2-40B4-BE49-F238E27FC236}">
                <a16:creationId xmlns:a16="http://schemas.microsoft.com/office/drawing/2014/main" id="{D2349D6A-69A3-9636-13C9-D91086AFEE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6678" y="1581707"/>
            <a:ext cx="5182383" cy="3896727"/>
          </a:xfrm>
          <a:prstGeom prst="rect">
            <a:avLst/>
          </a:prstGeom>
          <a:noFill/>
          <a:extLst>
            <a:ext uri="{909E8E84-426E-40DD-AFC4-6F175D3DCCD1}">
              <a14:hiddenFill xmlns:a14="http://schemas.microsoft.com/office/drawing/2010/main">
                <a:solidFill>
                  <a:srgbClr val="FFFFFF"/>
                </a:solidFill>
              </a14:hiddenFill>
            </a:ext>
          </a:extLst>
        </p:spPr>
      </p:pic>
      <p:sp>
        <p:nvSpPr>
          <p:cNvPr id="3092" name="Freeform: Shape 309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94" name="Group 309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3095" name="Freeform: Shape 309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6" name="Freeform: Shape 309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7" name="Freeform: Shape 309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9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0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01" name="Freeform: Shape 310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179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851F34F7-3093-4F90-669F-6769F509FFA6}"/>
              </a:ext>
            </a:extLst>
          </p:cNvPr>
          <p:cNvSpPr>
            <a:spLocks noGrp="1"/>
          </p:cNvSpPr>
          <p:nvPr>
            <p:ph type="title"/>
          </p:nvPr>
        </p:nvSpPr>
        <p:spPr>
          <a:xfrm>
            <a:off x="525717" y="787068"/>
            <a:ext cx="4663649" cy="1455091"/>
          </a:xfrm>
        </p:spPr>
        <p:txBody>
          <a:bodyPr>
            <a:normAutofit/>
          </a:bodyPr>
          <a:lstStyle/>
          <a:p>
            <a:r>
              <a:rPr lang="es-CL" dirty="0"/>
              <a:t>Conclusiones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BAD94E5C-3260-E2AC-1B65-D919FCAB04C8}"/>
              </a:ext>
            </a:extLst>
          </p:cNvPr>
          <p:cNvSpPr>
            <a:spLocks noGrp="1"/>
          </p:cNvSpPr>
          <p:nvPr>
            <p:ph idx="1"/>
          </p:nvPr>
        </p:nvSpPr>
        <p:spPr>
          <a:xfrm>
            <a:off x="525717" y="2796427"/>
            <a:ext cx="4663649" cy="3274503"/>
          </a:xfrm>
        </p:spPr>
        <p:txBody>
          <a:bodyPr>
            <a:normAutofit fontScale="85000" lnSpcReduction="10000"/>
          </a:bodyPr>
          <a:lstStyle/>
          <a:p>
            <a:pPr>
              <a:lnSpc>
                <a:spcPct val="100000"/>
              </a:lnSpc>
            </a:pPr>
            <a:r>
              <a:rPr lang="es-CL" sz="1700" dirty="0">
                <a:effectLst/>
                <a:latin typeface="Calibri" panose="020F0502020204030204" pitchFamily="34" charset="0"/>
                <a:ea typeface="Times New Roman" panose="02020603050405020304" pitchFamily="18" charset="0"/>
                <a:cs typeface="Times New Roman" panose="02020603050405020304" pitchFamily="18" charset="0"/>
              </a:rPr>
              <a:t>Al concluir este caso, </a:t>
            </a:r>
            <a:r>
              <a:rPr lang="es-ES" sz="1700" dirty="0">
                <a:effectLst/>
                <a:latin typeface="Calibri" panose="020F0502020204030204" pitchFamily="34" charset="0"/>
                <a:ea typeface="Times New Roman" panose="02020603050405020304" pitchFamily="18" charset="0"/>
                <a:cs typeface="Times New Roman" panose="02020603050405020304" pitchFamily="18" charset="0"/>
              </a:rPr>
              <a:t>El problema de la mochila tiene una amplia variedad de aplicaciones en la vida real, desde seleccionar elementos para empacar en una maleta hasta la planificación de recursos empresariales. </a:t>
            </a:r>
          </a:p>
          <a:p>
            <a:pPr>
              <a:lnSpc>
                <a:spcPct val="100000"/>
              </a:lnSpc>
            </a:pPr>
            <a:r>
              <a:rPr lang="es-ES" sz="1700" dirty="0">
                <a:effectLst/>
                <a:latin typeface="Calibri" panose="020F0502020204030204" pitchFamily="34" charset="0"/>
                <a:ea typeface="Times New Roman" panose="02020603050405020304" pitchFamily="18" charset="0"/>
                <a:cs typeface="Times New Roman" panose="02020603050405020304" pitchFamily="18" charset="0"/>
              </a:rPr>
              <a:t>La resolución de este problema ofrece una solución óptima para seleccionar entre muchos elementos, teniendo en cuenta su valor y peso y optimizando el espacio y los recursos disponibles. </a:t>
            </a:r>
          </a:p>
          <a:p>
            <a:pPr>
              <a:lnSpc>
                <a:spcPct val="100000"/>
              </a:lnSpc>
            </a:pPr>
            <a:r>
              <a:rPr lang="es-ES" sz="1700" dirty="0">
                <a:effectLst/>
                <a:latin typeface="Calibri" panose="020F0502020204030204" pitchFamily="34" charset="0"/>
                <a:ea typeface="Times New Roman" panose="02020603050405020304" pitchFamily="18" charset="0"/>
                <a:cs typeface="Times New Roman" panose="02020603050405020304" pitchFamily="18" charset="0"/>
              </a:rPr>
              <a:t>La experimentación computacional permite evaluar la precisión y eficiencia de la solución para diferentes conjuntos de datos, lo que brinda una mejor comprensión de la complejidad del problema y la capacidad del modelo para manejar situaciones reales. </a:t>
            </a:r>
          </a:p>
        </p:txBody>
      </p:sp>
      <p:pic>
        <p:nvPicPr>
          <p:cNvPr id="7" name="Graphic 6" descr="Mochila">
            <a:extLst>
              <a:ext uri="{FF2B5EF4-FFF2-40B4-BE49-F238E27FC236}">
                <a16:creationId xmlns:a16="http://schemas.microsoft.com/office/drawing/2014/main" id="{4BDF7044-880F-ED65-6555-5555028806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3780" y="553415"/>
            <a:ext cx="5660211" cy="5660211"/>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764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2C3D5-127C-8974-B416-C0918E499DE6}"/>
              </a:ext>
            </a:extLst>
          </p:cNvPr>
          <p:cNvSpPr>
            <a:spLocks noGrp="1"/>
          </p:cNvSpPr>
          <p:nvPr>
            <p:ph type="title"/>
          </p:nvPr>
        </p:nvSpPr>
        <p:spPr/>
        <p:txBody>
          <a:bodyPr/>
          <a:lstStyle/>
          <a:p>
            <a:r>
              <a:rPr lang="es-CL" dirty="0"/>
              <a:t>Referencias</a:t>
            </a:r>
          </a:p>
        </p:txBody>
      </p:sp>
      <p:graphicFrame>
        <p:nvGraphicFramePr>
          <p:cNvPr id="50" name="Marcador de contenido 2">
            <a:extLst>
              <a:ext uri="{FF2B5EF4-FFF2-40B4-BE49-F238E27FC236}">
                <a16:creationId xmlns:a16="http://schemas.microsoft.com/office/drawing/2014/main" id="{E187DB61-F749-6BD9-B2DD-6FEC652E224A}"/>
              </a:ext>
            </a:extLst>
          </p:cNvPr>
          <p:cNvGraphicFramePr>
            <a:graphicFrameLocks noGrp="1"/>
          </p:cNvGraphicFramePr>
          <p:nvPr>
            <p:ph idx="1"/>
            <p:extLst>
              <p:ext uri="{D42A27DB-BD31-4B8C-83A1-F6EECF244321}">
                <p14:modId xmlns:p14="http://schemas.microsoft.com/office/powerpoint/2010/main" val="62817043"/>
              </p:ext>
            </p:extLst>
          </p:nvPr>
        </p:nvGraphicFramePr>
        <p:xfrm>
          <a:off x="525717" y="2521884"/>
          <a:ext cx="10665292" cy="422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19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CCBF4F1-F8BC-26EE-566B-3A2CF86C39C4}"/>
              </a:ext>
            </a:extLst>
          </p:cNvPr>
          <p:cNvSpPr>
            <a:spLocks noGrp="1"/>
          </p:cNvSpPr>
          <p:nvPr>
            <p:ph type="title"/>
          </p:nvPr>
        </p:nvSpPr>
        <p:spPr>
          <a:xfrm>
            <a:off x="525717" y="787068"/>
            <a:ext cx="5566263" cy="1455091"/>
          </a:xfrm>
        </p:spPr>
        <p:txBody>
          <a:bodyPr>
            <a:normAutofit/>
          </a:bodyPr>
          <a:lstStyle/>
          <a:p>
            <a:r>
              <a:rPr lang="es-CL" sz="3300"/>
              <a:t>¿Qué es el knapsack o problema de la mochila?</a:t>
            </a:r>
          </a:p>
        </p:txBody>
      </p:sp>
      <p:sp>
        <p:nvSpPr>
          <p:cNvPr id="22"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4D3D117B-5CE4-1368-F185-28C18D551293}"/>
              </a:ext>
            </a:extLst>
          </p:cNvPr>
          <p:cNvSpPr>
            <a:spLocks noGrp="1"/>
          </p:cNvSpPr>
          <p:nvPr>
            <p:ph idx="1"/>
          </p:nvPr>
        </p:nvSpPr>
        <p:spPr>
          <a:xfrm>
            <a:off x="525718" y="2835095"/>
            <a:ext cx="5437754" cy="3307334"/>
          </a:xfrm>
        </p:spPr>
        <p:txBody>
          <a:bodyPr>
            <a:normAutofit fontScale="92500" lnSpcReduction="10000"/>
          </a:bodyPr>
          <a:lstStyle/>
          <a:p>
            <a:r>
              <a:rPr lang="es-CL" sz="1600" dirty="0">
                <a:effectLst/>
                <a:latin typeface="Calibri" panose="020F0502020204030204" pitchFamily="34" charset="0"/>
                <a:ea typeface="Calibri" panose="020F0502020204030204" pitchFamily="34" charset="0"/>
                <a:cs typeface="Calibri" panose="020F0502020204030204" pitchFamily="34" charset="0"/>
              </a:rPr>
              <a:t>El problema de la mochila es uno de los problemas de optimización combinatoria más estudiados en la literatura. Es un problema clásico que se utiliza en diferentes áreas, como la logística, la informática, la economía y la ingeniería, entre otras. El problema se centra en seleccionar un subconjunto de objetos con pesos y valores asociados de tal manera que se maximice el valor total de los objetos llevados, sin exceder una capacidad máxima dada de la mochila.</a:t>
            </a:r>
          </a:p>
          <a:p>
            <a:r>
              <a:rPr lang="es-CL" sz="1600" dirty="0">
                <a:effectLst/>
                <a:latin typeface="Calibri" panose="020F0502020204030204" pitchFamily="34" charset="0"/>
                <a:ea typeface="Calibri" panose="020F0502020204030204" pitchFamily="34" charset="0"/>
                <a:cs typeface="Calibri" panose="020F0502020204030204" pitchFamily="34" charset="0"/>
              </a:rPr>
              <a:t>Este problema, es un ejemplo de un problema </a:t>
            </a:r>
            <a:r>
              <a:rPr lang="es-CL" sz="1600" b="1" dirty="0">
                <a:effectLst/>
                <a:latin typeface="Calibri" panose="020F0502020204030204" pitchFamily="34" charset="0"/>
                <a:ea typeface="Calibri" panose="020F0502020204030204" pitchFamily="34" charset="0"/>
                <a:cs typeface="Calibri" panose="020F0502020204030204" pitchFamily="34" charset="0"/>
              </a:rPr>
              <a:t>NP-COMPLETO</a:t>
            </a:r>
            <a:r>
              <a:rPr lang="es-CL" sz="1600" dirty="0">
                <a:effectLst/>
                <a:latin typeface="Calibri" panose="020F0502020204030204" pitchFamily="34" charset="0"/>
                <a:ea typeface="Calibri" panose="020F0502020204030204" pitchFamily="34" charset="0"/>
                <a:cs typeface="Calibri" panose="020F0502020204030204" pitchFamily="34" charset="0"/>
              </a:rPr>
              <a:t>. Esto significa que, aunque no se ha encontrado un algoritmo que pueda resolverlo en tiempo polinómico, se cree que no existe ninguna solución eficiente para resolver el problema en todas las circunstancias. </a:t>
            </a:r>
            <a:endParaRPr lang="es-CL"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p>
        </p:txBody>
      </p:sp>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Knapsack Backpack – Swish Edinburgh">
            <a:extLst>
              <a:ext uri="{FF2B5EF4-FFF2-40B4-BE49-F238E27FC236}">
                <a16:creationId xmlns:a16="http://schemas.microsoft.com/office/drawing/2014/main" id="{5FFF5B83-C1F9-CCB0-04ED-A5C9BFF7F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91980" y="542656"/>
            <a:ext cx="6051124" cy="6051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8" name="Picture 14" descr="Signo De Interrogacion Vectores, Iconos, Gráficos y Fondos para Descargar  Gratis">
            <a:extLst>
              <a:ext uri="{FF2B5EF4-FFF2-40B4-BE49-F238E27FC236}">
                <a16:creationId xmlns:a16="http://schemas.microsoft.com/office/drawing/2014/main" id="{987CBED1-1E96-0000-4F5C-BCE058C2A5C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7500" y1="74000" x2="49500" y2="78000"/>
                      </a14:backgroundRemoval>
                    </a14:imgEffect>
                  </a14:imgLayer>
                </a14:imgProps>
              </a:ext>
              <a:ext uri="{28A0092B-C50C-407E-A947-70E740481C1C}">
                <a14:useLocalDpi xmlns:a14="http://schemas.microsoft.com/office/drawing/2010/main" val="0"/>
              </a:ext>
            </a:extLst>
          </a:blip>
          <a:srcRect/>
          <a:stretch>
            <a:fillRect/>
          </a:stretch>
        </p:blipFill>
        <p:spPr bwMode="auto">
          <a:xfrm rot="849593">
            <a:off x="8112105" y="477148"/>
            <a:ext cx="2305539" cy="230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05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CCBF4F1-F8BC-26EE-566B-3A2CF86C39C4}"/>
              </a:ext>
            </a:extLst>
          </p:cNvPr>
          <p:cNvSpPr>
            <a:spLocks noGrp="1"/>
          </p:cNvSpPr>
          <p:nvPr>
            <p:ph type="title"/>
          </p:nvPr>
        </p:nvSpPr>
        <p:spPr>
          <a:xfrm>
            <a:off x="525717" y="787068"/>
            <a:ext cx="5566263" cy="1455091"/>
          </a:xfrm>
        </p:spPr>
        <p:txBody>
          <a:bodyPr>
            <a:normAutofit/>
          </a:bodyPr>
          <a:lstStyle/>
          <a:p>
            <a:r>
              <a:rPr lang="es-CL" sz="3300" dirty="0"/>
              <a:t>Explicación</a:t>
            </a:r>
          </a:p>
        </p:txBody>
      </p:sp>
      <p:sp>
        <p:nvSpPr>
          <p:cNvPr id="22"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4D3D117B-5CE4-1368-F185-28C18D551293}"/>
              </a:ext>
            </a:extLst>
          </p:cNvPr>
          <p:cNvSpPr>
            <a:spLocks noGrp="1"/>
          </p:cNvSpPr>
          <p:nvPr>
            <p:ph idx="1"/>
          </p:nvPr>
        </p:nvSpPr>
        <p:spPr>
          <a:xfrm>
            <a:off x="525718" y="2835095"/>
            <a:ext cx="5437754" cy="3235835"/>
          </a:xfrm>
        </p:spPr>
        <p:txBody>
          <a:bodyPr>
            <a:normAutofit fontScale="85000" lnSpcReduction="10000"/>
          </a:bodyPr>
          <a:lstStyle/>
          <a:p>
            <a:r>
              <a:rPr lang="es-ES" sz="1900" dirty="0">
                <a:effectLst/>
                <a:latin typeface="Calibri" panose="020F0502020204030204" pitchFamily="34" charset="0"/>
                <a:ea typeface="Times New Roman" panose="02020603050405020304" pitchFamily="18" charset="0"/>
                <a:cs typeface="Times New Roman" panose="02020603050405020304" pitchFamily="18" charset="0"/>
              </a:rPr>
              <a:t>Por ejemplo, digamos que tienes una mochila que puede cargar un máximo de 10 kilogramos, y tienes 5 objetos diferentes para elegir: una botella de agua que pesa 1 kg y tiene un valor de 5 dólares, un libro que pesa 3 kg y tiene un valor de 8 dólares, un par de zapatos que pesan 2 kg y tienen un valor de 10 dólares, una chaqueta que pesa 4 kg y tiene un valor de 15 dólares, y una cámara que pesa 5 kg y tiene un valor de 20 dólares.</a:t>
            </a:r>
          </a:p>
          <a:p>
            <a:r>
              <a:rPr lang="es-ES" sz="1900" dirty="0">
                <a:effectLst/>
                <a:latin typeface="Calibri" panose="020F0502020204030204" pitchFamily="34" charset="0"/>
                <a:ea typeface="Times New Roman" panose="02020603050405020304" pitchFamily="18" charset="0"/>
                <a:cs typeface="Times New Roman" panose="02020603050405020304" pitchFamily="18" charset="0"/>
              </a:rPr>
              <a:t>Si solo pudieras llevar una parte de estos objetos en tu mochila, ¿cuáles deberías elegir para maximizar el valor total sin exceder el límite de peso de la mochila? Esta es la pregunta que el problema de la mochila intenta responder.</a:t>
            </a:r>
          </a:p>
          <a:p>
            <a:endParaRPr lang="es-CL"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p>
        </p:txBody>
      </p:sp>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Knapsack Backpack – Swish Edinburgh">
            <a:extLst>
              <a:ext uri="{FF2B5EF4-FFF2-40B4-BE49-F238E27FC236}">
                <a16:creationId xmlns:a16="http://schemas.microsoft.com/office/drawing/2014/main" id="{5FFF5B83-C1F9-CCB0-04ED-A5C9BFF7F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91980" y="542656"/>
            <a:ext cx="6051124" cy="6051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IRM Botella De Agua Motivacional Con Indicador De Medida 2000 Ml |  falabella.com">
            <a:extLst>
              <a:ext uri="{FF2B5EF4-FFF2-40B4-BE49-F238E27FC236}">
                <a16:creationId xmlns:a16="http://schemas.microsoft.com/office/drawing/2014/main" id="{31558C4B-E1D1-562A-C938-DB220E39957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993370" y="522848"/>
            <a:ext cx="1668659" cy="16686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breria tailandia libro usado mundo libro día, libro, mueble, albom png |  PNGEgg">
            <a:extLst>
              <a:ext uri="{FF2B5EF4-FFF2-40B4-BE49-F238E27FC236}">
                <a16:creationId xmlns:a16="http://schemas.microsoft.com/office/drawing/2014/main" id="{1A200C4E-172B-CFCF-1C1A-9FC5708B0BFF}"/>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52041" y="613005"/>
            <a:ext cx="1791063" cy="11940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ágenes de Zapatos - Descarga gratuita en Freepik">
            <a:extLst>
              <a:ext uri="{FF2B5EF4-FFF2-40B4-BE49-F238E27FC236}">
                <a16:creationId xmlns:a16="http://schemas.microsoft.com/office/drawing/2014/main" id="{58A6B365-719D-3699-3E9A-BD7DE119A8EE}"/>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91606" y="5298314"/>
            <a:ext cx="1809990" cy="12056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haqueta, Camiseta, Abrigo imagen png - imagen transparente descarga  gratuita">
            <a:extLst>
              <a:ext uri="{FF2B5EF4-FFF2-40B4-BE49-F238E27FC236}">
                <a16:creationId xmlns:a16="http://schemas.microsoft.com/office/drawing/2014/main" id="{B19AAEBE-1D56-64A0-BFB8-EE667D47EF4E}"/>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3750" b="95000" l="10000" r="90000">
                        <a14:foregroundMark x1="38222" y1="9286" x2="57556" y2="3750"/>
                        <a14:foregroundMark x1="57556" y1="3750" x2="62111" y2="11429"/>
                        <a14:foregroundMark x1="62111" y1="11429" x2="62111" y2="12143"/>
                        <a14:foregroundMark x1="54778" y1="92679" x2="64000" y2="91250"/>
                        <a14:foregroundMark x1="43333" y1="92857" x2="47333" y2="95000"/>
                        <a14:backgroundMark x1="53747" y1="7208" x2="56748" y2="6764"/>
                      </a14:backgroundRemoval>
                    </a14:imgEffect>
                  </a14:imgLayer>
                </a14:imgProps>
              </a:ext>
              <a:ext uri="{28A0092B-C50C-407E-A947-70E740481C1C}">
                <a14:useLocalDpi xmlns:a14="http://schemas.microsoft.com/office/drawing/2010/main" val="0"/>
              </a:ext>
            </a:extLst>
          </a:blip>
          <a:srcRect/>
          <a:stretch>
            <a:fillRect/>
          </a:stretch>
        </p:blipFill>
        <p:spPr bwMode="auto">
          <a:xfrm>
            <a:off x="5877488" y="5304614"/>
            <a:ext cx="1784541" cy="11103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amaras digitales de escritorio, camara ico, lente, lente de la cámara,  Fondo de escritorio png | PNGWing">
            <a:extLst>
              <a:ext uri="{FF2B5EF4-FFF2-40B4-BE49-F238E27FC236}">
                <a16:creationId xmlns:a16="http://schemas.microsoft.com/office/drawing/2014/main" id="{34C8EB9A-1BB3-F3C1-C3F7-37F8C4A01FF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5273" b="89844" l="10000" r="90000">
                        <a14:foregroundMark x1="30217" y1="28516" x2="32065" y2="28320"/>
                        <a14:foregroundMark x1="30217" y1="31836" x2="32935" y2="31641"/>
                        <a14:foregroundMark x1="52065" y1="9180" x2="60109" y2="5273"/>
                        <a14:foregroundMark x1="52391" y1="88867" x2="58587" y2="89844"/>
                        <a14:foregroundMark x1="37391" y1="16211" x2="41522" y2="15820"/>
                        <a14:foregroundMark x1="37935" y1="14844" x2="40378" y2="14515"/>
                        <a14:foregroundMark x1="37065" y1="14844" x2="40652" y2="13867"/>
                        <a14:foregroundMark x1="43696" y1="16602" x2="38043" y2="15234"/>
                        <a14:foregroundMark x1="38043" y1="15234" x2="37391" y2="16602"/>
                        <a14:foregroundMark x1="44022" y1="13477" x2="37500" y2="14453"/>
                        <a14:foregroundMark x1="37500" y1="14453" x2="37283" y2="14648"/>
                        <a14:backgroundMark x1="40761" y1="11523" x2="44891" y2="13477"/>
                        <a14:backgroundMark x1="43913" y1="14063" x2="43913" y2="14063"/>
                        <a14:backgroundMark x1="66957" y1="91211" x2="69457" y2="88086"/>
                      </a14:backgroundRemoval>
                    </a14:imgEffect>
                  </a14:imgLayer>
                </a14:imgProps>
              </a:ext>
              <a:ext uri="{28A0092B-C50C-407E-A947-70E740481C1C}">
                <a14:useLocalDpi xmlns:a14="http://schemas.microsoft.com/office/drawing/2010/main" val="0"/>
              </a:ext>
            </a:extLst>
          </a:blip>
          <a:srcRect/>
          <a:stretch>
            <a:fillRect/>
          </a:stretch>
        </p:blipFill>
        <p:spPr bwMode="auto">
          <a:xfrm>
            <a:off x="8110336" y="682518"/>
            <a:ext cx="2014412" cy="11210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igno De Interrogacion Vectores, Iconos, Gráficos y Fondos para Descargar  Gratis">
            <a:extLst>
              <a:ext uri="{FF2B5EF4-FFF2-40B4-BE49-F238E27FC236}">
                <a16:creationId xmlns:a16="http://schemas.microsoft.com/office/drawing/2014/main" id="{987CBED1-1E96-0000-4F5C-BCE058C2A5CD}"/>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foregroundMark x1="47500" y1="74000" x2="49500" y2="78000"/>
                      </a14:backgroundRemoval>
                    </a14:imgEffect>
                  </a14:imgLayer>
                </a14:imgProps>
              </a:ext>
              <a:ext uri="{28A0092B-C50C-407E-A947-70E740481C1C}">
                <a14:useLocalDpi xmlns:a14="http://schemas.microsoft.com/office/drawing/2010/main" val="0"/>
              </a:ext>
            </a:extLst>
          </a:blip>
          <a:srcRect/>
          <a:stretch>
            <a:fillRect/>
          </a:stretch>
        </p:blipFill>
        <p:spPr bwMode="auto">
          <a:xfrm rot="849593">
            <a:off x="7693846" y="3874871"/>
            <a:ext cx="2862624" cy="286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1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8A024-F0F4-2194-83BF-615FA7EBFC48}"/>
              </a:ext>
            </a:extLst>
          </p:cNvPr>
          <p:cNvSpPr>
            <a:spLocks noGrp="1"/>
          </p:cNvSpPr>
          <p:nvPr>
            <p:ph type="title"/>
          </p:nvPr>
        </p:nvSpPr>
        <p:spPr/>
        <p:txBody>
          <a:bodyPr/>
          <a:lstStyle/>
          <a:p>
            <a:r>
              <a:rPr lang="es-CL" dirty="0"/>
              <a:t>Metodología Matemática</a:t>
            </a:r>
          </a:p>
        </p:txBody>
      </p:sp>
      <p:sp>
        <p:nvSpPr>
          <p:cNvPr id="3" name="Marcador de contenido 2">
            <a:extLst>
              <a:ext uri="{FF2B5EF4-FFF2-40B4-BE49-F238E27FC236}">
                <a16:creationId xmlns:a16="http://schemas.microsoft.com/office/drawing/2014/main" id="{F2A3DC6C-9A51-D914-4765-7093BB737B3A}"/>
              </a:ext>
            </a:extLst>
          </p:cNvPr>
          <p:cNvSpPr>
            <a:spLocks noGrp="1"/>
          </p:cNvSpPr>
          <p:nvPr>
            <p:ph idx="1"/>
          </p:nvPr>
        </p:nvSpPr>
        <p:spPr/>
        <p:txBody>
          <a:bodyPr>
            <a:normAutofit/>
          </a:bodyPr>
          <a:lstStyle/>
          <a:p>
            <a:pPr indent="449580" algn="ctr">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El problema de la mochila se puede modelar matemáticamente utilizando la siguiente fórmula:</a:t>
            </a:r>
          </a:p>
          <a:p>
            <a:pPr indent="449580">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Maximizar:</a:t>
            </a:r>
          </a:p>
          <a:p>
            <a:pPr indent="449580">
              <a:lnSpc>
                <a:spcPct val="125000"/>
              </a:lnSpc>
              <a:spcAft>
                <a:spcPts val="800"/>
              </a:spcAft>
            </a:pPr>
            <a:r>
              <a:rPr lang="es-CL" sz="1800" b="1" dirty="0">
                <a:effectLst/>
                <a:latin typeface="Calibri" panose="020F0502020204030204" pitchFamily="34" charset="0"/>
                <a:ea typeface="Times New Roman" panose="02020603050405020304" pitchFamily="18" charset="0"/>
                <a:cs typeface="Calibri" panose="020F0502020204030204" pitchFamily="34" charset="0"/>
              </a:rPr>
              <a:t>∑</a:t>
            </a:r>
            <a:r>
              <a:rPr lang="es-CL" sz="1800" b="1" baseline="-25000" dirty="0">
                <a:effectLst/>
                <a:latin typeface="Calibri" panose="020F0502020204030204" pitchFamily="34" charset="0"/>
                <a:ea typeface="Times New Roman" panose="02020603050405020304" pitchFamily="18" charset="0"/>
                <a:cs typeface="Times New Roman" panose="02020603050405020304" pitchFamily="18" charset="0"/>
              </a:rPr>
              <a:t>i=1</a:t>
            </a:r>
            <a:r>
              <a:rPr lang="es-CL" sz="1800" b="1"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s-CL" sz="1800" b="1" baseline="-25000" dirty="0">
                <a:effectLst/>
                <a:latin typeface="Calibri" panose="020F0502020204030204" pitchFamily="34" charset="0"/>
                <a:ea typeface="Times New Roman" panose="02020603050405020304" pitchFamily="18" charset="0"/>
                <a:cs typeface="Times New Roman" panose="02020603050405020304" pitchFamily="18" charset="0"/>
              </a:rPr>
              <a:t>  </a:t>
            </a: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v</a:t>
            </a:r>
            <a:r>
              <a:rPr lang="es-CL" sz="1800" b="1" baseline="-25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x</a:t>
            </a:r>
            <a:r>
              <a:rPr lang="es-CL" sz="1800" b="1" baseline="-25000" dirty="0" err="1">
                <a:effectLst/>
                <a:latin typeface="Calibri" panose="020F0502020204030204" pitchFamily="34" charset="0"/>
                <a:ea typeface="Times New Roman" panose="02020603050405020304" pitchFamily="18" charset="0"/>
                <a:cs typeface="Times New Roman" panose="02020603050405020304" pitchFamily="18" charset="0"/>
              </a:rPr>
              <a:t>i</a:t>
            </a:r>
            <a:endParaRPr lang="es-CL" sz="1800" b="1" baseline="-25000" dirty="0">
              <a:latin typeface="Calibri" panose="020F0502020204030204" pitchFamily="34" charset="0"/>
              <a:ea typeface="Times New Roman" panose="02020603050405020304" pitchFamily="18" charset="0"/>
              <a:cs typeface="Times New Roman" panose="02020603050405020304" pitchFamily="18" charset="0"/>
            </a:endParaRPr>
          </a:p>
          <a:p>
            <a:pPr indent="449580">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Sujeto a:</a:t>
            </a:r>
          </a:p>
          <a:p>
            <a:pPr indent="449580">
              <a:lnSpc>
                <a:spcPct val="125000"/>
              </a:lnSpc>
              <a:spcAft>
                <a:spcPts val="800"/>
              </a:spcAft>
            </a:pPr>
            <a:r>
              <a:rPr lang="es-CL" sz="1800" b="1" dirty="0">
                <a:effectLst/>
                <a:latin typeface="Calibri" panose="020F0502020204030204" pitchFamily="34" charset="0"/>
                <a:ea typeface="Times New Roman" panose="02020603050405020304" pitchFamily="18" charset="0"/>
                <a:cs typeface="Calibri" panose="020F0502020204030204" pitchFamily="34" charset="0"/>
              </a:rPr>
              <a:t>∑</a:t>
            </a:r>
            <a:r>
              <a:rPr lang="es-CL" sz="1800" b="1" baseline="-25000" dirty="0">
                <a:effectLst/>
                <a:latin typeface="Calibri" panose="020F0502020204030204" pitchFamily="34" charset="0"/>
                <a:ea typeface="Times New Roman" panose="02020603050405020304" pitchFamily="18" charset="0"/>
                <a:cs typeface="Times New Roman" panose="02020603050405020304" pitchFamily="18" charset="0"/>
              </a:rPr>
              <a:t>i=1</a:t>
            </a:r>
            <a:r>
              <a:rPr lang="es-CL" sz="1800" b="1"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s-CL" sz="1800" b="1" baseline="-25000" dirty="0">
                <a:effectLst/>
                <a:latin typeface="Calibri" panose="020F0502020204030204" pitchFamily="34" charset="0"/>
                <a:ea typeface="Times New Roman" panose="02020603050405020304" pitchFamily="18" charset="0"/>
                <a:cs typeface="Times New Roman" panose="02020603050405020304" pitchFamily="18" charset="0"/>
              </a:rPr>
              <a:t>  </a:t>
            </a: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W</a:t>
            </a:r>
            <a:r>
              <a:rPr lang="es-CL" sz="1800" b="1" baseline="-25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x</a:t>
            </a:r>
            <a:r>
              <a:rPr lang="es-CL" sz="1800" b="1" baseline="-25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s-CL" sz="1800" b="1" baseline="-25000" dirty="0">
                <a:effectLst/>
                <a:latin typeface="Calibri" panose="020F0502020204030204" pitchFamily="34" charset="0"/>
                <a:ea typeface="Times New Roman" panose="02020603050405020304" pitchFamily="18" charset="0"/>
                <a:cs typeface="Times New Roman" panose="02020603050405020304" pitchFamily="18" charset="0"/>
              </a:rPr>
              <a:t> </a:t>
            </a: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&lt;= W</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x</a:t>
            </a:r>
            <a:r>
              <a:rPr lang="es-CL" sz="1800" baseline="-25000" dirty="0">
                <a:effectLst/>
                <a:latin typeface="Calibri" panose="020F0502020204030204" pitchFamily="34" charset="0"/>
                <a:ea typeface="Times New Roman" panose="02020603050405020304" pitchFamily="18" charset="0"/>
                <a:cs typeface="Times New Roman" panose="02020603050405020304" pitchFamily="18" charset="0"/>
              </a:rPr>
              <a:t>i</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en {0, 1} para todo i hasta W</a:t>
            </a:r>
          </a:p>
          <a:p>
            <a:endParaRPr lang="es-CL" dirty="0"/>
          </a:p>
        </p:txBody>
      </p:sp>
      <p:sp>
        <p:nvSpPr>
          <p:cNvPr id="4" name="CuadroTexto 3">
            <a:extLst>
              <a:ext uri="{FF2B5EF4-FFF2-40B4-BE49-F238E27FC236}">
                <a16:creationId xmlns:a16="http://schemas.microsoft.com/office/drawing/2014/main" id="{33DDFA8B-5C2E-DFC9-FED8-F615BB1889F9}"/>
              </a:ext>
            </a:extLst>
          </p:cNvPr>
          <p:cNvSpPr txBox="1"/>
          <p:nvPr/>
        </p:nvSpPr>
        <p:spPr>
          <a:xfrm>
            <a:off x="4840584" y="2840726"/>
            <a:ext cx="5507854" cy="3639458"/>
          </a:xfrm>
          <a:prstGeom prst="rect">
            <a:avLst/>
          </a:prstGeom>
          <a:noFill/>
        </p:spPr>
        <p:txBody>
          <a:bodyPr wrap="none" rtlCol="0">
            <a:spAutoFit/>
          </a:bodyPr>
          <a:lstStyle/>
          <a:p>
            <a:pPr indent="449580">
              <a:lnSpc>
                <a:spcPct val="125000"/>
              </a:lnSpc>
              <a:spcAft>
                <a:spcPts val="800"/>
              </a:spcAft>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Donde: </a:t>
            </a:r>
          </a:p>
          <a:p>
            <a:pPr marL="342900" lvl="0" indent="-342900">
              <a:lnSpc>
                <a:spcPct val="125000"/>
              </a:lnSpc>
              <a:buFont typeface="Symbol" panose="05050102010706020507" pitchFamily="18" charset="2"/>
              <a:buChar char=""/>
            </a:pP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n</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 es el número de objetos.  </a:t>
            </a:r>
          </a:p>
          <a:p>
            <a:pPr lvl="0">
              <a:lnSpc>
                <a:spcPct val="125000"/>
              </a:lnSpc>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En AMPL se verá como </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ELEMENTOS</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nSpc>
                <a:spcPct val="125000"/>
              </a:lnSpc>
              <a:buFont typeface="Symbol" panose="05050102010706020507" pitchFamily="18" charset="2"/>
              <a:buChar char=""/>
            </a:pP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V</a:t>
            </a:r>
            <a:r>
              <a:rPr lang="es-CL" sz="1400" b="1" baseline="-25000" dirty="0">
                <a:effectLst/>
                <a:latin typeface="Calibri" panose="020F0502020204030204" pitchFamily="34" charset="0"/>
                <a:ea typeface="Times New Roman" panose="02020603050405020304" pitchFamily="18" charset="0"/>
                <a:cs typeface="Times New Roman" panose="02020603050405020304" pitchFamily="18" charset="0"/>
              </a:rPr>
              <a:t>i</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 es el valor del objeto i.   </a:t>
            </a:r>
          </a:p>
          <a:p>
            <a:pPr lvl="0">
              <a:lnSpc>
                <a:spcPct val="125000"/>
              </a:lnSpc>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En AMPL se verá como </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VALOR.</a:t>
            </a:r>
            <a:endParaRPr lang="es-CL"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25000"/>
              </a:lnSpc>
              <a:buFont typeface="Symbol" panose="05050102010706020507" pitchFamily="18" charset="2"/>
              <a:buChar char=""/>
            </a:pPr>
            <a:r>
              <a:rPr lang="es-CL" sz="1400" b="1" dirty="0" err="1">
                <a:effectLst/>
                <a:latin typeface="Calibri" panose="020F0502020204030204" pitchFamily="34" charset="0"/>
                <a:ea typeface="Times New Roman" panose="02020603050405020304" pitchFamily="18" charset="0"/>
                <a:cs typeface="Times New Roman" panose="02020603050405020304" pitchFamily="18" charset="0"/>
              </a:rPr>
              <a:t>w</a:t>
            </a:r>
            <a:r>
              <a:rPr lang="es-CL" sz="1400" b="1" baseline="-250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es el peso del objeto i. </a:t>
            </a:r>
          </a:p>
          <a:p>
            <a:pPr lvl="0">
              <a:lnSpc>
                <a:spcPct val="125000"/>
              </a:lnSpc>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En AMPL se verá como </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PESO</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lnSpc>
                <a:spcPct val="125000"/>
              </a:lnSpc>
              <a:buFont typeface="Symbol" panose="05050102010706020507" pitchFamily="18" charset="2"/>
              <a:buChar char=""/>
            </a:pP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W</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 es la capacidad máxima de la mochila.  </a:t>
            </a:r>
          </a:p>
          <a:p>
            <a:pPr lvl="0">
              <a:lnSpc>
                <a:spcPct val="125000"/>
              </a:lnSpc>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En AMPL se verá como </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PESOMAX.</a:t>
            </a:r>
            <a:endParaRPr lang="es-CL"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25000"/>
              </a:lnSpc>
              <a:spcAft>
                <a:spcPts val="800"/>
              </a:spcAft>
              <a:buFont typeface="Symbol" panose="05050102010706020507" pitchFamily="18" charset="2"/>
              <a:buChar char=""/>
            </a:pP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X</a:t>
            </a:r>
            <a:r>
              <a:rPr lang="es-CL" sz="1400" b="1" baseline="-25000" dirty="0">
                <a:effectLst/>
                <a:latin typeface="Calibri" panose="020F0502020204030204" pitchFamily="34" charset="0"/>
                <a:ea typeface="Times New Roman" panose="02020603050405020304" pitchFamily="18" charset="0"/>
                <a:cs typeface="Times New Roman" panose="02020603050405020304" pitchFamily="18" charset="0"/>
              </a:rPr>
              <a:t>i</a:t>
            </a: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 es una variable binaria que indica si se selecciona o no el objeto i. </a:t>
            </a:r>
          </a:p>
          <a:p>
            <a:pPr lvl="0">
              <a:lnSpc>
                <a:spcPct val="125000"/>
              </a:lnSpc>
              <a:spcAft>
                <a:spcPts val="800"/>
              </a:spcAft>
            </a:pPr>
            <a:r>
              <a:rPr lang="es-CL" sz="1400" dirty="0">
                <a:effectLst/>
                <a:latin typeface="Calibri" panose="020F0502020204030204" pitchFamily="34" charset="0"/>
                <a:ea typeface="Times New Roman" panose="02020603050405020304" pitchFamily="18" charset="0"/>
                <a:cs typeface="Times New Roman" panose="02020603050405020304" pitchFamily="18" charset="0"/>
              </a:rPr>
              <a:t>En AMPL se verá como </a:t>
            </a:r>
            <a:r>
              <a:rPr lang="es-CL" sz="1400" b="1" dirty="0" err="1">
                <a:effectLst/>
                <a:latin typeface="Calibri" panose="020F0502020204030204" pitchFamily="34" charset="0"/>
                <a:ea typeface="Times New Roman" panose="02020603050405020304" pitchFamily="18" charset="0"/>
                <a:cs typeface="Times New Roman" panose="02020603050405020304" pitchFamily="18" charset="0"/>
              </a:rPr>
              <a:t>take</a:t>
            </a:r>
            <a:r>
              <a:rPr lang="es-CL" sz="1400" b="1" dirty="0">
                <a:effectLst/>
                <a:latin typeface="Calibri" panose="020F0502020204030204" pitchFamily="34" charset="0"/>
                <a:ea typeface="Times New Roman" panose="02020603050405020304" pitchFamily="18" charset="0"/>
                <a:cs typeface="Times New Roman" panose="02020603050405020304" pitchFamily="18" charset="0"/>
              </a:rPr>
              <a:t>{ELEMENTOS}.</a:t>
            </a:r>
            <a:endParaRPr lang="es-CL"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p>
        </p:txBody>
      </p:sp>
    </p:spTree>
    <p:extLst>
      <p:ext uri="{BB962C8B-B14F-4D97-AF65-F5344CB8AC3E}">
        <p14:creationId xmlns:p14="http://schemas.microsoft.com/office/powerpoint/2010/main" val="52666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1FB8D-ACD0-20F6-257C-1498D18E9802}"/>
              </a:ext>
            </a:extLst>
          </p:cNvPr>
          <p:cNvSpPr>
            <a:spLocks noGrp="1"/>
          </p:cNvSpPr>
          <p:nvPr>
            <p:ph type="title"/>
          </p:nvPr>
        </p:nvSpPr>
        <p:spPr/>
        <p:txBody>
          <a:bodyPr/>
          <a:lstStyle/>
          <a:p>
            <a:r>
              <a:rPr lang="es-CL" dirty="0"/>
              <a:t>Implementación en AMPL</a:t>
            </a:r>
          </a:p>
        </p:txBody>
      </p:sp>
      <p:sp>
        <p:nvSpPr>
          <p:cNvPr id="3" name="Marcador de contenido 2">
            <a:extLst>
              <a:ext uri="{FF2B5EF4-FFF2-40B4-BE49-F238E27FC236}">
                <a16:creationId xmlns:a16="http://schemas.microsoft.com/office/drawing/2014/main" id="{B0FC2BC2-9FF9-4A69-BDBB-DEDF7F6B2104}"/>
              </a:ext>
            </a:extLst>
          </p:cNvPr>
          <p:cNvSpPr>
            <a:spLocks noGrp="1"/>
          </p:cNvSpPr>
          <p:nvPr>
            <p:ph idx="1"/>
          </p:nvPr>
        </p:nvSpPr>
        <p:spPr>
          <a:xfrm>
            <a:off x="525717" y="2521885"/>
            <a:ext cx="10077557" cy="3991058"/>
          </a:xfrm>
        </p:spPr>
        <p:txBody>
          <a:bodyPr>
            <a:normAutofit fontScale="77500" lnSpcReduction="20000"/>
          </a:bodyPr>
          <a:lstStyle/>
          <a:p>
            <a:pPr indent="228600">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En esta implementación, se definen los siguientes conjuntos y parámetros:</a:t>
            </a:r>
          </a:p>
          <a:p>
            <a:pPr marL="342900" lvl="0" indent="-342900">
              <a:lnSpc>
                <a:spcPct val="125000"/>
              </a:lnSpc>
              <a:buFont typeface="Symbol" panose="05050102010706020507" pitchFamily="18" charset="2"/>
              <a:buChar char=""/>
            </a:pP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ELEMENTOS</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conjunto que indica el rango de índices para los objetos.</a:t>
            </a:r>
          </a:p>
          <a:p>
            <a:pPr marL="342900" lvl="0" indent="-342900">
              <a:lnSpc>
                <a:spcPct val="125000"/>
              </a:lnSpc>
              <a:buFont typeface="Symbol" panose="05050102010706020507" pitchFamily="18" charset="2"/>
              <a:buChar char=""/>
            </a:pP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PESOMAX</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parámetro que indica el peso máximo permitido en la mochila.</a:t>
            </a:r>
          </a:p>
          <a:p>
            <a:pPr marL="342900" lvl="0" indent="-342900">
              <a:lnSpc>
                <a:spcPct val="125000"/>
              </a:lnSpc>
              <a:buFont typeface="Symbol" panose="05050102010706020507" pitchFamily="18" charset="2"/>
              <a:buChar char=""/>
            </a:pP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VALOR:</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parámetro que indica el valor de cada objeto.</a:t>
            </a:r>
          </a:p>
          <a:p>
            <a:pPr marL="342900" lvl="0" indent="-342900">
              <a:lnSpc>
                <a:spcPct val="125000"/>
              </a:lnSpc>
              <a:spcAft>
                <a:spcPts val="800"/>
              </a:spcAft>
              <a:buFont typeface="Symbol" panose="05050102010706020507" pitchFamily="18" charset="2"/>
              <a:buChar char=""/>
            </a:pP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PESO:</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parámetro que indica el peso de cada objeto.</a:t>
            </a:r>
          </a:p>
          <a:p>
            <a:pPr marL="342900" lvl="0" indent="-342900">
              <a:lnSpc>
                <a:spcPct val="125000"/>
              </a:lnSpc>
              <a:spcAft>
                <a:spcPts val="800"/>
              </a:spcAft>
              <a:buFont typeface="Symbol" panose="05050102010706020507" pitchFamily="18" charset="2"/>
              <a:buChar char=""/>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Además, se definen dos parámetros adicionales:</a:t>
            </a:r>
          </a:p>
          <a:p>
            <a:pPr marL="342900" lvl="0" indent="-342900">
              <a:lnSpc>
                <a:spcPct val="125000"/>
              </a:lnSpc>
              <a:buFont typeface="Symbol" panose="05050102010706020507" pitchFamily="18" charset="2"/>
              <a:buChar char=""/>
            </a:pP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acum_peso</a:t>
            </a: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parámetro acumulativo para el peso de los objetos seleccionados.</a:t>
            </a:r>
          </a:p>
          <a:p>
            <a:pPr marL="342900" lvl="0" indent="-342900">
              <a:lnSpc>
                <a:spcPct val="125000"/>
              </a:lnSpc>
              <a:spcAft>
                <a:spcPts val="800"/>
              </a:spcAft>
              <a:buFont typeface="Symbol" panose="05050102010706020507" pitchFamily="18" charset="2"/>
              <a:buChar char=""/>
            </a:pPr>
            <a:r>
              <a:rPr lang="es-CL" sz="1800" b="1" dirty="0" err="1">
                <a:effectLst/>
                <a:latin typeface="Calibri" panose="020F0502020204030204" pitchFamily="34" charset="0"/>
                <a:ea typeface="Times New Roman" panose="02020603050405020304" pitchFamily="18" charset="0"/>
                <a:cs typeface="Times New Roman" panose="02020603050405020304" pitchFamily="18" charset="0"/>
              </a:rPr>
              <a:t>acum_valor</a:t>
            </a:r>
            <a:r>
              <a:rPr lang="es-CL" sz="1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parámetro acumulativo para el valor de los objetos seleccionados.</a:t>
            </a:r>
          </a:p>
          <a:p>
            <a:pPr indent="228600">
              <a:lnSpc>
                <a:spcPct val="125000"/>
              </a:lnSpc>
              <a:spcAft>
                <a:spcPts val="800"/>
              </a:spcAft>
            </a:pP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Por último, se define la variable de decisión </a:t>
            </a:r>
            <a:r>
              <a:rPr lang="es-CL" sz="1800" dirty="0" err="1">
                <a:effectLst/>
                <a:latin typeface="Calibri" panose="020F0502020204030204" pitchFamily="34" charset="0"/>
                <a:ea typeface="Times New Roman" panose="02020603050405020304" pitchFamily="18" charset="0"/>
                <a:cs typeface="Times New Roman" panose="02020603050405020304" pitchFamily="18" charset="0"/>
              </a:rPr>
              <a:t>take</a:t>
            </a:r>
            <a:r>
              <a:rPr lang="es-CL" sz="1800" dirty="0">
                <a:effectLst/>
                <a:latin typeface="Calibri" panose="020F0502020204030204" pitchFamily="34" charset="0"/>
                <a:ea typeface="Times New Roman" panose="02020603050405020304" pitchFamily="18" charset="0"/>
                <a:cs typeface="Times New Roman" panose="02020603050405020304" pitchFamily="18" charset="0"/>
              </a:rPr>
              <a:t>, que es binaria y toma el valor 1 si se selecciona el objeto i y 0 en caso contrario.</a:t>
            </a:r>
          </a:p>
          <a:p>
            <a:endParaRPr lang="es-CL" dirty="0"/>
          </a:p>
        </p:txBody>
      </p:sp>
      <p:pic>
        <p:nvPicPr>
          <p:cNvPr id="2050" name="Picture 2">
            <a:extLst>
              <a:ext uri="{FF2B5EF4-FFF2-40B4-BE49-F238E27FC236}">
                <a16:creationId xmlns:a16="http://schemas.microsoft.com/office/drawing/2014/main" id="{501D3D45-B983-BE0C-5EAA-0B3463EA81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2294" y="900081"/>
            <a:ext cx="4153621" cy="324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FC643-8FBE-306B-2D29-960E1F173664}"/>
              </a:ext>
            </a:extLst>
          </p:cNvPr>
          <p:cNvSpPr>
            <a:spLocks noGrp="1"/>
          </p:cNvSpPr>
          <p:nvPr>
            <p:ph type="title"/>
          </p:nvPr>
        </p:nvSpPr>
        <p:spPr/>
        <p:txBody>
          <a:bodyPr/>
          <a:lstStyle/>
          <a:p>
            <a:r>
              <a:rPr lang="es-CL" dirty="0"/>
              <a:t>Código</a:t>
            </a:r>
          </a:p>
        </p:txBody>
      </p:sp>
      <p:sp>
        <p:nvSpPr>
          <p:cNvPr id="3" name="Marcador de contenido 2">
            <a:extLst>
              <a:ext uri="{FF2B5EF4-FFF2-40B4-BE49-F238E27FC236}">
                <a16:creationId xmlns:a16="http://schemas.microsoft.com/office/drawing/2014/main" id="{9BF327C5-5D48-16AC-C598-81B21E7CAFB2}"/>
              </a:ext>
            </a:extLst>
          </p:cNvPr>
          <p:cNvSpPr>
            <a:spLocks noGrp="1"/>
          </p:cNvSpPr>
          <p:nvPr>
            <p:ph idx="1"/>
          </p:nvPr>
        </p:nvSpPr>
        <p:spPr>
          <a:xfrm>
            <a:off x="525717" y="2521887"/>
            <a:ext cx="10077557" cy="3549045"/>
          </a:xfrm>
        </p:spPr>
        <p:txBody>
          <a:bodyPr>
            <a:normAutofit/>
          </a:bodyPr>
          <a:lstStyle/>
          <a:p>
            <a:r>
              <a:rPr lang="es-CL" dirty="0"/>
              <a:t>Código “knapsack.mod”		      |		 Código “knapsack2.dat”</a:t>
            </a:r>
          </a:p>
        </p:txBody>
      </p:sp>
      <p:pic>
        <p:nvPicPr>
          <p:cNvPr id="7" name="Imagen 6">
            <a:extLst>
              <a:ext uri="{FF2B5EF4-FFF2-40B4-BE49-F238E27FC236}">
                <a16:creationId xmlns:a16="http://schemas.microsoft.com/office/drawing/2014/main" id="{B1FE5E14-B87E-6E4D-61FA-75BA6A9855D2}"/>
              </a:ext>
            </a:extLst>
          </p:cNvPr>
          <p:cNvPicPr>
            <a:picLocks noChangeAspect="1"/>
          </p:cNvPicPr>
          <p:nvPr/>
        </p:nvPicPr>
        <p:blipFill>
          <a:blip r:embed="rId2"/>
          <a:stretch>
            <a:fillRect/>
          </a:stretch>
        </p:blipFill>
        <p:spPr>
          <a:xfrm>
            <a:off x="525717" y="2962073"/>
            <a:ext cx="4018130" cy="3629006"/>
          </a:xfrm>
          <a:prstGeom prst="rect">
            <a:avLst/>
          </a:prstGeom>
        </p:spPr>
      </p:pic>
      <p:pic>
        <p:nvPicPr>
          <p:cNvPr id="9" name="Imagen 8">
            <a:extLst>
              <a:ext uri="{FF2B5EF4-FFF2-40B4-BE49-F238E27FC236}">
                <a16:creationId xmlns:a16="http://schemas.microsoft.com/office/drawing/2014/main" id="{8ED84108-035C-5768-72A4-FB136465FE13}"/>
              </a:ext>
            </a:extLst>
          </p:cNvPr>
          <p:cNvPicPr>
            <a:picLocks noChangeAspect="1"/>
          </p:cNvPicPr>
          <p:nvPr/>
        </p:nvPicPr>
        <p:blipFill>
          <a:blip r:embed="rId3"/>
          <a:stretch>
            <a:fillRect/>
          </a:stretch>
        </p:blipFill>
        <p:spPr>
          <a:xfrm>
            <a:off x="6507327" y="3052310"/>
            <a:ext cx="3943900" cy="1724266"/>
          </a:xfrm>
          <a:prstGeom prst="rect">
            <a:avLst/>
          </a:prstGeom>
        </p:spPr>
      </p:pic>
    </p:spTree>
    <p:extLst>
      <p:ext uri="{BB962C8B-B14F-4D97-AF65-F5344CB8AC3E}">
        <p14:creationId xmlns:p14="http://schemas.microsoft.com/office/powerpoint/2010/main" val="13036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0C4F1-04E8-44BA-50A0-34513B83EE3F}"/>
              </a:ext>
            </a:extLst>
          </p:cNvPr>
          <p:cNvSpPr>
            <a:spLocks noGrp="1"/>
          </p:cNvSpPr>
          <p:nvPr>
            <p:ph type="title"/>
          </p:nvPr>
        </p:nvSpPr>
        <p:spPr/>
        <p:txBody>
          <a:bodyPr/>
          <a:lstStyle/>
          <a:p>
            <a:r>
              <a:rPr lang="es-CL" dirty="0"/>
              <a:t>Resultados óptimos por pantalla</a:t>
            </a:r>
          </a:p>
        </p:txBody>
      </p:sp>
      <p:sp>
        <p:nvSpPr>
          <p:cNvPr id="3" name="Marcador de contenido 2">
            <a:extLst>
              <a:ext uri="{FF2B5EF4-FFF2-40B4-BE49-F238E27FC236}">
                <a16:creationId xmlns:a16="http://schemas.microsoft.com/office/drawing/2014/main" id="{58609DFE-FC52-8B2B-8DE1-2B9B1C4BBAD5}"/>
              </a:ext>
            </a:extLst>
          </p:cNvPr>
          <p:cNvSpPr>
            <a:spLocks noGrp="1"/>
          </p:cNvSpPr>
          <p:nvPr>
            <p:ph idx="1"/>
          </p:nvPr>
        </p:nvSpPr>
        <p:spPr>
          <a:xfrm>
            <a:off x="1294202" y="4788429"/>
            <a:ext cx="10077557" cy="3549045"/>
          </a:xfrm>
        </p:spPr>
        <p:txBody>
          <a:bodyPr/>
          <a:lstStyle/>
          <a:p>
            <a:endParaRPr lang="es-CL" dirty="0"/>
          </a:p>
        </p:txBody>
      </p:sp>
      <p:pic>
        <p:nvPicPr>
          <p:cNvPr id="1026" name="Picture 2" descr="Texto, Carta&#10;&#10;Descripción generada automáticamente">
            <a:extLst>
              <a:ext uri="{FF2B5EF4-FFF2-40B4-BE49-F238E27FC236}">
                <a16:creationId xmlns:a16="http://schemas.microsoft.com/office/drawing/2014/main" id="{5166B534-A708-7B85-AAFD-96F9B4965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85" y="2532124"/>
            <a:ext cx="52768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 descr="Texto&#10;&#10;Descripción generada automáticamente con confianza media">
            <a:extLst>
              <a:ext uri="{FF2B5EF4-FFF2-40B4-BE49-F238E27FC236}">
                <a16:creationId xmlns:a16="http://schemas.microsoft.com/office/drawing/2014/main" id="{76FC7615-A27A-0CB4-6257-00B9C0D61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85" y="5432048"/>
            <a:ext cx="10034738" cy="12777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FA6966F-F1B1-7381-4241-17395466ED8A}"/>
              </a:ext>
            </a:extLst>
          </p:cNvPr>
          <p:cNvSpPr>
            <a:spLocks noChangeArrowheads="1"/>
          </p:cNvSpPr>
          <p:nvPr/>
        </p:nvSpPr>
        <p:spPr bwMode="auto">
          <a:xfrm>
            <a:off x="768485" y="22665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
        <p:nvSpPr>
          <p:cNvPr id="5" name="Rectangle 4">
            <a:extLst>
              <a:ext uri="{FF2B5EF4-FFF2-40B4-BE49-F238E27FC236}">
                <a16:creationId xmlns:a16="http://schemas.microsoft.com/office/drawing/2014/main" id="{55287322-FC81-FB7E-A6F9-93C5DABCDB97}"/>
              </a:ext>
            </a:extLst>
          </p:cNvPr>
          <p:cNvSpPr>
            <a:spLocks noChangeArrowheads="1"/>
          </p:cNvSpPr>
          <p:nvPr/>
        </p:nvSpPr>
        <p:spPr bwMode="auto">
          <a:xfrm>
            <a:off x="768485" y="5171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
        <p:nvSpPr>
          <p:cNvPr id="6" name="Rectangle 5">
            <a:extLst>
              <a:ext uri="{FF2B5EF4-FFF2-40B4-BE49-F238E27FC236}">
                <a16:creationId xmlns:a16="http://schemas.microsoft.com/office/drawing/2014/main" id="{3917DD1F-04DD-832E-700B-A596240BD81F}"/>
              </a:ext>
            </a:extLst>
          </p:cNvPr>
          <p:cNvSpPr>
            <a:spLocks noChangeArrowheads="1"/>
          </p:cNvSpPr>
          <p:nvPr/>
        </p:nvSpPr>
        <p:spPr bwMode="auto">
          <a:xfrm>
            <a:off x="768485" y="58860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pic>
        <p:nvPicPr>
          <p:cNvPr id="7" name="Imagen 6" descr="Gráfico, Gráfico de líneas&#10;&#10;Descripción generada automáticamente">
            <a:extLst>
              <a:ext uri="{FF2B5EF4-FFF2-40B4-BE49-F238E27FC236}">
                <a16:creationId xmlns:a16="http://schemas.microsoft.com/office/drawing/2014/main" id="{D9FFE190-2581-C250-1031-5BCFC91F7D1E}"/>
              </a:ext>
            </a:extLst>
          </p:cNvPr>
          <p:cNvPicPr>
            <a:picLocks noChangeAspect="1"/>
          </p:cNvPicPr>
          <p:nvPr/>
        </p:nvPicPr>
        <p:blipFill>
          <a:blip r:embed="rId4"/>
          <a:stretch>
            <a:fillRect/>
          </a:stretch>
        </p:blipFill>
        <p:spPr>
          <a:xfrm>
            <a:off x="6864485" y="2147402"/>
            <a:ext cx="4033313" cy="2952884"/>
          </a:xfrm>
          <a:prstGeom prst="rect">
            <a:avLst/>
          </a:prstGeom>
        </p:spPr>
      </p:pic>
    </p:spTree>
    <p:extLst>
      <p:ext uri="{BB962C8B-B14F-4D97-AF65-F5344CB8AC3E}">
        <p14:creationId xmlns:p14="http://schemas.microsoft.com/office/powerpoint/2010/main" val="316340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3F41F-52B6-7715-1990-85A901D54C89}"/>
              </a:ext>
            </a:extLst>
          </p:cNvPr>
          <p:cNvSpPr>
            <a:spLocks noGrp="1"/>
          </p:cNvSpPr>
          <p:nvPr>
            <p:ph type="title"/>
          </p:nvPr>
        </p:nvSpPr>
        <p:spPr/>
        <p:txBody>
          <a:bodyPr/>
          <a:lstStyle/>
          <a:p>
            <a:r>
              <a:rPr lang="es-CL" dirty="0"/>
              <a:t>¿Existen más métodos para la solución?</a:t>
            </a:r>
          </a:p>
        </p:txBody>
      </p:sp>
      <p:sp>
        <p:nvSpPr>
          <p:cNvPr id="3" name="Marcador de contenido 2">
            <a:extLst>
              <a:ext uri="{FF2B5EF4-FFF2-40B4-BE49-F238E27FC236}">
                <a16:creationId xmlns:a16="http://schemas.microsoft.com/office/drawing/2014/main" id="{E0DD3A49-F429-3745-47AE-5CB20BBACE0F}"/>
              </a:ext>
            </a:extLst>
          </p:cNvPr>
          <p:cNvSpPr>
            <a:spLocks noGrp="1"/>
          </p:cNvSpPr>
          <p:nvPr>
            <p:ph idx="1"/>
          </p:nvPr>
        </p:nvSpPr>
        <p:spPr/>
        <p:txBody>
          <a:bodyPr>
            <a:normAutofit lnSpcReduction="10000"/>
          </a:bodyPr>
          <a:lstStyle/>
          <a:p>
            <a:r>
              <a:rPr lang="es-CL" sz="1800" dirty="0">
                <a:effectLst/>
                <a:latin typeface="Calibri" panose="020F0502020204030204" pitchFamily="34" charset="0"/>
                <a:ea typeface="Times New Roman" panose="02020603050405020304" pitchFamily="18" charset="0"/>
                <a:cs typeface="Times New Roman" panose="02020603050405020304" pitchFamily="18" charset="0"/>
              </a:rPr>
              <a:t>La implementación de un Algoritmo para encontrar la solución óptima siempre ha sido un problema, pero, que con los años se han encontrado múltiples soluciones aplicadas a un algoritmo. La forma más clara para ver esto es relacionar el tiempo respecto a la capacidad total que tiene la mochila en su respectivo caso.</a:t>
            </a:r>
          </a:p>
          <a:p>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CL" sz="1800" dirty="0">
                <a:latin typeface="Calibri" panose="020F0502020204030204" pitchFamily="34" charset="0"/>
                <a:cs typeface="Times New Roman" panose="02020603050405020304" pitchFamily="18" charset="0"/>
              </a:rPr>
              <a:t>A continuación, verán implementados los métodos de Programación Dinámica, el método “</a:t>
            </a:r>
            <a:r>
              <a:rPr lang="es-CL" sz="1800" dirty="0" err="1">
                <a:latin typeface="Calibri" panose="020F0502020204030204" pitchFamily="34" charset="0"/>
                <a:cs typeface="Times New Roman" panose="02020603050405020304" pitchFamily="18" charset="0"/>
              </a:rPr>
              <a:t>Greedy</a:t>
            </a:r>
            <a:r>
              <a:rPr lang="es-CL" sz="1800" dirty="0">
                <a:latin typeface="Calibri" panose="020F0502020204030204" pitchFamily="34" charset="0"/>
                <a:cs typeface="Times New Roman" panose="02020603050405020304" pitchFamily="18" charset="0"/>
              </a:rPr>
              <a:t>” y el método de Fuerza Bruta.</a:t>
            </a:r>
          </a:p>
          <a:p>
            <a:endParaRPr lang="es-CL" sz="1800" dirty="0">
              <a:latin typeface="Calibri" panose="020F0502020204030204" pitchFamily="34" charset="0"/>
              <a:cs typeface="Times New Roman" panose="02020603050405020304" pitchFamily="18" charset="0"/>
            </a:endParaRPr>
          </a:p>
          <a:p>
            <a:r>
              <a:rPr lang="es-CL" sz="1800" dirty="0">
                <a:latin typeface="Calibri" panose="020F0502020204030204" pitchFamily="34" charset="0"/>
                <a:cs typeface="Times New Roman" panose="02020603050405020304" pitchFamily="18" charset="0"/>
              </a:rPr>
              <a:t>Los experimentos de estos métodos están hechos en Python y puedes acceder</a:t>
            </a:r>
          </a:p>
          <a:p>
            <a:r>
              <a:rPr lang="es-CL" sz="1800" dirty="0">
                <a:latin typeface="Calibri" panose="020F0502020204030204" pitchFamily="34" charset="0"/>
                <a:cs typeface="Times New Roman" panose="02020603050405020304" pitchFamily="18" charset="0"/>
              </a:rPr>
              <a:t>desde este QR.</a:t>
            </a:r>
          </a:p>
          <a:p>
            <a:endParaRPr lang="es-CL" sz="1800" dirty="0">
              <a:latin typeface="Calibri" panose="020F0502020204030204" pitchFamily="34" charset="0"/>
              <a:cs typeface="Times New Roman" panose="02020603050405020304" pitchFamily="18" charset="0"/>
            </a:endParaRPr>
          </a:p>
          <a:p>
            <a:endParaRPr lang="es-CL" dirty="0"/>
          </a:p>
        </p:txBody>
      </p:sp>
      <p:pic>
        <p:nvPicPr>
          <p:cNvPr id="5" name="Imagen 4" descr="Código QR&#10;&#10;Descripción generada automáticamente">
            <a:extLst>
              <a:ext uri="{FF2B5EF4-FFF2-40B4-BE49-F238E27FC236}">
                <a16:creationId xmlns:a16="http://schemas.microsoft.com/office/drawing/2014/main" id="{9215A3DA-77C8-2BCC-031D-D29AA654307D}"/>
              </a:ext>
            </a:extLst>
          </p:cNvPr>
          <p:cNvPicPr>
            <a:picLocks noChangeAspect="1"/>
          </p:cNvPicPr>
          <p:nvPr/>
        </p:nvPicPr>
        <p:blipFill>
          <a:blip r:embed="rId2"/>
          <a:stretch>
            <a:fillRect/>
          </a:stretch>
        </p:blipFill>
        <p:spPr>
          <a:xfrm>
            <a:off x="8453894" y="4649568"/>
            <a:ext cx="2071433" cy="2064080"/>
          </a:xfrm>
          <a:prstGeom prst="rect">
            <a:avLst/>
          </a:prstGeom>
        </p:spPr>
      </p:pic>
    </p:spTree>
    <p:extLst>
      <p:ext uri="{BB962C8B-B14F-4D97-AF65-F5344CB8AC3E}">
        <p14:creationId xmlns:p14="http://schemas.microsoft.com/office/powerpoint/2010/main" val="296210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9197F9A6-E347-51CB-55CC-8F25522E243C}"/>
              </a:ext>
            </a:extLst>
          </p:cNvPr>
          <p:cNvSpPr>
            <a:spLocks noGrp="1"/>
          </p:cNvSpPr>
          <p:nvPr>
            <p:ph type="title"/>
          </p:nvPr>
        </p:nvSpPr>
        <p:spPr>
          <a:xfrm>
            <a:off x="525717" y="787068"/>
            <a:ext cx="4663649" cy="1455091"/>
          </a:xfrm>
        </p:spPr>
        <p:txBody>
          <a:bodyPr>
            <a:normAutofit/>
          </a:bodyPr>
          <a:lstStyle/>
          <a:p>
            <a:pPr>
              <a:lnSpc>
                <a:spcPct val="90000"/>
              </a:lnSpc>
            </a:pPr>
            <a:r>
              <a:rPr lang="es-CL" sz="3300"/>
              <a:t>Método Programación Dinámica</a:t>
            </a:r>
          </a:p>
        </p:txBody>
      </p:sp>
      <p:sp>
        <p:nvSpPr>
          <p:cNvPr id="13" name="Freeform: Shape 1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B870F2F5-593C-E6E2-9E18-8374B52A4038}"/>
              </a:ext>
            </a:extLst>
          </p:cNvPr>
          <p:cNvSpPr>
            <a:spLocks noGrp="1"/>
          </p:cNvSpPr>
          <p:nvPr>
            <p:ph idx="1"/>
          </p:nvPr>
        </p:nvSpPr>
        <p:spPr>
          <a:xfrm>
            <a:off x="525717" y="2796427"/>
            <a:ext cx="4663649" cy="3274503"/>
          </a:xfrm>
        </p:spPr>
        <p:txBody>
          <a:bodyPr>
            <a:normAutofit/>
          </a:bodyPr>
          <a:lstStyle/>
          <a:p>
            <a:pPr>
              <a:lnSpc>
                <a:spcPct val="100000"/>
              </a:lnSpc>
            </a:pPr>
            <a:r>
              <a:rPr lang="es-CL" sz="1700" dirty="0">
                <a:effectLst/>
                <a:latin typeface="Calibri" panose="020F0502020204030204" pitchFamily="34" charset="0"/>
                <a:ea typeface="Times New Roman" panose="02020603050405020304" pitchFamily="18" charset="0"/>
                <a:cs typeface="Times New Roman" panose="02020603050405020304" pitchFamily="18" charset="0"/>
              </a:rPr>
              <a:t>En este método, el problema se divide en subproblemas más pequeños y manejables, y se resuelven estos subproblemas en orden, guardando la solución de cada subproblema para utilizarla en subproblemas posteriores. </a:t>
            </a:r>
          </a:p>
          <a:p>
            <a:pPr>
              <a:lnSpc>
                <a:spcPct val="100000"/>
              </a:lnSpc>
            </a:pPr>
            <a:r>
              <a:rPr lang="es-CL" sz="1700" dirty="0">
                <a:effectLst/>
                <a:latin typeface="Calibri" panose="020F0502020204030204" pitchFamily="34" charset="0"/>
                <a:ea typeface="Times New Roman" panose="02020603050405020304" pitchFamily="18" charset="0"/>
                <a:cs typeface="Times New Roman" panose="02020603050405020304" pitchFamily="18" charset="0"/>
              </a:rPr>
              <a:t>También,  la programación dinámica utiliza una matriz para almacenar la solución óptima para cada subconjunto de elementos y capacidad de la mochila, y se va construyendo la solución para conjuntos mayores de elementos a partir de las soluciones óptimas de conjuntos más pequeños.</a:t>
            </a:r>
          </a:p>
          <a:p>
            <a:pPr>
              <a:lnSpc>
                <a:spcPct val="100000"/>
              </a:lnSpc>
            </a:pPr>
            <a:endParaRPr lang="es-CL" sz="1700" dirty="0"/>
          </a:p>
        </p:txBody>
      </p:sp>
      <p:pic>
        <p:nvPicPr>
          <p:cNvPr id="6" name="Imagen 5" descr="Gráfico, Gráfico de líneas&#10;&#10;Descripción generada automáticamente">
            <a:extLst>
              <a:ext uri="{FF2B5EF4-FFF2-40B4-BE49-F238E27FC236}">
                <a16:creationId xmlns:a16="http://schemas.microsoft.com/office/drawing/2014/main" id="{6057635F-B652-60EE-8448-C383B9D56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53780" y="1112361"/>
            <a:ext cx="5660211" cy="4542319"/>
          </a:xfrm>
          <a:prstGeom prst="rect">
            <a:avLst/>
          </a:prstGeom>
          <a:noFill/>
        </p:spPr>
      </p:pic>
      <p:sp>
        <p:nvSpPr>
          <p:cNvPr id="23" name="Freeform: Shape 2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 name="Group 2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6" name="Freeform: Shape 2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9053220"/>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
  <TotalTime>383</TotalTime>
  <Words>1779</Words>
  <Application>Microsoft Office PowerPoint</Application>
  <PresentationFormat>Panorámica</PresentationFormat>
  <Paragraphs>87</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Avenir Next LT Pro</vt:lpstr>
      <vt:lpstr>Avenir Next LT Pro Light</vt:lpstr>
      <vt:lpstr>Calibri</vt:lpstr>
      <vt:lpstr>Georgia Pro Semibold</vt:lpstr>
      <vt:lpstr>Symbol</vt:lpstr>
      <vt:lpstr>RocaVTI</vt:lpstr>
      <vt:lpstr>Knapsack Problem (Problema de la mochila)</vt:lpstr>
      <vt:lpstr>¿Qué es el knapsack o problema de la mochila?</vt:lpstr>
      <vt:lpstr>Explicación</vt:lpstr>
      <vt:lpstr>Metodología Matemática</vt:lpstr>
      <vt:lpstr>Implementación en AMPL</vt:lpstr>
      <vt:lpstr>Código</vt:lpstr>
      <vt:lpstr>Resultados óptimos por pantalla</vt:lpstr>
      <vt:lpstr>¿Existen más métodos para la solución?</vt:lpstr>
      <vt:lpstr>Método Programación Dinámica</vt:lpstr>
      <vt:lpstr>Método Greedy</vt:lpstr>
      <vt:lpstr>Método de Fuerza Bruta</vt:lpstr>
      <vt:lpstr>¿Pero qué pasa si probamos con capacidades más grandes?</vt:lpstr>
      <vt:lpstr>Método Programación Lineal</vt:lpstr>
      <vt:lpstr>Método Greedy</vt:lpstr>
      <vt:lpstr>Método de Fuerza Bruta</vt:lpstr>
      <vt:lpstr>Problema planteado a nivel nacional</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Andrés Pereira Alarcón</dc:creator>
  <cp:lastModifiedBy>PEREIRA ALARCÓN FELIPE A</cp:lastModifiedBy>
  <cp:revision>5</cp:revision>
  <dcterms:created xsi:type="dcterms:W3CDTF">2013-07-15T20:26:40Z</dcterms:created>
  <dcterms:modified xsi:type="dcterms:W3CDTF">2023-04-27T00:43:25Z</dcterms:modified>
</cp:coreProperties>
</file>