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theme/themeOverride4.xml" ContentType="application/vnd.openxmlformats-officedocument.themeOverride+xml"/>
  <Override PartName="/ppt/tags/tag3.xml" ContentType="application/vnd.openxmlformats-officedocument.presentationml.tags+xml"/>
  <Override PartName="/ppt/theme/themeOverride5.xml" ContentType="application/vnd.openxmlformats-officedocument.themeOverride+xml"/>
  <Override PartName="/ppt/tags/tag4.xml" ContentType="application/vnd.openxmlformats-officedocument.presentationml.tags+xml"/>
  <Override PartName="/ppt/theme/themeOverride6.xml" ContentType="application/vnd.openxmlformats-officedocument.themeOverride+xml"/>
  <Override PartName="/ppt/tags/tag5.xml" ContentType="application/vnd.openxmlformats-officedocument.presentationml.tags+xml"/>
  <Override PartName="/ppt/theme/themeOverride7.xml" ContentType="application/vnd.openxmlformats-officedocument.themeOverr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58" r:id="rId2"/>
    <p:sldId id="350" r:id="rId3"/>
    <p:sldId id="364" r:id="rId4"/>
    <p:sldId id="356" r:id="rId5"/>
    <p:sldId id="361" r:id="rId6"/>
    <p:sldId id="360" r:id="rId7"/>
    <p:sldId id="363" r:id="rId8"/>
  </p:sldIdLst>
  <p:sldSz cx="12192000" cy="685800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>
          <p15:clr>
            <a:srgbClr val="A4A3A4"/>
          </p15:clr>
        </p15:guide>
        <p15:guide id="2" pos="72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A64"/>
    <a:srgbClr val="142233"/>
    <a:srgbClr val="FFFFFF"/>
    <a:srgbClr val="000000"/>
    <a:srgbClr val="FAFBFD"/>
    <a:srgbClr val="6A71E6"/>
    <a:srgbClr val="00B1D2"/>
    <a:srgbClr val="8AA3BD"/>
    <a:srgbClr val="5F63AC"/>
    <a:srgbClr val="755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 showGuides="1">
      <p:cViewPr varScale="1">
        <p:scale>
          <a:sx n="82" d="100"/>
          <a:sy n="82" d="100"/>
        </p:scale>
        <p:origin x="760" y="73"/>
      </p:cViewPr>
      <p:guideLst>
        <p:guide orient="horz" pos="3861"/>
        <p:guide pos="721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9A41F49-2813-4049-A2ED-72B8B716BD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59720D-066D-453C-ADF7-2A4EFBDB2D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2FD93-3CC2-4F1C-9496-A6A1D7F587F7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B96646-7CC7-4DB7-8439-478BDD388D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6DC9D-402A-43A7-B4A1-A76DF9E1C8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8C57-CD38-465C-AE43-6780E1079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865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71700-2A4E-4AED-9E00-05FA757A75A3}" type="datetimeFigureOut">
              <a:rPr lang="zh-CN" altLang="en-US" smtClean="0"/>
              <a:pPr/>
              <a:t>2021/1/27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9EA2-4E0C-4ED9-900A-7F897B70E5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4" t="20001" r="8861" b="19999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6930888" y="2025660"/>
            <a:ext cx="5261113" cy="2994992"/>
          </a:xfrm>
          <a:custGeom>
            <a:avLst/>
            <a:gdLst>
              <a:gd name="connsiteX0" fmla="*/ 0 w 5261113"/>
              <a:gd name="connsiteY0" fmla="*/ 0 h 2994992"/>
              <a:gd name="connsiteX1" fmla="*/ 5261113 w 5261113"/>
              <a:gd name="connsiteY1" fmla="*/ 0 h 2994992"/>
              <a:gd name="connsiteX2" fmla="*/ 5261113 w 5261113"/>
              <a:gd name="connsiteY2" fmla="*/ 2994992 h 2994992"/>
              <a:gd name="connsiteX3" fmla="*/ 0 w 5261113"/>
              <a:gd name="connsiteY3" fmla="*/ 2994992 h 299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1113" h="2994992">
                <a:moveTo>
                  <a:pt x="0" y="0"/>
                </a:moveTo>
                <a:lnTo>
                  <a:pt x="5261113" y="0"/>
                </a:lnTo>
                <a:lnTo>
                  <a:pt x="5261113" y="2994992"/>
                </a:lnTo>
                <a:lnTo>
                  <a:pt x="0" y="29949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117600" y="1827213"/>
            <a:ext cx="3090863" cy="3048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5"/>
          <p:cNvSpPr>
            <a:spLocks noGrp="1"/>
          </p:cNvSpPr>
          <p:nvPr>
            <p:ph type="pic" sz="quarter" idx="11"/>
          </p:nvPr>
        </p:nvSpPr>
        <p:spPr>
          <a:xfrm>
            <a:off x="4549551" y="1827213"/>
            <a:ext cx="3090863" cy="3048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5"/>
          <p:cNvSpPr>
            <a:spLocks noGrp="1"/>
          </p:cNvSpPr>
          <p:nvPr>
            <p:ph type="pic" sz="quarter" idx="12"/>
          </p:nvPr>
        </p:nvSpPr>
        <p:spPr>
          <a:xfrm>
            <a:off x="8012566" y="1827213"/>
            <a:ext cx="3090863" cy="3048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639066" y="1799449"/>
            <a:ext cx="3901087" cy="3902988"/>
          </a:xfrm>
          <a:prstGeom prst="ellips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8818563" y="1738313"/>
            <a:ext cx="1954212" cy="341471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4368802" y="1803060"/>
            <a:ext cx="1684337" cy="167560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/>
          </p:nvPr>
        </p:nvSpPr>
        <p:spPr>
          <a:xfrm>
            <a:off x="6096002" y="1803060"/>
            <a:ext cx="1685925" cy="167560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4368802" y="3512005"/>
            <a:ext cx="1684337" cy="168592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3"/>
          </p:nvPr>
        </p:nvSpPr>
        <p:spPr>
          <a:xfrm>
            <a:off x="6096002" y="3512005"/>
            <a:ext cx="1685925" cy="168592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lang="zh-CN" altLang="en-US" sz="28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20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71200936" TargetMode="External"/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zhuanlan.zhihu.com/p/89503068" TargetMode="External"/><Relationship Id="rId2" Type="http://schemas.openxmlformats.org/officeDocument/2006/relationships/tags" Target="../tags/tag4.xml"/><Relationship Id="rId1" Type="http://schemas.openxmlformats.org/officeDocument/2006/relationships/themeOverride" Target="../theme/themeOverride5.xml"/><Relationship Id="rId6" Type="http://schemas.openxmlformats.org/officeDocument/2006/relationships/hyperlink" Target="https://zhuanlan.zhihu.com/p/108294485" TargetMode="External"/><Relationship Id="rId5" Type="http://schemas.openxmlformats.org/officeDocument/2006/relationships/hyperlink" Target="https://mp.weixin.qq.com/s/sJB4N_ObUqKM8H65yU_1sg" TargetMode="External"/><Relationship Id="rId10" Type="http://schemas.openxmlformats.org/officeDocument/2006/relationships/hyperlink" Target="https://zhuanlan.zhihu.com/p/75307407" TargetMode="External"/><Relationship Id="rId4" Type="http://schemas.openxmlformats.org/officeDocument/2006/relationships/hyperlink" Target="https://arxiv.org/abs/1812.08434" TargetMode="External"/><Relationship Id="rId9" Type="http://schemas.openxmlformats.org/officeDocument/2006/relationships/hyperlink" Target="https://zhuanlan.zhihu.com/p/5450506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12">
            <a:extLst>
              <a:ext uri="{FF2B5EF4-FFF2-40B4-BE49-F238E27FC236}">
                <a16:creationId xmlns:a16="http://schemas.microsoft.com/office/drawing/2014/main" id="{B03A1E5A-9F8D-4617-9ABC-7A50D61BD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417" y="2707905"/>
            <a:ext cx="4289165" cy="144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本周汇报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39E4FF-367B-4356-B7A9-D9FF746E4FB1}"/>
              </a:ext>
            </a:extLst>
          </p:cNvPr>
          <p:cNvSpPr txBox="1"/>
          <p:nvPr/>
        </p:nvSpPr>
        <p:spPr>
          <a:xfrm>
            <a:off x="5134532" y="4150095"/>
            <a:ext cx="1922933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1.21-1.26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65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文本框 210"/>
          <p:cNvSpPr txBox="1"/>
          <p:nvPr/>
        </p:nvSpPr>
        <p:spPr>
          <a:xfrm>
            <a:off x="892435" y="199892"/>
            <a:ext cx="3503973" cy="63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图</a:t>
            </a:r>
          </a:p>
        </p:txBody>
      </p:sp>
      <p:grpSp>
        <p:nvGrpSpPr>
          <p:cNvPr id="213" name="组合 212"/>
          <p:cNvGrpSpPr/>
          <p:nvPr>
            <p:custDataLst>
              <p:tags r:id="rId2"/>
            </p:custDataLst>
          </p:nvPr>
        </p:nvGrpSpPr>
        <p:grpSpPr>
          <a:xfrm>
            <a:off x="319026" y="372249"/>
            <a:ext cx="407472" cy="407472"/>
            <a:chOff x="-1828799" y="-88608"/>
            <a:chExt cx="754743" cy="754743"/>
          </a:xfrm>
        </p:grpSpPr>
        <p:sp>
          <p:nvSpPr>
            <p:cNvPr id="212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DC5D040-A40F-4205-AF9E-FBB102844A46}"/>
              </a:ext>
            </a:extLst>
          </p:cNvPr>
          <p:cNvSpPr txBox="1"/>
          <p:nvPr/>
        </p:nvSpPr>
        <p:spPr>
          <a:xfrm>
            <a:off x="89401" y="4905999"/>
            <a:ext cx="6818690" cy="1714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ea typeface="微软雅黑" panose="020B0503020204020204" pitchFamily="34" charset="-122"/>
              </a:rPr>
              <a:t>G = (V, E)  V (Vertex)</a:t>
            </a:r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</a:rPr>
              <a:t>为顶点集合，</a:t>
            </a:r>
            <a:r>
              <a:rPr lang="en-US" altLang="zh-CN" sz="2800" b="1" dirty="0">
                <a:solidFill>
                  <a:schemeClr val="bg1"/>
                </a:solidFill>
                <a:ea typeface="微软雅黑" panose="020B0503020204020204" pitchFamily="34" charset="-122"/>
              </a:rPr>
              <a:t>E(Edge)</a:t>
            </a:r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</a:rPr>
              <a:t>是边集合</a:t>
            </a:r>
            <a:endParaRPr lang="en-US" altLang="zh-CN" sz="2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6D553CC-4B1F-4D6B-81E4-20B1B1C5CC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" t="15603" r="3198" b="35804"/>
          <a:stretch/>
        </p:blipFill>
        <p:spPr>
          <a:xfrm>
            <a:off x="445697" y="1464201"/>
            <a:ext cx="4907231" cy="332330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9A9C3F8-0EA7-472E-98ED-DC55B04DBABA}"/>
              </a:ext>
            </a:extLst>
          </p:cNvPr>
          <p:cNvSpPr txBox="1"/>
          <p:nvPr/>
        </p:nvSpPr>
        <p:spPr>
          <a:xfrm>
            <a:off x="1273809" y="1483535"/>
            <a:ext cx="43715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v6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41E4CF3-0A56-4CD5-81C6-912D672F706D}"/>
              </a:ext>
            </a:extLst>
          </p:cNvPr>
          <p:cNvSpPr txBox="1"/>
          <p:nvPr/>
        </p:nvSpPr>
        <p:spPr>
          <a:xfrm>
            <a:off x="4226273" y="3962487"/>
            <a:ext cx="43715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v2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83A508E-2A9F-4686-91D4-B3601503B8BB}"/>
              </a:ext>
            </a:extLst>
          </p:cNvPr>
          <p:cNvSpPr txBox="1"/>
          <p:nvPr/>
        </p:nvSpPr>
        <p:spPr>
          <a:xfrm>
            <a:off x="4618925" y="2277140"/>
            <a:ext cx="43715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v1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41AB95-6FA2-425A-9CA1-499C25FF72DA}"/>
              </a:ext>
            </a:extLst>
          </p:cNvPr>
          <p:cNvSpPr txBox="1"/>
          <p:nvPr/>
        </p:nvSpPr>
        <p:spPr>
          <a:xfrm>
            <a:off x="1680260" y="4218648"/>
            <a:ext cx="43715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v3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3A0DB8-D42C-4DD4-B170-CED209B3E7B2}"/>
              </a:ext>
            </a:extLst>
          </p:cNvPr>
          <p:cNvSpPr txBox="1"/>
          <p:nvPr/>
        </p:nvSpPr>
        <p:spPr>
          <a:xfrm>
            <a:off x="2207271" y="2057609"/>
            <a:ext cx="43715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v4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5CC0A16-4649-4459-AFCE-3FD0544840F8}"/>
              </a:ext>
            </a:extLst>
          </p:cNvPr>
          <p:cNvSpPr txBox="1"/>
          <p:nvPr/>
        </p:nvSpPr>
        <p:spPr>
          <a:xfrm>
            <a:off x="3358326" y="1817649"/>
            <a:ext cx="43715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v5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2CE3C4C-003E-4FE3-B8C3-C37EC7666446}"/>
              </a:ext>
            </a:extLst>
          </p:cNvPr>
          <p:cNvSpPr txBox="1"/>
          <p:nvPr/>
        </p:nvSpPr>
        <p:spPr>
          <a:xfrm>
            <a:off x="4007698" y="2494394"/>
            <a:ext cx="43715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e1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B5D0A0-FB8C-4022-8C9A-5837619E253C}"/>
              </a:ext>
            </a:extLst>
          </p:cNvPr>
          <p:cNvSpPr txBox="1"/>
          <p:nvPr/>
        </p:nvSpPr>
        <p:spPr>
          <a:xfrm>
            <a:off x="2599923" y="2393249"/>
            <a:ext cx="43715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e7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17B964-4A3F-4800-B25A-9A19F39522AE}"/>
              </a:ext>
            </a:extLst>
          </p:cNvPr>
          <p:cNvSpPr txBox="1"/>
          <p:nvPr/>
        </p:nvSpPr>
        <p:spPr>
          <a:xfrm>
            <a:off x="3353827" y="3130958"/>
            <a:ext cx="43715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e4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F6137A2-FF73-4DAD-A90A-4C869DF3FEBE}"/>
              </a:ext>
            </a:extLst>
          </p:cNvPr>
          <p:cNvSpPr txBox="1"/>
          <p:nvPr/>
        </p:nvSpPr>
        <p:spPr>
          <a:xfrm>
            <a:off x="1888964" y="3331623"/>
            <a:ext cx="43715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e6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9722F9A-9B55-4A4D-A507-DAAD3980EAA1}"/>
              </a:ext>
            </a:extLst>
          </p:cNvPr>
          <p:cNvSpPr txBox="1"/>
          <p:nvPr/>
        </p:nvSpPr>
        <p:spPr>
          <a:xfrm>
            <a:off x="2921176" y="4029846"/>
            <a:ext cx="43715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e5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4FFC30E-A620-407D-8E5D-BA025C05DCEF}"/>
              </a:ext>
            </a:extLst>
          </p:cNvPr>
          <p:cNvSpPr txBox="1"/>
          <p:nvPr/>
        </p:nvSpPr>
        <p:spPr>
          <a:xfrm>
            <a:off x="4226273" y="3400058"/>
            <a:ext cx="43715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e2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A20A9BE-6B1F-46E5-ABE1-717D775C18A5}"/>
              </a:ext>
            </a:extLst>
          </p:cNvPr>
          <p:cNvSpPr txBox="1"/>
          <p:nvPr/>
        </p:nvSpPr>
        <p:spPr>
          <a:xfrm>
            <a:off x="1461801" y="2115620"/>
            <a:ext cx="43715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e3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F347A30-4253-4267-B44F-6CFE97FC2B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3" r="564" b="9411"/>
          <a:stretch/>
        </p:blipFill>
        <p:spPr>
          <a:xfrm>
            <a:off x="5401963" y="1623690"/>
            <a:ext cx="6773285" cy="304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3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文本框 210"/>
          <p:cNvSpPr txBox="1"/>
          <p:nvPr/>
        </p:nvSpPr>
        <p:spPr>
          <a:xfrm>
            <a:off x="892435" y="199892"/>
            <a:ext cx="3503973" cy="63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图的表示</a:t>
            </a:r>
          </a:p>
        </p:txBody>
      </p:sp>
      <p:grpSp>
        <p:nvGrpSpPr>
          <p:cNvPr id="213" name="组合 212"/>
          <p:cNvGrpSpPr/>
          <p:nvPr>
            <p:custDataLst>
              <p:tags r:id="rId2"/>
            </p:custDataLst>
          </p:nvPr>
        </p:nvGrpSpPr>
        <p:grpSpPr>
          <a:xfrm>
            <a:off x="319026" y="372249"/>
            <a:ext cx="407472" cy="407472"/>
            <a:chOff x="-1828799" y="-88608"/>
            <a:chExt cx="754743" cy="754743"/>
          </a:xfrm>
        </p:grpSpPr>
        <p:sp>
          <p:nvSpPr>
            <p:cNvPr id="212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5DDA09B-7A47-479E-A32D-10AEF21F5DA6}"/>
              </a:ext>
            </a:extLst>
          </p:cNvPr>
          <p:cNvSpPr txBox="1"/>
          <p:nvPr/>
        </p:nvSpPr>
        <p:spPr>
          <a:xfrm>
            <a:off x="8161290" y="4343824"/>
            <a:ext cx="2217624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chemeClr val="bg1"/>
                </a:solidFill>
                <a:ea typeface="微软雅黑" panose="020B0503020204020204" pitchFamily="34" charset="-122"/>
              </a:rPr>
              <a:t>Adjacency matrix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ea typeface="微软雅黑" panose="020B0503020204020204" pitchFamily="34" charset="-122"/>
              </a:rPr>
              <a:t>邻接矩阵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6D553CC-4B1F-4D6B-81E4-20B1B1C5CC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" t="16632" r="4032" b="36358"/>
          <a:stretch/>
        </p:blipFill>
        <p:spPr>
          <a:xfrm>
            <a:off x="437388" y="2080987"/>
            <a:ext cx="3441540" cy="2262837"/>
          </a:xfrm>
          <a:prstGeom prst="rect">
            <a:avLst/>
          </a:prstGeom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121E2EB-B787-466C-A285-AF1413D82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740215"/>
              </p:ext>
            </p:extLst>
          </p:nvPr>
        </p:nvGraphicFramePr>
        <p:xfrm>
          <a:off x="4871270" y="1783505"/>
          <a:ext cx="19873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04">
                  <a:extLst>
                    <a:ext uri="{9D8B030D-6E8A-4147-A177-3AD203B41FA5}">
                      <a16:colId xmlns:a16="http://schemas.microsoft.com/office/drawing/2014/main" val="3220754622"/>
                    </a:ext>
                  </a:extLst>
                </a:gridCol>
                <a:gridCol w="283904">
                  <a:extLst>
                    <a:ext uri="{9D8B030D-6E8A-4147-A177-3AD203B41FA5}">
                      <a16:colId xmlns:a16="http://schemas.microsoft.com/office/drawing/2014/main" val="3087045167"/>
                    </a:ext>
                  </a:extLst>
                </a:gridCol>
                <a:gridCol w="283904">
                  <a:extLst>
                    <a:ext uri="{9D8B030D-6E8A-4147-A177-3AD203B41FA5}">
                      <a16:colId xmlns:a16="http://schemas.microsoft.com/office/drawing/2014/main" val="2464126512"/>
                    </a:ext>
                  </a:extLst>
                </a:gridCol>
                <a:gridCol w="283904">
                  <a:extLst>
                    <a:ext uri="{9D8B030D-6E8A-4147-A177-3AD203B41FA5}">
                      <a16:colId xmlns:a16="http://schemas.microsoft.com/office/drawing/2014/main" val="451717341"/>
                    </a:ext>
                  </a:extLst>
                </a:gridCol>
                <a:gridCol w="283904">
                  <a:extLst>
                    <a:ext uri="{9D8B030D-6E8A-4147-A177-3AD203B41FA5}">
                      <a16:colId xmlns:a16="http://schemas.microsoft.com/office/drawing/2014/main" val="307830298"/>
                    </a:ext>
                  </a:extLst>
                </a:gridCol>
                <a:gridCol w="283904">
                  <a:extLst>
                    <a:ext uri="{9D8B030D-6E8A-4147-A177-3AD203B41FA5}">
                      <a16:colId xmlns:a16="http://schemas.microsoft.com/office/drawing/2014/main" val="2730588919"/>
                    </a:ext>
                  </a:extLst>
                </a:gridCol>
                <a:gridCol w="283904">
                  <a:extLst>
                    <a:ext uri="{9D8B030D-6E8A-4147-A177-3AD203B41FA5}">
                      <a16:colId xmlns:a16="http://schemas.microsoft.com/office/drawing/2014/main" val="2808245795"/>
                    </a:ext>
                  </a:extLst>
                </a:gridCol>
              </a:tblGrid>
              <a:tr h="33307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762930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513210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466345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62252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479676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07067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932804"/>
                  </a:ext>
                </a:extLst>
              </a:tr>
            </a:tbl>
          </a:graphicData>
        </a:graphic>
      </p:graphicFrame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5C7F164B-FC77-4181-A327-166482B64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69098"/>
              </p:ext>
            </p:extLst>
          </p:nvPr>
        </p:nvGraphicFramePr>
        <p:xfrm>
          <a:off x="8157738" y="1783505"/>
          <a:ext cx="19873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04">
                  <a:extLst>
                    <a:ext uri="{9D8B030D-6E8A-4147-A177-3AD203B41FA5}">
                      <a16:colId xmlns:a16="http://schemas.microsoft.com/office/drawing/2014/main" val="3220754622"/>
                    </a:ext>
                  </a:extLst>
                </a:gridCol>
                <a:gridCol w="283904">
                  <a:extLst>
                    <a:ext uri="{9D8B030D-6E8A-4147-A177-3AD203B41FA5}">
                      <a16:colId xmlns:a16="http://schemas.microsoft.com/office/drawing/2014/main" val="3087045167"/>
                    </a:ext>
                  </a:extLst>
                </a:gridCol>
                <a:gridCol w="283904">
                  <a:extLst>
                    <a:ext uri="{9D8B030D-6E8A-4147-A177-3AD203B41FA5}">
                      <a16:colId xmlns:a16="http://schemas.microsoft.com/office/drawing/2014/main" val="2464126512"/>
                    </a:ext>
                  </a:extLst>
                </a:gridCol>
                <a:gridCol w="283904">
                  <a:extLst>
                    <a:ext uri="{9D8B030D-6E8A-4147-A177-3AD203B41FA5}">
                      <a16:colId xmlns:a16="http://schemas.microsoft.com/office/drawing/2014/main" val="451717341"/>
                    </a:ext>
                  </a:extLst>
                </a:gridCol>
                <a:gridCol w="283904">
                  <a:extLst>
                    <a:ext uri="{9D8B030D-6E8A-4147-A177-3AD203B41FA5}">
                      <a16:colId xmlns:a16="http://schemas.microsoft.com/office/drawing/2014/main" val="307830298"/>
                    </a:ext>
                  </a:extLst>
                </a:gridCol>
                <a:gridCol w="283904">
                  <a:extLst>
                    <a:ext uri="{9D8B030D-6E8A-4147-A177-3AD203B41FA5}">
                      <a16:colId xmlns:a16="http://schemas.microsoft.com/office/drawing/2014/main" val="2730588919"/>
                    </a:ext>
                  </a:extLst>
                </a:gridCol>
                <a:gridCol w="283904">
                  <a:extLst>
                    <a:ext uri="{9D8B030D-6E8A-4147-A177-3AD203B41FA5}">
                      <a16:colId xmlns:a16="http://schemas.microsoft.com/office/drawing/2014/main" val="2808245795"/>
                    </a:ext>
                  </a:extLst>
                </a:gridCol>
              </a:tblGrid>
              <a:tr h="33307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762930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513210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466345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62252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479676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07067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93280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578B02CD-F5FC-4E6B-B4E9-C6FF8344662E}"/>
              </a:ext>
            </a:extLst>
          </p:cNvPr>
          <p:cNvSpPr txBox="1"/>
          <p:nvPr/>
        </p:nvSpPr>
        <p:spPr>
          <a:xfrm>
            <a:off x="4995642" y="4343825"/>
            <a:ext cx="2217624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chemeClr val="bg1"/>
                </a:solidFill>
                <a:ea typeface="微软雅黑" panose="020B0503020204020204" pitchFamily="34" charset="-122"/>
              </a:rPr>
              <a:t>Degree matrix</a:t>
            </a:r>
            <a:endParaRPr lang="zh-CN" altLang="en-US" sz="1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23FECB-C5F1-40A7-B96A-A3A3E0AEA7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266" y="779721"/>
            <a:ext cx="3964720" cy="7929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2CE197-A496-4234-B674-723BF6CDC2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98" y="914400"/>
            <a:ext cx="2840130" cy="54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4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2833DF-2585-4994-B388-D1FAB1C24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157" y="1828661"/>
            <a:ext cx="6248942" cy="3200677"/>
          </a:xfrm>
          <a:prstGeom prst="rect">
            <a:avLst/>
          </a:prstGeom>
        </p:spPr>
      </p:pic>
      <p:sp>
        <p:nvSpPr>
          <p:cNvPr id="206" name="文本框 212"/>
          <p:cNvSpPr txBox="1">
            <a:spLocks noChangeArrowheads="1"/>
          </p:cNvSpPr>
          <p:nvPr/>
        </p:nvSpPr>
        <p:spPr bwMode="auto">
          <a:xfrm>
            <a:off x="234625" y="1632516"/>
            <a:ext cx="4437172" cy="312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None/>
            </a:pPr>
            <a:endParaRPr lang="en-US" altLang="zh-CN" sz="32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图网络的形式并不像图像，是排列整齐的矩阵形式，而是非结构化的信息</a:t>
            </a:r>
            <a:endParaRPr lang="en-US" altLang="zh-CN" sz="32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844860" y="174499"/>
            <a:ext cx="4271235" cy="63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GCN </a:t>
            </a:r>
            <a:r>
              <a:rPr lang="zh-CN" altLang="en-US" sz="3200" b="1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图卷积神经网络</a:t>
            </a:r>
          </a:p>
        </p:txBody>
      </p:sp>
      <p:grpSp>
        <p:nvGrpSpPr>
          <p:cNvPr id="213" name="组合 212"/>
          <p:cNvGrpSpPr/>
          <p:nvPr>
            <p:custDataLst>
              <p:tags r:id="rId2"/>
            </p:custDataLst>
          </p:nvPr>
        </p:nvGrpSpPr>
        <p:grpSpPr>
          <a:xfrm>
            <a:off x="319026" y="372249"/>
            <a:ext cx="407472" cy="407472"/>
            <a:chOff x="-1828799" y="-88608"/>
            <a:chExt cx="754743" cy="754743"/>
          </a:xfrm>
        </p:grpSpPr>
        <p:sp>
          <p:nvSpPr>
            <p:cNvPr id="212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E3ED9675-084D-48A7-939A-7A4946846C63}"/>
              </a:ext>
            </a:extLst>
          </p:cNvPr>
          <p:cNvSpPr/>
          <p:nvPr/>
        </p:nvSpPr>
        <p:spPr>
          <a:xfrm>
            <a:off x="5524384" y="1974275"/>
            <a:ext cx="1293690" cy="109079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9471FA-1938-4016-91CE-9309DEB62DFC}"/>
              </a:ext>
            </a:extLst>
          </p:cNvPr>
          <p:cNvSpPr/>
          <p:nvPr/>
        </p:nvSpPr>
        <p:spPr>
          <a:xfrm>
            <a:off x="6001732" y="1974275"/>
            <a:ext cx="1293690" cy="109079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05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文本框 210"/>
          <p:cNvSpPr txBox="1"/>
          <p:nvPr/>
        </p:nvSpPr>
        <p:spPr>
          <a:xfrm>
            <a:off x="726497" y="174499"/>
            <a:ext cx="4271235" cy="63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References</a:t>
            </a:r>
            <a:endParaRPr lang="zh-CN" altLang="en-US" sz="3200" b="1" dirty="0">
              <a:solidFill>
                <a:schemeClr val="bg1"/>
              </a:solidFill>
              <a:latin typeface="+mj-lt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>
            <p:custDataLst>
              <p:tags r:id="rId2"/>
            </p:custDataLst>
          </p:nvPr>
        </p:nvGrpSpPr>
        <p:grpSpPr>
          <a:xfrm>
            <a:off x="319026" y="372249"/>
            <a:ext cx="407472" cy="407472"/>
            <a:chOff x="-1828799" y="-88608"/>
            <a:chExt cx="754743" cy="754743"/>
          </a:xfrm>
        </p:grpSpPr>
        <p:sp>
          <p:nvSpPr>
            <p:cNvPr id="212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1FEB083-C88B-463D-BFAE-25E8A44A91D8}"/>
              </a:ext>
            </a:extLst>
          </p:cNvPr>
          <p:cNvSpPr txBox="1"/>
          <p:nvPr/>
        </p:nvSpPr>
        <p:spPr>
          <a:xfrm>
            <a:off x="437388" y="1287512"/>
            <a:ext cx="9108814" cy="373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  <a:hlinkClick r:id="rId4"/>
              </a:rPr>
              <a:t>https://arxiv.org/abs/1812.08434</a:t>
            </a:r>
            <a:endParaRPr lang="en-US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AU" altLang="zh-CN" dirty="0">
                <a:solidFill>
                  <a:schemeClr val="bg1"/>
                </a:solidFill>
                <a:ea typeface="微软雅黑" panose="020B0503020204020204" pitchFamily="34" charset="-122"/>
                <a:hlinkClick r:id="rId5"/>
              </a:rPr>
              <a:t>https://mp.weixin.qq.com/s/sJB4N_ObUqKM8H65yU_1sg</a:t>
            </a:r>
            <a:endParaRPr lang="en-AU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AU" altLang="zh-CN" dirty="0">
                <a:solidFill>
                  <a:schemeClr val="bg1"/>
                </a:solidFill>
                <a:ea typeface="微软雅黑" panose="020B0503020204020204" pitchFamily="34" charset="-122"/>
                <a:hlinkClick r:id="rId6"/>
              </a:rPr>
              <a:t>https://zhuanlan.zhihu.com/p/108294485</a:t>
            </a:r>
            <a:endParaRPr lang="en-AU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AU" altLang="zh-CN" dirty="0">
                <a:solidFill>
                  <a:schemeClr val="bg1"/>
                </a:solidFill>
                <a:ea typeface="微软雅黑" panose="020B0503020204020204" pitchFamily="34" charset="-122"/>
                <a:hlinkClick r:id="rId7"/>
              </a:rPr>
              <a:t>https://zhuanlan.zhihu.com/p/89503068</a:t>
            </a:r>
            <a:endParaRPr lang="en-AU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AU" altLang="zh-CN" dirty="0">
                <a:solidFill>
                  <a:schemeClr val="bg1"/>
                </a:solidFill>
                <a:ea typeface="微软雅黑" panose="020B0503020204020204" pitchFamily="34" charset="-122"/>
                <a:hlinkClick r:id="rId8"/>
              </a:rPr>
              <a:t>https://zhuanlan.zhihu.com/p/71200936</a:t>
            </a:r>
            <a:endParaRPr lang="en-AU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AU" altLang="zh-CN" dirty="0">
                <a:solidFill>
                  <a:schemeClr val="bg1"/>
                </a:solidFill>
                <a:ea typeface="微软雅黑" panose="020B0503020204020204" pitchFamily="34" charset="-122"/>
                <a:hlinkClick r:id="rId9"/>
              </a:rPr>
              <a:t>https://zhuanlan.zhihu.com/p/54505069</a:t>
            </a:r>
            <a:endParaRPr lang="en-AU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AU" altLang="zh-CN" dirty="0">
                <a:solidFill>
                  <a:schemeClr val="bg1"/>
                </a:solidFill>
                <a:ea typeface="微软雅黑" panose="020B0503020204020204" pitchFamily="34" charset="-122"/>
                <a:hlinkClick r:id="rId10"/>
              </a:rPr>
              <a:t>https://zhuanlan.zhihu.com/p/75307407</a:t>
            </a:r>
            <a:endParaRPr lang="en-AU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文本框 210"/>
          <p:cNvSpPr txBox="1"/>
          <p:nvPr/>
        </p:nvSpPr>
        <p:spPr>
          <a:xfrm>
            <a:off x="892435" y="199892"/>
            <a:ext cx="4271235" cy="63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两本入门书</a:t>
            </a:r>
          </a:p>
        </p:txBody>
      </p:sp>
      <p:grpSp>
        <p:nvGrpSpPr>
          <p:cNvPr id="213" name="组合 212"/>
          <p:cNvGrpSpPr/>
          <p:nvPr>
            <p:custDataLst>
              <p:tags r:id="rId2"/>
            </p:custDataLst>
          </p:nvPr>
        </p:nvGrpSpPr>
        <p:grpSpPr>
          <a:xfrm>
            <a:off x="319026" y="372249"/>
            <a:ext cx="407472" cy="407472"/>
            <a:chOff x="-1828799" y="-88608"/>
            <a:chExt cx="754743" cy="754743"/>
          </a:xfrm>
        </p:grpSpPr>
        <p:sp>
          <p:nvSpPr>
            <p:cNvPr id="212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F27196D-CA34-4564-A861-F75E62D17F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27390" y="1199084"/>
            <a:ext cx="6223524" cy="46676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C23AA5-F4C9-4FEF-96C7-3DAA54CFBA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84" y="421143"/>
            <a:ext cx="4609697" cy="619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2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文本框 212"/>
          <p:cNvSpPr txBox="1">
            <a:spLocks noChangeArrowheads="1"/>
          </p:cNvSpPr>
          <p:nvPr/>
        </p:nvSpPr>
        <p:spPr bwMode="auto">
          <a:xfrm>
            <a:off x="892436" y="778289"/>
            <a:ext cx="3271848" cy="56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暂弃</a:t>
            </a:r>
            <a:r>
              <a:rPr lang="en-US" altLang="zh-CN" sz="2800" dirty="0">
                <a:solidFill>
                  <a:schemeClr val="accent3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FPGA</a:t>
            </a:r>
            <a:endParaRPr lang="zh-CN" altLang="en-US" sz="2800" dirty="0">
              <a:solidFill>
                <a:schemeClr val="accent3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892435" y="199892"/>
            <a:ext cx="4271235" cy="63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近期规划</a:t>
            </a:r>
          </a:p>
        </p:txBody>
      </p:sp>
      <p:grpSp>
        <p:nvGrpSpPr>
          <p:cNvPr id="213" name="组合 212"/>
          <p:cNvGrpSpPr/>
          <p:nvPr>
            <p:custDataLst>
              <p:tags r:id="rId2"/>
            </p:custDataLst>
          </p:nvPr>
        </p:nvGrpSpPr>
        <p:grpSpPr>
          <a:xfrm>
            <a:off x="319026" y="372249"/>
            <a:ext cx="407472" cy="407472"/>
            <a:chOff x="-1828799" y="-88608"/>
            <a:chExt cx="754743" cy="754743"/>
          </a:xfrm>
        </p:grpSpPr>
        <p:sp>
          <p:nvSpPr>
            <p:cNvPr id="212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91AA2F6-A01B-4466-8C33-94E10C3418DA}"/>
              </a:ext>
            </a:extLst>
          </p:cNvPr>
          <p:cNvSpPr txBox="1"/>
          <p:nvPr/>
        </p:nvSpPr>
        <p:spPr>
          <a:xfrm>
            <a:off x="892435" y="1918122"/>
            <a:ext cx="3193318" cy="66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机器学习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728FB6-8699-4458-85BC-99953E912E13}"/>
              </a:ext>
            </a:extLst>
          </p:cNvPr>
          <p:cNvSpPr txBox="1"/>
          <p:nvPr/>
        </p:nvSpPr>
        <p:spPr>
          <a:xfrm>
            <a:off x="892435" y="2584010"/>
            <a:ext cx="3193318" cy="66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数字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IC</a:t>
            </a:r>
          </a:p>
        </p:txBody>
      </p:sp>
    </p:spTree>
    <p:extLst>
      <p:ext uri="{BB962C8B-B14F-4D97-AF65-F5344CB8AC3E}">
        <p14:creationId xmlns:p14="http://schemas.microsoft.com/office/powerpoint/2010/main" val="8266253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lbuycr5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lbuycr5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lbuycr5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lbuycr5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lbuycr5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lbuycr5d"/>
</p:tagLst>
</file>

<file path=ppt/theme/theme1.xml><?xml version="1.0" encoding="utf-8"?>
<a:theme xmlns:a="http://schemas.openxmlformats.org/drawingml/2006/main" name="亮亮图文旗舰店https://liangliangtuwen.tmall.com">
  <a:themeElements>
    <a:clrScheme name="IOS苹果风创业计划书模板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78B0"/>
      </a:accent1>
      <a:accent2>
        <a:srgbClr val="2A78B0"/>
      </a:accent2>
      <a:accent3>
        <a:srgbClr val="3DACFE"/>
      </a:accent3>
      <a:accent4>
        <a:srgbClr val="518AC6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A000120150327A07KPBG</Template>
  <TotalTime>6796</TotalTime>
  <Words>209</Words>
  <Application>Microsoft Office PowerPoint</Application>
  <PresentationFormat>宽屏</PresentationFormat>
  <Paragraphs>81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微软雅黑</vt:lpstr>
      <vt:lpstr>幼圆</vt:lpstr>
      <vt:lpstr>Arial</vt:lpstr>
      <vt:lpstr>Segoe UI</vt:lpstr>
      <vt:lpstr>Wingdings</vt:lpstr>
      <vt:lpstr>亮亮图文旗舰店https://liangliangtuwen.tmall.com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Jahony</dc:creator>
  <cp:lastModifiedBy>Hao Li</cp:lastModifiedBy>
  <cp:revision>461</cp:revision>
  <dcterms:created xsi:type="dcterms:W3CDTF">2016-07-21T10:34:00Z</dcterms:created>
  <dcterms:modified xsi:type="dcterms:W3CDTF">2021-01-27T00:33:12Z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