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7" r:id="rId3"/>
    <p:sldId id="256" r:id="rId4"/>
    <p:sldId id="260" r:id="rId5"/>
    <p:sldId id="261" r:id="rId6"/>
    <p:sldId id="284" r:id="rId7"/>
    <p:sldId id="270" r:id="rId8"/>
    <p:sldId id="285" r:id="rId9"/>
    <p:sldId id="273" r:id="rId10"/>
    <p:sldId id="288" r:id="rId11"/>
    <p:sldId id="28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64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EA83A35-78D4-47F4-A8ED-847BF2E9643F}"/>
              </a:ext>
            </a:extLst>
          </p:cNvPr>
          <p:cNvSpPr txBox="1"/>
          <p:nvPr userDrawn="1"/>
        </p:nvSpPr>
        <p:spPr>
          <a:xfrm>
            <a:off x="1602229" y="6431421"/>
            <a:ext cx="13501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57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2001925" y="2796064"/>
            <a:ext cx="58828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每周总结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1739938" y="3994238"/>
            <a:ext cx="2749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1EC49BF-C072-49CF-98FC-A2F128CF4A03}"/>
              </a:ext>
            </a:extLst>
          </p:cNvPr>
          <p:cNvGrpSpPr/>
          <p:nvPr/>
        </p:nvGrpSpPr>
        <p:grpSpPr>
          <a:xfrm>
            <a:off x="7315200" y="2503573"/>
            <a:ext cx="833562" cy="1825541"/>
            <a:chOff x="9448800" y="2089837"/>
            <a:chExt cx="1428750" cy="273151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92D400E-BB9C-4D17-AF06-C44BCB2CAD3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F72E8F5-ABDB-47B1-8993-F2DD08F67FA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1254956"/>
            <a:ext cx="9144000" cy="28575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5529263"/>
            <a:ext cx="9144000" cy="285750"/>
            <a:chOff x="0" y="6229350"/>
            <a:chExt cx="12192000" cy="381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83">
        <p:fade/>
      </p:transition>
    </mc:Choice>
    <mc:Fallback xmlns="">
      <p:transition spd="med" advTm="73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919E72-8630-4BD2-95BB-AFC67AC50822}"/>
              </a:ext>
            </a:extLst>
          </p:cNvPr>
          <p:cNvGrpSpPr/>
          <p:nvPr/>
        </p:nvGrpSpPr>
        <p:grpSpPr>
          <a:xfrm>
            <a:off x="0" y="1296611"/>
            <a:ext cx="9144000" cy="285750"/>
            <a:chOff x="0" y="585814"/>
            <a:chExt cx="12192000" cy="3810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DC359-68F2-43FD-B0FC-76A8FD8726C6}"/>
                </a:ext>
              </a:extLst>
            </p:cNvPr>
            <p:cNvCxnSpPr/>
            <p:nvPr/>
          </p:nvCxnSpPr>
          <p:spPr>
            <a:xfrm>
              <a:off x="0" y="776314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B42CE0-E9CF-4120-B607-CEF0D0797CD5}"/>
                </a:ext>
              </a:extLst>
            </p:cNvPr>
            <p:cNvGrpSpPr/>
            <p:nvPr/>
          </p:nvGrpSpPr>
          <p:grpSpPr>
            <a:xfrm rot="10800000">
              <a:off x="11060824" y="585814"/>
              <a:ext cx="656896" cy="381000"/>
              <a:chOff x="307428" y="393221"/>
              <a:chExt cx="656896" cy="381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3AB02212-8746-4F0E-82DC-C830949F810A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99FAFF31-9803-4384-9624-7854425EFE2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C8979B9-7773-4503-A96E-611AAB023BC3}"/>
              </a:ext>
            </a:extLst>
          </p:cNvPr>
          <p:cNvSpPr txBox="1"/>
          <p:nvPr/>
        </p:nvSpPr>
        <p:spPr>
          <a:xfrm>
            <a:off x="1133099" y="1723968"/>
            <a:ext cx="6703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/>
              <a:t>C-LSTM: Enabling Efficient LSTM using Structured Compression Techniques on FPGAs </a:t>
            </a:r>
            <a:r>
              <a:rPr lang="zh-CN" altLang="en-US" sz="1200" b="1" dirty="0"/>
              <a:t>）</a:t>
            </a:r>
            <a:endParaRPr lang="zh-CN" altLang="en-US" sz="1200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FDDDB6-B4E7-4858-BCA5-AD79D83C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" y="2520979"/>
            <a:ext cx="2784645" cy="2832140"/>
          </a:xfrm>
          <a:prstGeom prst="rect">
            <a:avLst/>
          </a:prstGeom>
        </p:spPr>
      </p:pic>
      <p:sp>
        <p:nvSpPr>
          <p:cNvPr id="14" name="箭头: V 形 13">
            <a:extLst>
              <a:ext uri="{FF2B5EF4-FFF2-40B4-BE49-F238E27FC236}">
                <a16:creationId xmlns:a16="http://schemas.microsoft.com/office/drawing/2014/main" id="{32F09801-CCD0-4349-BAD0-A5188EB1ACB8}"/>
              </a:ext>
            </a:extLst>
          </p:cNvPr>
          <p:cNvSpPr/>
          <p:nvPr/>
        </p:nvSpPr>
        <p:spPr>
          <a:xfrm>
            <a:off x="3388070" y="3306453"/>
            <a:ext cx="1681078" cy="546667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6588A-BCEC-4002-9720-2BEF36D94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1" y="2395976"/>
            <a:ext cx="3471428" cy="2957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601FB3-2A9E-4CB3-8C2E-8DE923FEB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65" y="3853119"/>
            <a:ext cx="2694126" cy="15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69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52">
        <p14:conveyor dir="l"/>
      </p:transition>
    </mc:Choice>
    <mc:Fallback xmlns="">
      <p:transition spd="slow" advTm="49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A2CE4CBF-350E-44F9-8DDC-DB34A9C5366E}"/>
              </a:ext>
            </a:extLst>
          </p:cNvPr>
          <p:cNvGrpSpPr/>
          <p:nvPr/>
        </p:nvGrpSpPr>
        <p:grpSpPr>
          <a:xfrm>
            <a:off x="0" y="687800"/>
            <a:ext cx="9144000" cy="285750"/>
            <a:chOff x="0" y="391286"/>
            <a:chExt cx="12192000" cy="381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D6674A3-4E59-4DB5-BC33-E73CAD97C9FE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26303FD-0278-4874-98B2-DBE3BE59CF9B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DDE9E944-1897-49F3-8944-23758630814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B7EDC4D-9E05-474B-AB87-605B36A5481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1ABE9E7-7AEA-41C1-AA12-E930FA450746}"/>
              </a:ext>
            </a:extLst>
          </p:cNvPr>
          <p:cNvSpPr/>
          <p:nvPr/>
        </p:nvSpPr>
        <p:spPr>
          <a:xfrm>
            <a:off x="1164181" y="2489195"/>
            <a:ext cx="3352143" cy="187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480302-A73C-4EED-AE77-6A0D0C9D746F}"/>
              </a:ext>
            </a:extLst>
          </p:cNvPr>
          <p:cNvSpPr txBox="1"/>
          <p:nvPr/>
        </p:nvSpPr>
        <p:spPr>
          <a:xfrm>
            <a:off x="1943838" y="3199641"/>
            <a:ext cx="1857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cs typeface="+mn-ea"/>
                <a:sym typeface="+mn-lt"/>
              </a:rPr>
              <a:t>CATALOG</a:t>
            </a:r>
            <a:endParaRPr lang="zh-CN" altLang="en-US" sz="2700" dirty="0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770F59-CC54-4EFC-AE39-0C0E6D50481A}"/>
              </a:ext>
            </a:extLst>
          </p:cNvPr>
          <p:cNvSpPr txBox="1"/>
          <p:nvPr/>
        </p:nvSpPr>
        <p:spPr>
          <a:xfrm>
            <a:off x="5016765" y="2456326"/>
            <a:ext cx="642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cs typeface="+mn-ea"/>
                <a:sym typeface="+mn-lt"/>
              </a:rPr>
              <a:t>01.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D6454B-7FDB-496F-A0C0-331B08ED2822}"/>
              </a:ext>
            </a:extLst>
          </p:cNvPr>
          <p:cNvSpPr txBox="1"/>
          <p:nvPr/>
        </p:nvSpPr>
        <p:spPr>
          <a:xfrm>
            <a:off x="5659703" y="2486917"/>
            <a:ext cx="306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视频学习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80E643-B556-4249-9E62-8347153BC60F}"/>
              </a:ext>
            </a:extLst>
          </p:cNvPr>
          <p:cNvSpPr txBox="1"/>
          <p:nvPr/>
        </p:nvSpPr>
        <p:spPr>
          <a:xfrm>
            <a:off x="5016760" y="2899559"/>
            <a:ext cx="642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cs typeface="+mn-ea"/>
                <a:sym typeface="+mn-lt"/>
              </a:rPr>
              <a:t>02.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451BC7-4C62-4829-9DBC-903CB5E9B3B6}"/>
              </a:ext>
            </a:extLst>
          </p:cNvPr>
          <p:cNvSpPr txBox="1"/>
          <p:nvPr/>
        </p:nvSpPr>
        <p:spPr>
          <a:xfrm>
            <a:off x="5659701" y="2940794"/>
            <a:ext cx="306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代码练习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1BC1A2-CA6F-4BC8-BF92-F547208B11C2}"/>
              </a:ext>
            </a:extLst>
          </p:cNvPr>
          <p:cNvSpPr txBox="1"/>
          <p:nvPr/>
        </p:nvSpPr>
        <p:spPr>
          <a:xfrm>
            <a:off x="5016760" y="3338140"/>
            <a:ext cx="642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cs typeface="+mn-ea"/>
                <a:sym typeface="+mn-lt"/>
              </a:rPr>
              <a:t>03.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8C0975D-B114-4419-80D9-7843D19FF69C}"/>
              </a:ext>
            </a:extLst>
          </p:cNvPr>
          <p:cNvSpPr txBox="1"/>
          <p:nvPr/>
        </p:nvSpPr>
        <p:spPr>
          <a:xfrm>
            <a:off x="5659701" y="3375825"/>
            <a:ext cx="306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论文学习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61C6B-4A71-46F4-B06A-0CB3013CE634}"/>
              </a:ext>
            </a:extLst>
          </p:cNvPr>
          <p:cNvSpPr txBox="1"/>
          <p:nvPr/>
        </p:nvSpPr>
        <p:spPr>
          <a:xfrm>
            <a:off x="5016760" y="3758571"/>
            <a:ext cx="642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cs typeface="+mn-ea"/>
                <a:sym typeface="+mn-lt"/>
              </a:rPr>
              <a:t>04.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DFA025-975A-4973-B441-978B5A6044C5}"/>
              </a:ext>
            </a:extLst>
          </p:cNvPr>
          <p:cNvSpPr txBox="1"/>
          <p:nvPr/>
        </p:nvSpPr>
        <p:spPr>
          <a:xfrm>
            <a:off x="5659700" y="3776722"/>
            <a:ext cx="306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下周计划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155273"/>
      </p:ext>
    </p:extLst>
  </p:cSld>
  <p:clrMapOvr>
    <a:masterClrMapping/>
  </p:clrMapOvr>
  <p:transition spd="slow" advTm="839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/>
      <p:bldP spid="58" grpId="0"/>
      <p:bldP spid="6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050E167C-A7CA-461B-8098-EC5945761C30}"/>
              </a:ext>
            </a:extLst>
          </p:cNvPr>
          <p:cNvGrpSpPr/>
          <p:nvPr/>
        </p:nvGrpSpPr>
        <p:grpSpPr>
          <a:xfrm>
            <a:off x="-17368" y="400496"/>
            <a:ext cx="9144000" cy="285750"/>
            <a:chOff x="0" y="457345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F36691E-413D-49B5-982C-3A7F8E8065FB}"/>
                </a:ext>
              </a:extLst>
            </p:cNvPr>
            <p:cNvCxnSpPr/>
            <p:nvPr/>
          </p:nvCxnSpPr>
          <p:spPr>
            <a:xfrm>
              <a:off x="0" y="64784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1BD03B5-FEE3-456D-9662-1AA9A84CAD33}"/>
                </a:ext>
              </a:extLst>
            </p:cNvPr>
            <p:cNvGrpSpPr/>
            <p:nvPr/>
          </p:nvGrpSpPr>
          <p:grpSpPr>
            <a:xfrm rot="10800000">
              <a:off x="11060824" y="457345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7066455E-28B7-4FB2-B9DE-2FFE4F5AB3C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F56257D8-2D50-4166-A54D-893E4D49F5C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E2B54D7-6E47-42C2-B8D5-57E187E48B3C}"/>
              </a:ext>
            </a:extLst>
          </p:cNvPr>
          <p:cNvCxnSpPr>
            <a:cxnSpLocks/>
          </p:cNvCxnSpPr>
          <p:nvPr/>
        </p:nvCxnSpPr>
        <p:spPr>
          <a:xfrm>
            <a:off x="1527143" y="3604930"/>
            <a:ext cx="6533492" cy="545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33D2F-94D4-4010-8DFF-A984A7A05B7B}"/>
              </a:ext>
            </a:extLst>
          </p:cNvPr>
          <p:cNvGrpSpPr/>
          <p:nvPr/>
        </p:nvGrpSpPr>
        <p:grpSpPr>
          <a:xfrm>
            <a:off x="1544421" y="2443869"/>
            <a:ext cx="1931687" cy="623414"/>
            <a:chOff x="1761147" y="1739644"/>
            <a:chExt cx="2575583" cy="83121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40D167-CF53-4A7C-898F-3B0CDBDDE70B}"/>
                </a:ext>
              </a:extLst>
            </p:cNvPr>
            <p:cNvSpPr txBox="1"/>
            <p:nvPr/>
          </p:nvSpPr>
          <p:spPr>
            <a:xfrm>
              <a:off x="1761147" y="1739644"/>
              <a:ext cx="25101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333333"/>
                  </a:solidFill>
                  <a:latin typeface="Open Sans"/>
                </a:rPr>
                <a:t> Explainable AI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DCCC39-B0DC-4516-8A43-C66A1073E28F}"/>
                </a:ext>
              </a:extLst>
            </p:cNvPr>
            <p:cNvSpPr txBox="1"/>
            <p:nvPr/>
          </p:nvSpPr>
          <p:spPr>
            <a:xfrm>
              <a:off x="1921830" y="2232308"/>
              <a:ext cx="24149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rgbClr val="777777"/>
                  </a:solidFill>
                  <a:latin typeface="Open Sans"/>
                </a:rPr>
                <a:t>Local explanation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F79F2E-F56A-43D3-94F7-EFE75415A17D}"/>
              </a:ext>
            </a:extLst>
          </p:cNvPr>
          <p:cNvGrpSpPr/>
          <p:nvPr/>
        </p:nvGrpSpPr>
        <p:grpSpPr>
          <a:xfrm>
            <a:off x="2339481" y="4041957"/>
            <a:ext cx="2036570" cy="611599"/>
            <a:chOff x="3632492" y="4315010"/>
            <a:chExt cx="2715427" cy="81546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545A0D-1C23-44CF-A500-24196B9FF0E9}"/>
                </a:ext>
              </a:extLst>
            </p:cNvPr>
            <p:cNvSpPr txBox="1"/>
            <p:nvPr/>
          </p:nvSpPr>
          <p:spPr>
            <a:xfrm>
              <a:off x="3632492" y="4315010"/>
              <a:ext cx="27154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333333"/>
                  </a:solidFill>
                  <a:latin typeface="Open Sans"/>
                </a:rPr>
                <a:t>Explainable AI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23A41D8-C78F-425C-A152-25C11AD8E922}"/>
                </a:ext>
              </a:extLst>
            </p:cNvPr>
            <p:cNvSpPr txBox="1"/>
            <p:nvPr/>
          </p:nvSpPr>
          <p:spPr>
            <a:xfrm>
              <a:off x="3782755" y="4791921"/>
              <a:ext cx="24149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rgbClr val="777777"/>
                  </a:solidFill>
                  <a:latin typeface="Open Sans"/>
                </a:rPr>
                <a:t>Global explanation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43E116-7A75-49D7-8072-B43DD593B307}"/>
              </a:ext>
            </a:extLst>
          </p:cNvPr>
          <p:cNvGrpSpPr/>
          <p:nvPr/>
        </p:nvGrpSpPr>
        <p:grpSpPr>
          <a:xfrm>
            <a:off x="4298052" y="2389512"/>
            <a:ext cx="2502131" cy="609994"/>
            <a:chOff x="5570314" y="1635987"/>
            <a:chExt cx="3336174" cy="81332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82C0811-4361-4A6F-A418-7078484ED37E}"/>
                </a:ext>
              </a:extLst>
            </p:cNvPr>
            <p:cNvSpPr txBox="1"/>
            <p:nvPr/>
          </p:nvSpPr>
          <p:spPr>
            <a:xfrm>
              <a:off x="5570314" y="1635987"/>
              <a:ext cx="33361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333333"/>
                  </a:solidFill>
                  <a:latin typeface="Open Sans"/>
                </a:rPr>
                <a:t>Adversarial Attack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5FFBF9-00AB-4568-9D93-C4C5E4513166}"/>
                </a:ext>
              </a:extLst>
            </p:cNvPr>
            <p:cNvSpPr txBox="1"/>
            <p:nvPr/>
          </p:nvSpPr>
          <p:spPr>
            <a:xfrm>
              <a:off x="5912421" y="2110758"/>
              <a:ext cx="24149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rgbClr val="777777"/>
                  </a:solidFill>
                  <a:latin typeface="Open Sans"/>
                </a:rPr>
                <a:t>Attack and Defense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65119F4-0FCC-40BA-AF3A-9E36988F9444}"/>
              </a:ext>
            </a:extLst>
          </p:cNvPr>
          <p:cNvGrpSpPr/>
          <p:nvPr/>
        </p:nvGrpSpPr>
        <p:grpSpPr>
          <a:xfrm>
            <a:off x="5722789" y="4116784"/>
            <a:ext cx="2572829" cy="625035"/>
            <a:chOff x="7630385" y="4346043"/>
            <a:chExt cx="3430438" cy="8333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A6DF7D-60E1-432C-AF7F-C8AAC8D17311}"/>
                </a:ext>
              </a:extLst>
            </p:cNvPr>
            <p:cNvSpPr txBox="1"/>
            <p:nvPr/>
          </p:nvSpPr>
          <p:spPr>
            <a:xfrm>
              <a:off x="7630385" y="4346043"/>
              <a:ext cx="34304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333333"/>
                  </a:solidFill>
                  <a:latin typeface="Open Sans"/>
                </a:rPr>
                <a:t>Network compression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D369D1C-D2DA-4AB6-AF94-44E847689801}"/>
                </a:ext>
              </a:extLst>
            </p:cNvPr>
            <p:cNvSpPr txBox="1"/>
            <p:nvPr/>
          </p:nvSpPr>
          <p:spPr>
            <a:xfrm>
              <a:off x="8441085" y="4773328"/>
              <a:ext cx="2414900" cy="40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777777"/>
                  </a:solidFill>
                  <a:latin typeface="Open Sans"/>
                  <a:sym typeface="+mn-lt"/>
                </a:rPr>
                <a:t>Network Pruning</a:t>
              </a:r>
              <a:endParaRPr lang="zh-CN" altLang="en-US" sz="1050" dirty="0">
                <a:solidFill>
                  <a:srgbClr val="777777"/>
                </a:solidFill>
                <a:latin typeface="Open Sans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F6BA5E-4F55-486D-95A3-88E4D9304EA6}"/>
              </a:ext>
            </a:extLst>
          </p:cNvPr>
          <p:cNvGrpSpPr/>
          <p:nvPr/>
        </p:nvGrpSpPr>
        <p:grpSpPr>
          <a:xfrm>
            <a:off x="2365747" y="3202679"/>
            <a:ext cx="49073" cy="452642"/>
            <a:chOff x="2816502" y="3101009"/>
            <a:chExt cx="65430" cy="603522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A27809-A9DE-4CE0-A9C6-F9C1171FA541}"/>
                </a:ext>
              </a:extLst>
            </p:cNvPr>
            <p:cNvCxnSpPr/>
            <p:nvPr/>
          </p:nvCxnSpPr>
          <p:spPr>
            <a:xfrm flipV="1">
              <a:off x="2849217" y="3101009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27F7523-D5BB-4C11-8DFF-50A93F5941B0}"/>
                </a:ext>
              </a:extLst>
            </p:cNvPr>
            <p:cNvSpPr/>
            <p:nvPr/>
          </p:nvSpPr>
          <p:spPr>
            <a:xfrm>
              <a:off x="2816502" y="3639101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4BD270-F2CF-4A14-842C-60657E9C494F}"/>
              </a:ext>
            </a:extLst>
          </p:cNvPr>
          <p:cNvGrpSpPr/>
          <p:nvPr/>
        </p:nvGrpSpPr>
        <p:grpSpPr>
          <a:xfrm>
            <a:off x="3176722" y="3591109"/>
            <a:ext cx="49073" cy="446663"/>
            <a:chOff x="4804051" y="3645145"/>
            <a:chExt cx="65430" cy="59555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8C90E6-BE86-479F-BABB-8857F9156343}"/>
                </a:ext>
              </a:extLst>
            </p:cNvPr>
            <p:cNvCxnSpPr/>
            <p:nvPr/>
          </p:nvCxnSpPr>
          <p:spPr>
            <a:xfrm flipV="1">
              <a:off x="4836767" y="3670852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2DE2D8-6B74-41C7-9171-CEF6F718E5B5}"/>
                </a:ext>
              </a:extLst>
            </p:cNvPr>
            <p:cNvSpPr/>
            <p:nvPr/>
          </p:nvSpPr>
          <p:spPr>
            <a:xfrm>
              <a:off x="4804051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cs typeface="+mn-ea"/>
                  <a:sym typeface="+mn-lt"/>
                </a:rPr>
                <a:t> </a:t>
              </a:r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9B7C9B-AF91-4365-9E22-B7EAFE09EA65}"/>
              </a:ext>
            </a:extLst>
          </p:cNvPr>
          <p:cNvGrpSpPr/>
          <p:nvPr/>
        </p:nvGrpSpPr>
        <p:grpSpPr>
          <a:xfrm>
            <a:off x="5196199" y="3177548"/>
            <a:ext cx="49073" cy="462635"/>
            <a:chOff x="6928264" y="3093728"/>
            <a:chExt cx="65430" cy="61684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F349D7-70E4-4750-986A-FEDEB572A5F6}"/>
                </a:ext>
              </a:extLst>
            </p:cNvPr>
            <p:cNvCxnSpPr/>
            <p:nvPr/>
          </p:nvCxnSpPr>
          <p:spPr>
            <a:xfrm flipV="1">
              <a:off x="6960979" y="3093728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65BB06-A368-4262-A464-21568E1C5F48}"/>
                </a:ext>
              </a:extLst>
            </p:cNvPr>
            <p:cNvSpPr/>
            <p:nvPr/>
          </p:nvSpPr>
          <p:spPr>
            <a:xfrm>
              <a:off x="6928264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cs typeface="+mn-ea"/>
                  <a:sym typeface="+mn-lt"/>
                </a:rPr>
                <a:t> </a:t>
              </a:r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F3F031-B7FA-4784-B9AE-C97214D3F9A1}"/>
              </a:ext>
            </a:extLst>
          </p:cNvPr>
          <p:cNvGrpSpPr/>
          <p:nvPr/>
        </p:nvGrpSpPr>
        <p:grpSpPr>
          <a:xfrm>
            <a:off x="6965365" y="3591111"/>
            <a:ext cx="49073" cy="446662"/>
            <a:chOff x="9287152" y="3645145"/>
            <a:chExt cx="65430" cy="595549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4AA9663-EFE4-475A-9E11-22752B36E12D}"/>
                </a:ext>
              </a:extLst>
            </p:cNvPr>
            <p:cNvCxnSpPr/>
            <p:nvPr/>
          </p:nvCxnSpPr>
          <p:spPr>
            <a:xfrm flipV="1">
              <a:off x="9319867" y="3670851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1554D66-62FF-4C0E-B9E2-21EA2D5AAB00}"/>
                </a:ext>
              </a:extLst>
            </p:cNvPr>
            <p:cNvSpPr/>
            <p:nvPr/>
          </p:nvSpPr>
          <p:spPr>
            <a:xfrm>
              <a:off x="9287152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cs typeface="+mn-ea"/>
                  <a:sym typeface="+mn-lt"/>
                </a:rPr>
                <a:t> </a:t>
              </a:r>
              <a:endParaRPr lang="zh-CN" altLang="en-US" sz="135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41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63">
        <p:dissolve/>
      </p:transition>
    </mc:Choice>
    <mc:Fallback xmlns="">
      <p:transition spd="slow" advTm="10063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89D7BD3-76B7-47E9-8C90-CCD66595313D}"/>
              </a:ext>
            </a:extLst>
          </p:cNvPr>
          <p:cNvGrpSpPr/>
          <p:nvPr/>
        </p:nvGrpSpPr>
        <p:grpSpPr>
          <a:xfrm>
            <a:off x="0" y="559044"/>
            <a:ext cx="9144000" cy="285750"/>
            <a:chOff x="0" y="391286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D1EAE3C-6846-4200-8835-7FBEC553614B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DBF057-0B9D-4CCE-B121-2B2C71E85365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87E8D85-59AC-41EF-AA0F-2E5E5A816B4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9F565CE6-4BC9-47DC-B089-C5F8A13F9E7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01369F-9686-43BC-85E8-089F303A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" y="1506965"/>
            <a:ext cx="4886028" cy="240461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EF2226-36DF-4A15-AECD-4D37ACF06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" y="4124957"/>
            <a:ext cx="4886027" cy="14964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39417C1-0C6A-4280-BABE-50AE7926C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31" y="1579340"/>
            <a:ext cx="3395291" cy="4042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416169"/>
      </p:ext>
    </p:extLst>
  </p:cSld>
  <p:clrMapOvr>
    <a:masterClrMapping/>
  </p:clrMapOvr>
  <p:transition spd="slow" advTm="544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6948AA8-4D91-4175-A060-DFCDF52CC4A3}"/>
              </a:ext>
            </a:extLst>
          </p:cNvPr>
          <p:cNvGrpSpPr/>
          <p:nvPr/>
        </p:nvGrpSpPr>
        <p:grpSpPr>
          <a:xfrm>
            <a:off x="0" y="612832"/>
            <a:ext cx="9144000" cy="285750"/>
            <a:chOff x="0" y="391286"/>
            <a:chExt cx="12192000" cy="3810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5962AC2-61F7-40B3-8F36-B8D8ADF8464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2CB9292-5D87-4DF4-BAD6-1B3E447B404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69D55D73-1C11-4C8A-B8EA-C0D95912202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E09B5E37-C65D-49BE-9463-A42C14C720A8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AB4BF12-E7F0-42FC-8763-B1EFA0E2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0" y="2276978"/>
            <a:ext cx="3380328" cy="12512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B55BAC7-1C55-4A0A-8B31-880902589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7" y="1804738"/>
            <a:ext cx="3759479" cy="18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4DEA2C3-D268-49A6-84FE-13C1915A4D06}"/>
              </a:ext>
            </a:extLst>
          </p:cNvPr>
          <p:cNvSpPr txBox="1"/>
          <p:nvPr/>
        </p:nvSpPr>
        <p:spPr>
          <a:xfrm>
            <a:off x="619782" y="1747595"/>
            <a:ext cx="15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LSTM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508125"/>
            <a:ext cx="9144000" cy="28575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E45FA04-7C63-4379-94F7-4DC90D3BC9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58" y="1309685"/>
            <a:ext cx="5823284" cy="271681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7D3109-F343-4D6F-9CD3-AB5D121AC9A9}"/>
                  </a:ext>
                </a:extLst>
              </p:cNvPr>
              <p:cNvSpPr txBox="1"/>
              <p:nvPr/>
            </p:nvSpPr>
            <p:spPr>
              <a:xfrm>
                <a:off x="0" y="4326137"/>
                <a:ext cx="4578015" cy="331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135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13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7D3109-F343-4D6F-9CD3-AB5D121A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6137"/>
                <a:ext cx="4578015" cy="331629"/>
              </a:xfrm>
              <a:prstGeom prst="rect">
                <a:avLst/>
              </a:prstGeom>
              <a:blipFill>
                <a:blip r:embed="rId4"/>
                <a:stretch>
                  <a:fillRect t="-137037" b="-2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AFC148-94B3-4AD7-8E21-FAF1CA9D929E}"/>
                  </a:ext>
                </a:extLst>
              </p:cNvPr>
              <p:cNvSpPr txBox="1"/>
              <p:nvPr/>
            </p:nvSpPr>
            <p:spPr>
              <a:xfrm>
                <a:off x="48127" y="4994318"/>
                <a:ext cx="4578015" cy="577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35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1350" kern="100" dirty="0">
                    <a:solidFill>
                      <a:schemeClr val="accent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zh-CN" sz="135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35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=tanh(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35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135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zh-CN" altLang="zh-CN" sz="135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AFC148-94B3-4AD7-8E21-FAF1CA9D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" y="4994318"/>
                <a:ext cx="4578015" cy="577081"/>
              </a:xfrm>
              <a:prstGeom prst="rect">
                <a:avLst/>
              </a:prstGeom>
              <a:blipFill>
                <a:blip r:embed="rId5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7BCC7B-E8D9-40EA-9563-39CF10C4A562}"/>
                  </a:ext>
                </a:extLst>
              </p:cNvPr>
              <p:cNvSpPr txBox="1"/>
              <p:nvPr/>
            </p:nvSpPr>
            <p:spPr>
              <a:xfrm>
                <a:off x="4490681" y="4399365"/>
                <a:ext cx="4578015" cy="306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1350" b="1" dirty="0">
                    <a:solidFill>
                      <a:srgbClr val="FFFF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35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en-US" sz="13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35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3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35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en-US" sz="13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135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135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3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35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zh-CN" altLang="en-US" sz="13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135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35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3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7BCC7B-E8D9-40EA-9563-39CF10C4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81" y="4399365"/>
                <a:ext cx="4578015" cy="30668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7A0FEE1-B413-41DC-A8D9-A221D356E711}"/>
                  </a:ext>
                </a:extLst>
              </p:cNvPr>
              <p:cNvSpPr txBox="1"/>
              <p:nvPr/>
            </p:nvSpPr>
            <p:spPr>
              <a:xfrm>
                <a:off x="4210275" y="4898451"/>
                <a:ext cx="4578015" cy="677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35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350" kern="100" dirty="0">
                    <a:solidFill>
                      <a:srgbClr val="92D05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35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3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3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35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</m:t>
                        </m:r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zh-CN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5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3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7A0FEE1-B413-41DC-A8D9-A221D356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75" y="4898451"/>
                <a:ext cx="4578015" cy="677045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401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201">
        <p15:prstTrans prst="drape"/>
      </p:transition>
    </mc:Choice>
    <mc:Fallback xmlns="">
      <p:transition spd="slow" advTm="102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4DEA2C3-D268-49A6-84FE-13C1915A4D06}"/>
              </a:ext>
            </a:extLst>
          </p:cNvPr>
          <p:cNvSpPr txBox="1"/>
          <p:nvPr/>
        </p:nvSpPr>
        <p:spPr>
          <a:xfrm>
            <a:off x="1102990" y="2393357"/>
            <a:ext cx="200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Google LSTM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580559"/>
            <a:ext cx="9144000" cy="28575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EF858E-7A6F-44B6-BC6C-86FC3B323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46" y="1493358"/>
            <a:ext cx="4216290" cy="2538662"/>
          </a:xfrm>
          <a:prstGeom prst="rect">
            <a:avLst/>
          </a:prstGeom>
        </p:spPr>
      </p:pic>
      <p:sp>
        <p:nvSpPr>
          <p:cNvPr id="16" name="箭头: V 形 15">
            <a:extLst>
              <a:ext uri="{FF2B5EF4-FFF2-40B4-BE49-F238E27FC236}">
                <a16:creationId xmlns:a16="http://schemas.microsoft.com/office/drawing/2014/main" id="{25F23C6A-F2FF-49B6-9A83-A5D4EC615638}"/>
              </a:ext>
            </a:extLst>
          </p:cNvPr>
          <p:cNvSpPr/>
          <p:nvPr/>
        </p:nvSpPr>
        <p:spPr>
          <a:xfrm>
            <a:off x="3288467" y="2393357"/>
            <a:ext cx="1155977" cy="546667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736BA3-26F5-4F20-897F-322E91682F08}"/>
              </a:ext>
            </a:extLst>
          </p:cNvPr>
          <p:cNvSpPr txBox="1"/>
          <p:nvPr/>
        </p:nvSpPr>
        <p:spPr>
          <a:xfrm>
            <a:off x="439264" y="3668070"/>
            <a:ext cx="33305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latin typeface="Helvetica Neue"/>
              </a:rPr>
              <a:t>增加了 “</a:t>
            </a:r>
            <a:r>
              <a:rPr lang="en-US" altLang="zh-CN" sz="1500" dirty="0">
                <a:solidFill>
                  <a:srgbClr val="000000"/>
                </a:solidFill>
                <a:latin typeface="Helvetica Neue"/>
              </a:rPr>
              <a:t>peephole connection”</a:t>
            </a:r>
            <a:r>
              <a:rPr lang="zh-CN" altLang="en-US" sz="1500" dirty="0">
                <a:solidFill>
                  <a:srgbClr val="000000"/>
                </a:solidFill>
                <a:latin typeface="Helvetica Neue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500" dirty="0">
                <a:solidFill>
                  <a:srgbClr val="000000"/>
                </a:solidFill>
                <a:latin typeface="Helvetica Neue"/>
              </a:rPr>
              <a:t>我们让 门层 也会接受细胞状态的输入。</a:t>
            </a:r>
            <a:endParaRPr lang="zh-CN" altLang="en-US" sz="1500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66F95F-06C9-4406-B8F6-EF1D6565255E}"/>
              </a:ext>
            </a:extLst>
          </p:cNvPr>
          <p:cNvSpPr txBox="1"/>
          <p:nvPr/>
        </p:nvSpPr>
        <p:spPr>
          <a:xfrm>
            <a:off x="4572000" y="4294112"/>
            <a:ext cx="45780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/>
              <a:t>H(</a:t>
            </a:r>
            <a:r>
              <a:rPr lang="zh-CN" altLang="en-US" sz="1350" dirty="0"/>
              <a:t>）为激活函数，一般为</a:t>
            </a:r>
            <a:r>
              <a:rPr lang="en-US" altLang="zh-CN" sz="1350" dirty="0"/>
              <a:t>tanh</a:t>
            </a:r>
          </a:p>
          <a:p>
            <a:r>
              <a:rPr lang="zh-CN" altLang="en-US" sz="1350" dirty="0"/>
              <a:t>⊙为</a:t>
            </a:r>
            <a:r>
              <a:rPr lang="zh-CN" altLang="en-US" sz="1350" dirty="0">
                <a:solidFill>
                  <a:srgbClr val="333333"/>
                </a:solidFill>
                <a:latin typeface="Arial" panose="020B0604020202020204" pitchFamily="34" charset="0"/>
              </a:rPr>
              <a:t>矩阵元素依次相乘</a:t>
            </a:r>
            <a:endParaRPr lang="zh-CN" altLang="en-US" sz="13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606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201">
        <p15:prstTrans prst="drape"/>
      </p:transition>
    </mc:Choice>
    <mc:Fallback xmlns="">
      <p:transition spd="slow" advTm="102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919E72-8630-4BD2-95BB-AFC67AC50822}"/>
              </a:ext>
            </a:extLst>
          </p:cNvPr>
          <p:cNvGrpSpPr/>
          <p:nvPr/>
        </p:nvGrpSpPr>
        <p:grpSpPr>
          <a:xfrm>
            <a:off x="96819" y="504901"/>
            <a:ext cx="9144000" cy="285750"/>
            <a:chOff x="0" y="585814"/>
            <a:chExt cx="12192000" cy="3810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DC359-68F2-43FD-B0FC-76A8FD8726C6}"/>
                </a:ext>
              </a:extLst>
            </p:cNvPr>
            <p:cNvCxnSpPr/>
            <p:nvPr/>
          </p:nvCxnSpPr>
          <p:spPr>
            <a:xfrm>
              <a:off x="0" y="776314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B42CE0-E9CF-4120-B607-CEF0D0797CD5}"/>
                </a:ext>
              </a:extLst>
            </p:cNvPr>
            <p:cNvGrpSpPr/>
            <p:nvPr/>
          </p:nvGrpSpPr>
          <p:grpSpPr>
            <a:xfrm rot="10800000">
              <a:off x="11060824" y="585814"/>
              <a:ext cx="656896" cy="381000"/>
              <a:chOff x="307428" y="393221"/>
              <a:chExt cx="656896" cy="381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3AB02212-8746-4F0E-82DC-C830949F810A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99FAFF31-9803-4384-9624-7854425EFE2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C8979B9-7773-4503-A96E-611AAB023BC3}"/>
              </a:ext>
            </a:extLst>
          </p:cNvPr>
          <p:cNvSpPr txBox="1"/>
          <p:nvPr/>
        </p:nvSpPr>
        <p:spPr>
          <a:xfrm>
            <a:off x="972966" y="980076"/>
            <a:ext cx="6703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/>
              <a:t>C-LSTM: Enabling Efficient LSTM using Structured Compression Techniques on FPGAs </a:t>
            </a:r>
            <a:r>
              <a:rPr lang="zh-CN" altLang="en-US" sz="1200" b="1" dirty="0"/>
              <a:t>）</a:t>
            </a:r>
            <a:endParaRPr lang="zh-CN" altLang="en-US" sz="1200" b="1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5F6491-3545-4CAD-9669-E49624047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" y="2054714"/>
            <a:ext cx="4571948" cy="3442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67AC3A-DE11-429A-AC4D-61C512549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183205"/>
            <a:ext cx="4249271" cy="733803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2EE4F232-1C40-4C76-9993-77550BB613F3}"/>
              </a:ext>
            </a:extLst>
          </p:cNvPr>
          <p:cNvSpPr/>
          <p:nvPr/>
        </p:nvSpPr>
        <p:spPr>
          <a:xfrm>
            <a:off x="6697778" y="3069499"/>
            <a:ext cx="363474" cy="7338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6A6B9E-620A-4155-A44D-F1F172D34105}"/>
              </a:ext>
            </a:extLst>
          </p:cNvPr>
          <p:cNvSpPr txBox="1"/>
          <p:nvPr/>
        </p:nvSpPr>
        <p:spPr>
          <a:xfrm>
            <a:off x="5373258" y="4452436"/>
            <a:ext cx="314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Discrete Fourier Transform(DFT)</a:t>
            </a:r>
          </a:p>
          <a:p>
            <a:r>
              <a:rPr lang="en-US" altLang="zh-CN" dirty="0"/>
              <a:t>Fast Fourier Transform (FFT) </a:t>
            </a:r>
          </a:p>
          <a:p>
            <a:r>
              <a:rPr lang="en-US" altLang="zh-CN" dirty="0"/>
              <a:t>O(n*2) =&gt; O(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n*log(n)</a:t>
            </a:r>
            <a:r>
              <a:rPr lang="en-US" altLang="zh-CN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52">
        <p14:conveyor dir="l"/>
      </p:transition>
    </mc:Choice>
    <mc:Fallback xmlns="">
      <p:transition spd="slow" advTm="49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919E72-8630-4BD2-95BB-AFC67AC50822}"/>
              </a:ext>
            </a:extLst>
          </p:cNvPr>
          <p:cNvGrpSpPr/>
          <p:nvPr/>
        </p:nvGrpSpPr>
        <p:grpSpPr>
          <a:xfrm>
            <a:off x="0" y="382211"/>
            <a:ext cx="9144000" cy="285750"/>
            <a:chOff x="0" y="585814"/>
            <a:chExt cx="12192000" cy="3810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DC359-68F2-43FD-B0FC-76A8FD8726C6}"/>
                </a:ext>
              </a:extLst>
            </p:cNvPr>
            <p:cNvCxnSpPr/>
            <p:nvPr/>
          </p:nvCxnSpPr>
          <p:spPr>
            <a:xfrm>
              <a:off x="0" y="776314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B42CE0-E9CF-4120-B607-CEF0D0797CD5}"/>
                </a:ext>
              </a:extLst>
            </p:cNvPr>
            <p:cNvGrpSpPr/>
            <p:nvPr/>
          </p:nvGrpSpPr>
          <p:grpSpPr>
            <a:xfrm rot="10800000">
              <a:off x="11060824" y="585814"/>
              <a:ext cx="656896" cy="381000"/>
              <a:chOff x="307428" y="393221"/>
              <a:chExt cx="656896" cy="381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3AB02212-8746-4F0E-82DC-C830949F810A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99FAFF31-9803-4384-9624-7854425EFE2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21161E0-BEA8-43EE-9E79-7F4236471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35" y="1000464"/>
            <a:ext cx="7094527" cy="51636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10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52">
        <p14:conveyor dir="l"/>
      </p:transition>
    </mc:Choice>
    <mc:Fallback xmlns="">
      <p:transition spd="slow" advTm="49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7|0.8|1|0.7|0.7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8|0.8|0.8|0.8|0.7|1.1|0.9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7|0.8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0.8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0.8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0.8|0.7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194</Words>
  <Application>Microsoft Office PowerPoint</Application>
  <PresentationFormat>全屏显示(4:3)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Helvetica Neue</vt:lpstr>
      <vt:lpstr>Open Sans</vt:lpstr>
      <vt:lpstr>方正正黑简体</vt:lpstr>
      <vt:lpstr>宋体</vt:lpstr>
      <vt:lpstr>Arial</vt:lpstr>
      <vt:lpstr>Calibri</vt:lpstr>
      <vt:lpstr>Calibri Light</vt:lpstr>
      <vt:lpstr>Cambria Math</vt:lpstr>
      <vt:lpstr>Times New Roman</vt:lpstr>
      <vt:lpstr>自定义设计方案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SSS</cp:lastModifiedBy>
  <cp:revision>55</cp:revision>
  <dcterms:created xsi:type="dcterms:W3CDTF">2020-12-15T09:58:26Z</dcterms:created>
  <dcterms:modified xsi:type="dcterms:W3CDTF">2020-12-28T11:46:48Z</dcterms:modified>
</cp:coreProperties>
</file>