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0" r:id="rId5"/>
    <p:sldId id="261" r:id="rId6"/>
    <p:sldId id="270" r:id="rId7"/>
    <p:sldId id="273" r:id="rId8"/>
    <p:sldId id="279" r:id="rId9"/>
    <p:sldId id="280" r:id="rId10"/>
    <p:sldId id="282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435372"/>
    <a:srgbClr val="C99B4F"/>
    <a:srgbClr val="2F3B51"/>
    <a:srgbClr val="333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7187-26A0-4CBD-A10C-2DE1DE41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EEA7E-2AB6-4BE8-A345-7B87B94E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37EB-A44B-45EC-96AA-153D8EC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B829B-AAEE-4234-B428-FF08013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8EE30-3075-4927-B018-623194DE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0313-287C-48B7-AB5C-AACE0A5B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42371-BA73-4FCB-9AEF-F3D67E66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12F4-365F-4368-8D2C-C16B974B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25F38-AD11-48C7-9910-BFDB4FDA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BBE80-AF79-452E-9830-CED5C25B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ED591-E1F3-4263-B9A2-10D951839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0E7C37-3718-4BD2-B74F-269D8D6D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6622C-59D1-45D2-B917-0798101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B819A-74E7-422F-A15F-19F80B8F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F183-AD35-4C8B-809B-F8FA052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0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5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BACB-3881-496E-99A3-D6EDA2CF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2E6C1-65B5-434C-9EDE-598DB4F1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5A2AB-4BE0-477C-943C-BC12F6D3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2BA71-0AF6-4452-9F87-D7415162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B1EED-DEDF-4B26-B266-140E76B7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05EB-5A8A-4240-86FC-2303F2DA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79EC7-AF42-493A-826F-7B354E28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03C4-6307-4920-8E7E-3A94FDD6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487A7-EA63-4A71-87D3-AEFA4D8C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E58A6-C64C-474A-990D-B3A5B8F3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E114-2FB9-48C1-B866-EFD0BCA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49253-0BAD-4170-931E-EA106E692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38B3C-C922-4A0D-8137-88F6A21C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E125E-C9EA-4B5A-8D81-E4E37134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428E1-46FD-48E1-BC86-B3A71CBF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9266A-14C7-4DE5-A04B-31D8FBC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49D5-E48B-4C7A-8FEE-7D5862BB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1AD89-9D0C-4799-A302-9637414B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202FC-F61C-45F6-9E2E-6AFA3758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02156-F9C3-450A-B894-485F3814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0E5C1-E12B-41AB-A7DB-FEDC0E5A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86F41-F76A-4695-9595-D9FA7517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53AADE-096F-4186-B040-C907E10B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4ECDDB-BB5C-4B51-9E1E-E27D2AC6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36305" y="643142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51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1667B-BAE5-480C-A68B-73C9A56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23138-D28F-4C77-BFEB-E05B3C7A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68F5B3-D563-4114-AB3B-7BCD072B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7141C-DD11-4C6C-9058-BB46313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171D5-85DB-4BE5-9192-21CFE2E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28D10-4206-4AC3-99A2-9AE21640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8C269-82D3-43D4-9BD9-7D05364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0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BAD5-1016-48E8-82EB-F74A8ABB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B1831-427D-4EB3-ABF5-F2040CFD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BD00D-E082-4717-BA8B-97E2B7F7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1A2CB-57F0-4321-840B-E6957FD1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EEDFF-22D8-418E-8002-427500B3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3591A-73A5-4062-AD26-7B05DE1F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A380-BE6E-42B4-85CA-B74A93E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BC3BF-3902-4C68-ADE7-DB8A0309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87630-EAD5-4119-B076-11901C3F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AB513-A53B-4670-B5EA-1AC8FE8E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D43B6-6420-4F6C-B2AF-BC696A2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C1F89-AE2F-49D5-904C-9F5201C1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7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08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3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F7EB6928-92C1-41C0-B5E7-039E4E6553D5}"/>
              </a:ext>
            </a:extLst>
          </p:cNvPr>
          <p:cNvSpPr txBox="1"/>
          <p:nvPr/>
        </p:nvSpPr>
        <p:spPr>
          <a:xfrm>
            <a:off x="2669233" y="2585085"/>
            <a:ext cx="7843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每周总结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39416FF-00F8-4315-82B0-B6BE31C9B65E}"/>
              </a:ext>
            </a:extLst>
          </p:cNvPr>
          <p:cNvCxnSpPr>
            <a:cxnSpLocks/>
          </p:cNvCxnSpPr>
          <p:nvPr/>
        </p:nvCxnSpPr>
        <p:spPr>
          <a:xfrm>
            <a:off x="2319917" y="4182651"/>
            <a:ext cx="366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1EC49BF-C072-49CF-98FC-A2F128CF4A03}"/>
              </a:ext>
            </a:extLst>
          </p:cNvPr>
          <p:cNvGrpSpPr/>
          <p:nvPr/>
        </p:nvGrpSpPr>
        <p:grpSpPr>
          <a:xfrm>
            <a:off x="9753600" y="2195097"/>
            <a:ext cx="1111416" cy="2434055"/>
            <a:chOff x="9448800" y="2089837"/>
            <a:chExt cx="1428750" cy="2731515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92D400E-BB9C-4D17-AF06-C44BCB2CAD37}"/>
                </a:ext>
              </a:extLst>
            </p:cNvPr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F72E8F5-ABDB-47B1-8993-F2DD08F67FA2}"/>
                </a:ext>
              </a:extLst>
            </p:cNvPr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9958DE-A971-4AEF-8647-D13F4017C387}"/>
              </a:ext>
            </a:extLst>
          </p:cNvPr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61FF86-231D-45F9-BEC7-6F9B319E3EB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6A80D7-9987-47FF-AB0A-01C812EF68CA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1812DDB9-AFCF-420B-9644-CF4311FB4A6E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73C4A6A-42FC-4517-9856-5CE2E0584883}"/>
              </a:ext>
            </a:extLst>
          </p:cNvPr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928231F-6E27-4A85-8B70-186C8855C4C1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7C18CD-D616-44C4-874C-FFACB3BC9FAB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1310C947-1533-41A2-AD49-880E3164CFE9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C4CB927-2B34-4F71-9A56-C3A2378A1131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281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83">
        <p:fade/>
      </p:transition>
    </mc:Choice>
    <mc:Fallback xmlns="">
      <p:transition spd="med" advTm="73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A89D7BD3-76B7-47E9-8C90-CCD66595313D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D1EAE3C-6846-4200-8835-7FBEC553614B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3DBF057-0B9D-4CCE-B121-2B2C71E85365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87E8D85-59AC-41EF-AA0F-2E5E5A816B48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9F565CE6-4BC9-47DC-B089-C5F8A13F9E7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EDDE88F0-15F5-4939-8CFA-0555B431C1E2}"/>
              </a:ext>
            </a:extLst>
          </p:cNvPr>
          <p:cNvSpPr txBox="1"/>
          <p:nvPr/>
        </p:nvSpPr>
        <p:spPr>
          <a:xfrm>
            <a:off x="1913252" y="2763330"/>
            <a:ext cx="146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 </a:t>
            </a:r>
            <a:endParaRPr lang="zh-CN" altLang="en-US" b="1" dirty="0"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7BF5F8C-32CA-4895-80FF-36FD199A2B3E}"/>
              </a:ext>
            </a:extLst>
          </p:cNvPr>
          <p:cNvGrpSpPr/>
          <p:nvPr/>
        </p:nvGrpSpPr>
        <p:grpSpPr>
          <a:xfrm>
            <a:off x="2991552" y="1874520"/>
            <a:ext cx="2461847" cy="3108960"/>
            <a:chOff x="1427738" y="2571457"/>
            <a:chExt cx="2461847" cy="310896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30ADFD-BB29-44F0-9FB2-CAF71FC3B245}"/>
                </a:ext>
              </a:extLst>
            </p:cNvPr>
            <p:cNvSpPr/>
            <p:nvPr/>
          </p:nvSpPr>
          <p:spPr>
            <a:xfrm>
              <a:off x="1427738" y="2571457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9E62BD2D-702B-484D-A3DF-80595F9DB15B}"/>
                </a:ext>
              </a:extLst>
            </p:cNvPr>
            <p:cNvSpPr/>
            <p:nvPr/>
          </p:nvSpPr>
          <p:spPr>
            <a:xfrm rot="10800000">
              <a:off x="2312477" y="2571457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3DA4329-C705-4269-B5FC-F293D25CF84D}"/>
              </a:ext>
            </a:extLst>
          </p:cNvPr>
          <p:cNvSpPr txBox="1"/>
          <p:nvPr/>
        </p:nvSpPr>
        <p:spPr>
          <a:xfrm>
            <a:off x="3876291" y="2572799"/>
            <a:ext cx="200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理论</a:t>
            </a:r>
            <a:endParaRPr lang="en-US" altLang="zh-CN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BB0D5F-95C4-4E3C-9E9C-F637AC4C381A}"/>
              </a:ext>
            </a:extLst>
          </p:cNvPr>
          <p:cNvSpPr txBox="1"/>
          <p:nvPr/>
        </p:nvSpPr>
        <p:spPr>
          <a:xfrm>
            <a:off x="3411804" y="3022832"/>
            <a:ext cx="200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SVM</a:t>
            </a:r>
          </a:p>
          <a:p>
            <a:r>
              <a:rPr lang="en-US" altLang="zh-CN" sz="1200" dirty="0"/>
              <a:t>Transfer Learning</a:t>
            </a:r>
          </a:p>
          <a:p>
            <a:r>
              <a:rPr lang="en-US" altLang="zh-CN" sz="1200" dirty="0"/>
              <a:t>GAN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32A85B3-AA83-45A9-A053-BB2F538CACA9}"/>
              </a:ext>
            </a:extLst>
          </p:cNvPr>
          <p:cNvGrpSpPr/>
          <p:nvPr/>
        </p:nvGrpSpPr>
        <p:grpSpPr>
          <a:xfrm>
            <a:off x="6175306" y="1874520"/>
            <a:ext cx="2461847" cy="3108960"/>
            <a:chOff x="1427738" y="2571457"/>
            <a:chExt cx="2461847" cy="31089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E982FFC-4196-4E8D-98D9-36D2793ADAC8}"/>
                </a:ext>
              </a:extLst>
            </p:cNvPr>
            <p:cNvSpPr/>
            <p:nvPr/>
          </p:nvSpPr>
          <p:spPr>
            <a:xfrm>
              <a:off x="1427738" y="2571457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6D4AE500-6C9B-4883-9620-0DF24F81A1F0}"/>
                </a:ext>
              </a:extLst>
            </p:cNvPr>
            <p:cNvSpPr/>
            <p:nvPr/>
          </p:nvSpPr>
          <p:spPr>
            <a:xfrm rot="10800000">
              <a:off x="2312477" y="2571457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4A07424-0E6D-485B-9407-57E385A2946B}"/>
              </a:ext>
            </a:extLst>
          </p:cNvPr>
          <p:cNvSpPr txBox="1"/>
          <p:nvPr/>
        </p:nvSpPr>
        <p:spPr>
          <a:xfrm>
            <a:off x="7060045" y="2572799"/>
            <a:ext cx="200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实践</a:t>
            </a:r>
            <a:endParaRPr lang="en-US" altLang="zh-CN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CDD8FC-D6E3-4FBE-9C40-F7C796DB3AF4}"/>
              </a:ext>
            </a:extLst>
          </p:cNvPr>
          <p:cNvSpPr txBox="1"/>
          <p:nvPr/>
        </p:nvSpPr>
        <p:spPr>
          <a:xfrm>
            <a:off x="6531699" y="3042407"/>
            <a:ext cx="200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作业</a:t>
            </a:r>
            <a:r>
              <a:rPr lang="en-US" altLang="zh-CN" sz="1200" dirty="0"/>
              <a:t>9</a:t>
            </a:r>
            <a:r>
              <a:rPr lang="zh-CN" altLang="en-US" sz="1200" dirty="0"/>
              <a:t>和</a:t>
            </a:r>
            <a:r>
              <a:rPr lang="en-US" altLang="zh-CN" sz="1200" dirty="0"/>
              <a:t>12</a:t>
            </a:r>
          </a:p>
          <a:p>
            <a:r>
              <a:rPr lang="en-US" altLang="zh-CN" sz="1200" dirty="0"/>
              <a:t>C++</a:t>
            </a:r>
            <a:r>
              <a:rPr lang="zh-CN" altLang="en-US" sz="1200" dirty="0"/>
              <a:t>实现</a:t>
            </a:r>
            <a:r>
              <a:rPr lang="en-US" altLang="zh-CN" sz="1200" dirty="0"/>
              <a:t>ShuffleNetv2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165956"/>
      </p:ext>
    </p:extLst>
  </p:cSld>
  <p:clrMapOvr>
    <a:masterClrMapping/>
  </p:clrMapOvr>
  <p:transition spd="slow" advTm="5442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29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A2CE4CBF-350E-44F9-8DDC-DB34A9C5366E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D6674A3-4E59-4DB5-BC33-E73CAD97C9FE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26303FD-0278-4874-98B2-DBE3BE59CF9B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DDE9E944-1897-49F3-8944-23758630814C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8B7EDC4D-9E05-474B-AB87-605B36A5481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1ABE9E7-7AEA-41C1-AA12-E930FA450746}"/>
              </a:ext>
            </a:extLst>
          </p:cNvPr>
          <p:cNvSpPr/>
          <p:nvPr/>
        </p:nvSpPr>
        <p:spPr>
          <a:xfrm>
            <a:off x="1552241" y="2175926"/>
            <a:ext cx="4469524" cy="250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7480302-A73C-4EED-AE77-6A0D0C9D746F}"/>
              </a:ext>
            </a:extLst>
          </p:cNvPr>
          <p:cNvSpPr txBox="1"/>
          <p:nvPr/>
        </p:nvSpPr>
        <p:spPr>
          <a:xfrm>
            <a:off x="2548753" y="3132374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CATALOG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3770F59-CC54-4EFC-AE39-0C0E6D50481A}"/>
              </a:ext>
            </a:extLst>
          </p:cNvPr>
          <p:cNvSpPr txBox="1"/>
          <p:nvPr/>
        </p:nvSpPr>
        <p:spPr>
          <a:xfrm>
            <a:off x="6689019" y="2132101"/>
            <a:ext cx="857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01.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FD6454B-7FDB-496F-A0C0-331B08ED2822}"/>
              </a:ext>
            </a:extLst>
          </p:cNvPr>
          <p:cNvSpPr txBox="1"/>
          <p:nvPr/>
        </p:nvSpPr>
        <p:spPr>
          <a:xfrm>
            <a:off x="7546270" y="2172889"/>
            <a:ext cx="408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视频学习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80E643-B556-4249-9E62-8347153BC60F}"/>
              </a:ext>
            </a:extLst>
          </p:cNvPr>
          <p:cNvSpPr txBox="1"/>
          <p:nvPr/>
        </p:nvSpPr>
        <p:spPr>
          <a:xfrm>
            <a:off x="6689013" y="2723079"/>
            <a:ext cx="857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02.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7451BC7-4C62-4829-9DBC-903CB5E9B3B6}"/>
              </a:ext>
            </a:extLst>
          </p:cNvPr>
          <p:cNvSpPr txBox="1"/>
          <p:nvPr/>
        </p:nvSpPr>
        <p:spPr>
          <a:xfrm>
            <a:off x="7546267" y="2778058"/>
            <a:ext cx="408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代码练习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1BC1A2-CA6F-4BC8-BF92-F547208B11C2}"/>
              </a:ext>
            </a:extLst>
          </p:cNvPr>
          <p:cNvSpPr txBox="1"/>
          <p:nvPr/>
        </p:nvSpPr>
        <p:spPr>
          <a:xfrm>
            <a:off x="6689013" y="3307854"/>
            <a:ext cx="857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03.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8C0975D-B114-4419-80D9-7843D19FF69C}"/>
              </a:ext>
            </a:extLst>
          </p:cNvPr>
          <p:cNvSpPr txBox="1"/>
          <p:nvPr/>
        </p:nvSpPr>
        <p:spPr>
          <a:xfrm>
            <a:off x="7546267" y="3358100"/>
            <a:ext cx="408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论文学习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61C6B-4A71-46F4-B06A-0CB3013CE634}"/>
              </a:ext>
            </a:extLst>
          </p:cNvPr>
          <p:cNvSpPr txBox="1"/>
          <p:nvPr/>
        </p:nvSpPr>
        <p:spPr>
          <a:xfrm>
            <a:off x="6689013" y="3868428"/>
            <a:ext cx="85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04.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DFA025-975A-4973-B441-978B5A6044C5}"/>
              </a:ext>
            </a:extLst>
          </p:cNvPr>
          <p:cNvSpPr txBox="1"/>
          <p:nvPr/>
        </p:nvSpPr>
        <p:spPr>
          <a:xfrm>
            <a:off x="7546266" y="3892629"/>
            <a:ext cx="408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下周计划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155273"/>
      </p:ext>
    </p:extLst>
  </p:cSld>
  <p:clrMapOvr>
    <a:masterClrMapping/>
  </p:clrMapOvr>
  <p:transition spd="slow" advTm="839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4" grpId="0"/>
      <p:bldP spid="58" grpId="0"/>
      <p:bldP spid="6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050E167C-A7CA-461B-8098-EC5945761C30}"/>
              </a:ext>
            </a:extLst>
          </p:cNvPr>
          <p:cNvGrpSpPr/>
          <p:nvPr/>
        </p:nvGrpSpPr>
        <p:grpSpPr>
          <a:xfrm>
            <a:off x="0" y="495445"/>
            <a:ext cx="12192000" cy="381000"/>
            <a:chOff x="0" y="457345"/>
            <a:chExt cx="12192000" cy="38100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F36691E-413D-49B5-982C-3A7F8E8065FB}"/>
                </a:ext>
              </a:extLst>
            </p:cNvPr>
            <p:cNvCxnSpPr/>
            <p:nvPr/>
          </p:nvCxnSpPr>
          <p:spPr>
            <a:xfrm>
              <a:off x="0" y="64784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1BD03B5-FEE3-456D-9662-1AA9A84CAD33}"/>
                </a:ext>
              </a:extLst>
            </p:cNvPr>
            <p:cNvGrpSpPr/>
            <p:nvPr/>
          </p:nvGrpSpPr>
          <p:grpSpPr>
            <a:xfrm rot="10800000">
              <a:off x="11060824" y="457345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7066455E-28B7-4FB2-B9DE-2FFE4F5AB3C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F56257D8-2D50-4166-A54D-893E4D49F5C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E2B54D7-6E47-42C2-B8D5-57E187E48B3C}"/>
              </a:ext>
            </a:extLst>
          </p:cNvPr>
          <p:cNvCxnSpPr>
            <a:cxnSpLocks/>
          </p:cNvCxnSpPr>
          <p:nvPr/>
        </p:nvCxnSpPr>
        <p:spPr>
          <a:xfrm>
            <a:off x="2036190" y="3663573"/>
            <a:ext cx="8711323" cy="727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133D2F-94D4-4010-8DFF-A984A7A05B7B}"/>
              </a:ext>
            </a:extLst>
          </p:cNvPr>
          <p:cNvGrpSpPr/>
          <p:nvPr/>
        </p:nvGrpSpPr>
        <p:grpSpPr>
          <a:xfrm>
            <a:off x="2161803" y="1990967"/>
            <a:ext cx="2414900" cy="993449"/>
            <a:chOff x="1863723" y="1615118"/>
            <a:chExt cx="2414900" cy="99344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40D167-CF53-4A7C-898F-3B0CDBDDE70B}"/>
                </a:ext>
              </a:extLst>
            </p:cNvPr>
            <p:cNvSpPr txBox="1"/>
            <p:nvPr/>
          </p:nvSpPr>
          <p:spPr>
            <a:xfrm>
              <a:off x="2340802" y="1615118"/>
              <a:ext cx="1460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i="0" dirty="0">
                  <a:solidFill>
                    <a:srgbClr val="333333"/>
                  </a:solidFill>
                  <a:effectLst/>
                  <a:latin typeface="Open Sans"/>
                </a:rPr>
                <a:t> PCA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BDCCC39-B0DC-4516-8A43-C66A1073E28F}"/>
                </a:ext>
              </a:extLst>
            </p:cNvPr>
            <p:cNvSpPr txBox="1"/>
            <p:nvPr/>
          </p:nvSpPr>
          <p:spPr>
            <a:xfrm>
              <a:off x="1863723" y="2085347"/>
              <a:ext cx="2414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i="0" dirty="0">
                  <a:solidFill>
                    <a:srgbClr val="777777"/>
                  </a:solidFill>
                  <a:effectLst/>
                  <a:latin typeface="Open Sans"/>
                </a:rPr>
                <a:t>PCA</a:t>
              </a:r>
              <a:r>
                <a:rPr lang="zh-CN" altLang="en-US" sz="1400" b="0" i="0" dirty="0">
                  <a:solidFill>
                    <a:srgbClr val="777777"/>
                  </a:solidFill>
                  <a:effectLst/>
                  <a:latin typeface="Open Sans"/>
                </a:rPr>
                <a:t>算法的数学推导过程</a:t>
              </a:r>
              <a:endParaRPr lang="en-US" altLang="zh-CN" sz="1400" b="0" i="0" dirty="0">
                <a:solidFill>
                  <a:srgbClr val="777777"/>
                </a:solidFill>
                <a:effectLst/>
                <a:latin typeface="Open Sans"/>
              </a:endParaRPr>
            </a:p>
            <a:p>
              <a:pPr algn="l"/>
              <a:r>
                <a:rPr lang="en-US" altLang="zh-CN" sz="1400" b="0" i="0" dirty="0">
                  <a:solidFill>
                    <a:srgbClr val="777777"/>
                  </a:solidFill>
                  <a:effectLst/>
                  <a:latin typeface="Open Sans"/>
                </a:rPr>
                <a:t>PCA</a:t>
              </a:r>
              <a:r>
                <a:rPr lang="zh-CN" altLang="en-US" sz="1400" b="0" i="0" dirty="0">
                  <a:solidFill>
                    <a:srgbClr val="777777"/>
                  </a:solidFill>
                  <a:effectLst/>
                  <a:latin typeface="Open Sans"/>
                </a:rPr>
                <a:t>的神经网络实现方式</a:t>
              </a:r>
              <a:endParaRPr lang="en-US" altLang="zh-CN" sz="1400" b="1" i="0" dirty="0">
                <a:solidFill>
                  <a:srgbClr val="333333"/>
                </a:solidFill>
                <a:effectLst/>
                <a:latin typeface="Open San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7F79F2E-F56A-43D3-94F7-EFE75415A17D}"/>
              </a:ext>
            </a:extLst>
          </p:cNvPr>
          <p:cNvGrpSpPr/>
          <p:nvPr/>
        </p:nvGrpSpPr>
        <p:grpSpPr>
          <a:xfrm>
            <a:off x="3511768" y="4342275"/>
            <a:ext cx="2715427" cy="1092607"/>
            <a:chOff x="3632492" y="4315010"/>
            <a:chExt cx="2715427" cy="109260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9545A0D-1C23-44CF-A500-24196B9FF0E9}"/>
                </a:ext>
              </a:extLst>
            </p:cNvPr>
            <p:cNvSpPr txBox="1"/>
            <p:nvPr/>
          </p:nvSpPr>
          <p:spPr>
            <a:xfrm>
              <a:off x="3632492" y="4315010"/>
              <a:ext cx="271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i="0" dirty="0" err="1">
                  <a:solidFill>
                    <a:srgbClr val="333333"/>
                  </a:solidFill>
                  <a:effectLst/>
                  <a:latin typeface="Open Sans"/>
                </a:rPr>
                <a:t>WordEmbedding</a:t>
              </a:r>
              <a:endParaRPr lang="en-US" altLang="zh-CN" sz="2400" b="1" i="0" dirty="0">
                <a:solidFill>
                  <a:srgbClr val="333333"/>
                </a:solidFill>
                <a:effectLst/>
                <a:latin typeface="Open San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23A41D8-C78F-425C-A152-25C11AD8E922}"/>
                </a:ext>
              </a:extLst>
            </p:cNvPr>
            <p:cNvSpPr txBox="1"/>
            <p:nvPr/>
          </p:nvSpPr>
          <p:spPr>
            <a:xfrm>
              <a:off x="3782755" y="4776675"/>
              <a:ext cx="24149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77777"/>
                  </a:solidFill>
                  <a:latin typeface="Open Sans"/>
                </a:rPr>
                <a:t>Count based</a:t>
              </a:r>
            </a:p>
            <a:p>
              <a:r>
                <a:rPr lang="en-US" altLang="zh-CN" sz="1400" dirty="0">
                  <a:solidFill>
                    <a:srgbClr val="777777"/>
                  </a:solidFill>
                  <a:latin typeface="Open Sans"/>
                </a:rPr>
                <a:t>Prediction based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43E116-7A75-49D7-8072-B43DD593B307}"/>
              </a:ext>
            </a:extLst>
          </p:cNvPr>
          <p:cNvGrpSpPr/>
          <p:nvPr/>
        </p:nvGrpSpPr>
        <p:grpSpPr>
          <a:xfrm>
            <a:off x="5570315" y="1635989"/>
            <a:ext cx="3336174" cy="1381605"/>
            <a:chOff x="5570314" y="1635987"/>
            <a:chExt cx="3336174" cy="138160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82C0811-4361-4A6F-A418-7078484ED37E}"/>
                </a:ext>
              </a:extLst>
            </p:cNvPr>
            <p:cNvSpPr txBox="1"/>
            <p:nvPr/>
          </p:nvSpPr>
          <p:spPr>
            <a:xfrm>
              <a:off x="5570314" y="1635987"/>
              <a:ext cx="3336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i="0" dirty="0" err="1">
                  <a:solidFill>
                    <a:srgbClr val="333333"/>
                  </a:solidFill>
                  <a:effectLst/>
                  <a:latin typeface="Open Sans"/>
                </a:rPr>
                <a:t>NeighborEmbedding</a:t>
              </a:r>
              <a:endParaRPr lang="en-US" altLang="zh-CN" sz="2400" b="1" i="0" dirty="0">
                <a:solidFill>
                  <a:srgbClr val="333333"/>
                </a:solidFill>
                <a:effectLst/>
                <a:latin typeface="Open San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B5FFBF9-00AB-4568-9D93-C4C5E4513166}"/>
                </a:ext>
              </a:extLst>
            </p:cNvPr>
            <p:cNvSpPr txBox="1"/>
            <p:nvPr/>
          </p:nvSpPr>
          <p:spPr>
            <a:xfrm>
              <a:off x="5881220" y="2063485"/>
              <a:ext cx="2414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777777"/>
                  </a:solidFill>
                  <a:latin typeface="Open Sans"/>
                </a:rPr>
                <a:t>Manifold Learning</a:t>
              </a:r>
              <a:endParaRPr lang="en-US" altLang="zh-CN" sz="1400" dirty="0">
                <a:solidFill>
                  <a:srgbClr val="777777"/>
                </a:solidFill>
                <a:latin typeface="Open Sans"/>
                <a:sym typeface="+mn-lt"/>
              </a:endParaRPr>
            </a:p>
            <a:p>
              <a:r>
                <a:rPr lang="en-US" altLang="zh-CN" sz="1400" dirty="0">
                  <a:solidFill>
                    <a:srgbClr val="777777"/>
                  </a:solidFill>
                  <a:latin typeface="Open Sans"/>
                </a:rPr>
                <a:t>Locally Linear Embedding</a:t>
              </a:r>
            </a:p>
            <a:p>
              <a:r>
                <a:rPr lang="en-US" altLang="zh-CN" sz="1400" dirty="0">
                  <a:solidFill>
                    <a:srgbClr val="777777"/>
                  </a:solidFill>
                  <a:latin typeface="Open Sans"/>
                </a:rPr>
                <a:t>Laplacian Eigenmaps</a:t>
              </a:r>
            </a:p>
            <a:p>
              <a:r>
                <a:rPr lang="en-US" altLang="zh-CN" sz="1400" dirty="0">
                  <a:solidFill>
                    <a:srgbClr val="777777"/>
                  </a:solidFill>
                  <a:latin typeface="Open Sans"/>
                </a:rPr>
                <a:t>t-SNE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65119F4-0FCC-40BA-AF3A-9E36988F9444}"/>
              </a:ext>
            </a:extLst>
          </p:cNvPr>
          <p:cNvGrpSpPr/>
          <p:nvPr/>
        </p:nvGrpSpPr>
        <p:grpSpPr>
          <a:xfrm>
            <a:off x="8112418" y="4346045"/>
            <a:ext cx="2414900" cy="1131206"/>
            <a:chOff x="8112417" y="4346043"/>
            <a:chExt cx="2414900" cy="11312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A6DF7D-60E1-432C-AF7F-C8AAC8D17311}"/>
                </a:ext>
              </a:extLst>
            </p:cNvPr>
            <p:cNvSpPr txBox="1"/>
            <p:nvPr/>
          </p:nvSpPr>
          <p:spPr>
            <a:xfrm>
              <a:off x="8327321" y="4346043"/>
              <a:ext cx="2199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i="0" dirty="0">
                  <a:solidFill>
                    <a:srgbClr val="333333"/>
                  </a:solidFill>
                  <a:effectLst/>
                  <a:latin typeface="Open Sans"/>
                </a:rPr>
                <a:t>Auto-encoder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D369D1C-D2DA-4AB6-AF94-44E847689801}"/>
                </a:ext>
              </a:extLst>
            </p:cNvPr>
            <p:cNvSpPr txBox="1"/>
            <p:nvPr/>
          </p:nvSpPr>
          <p:spPr>
            <a:xfrm>
              <a:off x="8112417" y="4776673"/>
              <a:ext cx="241490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77777"/>
                  </a:solidFill>
                  <a:latin typeface="Open Sans"/>
                </a:rPr>
                <a:t>Auto-encoder</a:t>
              </a:r>
              <a:r>
                <a:rPr lang="zh-CN" altLang="en-US" sz="1400" dirty="0">
                  <a:solidFill>
                    <a:srgbClr val="777777"/>
                  </a:solidFill>
                  <a:latin typeface="Open Sans"/>
                </a:rPr>
                <a:t>本质上就是一个自我压缩和解压的过程</a:t>
              </a:r>
              <a:r>
                <a:rPr lang="zh-CN" altLang="en-US" sz="1400" dirty="0">
                  <a:solidFill>
                    <a:srgbClr val="777777"/>
                  </a:solidFill>
                  <a:latin typeface="Open Sans"/>
                  <a:sym typeface="+mn-lt"/>
                </a:rPr>
                <a:t>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FF6BA5E-4F55-486D-95A3-88E4D9304EA6}"/>
              </a:ext>
            </a:extLst>
          </p:cNvPr>
          <p:cNvGrpSpPr/>
          <p:nvPr/>
        </p:nvGrpSpPr>
        <p:grpSpPr>
          <a:xfrm>
            <a:off x="3080601" y="3127239"/>
            <a:ext cx="65431" cy="603522"/>
            <a:chOff x="2816502" y="3101009"/>
            <a:chExt cx="65430" cy="603522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1A27809-A9DE-4CE0-A9C6-F9C1171FA541}"/>
                </a:ext>
              </a:extLst>
            </p:cNvPr>
            <p:cNvCxnSpPr/>
            <p:nvPr/>
          </p:nvCxnSpPr>
          <p:spPr>
            <a:xfrm flipV="1">
              <a:off x="2849217" y="3101009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27F7523-D5BB-4C11-8DFF-50A93F5941B0}"/>
                </a:ext>
              </a:extLst>
            </p:cNvPr>
            <p:cNvSpPr/>
            <p:nvPr/>
          </p:nvSpPr>
          <p:spPr>
            <a:xfrm>
              <a:off x="2816502" y="3639101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4BD270-F2CF-4A14-842C-60657E9C494F}"/>
              </a:ext>
            </a:extLst>
          </p:cNvPr>
          <p:cNvGrpSpPr/>
          <p:nvPr/>
        </p:nvGrpSpPr>
        <p:grpSpPr>
          <a:xfrm>
            <a:off x="4804051" y="3645145"/>
            <a:ext cx="65431" cy="595550"/>
            <a:chOff x="4804051" y="3645145"/>
            <a:chExt cx="65430" cy="59555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8C90E6-BE86-479F-BABB-8857F9156343}"/>
                </a:ext>
              </a:extLst>
            </p:cNvPr>
            <p:cNvCxnSpPr/>
            <p:nvPr/>
          </p:nvCxnSpPr>
          <p:spPr>
            <a:xfrm flipV="1">
              <a:off x="4836767" y="3670852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42DE2D8-6B74-41C7-9171-CEF6F718E5B5}"/>
                </a:ext>
              </a:extLst>
            </p:cNvPr>
            <p:cNvSpPr/>
            <p:nvPr/>
          </p:nvSpPr>
          <p:spPr>
            <a:xfrm>
              <a:off x="4804051" y="3645145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9B7C9B-AF91-4365-9E22-B7EAFE09EA65}"/>
              </a:ext>
            </a:extLst>
          </p:cNvPr>
          <p:cNvGrpSpPr/>
          <p:nvPr/>
        </p:nvGrpSpPr>
        <p:grpSpPr>
          <a:xfrm>
            <a:off x="6928265" y="3093730"/>
            <a:ext cx="65431" cy="616847"/>
            <a:chOff x="6928264" y="3093728"/>
            <a:chExt cx="65430" cy="61684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F349D7-70E4-4750-986A-FEDEB572A5F6}"/>
                </a:ext>
              </a:extLst>
            </p:cNvPr>
            <p:cNvCxnSpPr/>
            <p:nvPr/>
          </p:nvCxnSpPr>
          <p:spPr>
            <a:xfrm flipV="1">
              <a:off x="6960979" y="3093728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665BB06-A368-4262-A464-21568E1C5F48}"/>
                </a:ext>
              </a:extLst>
            </p:cNvPr>
            <p:cNvSpPr/>
            <p:nvPr/>
          </p:nvSpPr>
          <p:spPr>
            <a:xfrm>
              <a:off x="6928264" y="3645145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DF3F031-B7FA-4784-B9AE-C97214D3F9A1}"/>
              </a:ext>
            </a:extLst>
          </p:cNvPr>
          <p:cNvGrpSpPr/>
          <p:nvPr/>
        </p:nvGrpSpPr>
        <p:grpSpPr>
          <a:xfrm>
            <a:off x="9287153" y="3645147"/>
            <a:ext cx="65431" cy="595549"/>
            <a:chOff x="9287152" y="3645145"/>
            <a:chExt cx="65430" cy="595549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4AA9663-EFE4-475A-9E11-22752B36E12D}"/>
                </a:ext>
              </a:extLst>
            </p:cNvPr>
            <p:cNvCxnSpPr/>
            <p:nvPr/>
          </p:nvCxnSpPr>
          <p:spPr>
            <a:xfrm flipV="1">
              <a:off x="9319867" y="3670851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1554D66-62FF-4C0E-B9E2-21EA2D5AAB00}"/>
                </a:ext>
              </a:extLst>
            </p:cNvPr>
            <p:cNvSpPr/>
            <p:nvPr/>
          </p:nvSpPr>
          <p:spPr>
            <a:xfrm>
              <a:off x="9287152" y="3645145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0CD00AF3-D0FE-4B9E-B02C-C18871A46F01}"/>
              </a:ext>
            </a:extLst>
          </p:cNvPr>
          <p:cNvSpPr txBox="1"/>
          <p:nvPr/>
        </p:nvSpPr>
        <p:spPr>
          <a:xfrm>
            <a:off x="-70005" y="3231037"/>
            <a:ext cx="224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333333"/>
                </a:solidFill>
                <a:effectLst/>
                <a:latin typeface="Open Sans"/>
              </a:rPr>
              <a:t>Unsupervised Learning</a:t>
            </a:r>
          </a:p>
          <a:p>
            <a:pPr algn="l"/>
            <a:endParaRPr lang="en-US" altLang="zh-CN" sz="2400" b="1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1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63">
        <p:dissolve/>
      </p:transition>
    </mc:Choice>
    <mc:Fallback xmlns="">
      <p:transition spd="slow" advTm="10063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A89D7BD3-76B7-47E9-8C90-CCD66595313D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D1EAE3C-6846-4200-8835-7FBEC553614B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3DBF057-0B9D-4CCE-B121-2B2C71E85365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87E8D85-59AC-41EF-AA0F-2E5E5A816B48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9F565CE6-4BC9-47DC-B089-C5F8A13F9E7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DED06C-072B-452D-B1E0-19EB426E11B6}"/>
              </a:ext>
            </a:extLst>
          </p:cNvPr>
          <p:cNvGrpSpPr/>
          <p:nvPr/>
        </p:nvGrpSpPr>
        <p:grpSpPr>
          <a:xfrm>
            <a:off x="1414422" y="2015276"/>
            <a:ext cx="2461847" cy="3108960"/>
            <a:chOff x="1427738" y="2571457"/>
            <a:chExt cx="2461847" cy="31089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82D1E5-7F51-4A58-9A69-D9605D674C38}"/>
                </a:ext>
              </a:extLst>
            </p:cNvPr>
            <p:cNvSpPr/>
            <p:nvPr/>
          </p:nvSpPr>
          <p:spPr>
            <a:xfrm>
              <a:off x="1427738" y="2571457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6A0AEF3-C7DF-4D2F-8318-0B3916DA3F5B}"/>
                </a:ext>
              </a:extLst>
            </p:cNvPr>
            <p:cNvSpPr/>
            <p:nvPr/>
          </p:nvSpPr>
          <p:spPr>
            <a:xfrm rot="10800000">
              <a:off x="2312477" y="2571457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CF93746-C4BE-4DA1-A989-9FE6E4221797}"/>
              </a:ext>
            </a:extLst>
          </p:cNvPr>
          <p:cNvGrpSpPr/>
          <p:nvPr/>
        </p:nvGrpSpPr>
        <p:grpSpPr>
          <a:xfrm>
            <a:off x="4705804" y="2015276"/>
            <a:ext cx="2461847" cy="3108960"/>
            <a:chOff x="4847614" y="2571456"/>
            <a:chExt cx="2461847" cy="31089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208D40-FB88-4284-8EEE-FA7A92652AC6}"/>
                </a:ext>
              </a:extLst>
            </p:cNvPr>
            <p:cNvSpPr/>
            <p:nvPr/>
          </p:nvSpPr>
          <p:spPr>
            <a:xfrm>
              <a:off x="4847614" y="2571456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DBEADAF-0249-4CB0-AB5B-C92AFE80D57F}"/>
                </a:ext>
              </a:extLst>
            </p:cNvPr>
            <p:cNvSpPr/>
            <p:nvPr/>
          </p:nvSpPr>
          <p:spPr>
            <a:xfrm rot="10800000">
              <a:off x="5734073" y="2571456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31F396-CB35-43F4-9FBD-91F195CE1A3C}"/>
              </a:ext>
            </a:extLst>
          </p:cNvPr>
          <p:cNvGrpSpPr/>
          <p:nvPr/>
        </p:nvGrpSpPr>
        <p:grpSpPr>
          <a:xfrm>
            <a:off x="8315733" y="2015276"/>
            <a:ext cx="2461847" cy="3108960"/>
            <a:chOff x="8340515" y="2571456"/>
            <a:chExt cx="2461847" cy="310896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4CB0C6-96EB-476B-8D58-B6AC8DC0E2A9}"/>
                </a:ext>
              </a:extLst>
            </p:cNvPr>
            <p:cNvSpPr/>
            <p:nvPr/>
          </p:nvSpPr>
          <p:spPr>
            <a:xfrm>
              <a:off x="8340515" y="2571456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97846BCA-0BC9-4848-A1A6-5A8D47631EDF}"/>
                </a:ext>
              </a:extLst>
            </p:cNvPr>
            <p:cNvSpPr/>
            <p:nvPr/>
          </p:nvSpPr>
          <p:spPr>
            <a:xfrm rot="10800000">
              <a:off x="9226974" y="2571456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EBDD706-98AD-4E35-A6A8-B1E5BF2F861E}"/>
              </a:ext>
            </a:extLst>
          </p:cNvPr>
          <p:cNvSpPr txBox="1"/>
          <p:nvPr/>
        </p:nvSpPr>
        <p:spPr>
          <a:xfrm>
            <a:off x="1607915" y="2738165"/>
            <a:ext cx="200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通过</a:t>
            </a:r>
            <a:r>
              <a:rPr lang="en-US" altLang="zh-CN" b="1" dirty="0"/>
              <a:t>Sin</a:t>
            </a:r>
            <a:r>
              <a:rPr lang="zh-CN" altLang="en-US" b="1" dirty="0"/>
              <a:t>预测</a:t>
            </a:r>
            <a:r>
              <a:rPr lang="en-US" altLang="zh-CN" b="1" dirty="0"/>
              <a:t>Cos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E98503-F83A-41C8-B47F-3B10A45675A3}"/>
              </a:ext>
            </a:extLst>
          </p:cNvPr>
          <p:cNvSpPr txBox="1"/>
          <p:nvPr/>
        </p:nvSpPr>
        <p:spPr>
          <a:xfrm>
            <a:off x="1607915" y="3371384"/>
            <a:ext cx="2003785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循环神经网络由于其的特殊结构，十分十分擅长处理时间相关的数据，下面我们就来通过输入</a:t>
            </a:r>
            <a:r>
              <a:rPr lang="en-US" altLang="zh-CN" sz="1200" dirty="0"/>
              <a:t>sin</a:t>
            </a:r>
            <a:r>
              <a:rPr lang="zh-CN" altLang="en-US" sz="1200" dirty="0"/>
              <a:t>函数，输出</a:t>
            </a:r>
            <a:r>
              <a:rPr lang="en-US" altLang="zh-CN" sz="1200" dirty="0"/>
              <a:t>cos</a:t>
            </a:r>
            <a:r>
              <a:rPr lang="zh-CN" altLang="en-US" sz="1200" dirty="0"/>
              <a:t>函数来实际使用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DE88F0-15F5-4939-8CFA-0555B431C1E2}"/>
              </a:ext>
            </a:extLst>
          </p:cNvPr>
          <p:cNvSpPr txBox="1"/>
          <p:nvPr/>
        </p:nvSpPr>
        <p:spPr>
          <a:xfrm>
            <a:off x="5311020" y="2738164"/>
            <a:ext cx="146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 </a:t>
            </a:r>
            <a:r>
              <a:rPr lang="zh-CN" altLang="en-US" b="1" dirty="0"/>
              <a:t>語句分類</a:t>
            </a:r>
            <a:endParaRPr lang="zh-CN" altLang="en-US" b="1" dirty="0"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EAA491-7DF6-4412-918B-85CBBBA8636F}"/>
              </a:ext>
            </a:extLst>
          </p:cNvPr>
          <p:cNvSpPr txBox="1"/>
          <p:nvPr/>
        </p:nvSpPr>
        <p:spPr>
          <a:xfrm>
            <a:off x="4934833" y="3429000"/>
            <a:ext cx="200378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数据处理？</a:t>
            </a:r>
            <a:endParaRPr lang="en-US" altLang="zh-CN" sz="14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Word Embedding?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82C48D-E346-4AE4-9FCD-4ECB76DA1843}"/>
              </a:ext>
            </a:extLst>
          </p:cNvPr>
          <p:cNvSpPr txBox="1"/>
          <p:nvPr/>
        </p:nvSpPr>
        <p:spPr>
          <a:xfrm>
            <a:off x="8450746" y="2621941"/>
            <a:ext cx="219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cs typeface="+mn-ea"/>
                <a:sym typeface="+mn-lt"/>
              </a:rPr>
              <a:t>ShuffleNetv2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784FA5-68D6-402C-9A63-DD4D3332743A}"/>
              </a:ext>
            </a:extLst>
          </p:cNvPr>
          <p:cNvSpPr txBox="1"/>
          <p:nvPr/>
        </p:nvSpPr>
        <p:spPr>
          <a:xfrm>
            <a:off x="8383239" y="3290161"/>
            <a:ext cx="232683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Step1</a:t>
            </a:r>
            <a:r>
              <a:rPr lang="zh-CN" altLang="en-US" sz="1400" dirty="0">
                <a:cs typeface="+mn-ea"/>
                <a:sym typeface="+mn-lt"/>
              </a:rPr>
              <a:t>：</a:t>
            </a:r>
            <a:r>
              <a:rPr lang="en-US" altLang="zh-CN" sz="1400" dirty="0" err="1">
                <a:cs typeface="+mn-ea"/>
                <a:sym typeface="+mn-lt"/>
              </a:rPr>
              <a:t>pytorch</a:t>
            </a:r>
            <a:r>
              <a:rPr lang="zh-CN" altLang="en-US" sz="1400" dirty="0">
                <a:cs typeface="+mn-ea"/>
                <a:sym typeface="+mn-lt"/>
              </a:rPr>
              <a:t>实现</a:t>
            </a:r>
            <a:endParaRPr lang="en-US" altLang="zh-CN" sz="1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Step2</a:t>
            </a:r>
            <a:r>
              <a:rPr lang="zh-CN" altLang="en-US" sz="1400" dirty="0">
                <a:cs typeface="+mn-ea"/>
                <a:sym typeface="+mn-lt"/>
              </a:rPr>
              <a:t>：</a:t>
            </a:r>
            <a:r>
              <a:rPr lang="en-US" altLang="zh-CN" sz="1400" dirty="0" err="1">
                <a:cs typeface="+mn-ea"/>
                <a:sym typeface="+mn-lt"/>
              </a:rPr>
              <a:t>c++</a:t>
            </a:r>
            <a:r>
              <a:rPr lang="zh-CN" altLang="en-US" sz="1400" dirty="0">
                <a:cs typeface="+mn-ea"/>
                <a:sym typeface="+mn-lt"/>
              </a:rPr>
              <a:t>实现</a:t>
            </a:r>
            <a:endParaRPr lang="en-US" altLang="zh-CN" sz="1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Step3</a:t>
            </a:r>
            <a:r>
              <a:rPr lang="zh-CN" altLang="en-US" sz="1400" dirty="0">
                <a:cs typeface="+mn-ea"/>
                <a:sym typeface="+mn-lt"/>
              </a:rPr>
              <a:t>：</a:t>
            </a:r>
            <a:r>
              <a:rPr lang="en-US" altLang="zh-CN" sz="1400" dirty="0">
                <a:cs typeface="+mn-ea"/>
                <a:sym typeface="+mn-lt"/>
              </a:rPr>
              <a:t>HLS</a:t>
            </a:r>
            <a:r>
              <a:rPr lang="zh-CN" altLang="en-US" sz="1400" dirty="0">
                <a:cs typeface="+mn-ea"/>
                <a:sym typeface="+mn-lt"/>
              </a:rPr>
              <a:t>实现参数量化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2416169"/>
      </p:ext>
    </p:extLst>
  </p:cSld>
  <p:clrMapOvr>
    <a:masterClrMapping/>
  </p:clrMapOvr>
  <p:transition spd="slow" advTm="5442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F53A7EF-B670-40EC-9766-E65D7FFC4FC5}"/>
              </a:ext>
            </a:extLst>
          </p:cNvPr>
          <p:cNvSpPr/>
          <p:nvPr/>
        </p:nvSpPr>
        <p:spPr>
          <a:xfrm>
            <a:off x="4214787" y="2695004"/>
            <a:ext cx="3403233" cy="3403233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F0EB66-F95A-492E-91E1-F0703320FDF4}"/>
              </a:ext>
            </a:extLst>
          </p:cNvPr>
          <p:cNvSpPr/>
          <p:nvPr/>
        </p:nvSpPr>
        <p:spPr>
          <a:xfrm>
            <a:off x="3661065" y="4917137"/>
            <a:ext cx="1288008" cy="1181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架构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873B2A6-B594-4FB6-80CC-F1D16FF155DF}"/>
              </a:ext>
            </a:extLst>
          </p:cNvPr>
          <p:cNvSpPr/>
          <p:nvPr/>
        </p:nvSpPr>
        <p:spPr>
          <a:xfrm>
            <a:off x="6865838" y="2646196"/>
            <a:ext cx="1305904" cy="1181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准则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DEA2C3-D268-49A6-84FE-13C1915A4D06}"/>
              </a:ext>
            </a:extLst>
          </p:cNvPr>
          <p:cNvSpPr txBox="1"/>
          <p:nvPr/>
        </p:nvSpPr>
        <p:spPr>
          <a:xfrm>
            <a:off x="826376" y="1286266"/>
            <a:ext cx="1083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/>
              <a:t>ShuffleNet</a:t>
            </a:r>
            <a:r>
              <a:rPr lang="en-US" altLang="zh-CN" sz="2400" dirty="0"/>
              <a:t> V2: Practical Guidelines for Efficient CNN Architecture Design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CBD64F-1805-4FED-B368-CD7115CF6CA4}"/>
              </a:ext>
            </a:extLst>
          </p:cNvPr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B79A11D-8564-479D-AD17-CADF959BAE99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B449DB-4967-45AB-AF00-9B5110EC6408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4EE68B27-5FFA-441E-AFA2-F0F7AA3B718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2EBDAF5-36EC-4C07-A895-3B2377743410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4013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201">
        <p15:prstTrans prst="drape"/>
      </p:transition>
    </mc:Choice>
    <mc:Fallback xmlns="">
      <p:transition spd="slow" advTm="102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E59ACB-13D3-47DB-84D5-DDB814789013}"/>
              </a:ext>
            </a:extLst>
          </p:cNvPr>
          <p:cNvCxnSpPr/>
          <p:nvPr/>
        </p:nvCxnSpPr>
        <p:spPr>
          <a:xfrm>
            <a:off x="773094" y="4097039"/>
            <a:ext cx="10648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6BF3796-A6DA-4073-9106-B31C1FBA100F}"/>
              </a:ext>
            </a:extLst>
          </p:cNvPr>
          <p:cNvSpPr txBox="1"/>
          <p:nvPr/>
        </p:nvSpPr>
        <p:spPr>
          <a:xfrm>
            <a:off x="3800940" y="2576629"/>
            <a:ext cx="2097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Excessive group convolution increases MAC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8FC85A-B2C1-4D41-95B4-3E3722ABC613}"/>
              </a:ext>
            </a:extLst>
          </p:cNvPr>
          <p:cNvSpPr txBox="1"/>
          <p:nvPr/>
        </p:nvSpPr>
        <p:spPr>
          <a:xfrm>
            <a:off x="6030144" y="2556901"/>
            <a:ext cx="250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Network fragmentation reduces degree of </a:t>
            </a:r>
          </a:p>
          <a:p>
            <a:pPr algn="ctr"/>
            <a:r>
              <a:rPr lang="en-US" altLang="zh-CN" sz="1600" dirty="0"/>
              <a:t>parallelism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4C37DA-13D5-4B23-BEC2-0106DD0B6E84}"/>
              </a:ext>
            </a:extLst>
          </p:cNvPr>
          <p:cNvSpPr txBox="1"/>
          <p:nvPr/>
        </p:nvSpPr>
        <p:spPr>
          <a:xfrm>
            <a:off x="8685076" y="2586567"/>
            <a:ext cx="1980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Element-wise operations are non-negligible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4D987E-8448-4B31-B9F6-AA953D95F916}"/>
              </a:ext>
            </a:extLst>
          </p:cNvPr>
          <p:cNvSpPr txBox="1"/>
          <p:nvPr/>
        </p:nvSpPr>
        <p:spPr>
          <a:xfrm>
            <a:off x="2759330" y="4994685"/>
            <a:ext cx="644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Practical guidelines for efficient network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796939D-4CA3-4E36-8704-049F368C8E34}"/>
              </a:ext>
            </a:extLst>
          </p:cNvPr>
          <p:cNvGrpSpPr/>
          <p:nvPr/>
        </p:nvGrpSpPr>
        <p:grpSpPr>
          <a:xfrm>
            <a:off x="1968277" y="3787915"/>
            <a:ext cx="821144" cy="707883"/>
            <a:chOff x="2195308" y="3578363"/>
            <a:chExt cx="821144" cy="707883"/>
          </a:xfrm>
        </p:grpSpPr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DEE7ED8F-DE44-4E0D-8CEB-F95EFCA0B388}"/>
                </a:ext>
              </a:extLst>
            </p:cNvPr>
            <p:cNvSpPr/>
            <p:nvPr/>
          </p:nvSpPr>
          <p:spPr>
            <a:xfrm>
              <a:off x="2195308" y="3578363"/>
              <a:ext cx="821144" cy="707883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D5BD193-2F49-44E1-B0BA-EBDF7E9B9AC7}"/>
                </a:ext>
              </a:extLst>
            </p:cNvPr>
            <p:cNvSpPr txBox="1"/>
            <p:nvPr/>
          </p:nvSpPr>
          <p:spPr>
            <a:xfrm>
              <a:off x="2446755" y="3603104"/>
              <a:ext cx="569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6D80B8-FE33-4B7C-98D4-EE954F242FC7}"/>
              </a:ext>
            </a:extLst>
          </p:cNvPr>
          <p:cNvGrpSpPr/>
          <p:nvPr/>
        </p:nvGrpSpPr>
        <p:grpSpPr>
          <a:xfrm>
            <a:off x="4354287" y="3787915"/>
            <a:ext cx="821144" cy="707883"/>
            <a:chOff x="4581318" y="3578363"/>
            <a:chExt cx="821144" cy="707883"/>
          </a:xfrm>
        </p:grpSpPr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F65090BD-F5B4-46B3-AE5A-DB7389049E44}"/>
                </a:ext>
              </a:extLst>
            </p:cNvPr>
            <p:cNvSpPr/>
            <p:nvPr/>
          </p:nvSpPr>
          <p:spPr>
            <a:xfrm>
              <a:off x="4581318" y="3578363"/>
              <a:ext cx="821144" cy="707883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4A7CE09-62D7-4863-9EBB-56869B2BA601}"/>
                </a:ext>
              </a:extLst>
            </p:cNvPr>
            <p:cNvSpPr txBox="1"/>
            <p:nvPr/>
          </p:nvSpPr>
          <p:spPr>
            <a:xfrm>
              <a:off x="4809447" y="3603104"/>
              <a:ext cx="569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BBF2D6C-8930-446F-B963-B38EDC7D3117}"/>
              </a:ext>
            </a:extLst>
          </p:cNvPr>
          <p:cNvGrpSpPr/>
          <p:nvPr/>
        </p:nvGrpSpPr>
        <p:grpSpPr>
          <a:xfrm>
            <a:off x="6740297" y="3787915"/>
            <a:ext cx="821144" cy="707883"/>
            <a:chOff x="6967328" y="3578363"/>
            <a:chExt cx="821144" cy="707883"/>
          </a:xfrm>
        </p:grpSpPr>
        <p:sp>
          <p:nvSpPr>
            <p:cNvPr id="30" name="六边形 29">
              <a:extLst>
                <a:ext uri="{FF2B5EF4-FFF2-40B4-BE49-F238E27FC236}">
                  <a16:creationId xmlns:a16="http://schemas.microsoft.com/office/drawing/2014/main" id="{7335D96E-1345-4ECA-93B0-054109C88092}"/>
                </a:ext>
              </a:extLst>
            </p:cNvPr>
            <p:cNvSpPr/>
            <p:nvPr/>
          </p:nvSpPr>
          <p:spPr>
            <a:xfrm>
              <a:off x="6967328" y="3578363"/>
              <a:ext cx="821144" cy="707883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912B24F-19F3-4E39-8286-2EC69FBE70C8}"/>
                </a:ext>
              </a:extLst>
            </p:cNvPr>
            <p:cNvSpPr txBox="1"/>
            <p:nvPr/>
          </p:nvSpPr>
          <p:spPr>
            <a:xfrm>
              <a:off x="7162329" y="3603104"/>
              <a:ext cx="569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9A7102-D702-494F-95BB-A9DAE2A08784}"/>
              </a:ext>
            </a:extLst>
          </p:cNvPr>
          <p:cNvGrpSpPr/>
          <p:nvPr/>
        </p:nvGrpSpPr>
        <p:grpSpPr>
          <a:xfrm>
            <a:off x="9126307" y="3787915"/>
            <a:ext cx="821144" cy="707883"/>
            <a:chOff x="9353338" y="3578363"/>
            <a:chExt cx="821144" cy="707883"/>
          </a:xfrm>
        </p:grpSpPr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63FC67FB-9A17-4280-A508-F6FEFEECCF4B}"/>
                </a:ext>
              </a:extLst>
            </p:cNvPr>
            <p:cNvSpPr/>
            <p:nvPr/>
          </p:nvSpPr>
          <p:spPr>
            <a:xfrm>
              <a:off x="9353338" y="3578363"/>
              <a:ext cx="821144" cy="707883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A44CC43-1463-4920-86B8-2801F0FAEE96}"/>
                </a:ext>
              </a:extLst>
            </p:cNvPr>
            <p:cNvSpPr txBox="1"/>
            <p:nvPr/>
          </p:nvSpPr>
          <p:spPr>
            <a:xfrm>
              <a:off x="9540622" y="3603104"/>
              <a:ext cx="569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F919E72-8630-4BD2-95BB-AFC67AC50822}"/>
              </a:ext>
            </a:extLst>
          </p:cNvPr>
          <p:cNvGrpSpPr/>
          <p:nvPr/>
        </p:nvGrpSpPr>
        <p:grpSpPr>
          <a:xfrm>
            <a:off x="0" y="585814"/>
            <a:ext cx="12192000" cy="381000"/>
            <a:chOff x="0" y="585814"/>
            <a:chExt cx="12192000" cy="38100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69DC359-68F2-43FD-B0FC-76A8FD8726C6}"/>
                </a:ext>
              </a:extLst>
            </p:cNvPr>
            <p:cNvCxnSpPr/>
            <p:nvPr/>
          </p:nvCxnSpPr>
          <p:spPr>
            <a:xfrm>
              <a:off x="0" y="776314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9B42CE0-E9CF-4120-B607-CEF0D0797CD5}"/>
                </a:ext>
              </a:extLst>
            </p:cNvPr>
            <p:cNvGrpSpPr/>
            <p:nvPr/>
          </p:nvGrpSpPr>
          <p:grpSpPr>
            <a:xfrm rot="10800000">
              <a:off x="11060824" y="585814"/>
              <a:ext cx="656896" cy="381000"/>
              <a:chOff x="307428" y="393221"/>
              <a:chExt cx="656896" cy="381000"/>
            </a:xfrm>
          </p:grpSpPr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3AB02212-8746-4F0E-82DC-C830949F810A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99FAFF31-9803-4384-9624-7854425EFE2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CD5734E9-7BA9-41E3-90FC-617E65E0CA0E}"/>
              </a:ext>
            </a:extLst>
          </p:cNvPr>
          <p:cNvSpPr txBox="1"/>
          <p:nvPr/>
        </p:nvSpPr>
        <p:spPr>
          <a:xfrm>
            <a:off x="4503029" y="1055860"/>
            <a:ext cx="305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FLOPs is an indirect metric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82E5142-ECD6-45F3-B31E-4D18B3EAC6BC}"/>
              </a:ext>
            </a:extLst>
          </p:cNvPr>
          <p:cNvSpPr txBox="1"/>
          <p:nvPr/>
        </p:nvSpPr>
        <p:spPr>
          <a:xfrm>
            <a:off x="1368750" y="2576628"/>
            <a:ext cx="214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Equal channel width minimizes memory access cost (MAC)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8979B9-7773-4503-A96E-611AAB023BC3}"/>
              </a:ext>
            </a:extLst>
          </p:cNvPr>
          <p:cNvSpPr txBox="1"/>
          <p:nvPr/>
        </p:nvSpPr>
        <p:spPr>
          <a:xfrm>
            <a:off x="2123204" y="1698210"/>
            <a:ext cx="782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speed, also depends on the other factors such as </a:t>
            </a:r>
            <a:r>
              <a:rPr lang="en-US" altLang="zh-CN" sz="1600" b="1" dirty="0"/>
              <a:t>memory access cost 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MAC</a:t>
            </a:r>
            <a:r>
              <a:rPr lang="zh-CN" altLang="en-US" sz="1600" b="1" dirty="0"/>
              <a:t>）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63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952">
        <p14:conveyor dir="l"/>
      </p:transition>
    </mc:Choice>
    <mc:Fallback xmlns="">
      <p:transition spd="slow" advTm="49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66B7E95-F7E1-4048-8E79-3B8EADC0E0DD}"/>
              </a:ext>
            </a:extLst>
          </p:cNvPr>
          <p:cNvSpPr/>
          <p:nvPr/>
        </p:nvSpPr>
        <p:spPr>
          <a:xfrm>
            <a:off x="7292387" y="2155215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19D3E614-25A8-4562-B70C-C9D1BE3B5F21}"/>
              </a:ext>
            </a:extLst>
          </p:cNvPr>
          <p:cNvSpPr/>
          <p:nvPr/>
        </p:nvSpPr>
        <p:spPr>
          <a:xfrm>
            <a:off x="7292387" y="4820505"/>
            <a:ext cx="1541303" cy="7288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BCE3AC0C-8AEB-4A82-9D99-770845926026}"/>
              </a:ext>
            </a:extLst>
          </p:cNvPr>
          <p:cNvSpPr/>
          <p:nvPr/>
        </p:nvSpPr>
        <p:spPr>
          <a:xfrm>
            <a:off x="7292387" y="3429000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9FD1C1-D017-4E0B-B99D-E1AAE7BB28B0}"/>
              </a:ext>
            </a:extLst>
          </p:cNvPr>
          <p:cNvSpPr txBox="1"/>
          <p:nvPr/>
        </p:nvSpPr>
        <p:spPr>
          <a:xfrm>
            <a:off x="9441470" y="233499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Channel split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90387A-C2D2-43BC-B857-9D91289330A6}"/>
              </a:ext>
            </a:extLst>
          </p:cNvPr>
          <p:cNvSpPr txBox="1"/>
          <p:nvPr/>
        </p:nvSpPr>
        <p:spPr>
          <a:xfrm>
            <a:off x="3768796" y="3637061"/>
            <a:ext cx="6577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EE5EA8-2DA6-419F-BFBE-A61884016340}"/>
              </a:ext>
            </a:extLst>
          </p:cNvPr>
          <p:cNvSpPr txBox="1"/>
          <p:nvPr/>
        </p:nvSpPr>
        <p:spPr>
          <a:xfrm>
            <a:off x="9703793" y="492567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DW conv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632108-4CFD-4089-85C2-949059A8938B}"/>
              </a:ext>
            </a:extLst>
          </p:cNvPr>
          <p:cNvSpPr txBox="1"/>
          <p:nvPr/>
        </p:nvSpPr>
        <p:spPr>
          <a:xfrm>
            <a:off x="9673336" y="3528676"/>
            <a:ext cx="134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1X1CONV</a:t>
            </a:r>
          </a:p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Not group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A4BD8E9-50A3-4C68-8D4E-78BEE3F5DB56}"/>
              </a:ext>
            </a:extLst>
          </p:cNvPr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8A240B6-C49F-4307-B6F6-C17D8528E87F}"/>
                </a:ext>
              </a:extLst>
            </p:cNvPr>
            <p:cNvCxnSpPr/>
            <p:nvPr/>
          </p:nvCxnSpPr>
          <p:spPr>
            <a:xfrm>
              <a:off x="0" y="77453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466CCC5-D2C7-4E94-B6F4-537E40144831}"/>
                </a:ext>
              </a:extLst>
            </p:cNvPr>
            <p:cNvGrpSpPr/>
            <p:nvPr/>
          </p:nvGrpSpPr>
          <p:grpSpPr>
            <a:xfrm rot="10800000">
              <a:off x="11060824" y="584035"/>
              <a:ext cx="656896" cy="381000"/>
              <a:chOff x="307428" y="393221"/>
              <a:chExt cx="656896" cy="381000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id="{B7F864FA-0397-4178-A342-C3753A139A88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1C7C51D8-830A-4083-ABC9-1851D7658492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30809B5C-8F2F-4BC2-B4AE-24F15C2E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2" y="1118521"/>
            <a:ext cx="6759018" cy="5037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5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984">
        <p:dissolve/>
      </p:transition>
    </mc:Choice>
    <mc:Fallback xmlns="">
      <p:transition spd="slow" advTm="5984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DACFF626-A6C5-489E-B348-8D6759A2A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7" y="1204496"/>
            <a:ext cx="5147820" cy="40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5F3D236-C6EC-47ED-8C2A-2B01AEE501CE}"/>
              </a:ext>
            </a:extLst>
          </p:cNvPr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1366A77-AD0A-4DA5-B087-0A53C1D57230}"/>
                </a:ext>
              </a:extLst>
            </p:cNvPr>
            <p:cNvCxnSpPr/>
            <p:nvPr/>
          </p:nvCxnSpPr>
          <p:spPr>
            <a:xfrm>
              <a:off x="0" y="77453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F5AEFC9-2331-45E4-BBE8-F1F119670499}"/>
                </a:ext>
              </a:extLst>
            </p:cNvPr>
            <p:cNvGrpSpPr/>
            <p:nvPr/>
          </p:nvGrpSpPr>
          <p:grpSpPr>
            <a:xfrm rot="10800000">
              <a:off x="11060824" y="584035"/>
              <a:ext cx="656896" cy="381000"/>
              <a:chOff x="307428" y="393221"/>
              <a:chExt cx="656896" cy="381000"/>
            </a:xfrm>
          </p:grpSpPr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416A2B87-5CD7-4A3E-B2D4-CEF21B3CFB50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id="{250A6624-8798-4C81-A8E2-D2F15DB6ABD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028" name="Picture 4" descr="Convolution VS Group Convolution">
            <a:extLst>
              <a:ext uri="{FF2B5EF4-FFF2-40B4-BE49-F238E27FC236}">
                <a16:creationId xmlns:a16="http://schemas.microsoft.com/office/drawing/2014/main" id="{64B74CB8-F484-4754-B6ED-BFBF0946D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95" y="1557207"/>
            <a:ext cx="5671401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A8120F6-064E-4114-9E1E-9E79DE720DD8}"/>
              </a:ext>
            </a:extLst>
          </p:cNvPr>
          <p:cNvSpPr txBox="1"/>
          <p:nvPr/>
        </p:nvSpPr>
        <p:spPr>
          <a:xfrm>
            <a:off x="1538072" y="5540279"/>
            <a:ext cx="290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/>
              <a:t>Depthwise</a:t>
            </a:r>
            <a:r>
              <a:rPr lang="en-US" altLang="zh-CN" b="1" dirty="0"/>
              <a:t> Convolution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720086-4268-4F66-904A-C494CEF85346}"/>
              </a:ext>
            </a:extLst>
          </p:cNvPr>
          <p:cNvSpPr txBox="1"/>
          <p:nvPr/>
        </p:nvSpPr>
        <p:spPr>
          <a:xfrm>
            <a:off x="7514806" y="5540279"/>
            <a:ext cx="240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Group Convolution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1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5F3D236-C6EC-47ED-8C2A-2B01AEE501CE}"/>
              </a:ext>
            </a:extLst>
          </p:cNvPr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1366A77-AD0A-4DA5-B087-0A53C1D57230}"/>
                </a:ext>
              </a:extLst>
            </p:cNvPr>
            <p:cNvCxnSpPr/>
            <p:nvPr/>
          </p:nvCxnSpPr>
          <p:spPr>
            <a:xfrm>
              <a:off x="0" y="77453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F5AEFC9-2331-45E4-BBE8-F1F119670499}"/>
                </a:ext>
              </a:extLst>
            </p:cNvPr>
            <p:cNvGrpSpPr/>
            <p:nvPr/>
          </p:nvGrpSpPr>
          <p:grpSpPr>
            <a:xfrm rot="10800000">
              <a:off x="11060824" y="584035"/>
              <a:ext cx="656896" cy="381000"/>
              <a:chOff x="307428" y="393221"/>
              <a:chExt cx="656896" cy="381000"/>
            </a:xfrm>
          </p:grpSpPr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416A2B87-5CD7-4A3E-B2D4-CEF21B3CFB50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id="{250A6624-8798-4C81-A8E2-D2F15DB6ABD7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CAC9B1-06FB-452E-87F0-D4DAD35F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42" y="1503236"/>
            <a:ext cx="9912715" cy="37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7|0.9|0.7|0.7|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7|0.8|1|0.7|0.7|0.8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8|0.8|0.8|0.8|0.7|1.1|0.9|0.8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7|0.8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8|0.7|0.7|0.8|0.8|0.7|0.7|0.7|0.7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8|0.8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6|0.7|0.7|0.8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7|0.8|0.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lvvoqj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noFill/>
        </a:ln>
      </a:spPr>
      <a:bodyPr rtlCol="0" anchor="ctr"/>
      <a:lstStyle>
        <a:defPPr algn="ctr">
          <a:defRPr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dist">
          <a:defRPr sz="1400" dirty="0"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221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Open Sans</vt:lpstr>
      <vt:lpstr>方正正黑简体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SSS</cp:lastModifiedBy>
  <cp:revision>44</cp:revision>
  <dcterms:created xsi:type="dcterms:W3CDTF">2020-12-15T09:58:26Z</dcterms:created>
  <dcterms:modified xsi:type="dcterms:W3CDTF">2020-12-22T11:58:00Z</dcterms:modified>
</cp:coreProperties>
</file>