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68" r:id="rId2"/>
    <p:sldId id="266" r:id="rId3"/>
    <p:sldId id="263" r:id="rId4"/>
    <p:sldId id="282" r:id="rId5"/>
    <p:sldId id="264" r:id="rId6"/>
    <p:sldId id="273" r:id="rId7"/>
    <p:sldId id="262" r:id="rId8"/>
    <p:sldId id="269" r:id="rId9"/>
    <p:sldId id="270" r:id="rId10"/>
    <p:sldId id="272" r:id="rId11"/>
    <p:sldId id="265" r:id="rId12"/>
    <p:sldId id="278" r:id="rId13"/>
    <p:sldId id="267" r:id="rId14"/>
    <p:sldId id="280" r:id="rId15"/>
    <p:sldId id="281" r:id="rId16"/>
    <p:sldId id="275" r:id="rId17"/>
    <p:sldId id="276" r:id="rId18"/>
    <p:sldId id="277" r:id="rId19"/>
    <p:sldId id="279" r:id="rId20"/>
  </p:sldIdLst>
  <p:sldSz cx="12192000" cy="6858000"/>
  <p:notesSz cx="6858000" cy="9144000"/>
  <p:custShowLst>
    <p:custShow name="재구성한 쇼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9"/>
        <p:sld r:id="rId15"/>
        <p:sld r:id="rId9"/>
        <p:sld r:id="rId16"/>
        <p:sld r:id="rId17"/>
        <p:sld r:id="rId18"/>
        <p:sld r:id="rId19"/>
        <p:sld r:id="rId20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5C6"/>
    <a:srgbClr val="A6CAEC"/>
    <a:srgbClr val="4E95D9"/>
    <a:srgbClr val="DCEAF7"/>
    <a:srgbClr val="C1E5F5"/>
    <a:srgbClr val="83AE9A"/>
    <a:srgbClr val="CDC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72AF-C67C-4EFE-A84E-7F2EEDA69123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1601D-0380-4555-A200-DC83702DC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0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25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SPI </a:t>
            </a:r>
            <a:r>
              <a:rPr lang="ko-KR" altLang="en-US" dirty="0"/>
              <a:t>전송 모듈이다</a:t>
            </a:r>
            <a:r>
              <a:rPr lang="en-US" altLang="ko-KR" dirty="0"/>
              <a:t>. SPI</a:t>
            </a:r>
            <a:r>
              <a:rPr lang="en-US" altLang="ko-KR" baseline="0" dirty="0"/>
              <a:t> </a:t>
            </a:r>
            <a:r>
              <a:rPr lang="ko-KR" altLang="en-US" baseline="0" dirty="0"/>
              <a:t>통신을 위해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개의 신호를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4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통해 입출력 관계를 알 수 있다</a:t>
            </a:r>
            <a:r>
              <a:rPr lang="en-US" altLang="ko-KR" dirty="0"/>
              <a:t>. </a:t>
            </a:r>
            <a:r>
              <a:rPr lang="ko-KR" altLang="en-US" dirty="0"/>
              <a:t>통신 사양에 맞춰 </a:t>
            </a:r>
            <a:r>
              <a:rPr lang="en-US" altLang="ko-KR" dirty="0" err="1"/>
              <a:t>scl</a:t>
            </a:r>
            <a:r>
              <a:rPr lang="en-US" altLang="ko-KR" dirty="0"/>
              <a:t> </a:t>
            </a:r>
            <a:r>
              <a:rPr lang="ko-KR" altLang="en-US" dirty="0"/>
              <a:t>주파수를 </a:t>
            </a:r>
            <a:r>
              <a:rPr lang="en-US" altLang="ko-KR" dirty="0"/>
              <a:t>10MHz</a:t>
            </a:r>
            <a:r>
              <a:rPr lang="ko-KR" altLang="en-US" dirty="0"/>
              <a:t>로 맞춰주었고</a:t>
            </a:r>
            <a:r>
              <a:rPr lang="en-US" altLang="ko-KR" dirty="0"/>
              <a:t>, LCD </a:t>
            </a:r>
            <a:r>
              <a:rPr lang="ko-KR" altLang="en-US" dirty="0"/>
              <a:t>모듈을 통해 출력 기능만 사용할 것 이기에 </a:t>
            </a:r>
            <a:r>
              <a:rPr lang="en-US" altLang="ko-KR" dirty="0"/>
              <a:t>MOSI</a:t>
            </a:r>
            <a:r>
              <a:rPr lang="ko-KR" altLang="en-US" dirty="0"/>
              <a:t>핀에 연결하였다</a:t>
            </a:r>
            <a:r>
              <a:rPr lang="en-US" altLang="ko-KR" dirty="0"/>
              <a:t>. </a:t>
            </a:r>
            <a:r>
              <a:rPr lang="ko-KR" altLang="en-US" dirty="0"/>
              <a:t>데이터 전송</a:t>
            </a:r>
            <a:r>
              <a:rPr lang="ko-KR" altLang="en-US" baseline="0" dirty="0"/>
              <a:t> 시 </a:t>
            </a:r>
            <a:r>
              <a:rPr lang="en-US" altLang="ko-KR" baseline="0" dirty="0" err="1"/>
              <a:t>cs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0</a:t>
            </a:r>
            <a:r>
              <a:rPr lang="ko-KR" altLang="en-US" baseline="0" dirty="0"/>
              <a:t>으로 고정한다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3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en-US" altLang="ko-KR" baseline="0" dirty="0"/>
              <a:t> </a:t>
            </a:r>
            <a:r>
              <a:rPr lang="ko-KR" altLang="en-US" baseline="0" dirty="0"/>
              <a:t>구성은 다음과 같다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60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구성은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5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SPI </a:t>
            </a:r>
            <a:r>
              <a:rPr lang="ko-KR" altLang="en-US" dirty="0"/>
              <a:t>통신 모듈을 통한 데이터 전송 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그림과 같이</a:t>
            </a:r>
            <a:r>
              <a:rPr lang="ko-KR" altLang="en-US" baseline="0" dirty="0"/>
              <a:t> 디스플레이에 입력하고자 하는 </a:t>
            </a:r>
            <a:r>
              <a:rPr lang="ko-KR" altLang="en-US" baseline="0" dirty="0" err="1"/>
              <a:t>좌표값에</a:t>
            </a:r>
            <a:r>
              <a:rPr lang="ko-KR" altLang="en-US" baseline="0" dirty="0"/>
              <a:t> 데이터를 직접 입력하는 방식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원하는 화면을 출력하기가 까다롭다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9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RTL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다음 </a:t>
            </a:r>
            <a:r>
              <a:rPr lang="en-US" altLang="ko-KR" baseline="0" dirty="0"/>
              <a:t>SoC</a:t>
            </a:r>
            <a:r>
              <a:rPr lang="ko-KR" altLang="en-US" baseline="0" dirty="0"/>
              <a:t>설계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마지막으로 </a:t>
            </a:r>
            <a:r>
              <a:rPr lang="en-US" altLang="ko-KR" baseline="0" dirty="0" err="1"/>
              <a:t>vitis</a:t>
            </a:r>
            <a:r>
              <a:rPr lang="ko-KR" altLang="en-US" baseline="0" dirty="0"/>
              <a:t>로 소프트웨어 설계 후 하루 정도 디버깅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3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엘리베이터 구현에 사용한 기기들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사용 기기들을 소프트웨어로 제어</a:t>
            </a:r>
            <a:r>
              <a:rPr lang="en-US" altLang="ko-KR"/>
              <a:t>, </a:t>
            </a:r>
            <a:r>
              <a:rPr lang="ko-KR" altLang="en-US"/>
              <a:t>타이머</a:t>
            </a:r>
            <a:r>
              <a:rPr lang="ko-KR" altLang="en-US" baseline="0"/>
              <a:t>와 </a:t>
            </a:r>
            <a:r>
              <a:rPr lang="en-US" altLang="ko-KR" baseline="0"/>
              <a:t>PWM, SPI </a:t>
            </a:r>
            <a:r>
              <a:rPr lang="ko-KR" altLang="en-US" baseline="0"/>
              <a:t>통신의 경우 직접 </a:t>
            </a:r>
            <a:r>
              <a:rPr lang="en-US" altLang="ko-KR" baseline="0"/>
              <a:t>IP</a:t>
            </a:r>
            <a:r>
              <a:rPr lang="ko-KR" altLang="en-US" baseline="0"/>
              <a:t>를 만들어 </a:t>
            </a:r>
            <a:r>
              <a:rPr lang="ko-KR" altLang="en-US" baseline="0" err="1"/>
              <a:t>하드웨어화</a:t>
            </a:r>
            <a:r>
              <a:rPr lang="ko-KR" altLang="en-US" baseline="0"/>
              <a:t> 하여 제어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0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프로젝트 전체적인 디자인 구성은 다음과 같다 </a:t>
            </a:r>
            <a:r>
              <a:rPr lang="en-US" altLang="ko-KR" err="1"/>
              <a:t>rtl</a:t>
            </a:r>
            <a:r>
              <a:rPr lang="en-US" altLang="ko-KR"/>
              <a:t> </a:t>
            </a:r>
            <a:r>
              <a:rPr lang="ko-KR" altLang="en-US"/>
              <a:t>설계부터 설명</a:t>
            </a:r>
            <a:r>
              <a:rPr lang="ko-KR" altLang="en-US" baseline="0"/>
              <a:t> </a:t>
            </a:r>
            <a:r>
              <a:rPr lang="ko-KR" altLang="en-US" baseline="0" err="1"/>
              <a:t>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8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FPGA </a:t>
            </a:r>
            <a:r>
              <a:rPr lang="ko-KR" altLang="en-US"/>
              <a:t>모듈로 설계하여 테스트를 거치고 </a:t>
            </a:r>
            <a:r>
              <a:rPr lang="en-US" altLang="ko-KR"/>
              <a:t>IP</a:t>
            </a:r>
            <a:r>
              <a:rPr lang="ko-KR" altLang="en-US"/>
              <a:t>용 모듈로 활용</a:t>
            </a:r>
            <a:r>
              <a:rPr lang="en-US" altLang="ko-KR"/>
              <a:t>. </a:t>
            </a:r>
            <a:r>
              <a:rPr lang="ko-KR" altLang="en-US"/>
              <a:t>예시와 같이 </a:t>
            </a:r>
            <a:r>
              <a:rPr lang="ko-KR" altLang="en-US" err="1"/>
              <a:t>입력값을</a:t>
            </a:r>
            <a:r>
              <a:rPr lang="ko-KR" altLang="en-US"/>
              <a:t> 직접 입력하여 정상 동작을 확인하고</a:t>
            </a:r>
            <a:r>
              <a:rPr lang="en-US" altLang="ko-KR"/>
              <a:t>, IP </a:t>
            </a:r>
            <a:r>
              <a:rPr lang="ko-KR" altLang="en-US"/>
              <a:t>모듈 설계 시 </a:t>
            </a:r>
            <a:r>
              <a:rPr lang="ko-KR" altLang="en-US" err="1"/>
              <a:t>입력값을</a:t>
            </a:r>
            <a:r>
              <a:rPr lang="ko-KR" altLang="en-US"/>
              <a:t> 레지스터 입력으로 변경하여 설계하였다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3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로 만든 모듈 중 하나인 타이머</a:t>
            </a:r>
            <a:r>
              <a:rPr lang="en-US" altLang="ko-KR" dirty="0"/>
              <a:t>/</a:t>
            </a:r>
            <a:r>
              <a:rPr lang="ko-KR" altLang="en-US" dirty="0"/>
              <a:t>카운터 모듈 기능에 대한 설명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입력값을</a:t>
            </a:r>
            <a:r>
              <a:rPr lang="ko-KR" altLang="en-US" dirty="0"/>
              <a:t> 통해 </a:t>
            </a:r>
            <a:r>
              <a:rPr lang="ko-KR" altLang="en-US" dirty="0" err="1"/>
              <a:t>출력신호</a:t>
            </a:r>
            <a:r>
              <a:rPr lang="ko-KR" altLang="en-US" dirty="0"/>
              <a:t> 주기를 설정한다</a:t>
            </a:r>
            <a:r>
              <a:rPr lang="en-US" altLang="ko-KR" dirty="0"/>
              <a:t>. </a:t>
            </a:r>
            <a:r>
              <a:rPr lang="ko-KR" altLang="en-US" dirty="0"/>
              <a:t>모드는 </a:t>
            </a:r>
            <a:r>
              <a:rPr lang="ko-KR" altLang="en-US" dirty="0" err="1"/>
              <a:t>오버플로우</a:t>
            </a:r>
            <a:r>
              <a:rPr lang="ko-KR" altLang="en-US" dirty="0"/>
              <a:t> 인터럽트 모드와 </a:t>
            </a:r>
            <a:r>
              <a:rPr lang="en-US" altLang="ko-KR" dirty="0"/>
              <a:t>PWM </a:t>
            </a:r>
            <a:r>
              <a:rPr lang="ko-KR" altLang="en-US" dirty="0"/>
              <a:t>모드로 </a:t>
            </a:r>
            <a:r>
              <a:rPr lang="en-US" altLang="ko-KR" dirty="0"/>
              <a:t>2</a:t>
            </a:r>
            <a:r>
              <a:rPr lang="ko-KR" altLang="en-US" dirty="0"/>
              <a:t>가지 출력을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통해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출력값의</a:t>
            </a:r>
            <a:r>
              <a:rPr lang="ko-KR" altLang="en-US" dirty="0"/>
              <a:t> 관계를 확인 할 수 있다</a:t>
            </a:r>
            <a:r>
              <a:rPr lang="en-US" altLang="ko-KR" dirty="0"/>
              <a:t>. </a:t>
            </a:r>
            <a:r>
              <a:rPr lang="en-US" altLang="ko-KR" dirty="0" err="1"/>
              <a:t>Prescalor</a:t>
            </a:r>
            <a:r>
              <a:rPr lang="en-US" altLang="ko-KR" baseline="0" dirty="0"/>
              <a:t> </a:t>
            </a:r>
            <a:r>
              <a:rPr lang="ko-KR" altLang="en-US" baseline="0" dirty="0"/>
              <a:t>값에 따라 </a:t>
            </a:r>
            <a:r>
              <a:rPr lang="en-US" altLang="ko-KR" baseline="0" dirty="0"/>
              <a:t>max count </a:t>
            </a:r>
            <a:r>
              <a:rPr lang="ko-KR" altLang="en-US" baseline="0" dirty="0"/>
              <a:t>값을 바꾸고</a:t>
            </a:r>
            <a:r>
              <a:rPr lang="en-US" altLang="ko-KR" baseline="0" dirty="0"/>
              <a:t>, max count</a:t>
            </a:r>
            <a:r>
              <a:rPr lang="ko-KR" altLang="en-US" baseline="0" dirty="0"/>
              <a:t>값에 맞춰 </a:t>
            </a:r>
            <a:r>
              <a:rPr lang="en-US" altLang="ko-KR" baseline="0" dirty="0"/>
              <a:t>timer </a:t>
            </a:r>
            <a:r>
              <a:rPr lang="en-US" altLang="ko-KR" baseline="0" dirty="0" err="1"/>
              <a:t>int</a:t>
            </a:r>
            <a:r>
              <a:rPr lang="en-US" altLang="ko-KR" baseline="0" dirty="0"/>
              <a:t> </a:t>
            </a:r>
            <a:r>
              <a:rPr lang="ko-KR" altLang="en-US" baseline="0" dirty="0"/>
              <a:t>신호를 출력하거나 </a:t>
            </a:r>
            <a:r>
              <a:rPr lang="en-US" altLang="ko-KR" baseline="0" dirty="0" err="1"/>
              <a:t>pwm</a:t>
            </a:r>
            <a:r>
              <a:rPr lang="en-US" altLang="ko-KR" baseline="0" dirty="0"/>
              <a:t> </a:t>
            </a:r>
            <a:r>
              <a:rPr lang="ko-KR" altLang="en-US" baseline="0" dirty="0"/>
              <a:t>신호를 출력하게 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1601D-0380-4555-A200-DC83702DC8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5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3CC5-BE57-7D0C-9A80-D994526A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211129-4827-AAD8-7A4A-09625CCA3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AE139-2E63-582A-4281-2FD648B1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5ECA6-7C24-FF21-163E-0AFE4720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BD708-4323-06DE-AF60-D275EF5F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8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29C4A-8EAA-CC57-DA3E-05C895E7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093EE-2A16-7A1A-6879-76068CA4F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FD64E-A78B-E33E-59A2-433764D5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DC36B-7FD0-08B3-5CA8-9F2F60D0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BB51E-2362-4992-F565-2CA64464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5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6AB337-0068-42DC-DE94-313739E9E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83EFC-D664-EF17-3B04-998A93B0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24894-7885-44E2-1AFD-C975FF3E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45385-E94F-9B60-830D-9F941706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D77F5-FFAA-C5C0-9FF1-7B031CCA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8F5EE-614D-9C33-2A9F-C9B7EB06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354FA-6474-0BB6-707E-CA13E512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9CF3B-66F0-5078-941D-AF8319FC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30E04-5D94-6BC2-40B2-3EC2C644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212F-459B-524B-71FF-50CF1C71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8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FF8C0-4278-C075-7377-236A282F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BEDEB8E-C6CF-BA4E-23D7-8EDBC3C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1395670F-4C4E-DE45-F769-56388283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5C636E25-87A8-21EE-9C62-DC52B9D1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BB5801A-E256-E4CC-5831-D34491DC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1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8206C-7CBC-BCCF-2F28-761AB496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7DAA3-AA13-9BCC-6905-F02DD6D73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F1ED2-035F-0B46-A4BF-8B6640177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45C96-E82D-48AC-059E-28DEBAAC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68E28-8AC6-AFBD-FE87-8E71E484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A4FB8-83D5-6EB3-6B04-60585C8F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509D0-7942-F014-3D1A-752D9AAC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4CF01-BD8E-2132-75D9-8188AD18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A1E72-1288-B9F9-0649-9E72CC52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2014B3-8080-9827-6A9B-C8DFA9184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F0E200-128D-821C-1ADC-EDE35ED66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33A23-58A1-51FE-A6E6-B408BC13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6DC10B-74DE-8757-9DA1-05A8194F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B6C7C-0659-D922-3609-2987B510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8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723BA-8DBB-000A-50C5-9AF03EB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3600E-A579-3B0A-77C1-87EF7527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4F4293-1C90-2E83-508A-F472067A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50FCF-C6A9-4CA7-B5C6-1304958F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91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CA6CD8-7951-41D3-9D8C-5F0BB65A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DDADE-816A-2BD9-3C6A-EC188D68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46985-3E76-F73D-124E-49C73BFB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3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4656B-2FAC-0407-EA07-0F94CEBE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0A18D-C678-5A49-3E49-61957DB9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8C835-C40D-2ACD-A02A-85B419D1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39838-AF79-CBA8-E4E0-8E2D93F9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F4813-88AC-D310-1A3C-98D69CF7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20231-E887-C58B-3F88-D886B792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1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9702-5BF4-2A20-BB1C-75AE6C2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E76F85-BE07-B9AD-11CE-8651E77DC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EB966-9260-AE9E-775B-2A6C2A72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D26E8-3F04-5408-B7A1-61045D70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9C928-619C-4B20-BDA7-094345EC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7E5DB-5D64-811E-9AAB-EB575A17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698AF-A2FC-A7B4-9FBA-E1219E7F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26C88-3B1D-CAF2-201C-81836676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3B591-247C-BED5-B0DD-588E9ADC0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/>
              <a:t>2024-10-08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5F2E7-4A29-86F6-3A7A-D36727FF0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07559-719E-F5B6-5A82-500FCFE32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03955-46C1-4B31-8872-AA7A64E08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4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JZBbCFE_m-k?feature=oembe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tardusk2nd/Qualita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056640" y="3957329"/>
            <a:ext cx="4170725" cy="533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Team </a:t>
            </a:r>
            <a:r>
              <a:rPr lang="en-US" altLang="ko-KR" sz="16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Qualitas</a:t>
            </a: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김현진</a:t>
            </a: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이윤규 서정훈</a:t>
            </a:r>
            <a:endParaRPr lang="en-US" altLang="ko-KR" sz="1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39" name="직사각형 1038"/>
          <p:cNvSpPr/>
          <p:nvPr/>
        </p:nvSpPr>
        <p:spPr>
          <a:xfrm>
            <a:off x="1056640" y="2538411"/>
            <a:ext cx="4170726" cy="130492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SoC Project</a:t>
            </a:r>
          </a:p>
          <a:p>
            <a:pPr algn="r"/>
            <a:r>
              <a:rPr lang="en-US" altLang="ko-KR" sz="7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Elevator</a:t>
            </a:r>
            <a:endParaRPr lang="ko-KR" altLang="en-US" sz="7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실내, 전자제품, 전기 배선, 전자 공학이(가) 표시된 사진&#10;&#10;자동 생성된 설명">
            <a:extLst>
              <a:ext uri="{FF2B5EF4-FFF2-40B4-BE49-F238E27FC236}">
                <a16:creationId xmlns:a16="http://schemas.microsoft.com/office/drawing/2014/main" id="{7E54B034-8FBF-890A-DA23-1627834A4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" r="-1" b="2936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1CA580-EF69-E0BD-4F53-28C8EED8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2024-10-08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0DE7F-CB11-F73C-3DFE-1609646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14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72A82-50A0-DC41-C9A8-C9E6ADFB2650}"/>
              </a:ext>
            </a:extLst>
          </p:cNvPr>
          <p:cNvSpPr txBox="1"/>
          <p:nvPr/>
        </p:nvSpPr>
        <p:spPr>
          <a:xfrm>
            <a:off x="5183731" y="167531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Functions</a:t>
            </a:r>
            <a:endParaRPr lang="ko-KR" altLang="en-US" sz="28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4ECAB9-D6C7-BCB3-F111-58C0C48FF76F}"/>
              </a:ext>
            </a:extLst>
          </p:cNvPr>
          <p:cNvGrpSpPr/>
          <p:nvPr/>
        </p:nvGrpSpPr>
        <p:grpSpPr>
          <a:xfrm>
            <a:off x="2423491" y="2325024"/>
            <a:ext cx="7345018" cy="3877188"/>
            <a:chOff x="2423491" y="2177539"/>
            <a:chExt cx="7345018" cy="38771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FC2AC8-ED99-6C6B-E04A-144C6F71EDA5}"/>
                </a:ext>
              </a:extLst>
            </p:cNvPr>
            <p:cNvSpPr/>
            <p:nvPr/>
          </p:nvSpPr>
          <p:spPr>
            <a:xfrm>
              <a:off x="2423492" y="2177539"/>
              <a:ext cx="7345017" cy="38771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FF0089-F020-599A-CBEB-7BB51221D290}"/>
                </a:ext>
              </a:extLst>
            </p:cNvPr>
            <p:cNvSpPr/>
            <p:nvPr/>
          </p:nvSpPr>
          <p:spPr>
            <a:xfrm>
              <a:off x="2423491" y="2177539"/>
              <a:ext cx="7345017" cy="378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Common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5E5C2B-02D6-8E39-F802-FA667D5CDD26}"/>
                </a:ext>
              </a:extLst>
            </p:cNvPr>
            <p:cNvSpPr/>
            <p:nvPr/>
          </p:nvSpPr>
          <p:spPr>
            <a:xfrm>
              <a:off x="2423491" y="4112965"/>
              <a:ext cx="3672509" cy="378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Overflow Interrupt mode</a:t>
              </a:r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BB603-943B-900F-4A76-B7577B4FB549}"/>
                </a:ext>
              </a:extLst>
            </p:cNvPr>
            <p:cNvSpPr/>
            <p:nvPr/>
          </p:nvSpPr>
          <p:spPr>
            <a:xfrm>
              <a:off x="6094973" y="4111130"/>
              <a:ext cx="3672509" cy="378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PWM mode</a:t>
              </a:r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4ED82F-9774-4CF9-A1DC-F112004AD07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6093946" y="4111130"/>
              <a:ext cx="2055" cy="19435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3E61BB-A9AB-F32D-E187-6FE5E0618723}"/>
                </a:ext>
              </a:extLst>
            </p:cNvPr>
            <p:cNvSpPr txBox="1"/>
            <p:nvPr/>
          </p:nvSpPr>
          <p:spPr>
            <a:xfrm>
              <a:off x="3347021" y="2841460"/>
              <a:ext cx="24468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dirty="0" err="1"/>
                <a:t>Prescaler</a:t>
              </a:r>
              <a:r>
                <a:rPr lang="en-US" altLang="ko-KR" dirty="0"/>
                <a:t> </a:t>
              </a:r>
              <a:r>
                <a:rPr lang="ko-KR" altLang="en-US" dirty="0"/>
                <a:t>설정</a:t>
              </a:r>
              <a:endParaRPr lang="en-US" altLang="ko-KR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/>
                <a:t>Count Period </a:t>
              </a:r>
              <a:r>
                <a:rPr lang="ko-KR" altLang="en-US" dirty="0"/>
                <a:t>설정</a:t>
              </a:r>
              <a:endParaRPr lang="en-US" altLang="ko-KR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/>
                <a:t>모드 선택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5C30B0-6CC2-73D2-D7F0-431ABE8E90A7}"/>
                </a:ext>
              </a:extLst>
            </p:cNvPr>
            <p:cNvSpPr txBox="1"/>
            <p:nvPr/>
          </p:nvSpPr>
          <p:spPr>
            <a:xfrm>
              <a:off x="6395189" y="2939557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출력신호</a:t>
              </a:r>
              <a:r>
                <a:rPr lang="ko-KR" altLang="en-US"/>
                <a:t> 주기 설정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218C50-6E20-24CF-D555-F1E10E5283FF}"/>
                </a:ext>
              </a:extLst>
            </p:cNvPr>
            <p:cNvSpPr txBox="1"/>
            <p:nvPr/>
          </p:nvSpPr>
          <p:spPr>
            <a:xfrm>
              <a:off x="2539383" y="4879574"/>
              <a:ext cx="343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err="1"/>
                <a:t>분주된</a:t>
              </a:r>
              <a:r>
                <a:rPr lang="ko-KR" altLang="en-US"/>
                <a:t> 클럭이 </a:t>
              </a:r>
              <a:r>
                <a:rPr lang="en-US" altLang="ko-KR"/>
                <a:t>max count</a:t>
              </a:r>
              <a:r>
                <a:rPr lang="ko-KR" altLang="en-US"/>
                <a:t>까지 </a:t>
              </a:r>
              <a:r>
                <a:rPr lang="ko-KR" altLang="en-US" err="1"/>
                <a:t>카운팅되면</a:t>
              </a:r>
              <a:r>
                <a:rPr lang="ko-KR" altLang="en-US"/>
                <a:t> 인터럽트 신호 발생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48164E-20A8-D56C-69D7-814D9B0FC059}"/>
                </a:ext>
              </a:extLst>
            </p:cNvPr>
            <p:cNvSpPr txBox="1"/>
            <p:nvPr/>
          </p:nvSpPr>
          <p:spPr>
            <a:xfrm>
              <a:off x="6284301" y="4717199"/>
              <a:ext cx="34386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err="1"/>
                <a:t>분주된</a:t>
              </a:r>
              <a:r>
                <a:rPr lang="ko-KR" altLang="en-US"/>
                <a:t> 클럭이 </a:t>
              </a:r>
              <a:r>
                <a:rPr lang="ko-KR" altLang="en-US" err="1"/>
                <a:t>비교일치값보다</a:t>
              </a: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낮으면 </a:t>
              </a:r>
              <a:r>
                <a:rPr lang="en-US" altLang="ko-KR"/>
                <a:t>high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높으면 </a:t>
              </a:r>
              <a:r>
                <a:rPr lang="en-US" altLang="ko-KR"/>
                <a:t>low</a:t>
              </a:r>
            </a:p>
            <a:p>
              <a:r>
                <a:rPr lang="ko-KR" altLang="en-US"/>
                <a:t>출력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06214A1-8621-E18E-CE3B-E1326CEC6DA3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5793909" y="2939557"/>
              <a:ext cx="601280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04E2386-BEA9-F6E8-53E1-8A6F98637F02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5793909" y="3124223"/>
              <a:ext cx="601280" cy="17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80BB377-0954-0872-E798-B3495DD675F0}"/>
                </a:ext>
              </a:extLst>
            </p:cNvPr>
            <p:cNvCxnSpPr>
              <a:cxnSpLocks/>
            </p:cNvCxnSpPr>
            <p:nvPr/>
          </p:nvCxnSpPr>
          <p:spPr>
            <a:xfrm>
              <a:off x="4287001" y="3764790"/>
              <a:ext cx="0" cy="34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49E2841-453F-BB24-254B-BB582E5094F3}"/>
                </a:ext>
              </a:extLst>
            </p:cNvPr>
            <p:cNvCxnSpPr>
              <a:cxnSpLocks/>
            </p:cNvCxnSpPr>
            <p:nvPr/>
          </p:nvCxnSpPr>
          <p:spPr>
            <a:xfrm>
              <a:off x="4287001" y="3937960"/>
              <a:ext cx="364422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708A642-FAB3-D489-BAF0-32F7E692FBEE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7931227" y="3937960"/>
              <a:ext cx="1" cy="1731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05B5F-9790-A6DE-1F1B-BE6DFD46D014}"/>
              </a:ext>
            </a:extLst>
          </p:cNvPr>
          <p:cNvSpPr txBox="1"/>
          <p:nvPr/>
        </p:nvSpPr>
        <p:spPr>
          <a:xfrm>
            <a:off x="0" y="0"/>
            <a:ext cx="12192000" cy="1338879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/>
              <a:t>RTL Design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Timer/Counter</a:t>
            </a:r>
            <a:endParaRPr lang="ko-KR" altLang="en-US" sz="3200" b="1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A7CFC1-A76D-2FA6-A5AC-38E5D851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4A770B1-6473-C618-497A-624F9CB2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37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407297" y="3013975"/>
            <a:ext cx="1995164" cy="1475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Control logic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4329" y="4286905"/>
            <a:ext cx="725937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32bit</a:t>
            </a:r>
          </a:p>
          <a:p>
            <a:pPr algn="ctr"/>
            <a:r>
              <a:rPr lang="en-US" altLang="ko-KR" sz="1050"/>
              <a:t>compare</a:t>
            </a:r>
            <a:endParaRPr lang="ko-KR" altLang="en-US" sz="1050"/>
          </a:p>
        </p:txBody>
      </p:sp>
      <p:sp>
        <p:nvSpPr>
          <p:cNvPr id="23" name="TextBox 22"/>
          <p:cNvSpPr txBox="1"/>
          <p:nvPr/>
        </p:nvSpPr>
        <p:spPr>
          <a:xfrm>
            <a:off x="1406207" y="2914220"/>
            <a:ext cx="7253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32bit</a:t>
            </a:r>
          </a:p>
          <a:p>
            <a:pPr algn="ctr"/>
            <a:r>
              <a:rPr lang="en-US" altLang="ko-KR" sz="1000" err="1"/>
              <a:t>prescalor</a:t>
            </a: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05636" y="3431659"/>
            <a:ext cx="725937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32bit</a:t>
            </a:r>
          </a:p>
          <a:p>
            <a:pPr algn="ctr"/>
            <a:r>
              <a:rPr lang="en-US" altLang="ko-KR" sz="1050"/>
              <a:t>Max counter</a:t>
            </a:r>
            <a:endParaRPr lang="ko-KR" altLang="en-US" sz="1050"/>
          </a:p>
        </p:txBody>
      </p:sp>
      <p:sp>
        <p:nvSpPr>
          <p:cNvPr id="25" name="순서도: 수동 연산 24"/>
          <p:cNvSpPr/>
          <p:nvPr/>
        </p:nvSpPr>
        <p:spPr>
          <a:xfrm rot="5400000">
            <a:off x="5615914" y="3597287"/>
            <a:ext cx="792480" cy="312735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05636" y="1804686"/>
            <a:ext cx="72536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2bit</a:t>
            </a:r>
          </a:p>
          <a:p>
            <a:pPr algn="ctr"/>
            <a:r>
              <a:rPr lang="en-US" altLang="ko-KR" sz="1000"/>
              <a:t>control</a:t>
            </a:r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6539683" y="3458851"/>
            <a:ext cx="729226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Timer </a:t>
            </a:r>
            <a:r>
              <a:rPr lang="en-US" altLang="ko-KR" sz="1050" err="1"/>
              <a:t>int</a:t>
            </a:r>
            <a:endParaRPr lang="ko-KR" alt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6539683" y="3724922"/>
            <a:ext cx="729226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err="1"/>
              <a:t>Pwm</a:t>
            </a:r>
            <a:endParaRPr lang="ko-KR" altLang="en-US" sz="1050"/>
          </a:p>
        </p:txBody>
      </p:sp>
      <p:cxnSp>
        <p:nvCxnSpPr>
          <p:cNvPr id="29" name="직선 연결선 28"/>
          <p:cNvCxnSpPr>
            <a:cxnSpLocks/>
            <a:stCxn id="21" idx="3"/>
            <a:endCxn id="25" idx="2"/>
          </p:cNvCxnSpPr>
          <p:nvPr/>
        </p:nvCxnSpPr>
        <p:spPr>
          <a:xfrm>
            <a:off x="5402461" y="3751794"/>
            <a:ext cx="453326" cy="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157651" y="2001166"/>
            <a:ext cx="38617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19385" y="1996791"/>
            <a:ext cx="0" cy="1406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43" idx="6"/>
          </p:cNvCxnSpPr>
          <p:nvPr/>
        </p:nvCxnSpPr>
        <p:spPr>
          <a:xfrm>
            <a:off x="2521581" y="3114276"/>
            <a:ext cx="88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929743" y="3664982"/>
            <a:ext cx="4748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2"/>
          </p:cNvCxnSpPr>
          <p:nvPr/>
        </p:nvCxnSpPr>
        <p:spPr>
          <a:xfrm>
            <a:off x="2903719" y="4368192"/>
            <a:ext cx="500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순서도: 수동 연산 34"/>
          <p:cNvSpPr/>
          <p:nvPr/>
        </p:nvSpPr>
        <p:spPr>
          <a:xfrm rot="16200000">
            <a:off x="2563695" y="3599178"/>
            <a:ext cx="548322" cy="156369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/>
          <p:nvPr/>
        </p:nvCxnSpPr>
        <p:spPr>
          <a:xfrm>
            <a:off x="2157651" y="3107242"/>
            <a:ext cx="589698" cy="500345"/>
          </a:xfrm>
          <a:prstGeom prst="bentConnector3">
            <a:avLst>
              <a:gd name="adj1" fmla="val 572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135744" y="3723842"/>
            <a:ext cx="617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순서도: 수동 연산 37"/>
          <p:cNvSpPr/>
          <p:nvPr/>
        </p:nvSpPr>
        <p:spPr>
          <a:xfrm rot="16200000">
            <a:off x="2551373" y="4290007"/>
            <a:ext cx="548322" cy="156369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2140266" y="4494654"/>
            <a:ext cx="597817" cy="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498722" y="4241233"/>
            <a:ext cx="248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498722" y="3607587"/>
            <a:ext cx="0" cy="633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475862" y="35794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475862" y="309141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6182984" y="3613819"/>
            <a:ext cx="356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175753" y="3863006"/>
            <a:ext cx="356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99" y="4314703"/>
            <a:ext cx="5562395" cy="1804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4F8A35A-776D-D21C-46CC-F46BE42FC0E1}"/>
              </a:ext>
            </a:extLst>
          </p:cNvPr>
          <p:cNvSpPr txBox="1"/>
          <p:nvPr/>
        </p:nvSpPr>
        <p:spPr>
          <a:xfrm>
            <a:off x="0" y="0"/>
            <a:ext cx="12192000" cy="1338879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RTL Design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Timer/Counter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64BED6-C437-DA52-565B-FC39F222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D1AB3-0023-47A9-6C0B-70BDFD81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41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18436CC-B826-8549-7CEE-92DC704E5742}"/>
              </a:ext>
            </a:extLst>
          </p:cNvPr>
          <p:cNvSpPr txBox="1">
            <a:spLocks/>
          </p:cNvSpPr>
          <p:nvPr/>
        </p:nvSpPr>
        <p:spPr>
          <a:xfrm>
            <a:off x="520700" y="247651"/>
            <a:ext cx="2062480" cy="564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endParaRPr lang="ko-KR" altLang="en-US" sz="1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CC03CE-1618-0181-C07A-EEAD8AAE8C5C}"/>
              </a:ext>
            </a:extLst>
          </p:cNvPr>
          <p:cNvSpPr txBox="1"/>
          <p:nvPr/>
        </p:nvSpPr>
        <p:spPr>
          <a:xfrm>
            <a:off x="3073436" y="1778039"/>
            <a:ext cx="604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통신 규약</a:t>
            </a:r>
            <a:r>
              <a:rPr lang="en-US" altLang="ko-KR" sz="2400" b="1" dirty="0"/>
              <a:t>(Master → Slave)</a:t>
            </a:r>
            <a:endParaRPr lang="ko-KR" altLang="en-US" sz="2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EEC1FB-B6CE-1579-EA3B-139F7E86994F}"/>
              </a:ext>
            </a:extLst>
          </p:cNvPr>
          <p:cNvGrpSpPr/>
          <p:nvPr/>
        </p:nvGrpSpPr>
        <p:grpSpPr>
          <a:xfrm>
            <a:off x="1585162" y="2516293"/>
            <a:ext cx="9021677" cy="3880549"/>
            <a:chOff x="1681175" y="2516293"/>
            <a:chExt cx="9021677" cy="38805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DAD508-A156-0A94-F061-56832F4D4529}"/>
                </a:ext>
              </a:extLst>
            </p:cNvPr>
            <p:cNvSpPr txBox="1"/>
            <p:nvPr/>
          </p:nvSpPr>
          <p:spPr>
            <a:xfrm>
              <a:off x="1681175" y="2516293"/>
              <a:ext cx="7236682" cy="388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ko-KR" b="1" dirty="0"/>
                <a:t>SCL, SDA</a:t>
              </a:r>
            </a:p>
            <a:p>
              <a:pPr>
                <a:lnSpc>
                  <a:spcPts val="2500"/>
                </a:lnSpc>
              </a:pPr>
              <a:r>
                <a:rPr lang="en-US" altLang="ko-KR" dirty="0"/>
                <a:t>	</a:t>
              </a:r>
              <a:r>
                <a:rPr lang="ko-KR" altLang="en-US" sz="1600" u="sng" dirty="0"/>
                <a:t>통신 동기화 클럭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/ </a:t>
              </a:r>
              <a:r>
                <a:rPr lang="ko-KR" altLang="en-US" sz="1600" u="sng" dirty="0"/>
                <a:t>전송할 데이터</a:t>
              </a:r>
              <a:r>
                <a:rPr lang="en-US" altLang="ko-KR" sz="1600" dirty="0"/>
                <a:t>(8-bit)</a:t>
              </a:r>
            </a:p>
            <a:p>
              <a:pPr>
                <a:lnSpc>
                  <a:spcPts val="2500"/>
                </a:lnSpc>
              </a:pPr>
              <a:r>
                <a:rPr lang="en-US" altLang="ko-KR" sz="1600" dirty="0"/>
                <a:t>	</a:t>
              </a:r>
              <a:r>
                <a:rPr lang="en-US" altLang="ko-KR" sz="1600" dirty="0" err="1"/>
                <a:t>sda</a:t>
              </a:r>
              <a:r>
                <a:rPr lang="ko-KR" altLang="en-US" sz="1600" dirty="0"/>
                <a:t>로 양방향 통신</a:t>
              </a:r>
              <a:endParaRPr lang="en-US" altLang="ko-KR" sz="1600" dirty="0"/>
            </a:p>
            <a:p>
              <a:pPr>
                <a:lnSpc>
                  <a:spcPts val="25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본래 </a:t>
              </a:r>
              <a:r>
                <a:rPr lang="en-US" altLang="ko-KR" sz="1600" b="1" dirty="0"/>
                <a:t>CPOL</a:t>
              </a:r>
              <a:r>
                <a:rPr lang="en-US" altLang="ko-KR" sz="1600" dirty="0"/>
                <a:t>(polarity), </a:t>
              </a:r>
              <a:r>
                <a:rPr lang="en-US" altLang="ko-KR" sz="1600" b="1" dirty="0"/>
                <a:t>CPHA</a:t>
              </a:r>
              <a:r>
                <a:rPr lang="en-US" altLang="ko-KR" sz="1600" dirty="0"/>
                <a:t>(phase) </a:t>
              </a:r>
              <a:r>
                <a:rPr lang="ko-KR" altLang="en-US" sz="1600" dirty="0"/>
                <a:t>선택 가능</a:t>
              </a:r>
              <a:endParaRPr lang="en-US" altLang="ko-KR" sz="1600" dirty="0"/>
            </a:p>
            <a:p>
              <a:pPr>
                <a:lnSpc>
                  <a:spcPts val="25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여기서는 </a:t>
              </a:r>
              <a:r>
                <a:rPr lang="en-US" altLang="ko-KR" sz="1600" dirty="0"/>
                <a:t>display driver</a:t>
              </a:r>
              <a:r>
                <a:rPr lang="ko-KR" altLang="en-US" sz="1600" dirty="0"/>
                <a:t>에 맞게 </a:t>
              </a:r>
              <a:r>
                <a:rPr lang="en-US" altLang="ko-KR" sz="1600" dirty="0"/>
                <a:t>0,0</a:t>
              </a:r>
              <a:r>
                <a:rPr lang="ko-KR" altLang="en-US" sz="1600" dirty="0"/>
                <a:t>으로 고정</a:t>
              </a:r>
              <a:endParaRPr lang="en-US" altLang="ko-KR" sz="1600" dirty="0"/>
            </a:p>
            <a:p>
              <a:pPr>
                <a:lnSpc>
                  <a:spcPts val="25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→ 유휴 상태에서 클럭 </a:t>
              </a:r>
              <a:r>
                <a:rPr lang="en-US" altLang="ko-KR" sz="1600" dirty="0"/>
                <a:t>low </a:t>
              </a:r>
              <a:r>
                <a:rPr lang="ko-KR" altLang="en-US" sz="1600" dirty="0"/>
                <a:t>및</a:t>
              </a:r>
              <a:r>
                <a:rPr lang="en-US" altLang="ko-KR" sz="1600" dirty="0"/>
                <a:t>, rising edge</a:t>
              </a:r>
              <a:r>
                <a:rPr lang="ko-KR" altLang="en-US" sz="1600" dirty="0"/>
                <a:t>에서 데이터 샘플링</a:t>
              </a:r>
              <a:endParaRPr lang="en-US" altLang="ko-KR" dirty="0"/>
            </a:p>
            <a:p>
              <a:endParaRPr lang="en-US" altLang="ko-KR" dirty="0"/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ko-KR" b="1" dirty="0"/>
                <a:t>CS (Chip select, or Slave select)</a:t>
              </a:r>
            </a:p>
            <a:p>
              <a:r>
                <a:rPr lang="en-US" altLang="ko-KR" dirty="0"/>
                <a:t>	</a:t>
              </a:r>
              <a:r>
                <a:rPr lang="en-US" altLang="ko-KR" sz="1600" dirty="0"/>
                <a:t>Slave on/off </a:t>
              </a:r>
              <a:r>
                <a:rPr lang="ko-KR" altLang="en-US" sz="1600" dirty="0"/>
                <a:t>신호</a:t>
              </a:r>
              <a:r>
                <a:rPr lang="en-US" altLang="ko-KR" sz="1600" dirty="0"/>
                <a:t>(active low)</a:t>
              </a:r>
            </a:p>
            <a:p>
              <a:r>
                <a:rPr lang="en-US" altLang="ko-KR" sz="1600" dirty="0"/>
                <a:t>	cs = 0</a:t>
              </a:r>
              <a:r>
                <a:rPr lang="ko-KR" altLang="en-US" sz="1600" dirty="0"/>
                <a:t>이면 </a:t>
              </a:r>
              <a:r>
                <a:rPr lang="en-US" altLang="ko-KR" sz="1600" dirty="0" err="1"/>
                <a:t>scl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생성</a:t>
              </a:r>
              <a:endParaRPr lang="en-US" altLang="ko-KR" sz="1600" dirty="0"/>
            </a:p>
            <a:p>
              <a:endParaRPr lang="en-US" altLang="ko-KR" dirty="0"/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ko-KR" b="1" dirty="0"/>
                <a:t>DC</a:t>
              </a:r>
            </a:p>
            <a:p>
              <a:r>
                <a:rPr lang="en-US" altLang="ko-KR" dirty="0"/>
                <a:t>	</a:t>
              </a:r>
              <a:r>
                <a:rPr lang="ko-KR" altLang="en-US" sz="1600" dirty="0"/>
                <a:t>커맨드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데이터 선택 신호</a:t>
              </a:r>
              <a:endParaRPr lang="en-US" altLang="ko-KR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3FC0C92-D3AB-6DAA-9D47-6464433E6C05}"/>
                </a:ext>
              </a:extLst>
            </p:cNvPr>
            <p:cNvGrpSpPr/>
            <p:nvPr/>
          </p:nvGrpSpPr>
          <p:grpSpPr>
            <a:xfrm>
              <a:off x="7132862" y="2550744"/>
              <a:ext cx="3569990" cy="979383"/>
              <a:chOff x="3610308" y="3560459"/>
              <a:chExt cx="3569990" cy="97938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63FB995-CC64-5242-A5B8-103876622070}"/>
                  </a:ext>
                </a:extLst>
              </p:cNvPr>
              <p:cNvSpPr txBox="1"/>
              <p:nvPr/>
            </p:nvSpPr>
            <p:spPr>
              <a:xfrm>
                <a:off x="3651185" y="3618979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scl</a:t>
                </a:r>
                <a:endParaRPr lang="ko-KR" altLang="en-US" sz="1600"/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29EA1B5C-DC6E-24BD-A525-5CA0FAA38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310" y="3560459"/>
                <a:ext cx="3093988" cy="438756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5B8174CB-1F7A-D473-9837-751334C48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6188" y="4138542"/>
                <a:ext cx="3074110" cy="401300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D1B7FF-4275-AC44-CB38-3C0E35063676}"/>
                  </a:ext>
                </a:extLst>
              </p:cNvPr>
              <p:cNvSpPr txBox="1"/>
              <p:nvPr/>
            </p:nvSpPr>
            <p:spPr>
              <a:xfrm>
                <a:off x="3610308" y="4139759"/>
                <a:ext cx="5036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sda</a:t>
                </a:r>
                <a:endParaRPr lang="ko-KR" altLang="en-US" sz="160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73A55D-F7F7-B2F7-6E92-7B75689FB017}"/>
              </a:ext>
            </a:extLst>
          </p:cNvPr>
          <p:cNvSpPr txBox="1"/>
          <p:nvPr/>
        </p:nvSpPr>
        <p:spPr>
          <a:xfrm>
            <a:off x="0" y="0"/>
            <a:ext cx="12192000" cy="1338879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RTL Design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SPI - Tx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815F7-5AC8-0E4A-5CF1-D636EE21FD2C}"/>
              </a:ext>
            </a:extLst>
          </p:cNvPr>
          <p:cNvSpPr txBox="1"/>
          <p:nvPr/>
        </p:nvSpPr>
        <p:spPr>
          <a:xfrm>
            <a:off x="8306273" y="3589466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cpol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0,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cpha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59EFA8-C06B-1D18-4CC7-2841B71A83AB}"/>
              </a:ext>
            </a:extLst>
          </p:cNvPr>
          <p:cNvCxnSpPr/>
          <p:nvPr/>
        </p:nvCxnSpPr>
        <p:spPr>
          <a:xfrm>
            <a:off x="1681316" y="2279032"/>
            <a:ext cx="8915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7F0F9-5917-790D-362E-3028EF74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1E219-7C3C-DFE2-1493-7CB0DB4F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50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348653" y="1721787"/>
            <a:ext cx="1494693" cy="1907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SPI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0164" y="1984023"/>
            <a:ext cx="70448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err="1"/>
              <a:t>data_in</a:t>
            </a:r>
            <a:endParaRPr lang="ko-KR" altLang="en-US" sz="1050"/>
          </a:p>
        </p:txBody>
      </p:sp>
      <p:sp>
        <p:nvSpPr>
          <p:cNvPr id="23" name="TextBox 22"/>
          <p:cNvSpPr txBox="1"/>
          <p:nvPr/>
        </p:nvSpPr>
        <p:spPr>
          <a:xfrm>
            <a:off x="3935342" y="2546751"/>
            <a:ext cx="81280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err="1"/>
              <a:t>prescalor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4375503" y="3137911"/>
            <a:ext cx="3600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err="1"/>
              <a:t>cs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7406055" y="1976402"/>
            <a:ext cx="40503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err="1"/>
              <a:t>scl</a:t>
            </a:r>
            <a:endParaRPr lang="ko-KR" altLang="en-US" sz="1050"/>
          </a:p>
        </p:txBody>
      </p:sp>
      <p:sp>
        <p:nvSpPr>
          <p:cNvPr id="26" name="TextBox 25"/>
          <p:cNvSpPr txBox="1"/>
          <p:nvPr/>
        </p:nvSpPr>
        <p:spPr>
          <a:xfrm>
            <a:off x="7416492" y="2588281"/>
            <a:ext cx="40503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err="1"/>
              <a:t>sda</a:t>
            </a:r>
            <a:endParaRPr lang="ko-KR" alt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7416492" y="3119917"/>
            <a:ext cx="52434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/>
              <a:t>valid</a:t>
            </a:r>
            <a:endParaRPr lang="ko-KR" altLang="en-US" sz="105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4753207" y="2128640"/>
            <a:ext cx="595446" cy="6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4758581" y="2677225"/>
            <a:ext cx="595446" cy="6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740523" y="3264869"/>
            <a:ext cx="595446" cy="6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43346" y="2120631"/>
            <a:ext cx="562707" cy="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endCxn id="26" idx="1"/>
          </p:cNvCxnSpPr>
          <p:nvPr/>
        </p:nvCxnSpPr>
        <p:spPr>
          <a:xfrm flipV="1">
            <a:off x="6834884" y="2715239"/>
            <a:ext cx="581608" cy="11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  <a:endCxn id="27" idx="1"/>
          </p:cNvCxnSpPr>
          <p:nvPr/>
        </p:nvCxnSpPr>
        <p:spPr>
          <a:xfrm flipV="1">
            <a:off x="6853784" y="3246875"/>
            <a:ext cx="562708" cy="1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B6101-4470-3A32-BCC7-66A25B34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DD66B-F84B-42F2-0863-6928718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77386-3848-74C6-1231-15D1071FAE8B}"/>
              </a:ext>
            </a:extLst>
          </p:cNvPr>
          <p:cNvSpPr txBox="1"/>
          <p:nvPr/>
        </p:nvSpPr>
        <p:spPr>
          <a:xfrm>
            <a:off x="0" y="0"/>
            <a:ext cx="12192000" cy="1338879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RTL Design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SPI - Tx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596B37-A79C-5351-839D-CA00978D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36" y="4077968"/>
            <a:ext cx="8259328" cy="1933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A1CCA9-BAEB-FDE2-B121-969E5D6CC879}"/>
              </a:ext>
            </a:extLst>
          </p:cNvPr>
          <p:cNvSpPr txBox="1"/>
          <p:nvPr/>
        </p:nvSpPr>
        <p:spPr>
          <a:xfrm>
            <a:off x="5818520" y="366348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Logic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C7F69-0AFE-C2B5-48EB-AD000BCA6A22}"/>
              </a:ext>
            </a:extLst>
          </p:cNvPr>
          <p:cNvSpPr txBox="1"/>
          <p:nvPr/>
        </p:nvSpPr>
        <p:spPr>
          <a:xfrm>
            <a:off x="5442617" y="6045582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Timing Diagram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0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18436CC-B826-8549-7CEE-92DC704E5742}"/>
              </a:ext>
            </a:extLst>
          </p:cNvPr>
          <p:cNvSpPr txBox="1">
            <a:spLocks/>
          </p:cNvSpPr>
          <p:nvPr/>
        </p:nvSpPr>
        <p:spPr>
          <a:xfrm>
            <a:off x="520700" y="247651"/>
            <a:ext cx="2062480" cy="564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endParaRPr lang="ko-KR" altLang="en-US" sz="1800"/>
          </a:p>
        </p:txBody>
      </p:sp>
      <p:pic>
        <p:nvPicPr>
          <p:cNvPr id="3" name="그림 2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1F66683F-83C6-3118-F590-08A631C0E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t="31254" r="5657" b="31227"/>
          <a:stretch/>
        </p:blipFill>
        <p:spPr>
          <a:xfrm>
            <a:off x="1076645" y="1338879"/>
            <a:ext cx="10038710" cy="5519122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D8F914-477D-ED55-EFDB-EDAFB4880DE8}"/>
              </a:ext>
            </a:extLst>
          </p:cNvPr>
          <p:cNvSpPr txBox="1"/>
          <p:nvPr/>
        </p:nvSpPr>
        <p:spPr>
          <a:xfrm>
            <a:off x="0" y="0"/>
            <a:ext cx="12192000" cy="13388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b="1"/>
              <a:t>IP Integration</a:t>
            </a:r>
            <a:endParaRPr lang="ko-KR" altLang="en-US" sz="3200" b="1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EF907-093C-8857-3E14-961DD065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28D03-8234-AC10-0A18-B19C9686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38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18436CC-B826-8549-7CEE-92DC704E5742}"/>
              </a:ext>
            </a:extLst>
          </p:cNvPr>
          <p:cNvSpPr txBox="1">
            <a:spLocks/>
          </p:cNvSpPr>
          <p:nvPr/>
        </p:nvSpPr>
        <p:spPr>
          <a:xfrm>
            <a:off x="520700" y="247651"/>
            <a:ext cx="2062480" cy="564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endParaRPr lang="ko-KR" altLang="en-US" sz="180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8DBBCA-8B44-F1C2-7AAB-4B89F6DE34FF}"/>
              </a:ext>
            </a:extLst>
          </p:cNvPr>
          <p:cNvGrpSpPr/>
          <p:nvPr/>
        </p:nvGrpSpPr>
        <p:grpSpPr>
          <a:xfrm>
            <a:off x="2023364" y="1534956"/>
            <a:ext cx="8145273" cy="4989189"/>
            <a:chOff x="1979808" y="1534956"/>
            <a:chExt cx="8145273" cy="4989189"/>
          </a:xfrm>
        </p:grpSpPr>
        <p:grpSp>
          <p:nvGrpSpPr>
            <p:cNvPr id="28" name="그룹 27"/>
            <p:cNvGrpSpPr/>
            <p:nvPr/>
          </p:nvGrpSpPr>
          <p:grpSpPr>
            <a:xfrm>
              <a:off x="4801992" y="1540791"/>
              <a:ext cx="2578273" cy="4983354"/>
              <a:chOff x="1179534" y="1091768"/>
              <a:chExt cx="2578273" cy="4983354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2076416" y="1450583"/>
                <a:ext cx="798990" cy="32847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rgbClr val="000000"/>
                    </a:solidFill>
                  </a:rPr>
                  <a:t>start</a:t>
                </a: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순서도: 판단 55"/>
              <p:cNvSpPr/>
              <p:nvPr/>
            </p:nvSpPr>
            <p:spPr>
              <a:xfrm>
                <a:off x="1892481" y="2112821"/>
                <a:ext cx="1166860" cy="532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100" err="1">
                    <a:solidFill>
                      <a:srgbClr val="000000"/>
                    </a:solidFill>
                    <a:ea typeface="맑은 고딕"/>
                  </a:rPr>
                  <a:t>인터럽트</a:t>
                </a:r>
                <a:r>
                  <a:rPr lang="en-US" altLang="ko-KR" sz="1100">
                    <a:solidFill>
                      <a:srgbClr val="000000"/>
                    </a:solidFill>
                    <a:ea typeface="맑은 고딕"/>
                  </a:rPr>
                  <a:t>,</a:t>
                </a:r>
              </a:p>
              <a:p>
                <a:pPr algn="ctr"/>
                <a:r>
                  <a:rPr lang="en-US" altLang="ko-KR" sz="1100">
                    <a:solidFill>
                      <a:srgbClr val="000000"/>
                    </a:solidFill>
                    <a:ea typeface="맑은 고딕"/>
                  </a:rPr>
                  <a:t>GPIO </a:t>
                </a:r>
                <a:r>
                  <a:rPr lang="en-US" altLang="ko-KR" sz="1100" err="1">
                    <a:solidFill>
                      <a:srgbClr val="000000"/>
                    </a:solidFill>
                    <a:ea typeface="맑은 고딕"/>
                  </a:rPr>
                  <a:t>초기화</a:t>
                </a:r>
                <a:endParaRPr lang="en-US" altLang="ko-KR" sz="1100">
                  <a:solidFill>
                    <a:srgbClr val="000000"/>
                  </a:solidFill>
                  <a:ea typeface="맑은 고딕"/>
                </a:endParaRPr>
              </a:p>
            </p:txBody>
          </p:sp>
          <p:sp>
            <p:nvSpPr>
              <p:cNvPr id="57" name="순서도: 처리 56"/>
              <p:cNvSpPr/>
              <p:nvPr/>
            </p:nvSpPr>
            <p:spPr>
              <a:xfrm>
                <a:off x="1892481" y="3023524"/>
                <a:ext cx="1166860" cy="40895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>
                    <a:solidFill>
                      <a:srgbClr val="000000"/>
                    </a:solidFill>
                    <a:ea typeface="맑은 고딕"/>
                  </a:rPr>
                  <a:t>Timer set</a:t>
                </a:r>
                <a:endParaRPr lang="ko-KR" altLang="en-US">
                  <a:solidFill>
                    <a:srgbClr val="000000"/>
                  </a:solidFill>
                  <a:ea typeface="맑은 고딕"/>
                </a:endParaRPr>
              </a:p>
            </p:txBody>
          </p:sp>
          <p:sp>
            <p:nvSpPr>
              <p:cNvPr id="58" name="순서도: 처리 57"/>
              <p:cNvSpPr/>
              <p:nvPr/>
            </p:nvSpPr>
            <p:spPr>
              <a:xfrm>
                <a:off x="1397517" y="4833165"/>
                <a:ext cx="2156788" cy="653543"/>
              </a:xfrm>
              <a:prstGeom prst="flowChartProcess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처리 58"/>
              <p:cNvSpPr/>
              <p:nvPr/>
            </p:nvSpPr>
            <p:spPr>
              <a:xfrm>
                <a:off x="1892481" y="4945023"/>
                <a:ext cx="1166860" cy="40895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>
                    <a:solidFill>
                      <a:srgbClr val="000000"/>
                    </a:solidFill>
                  </a:rPr>
                  <a:t>Write data to SPI</a:t>
                </a:r>
                <a:endParaRPr lang="ko-KR" alt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순서도: 판단 59"/>
              <p:cNvSpPr/>
              <p:nvPr/>
            </p:nvSpPr>
            <p:spPr>
              <a:xfrm>
                <a:off x="1673276" y="3835593"/>
                <a:ext cx="1586204" cy="57441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>
                    <a:solidFill>
                      <a:srgbClr val="000000"/>
                    </a:solidFill>
                  </a:rPr>
                  <a:t>Timer over flow</a:t>
                </a:r>
                <a:endParaRPr lang="ko-KR" alt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A7C0289-0F89-4E5E-67B1-AD1832F2F461}"/>
                  </a:ext>
                </a:extLst>
              </p:cNvPr>
              <p:cNvSpPr/>
              <p:nvPr/>
            </p:nvSpPr>
            <p:spPr>
              <a:xfrm>
                <a:off x="1179534" y="1189972"/>
                <a:ext cx="2578273" cy="488515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0E355-90D6-BC7A-7307-C5FD7AA12782}"/>
                  </a:ext>
                </a:extLst>
              </p:cNvPr>
              <p:cNvSpPr txBox="1"/>
              <p:nvPr/>
            </p:nvSpPr>
            <p:spPr>
              <a:xfrm>
                <a:off x="2068981" y="1091768"/>
                <a:ext cx="79108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50">
                    <a:ea typeface="맑은 고딕"/>
                  </a:rPr>
                  <a:t>메인 루프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47CCBA-45F8-425B-5173-42DA5A575796}"/>
                  </a:ext>
                </a:extLst>
              </p:cNvPr>
              <p:cNvSpPr txBox="1"/>
              <p:nvPr/>
            </p:nvSpPr>
            <p:spPr>
              <a:xfrm>
                <a:off x="2068981" y="4672123"/>
                <a:ext cx="79108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50">
                    <a:ea typeface="맑은 고딕"/>
                  </a:rPr>
                  <a:t>무한 루프</a:t>
                </a:r>
              </a:p>
            </p:txBody>
          </p:sp>
          <p:sp>
            <p:nvSpPr>
              <p:cNvPr id="32" name="화살표: 아래쪽 31">
                <a:extLst>
                  <a:ext uri="{FF2B5EF4-FFF2-40B4-BE49-F238E27FC236}">
                    <a16:creationId xmlns:a16="http://schemas.microsoft.com/office/drawing/2014/main" id="{BA04AE64-2621-CACE-28DB-0202F3A56186}"/>
                  </a:ext>
                </a:extLst>
              </p:cNvPr>
              <p:cNvSpPr/>
              <p:nvPr/>
            </p:nvSpPr>
            <p:spPr>
              <a:xfrm>
                <a:off x="2411259" y="1837150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화살표: 아래쪽 32">
                <a:extLst>
                  <a:ext uri="{FF2B5EF4-FFF2-40B4-BE49-F238E27FC236}">
                    <a16:creationId xmlns:a16="http://schemas.microsoft.com/office/drawing/2014/main" id="{F85A7BAD-8567-3F94-E92F-C29A2B8D7C0F}"/>
                  </a:ext>
                </a:extLst>
              </p:cNvPr>
              <p:cNvSpPr/>
              <p:nvPr/>
            </p:nvSpPr>
            <p:spPr>
              <a:xfrm>
                <a:off x="2390382" y="2745286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화살표: 아래쪽 33">
                <a:extLst>
                  <a:ext uri="{FF2B5EF4-FFF2-40B4-BE49-F238E27FC236}">
                    <a16:creationId xmlns:a16="http://schemas.microsoft.com/office/drawing/2014/main" id="{887F006C-F059-5167-005E-88B1E0324B19}"/>
                  </a:ext>
                </a:extLst>
              </p:cNvPr>
              <p:cNvSpPr/>
              <p:nvPr/>
            </p:nvSpPr>
            <p:spPr>
              <a:xfrm>
                <a:off x="2390381" y="3538601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화살표: 아래쪽 34">
                <a:extLst>
                  <a:ext uri="{FF2B5EF4-FFF2-40B4-BE49-F238E27FC236}">
                    <a16:creationId xmlns:a16="http://schemas.microsoft.com/office/drawing/2014/main" id="{4D6CB295-28AF-48AB-5281-8088D063FF74}"/>
                  </a:ext>
                </a:extLst>
              </p:cNvPr>
              <p:cNvSpPr/>
              <p:nvPr/>
            </p:nvSpPr>
            <p:spPr>
              <a:xfrm>
                <a:off x="2390381" y="4467615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025743" y="1553203"/>
              <a:ext cx="1847589" cy="1737024"/>
              <a:chOff x="4603314" y="1081329"/>
              <a:chExt cx="1847589" cy="1737024"/>
            </a:xfrm>
          </p:grpSpPr>
          <p:sp>
            <p:nvSpPr>
              <p:cNvPr id="61" name="순서도: 처리 60"/>
              <p:cNvSpPr/>
              <p:nvPr/>
            </p:nvSpPr>
            <p:spPr>
              <a:xfrm>
                <a:off x="4908215" y="1450583"/>
                <a:ext cx="1166860" cy="4089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  <a:ea typeface="맑은 고딕"/>
                  </a:rPr>
                  <a:t>2ms 주기</a:t>
                </a:r>
                <a:endParaRPr lang="en-US" altLang="ko-KR" sz="1200">
                  <a:solidFill>
                    <a:srgbClr val="000000"/>
                  </a:solidFill>
                  <a:ea typeface="맑은 고딕"/>
                </a:endParaRPr>
              </a:p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  <a:ea typeface="맑은 고딕"/>
                  </a:rPr>
                  <a:t>호출</a:t>
                </a:r>
              </a:p>
            </p:txBody>
          </p:sp>
          <p:sp>
            <p:nvSpPr>
              <p:cNvPr id="74" name="순서도: 처리 73"/>
              <p:cNvSpPr/>
              <p:nvPr/>
            </p:nvSpPr>
            <p:spPr>
              <a:xfrm>
                <a:off x="4904212" y="2173577"/>
                <a:ext cx="1166860" cy="40895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</a:rPr>
                  <a:t>Step motor </a:t>
                </a:r>
                <a:r>
                  <a:rPr lang="ko-KR" altLang="en-US" sz="1200">
                    <a:solidFill>
                      <a:srgbClr val="000000"/>
                    </a:solidFill>
                  </a:rPr>
                  <a:t>구동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353E8EB-FE7E-20A5-6CE4-6ECBB483577B}"/>
                  </a:ext>
                </a:extLst>
              </p:cNvPr>
              <p:cNvSpPr/>
              <p:nvPr/>
            </p:nvSpPr>
            <p:spPr>
              <a:xfrm>
                <a:off x="4603314" y="1200409"/>
                <a:ext cx="1847589" cy="1617944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908215" y="1081329"/>
                <a:ext cx="116686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/>
                  <a:t>타이머 인터럽트</a:t>
                </a:r>
              </a:p>
            </p:txBody>
          </p:sp>
          <p:sp>
            <p:nvSpPr>
              <p:cNvPr id="36" name="화살표: 아래쪽 35">
                <a:extLst>
                  <a:ext uri="{FF2B5EF4-FFF2-40B4-BE49-F238E27FC236}">
                    <a16:creationId xmlns:a16="http://schemas.microsoft.com/office/drawing/2014/main" id="{B0B51554-AF2B-CC41-76C0-384D56588E7F}"/>
                  </a:ext>
                </a:extLst>
              </p:cNvPr>
              <p:cNvSpPr/>
              <p:nvPr/>
            </p:nvSpPr>
            <p:spPr>
              <a:xfrm>
                <a:off x="5438380" y="1920655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979808" y="4734088"/>
              <a:ext cx="1847589" cy="1749741"/>
              <a:chOff x="4592876" y="3615571"/>
              <a:chExt cx="1847589" cy="1749741"/>
            </a:xfrm>
          </p:grpSpPr>
          <p:sp>
            <p:nvSpPr>
              <p:cNvPr id="62" name="순서도: 처리 61"/>
              <p:cNvSpPr/>
              <p:nvPr/>
            </p:nvSpPr>
            <p:spPr>
              <a:xfrm>
                <a:off x="4930887" y="4007136"/>
                <a:ext cx="1166860" cy="4089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</a:rPr>
                  <a:t>송신 완료 시 호출</a:t>
                </a:r>
              </a:p>
            </p:txBody>
          </p:sp>
          <p:sp>
            <p:nvSpPr>
              <p:cNvPr id="71" name="순서도: 처리 70"/>
              <p:cNvSpPr/>
              <p:nvPr/>
            </p:nvSpPr>
            <p:spPr>
              <a:xfrm>
                <a:off x="4930887" y="4716436"/>
                <a:ext cx="1166860" cy="40895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</a:rPr>
                  <a:t>다음 송신 </a:t>
                </a:r>
                <a:endParaRPr lang="en-US" altLang="ko-KR" sz="1200">
                  <a:solidFill>
                    <a:srgbClr val="000000"/>
                  </a:solidFill>
                </a:endParaRPr>
              </a:p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</a:rPr>
                  <a:t>준비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8D3857-1348-19A8-B781-8998A4A725AB}"/>
                  </a:ext>
                </a:extLst>
              </p:cNvPr>
              <p:cNvSpPr/>
              <p:nvPr/>
            </p:nvSpPr>
            <p:spPr>
              <a:xfrm>
                <a:off x="4592876" y="3747368"/>
                <a:ext cx="1847589" cy="1617944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014394" y="3615571"/>
                <a:ext cx="1010285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/>
                  <a:t>SPI </a:t>
                </a:r>
                <a:r>
                  <a:rPr lang="ko-KR" altLang="en-US" sz="1050"/>
                  <a:t>인터럽트</a:t>
                </a:r>
              </a:p>
            </p:txBody>
          </p:sp>
          <p:sp>
            <p:nvSpPr>
              <p:cNvPr id="37" name="화살표: 아래쪽 36">
                <a:extLst>
                  <a:ext uri="{FF2B5EF4-FFF2-40B4-BE49-F238E27FC236}">
                    <a16:creationId xmlns:a16="http://schemas.microsoft.com/office/drawing/2014/main" id="{2BF0FF2A-8223-3BD6-7781-10365D76E2E9}"/>
                  </a:ext>
                </a:extLst>
              </p:cNvPr>
              <p:cNvSpPr/>
              <p:nvPr/>
            </p:nvSpPr>
            <p:spPr>
              <a:xfrm>
                <a:off x="5438380" y="4488490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8277147" y="1534956"/>
              <a:ext cx="1847589" cy="2386481"/>
              <a:chOff x="7014574" y="2352530"/>
              <a:chExt cx="1847589" cy="2386481"/>
            </a:xfrm>
          </p:grpSpPr>
          <p:sp>
            <p:nvSpPr>
              <p:cNvPr id="64" name="순서도: 처리 63"/>
              <p:cNvSpPr/>
              <p:nvPr/>
            </p:nvSpPr>
            <p:spPr>
              <a:xfrm>
                <a:off x="7358383" y="2737813"/>
                <a:ext cx="1166860" cy="4089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</a:rPr>
                  <a:t>버튼 입력 시 호출</a:t>
                </a:r>
              </a:p>
            </p:txBody>
          </p:sp>
          <p:sp>
            <p:nvSpPr>
              <p:cNvPr id="69" name="순서도: 처리 68"/>
              <p:cNvSpPr/>
              <p:nvPr/>
            </p:nvSpPr>
            <p:spPr>
              <a:xfrm>
                <a:off x="7358383" y="3447113"/>
                <a:ext cx="1166860" cy="40895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</a:rPr>
                  <a:t>목표 층 갱신</a:t>
                </a:r>
              </a:p>
            </p:txBody>
          </p:sp>
          <p:sp>
            <p:nvSpPr>
              <p:cNvPr id="72" name="순서도: 처리 71"/>
              <p:cNvSpPr/>
              <p:nvPr/>
            </p:nvSpPr>
            <p:spPr>
              <a:xfrm>
                <a:off x="7358383" y="4089737"/>
                <a:ext cx="1166860" cy="40895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  <a:ea typeface="맑은 고딕"/>
                  </a:rPr>
                  <a:t>통신 플래그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CF22B7-582D-B39A-E948-A09FECCEA3CE}"/>
                  </a:ext>
                </a:extLst>
              </p:cNvPr>
              <p:cNvSpPr/>
              <p:nvPr/>
            </p:nvSpPr>
            <p:spPr>
              <a:xfrm>
                <a:off x="7014574" y="2473889"/>
                <a:ext cx="1847589" cy="2265122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423136" y="2352530"/>
                <a:ext cx="1031161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/>
                  <a:t>버튼 인터럽트</a:t>
                </a:r>
              </a:p>
            </p:txBody>
          </p:sp>
          <p:sp>
            <p:nvSpPr>
              <p:cNvPr id="38" name="화살표: 아래쪽 37">
                <a:extLst>
                  <a:ext uri="{FF2B5EF4-FFF2-40B4-BE49-F238E27FC236}">
                    <a16:creationId xmlns:a16="http://schemas.microsoft.com/office/drawing/2014/main" id="{CC97CB62-7C93-84D5-7F0D-7DE5818F21D1}"/>
                  </a:ext>
                </a:extLst>
              </p:cNvPr>
              <p:cNvSpPr/>
              <p:nvPr/>
            </p:nvSpPr>
            <p:spPr>
              <a:xfrm>
                <a:off x="7860079" y="3225449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화살표: 아래쪽 38">
                <a:extLst>
                  <a:ext uri="{FF2B5EF4-FFF2-40B4-BE49-F238E27FC236}">
                    <a16:creationId xmlns:a16="http://schemas.microsoft.com/office/drawing/2014/main" id="{DB9E3E04-F744-D0F5-7C75-2E9B529F0144}"/>
                  </a:ext>
                </a:extLst>
              </p:cNvPr>
              <p:cNvSpPr/>
              <p:nvPr/>
            </p:nvSpPr>
            <p:spPr>
              <a:xfrm>
                <a:off x="7860079" y="3893504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8277492" y="4136313"/>
              <a:ext cx="1847589" cy="2387832"/>
              <a:chOff x="9221751" y="2351179"/>
              <a:chExt cx="1847589" cy="2387832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9563470" y="2723218"/>
                <a:ext cx="1166860" cy="4089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</a:rPr>
                  <a:t>센서 감지 시 호출</a:t>
                </a:r>
              </a:p>
            </p:txBody>
          </p:sp>
          <p:sp>
            <p:nvSpPr>
              <p:cNvPr id="70" name="순서도: 처리 69"/>
              <p:cNvSpPr/>
              <p:nvPr/>
            </p:nvSpPr>
            <p:spPr>
              <a:xfrm>
                <a:off x="9563470" y="3398218"/>
                <a:ext cx="1166860" cy="40895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</a:rPr>
                  <a:t>현재 층 갱신</a:t>
                </a:r>
              </a:p>
            </p:txBody>
          </p:sp>
          <p:sp>
            <p:nvSpPr>
              <p:cNvPr id="73" name="순서도: 처리 72"/>
              <p:cNvSpPr/>
              <p:nvPr/>
            </p:nvSpPr>
            <p:spPr>
              <a:xfrm>
                <a:off x="9563470" y="4075142"/>
                <a:ext cx="1166860" cy="40895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200">
                    <a:solidFill>
                      <a:srgbClr val="000000"/>
                    </a:solidFill>
                    <a:ea typeface="맑은 고딕"/>
                  </a:rPr>
                  <a:t>통신 플래그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6778EB8-6A80-3F2E-BDF3-DDDE7BCC5271}"/>
                  </a:ext>
                </a:extLst>
              </p:cNvPr>
              <p:cNvSpPr/>
              <p:nvPr/>
            </p:nvSpPr>
            <p:spPr>
              <a:xfrm>
                <a:off x="9221751" y="2473889"/>
                <a:ext cx="1847589" cy="2265122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629964" y="2351179"/>
                <a:ext cx="103116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/>
                  <a:t>포토 인터럽트</a:t>
                </a:r>
              </a:p>
            </p:txBody>
          </p:sp>
          <p:sp>
            <p:nvSpPr>
              <p:cNvPr id="75" name="화살표: 아래쪽 37">
                <a:extLst>
                  <a:ext uri="{FF2B5EF4-FFF2-40B4-BE49-F238E27FC236}">
                    <a16:creationId xmlns:a16="http://schemas.microsoft.com/office/drawing/2014/main" id="{CC97CB62-7C93-84D5-7F0D-7DE5818F21D1}"/>
                  </a:ext>
                </a:extLst>
              </p:cNvPr>
              <p:cNvSpPr/>
              <p:nvPr/>
            </p:nvSpPr>
            <p:spPr>
              <a:xfrm>
                <a:off x="10067257" y="3170901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화살표: 아래쪽 37">
                <a:extLst>
                  <a:ext uri="{FF2B5EF4-FFF2-40B4-BE49-F238E27FC236}">
                    <a16:creationId xmlns:a16="http://schemas.microsoft.com/office/drawing/2014/main" id="{CC97CB62-7C93-84D5-7F0D-7DE5818F21D1}"/>
                  </a:ext>
                </a:extLst>
              </p:cNvPr>
              <p:cNvSpPr/>
              <p:nvPr/>
            </p:nvSpPr>
            <p:spPr>
              <a:xfrm>
                <a:off x="10069963" y="3859923"/>
                <a:ext cx="156575" cy="17745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" name="꺾인 연결선 43"/>
            <p:cNvCxnSpPr>
              <a:stCxn id="57" idx="1"/>
            </p:cNvCxnSpPr>
            <p:nvPr/>
          </p:nvCxnSpPr>
          <p:spPr>
            <a:xfrm rot="10800000">
              <a:off x="3873333" y="2154098"/>
              <a:ext cx="1641607" cy="152292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/>
            <p:nvPr/>
          </p:nvCxnSpPr>
          <p:spPr>
            <a:xfrm rot="10800000">
              <a:off x="3841080" y="5248104"/>
              <a:ext cx="1660179" cy="34419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/>
            <p:nvPr/>
          </p:nvCxnSpPr>
          <p:spPr>
            <a:xfrm flipV="1">
              <a:off x="6709069" y="2113821"/>
              <a:ext cx="1568074" cy="64221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/>
            <p:nvPr/>
          </p:nvCxnSpPr>
          <p:spPr>
            <a:xfrm>
              <a:off x="6690774" y="2919291"/>
              <a:ext cx="1586369" cy="158605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92B195C-7F4E-725D-D97E-2F0FD44ACEA4}"/>
              </a:ext>
            </a:extLst>
          </p:cNvPr>
          <p:cNvSpPr txBox="1"/>
          <p:nvPr/>
        </p:nvSpPr>
        <p:spPr>
          <a:xfrm>
            <a:off x="0" y="1445"/>
            <a:ext cx="12192000" cy="13388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b="1" dirty="0"/>
              <a:t>Embedded Software Design</a:t>
            </a:r>
            <a:endParaRPr lang="ko-KR" altLang="en-US" sz="3200" b="1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577CAFB-23FA-16B0-FBEC-981F0C0E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F696990-355F-3A32-3535-E7956931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34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FB059C1-1FD5-5BAC-4479-3A2165A911BB}"/>
              </a:ext>
            </a:extLst>
          </p:cNvPr>
          <p:cNvSpPr txBox="1"/>
          <p:nvPr/>
        </p:nvSpPr>
        <p:spPr>
          <a:xfrm>
            <a:off x="4426226" y="1414254"/>
            <a:ext cx="33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SPI-LCD flow</a:t>
            </a:r>
            <a:endParaRPr lang="ko-KR" alt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3F7EC7-4D05-885E-1114-C189BEAA2C85}"/>
              </a:ext>
            </a:extLst>
          </p:cNvPr>
          <p:cNvSpPr txBox="1"/>
          <p:nvPr/>
        </p:nvSpPr>
        <p:spPr>
          <a:xfrm>
            <a:off x="3178303" y="306950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LCD Init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EFD5FE-2E9D-5F2F-4885-BBB0188F2B36}"/>
              </a:ext>
            </a:extLst>
          </p:cNvPr>
          <p:cNvSpPr txBox="1"/>
          <p:nvPr/>
        </p:nvSpPr>
        <p:spPr>
          <a:xfrm>
            <a:off x="1410283" y="3438838"/>
            <a:ext cx="4685717" cy="286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SendCommand</a:t>
            </a:r>
            <a:r>
              <a:rPr lang="en-US" altLang="ko-KR" sz="1600" dirty="0">
                <a:solidFill>
                  <a:srgbClr val="FF0000"/>
                </a:solidFill>
              </a:rPr>
              <a:t>(0x01)</a:t>
            </a:r>
            <a:r>
              <a:rPr lang="en-US" altLang="ko-KR" sz="1600" dirty="0"/>
              <a:t>    soft reset</a:t>
            </a:r>
          </a:p>
          <a:p>
            <a:r>
              <a:rPr lang="ko-KR" altLang="en-US" sz="1600" dirty="0"/>
              <a:t>전원 공급 및 리셋 후 자동으로 </a:t>
            </a:r>
            <a:r>
              <a:rPr lang="en-US" altLang="ko-KR" sz="1600" dirty="0"/>
              <a:t>sleep mode </a:t>
            </a:r>
            <a:r>
              <a:rPr lang="ko-KR" altLang="en-US" sz="1600" dirty="0"/>
              <a:t>진입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SendCommand</a:t>
            </a:r>
            <a:r>
              <a:rPr lang="en-US" altLang="ko-KR" sz="1600" dirty="0">
                <a:solidFill>
                  <a:srgbClr val="FF0000"/>
                </a:solidFill>
              </a:rPr>
              <a:t>(0x11)</a:t>
            </a:r>
            <a:r>
              <a:rPr lang="en-US" altLang="ko-KR" sz="1600" dirty="0"/>
              <a:t>    sleep out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SendCommand</a:t>
            </a:r>
            <a:r>
              <a:rPr lang="en-US" altLang="ko-KR" sz="1600" dirty="0">
                <a:solidFill>
                  <a:srgbClr val="FF0000"/>
                </a:solidFill>
              </a:rPr>
              <a:t>(0x29)    </a:t>
            </a:r>
            <a:r>
              <a:rPr lang="en-US" altLang="ko-KR" sz="1600" dirty="0"/>
              <a:t>display on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SendCommand</a:t>
            </a:r>
            <a:r>
              <a:rPr lang="en-US" altLang="ko-KR" sz="1600" dirty="0">
                <a:solidFill>
                  <a:srgbClr val="FF0000"/>
                </a:solidFill>
              </a:rPr>
              <a:t>(0x3a)    </a:t>
            </a:r>
            <a:r>
              <a:rPr lang="en-US" altLang="ko-KR" sz="1600" dirty="0"/>
              <a:t>RGB format setting </a:t>
            </a:r>
            <a:r>
              <a:rPr lang="ko-KR" altLang="en-US" sz="1600" dirty="0"/>
              <a:t>명령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rgbClr val="0070C0"/>
                </a:solidFill>
              </a:rPr>
              <a:t>SendData</a:t>
            </a:r>
            <a:r>
              <a:rPr lang="en-US" altLang="ko-KR" sz="1600" dirty="0">
                <a:solidFill>
                  <a:srgbClr val="0070C0"/>
                </a:solidFill>
              </a:rPr>
              <a:t>       (0x55)    </a:t>
            </a:r>
            <a:r>
              <a:rPr lang="en-US" altLang="ko-KR" sz="1600" dirty="0"/>
              <a:t>16bit(RGB:5/6/5)</a:t>
            </a:r>
            <a:r>
              <a:rPr lang="ko-KR" altLang="en-US" sz="1600" dirty="0"/>
              <a:t>로 설정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E9BCFC-67F1-D8C0-6293-F81AB56746CC}"/>
              </a:ext>
            </a:extLst>
          </p:cNvPr>
          <p:cNvSpPr txBox="1"/>
          <p:nvPr/>
        </p:nvSpPr>
        <p:spPr>
          <a:xfrm>
            <a:off x="7337732" y="1879441"/>
            <a:ext cx="26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Send Data (RGB value)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E4E97C-EB45-3D64-CE52-85A7B8896EDE}"/>
              </a:ext>
            </a:extLst>
          </p:cNvPr>
          <p:cNvSpPr txBox="1"/>
          <p:nvPr/>
        </p:nvSpPr>
        <p:spPr>
          <a:xfrm>
            <a:off x="6408514" y="2280902"/>
            <a:ext cx="4456029" cy="4024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SendCommand</a:t>
            </a:r>
            <a:r>
              <a:rPr lang="en-US" altLang="ko-KR" sz="1600" dirty="0">
                <a:solidFill>
                  <a:srgbClr val="FF0000"/>
                </a:solidFill>
              </a:rPr>
              <a:t>(0x2a)    </a:t>
            </a:r>
            <a:r>
              <a:rPr lang="en-US" altLang="ko-KR" sz="1600" dirty="0"/>
              <a:t>column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. set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SendData</a:t>
            </a:r>
            <a:r>
              <a:rPr lang="en-US" altLang="ko-KR" sz="1600" dirty="0">
                <a:solidFill>
                  <a:srgbClr val="0070C0"/>
                </a:solidFill>
              </a:rPr>
              <a:t>       x2</a:t>
            </a:r>
            <a:r>
              <a:rPr lang="en-US" altLang="ko-KR" sz="1600" dirty="0"/>
              <a:t>	      </a:t>
            </a:r>
            <a:r>
              <a:rPr lang="ko-KR" altLang="en-US" sz="1600" dirty="0"/>
              <a:t>시작 주소 </a:t>
            </a:r>
            <a:r>
              <a:rPr lang="en-US" altLang="ko-KR" sz="1600" dirty="0"/>
              <a:t>16-bit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SendData</a:t>
            </a:r>
            <a:r>
              <a:rPr lang="en-US" altLang="ko-KR" sz="1600" dirty="0">
                <a:solidFill>
                  <a:srgbClr val="0070C0"/>
                </a:solidFill>
              </a:rPr>
              <a:t>       x2 	</a:t>
            </a:r>
            <a:r>
              <a:rPr lang="en-US" altLang="ko-KR" sz="1600" dirty="0"/>
              <a:t>      </a:t>
            </a:r>
            <a:r>
              <a:rPr lang="ko-KR" altLang="en-US" sz="1600" dirty="0"/>
              <a:t>끝 주소 </a:t>
            </a:r>
            <a:r>
              <a:rPr lang="en-US" altLang="ko-KR" sz="1600" dirty="0"/>
              <a:t>16-bit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SendCommand</a:t>
            </a:r>
            <a:r>
              <a:rPr lang="en-US" altLang="ko-KR" sz="1600" dirty="0">
                <a:solidFill>
                  <a:srgbClr val="FF0000"/>
                </a:solidFill>
              </a:rPr>
              <a:t>(0x2b)    </a:t>
            </a:r>
            <a:r>
              <a:rPr lang="en-US" altLang="ko-KR" sz="1600" dirty="0"/>
              <a:t>page(row)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. set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SendData</a:t>
            </a:r>
            <a:r>
              <a:rPr lang="en-US" altLang="ko-KR" sz="1600" dirty="0">
                <a:solidFill>
                  <a:srgbClr val="0070C0"/>
                </a:solidFill>
              </a:rPr>
              <a:t>       x2</a:t>
            </a:r>
            <a:r>
              <a:rPr lang="en-US" altLang="ko-KR" sz="1600" dirty="0"/>
              <a:t>	      </a:t>
            </a:r>
            <a:r>
              <a:rPr lang="ko-KR" altLang="en-US" sz="1600" dirty="0"/>
              <a:t>시작 주소 </a:t>
            </a:r>
            <a:r>
              <a:rPr lang="en-US" altLang="ko-KR" sz="1600" dirty="0"/>
              <a:t>16-bit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SendData</a:t>
            </a:r>
            <a:r>
              <a:rPr lang="en-US" altLang="ko-KR" sz="1600" dirty="0">
                <a:solidFill>
                  <a:srgbClr val="0070C0"/>
                </a:solidFill>
              </a:rPr>
              <a:t>       x2 </a:t>
            </a:r>
            <a:r>
              <a:rPr lang="en-US" altLang="ko-KR" sz="1600" dirty="0"/>
              <a:t>	      </a:t>
            </a:r>
            <a:r>
              <a:rPr lang="ko-KR" altLang="en-US" sz="1600" dirty="0"/>
              <a:t>끝 주소 </a:t>
            </a:r>
            <a:r>
              <a:rPr lang="en-US" altLang="ko-KR" sz="1600" dirty="0"/>
              <a:t>16-bit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SendCommand</a:t>
            </a:r>
            <a:r>
              <a:rPr lang="en-US" altLang="ko-KR" sz="1600" dirty="0">
                <a:solidFill>
                  <a:srgbClr val="FF0000"/>
                </a:solidFill>
              </a:rPr>
              <a:t>(0x2c)    </a:t>
            </a:r>
            <a:r>
              <a:rPr lang="en-US" altLang="ko-KR" sz="1600" dirty="0"/>
              <a:t>memory(gram) write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SendData</a:t>
            </a:r>
            <a:r>
              <a:rPr lang="en-US" altLang="ko-KR" sz="1600" dirty="0">
                <a:solidFill>
                  <a:srgbClr val="0070C0"/>
                </a:solidFill>
              </a:rPr>
              <a:t>       x2</a:t>
            </a:r>
            <a:r>
              <a:rPr lang="en-US" altLang="ko-KR" sz="1600" dirty="0"/>
              <a:t>	      </a:t>
            </a:r>
            <a:r>
              <a:rPr lang="ko-KR" altLang="en-US" sz="1600" dirty="0"/>
              <a:t>데이터 전송</a:t>
            </a:r>
            <a:r>
              <a:rPr lang="en-US" altLang="ko-KR" sz="1600" dirty="0"/>
              <a:t>(16-bit)</a:t>
            </a:r>
          </a:p>
          <a:p>
            <a:r>
              <a:rPr lang="en-US" altLang="ko-KR" sz="1600" dirty="0"/>
              <a:t>		      </a:t>
            </a:r>
            <a:r>
              <a:rPr lang="ko-KR" altLang="en-US" sz="1600" dirty="0"/>
              <a:t>반복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88A17F7-EB56-8DF1-A7EB-FF38D26F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23" y="5023553"/>
            <a:ext cx="1134109" cy="119276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7A86386-E3B6-D30F-4F0E-C89080C24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145" y="5157598"/>
            <a:ext cx="1496111" cy="1058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47494-1266-4217-804F-0B132521FFBB}"/>
              </a:ext>
            </a:extLst>
          </p:cNvPr>
          <p:cNvSpPr txBox="1"/>
          <p:nvPr/>
        </p:nvSpPr>
        <p:spPr>
          <a:xfrm>
            <a:off x="3221585" y="193432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SPI Init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8DEE8-75CE-83BC-5086-424E897E0C5C}"/>
              </a:ext>
            </a:extLst>
          </p:cNvPr>
          <p:cNvSpPr txBox="1"/>
          <p:nvPr/>
        </p:nvSpPr>
        <p:spPr>
          <a:xfrm>
            <a:off x="1410283" y="2292409"/>
            <a:ext cx="4685717" cy="51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600" dirty="0"/>
              <a:t>SCL </a:t>
            </a:r>
            <a:r>
              <a:rPr lang="ko-KR" altLang="en-US" sz="1600" dirty="0"/>
              <a:t>주파수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31A0D-02E8-7C08-1392-AF4104AE16BE}"/>
              </a:ext>
            </a:extLst>
          </p:cNvPr>
          <p:cNvSpPr txBox="1"/>
          <p:nvPr/>
        </p:nvSpPr>
        <p:spPr>
          <a:xfrm>
            <a:off x="0" y="1445"/>
            <a:ext cx="12192000" cy="13388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b="1" dirty="0"/>
              <a:t>Embedded Software Design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9BCD60B-171C-C840-7F2A-6359B6EA426C}"/>
              </a:ext>
            </a:extLst>
          </p:cNvPr>
          <p:cNvCxnSpPr/>
          <p:nvPr/>
        </p:nvCxnSpPr>
        <p:spPr>
          <a:xfrm>
            <a:off x="1410283" y="1849944"/>
            <a:ext cx="94542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3ABDF-A248-45D7-F34E-97AC6063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2BF80B5-7715-E49A-EFAF-ED1A3B2B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2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18436CC-B826-8549-7CEE-92DC704E5742}"/>
              </a:ext>
            </a:extLst>
          </p:cNvPr>
          <p:cNvSpPr txBox="1">
            <a:spLocks/>
          </p:cNvSpPr>
          <p:nvPr/>
        </p:nvSpPr>
        <p:spPr>
          <a:xfrm>
            <a:off x="520700" y="247651"/>
            <a:ext cx="2062480" cy="564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C6370BD-E714-E96A-B191-A07C75EF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464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4. Demo</a:t>
            </a:r>
            <a:r>
              <a:rPr lang="ko-KR" altLang="en-US" sz="3200" dirty="0"/>
              <a:t> </a:t>
            </a:r>
            <a:r>
              <a:rPr lang="en-US" altLang="ko-KR" sz="3200" dirty="0"/>
              <a:t>Video</a:t>
            </a: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18AA8-8CB4-BC59-1D97-2428CB74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661CC-C7D8-7997-CD0B-4811360B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2" name="온라인 미디어 1" title="SoC Elevator">
            <a:hlinkClick r:id="" action="ppaction://media"/>
            <a:extLst>
              <a:ext uri="{FF2B5EF4-FFF2-40B4-BE49-F238E27FC236}">
                <a16:creationId xmlns:a16="http://schemas.microsoft.com/office/drawing/2014/main" id="{F05CC705-E008-1FC9-8F8A-1F020EC917F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0453" y="975492"/>
            <a:ext cx="9531094" cy="538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18436CC-B826-8549-7CEE-92DC704E5742}"/>
              </a:ext>
            </a:extLst>
          </p:cNvPr>
          <p:cNvSpPr txBox="1">
            <a:spLocks/>
          </p:cNvSpPr>
          <p:nvPr/>
        </p:nvSpPr>
        <p:spPr>
          <a:xfrm>
            <a:off x="520700" y="247651"/>
            <a:ext cx="2062480" cy="564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endParaRPr lang="ko-KR" altLang="en-US" sz="180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6FFE89FC-8A91-45C5-7F45-FAB7F613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Conclusion</a:t>
            </a:r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7E412B-AB9F-4572-F639-F19FB988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74489-25AA-76C1-4F53-1041D2D5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31754-7567-AD37-7363-F489EA203542}"/>
              </a:ext>
            </a:extLst>
          </p:cNvPr>
          <p:cNvSpPr txBox="1"/>
          <p:nvPr/>
        </p:nvSpPr>
        <p:spPr>
          <a:xfrm>
            <a:off x="838200" y="1584227"/>
            <a:ext cx="7167716" cy="63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b="1" dirty="0"/>
              <a:t>We have gained a better understanding of the operational differences between the FPGA and </a:t>
            </a:r>
            <a:r>
              <a:rPr lang="en-US" altLang="ko-KR" sz="1400" b="1" dirty="0" err="1"/>
              <a:t>MicroBlaze</a:t>
            </a:r>
            <a:r>
              <a:rPr lang="en-US" altLang="ko-KR" sz="1400" b="1" dirty="0"/>
              <a:t>.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43B72-FF90-988B-EABC-6154F57DD307}"/>
              </a:ext>
            </a:extLst>
          </p:cNvPr>
          <p:cNvSpPr txBox="1"/>
          <p:nvPr/>
        </p:nvSpPr>
        <p:spPr>
          <a:xfrm>
            <a:off x="838201" y="2256688"/>
            <a:ext cx="8691716" cy="91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/>
              <a:t>When we converted the FPGA code directly into an IP, it did not function as expected.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This was because </a:t>
            </a:r>
            <a:r>
              <a:rPr lang="en-US" altLang="ko-KR" sz="1400" dirty="0" err="1"/>
              <a:t>MicroBlaze</a:t>
            </a:r>
            <a:r>
              <a:rPr lang="en-US" altLang="ko-KR" sz="1400" dirty="0"/>
              <a:t> takes time to execute interrupts, causing a delay in the completion of communication. We made the following modifications to address this issue.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37EA1D-BCA7-AB97-9507-00E472C63EB5}"/>
              </a:ext>
            </a:extLst>
          </p:cNvPr>
          <p:cNvSpPr/>
          <p:nvPr/>
        </p:nvSpPr>
        <p:spPr>
          <a:xfrm>
            <a:off x="3267011" y="3444012"/>
            <a:ext cx="1313918" cy="8063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729F8B-F5A8-F4EE-D370-9DD673BF0431}"/>
              </a:ext>
            </a:extLst>
          </p:cNvPr>
          <p:cNvSpPr/>
          <p:nvPr/>
        </p:nvSpPr>
        <p:spPr>
          <a:xfrm>
            <a:off x="4982082" y="3433852"/>
            <a:ext cx="1313918" cy="8063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55B91-1446-623F-51B8-7C8C0577F743}"/>
              </a:ext>
            </a:extLst>
          </p:cNvPr>
          <p:cNvSpPr txBox="1"/>
          <p:nvPr/>
        </p:nvSpPr>
        <p:spPr>
          <a:xfrm>
            <a:off x="838200" y="57061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However, due to these modifications, continuous data transmission became impossible, resulting in a slowdown in communication speed.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621035-0EB4-FB7F-F417-9434FE52973A}"/>
              </a:ext>
            </a:extLst>
          </p:cNvPr>
          <p:cNvSpPr/>
          <p:nvPr/>
        </p:nvSpPr>
        <p:spPr>
          <a:xfrm>
            <a:off x="1551940" y="3446891"/>
            <a:ext cx="1313918" cy="80633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9C526B-F82E-4B59-3EDC-12D748DD79C5}"/>
              </a:ext>
            </a:extLst>
          </p:cNvPr>
          <p:cNvSpPr/>
          <p:nvPr/>
        </p:nvSpPr>
        <p:spPr>
          <a:xfrm>
            <a:off x="8412224" y="3444012"/>
            <a:ext cx="1313918" cy="80633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434470-3D19-E7F0-EC03-C792AF891121}"/>
              </a:ext>
            </a:extLst>
          </p:cNvPr>
          <p:cNvSpPr/>
          <p:nvPr/>
        </p:nvSpPr>
        <p:spPr>
          <a:xfrm>
            <a:off x="6697153" y="3444012"/>
            <a:ext cx="1313918" cy="8063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 End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Interrupt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33E8F6-0F7B-DFE8-6EB1-A1F8828089F1}"/>
              </a:ext>
            </a:extLst>
          </p:cNvPr>
          <p:cNvSpPr/>
          <p:nvPr/>
        </p:nvSpPr>
        <p:spPr>
          <a:xfrm>
            <a:off x="3267011" y="4643319"/>
            <a:ext cx="1313918" cy="8063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A02AC57-73FF-DF2B-2601-5B5B5E7FA5D3}"/>
              </a:ext>
            </a:extLst>
          </p:cNvPr>
          <p:cNvSpPr/>
          <p:nvPr/>
        </p:nvSpPr>
        <p:spPr>
          <a:xfrm>
            <a:off x="4982082" y="4633159"/>
            <a:ext cx="1313918" cy="8063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BB7336E-13A6-C39B-8C25-89AFA904A230}"/>
              </a:ext>
            </a:extLst>
          </p:cNvPr>
          <p:cNvSpPr/>
          <p:nvPr/>
        </p:nvSpPr>
        <p:spPr>
          <a:xfrm>
            <a:off x="6697153" y="4646198"/>
            <a:ext cx="1313918" cy="8063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Tx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CD2F831-5917-EF1B-7BD1-4D888D0185BB}"/>
              </a:ext>
            </a:extLst>
          </p:cNvPr>
          <p:cNvSpPr/>
          <p:nvPr/>
        </p:nvSpPr>
        <p:spPr>
          <a:xfrm>
            <a:off x="1551940" y="4646198"/>
            <a:ext cx="1313918" cy="80633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148C95E-8475-0D12-EF38-7C5E05164854}"/>
              </a:ext>
            </a:extLst>
          </p:cNvPr>
          <p:cNvSpPr/>
          <p:nvPr/>
        </p:nvSpPr>
        <p:spPr>
          <a:xfrm>
            <a:off x="10127295" y="4646198"/>
            <a:ext cx="1313918" cy="80633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AAE5E8-C78D-8E15-6CC3-5D8EDEE5577D}"/>
              </a:ext>
            </a:extLst>
          </p:cNvPr>
          <p:cNvSpPr/>
          <p:nvPr/>
        </p:nvSpPr>
        <p:spPr>
          <a:xfrm>
            <a:off x="8412224" y="4646198"/>
            <a:ext cx="1313918" cy="8063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 End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Interrupt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C085D-E51B-FB1B-414D-F726B400F34B}"/>
              </a:ext>
            </a:extLst>
          </p:cNvPr>
          <p:cNvSpPr txBox="1"/>
          <p:nvPr/>
        </p:nvSpPr>
        <p:spPr>
          <a:xfrm>
            <a:off x="667641" y="3677902"/>
            <a:ext cx="823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Before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CA05C-A9A3-5869-9224-DFF48F3C9E69}"/>
              </a:ext>
            </a:extLst>
          </p:cNvPr>
          <p:cNvSpPr txBox="1"/>
          <p:nvPr/>
        </p:nvSpPr>
        <p:spPr>
          <a:xfrm>
            <a:off x="739167" y="4876039"/>
            <a:ext cx="68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After</a:t>
            </a:r>
            <a:endParaRPr lang="ko-KR" altLang="en-US" sz="1600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D5A260-4DF1-754E-701D-8619F20B6CBA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2865858" y="3847179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512F93-515E-CA0A-45B8-99F833E9C3C1}"/>
              </a:ext>
            </a:extLst>
          </p:cNvPr>
          <p:cNvCxnSpPr/>
          <p:nvPr/>
        </p:nvCxnSpPr>
        <p:spPr>
          <a:xfrm flipV="1">
            <a:off x="4580929" y="3873975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20962A-8F02-84A0-0790-D427D96643B9}"/>
              </a:ext>
            </a:extLst>
          </p:cNvPr>
          <p:cNvCxnSpPr/>
          <p:nvPr/>
        </p:nvCxnSpPr>
        <p:spPr>
          <a:xfrm flipV="1">
            <a:off x="6292145" y="3861793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6741B7-EAF8-B34F-603F-0EDCFE9CD94F}"/>
              </a:ext>
            </a:extLst>
          </p:cNvPr>
          <p:cNvCxnSpPr/>
          <p:nvPr/>
        </p:nvCxnSpPr>
        <p:spPr>
          <a:xfrm flipV="1">
            <a:off x="8011071" y="3871953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967703-8ADD-9048-9145-E8C8DA7B883C}"/>
              </a:ext>
            </a:extLst>
          </p:cNvPr>
          <p:cNvCxnSpPr/>
          <p:nvPr/>
        </p:nvCxnSpPr>
        <p:spPr>
          <a:xfrm flipV="1">
            <a:off x="2865858" y="5060569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EA3388-B61E-FDF2-080B-31FED9FF4B78}"/>
              </a:ext>
            </a:extLst>
          </p:cNvPr>
          <p:cNvCxnSpPr/>
          <p:nvPr/>
        </p:nvCxnSpPr>
        <p:spPr>
          <a:xfrm flipV="1">
            <a:off x="4583296" y="5035795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32DACF-737A-0EC8-2F94-77AF40C58ED7}"/>
              </a:ext>
            </a:extLst>
          </p:cNvPr>
          <p:cNvCxnSpPr/>
          <p:nvPr/>
        </p:nvCxnSpPr>
        <p:spPr>
          <a:xfrm flipV="1">
            <a:off x="6298367" y="5062591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8A95453-A037-A9F3-C53A-2D1872506B71}"/>
              </a:ext>
            </a:extLst>
          </p:cNvPr>
          <p:cNvCxnSpPr/>
          <p:nvPr/>
        </p:nvCxnSpPr>
        <p:spPr>
          <a:xfrm flipV="1">
            <a:off x="8009583" y="5050409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9310DC8-8AFE-D098-BF6D-D99BA26553F6}"/>
              </a:ext>
            </a:extLst>
          </p:cNvPr>
          <p:cNvCxnSpPr/>
          <p:nvPr/>
        </p:nvCxnSpPr>
        <p:spPr>
          <a:xfrm flipV="1">
            <a:off x="9728509" y="5060569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AE746BC-0671-E839-24E2-4186DD539BDD}"/>
              </a:ext>
            </a:extLst>
          </p:cNvPr>
          <p:cNvSpPr/>
          <p:nvPr/>
        </p:nvSpPr>
        <p:spPr>
          <a:xfrm>
            <a:off x="10127295" y="3433852"/>
            <a:ext cx="1313918" cy="8063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Tx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1192C3-3510-41F1-E8C4-E52B380D57A2}"/>
              </a:ext>
            </a:extLst>
          </p:cNvPr>
          <p:cNvCxnSpPr/>
          <p:nvPr/>
        </p:nvCxnSpPr>
        <p:spPr>
          <a:xfrm flipV="1">
            <a:off x="9737181" y="3861793"/>
            <a:ext cx="401153" cy="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5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18436CC-B826-8549-7CEE-92DC704E5742}"/>
              </a:ext>
            </a:extLst>
          </p:cNvPr>
          <p:cNvSpPr txBox="1">
            <a:spLocks/>
          </p:cNvSpPr>
          <p:nvPr/>
        </p:nvSpPr>
        <p:spPr>
          <a:xfrm>
            <a:off x="520700" y="247651"/>
            <a:ext cx="2062480" cy="564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endParaRPr lang="ko-KR" alt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EBE55-36A5-98B7-86E6-DBA143D42ACE}"/>
              </a:ext>
            </a:extLst>
          </p:cNvPr>
          <p:cNvSpPr txBox="1"/>
          <p:nvPr/>
        </p:nvSpPr>
        <p:spPr>
          <a:xfrm>
            <a:off x="2129459" y="2096364"/>
            <a:ext cx="62666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GitHub Link</a:t>
            </a:r>
          </a:p>
          <a:p>
            <a:r>
              <a:rPr lang="ko-KR" altLang="en-US" dirty="0">
                <a:hlinkClick r:id="rId2"/>
              </a:rPr>
              <a:t>https://github.com/stardusk2nd/Qualitas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QR code</a:t>
            </a:r>
            <a:endParaRPr lang="ko-KR" altLang="en-US" b="1" dirty="0"/>
          </a:p>
        </p:txBody>
      </p:sp>
      <p:pic>
        <p:nvPicPr>
          <p:cNvPr id="23" name="그림 22" descr="패턴, 사각형, 픽셀이(가) 표시된 사진&#10;&#10;자동 생성된 설명">
            <a:extLst>
              <a:ext uri="{FF2B5EF4-FFF2-40B4-BE49-F238E27FC236}">
                <a16:creationId xmlns:a16="http://schemas.microsoft.com/office/drawing/2014/main" id="{439DACC0-ED6B-D922-0DEA-CF99714C43D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66" y="3633326"/>
            <a:ext cx="1865243" cy="1865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23933C-0BB5-EA14-C7FE-6C387A77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Fin.</a:t>
            </a:r>
            <a:br>
              <a:rPr lang="en-US" altLang="ko-KR" dirty="0"/>
            </a:br>
            <a:r>
              <a:rPr lang="en-US" altLang="ko-KR" sz="1800" dirty="0"/>
              <a:t>Thank you for your time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55F32-74BF-A7CD-3E3D-C2904B04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627A2-4562-9D0A-BCC6-B0667C58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1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D9949CB-1CDD-7AA1-BA60-E90F681089E5}"/>
              </a:ext>
            </a:extLst>
          </p:cNvPr>
          <p:cNvSpPr txBox="1"/>
          <p:nvPr/>
        </p:nvSpPr>
        <p:spPr>
          <a:xfrm>
            <a:off x="1891555" y="2027163"/>
            <a:ext cx="3752158" cy="31141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/>
              <a:t>Introduction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altLang="ko-KR" sz="2000" dirty="0"/>
              <a:t>Objective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altLang="ko-KR" sz="2000" dirty="0"/>
              <a:t>Member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altLang="ko-KR" sz="2000" dirty="0"/>
              <a:t>Project Schedule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/>
              <a:t>Overview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endParaRPr lang="ko-KR" altLang="en-US" sz="2400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20D1D09-FDE8-0A72-35EC-6FC7C803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Table of Contents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92417-C90A-1D0F-C3CD-3D9C2D74BBC2}"/>
              </a:ext>
            </a:extLst>
          </p:cNvPr>
          <p:cNvSpPr txBox="1"/>
          <p:nvPr/>
        </p:nvSpPr>
        <p:spPr>
          <a:xfrm>
            <a:off x="6400796" y="2048545"/>
            <a:ext cx="4073013" cy="311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ko-KR" sz="2400" dirty="0"/>
              <a:t>Principles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altLang="ko-KR" sz="2000" dirty="0"/>
              <a:t>RTL Design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altLang="ko-KR" sz="2000" dirty="0"/>
              <a:t>IP Integration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altLang="ko-KR" sz="2000" dirty="0"/>
              <a:t>Software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ko-KR" sz="2400" dirty="0"/>
              <a:t>Video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ko-KR" sz="2400" dirty="0"/>
              <a:t>Conclusion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9FBC78-5700-1A28-E7E6-5A6CC6EB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928B60-D42A-7BDE-678A-9B9B428D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98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B01B0147-9A50-AAEA-5011-28C62CBBFAB6}"/>
              </a:ext>
            </a:extLst>
          </p:cNvPr>
          <p:cNvGrpSpPr/>
          <p:nvPr/>
        </p:nvGrpSpPr>
        <p:grpSpPr>
          <a:xfrm>
            <a:off x="1457147" y="1961797"/>
            <a:ext cx="9277707" cy="2993448"/>
            <a:chOff x="1507077" y="1961797"/>
            <a:chExt cx="9277707" cy="2993448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169F2003-29C4-EBE8-3A19-295E46358EA3}"/>
                </a:ext>
              </a:extLst>
            </p:cNvPr>
            <p:cNvGrpSpPr/>
            <p:nvPr/>
          </p:nvGrpSpPr>
          <p:grpSpPr>
            <a:xfrm>
              <a:off x="1507077" y="1961797"/>
              <a:ext cx="3942105" cy="915956"/>
              <a:chOff x="1733219" y="1554013"/>
              <a:chExt cx="3942105" cy="91595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9949CB-1CDD-7AA1-BA60-E90F681089E5}"/>
                  </a:ext>
                </a:extLst>
              </p:cNvPr>
              <p:cNvSpPr txBox="1"/>
              <p:nvPr/>
            </p:nvSpPr>
            <p:spPr>
              <a:xfrm>
                <a:off x="1733219" y="1554013"/>
                <a:ext cx="3942105" cy="91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/>
                  <a:t>주 목표</a:t>
                </a:r>
                <a:endParaRPr lang="en-US" altLang="ko-KR" sz="20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highlight>
                      <a:srgbClr val="FFFF00"/>
                    </a:highlight>
                  </a:rPr>
                  <a:t>Soc </a:t>
                </a:r>
                <a:r>
                  <a:rPr lang="ko-KR" altLang="en-US" dirty="0">
                    <a:highlight>
                      <a:srgbClr val="FFFF00"/>
                    </a:highlight>
                  </a:rPr>
                  <a:t>설계를 통한 엘리베이터 구현</a:t>
                </a:r>
                <a:endParaRPr lang="en-US" altLang="ko-KR" dirty="0"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4DC9A76-03EE-DC29-CAA0-C790F2346A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9305" y="2011991"/>
                <a:ext cx="3807195" cy="64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CC0377C-FCD8-EAB9-8D00-CB2C13A54C27}"/>
                </a:ext>
              </a:extLst>
            </p:cNvPr>
            <p:cNvGrpSpPr/>
            <p:nvPr/>
          </p:nvGrpSpPr>
          <p:grpSpPr>
            <a:xfrm>
              <a:off x="6096000" y="1961797"/>
              <a:ext cx="4688784" cy="2993448"/>
              <a:chOff x="6323548" y="1563975"/>
              <a:chExt cx="4688784" cy="299344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9949CB-1CDD-7AA1-BA60-E90F681089E5}"/>
                  </a:ext>
                </a:extLst>
              </p:cNvPr>
              <p:cNvSpPr txBox="1"/>
              <p:nvPr/>
            </p:nvSpPr>
            <p:spPr>
              <a:xfrm>
                <a:off x="6323548" y="1563975"/>
                <a:ext cx="4688784" cy="2993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/>
                  <a:t>부 목표</a:t>
                </a:r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SPI </a:t>
                </a:r>
                <a:r>
                  <a:rPr lang="ko-KR" altLang="en-US" dirty="0"/>
                  <a:t>통신을 이용하여 </a:t>
                </a:r>
                <a:r>
                  <a:rPr lang="en-US" altLang="ko-KR" dirty="0"/>
                  <a:t>Graphic LCD </a:t>
                </a:r>
                <a:r>
                  <a:rPr lang="ko-KR" altLang="en-US" dirty="0"/>
                  <a:t>활용</a:t>
                </a:r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Timer/Counter</a:t>
                </a:r>
                <a:r>
                  <a:rPr lang="ko-KR" altLang="en-US" dirty="0"/>
                  <a:t>로 아래의 기능 구현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600" dirty="0"/>
                  <a:t>Interrupt</a:t>
                </a:r>
                <a:r>
                  <a:rPr lang="ko-KR" altLang="en-US" sz="1600" dirty="0"/>
                  <a:t>로 소프트웨어 동작 최적화</a:t>
                </a:r>
                <a:endParaRPr lang="en-US" altLang="ko-KR" sz="16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600" dirty="0"/>
                  <a:t>PWM </a:t>
                </a:r>
                <a:r>
                  <a:rPr lang="ko-KR" altLang="en-US" sz="1600" dirty="0"/>
                  <a:t>생성하여 </a:t>
                </a:r>
                <a:r>
                  <a:rPr lang="en-US" altLang="ko-KR" sz="1600" dirty="0"/>
                  <a:t>LCD </a:t>
                </a:r>
                <a:r>
                  <a:rPr lang="ko-KR" altLang="en-US" sz="1600" dirty="0"/>
                  <a:t>밝기 제어</a:t>
                </a:r>
                <a:endParaRPr lang="en-US" altLang="ko-KR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블록 디자인</a:t>
                </a:r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Embedded Software coding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6CA4178-1F63-A226-06D2-E58A1D4C6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369" y="2028034"/>
                <a:ext cx="452150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제목 82">
            <a:extLst>
              <a:ext uri="{FF2B5EF4-FFF2-40B4-BE49-F238E27FC236}">
                <a16:creationId xmlns:a16="http://schemas.microsoft.com/office/drawing/2014/main" id="{292FA1D7-A6CA-5DAE-7A12-7AB265D2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1. Introduction</a:t>
            </a:r>
            <a:br>
              <a:rPr lang="en-US" altLang="ko-KR" dirty="0"/>
            </a:br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0113C7-3B24-9AA9-BFF2-253CB7DD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40719-E413-AFB7-F22C-9ABA36D1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05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3A316-3C5E-1C6E-B3A5-FFEBDCFC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1. Introduction</a:t>
            </a:r>
            <a:br>
              <a:rPr lang="en-US" altLang="ko-KR" dirty="0"/>
            </a:br>
            <a:r>
              <a:rPr lang="en-US" altLang="ko-KR" dirty="0"/>
              <a:t>Member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EA1AFC-0F1F-88DC-D102-CECAF770F3AD}"/>
              </a:ext>
            </a:extLst>
          </p:cNvPr>
          <p:cNvGrpSpPr/>
          <p:nvPr/>
        </p:nvGrpSpPr>
        <p:grpSpPr>
          <a:xfrm>
            <a:off x="4237705" y="1720641"/>
            <a:ext cx="3716591" cy="3126657"/>
            <a:chOff x="4237705" y="1809136"/>
            <a:chExt cx="3716591" cy="312665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1F92E4D-3C8C-A59D-3843-AE0B2134AB66}"/>
                </a:ext>
              </a:extLst>
            </p:cNvPr>
            <p:cNvGrpSpPr/>
            <p:nvPr/>
          </p:nvGrpSpPr>
          <p:grpSpPr>
            <a:xfrm>
              <a:off x="4237705" y="1809136"/>
              <a:ext cx="3716591" cy="3126657"/>
              <a:chOff x="4739149" y="1809136"/>
              <a:chExt cx="2713702" cy="3126657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AB3640E-DF0B-0A34-7284-D68B8CCED1A8}"/>
                  </a:ext>
                </a:extLst>
              </p:cNvPr>
              <p:cNvSpPr/>
              <p:nvPr/>
            </p:nvSpPr>
            <p:spPr>
              <a:xfrm>
                <a:off x="4739149" y="1809136"/>
                <a:ext cx="2713702" cy="312665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4C8AB4D-46DE-73EA-3217-0502D8645778}"/>
                  </a:ext>
                </a:extLst>
              </p:cNvPr>
              <p:cNvSpPr/>
              <p:nvPr/>
            </p:nvSpPr>
            <p:spPr>
              <a:xfrm>
                <a:off x="4739149" y="1809136"/>
                <a:ext cx="2713702" cy="4989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팀장 김현진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2A2F5D-A3E5-76D3-3516-D64624EDE15E}"/>
                </a:ext>
              </a:extLst>
            </p:cNvPr>
            <p:cNvSpPr txBox="1"/>
            <p:nvPr/>
          </p:nvSpPr>
          <p:spPr>
            <a:xfrm>
              <a:off x="4456468" y="2501052"/>
              <a:ext cx="3279063" cy="21683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코드 통합</a:t>
              </a:r>
              <a:endParaRPr lang="en-US" altLang="ko-KR" sz="16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RTL </a:t>
              </a:r>
              <a:r>
                <a:rPr lang="ko-KR" altLang="en-US" sz="1600" b="1" dirty="0"/>
                <a:t>설계</a:t>
              </a:r>
              <a:endParaRPr lang="en-US" altLang="ko-KR" sz="1600" b="1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Timer/Counter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SPI </a:t>
              </a:r>
              <a:r>
                <a:rPr lang="ko-KR" altLang="en-US" sz="1400" dirty="0"/>
                <a:t>통신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IP Integration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Embedded SW </a:t>
              </a:r>
              <a:r>
                <a:rPr lang="ko-KR" altLang="en-US" sz="1600" b="1" dirty="0"/>
                <a:t>설계 </a:t>
              </a:r>
              <a:r>
                <a:rPr lang="en-US" altLang="ko-KR" sz="1600" b="1" dirty="0"/>
                <a:t>(</a:t>
              </a:r>
              <a:r>
                <a:rPr lang="ko-KR" altLang="en-US" sz="1600" b="1" dirty="0"/>
                <a:t>총괄</a:t>
              </a:r>
              <a:r>
                <a:rPr lang="en-US" altLang="ko-KR" sz="1600" b="1" dirty="0"/>
                <a:t>)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C6F8CC4-C33E-497C-AF68-EB183843865A}"/>
              </a:ext>
            </a:extLst>
          </p:cNvPr>
          <p:cNvGrpSpPr/>
          <p:nvPr/>
        </p:nvGrpSpPr>
        <p:grpSpPr>
          <a:xfrm>
            <a:off x="8347587" y="3077499"/>
            <a:ext cx="3146319" cy="3126656"/>
            <a:chOff x="8475407" y="2743200"/>
            <a:chExt cx="2713702" cy="31266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C99937-5262-B2DE-7713-8CD8F5EACE65}"/>
                </a:ext>
              </a:extLst>
            </p:cNvPr>
            <p:cNvSpPr/>
            <p:nvPr/>
          </p:nvSpPr>
          <p:spPr>
            <a:xfrm>
              <a:off x="8475407" y="2743200"/>
              <a:ext cx="2713702" cy="31266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43606F-8B58-F1A8-6F9D-DA8B662E3DF8}"/>
                </a:ext>
              </a:extLst>
            </p:cNvPr>
            <p:cNvSpPr/>
            <p:nvPr/>
          </p:nvSpPr>
          <p:spPr>
            <a:xfrm>
              <a:off x="8475407" y="2743200"/>
              <a:ext cx="2713702" cy="4989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서정훈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C9806DD-812D-B640-A4F0-3DEF1154863A}"/>
              </a:ext>
            </a:extLst>
          </p:cNvPr>
          <p:cNvGrpSpPr/>
          <p:nvPr/>
        </p:nvGrpSpPr>
        <p:grpSpPr>
          <a:xfrm>
            <a:off x="663676" y="3077498"/>
            <a:ext cx="3146323" cy="3126653"/>
            <a:chOff x="1002891" y="2743200"/>
            <a:chExt cx="2713702" cy="312665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7E44D7-49BA-7455-6372-EEF038A181A5}"/>
                </a:ext>
              </a:extLst>
            </p:cNvPr>
            <p:cNvSpPr/>
            <p:nvPr/>
          </p:nvSpPr>
          <p:spPr>
            <a:xfrm>
              <a:off x="1002891" y="2743200"/>
              <a:ext cx="2713702" cy="31266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F2378D-0E1D-E5C0-67B7-DFB0AB9FC0A0}"/>
                </a:ext>
              </a:extLst>
            </p:cNvPr>
            <p:cNvSpPr/>
            <p:nvPr/>
          </p:nvSpPr>
          <p:spPr>
            <a:xfrm>
              <a:off x="1002891" y="2743200"/>
              <a:ext cx="2713702" cy="4989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이윤규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A0F17-6125-C81C-FCB1-E02AADA8D8C1}"/>
              </a:ext>
            </a:extLst>
          </p:cNvPr>
          <p:cNvCxnSpPr>
            <a:cxnSpLocks/>
          </p:cNvCxnSpPr>
          <p:nvPr/>
        </p:nvCxnSpPr>
        <p:spPr>
          <a:xfrm flipH="1" flipV="1">
            <a:off x="2236836" y="2412557"/>
            <a:ext cx="2000869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2C44218-0357-8B89-4217-81F69640050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236837" y="2392892"/>
            <a:ext cx="1" cy="684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E208E5-8729-6E0E-B159-22601BBDBB3A}"/>
              </a:ext>
            </a:extLst>
          </p:cNvPr>
          <p:cNvCxnSpPr>
            <a:cxnSpLocks/>
          </p:cNvCxnSpPr>
          <p:nvPr/>
        </p:nvCxnSpPr>
        <p:spPr>
          <a:xfrm>
            <a:off x="7954296" y="2412558"/>
            <a:ext cx="209426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BDE96D-68C4-4406-9C43-8991EF8EBD5A}"/>
              </a:ext>
            </a:extLst>
          </p:cNvPr>
          <p:cNvCxnSpPr>
            <a:cxnSpLocks/>
          </p:cNvCxnSpPr>
          <p:nvPr/>
        </p:nvCxnSpPr>
        <p:spPr>
          <a:xfrm>
            <a:off x="10048565" y="2392892"/>
            <a:ext cx="0" cy="684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FC1670-8478-5DDC-5339-4534EA96FE6F}"/>
              </a:ext>
            </a:extLst>
          </p:cNvPr>
          <p:cNvSpPr txBox="1"/>
          <p:nvPr/>
        </p:nvSpPr>
        <p:spPr>
          <a:xfrm>
            <a:off x="786578" y="4197785"/>
            <a:ext cx="2900516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Embeded</a:t>
            </a:r>
            <a:r>
              <a:rPr lang="en-US" altLang="ko-KR" sz="1600" b="1" dirty="0"/>
              <a:t> SW </a:t>
            </a:r>
            <a:r>
              <a:rPr lang="ko-KR" altLang="en-US" sz="1600" b="1" dirty="0"/>
              <a:t>설계</a:t>
            </a:r>
            <a:r>
              <a:rPr lang="en-US" altLang="ko-KR" sz="1600" b="1" dirty="0"/>
              <a:t>(Support)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GPIO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External Interrupt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19D14D-72DB-3CF7-3B61-015A156BADEF}"/>
              </a:ext>
            </a:extLst>
          </p:cNvPr>
          <p:cNvSpPr txBox="1"/>
          <p:nvPr/>
        </p:nvSpPr>
        <p:spPr>
          <a:xfrm>
            <a:off x="8613055" y="3904571"/>
            <a:ext cx="2615381" cy="1885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RTL </a:t>
            </a:r>
            <a:r>
              <a:rPr lang="ko-KR" altLang="en-US" sz="1600" b="1" dirty="0"/>
              <a:t>설계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Timer/Counter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IP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Embedded SW </a:t>
            </a:r>
            <a:r>
              <a:rPr lang="ko-KR" altLang="en-US" sz="1600" b="1" dirty="0"/>
              <a:t>설계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Custom IP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E9B9FED-5E35-6C6A-68A7-B02B0AC2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B3CFB4-DECC-B685-9627-24D46D87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3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718436CC-B826-8549-7CEE-92DC704E5742}"/>
              </a:ext>
            </a:extLst>
          </p:cNvPr>
          <p:cNvSpPr txBox="1">
            <a:spLocks/>
          </p:cNvSpPr>
          <p:nvPr/>
        </p:nvSpPr>
        <p:spPr>
          <a:xfrm>
            <a:off x="520700" y="247651"/>
            <a:ext cx="2062480" cy="564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endParaRPr lang="ko-KR" altLang="en-US" sz="18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57FB4D-276D-7742-797D-DCDB99B1E70B}"/>
              </a:ext>
            </a:extLst>
          </p:cNvPr>
          <p:cNvSpPr/>
          <p:nvPr/>
        </p:nvSpPr>
        <p:spPr>
          <a:xfrm>
            <a:off x="1753643" y="2494767"/>
            <a:ext cx="8622082" cy="2244246"/>
          </a:xfrm>
          <a:prstGeom prst="roundRect">
            <a:avLst/>
          </a:prstGeom>
          <a:solidFill>
            <a:srgbClr val="ABC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604EED-B100-F8F0-262D-811F7ECE7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27439"/>
              </p:ext>
            </p:extLst>
          </p:nvPr>
        </p:nvGraphicFramePr>
        <p:xfrm>
          <a:off x="1981200" y="2677885"/>
          <a:ext cx="8168640" cy="185419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9780944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9822988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78787314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4323405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39902337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20475022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47978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9/30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10/1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10/2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10/3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10/4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10/7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1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RTL </a:t>
                      </a:r>
                      <a:r>
                        <a:rPr lang="ko-KR" altLang="en-US" sz="1400" err="1"/>
                        <a:t>design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7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sz="1400" err="1"/>
                        <a:t>SoC</a:t>
                      </a:r>
                      <a:r>
                        <a:rPr lang="ko-KR" sz="1400"/>
                        <a:t> </a:t>
                      </a:r>
                      <a:r>
                        <a:rPr lang="en-US" altLang="ko-KR" sz="1400"/>
                        <a:t>design</a:t>
                      </a:r>
                      <a:endParaRPr lang="ko-KR" sz="1400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sz="1200" err="1"/>
                        <a:t>Software</a:t>
                      </a:r>
                      <a:r>
                        <a:rPr lang="ko-KR" sz="1200"/>
                        <a:t> </a:t>
                      </a:r>
                      <a:r>
                        <a:rPr lang="en-US" altLang="ko-KR" sz="1200"/>
                        <a:t>design</a:t>
                      </a:r>
                      <a:endParaRPr lang="ko-KR" altLang="en-US" sz="120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377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err="1"/>
                        <a:t>Debugging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92988"/>
                  </a:ext>
                </a:extLst>
              </a:tr>
            </a:tbl>
          </a:graphicData>
        </a:graphic>
      </p:graphicFrame>
      <p:sp>
        <p:nvSpPr>
          <p:cNvPr id="14" name="제목 13">
            <a:extLst>
              <a:ext uri="{FF2B5EF4-FFF2-40B4-BE49-F238E27FC236}">
                <a16:creationId xmlns:a16="http://schemas.microsoft.com/office/drawing/2014/main" id="{B934F137-33E6-7B28-62B3-2E69D18A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1. Introduction</a:t>
            </a:r>
            <a:br>
              <a:rPr lang="en-US" altLang="ko-KR" dirty="0"/>
            </a:br>
            <a:r>
              <a:rPr lang="en-US" altLang="ko-KR" dirty="0"/>
              <a:t>Project Schedule</a:t>
            </a:r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2CA4CD-DA77-2FCB-CA7A-B09CFB67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BE137-21EC-18BC-F12C-09249DE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80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562D1955-B979-CE70-3A41-A2A5F8352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9" b="9929"/>
          <a:stretch/>
        </p:blipFill>
        <p:spPr>
          <a:xfrm>
            <a:off x="8425922" y="3132906"/>
            <a:ext cx="1661129" cy="1312577"/>
          </a:xfrm>
          <a:prstGeom prst="rect">
            <a:avLst/>
          </a:prstGeom>
        </p:spPr>
      </p:pic>
      <p:pic>
        <p:nvPicPr>
          <p:cNvPr id="25" name="그림 24" descr="전자 부품, 회로 구성요소, 전자 공학, 패시브 회로 부품이(가) 표시된 사진&#10;&#10;자동 생성된 설명">
            <a:extLst>
              <a:ext uri="{FF2B5EF4-FFF2-40B4-BE49-F238E27FC236}">
                <a16:creationId xmlns:a16="http://schemas.microsoft.com/office/drawing/2014/main" id="{7EE6FBCD-6E5A-5FD1-32E6-3F01A53145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75" y="3183594"/>
            <a:ext cx="1202312" cy="1223140"/>
          </a:xfrm>
          <a:prstGeom prst="rect">
            <a:avLst/>
          </a:prstGeom>
        </p:spPr>
      </p:pic>
      <p:pic>
        <p:nvPicPr>
          <p:cNvPr id="31" name="그림 30" descr="튜브이(가) 표시된 사진&#10;&#10;자동 생성된 설명">
            <a:extLst>
              <a:ext uri="{FF2B5EF4-FFF2-40B4-BE49-F238E27FC236}">
                <a16:creationId xmlns:a16="http://schemas.microsoft.com/office/drawing/2014/main" id="{5F24737F-AC0A-6452-1B7D-52CEC9A939A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69" y="3269499"/>
            <a:ext cx="1581254" cy="1073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11E06C-15F0-7151-2F55-99AB689EF0C0}"/>
              </a:ext>
            </a:extLst>
          </p:cNvPr>
          <p:cNvSpPr txBox="1"/>
          <p:nvPr/>
        </p:nvSpPr>
        <p:spPr>
          <a:xfrm>
            <a:off x="4818879" y="163642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사용 기기들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69CEE0-BF3F-1AB8-9D72-436A4D5F4B2A}"/>
              </a:ext>
            </a:extLst>
          </p:cNvPr>
          <p:cNvCxnSpPr/>
          <p:nvPr/>
        </p:nvCxnSpPr>
        <p:spPr>
          <a:xfrm>
            <a:off x="1838744" y="2265868"/>
            <a:ext cx="836831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제목 22">
            <a:extLst>
              <a:ext uri="{FF2B5EF4-FFF2-40B4-BE49-F238E27FC236}">
                <a16:creationId xmlns:a16="http://schemas.microsoft.com/office/drawing/2014/main" id="{45CE5B6A-541A-7E27-BE0F-034383D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70D502-9754-3EDF-9A09-03DC68303E46}"/>
              </a:ext>
            </a:extLst>
          </p:cNvPr>
          <p:cNvGrpSpPr/>
          <p:nvPr/>
        </p:nvGrpSpPr>
        <p:grpSpPr>
          <a:xfrm>
            <a:off x="8364404" y="2500966"/>
            <a:ext cx="1833841" cy="3280822"/>
            <a:chOff x="7897760" y="2440234"/>
            <a:chExt cx="1833841" cy="32808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CC295C-E6A5-74D3-BE95-61A2A5B2480E}"/>
                </a:ext>
              </a:extLst>
            </p:cNvPr>
            <p:cNvSpPr/>
            <p:nvPr/>
          </p:nvSpPr>
          <p:spPr>
            <a:xfrm>
              <a:off x="7897760" y="2440234"/>
              <a:ext cx="1833841" cy="32808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74EDEA-AB87-D130-0DC3-10E8B980D096}"/>
                </a:ext>
              </a:extLst>
            </p:cNvPr>
            <p:cNvSpPr/>
            <p:nvPr/>
          </p:nvSpPr>
          <p:spPr>
            <a:xfrm>
              <a:off x="7897760" y="2440234"/>
              <a:ext cx="1833841" cy="46767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Graphic LCD</a:t>
              </a:r>
            </a:p>
            <a:p>
              <a:pPr algn="ctr"/>
              <a:r>
                <a:rPr lang="en-US" altLang="ko-KR" sz="1600" dirty="0"/>
                <a:t>(with SPI)</a:t>
              </a:r>
              <a:endParaRPr lang="ko-KR" altLang="en-US" sz="16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A76E1A-405D-28B5-F62C-082C23F96167}"/>
              </a:ext>
            </a:extLst>
          </p:cNvPr>
          <p:cNvGrpSpPr/>
          <p:nvPr/>
        </p:nvGrpSpPr>
        <p:grpSpPr>
          <a:xfrm>
            <a:off x="4013312" y="2500966"/>
            <a:ext cx="1833841" cy="3280822"/>
            <a:chOff x="2686048" y="2440234"/>
            <a:chExt cx="1833841" cy="32808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314BB8-3CA6-9B38-4D3D-471342A3091F}"/>
                </a:ext>
              </a:extLst>
            </p:cNvPr>
            <p:cNvSpPr/>
            <p:nvPr/>
          </p:nvSpPr>
          <p:spPr>
            <a:xfrm>
              <a:off x="2686048" y="2440234"/>
              <a:ext cx="1833841" cy="32808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87A3620-8EA9-A356-2526-696377A24424}"/>
                </a:ext>
              </a:extLst>
            </p:cNvPr>
            <p:cNvSpPr/>
            <p:nvPr/>
          </p:nvSpPr>
          <p:spPr>
            <a:xfrm>
              <a:off x="2686048" y="2440234"/>
              <a:ext cx="1833841" cy="46767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Stepper Motor</a:t>
              </a:r>
              <a:endParaRPr lang="ko-KR" altLang="en-US" sz="16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6BFE25-0DC7-25AB-BEF8-B4F76FB2372F}"/>
              </a:ext>
            </a:extLst>
          </p:cNvPr>
          <p:cNvSpPr txBox="1"/>
          <p:nvPr/>
        </p:nvSpPr>
        <p:spPr>
          <a:xfrm>
            <a:off x="4050466" y="4874410"/>
            <a:ext cx="183384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엘리베이터 구동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F9D5AF-94C5-2CA9-7F32-DDFBD84BCC9B}"/>
              </a:ext>
            </a:extLst>
          </p:cNvPr>
          <p:cNvGrpSpPr/>
          <p:nvPr/>
        </p:nvGrpSpPr>
        <p:grpSpPr>
          <a:xfrm>
            <a:off x="6199376" y="2500966"/>
            <a:ext cx="1833841" cy="3280822"/>
            <a:chOff x="5291904" y="2440234"/>
            <a:chExt cx="1833841" cy="328082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0C0DE4-C84F-318B-7C07-34739498A5C0}"/>
                </a:ext>
              </a:extLst>
            </p:cNvPr>
            <p:cNvSpPr/>
            <p:nvPr/>
          </p:nvSpPr>
          <p:spPr>
            <a:xfrm>
              <a:off x="5291904" y="2440234"/>
              <a:ext cx="1833841" cy="32808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7AEC2E-F6E9-C12C-25B6-417FB46E120A}"/>
                </a:ext>
              </a:extLst>
            </p:cNvPr>
            <p:cNvSpPr/>
            <p:nvPr/>
          </p:nvSpPr>
          <p:spPr>
            <a:xfrm>
              <a:off x="5291904" y="2440234"/>
              <a:ext cx="1833841" cy="46767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Photo Interrupter</a:t>
              </a:r>
              <a:endParaRPr lang="ko-KR" altLang="en-US" sz="16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1B65B1-6952-0B27-4B5D-DDFF3A8D3B4F}"/>
              </a:ext>
            </a:extLst>
          </p:cNvPr>
          <p:cNvSpPr txBox="1"/>
          <p:nvPr/>
        </p:nvSpPr>
        <p:spPr>
          <a:xfrm>
            <a:off x="6325669" y="4886271"/>
            <a:ext cx="16338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층 이동 감지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337FDF-498D-98B5-0C2E-1C5332C669E5}"/>
              </a:ext>
            </a:extLst>
          </p:cNvPr>
          <p:cNvSpPr txBox="1"/>
          <p:nvPr/>
        </p:nvSpPr>
        <p:spPr>
          <a:xfrm>
            <a:off x="8433667" y="4933878"/>
            <a:ext cx="16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현재 층수 표시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이동 방향 표시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732E139-3F2D-5A13-09EF-3CDF6358C09F}"/>
              </a:ext>
            </a:extLst>
          </p:cNvPr>
          <p:cNvGrpSpPr/>
          <p:nvPr/>
        </p:nvGrpSpPr>
        <p:grpSpPr>
          <a:xfrm>
            <a:off x="1839533" y="2500966"/>
            <a:ext cx="1833841" cy="3280822"/>
            <a:chOff x="2686048" y="2440234"/>
            <a:chExt cx="1833841" cy="328082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B1C4DD-429F-C807-4129-9E049E1342A6}"/>
                </a:ext>
              </a:extLst>
            </p:cNvPr>
            <p:cNvSpPr/>
            <p:nvPr/>
          </p:nvSpPr>
          <p:spPr>
            <a:xfrm>
              <a:off x="2686048" y="2440234"/>
              <a:ext cx="1833841" cy="32808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544CADA-FFA7-FD7B-0318-9231A3F43F5A}"/>
                </a:ext>
              </a:extLst>
            </p:cNvPr>
            <p:cNvSpPr/>
            <p:nvPr/>
          </p:nvSpPr>
          <p:spPr>
            <a:xfrm>
              <a:off x="2686048" y="2440234"/>
              <a:ext cx="1833841" cy="46767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FPGA Board</a:t>
              </a:r>
              <a:endParaRPr lang="ko-KR" altLang="en-US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C82169-8F61-8464-B200-7ABF421BEDB1}"/>
              </a:ext>
            </a:extLst>
          </p:cNvPr>
          <p:cNvSpPr txBox="1"/>
          <p:nvPr/>
        </p:nvSpPr>
        <p:spPr>
          <a:xfrm>
            <a:off x="2353836" y="4391371"/>
            <a:ext cx="183384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Basys3</a:t>
            </a:r>
            <a:endParaRPr lang="ko-KR" altLang="en-US" sz="1400" b="1" dirty="0"/>
          </a:p>
        </p:txBody>
      </p:sp>
      <p:pic>
        <p:nvPicPr>
          <p:cNvPr id="95" name="그림 94" descr="전자제품, 전자 공학, 전자 부품, 회로 구성요소이(가) 표시된 사진&#10;&#10;자동 생성된 설명">
            <a:extLst>
              <a:ext uri="{FF2B5EF4-FFF2-40B4-BE49-F238E27FC236}">
                <a16:creationId xmlns:a16="http://schemas.microsoft.com/office/drawing/2014/main" id="{7D551739-94DE-3F00-4F97-1E131F40D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82" y="3149539"/>
            <a:ext cx="1828804" cy="1313691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09BF594-DCD9-C13F-6B6A-BA35E0066EC2}"/>
              </a:ext>
            </a:extLst>
          </p:cNvPr>
          <p:cNvSpPr txBox="1"/>
          <p:nvPr/>
        </p:nvSpPr>
        <p:spPr>
          <a:xfrm>
            <a:off x="2124715" y="4933878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프로세싱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버튼 입력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A6FAD8-2331-8C63-925E-56EB372A6203}"/>
              </a:ext>
            </a:extLst>
          </p:cNvPr>
          <p:cNvSpPr txBox="1"/>
          <p:nvPr/>
        </p:nvSpPr>
        <p:spPr>
          <a:xfrm>
            <a:off x="4182640" y="4406734"/>
            <a:ext cx="175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28BYJ-48(motor)</a:t>
            </a:r>
          </a:p>
          <a:p>
            <a:r>
              <a:rPr lang="en-US" altLang="ko-KR" sz="1400" b="1" dirty="0"/>
              <a:t>ULN2003(driver)</a:t>
            </a:r>
            <a:endParaRPr lang="ko-KR" altLang="en-US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0E498-002E-BE7F-4977-E6BBEF9CFCCE}"/>
              </a:ext>
            </a:extLst>
          </p:cNvPr>
          <p:cNvSpPr txBox="1"/>
          <p:nvPr/>
        </p:nvSpPr>
        <p:spPr>
          <a:xfrm>
            <a:off x="6679259" y="4464534"/>
            <a:ext cx="175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SG-23FF</a:t>
            </a:r>
            <a:endParaRPr lang="ko-KR" altLang="en-US" sz="14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9E57E3-3F37-FA94-3F2E-8C87342BE548}"/>
              </a:ext>
            </a:extLst>
          </p:cNvPr>
          <p:cNvSpPr txBox="1"/>
          <p:nvPr/>
        </p:nvSpPr>
        <p:spPr>
          <a:xfrm>
            <a:off x="8817096" y="4464535"/>
            <a:ext cx="1213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MSP2402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0CE739B-BF39-D79A-16EF-CD37C054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8CF4046-A737-BA4C-5015-3B6F65BE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98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전자 부품, 회로 구성요소, 전자 공학, 패시브 회로 부품이(가) 표시된 사진&#10;&#10;자동 생성된 설명">
            <a:extLst>
              <a:ext uri="{FF2B5EF4-FFF2-40B4-BE49-F238E27FC236}">
                <a16:creationId xmlns:a16="http://schemas.microsoft.com/office/drawing/2014/main" id="{7EE6FBCD-6E5A-5FD1-32E6-3F01A53145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62" y="2208910"/>
            <a:ext cx="1202312" cy="1223140"/>
          </a:xfrm>
          <a:prstGeom prst="rect">
            <a:avLst/>
          </a:prstGeom>
        </p:spPr>
      </p:pic>
      <p:pic>
        <p:nvPicPr>
          <p:cNvPr id="28" name="그림 27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562D1955-B979-CE70-3A41-A2A5F8352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14323"/>
          <a:stretch/>
        </p:blipFill>
        <p:spPr>
          <a:xfrm>
            <a:off x="1098654" y="3638055"/>
            <a:ext cx="1661129" cy="1223139"/>
          </a:xfrm>
          <a:prstGeom prst="rect">
            <a:avLst/>
          </a:prstGeom>
        </p:spPr>
      </p:pic>
      <p:pic>
        <p:nvPicPr>
          <p:cNvPr id="31" name="그림 30" descr="튜브이(가) 표시된 사진&#10;&#10;자동 생성된 설명">
            <a:extLst>
              <a:ext uri="{FF2B5EF4-FFF2-40B4-BE49-F238E27FC236}">
                <a16:creationId xmlns:a16="http://schemas.microsoft.com/office/drawing/2014/main" id="{5F24737F-AC0A-6452-1B7D-52CEC9A939A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91" y="5135153"/>
            <a:ext cx="1581254" cy="10737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A1E179-92DD-0199-1824-8FAC72A1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863931F-0386-DCBE-96AA-C2766AC2BB3E}"/>
              </a:ext>
            </a:extLst>
          </p:cNvPr>
          <p:cNvCxnSpPr>
            <a:cxnSpLocks/>
          </p:cNvCxnSpPr>
          <p:nvPr/>
        </p:nvCxnSpPr>
        <p:spPr>
          <a:xfrm>
            <a:off x="6096000" y="1690688"/>
            <a:ext cx="0" cy="43513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3A5F1F-9CA6-51A5-3F3C-EC006024CD43}"/>
              </a:ext>
            </a:extLst>
          </p:cNvPr>
          <p:cNvCxnSpPr>
            <a:cxnSpLocks/>
          </p:cNvCxnSpPr>
          <p:nvPr/>
        </p:nvCxnSpPr>
        <p:spPr>
          <a:xfrm flipH="1">
            <a:off x="984514" y="2045213"/>
            <a:ext cx="102229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B58B56-F579-BE7A-1266-F866D25BF005}"/>
              </a:ext>
            </a:extLst>
          </p:cNvPr>
          <p:cNvSpPr txBox="1"/>
          <p:nvPr/>
        </p:nvSpPr>
        <p:spPr>
          <a:xfrm>
            <a:off x="8082031" y="1580631"/>
            <a:ext cx="122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Hardware</a:t>
            </a:r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F2105-703B-C07E-D1DA-C3784BFA9F80}"/>
              </a:ext>
            </a:extLst>
          </p:cNvPr>
          <p:cNvSpPr txBox="1"/>
          <p:nvPr/>
        </p:nvSpPr>
        <p:spPr>
          <a:xfrm>
            <a:off x="2970545" y="1604525"/>
            <a:ext cx="113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Software</a:t>
            </a:r>
            <a:endParaRPr lang="ko-KR" alt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949CB-1CDD-7AA1-BA60-E90F681089E5}"/>
              </a:ext>
            </a:extLst>
          </p:cNvPr>
          <p:cNvSpPr txBox="1"/>
          <p:nvPr/>
        </p:nvSpPr>
        <p:spPr>
          <a:xfrm>
            <a:off x="2777265" y="2635814"/>
            <a:ext cx="205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Timer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GPIO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CE2DA4-3287-84F5-CD14-2101FF0A0EBD}"/>
              </a:ext>
            </a:extLst>
          </p:cNvPr>
          <p:cNvSpPr txBox="1"/>
          <p:nvPr/>
        </p:nvSpPr>
        <p:spPr>
          <a:xfrm>
            <a:off x="7725732" y="3109397"/>
            <a:ext cx="193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Timer/Counter IP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5BB330-D219-0E1D-27F2-A00DDDB0ACEF}"/>
              </a:ext>
            </a:extLst>
          </p:cNvPr>
          <p:cNvSpPr txBox="1"/>
          <p:nvPr/>
        </p:nvSpPr>
        <p:spPr>
          <a:xfrm>
            <a:off x="2777265" y="3918329"/>
            <a:ext cx="3113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PWM(Brightness 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SPI Tx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961939-6F00-24A2-636D-A5305CCA8666}"/>
              </a:ext>
            </a:extLst>
          </p:cNvPr>
          <p:cNvSpPr txBox="1"/>
          <p:nvPr/>
        </p:nvSpPr>
        <p:spPr>
          <a:xfrm>
            <a:off x="8257127" y="4262070"/>
            <a:ext cx="76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SPI IP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1E5366-0A2D-20D8-ACBD-F4CB28BF91D4}"/>
              </a:ext>
            </a:extLst>
          </p:cNvPr>
          <p:cNvSpPr txBox="1"/>
          <p:nvPr/>
        </p:nvSpPr>
        <p:spPr>
          <a:xfrm>
            <a:off x="2777265" y="5338889"/>
            <a:ext cx="22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External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GPIO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13D13C1-33B5-2888-67EA-BCFF065FBA63}"/>
              </a:ext>
            </a:extLst>
          </p:cNvPr>
          <p:cNvCxnSpPr>
            <a:cxnSpLocks/>
          </p:cNvCxnSpPr>
          <p:nvPr/>
        </p:nvCxnSpPr>
        <p:spPr>
          <a:xfrm>
            <a:off x="5062378" y="2847735"/>
            <a:ext cx="2437037" cy="446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5AFB67-F262-C5CF-C106-2C19F9A3F79F}"/>
              </a:ext>
            </a:extLst>
          </p:cNvPr>
          <p:cNvCxnSpPr>
            <a:cxnSpLocks/>
          </p:cNvCxnSpPr>
          <p:nvPr/>
        </p:nvCxnSpPr>
        <p:spPr>
          <a:xfrm flipV="1">
            <a:off x="5978728" y="3294063"/>
            <a:ext cx="1520687" cy="776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397169-EA71-587A-C74C-87D18F030E73}"/>
              </a:ext>
            </a:extLst>
          </p:cNvPr>
          <p:cNvCxnSpPr>
            <a:cxnSpLocks/>
          </p:cNvCxnSpPr>
          <p:nvPr/>
        </p:nvCxnSpPr>
        <p:spPr>
          <a:xfrm>
            <a:off x="4030659" y="4366146"/>
            <a:ext cx="4051372" cy="101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387231E7-3A15-E207-EB7E-4375B990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7BCC0EB-6DC1-EE3A-D976-F99CAD09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81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1378904-51E6-6541-A4EC-F06EF827AD83}"/>
              </a:ext>
            </a:extLst>
          </p:cNvPr>
          <p:cNvSpPr txBox="1"/>
          <p:nvPr/>
        </p:nvSpPr>
        <p:spPr>
          <a:xfrm>
            <a:off x="1258407" y="4901775"/>
            <a:ext cx="6447503" cy="1338879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b="1"/>
              <a:t>RTL Design</a:t>
            </a:r>
            <a:endParaRPr lang="ko-KR" altLang="en-US" sz="32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A4ECD1-5E72-29A7-3903-FB777DD7A035}"/>
              </a:ext>
            </a:extLst>
          </p:cNvPr>
          <p:cNvSpPr txBox="1"/>
          <p:nvPr/>
        </p:nvSpPr>
        <p:spPr>
          <a:xfrm>
            <a:off x="1258406" y="3498752"/>
            <a:ext cx="6447503" cy="13388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b="1"/>
              <a:t>IP Integration</a:t>
            </a:r>
            <a:endParaRPr lang="ko-KR" altLang="en-US" sz="32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DF8DB-1F1A-CBED-88EA-162803D72255}"/>
              </a:ext>
            </a:extLst>
          </p:cNvPr>
          <p:cNvSpPr txBox="1"/>
          <p:nvPr/>
        </p:nvSpPr>
        <p:spPr>
          <a:xfrm>
            <a:off x="1258407" y="2095733"/>
            <a:ext cx="6447503" cy="13388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b="1" dirty="0"/>
              <a:t>Embedded Software Design</a:t>
            </a:r>
            <a:endParaRPr lang="ko-KR" altLang="en-US" sz="3200" b="1" dirty="0"/>
          </a:p>
        </p:txBody>
      </p:sp>
      <p:sp>
        <p:nvSpPr>
          <p:cNvPr id="48" name="화살표: 위쪽/아래쪽 19">
            <a:extLst>
              <a:ext uri="{FF2B5EF4-FFF2-40B4-BE49-F238E27FC236}">
                <a16:creationId xmlns:a16="http://schemas.microsoft.com/office/drawing/2014/main" id="{72BD8C07-65A0-C283-0DD3-62B0C8743A08}"/>
              </a:ext>
            </a:extLst>
          </p:cNvPr>
          <p:cNvSpPr/>
          <p:nvPr/>
        </p:nvSpPr>
        <p:spPr>
          <a:xfrm>
            <a:off x="8335812" y="3500442"/>
            <a:ext cx="255638" cy="2741934"/>
          </a:xfrm>
          <a:prstGeom prst="upDownArrow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E43094-9110-DDC4-C04E-813437FD04A8}"/>
              </a:ext>
            </a:extLst>
          </p:cNvPr>
          <p:cNvSpPr txBox="1"/>
          <p:nvPr/>
        </p:nvSpPr>
        <p:spPr>
          <a:xfrm>
            <a:off x="8621426" y="4455910"/>
            <a:ext cx="940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HW</a:t>
            </a:r>
          </a:p>
          <a:p>
            <a:pPr algn="ctr"/>
            <a:r>
              <a:rPr lang="en-US" altLang="ko-KR" sz="1600"/>
              <a:t>Level</a:t>
            </a:r>
          </a:p>
          <a:p>
            <a:pPr algn="ctr"/>
            <a:r>
              <a:rPr lang="en-US" altLang="ko-KR" sz="1600"/>
              <a:t>(</a:t>
            </a:r>
            <a:r>
              <a:rPr lang="en-US" altLang="ko-KR" sz="1600" err="1"/>
              <a:t>Vivado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50" name="화살표: 위쪽/아래쪽 21">
            <a:extLst>
              <a:ext uri="{FF2B5EF4-FFF2-40B4-BE49-F238E27FC236}">
                <a16:creationId xmlns:a16="http://schemas.microsoft.com/office/drawing/2014/main" id="{677DA314-F9CC-0862-65D1-93E20A45525E}"/>
              </a:ext>
            </a:extLst>
          </p:cNvPr>
          <p:cNvSpPr/>
          <p:nvPr/>
        </p:nvSpPr>
        <p:spPr>
          <a:xfrm>
            <a:off x="8335812" y="2089058"/>
            <a:ext cx="255638" cy="1325563"/>
          </a:xfrm>
          <a:prstGeom prst="upDownArrow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C37F2E-B43D-8173-E8DD-1E03009AD979}"/>
              </a:ext>
            </a:extLst>
          </p:cNvPr>
          <p:cNvSpPr txBox="1"/>
          <p:nvPr/>
        </p:nvSpPr>
        <p:spPr>
          <a:xfrm>
            <a:off x="8741235" y="2351393"/>
            <a:ext cx="700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SW</a:t>
            </a:r>
          </a:p>
          <a:p>
            <a:pPr algn="ctr"/>
            <a:r>
              <a:rPr lang="en-US" altLang="ko-KR" sz="1600"/>
              <a:t>Level</a:t>
            </a:r>
          </a:p>
          <a:p>
            <a:pPr algn="ctr"/>
            <a:r>
              <a:rPr lang="en-US" altLang="ko-KR" sz="1600"/>
              <a:t>(</a:t>
            </a:r>
            <a:r>
              <a:rPr lang="en-US" altLang="ko-KR" sz="1600" err="1"/>
              <a:t>Vitis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52" name="화살표: 위쪽/아래쪽 23">
            <a:extLst>
              <a:ext uri="{FF2B5EF4-FFF2-40B4-BE49-F238E27FC236}">
                <a16:creationId xmlns:a16="http://schemas.microsoft.com/office/drawing/2014/main" id="{F0BCAAF5-9AA4-DF05-81C1-F44C7F4FC85B}"/>
              </a:ext>
            </a:extLst>
          </p:cNvPr>
          <p:cNvSpPr/>
          <p:nvPr/>
        </p:nvSpPr>
        <p:spPr>
          <a:xfrm>
            <a:off x="9590890" y="4895765"/>
            <a:ext cx="255638" cy="1370967"/>
          </a:xfrm>
          <a:prstGeom prst="upDownArrow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위쪽/아래쪽 24">
            <a:extLst>
              <a:ext uri="{FF2B5EF4-FFF2-40B4-BE49-F238E27FC236}">
                <a16:creationId xmlns:a16="http://schemas.microsoft.com/office/drawing/2014/main" id="{15519FEA-86B7-29CD-B252-5C1B905F6332}"/>
              </a:ext>
            </a:extLst>
          </p:cNvPr>
          <p:cNvSpPr/>
          <p:nvPr/>
        </p:nvSpPr>
        <p:spPr>
          <a:xfrm>
            <a:off x="9590890" y="2089058"/>
            <a:ext cx="255638" cy="1325563"/>
          </a:xfrm>
          <a:prstGeom prst="upDownArrow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FB7C1B-52A3-1E1C-01EB-1E9531D20837}"/>
              </a:ext>
            </a:extLst>
          </p:cNvPr>
          <p:cNvSpPr txBox="1"/>
          <p:nvPr/>
        </p:nvSpPr>
        <p:spPr>
          <a:xfrm>
            <a:off x="10283185" y="2582562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A7D1BC-62C8-9890-935D-B025EFE4CD3D}"/>
              </a:ext>
            </a:extLst>
          </p:cNvPr>
          <p:cNvSpPr txBox="1"/>
          <p:nvPr/>
        </p:nvSpPr>
        <p:spPr>
          <a:xfrm>
            <a:off x="9875543" y="5411971"/>
            <a:ext cx="1299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Verilog HDL</a:t>
            </a:r>
            <a:endParaRPr lang="ko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986EA2-0B27-3865-84C0-A4E8E331123E}"/>
              </a:ext>
            </a:extLst>
          </p:cNvPr>
          <p:cNvSpPr txBox="1"/>
          <p:nvPr/>
        </p:nvSpPr>
        <p:spPr>
          <a:xfrm>
            <a:off x="8759376" y="1615016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Tool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1D91E7-0B08-DF69-D7D5-91119D56EAAB}"/>
              </a:ext>
            </a:extLst>
          </p:cNvPr>
          <p:cNvSpPr txBox="1"/>
          <p:nvPr/>
        </p:nvSpPr>
        <p:spPr>
          <a:xfrm>
            <a:off x="9846528" y="161501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Language</a:t>
            </a:r>
            <a:endParaRPr lang="ko-KR" altLang="en-US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6313B4-303F-107D-C8F3-F9217313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Principles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21519-E318-2A11-D435-CC7D3116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5F0215-CCE3-05CA-0ECF-6FEE36FE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6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5655C6-3053-6A29-49CB-875C8A537201}"/>
              </a:ext>
            </a:extLst>
          </p:cNvPr>
          <p:cNvSpPr txBox="1"/>
          <p:nvPr/>
        </p:nvSpPr>
        <p:spPr>
          <a:xfrm>
            <a:off x="0" y="0"/>
            <a:ext cx="12192000" cy="1338879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3200" b="1"/>
              <a:t>RTL Design</a:t>
            </a:r>
            <a:endParaRPr lang="ko-KR" altLang="en-US" sz="32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61B9E-2047-AAB9-E69B-E5392915066E}"/>
              </a:ext>
            </a:extLst>
          </p:cNvPr>
          <p:cNvSpPr txBox="1"/>
          <p:nvPr/>
        </p:nvSpPr>
        <p:spPr>
          <a:xfrm>
            <a:off x="4821658" y="1567177"/>
            <a:ext cx="2607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Overall Flow</a:t>
            </a:r>
            <a:endParaRPr lang="ko-KR" altLang="en-US" sz="32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76768B0-49E3-FBA2-9278-054EB35647CB}"/>
              </a:ext>
            </a:extLst>
          </p:cNvPr>
          <p:cNvCxnSpPr>
            <a:cxnSpLocks/>
          </p:cNvCxnSpPr>
          <p:nvPr/>
        </p:nvCxnSpPr>
        <p:spPr>
          <a:xfrm>
            <a:off x="1365127" y="2206778"/>
            <a:ext cx="95125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485220" y="2612556"/>
            <a:ext cx="7988578" cy="3451707"/>
            <a:chOff x="1919411" y="2310724"/>
            <a:chExt cx="7988578" cy="34517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71708E-8171-8B6E-497C-F90360F70AC6}"/>
                </a:ext>
              </a:extLst>
            </p:cNvPr>
            <p:cNvSpPr txBox="1"/>
            <p:nvPr/>
          </p:nvSpPr>
          <p:spPr>
            <a:xfrm>
              <a:off x="2068917" y="2310724"/>
              <a:ext cx="3759747" cy="2220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ts val="2400"/>
                </a:lnSpc>
                <a:buFont typeface="+mj-lt"/>
                <a:buAutoNum type="arabicPeriod"/>
              </a:pPr>
              <a:r>
                <a:rPr lang="en-US" altLang="ko-KR" dirty="0"/>
                <a:t>FPGA</a:t>
              </a:r>
              <a:r>
                <a:rPr lang="ko-KR" altLang="en-US" dirty="0"/>
                <a:t>용 모듈 설계</a:t>
              </a:r>
              <a:endParaRPr lang="en-US" altLang="ko-KR" dirty="0"/>
            </a:p>
            <a:p>
              <a:pPr marL="342900" indent="-342900">
                <a:lnSpc>
                  <a:spcPts val="2400"/>
                </a:lnSpc>
                <a:buFont typeface="+mj-lt"/>
                <a:buAutoNum type="arabicPeriod"/>
              </a:pPr>
              <a:r>
                <a:rPr lang="ko-KR" altLang="en-US" dirty="0"/>
                <a:t>테스트</a:t>
              </a:r>
              <a:endParaRPr lang="en-US" altLang="ko-KR" dirty="0"/>
            </a:p>
            <a:p>
              <a:pPr marL="800100" lvl="1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Testbench</a:t>
              </a:r>
            </a:p>
            <a:p>
              <a:pPr marL="800100" lvl="1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Top Module</a:t>
              </a:r>
              <a:r>
                <a:rPr lang="ko-KR" altLang="en-US" dirty="0"/>
                <a:t> </a:t>
              </a:r>
              <a:r>
                <a:rPr lang="en-US" altLang="ko-KR" dirty="0"/>
                <a:t>Programming</a:t>
              </a:r>
            </a:p>
            <a:p>
              <a:pPr marL="342900" indent="-342900">
                <a:lnSpc>
                  <a:spcPts val="2400"/>
                </a:lnSpc>
                <a:buFont typeface="+mj-lt"/>
                <a:buAutoNum type="arabicPeriod"/>
              </a:pPr>
              <a:r>
                <a:rPr lang="en-US" altLang="ko-KR" dirty="0"/>
                <a:t>FPGA </a:t>
              </a:r>
              <a:r>
                <a:rPr lang="ko-KR" altLang="en-US" dirty="0"/>
                <a:t>모듈 → </a:t>
              </a:r>
              <a:r>
                <a:rPr lang="en-US" altLang="ko-KR" dirty="0"/>
                <a:t>IP</a:t>
              </a:r>
              <a:r>
                <a:rPr lang="ko-KR" altLang="en-US" dirty="0"/>
                <a:t>용 모듈로 편집</a:t>
              </a:r>
              <a:endParaRPr lang="en-US" altLang="ko-KR" dirty="0"/>
            </a:p>
            <a:p>
              <a:pPr marL="342900" indent="-342900">
                <a:lnSpc>
                  <a:spcPts val="2400"/>
                </a:lnSpc>
                <a:buFont typeface="+mj-lt"/>
                <a:buAutoNum type="arabicPeriod"/>
              </a:pPr>
              <a:r>
                <a:rPr lang="ko-KR" altLang="en-US" dirty="0"/>
                <a:t>테스트</a:t>
              </a:r>
              <a:endParaRPr lang="en-US" altLang="ko-KR" dirty="0"/>
            </a:p>
            <a:p>
              <a:pPr marL="800100" lvl="1" indent="-34290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Testbench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99EE66-D12E-A7A9-A517-CAEF5C264CA9}"/>
                </a:ext>
              </a:extLst>
            </p:cNvPr>
            <p:cNvSpPr txBox="1"/>
            <p:nvPr/>
          </p:nvSpPr>
          <p:spPr>
            <a:xfrm>
              <a:off x="8466569" y="2489674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&lt;Example&gt;</a:t>
              </a:r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A1076F-66EA-8C0C-DED1-36514B2D1BFC}"/>
                </a:ext>
              </a:extLst>
            </p:cNvPr>
            <p:cNvSpPr txBox="1"/>
            <p:nvPr/>
          </p:nvSpPr>
          <p:spPr>
            <a:xfrm>
              <a:off x="1919411" y="4779020"/>
              <a:ext cx="4504759" cy="98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400"/>
                </a:lnSpc>
                <a:buFont typeface="Wingdings" panose="05000000000000000000" pitchFamily="2" charset="2"/>
                <a:buChar char="v"/>
              </a:pPr>
              <a:r>
                <a:rPr lang="ko-KR" altLang="en-US"/>
                <a:t>설계를 </a:t>
              </a:r>
              <a:r>
                <a:rPr lang="en-US" altLang="ko-KR"/>
                <a:t>2</a:t>
              </a:r>
              <a:r>
                <a:rPr lang="ko-KR" altLang="en-US"/>
                <a:t>번 하는 이유</a:t>
              </a:r>
              <a:r>
                <a:rPr lang="en-US" altLang="ko-KR"/>
                <a:t>?</a:t>
              </a:r>
            </a:p>
            <a:p>
              <a:pPr>
                <a:lnSpc>
                  <a:spcPts val="2400"/>
                </a:lnSpc>
              </a:pPr>
              <a:r>
                <a:rPr lang="ko-KR" altLang="en-US" sz="1600"/>
                <a:t>처음부터 </a:t>
              </a:r>
              <a:r>
                <a:rPr lang="en-US" altLang="ko-KR" sz="1600"/>
                <a:t>IP</a:t>
              </a:r>
              <a:r>
                <a:rPr lang="ko-KR" altLang="en-US" sz="1600"/>
                <a:t>용 모듈을 만드니</a:t>
              </a:r>
              <a:endParaRPr lang="en-US" altLang="ko-KR" sz="1600"/>
            </a:p>
            <a:p>
              <a:pPr>
                <a:lnSpc>
                  <a:spcPts val="2400"/>
                </a:lnSpc>
              </a:pPr>
              <a:r>
                <a:rPr lang="ko-KR" altLang="en-US" sz="1600"/>
                <a:t>디바이스에 프로그래밍해서 테스트하기 어려움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4F485E8-4FE6-510A-C81E-72B3624D2E2D}"/>
              </a:ext>
            </a:extLst>
          </p:cNvPr>
          <p:cNvCxnSpPr>
            <a:cxnSpLocks/>
          </p:cNvCxnSpPr>
          <p:nvPr/>
        </p:nvCxnSpPr>
        <p:spPr>
          <a:xfrm>
            <a:off x="1634726" y="5404685"/>
            <a:ext cx="25425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0BFD59F-EB4E-13D2-247D-2CB9E2568FE2}"/>
              </a:ext>
            </a:extLst>
          </p:cNvPr>
          <p:cNvSpPr/>
          <p:nvPr/>
        </p:nvSpPr>
        <p:spPr>
          <a:xfrm>
            <a:off x="1442166" y="2719794"/>
            <a:ext cx="230462" cy="202531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3EBDC1-E1F2-AB4E-36EB-BD8B2F7E7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77" y="3237173"/>
            <a:ext cx="1038370" cy="209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D63702-70B9-7E32-32A3-EEE4CF84C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66" b="4369"/>
          <a:stretch/>
        </p:blipFill>
        <p:spPr>
          <a:xfrm>
            <a:off x="6739982" y="3446752"/>
            <a:ext cx="3947977" cy="4555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73D1F8-88AE-A4B5-5990-8F92C99DE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60" y="4520804"/>
            <a:ext cx="1276528" cy="181000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62E89AB-2565-2AA6-370D-6AF975CF26FB}"/>
              </a:ext>
            </a:extLst>
          </p:cNvPr>
          <p:cNvSpPr/>
          <p:nvPr/>
        </p:nvSpPr>
        <p:spPr>
          <a:xfrm>
            <a:off x="8653699" y="4033422"/>
            <a:ext cx="165547" cy="37002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820E2-FF38-1318-AE5F-C283B3E4B01E}"/>
              </a:ext>
            </a:extLst>
          </p:cNvPr>
          <p:cNvSpPr txBox="1"/>
          <p:nvPr/>
        </p:nvSpPr>
        <p:spPr>
          <a:xfrm>
            <a:off x="7037715" y="5218001"/>
            <a:ext cx="3430747" cy="681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b="1"/>
              <a:t>parameter</a:t>
            </a:r>
            <a:r>
              <a:rPr lang="ko-KR" altLang="en-US"/>
              <a:t>를</a:t>
            </a:r>
            <a:endParaRPr lang="en-US" altLang="ko-KR"/>
          </a:p>
          <a:p>
            <a:pPr>
              <a:lnSpc>
                <a:spcPts val="2400"/>
              </a:lnSpc>
            </a:pPr>
            <a:r>
              <a:rPr lang="ko-KR" altLang="en-US" b="1"/>
              <a:t>레지스터 입력</a:t>
            </a:r>
            <a:r>
              <a:rPr lang="ko-KR" altLang="en-US"/>
              <a:t>으로 변경한 예시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6834EC-63C7-8BE4-4E1E-DE07E26DC331}"/>
              </a:ext>
            </a:extLst>
          </p:cNvPr>
          <p:cNvSpPr/>
          <p:nvPr/>
        </p:nvSpPr>
        <p:spPr>
          <a:xfrm>
            <a:off x="6759860" y="3237173"/>
            <a:ext cx="3947977" cy="6796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9E71F0-DE70-951C-8D71-71EDB3961E87}"/>
              </a:ext>
            </a:extLst>
          </p:cNvPr>
          <p:cNvSpPr/>
          <p:nvPr/>
        </p:nvSpPr>
        <p:spPr>
          <a:xfrm>
            <a:off x="6759859" y="4486987"/>
            <a:ext cx="3947977" cy="5078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8BF59F0-7D02-0EA3-D854-604110744EBD}"/>
              </a:ext>
            </a:extLst>
          </p:cNvPr>
          <p:cNvCxnSpPr>
            <a:cxnSpLocks/>
          </p:cNvCxnSpPr>
          <p:nvPr/>
        </p:nvCxnSpPr>
        <p:spPr>
          <a:xfrm>
            <a:off x="1357402" y="2280522"/>
            <a:ext cx="9520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3A706B-06FC-DEA5-7A3B-8C4F989C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2024-10-08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BBE57FE-E521-DC9A-7150-B80880CA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3955-46C1-4B31-8872-AA7A64E0806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198D29-61A2-C859-A01A-677A6F9F8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677" y="4765677"/>
            <a:ext cx="1686160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0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1075</Words>
  <Application>Microsoft Office PowerPoint</Application>
  <PresentationFormat>와이드스크린</PresentationFormat>
  <Paragraphs>322</Paragraphs>
  <Slides>19</Slides>
  <Notes>15</Notes>
  <HiddenSlides>0</HiddenSlides>
  <MMClips>1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  <vt:variant>
        <vt:lpstr>재구성한 쇼</vt:lpstr>
      </vt:variant>
      <vt:variant>
        <vt:i4>1</vt:i4>
      </vt:variant>
    </vt:vector>
  </HeadingPairs>
  <TitlesOfParts>
    <vt:vector size="25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0. Table of Contents</vt:lpstr>
      <vt:lpstr>1. Introduction Objective</vt:lpstr>
      <vt:lpstr>1. Introduction Member</vt:lpstr>
      <vt:lpstr>1. Introduction Project Schedule</vt:lpstr>
      <vt:lpstr>2. Overview</vt:lpstr>
      <vt:lpstr>2. Overview</vt:lpstr>
      <vt:lpstr>3. Principles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Demo Video</vt:lpstr>
      <vt:lpstr>5. Conclusion</vt:lpstr>
      <vt:lpstr>Fin. Thank you for your time</vt:lpstr>
      <vt:lpstr>재구성한 쇼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Project Elevatorㅇㅇ Design</dc:title>
  <dc:creator>unite0018@outlook.com</dc:creator>
  <cp:lastModifiedBy>unite0018@outlook.com</cp:lastModifiedBy>
  <cp:revision>62</cp:revision>
  <dcterms:created xsi:type="dcterms:W3CDTF">2024-09-30T14:50:54Z</dcterms:created>
  <dcterms:modified xsi:type="dcterms:W3CDTF">2024-10-16T01:53:32Z</dcterms:modified>
</cp:coreProperties>
</file>