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26" r:id="rId2"/>
    <p:sldId id="348" r:id="rId3"/>
    <p:sldId id="349" r:id="rId4"/>
    <p:sldId id="350" r:id="rId5"/>
    <p:sldId id="351" r:id="rId6"/>
    <p:sldId id="359" r:id="rId7"/>
    <p:sldId id="352" r:id="rId8"/>
    <p:sldId id="353" r:id="rId9"/>
    <p:sldId id="360" r:id="rId10"/>
    <p:sldId id="354" r:id="rId11"/>
    <p:sldId id="355" r:id="rId12"/>
    <p:sldId id="356" r:id="rId13"/>
    <p:sldId id="357" r:id="rId14"/>
    <p:sldId id="372" r:id="rId15"/>
    <p:sldId id="361" r:id="rId16"/>
    <p:sldId id="362" r:id="rId17"/>
    <p:sldId id="358" r:id="rId18"/>
    <p:sldId id="373" r:id="rId19"/>
    <p:sldId id="364" r:id="rId20"/>
    <p:sldId id="363" r:id="rId21"/>
    <p:sldId id="365" r:id="rId22"/>
    <p:sldId id="374" r:id="rId23"/>
    <p:sldId id="366" r:id="rId24"/>
    <p:sldId id="367" r:id="rId25"/>
    <p:sldId id="368" r:id="rId26"/>
    <p:sldId id="369" r:id="rId27"/>
    <p:sldId id="370" r:id="rId28"/>
    <p:sldId id="371"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ECECEC"/>
    <a:srgbClr val="EEEEEE"/>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7" autoAdjust="0"/>
    <p:restoredTop sz="78729" autoAdjust="0"/>
  </p:normalViewPr>
  <p:slideViewPr>
    <p:cSldViewPr>
      <p:cViewPr varScale="1">
        <p:scale>
          <a:sx n="82" d="100"/>
          <a:sy n="82" d="100"/>
        </p:scale>
        <p:origin x="-264" y="-78"/>
      </p:cViewPr>
      <p:guideLst>
        <p:guide orient="horz" pos="2160"/>
        <p:guide pos="2880"/>
      </p:guideLst>
    </p:cSldViewPr>
  </p:slideViewPr>
  <p:notesTextViewPr>
    <p:cViewPr>
      <p:scale>
        <a:sx n="100" d="100"/>
        <a:sy n="100" d="100"/>
      </p:scale>
      <p:origin x="30" y="168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170583" cy="480470"/>
          </a:xfrm>
          <a:prstGeom prst="rect">
            <a:avLst/>
          </a:prstGeom>
        </p:spPr>
        <p:txBody>
          <a:bodyPr vert="horz" lIns="94747" tIns="47374" rIns="94747" bIns="47374" rtlCol="0"/>
          <a:lstStyle>
            <a:lvl1pPr algn="l">
              <a:defRPr sz="1200"/>
            </a:lvl1pPr>
          </a:lstStyle>
          <a:p>
            <a:endParaRPr lang="en-US" dirty="0"/>
          </a:p>
        </p:txBody>
      </p:sp>
      <p:sp>
        <p:nvSpPr>
          <p:cNvPr id="3" name="Date Placeholder 2"/>
          <p:cNvSpPr>
            <a:spLocks noGrp="1"/>
          </p:cNvSpPr>
          <p:nvPr>
            <p:ph type="dt" sz="quarter" idx="1"/>
          </p:nvPr>
        </p:nvSpPr>
        <p:spPr>
          <a:xfrm>
            <a:off x="4142968" y="0"/>
            <a:ext cx="3170583" cy="480470"/>
          </a:xfrm>
          <a:prstGeom prst="rect">
            <a:avLst/>
          </a:prstGeom>
        </p:spPr>
        <p:txBody>
          <a:bodyPr vert="horz" lIns="94747" tIns="47374" rIns="94747" bIns="47374" rtlCol="0"/>
          <a:lstStyle>
            <a:lvl1pPr algn="r">
              <a:defRPr sz="1200"/>
            </a:lvl1pPr>
          </a:lstStyle>
          <a:p>
            <a:fld id="{0439BDBB-6DC8-4E97-8F49-C99A07DB359A}" type="datetimeFigureOut">
              <a:rPr lang="en-US" smtClean="0"/>
              <a:pPr/>
              <a:t>11/25/2011</a:t>
            </a:fld>
            <a:endParaRPr lang="en-US" dirty="0"/>
          </a:p>
        </p:txBody>
      </p:sp>
      <p:sp>
        <p:nvSpPr>
          <p:cNvPr id="4" name="Footer Placeholder 3"/>
          <p:cNvSpPr>
            <a:spLocks noGrp="1"/>
          </p:cNvSpPr>
          <p:nvPr>
            <p:ph type="ftr" sz="quarter" idx="2"/>
          </p:nvPr>
        </p:nvSpPr>
        <p:spPr>
          <a:xfrm>
            <a:off x="3" y="9119101"/>
            <a:ext cx="3170583" cy="480469"/>
          </a:xfrm>
          <a:prstGeom prst="rect">
            <a:avLst/>
          </a:prstGeom>
        </p:spPr>
        <p:txBody>
          <a:bodyPr vert="horz" lIns="94747" tIns="47374" rIns="94747" bIns="4737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2968" y="9119101"/>
            <a:ext cx="3170583" cy="480469"/>
          </a:xfrm>
          <a:prstGeom prst="rect">
            <a:avLst/>
          </a:prstGeom>
        </p:spPr>
        <p:txBody>
          <a:bodyPr vert="horz" lIns="94747" tIns="47374" rIns="94747" bIns="47374" rtlCol="0" anchor="b"/>
          <a:lstStyle>
            <a:lvl1pPr algn="r">
              <a:defRPr sz="1200"/>
            </a:lvl1pPr>
          </a:lstStyle>
          <a:p>
            <a:fld id="{109CEF60-CADF-486E-9973-564B3FDA10A8}" type="slidenum">
              <a:rPr lang="en-US" smtClean="0"/>
              <a:pPr/>
              <a:t>‹#›</a:t>
            </a:fld>
            <a:endParaRPr lang="en-US" dirty="0"/>
          </a:p>
        </p:txBody>
      </p:sp>
    </p:spTree>
    <p:extLst>
      <p:ext uri="{BB962C8B-B14F-4D97-AF65-F5344CB8AC3E}">
        <p14:creationId xmlns:p14="http://schemas.microsoft.com/office/powerpoint/2010/main" xmlns="" val="37474942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1"/>
            <a:ext cx="3169920" cy="480060"/>
          </a:xfrm>
          <a:prstGeom prst="rect">
            <a:avLst/>
          </a:prstGeom>
        </p:spPr>
        <p:txBody>
          <a:bodyPr vert="horz" lIns="96521" tIns="48262" rIns="96521" bIns="48262" rtlCol="0"/>
          <a:lstStyle>
            <a:lvl1pPr algn="l">
              <a:defRPr sz="1200"/>
            </a:lvl1pPr>
          </a:lstStyle>
          <a:p>
            <a:endParaRPr lang="en-US" dirty="0"/>
          </a:p>
        </p:txBody>
      </p:sp>
      <p:sp>
        <p:nvSpPr>
          <p:cNvPr id="3" name="Date Placeholder 2"/>
          <p:cNvSpPr>
            <a:spLocks noGrp="1"/>
          </p:cNvSpPr>
          <p:nvPr>
            <p:ph type="dt" idx="1"/>
          </p:nvPr>
        </p:nvSpPr>
        <p:spPr>
          <a:xfrm>
            <a:off x="4143587" y="11"/>
            <a:ext cx="3169920" cy="480060"/>
          </a:xfrm>
          <a:prstGeom prst="rect">
            <a:avLst/>
          </a:prstGeom>
        </p:spPr>
        <p:txBody>
          <a:bodyPr vert="horz" lIns="96521" tIns="48262" rIns="96521" bIns="48262" rtlCol="0"/>
          <a:lstStyle>
            <a:lvl1pPr algn="r">
              <a:defRPr sz="1200"/>
            </a:lvl1pPr>
          </a:lstStyle>
          <a:p>
            <a:fld id="{A68FFE3F-0F9A-465D-917C-BF022CF9A8F3}" type="datetimeFigureOut">
              <a:rPr lang="en-US" smtClean="0"/>
              <a:pPr/>
              <a:t>11/25/2011</a:t>
            </a:fld>
            <a:endParaRPr lang="en-US" dirty="0"/>
          </a:p>
        </p:txBody>
      </p:sp>
      <p:sp>
        <p:nvSpPr>
          <p:cNvPr id="4" name="Slide Image Placeholder 3"/>
          <p:cNvSpPr>
            <a:spLocks noGrp="1" noRot="1" noChangeAspect="1"/>
          </p:cNvSpPr>
          <p:nvPr>
            <p:ph type="sldImg" idx="2"/>
          </p:nvPr>
        </p:nvSpPr>
        <p:spPr>
          <a:xfrm>
            <a:off x="1255713" y="719138"/>
            <a:ext cx="4803775" cy="3602037"/>
          </a:xfrm>
          <a:prstGeom prst="rect">
            <a:avLst/>
          </a:prstGeom>
          <a:noFill/>
          <a:ln w="12700">
            <a:solidFill>
              <a:prstClr val="black"/>
            </a:solidFill>
          </a:ln>
        </p:spPr>
        <p:txBody>
          <a:bodyPr vert="horz" lIns="96521" tIns="48262" rIns="96521" bIns="48262" rtlCol="0" anchor="ctr"/>
          <a:lstStyle/>
          <a:p>
            <a:endParaRPr lang="en-US" dirty="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521" tIns="48262" rIns="96521" bIns="482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7"/>
            <a:ext cx="3169920" cy="480060"/>
          </a:xfrm>
          <a:prstGeom prst="rect">
            <a:avLst/>
          </a:prstGeom>
        </p:spPr>
        <p:txBody>
          <a:bodyPr vert="horz" lIns="96521" tIns="48262" rIns="96521" bIns="482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7"/>
            <a:ext cx="3169920" cy="480060"/>
          </a:xfrm>
          <a:prstGeom prst="rect">
            <a:avLst/>
          </a:prstGeom>
        </p:spPr>
        <p:txBody>
          <a:bodyPr vert="horz" lIns="96521" tIns="48262" rIns="96521" bIns="48262" rtlCol="0" anchor="b"/>
          <a:lstStyle>
            <a:lvl1pPr algn="r">
              <a:defRPr sz="1200"/>
            </a:lvl1pPr>
          </a:lstStyle>
          <a:p>
            <a:fld id="{9496BE8D-5B08-4040-8D09-919B89F312A5}" type="slidenum">
              <a:rPr lang="en-US" smtClean="0"/>
              <a:pPr/>
              <a:t>‹#›</a:t>
            </a:fld>
            <a:endParaRPr lang="en-US" dirty="0"/>
          </a:p>
        </p:txBody>
      </p:sp>
    </p:spTree>
    <p:extLst>
      <p:ext uri="{BB962C8B-B14F-4D97-AF65-F5344CB8AC3E}">
        <p14:creationId xmlns:p14="http://schemas.microsoft.com/office/powerpoint/2010/main" xmlns="" val="4819014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26" indent="-228526" defTabSz="913958">
              <a:lnSpc>
                <a:spcPct val="90000"/>
              </a:lnSpc>
              <a:buFont typeface="Arial" pitchFamily="34" charset="0"/>
              <a:buAutoNum type="arabicParenR"/>
              <a:defRPr/>
            </a:pPr>
            <a:r>
              <a:rPr lang="en-US" dirty="0" smtClean="0"/>
              <a:t>In Chapter 4 we used interfaces to statically</a:t>
            </a:r>
            <a:r>
              <a:rPr lang="en-US" baseline="0" dirty="0" smtClean="0"/>
              <a:t> connect through ports. We would u</a:t>
            </a:r>
            <a:r>
              <a:rPr lang="en-US" dirty="0" smtClean="0"/>
              <a:t>se a a virtual interface, which is merely a handle or pointer to a physical interface, to connect dynamically to an interface. Virtual interfaces bridge the dynamic world of</a:t>
            </a:r>
            <a:r>
              <a:rPr lang="en-US" baseline="0" dirty="0" smtClean="0"/>
              <a:t> </a:t>
            </a:r>
            <a:r>
              <a:rPr lang="en-US" dirty="0" smtClean="0"/>
              <a:t>objects with the static world of modules and interfaces.</a:t>
            </a:r>
          </a:p>
          <a:p>
            <a:r>
              <a:rPr lang="en-US" dirty="0" smtClean="0"/>
              <a:t>2) An XMR (or cross module reference) is useful when more than 1 program is used. </a:t>
            </a:r>
          </a:p>
          <a:p>
            <a:r>
              <a:rPr lang="en-US" dirty="0" smtClean="0"/>
              <a:t>3) Connecting to Multiple Design Configurations again using an array of virtual interfaces.</a:t>
            </a:r>
          </a:p>
          <a:p>
            <a:pPr defTabSz="914105">
              <a:defRPr/>
            </a:pPr>
            <a:r>
              <a:rPr lang="en-US" dirty="0" smtClean="0"/>
              <a:t>4) Passing virtual interfaces with a port</a:t>
            </a:r>
          </a:p>
          <a:p>
            <a:pPr defTabSz="914105">
              <a:defRPr/>
            </a:pPr>
            <a:r>
              <a:rPr lang="en-US" dirty="0" smtClean="0"/>
              <a:t>5) Using typedefs with virtual interfaces</a:t>
            </a:r>
          </a:p>
          <a:p>
            <a:pPr defTabSz="914105">
              <a:defRPr/>
            </a:pPr>
            <a:r>
              <a:rPr lang="en-US" dirty="0" smtClean="0"/>
              <a:t>6) Parameterized Interfaces and Virtual Interfaces to make your interfaces more generic.</a:t>
            </a:r>
          </a:p>
          <a:p>
            <a:pPr defTabSz="914105">
              <a:defRPr/>
            </a:pPr>
            <a:r>
              <a:rPr lang="en-US" dirty="0" smtClean="0"/>
              <a:t>7) Procedural Code in an Interface for protocol checkers and to trigger functional coverage in a testbench. And mainly targeted to using interfaces in a design, swap out implementations for a protocol without changing how the rest of the design uses the interface. </a:t>
            </a:r>
          </a:p>
          <a:p>
            <a:pPr defTabSz="914105">
              <a:defRPr/>
            </a:pPr>
            <a:endParaRPr lang="en-US" dirty="0" smtClean="0"/>
          </a:p>
          <a:p>
            <a:endParaRPr lang="en-US" baseline="0" dirty="0" smtClean="0"/>
          </a:p>
          <a:p>
            <a:pPr defTabSz="913958">
              <a:lnSpc>
                <a:spcPct val="90000"/>
              </a:lnSpc>
              <a:buFont typeface="Arial" pitchFamily="34" charset="0"/>
              <a:buChar char="•"/>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26" indent="-228526">
              <a:buAutoNum type="arabicParenR"/>
            </a:pPr>
            <a:r>
              <a:rPr lang="en-US" smtClean="0"/>
              <a:t>These </a:t>
            </a:r>
            <a:r>
              <a:rPr lang="en-US" dirty="0" smtClean="0"/>
              <a:t>optional interfaces could be included randomly in a random test or explicitly in a directed test.</a:t>
            </a:r>
          </a:p>
          <a:p>
            <a:pPr marL="228526" indent="-228526">
              <a:buAutoNum type="arabicParenR"/>
            </a:pPr>
            <a:r>
              <a:rPr lang="en-US" dirty="0" smtClean="0"/>
              <a:t>This is the example I will illustrate this concept on.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This is the interface we’ll be connecting to.</a:t>
            </a:r>
            <a:r>
              <a:rPr lang="en-US" baseline="0" dirty="0" smtClean="0"/>
              <a:t> Nothing new here except the strobe statement.</a:t>
            </a:r>
            <a:endParaRPr lang="en-US" dirty="0" smtClean="0"/>
          </a:p>
          <a:p>
            <a:endParaRPr lang="en-US" dirty="0" smtClean="0"/>
          </a:p>
          <a:p>
            <a:r>
              <a:rPr lang="en-US" dirty="0" smtClean="0"/>
              <a:t>  clocking cb @(posedge clk); // Direction with respect to the testbench.</a:t>
            </a:r>
          </a:p>
          <a:p>
            <a:r>
              <a:rPr lang="en-US" dirty="0" smtClean="0"/>
              <a:t>     output din, load;</a:t>
            </a:r>
          </a:p>
          <a:p>
            <a:r>
              <a:rPr lang="en-US" dirty="0" smtClean="0"/>
              <a:t>     input dout;</a:t>
            </a:r>
          </a:p>
          <a:p>
            <a:r>
              <a:rPr lang="en-US" dirty="0" smtClean="0"/>
              <a:t>  endclocking</a:t>
            </a:r>
          </a:p>
          <a:p>
            <a:endParaRPr lang="en-US" dirty="0" smtClean="0"/>
          </a:p>
          <a:p>
            <a:r>
              <a:rPr lang="en-US" dirty="0" smtClean="0"/>
              <a:t>2)</a:t>
            </a:r>
            <a:r>
              <a:rPr lang="en-US" baseline="0" dirty="0" smtClean="0"/>
              <a:t> </a:t>
            </a:r>
            <a:r>
              <a:rPr lang="en-US" dirty="0" smtClean="0"/>
              <a:t>$strobe</a:t>
            </a:r>
            <a:r>
              <a:rPr lang="en-US" baseline="0" dirty="0" smtClean="0"/>
              <a:t> is always executed after all other assignments in the current time step have been executed. In this way we know that the value displayed is the updated </a:t>
            </a:r>
            <a:r>
              <a:rPr lang="en-US" baseline="0" smtClean="0"/>
              <a:t>value. Use a strobe triggered on a clock to only show signals updated on the clock edge, not the individual changes. So now the output is at the cycle level, not the signal level.</a:t>
            </a:r>
            <a:endParaRPr lang="en-US" dirty="0" smtClean="0"/>
          </a:p>
          <a:p>
            <a:r>
              <a:rPr lang="en-US" dirty="0" smtClean="0"/>
              <a:t>always @cb</a:t>
            </a:r>
          </a:p>
          <a:p>
            <a:r>
              <a:rPr lang="en-US" dirty="0" smtClean="0"/>
              <a:t>  $strobe("@%0t: %m: out=%0d, in=%0d, ld=%0d, r=%0d", $time, dout, din, load, reset_l);</a:t>
            </a:r>
          </a:p>
          <a:p>
            <a:r>
              <a:rPr lang="en-US" dirty="0" smtClean="0"/>
              <a:t>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0" dirty="0" smtClean="0"/>
              <a:t>1) </a:t>
            </a:r>
            <a:r>
              <a:rPr lang="en-US" dirty="0" smtClean="0"/>
              <a:t>Sample 10-19 Counter testbench using virtual interfaces</a:t>
            </a:r>
            <a:endParaRPr lang="en-US" b="0" dirty="0" smtClean="0"/>
          </a:p>
          <a:p>
            <a:r>
              <a:rPr lang="en-US" dirty="0" smtClean="0"/>
              <a:t>2) This is the program block which has the virtual interfaces.</a:t>
            </a:r>
          </a:p>
          <a:p>
            <a:r>
              <a:rPr lang="en-US" dirty="0" smtClean="0"/>
              <a:t>program automatic test #(NUM_XI=2);</a:t>
            </a:r>
            <a:r>
              <a:rPr lang="en-US" baseline="0" dirty="0" smtClean="0"/>
              <a:t> // Default number of virtual interfaces is 2.</a:t>
            </a:r>
            <a:endParaRPr lang="en-US" dirty="0" smtClean="0"/>
          </a:p>
          <a:p>
            <a:r>
              <a:rPr lang="pt-BR" smtClean="0"/>
              <a:t>virtual X_if.TB vxi[NUM_XI]; // vxi is an array of virtual interfaces  </a:t>
            </a:r>
            <a:r>
              <a:rPr lang="en-US" dirty="0" smtClean="0"/>
              <a:t>of X_if.  NUM_XI could be generated randomly </a:t>
            </a:r>
            <a:endParaRPr lang="pt-BR" smtClean="0"/>
          </a:p>
          <a:p>
            <a:r>
              <a:rPr lang="en-US" dirty="0" smtClean="0"/>
              <a:t>Driver driver[]; // Create a dynamic array of handles to class Driver. The Driver class looks a lot like the previous driver classes, it only has 1 virtual interface.</a:t>
            </a:r>
          </a:p>
          <a:p>
            <a:r>
              <a:rPr lang="en-US" dirty="0" smtClean="0"/>
              <a:t>initial begin</a:t>
            </a:r>
          </a:p>
          <a:p>
            <a:r>
              <a:rPr lang="en-US" dirty="0" smtClean="0"/>
              <a:t>   // Connect local virtual interface to top using XMR.</a:t>
            </a:r>
          </a:p>
          <a:p>
            <a:r>
              <a:rPr lang="en-US" dirty="0" smtClean="0"/>
              <a:t>   vxi = top.xi;</a:t>
            </a:r>
          </a:p>
          <a:p>
            <a:r>
              <a:rPr lang="en-US" dirty="0" smtClean="0"/>
              <a:t>   // Create  NUM_XI driver objects</a:t>
            </a:r>
          </a:p>
          <a:p>
            <a:r>
              <a:rPr lang="en-US" dirty="0" smtClean="0"/>
              <a:t>   driver = new[NUM_XI]; // Create the dynamic array of size NUM_XI</a:t>
            </a:r>
          </a:p>
          <a:p>
            <a:r>
              <a:rPr lang="en-US" dirty="0" smtClean="0"/>
              <a:t>   foreach (driver[i])</a:t>
            </a:r>
          </a:p>
          <a:p>
            <a:r>
              <a:rPr lang="en-US" dirty="0" smtClean="0"/>
              <a:t>      driver[i] = new(vxi[i], i); // Create the driver objects. Pass in the interface to connect to.</a:t>
            </a:r>
          </a:p>
          <a:p>
            <a:r>
              <a:rPr lang="en-US" dirty="0" smtClean="0"/>
              <a:t>   foreach (driver[i]) begin</a:t>
            </a:r>
          </a:p>
          <a:p>
            <a:r>
              <a:rPr lang="en-US" dirty="0" smtClean="0"/>
              <a:t>       automatic int j = i; //</a:t>
            </a:r>
            <a:r>
              <a:rPr lang="en-US" baseline="0" dirty="0" smtClean="0"/>
              <a:t> So that the index variable for each driver is not overwritten as the foreach loop progresses. </a:t>
            </a:r>
          </a:p>
          <a:p>
            <a:r>
              <a:rPr lang="en-US" baseline="0" dirty="0" smtClean="0"/>
              <a:t>       </a:t>
            </a:r>
            <a:r>
              <a:rPr lang="en-US" dirty="0" smtClean="0"/>
              <a:t>fork</a:t>
            </a:r>
          </a:p>
          <a:p>
            <a:r>
              <a:rPr lang="en-US" dirty="0" smtClean="0"/>
              <a:t>       begin</a:t>
            </a:r>
          </a:p>
          <a:p>
            <a:r>
              <a:rPr lang="en-US" dirty="0" smtClean="0"/>
              <a:t>         driver[j].reset(); // Run the reset and load_op tasks on the objects</a:t>
            </a:r>
          </a:p>
          <a:p>
            <a:r>
              <a:rPr lang="en-US" dirty="0" smtClean="0"/>
              <a:t>         driver[j].load_op();</a:t>
            </a:r>
          </a:p>
          <a:p>
            <a:r>
              <a:rPr lang="en-US" dirty="0" smtClean="0"/>
              <a:t>      end</a:t>
            </a:r>
          </a:p>
          <a:p>
            <a:r>
              <a:rPr lang="en-US" dirty="0" smtClean="0"/>
              <a:t>   join_none</a:t>
            </a:r>
          </a:p>
          <a:p>
            <a:r>
              <a:rPr lang="en-US" dirty="0" smtClean="0"/>
              <a:t>   end </a:t>
            </a:r>
            <a:r>
              <a:rPr lang="en-US" smtClean="0"/>
              <a:t>// foreach</a:t>
            </a:r>
            <a:endParaRPr lang="en-US" dirty="0" smtClean="0"/>
          </a:p>
          <a:p>
            <a:r>
              <a:rPr lang="en-US" dirty="0" smtClean="0"/>
              <a:t>   repeat (10) @(vxi[0].cb); // Wait 10 clock cycles. Can pick any interface’s clock to use, so use [0]</a:t>
            </a:r>
          </a:p>
          <a:p>
            <a:r>
              <a:rPr lang="en-US" smtClean="0"/>
              <a:t>  end // initial</a:t>
            </a:r>
            <a:endParaRPr lang="en-US" dirty="0" smtClean="0"/>
          </a:p>
          <a:p>
            <a:r>
              <a:rPr lang="en-US" dirty="0" smtClean="0"/>
              <a:t>endprogram</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26" indent="-228526"/>
            <a:r>
              <a:rPr lang="en-US" b="0" dirty="0" smtClean="0"/>
              <a:t>1) </a:t>
            </a:r>
            <a:r>
              <a:rPr lang="en-US" dirty="0" smtClean="0"/>
              <a:t>Sample 10-18 Top-level module with an array of virtual interfaces</a:t>
            </a:r>
            <a:endParaRPr lang="en-US" b="0" dirty="0" smtClean="0"/>
          </a:p>
          <a:p>
            <a:pPr marL="228526" indent="-228526"/>
            <a:r>
              <a:rPr lang="en-US" dirty="0" smtClean="0"/>
              <a:t>2)</a:t>
            </a:r>
            <a:r>
              <a:rPr lang="en-US" baseline="0" dirty="0" smtClean="0"/>
              <a:t> </a:t>
            </a:r>
            <a:r>
              <a:rPr lang="en-US" dirty="0" smtClean="0"/>
              <a:t>This is the top level testbench. </a:t>
            </a:r>
          </a:p>
          <a:p>
            <a:r>
              <a:rPr lang="en-US" dirty="0" smtClean="0"/>
              <a:t>parameter NUM_XI = 2; // Number of design instances</a:t>
            </a:r>
          </a:p>
          <a:p>
            <a:r>
              <a:rPr lang="en-US" dirty="0" smtClean="0"/>
              <a:t>module top;</a:t>
            </a:r>
          </a:p>
          <a:p>
            <a:pPr lvl="1"/>
            <a:r>
              <a:rPr lang="en-US" dirty="0" smtClean="0"/>
              <a:t>// Clock generator</a:t>
            </a:r>
          </a:p>
          <a:p>
            <a:pPr lvl="1"/>
            <a:r>
              <a:rPr lang="en-US" dirty="0" smtClean="0"/>
              <a:t>bit clk;</a:t>
            </a:r>
          </a:p>
          <a:p>
            <a:pPr lvl="1"/>
            <a:r>
              <a:rPr lang="en-US" dirty="0" smtClean="0"/>
              <a:t>initial begin</a:t>
            </a:r>
          </a:p>
          <a:p>
            <a:pPr lvl="1"/>
            <a:r>
              <a:rPr lang="en-US" dirty="0" smtClean="0"/>
              <a:t>   clk &lt;= '0; //</a:t>
            </a:r>
            <a:r>
              <a:rPr lang="en-US" baseline="0" dirty="0" smtClean="0"/>
              <a:t> Not necessary since clk is declared as type bit.</a:t>
            </a:r>
            <a:endParaRPr lang="en-US" dirty="0" smtClean="0"/>
          </a:p>
          <a:p>
            <a:pPr lvl="1"/>
            <a:r>
              <a:rPr lang="en-US" dirty="0" smtClean="0"/>
              <a:t>   forever #20 clk = ~clk;</a:t>
            </a:r>
          </a:p>
          <a:p>
            <a:pPr lvl="1"/>
            <a:r>
              <a:rPr lang="en-US" dirty="0" smtClean="0"/>
              <a:t>end</a:t>
            </a:r>
          </a:p>
          <a:p>
            <a:pPr lvl="1"/>
            <a:r>
              <a:rPr lang="en-US" dirty="0" smtClean="0"/>
              <a:t>// Instantiate NUM_XI interfaces</a:t>
            </a:r>
          </a:p>
          <a:p>
            <a:pPr lvl="1"/>
            <a:r>
              <a:rPr lang="en-US" dirty="0" smtClean="0"/>
              <a:t>X_if xi[NUM_XI] (clk);</a:t>
            </a:r>
          </a:p>
          <a:p>
            <a:pPr lvl="1"/>
            <a:r>
              <a:rPr lang="en-US" dirty="0" smtClean="0"/>
              <a:t>// Instantiate the testbench. Pass</a:t>
            </a:r>
            <a:r>
              <a:rPr lang="en-US" baseline="0" dirty="0" smtClean="0"/>
              <a:t> in the number of interfaces as a parameter.</a:t>
            </a:r>
            <a:endParaRPr lang="en-US" dirty="0" smtClean="0"/>
          </a:p>
          <a:p>
            <a:pPr lvl="1"/>
            <a:r>
              <a:rPr lang="en-US" dirty="0" smtClean="0"/>
              <a:t>test #(.NUM_XI(NUM_XI)) tb();</a:t>
            </a:r>
          </a:p>
          <a:p>
            <a:pPr lvl="1"/>
            <a:r>
              <a:rPr lang="en-US" dirty="0" smtClean="0"/>
              <a:t>// Generate NUM_XI DUT instances</a:t>
            </a:r>
          </a:p>
          <a:p>
            <a:pPr lvl="1"/>
            <a:r>
              <a:rPr lang="en-US" dirty="0" smtClean="0"/>
              <a:t>generate</a:t>
            </a:r>
          </a:p>
          <a:p>
            <a:pPr lvl="1"/>
            <a:r>
              <a:rPr lang="en-US" dirty="0" smtClean="0"/>
              <a:t>   for (genvar i=0; i&lt;NUM_XI; i++) begin</a:t>
            </a:r>
          </a:p>
          <a:p>
            <a:pPr lvl="1"/>
            <a:r>
              <a:rPr lang="en-US" dirty="0" smtClean="0"/>
              <a:t>      counter c</a:t>
            </a:r>
            <a:r>
              <a:rPr lang="en-US" baseline="0" dirty="0" smtClean="0"/>
              <a:t> </a:t>
            </a:r>
            <a:r>
              <a:rPr lang="en-US" dirty="0" smtClean="0"/>
              <a:t>(xi[i]);</a:t>
            </a:r>
          </a:p>
          <a:p>
            <a:pPr lvl="1"/>
            <a:r>
              <a:rPr lang="en-US" dirty="0" smtClean="0"/>
              <a:t>   end</a:t>
            </a:r>
          </a:p>
          <a:p>
            <a:pPr lvl="1"/>
            <a:r>
              <a:rPr lang="en-US" dirty="0" smtClean="0"/>
              <a:t>endgenerate</a:t>
            </a:r>
          </a:p>
          <a:p>
            <a:r>
              <a:rPr lang="en-US" dirty="0" smtClean="0"/>
              <a:t>endmodule : top</a:t>
            </a:r>
          </a:p>
          <a:p>
            <a:r>
              <a:rPr lang="en-US" dirty="0" smtClean="0"/>
              <a:t>3)</a:t>
            </a:r>
            <a:r>
              <a:rPr lang="en-US" baseline="0" dirty="0" smtClean="0"/>
              <a:t> </a:t>
            </a:r>
            <a:r>
              <a:rPr lang="en-US" dirty="0" smtClean="0"/>
              <a:t> If you’ve ever used the generate statement connecting all I/O of whatever you are generating is challenging.</a:t>
            </a:r>
            <a:r>
              <a:rPr lang="en-US" baseline="0" dirty="0" smtClean="0"/>
              <a:t> Virtual interfaces can help with this issue.</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i="1" dirty="0" smtClean="0"/>
              <a:t>Solution: See Chap_10_Advanced_Interfaces/exercise4  for solution. </a:t>
            </a:r>
          </a:p>
          <a:p>
            <a:r>
              <a:rPr lang="en-US" dirty="0" smtClean="0"/>
              <a:t> </a:t>
            </a:r>
          </a:p>
          <a:p>
            <a:r>
              <a:rPr lang="en-US" dirty="0" smtClean="0"/>
              <a:t>program automatic test #(NUM_RISC_BUS = 3); // Pick</a:t>
            </a:r>
            <a:r>
              <a:rPr lang="en-US" baseline="0" dirty="0" smtClean="0"/>
              <a:t> any value for default.</a:t>
            </a:r>
            <a:endParaRPr lang="en-US" dirty="0" smtClean="0"/>
          </a:p>
          <a:p>
            <a:r>
              <a:rPr lang="en-US" dirty="0" smtClean="0"/>
              <a:t>   </a:t>
            </a:r>
          </a:p>
          <a:p>
            <a:r>
              <a:rPr lang="en-US" dirty="0" smtClean="0"/>
              <a:t>    import my_package::*;</a:t>
            </a:r>
          </a:p>
          <a:p>
            <a:endParaRPr lang="en-US" dirty="0" smtClean="0"/>
          </a:p>
          <a:p>
            <a:r>
              <a:rPr lang="en-US" dirty="0" smtClean="0"/>
              <a:t>   virtual risc_spm_if risc_bus_array[NUM_RISC_BUS];</a:t>
            </a:r>
          </a:p>
          <a:p>
            <a:r>
              <a:rPr lang="en-US" dirty="0" smtClean="0"/>
              <a:t>   </a:t>
            </a:r>
          </a:p>
          <a:p>
            <a:r>
              <a:rPr lang="en-US" dirty="0" smtClean="0"/>
              <a:t>   Environment env[];</a:t>
            </a:r>
          </a:p>
          <a:p>
            <a:endParaRPr lang="en-US" dirty="0" smtClean="0"/>
          </a:p>
          <a:p>
            <a:r>
              <a:rPr lang="en-US" dirty="0" smtClean="0"/>
              <a:t>   initial begin</a:t>
            </a:r>
          </a:p>
          <a:p>
            <a:r>
              <a:rPr lang="en-US" dirty="0" smtClean="0"/>
              <a:t>      risc_bus_array = top.risc_bus_array; // Assuming an array</a:t>
            </a:r>
            <a:r>
              <a:rPr lang="en-US" baseline="0" dirty="0" smtClean="0"/>
              <a:t> of risc_bus called risc_bus_array is declared </a:t>
            </a:r>
            <a:r>
              <a:rPr lang="en-US" baseline="0" smtClean="0"/>
              <a:t>at top. This replaces original XMR.</a:t>
            </a:r>
            <a:endParaRPr lang="en-US" dirty="0" smtClean="0"/>
          </a:p>
          <a:p>
            <a:r>
              <a:rPr lang="en-US" baseline="0" dirty="0" smtClean="0"/>
              <a:t>      </a:t>
            </a:r>
            <a:r>
              <a:rPr lang="en-US" dirty="0" smtClean="0"/>
              <a:t>env = new[NUM_RISC_BUS];</a:t>
            </a:r>
          </a:p>
          <a:p>
            <a:r>
              <a:rPr lang="en-US" dirty="0" smtClean="0"/>
              <a:t>      foreach (env[i])</a:t>
            </a:r>
          </a:p>
          <a:p>
            <a:r>
              <a:rPr lang="en-US" dirty="0" smtClean="0"/>
              <a:t>	env[i] = new(risc_bus_array[i], i);</a:t>
            </a:r>
          </a:p>
          <a:p>
            <a:endParaRPr lang="en-US" dirty="0" smtClean="0"/>
          </a:p>
          <a:p>
            <a:r>
              <a:rPr lang="en-US" dirty="0" smtClean="0"/>
              <a:t>      foreach (env[i]) begin</a:t>
            </a:r>
          </a:p>
          <a:p>
            <a:r>
              <a:rPr lang="en-US" dirty="0" smtClean="0"/>
              <a:t>	 automatic int j = i; // Necessary to declare as automatic in questa</a:t>
            </a:r>
          </a:p>
          <a:p>
            <a:r>
              <a:rPr lang="en-US" dirty="0" smtClean="0"/>
              <a:t>	 fork begin           // even though the program is automatic?</a:t>
            </a:r>
          </a:p>
          <a:p>
            <a:r>
              <a:rPr lang="en-US" dirty="0" smtClean="0"/>
              <a:t>	    env[j].build;</a:t>
            </a:r>
          </a:p>
          <a:p>
            <a:r>
              <a:rPr lang="en-US" dirty="0" smtClean="0"/>
              <a:t>	    env[j].run;</a:t>
            </a:r>
          </a:p>
          <a:p>
            <a:r>
              <a:rPr lang="en-US" dirty="0" smtClean="0"/>
              <a:t>	    env[j].wrap_up;</a:t>
            </a:r>
          </a:p>
          <a:p>
            <a:r>
              <a:rPr lang="en-US" dirty="0" smtClean="0"/>
              <a:t>	 end</a:t>
            </a:r>
          </a:p>
          <a:p>
            <a:r>
              <a:rPr lang="en-US" dirty="0" smtClean="0"/>
              <a:t>	 join_none</a:t>
            </a:r>
          </a:p>
          <a:p>
            <a:r>
              <a:rPr lang="en-US" dirty="0" smtClean="0"/>
              <a:t>	 #10us;</a:t>
            </a:r>
          </a:p>
          <a:p>
            <a:r>
              <a:rPr lang="en-US" dirty="0" smtClean="0"/>
              <a:t>      end</a:t>
            </a:r>
          </a:p>
          <a:p>
            <a:r>
              <a:rPr lang="en-US" dirty="0" smtClean="0"/>
              <a:t>      </a:t>
            </a:r>
          </a:p>
          <a:p>
            <a:r>
              <a:rPr lang="en-US" dirty="0" smtClean="0"/>
              <a:t>   end // initial begin</a:t>
            </a:r>
          </a:p>
          <a:p>
            <a:endParaRPr lang="en-US" dirty="0" smtClean="0"/>
          </a:p>
          <a:p>
            <a:endParaRPr lang="en-US" dirty="0" smtClean="0"/>
          </a:p>
          <a:p>
            <a:r>
              <a:rPr lang="en-US" dirty="0" smtClean="0"/>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05">
              <a:defRPr/>
            </a:pPr>
            <a:r>
              <a:rPr lang="en-US" dirty="0" smtClean="0"/>
              <a:t>1) Sample 10-24 Testbench using an array of virtual interfaces</a:t>
            </a:r>
            <a:endParaRPr lang="en-US" b="0" dirty="0" smtClean="0"/>
          </a:p>
          <a:p>
            <a:pPr defTabSz="914105">
              <a:defRPr/>
            </a:pPr>
            <a:r>
              <a:rPr lang="en-US" dirty="0" smtClean="0"/>
              <a:t>2) An alternative to using cross module references (XMR’s) is to pass the virtual interface array with a port.</a:t>
            </a:r>
          </a:p>
          <a:p>
            <a:pPr defTabSz="914105">
              <a:defRPr/>
            </a:pPr>
            <a:r>
              <a:rPr lang="en-US" dirty="0" smtClean="0"/>
              <a:t>3) This is the code from last slide. The only change to the testbench is to pass in the interface</a:t>
            </a:r>
            <a:r>
              <a:rPr lang="en-US" baseline="0" dirty="0" smtClean="0"/>
              <a:t> in the instantiation of program test.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Sample 10-24 Testbench passing virtual interfaces with a port</a:t>
            </a:r>
            <a:endParaRPr lang="en-US" b="0" dirty="0" smtClean="0"/>
          </a:p>
          <a:p>
            <a:r>
              <a:rPr lang="en-US" dirty="0" smtClean="0"/>
              <a:t>2) Again, just a repeat of the last program block with:</a:t>
            </a:r>
          </a:p>
          <a:p>
            <a:endParaRPr lang="en-US" dirty="0" smtClean="0"/>
          </a:p>
          <a:p>
            <a:r>
              <a:rPr lang="en-US" dirty="0" smtClean="0"/>
              <a:t>program automatic test(</a:t>
            </a:r>
            <a:r>
              <a:rPr lang="en-US" dirty="0" smtClean="0">
                <a:solidFill>
                  <a:srgbClr val="FF0000"/>
                </a:solidFill>
              </a:rPr>
              <a:t>X_if xi [NUM_XI]</a:t>
            </a:r>
            <a:r>
              <a:rPr lang="en-US" dirty="0" smtClean="0"/>
              <a:t>);</a:t>
            </a:r>
            <a:r>
              <a:rPr lang="en-US" baseline="0" dirty="0" smtClean="0"/>
              <a:t> // </a:t>
            </a:r>
            <a:r>
              <a:rPr lang="en-US" dirty="0" smtClean="0"/>
              <a:t> The interface passed in as a port</a:t>
            </a:r>
          </a:p>
          <a:p>
            <a:endParaRPr lang="en-US" dirty="0" smtClean="0">
              <a:solidFill>
                <a:srgbClr val="FF0000"/>
              </a:solidFill>
            </a:endParaRPr>
          </a:p>
          <a:p>
            <a:r>
              <a:rPr lang="en-US" dirty="0" smtClean="0">
                <a:solidFill>
                  <a:srgbClr val="FF0000"/>
                </a:solidFill>
              </a:rPr>
              <a:t>vxi = xi; // Instead of the cross module reference. Without this we have two interfaces, one static, one virtual that is not connected. This makes the connection.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105">
              <a:defRPr/>
            </a:pPr>
            <a:r>
              <a:rPr lang="en-US" dirty="0" smtClean="0"/>
              <a:t>1) Sample 10-21 Testbench using a typedef for virtual interfaces</a:t>
            </a:r>
            <a:endParaRPr lang="en-US" b="0" dirty="0" smtClean="0"/>
          </a:p>
          <a:p>
            <a:pPr defTabSz="914105">
              <a:defRPr/>
            </a:pPr>
            <a:r>
              <a:rPr lang="en-US" dirty="0" smtClean="0"/>
              <a:t>2) To avoid typos like forgetting the correct modport,  typedef the virtual interface.</a:t>
            </a:r>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i="1" dirty="0" smtClean="0"/>
              <a:t>See Chap_10_Advanced_Interfaces/exercise5 for complete solution</a:t>
            </a:r>
            <a:endParaRPr lang="en-US" dirty="0" smtClean="0"/>
          </a:p>
          <a:p>
            <a:endParaRPr lang="en-US" dirty="0" smtClean="0"/>
          </a:p>
          <a:p>
            <a:r>
              <a:rPr lang="en-US" dirty="0" smtClean="0"/>
              <a:t>typedef virtual risc_spm_if risc_spm_if_v;</a:t>
            </a:r>
            <a:br>
              <a:rPr lang="en-US" dirty="0" smtClean="0"/>
            </a:br>
            <a:r>
              <a:rPr lang="en-US" dirty="0" smtClean="0"/>
              <a:t>program automatic test(); </a:t>
            </a:r>
          </a:p>
          <a:p>
            <a:r>
              <a:rPr lang="en-US" dirty="0" smtClean="0"/>
              <a:t>  .... </a:t>
            </a:r>
          </a:p>
          <a:p>
            <a:r>
              <a:rPr lang="en-US" dirty="0" smtClean="0"/>
              <a:t>  risc_spm_if_v  risc_bus = top.risc_bus;</a:t>
            </a:r>
          </a:p>
          <a:p>
            <a:r>
              <a:rPr lang="en-US" dirty="0" smtClean="0"/>
              <a:t>  .... </a:t>
            </a:r>
          </a:p>
          <a:p>
            <a:endParaRPr lang="en-US" dirty="0" smtClean="0"/>
          </a:p>
          <a:p>
            <a:r>
              <a:rPr lang="en-US" dirty="0" smtClean="0"/>
              <a:t>endprogram</a:t>
            </a:r>
            <a:endParaRPr lang="en-US" dirty="0"/>
          </a:p>
        </p:txBody>
      </p:sp>
      <p:sp>
        <p:nvSpPr>
          <p:cNvPr id="4" name="Slide Number Placeholder 3"/>
          <p:cNvSpPr>
            <a:spLocks noGrp="1"/>
          </p:cNvSpPr>
          <p:nvPr>
            <p:ph type="sldNum" sz="quarter" idx="10"/>
          </p:nvPr>
        </p:nvSpPr>
        <p:spPr/>
        <p:txBody>
          <a:bodyPr/>
          <a:lstStyle/>
          <a:p>
            <a:fld id="{9496BE8D-5B08-4040-8D09-919B89F312A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baseline="0" dirty="0" smtClean="0"/>
              <a:t>This unparameterized counter was used in section 10.2</a:t>
            </a:r>
          </a:p>
          <a:p>
            <a:pPr marL="228563" indent="-228563" defTabSz="914252">
              <a:buFontTx/>
              <a:buAutoNum type="arabicParenR"/>
              <a:defRPr/>
            </a:pPr>
            <a:r>
              <a:rPr lang="en-US" baseline="0" dirty="0" smtClean="0"/>
              <a:t>To create a generic counter that can support any range of count values use </a:t>
            </a:r>
            <a:r>
              <a:rPr lang="en-US" dirty="0" smtClean="0"/>
              <a:t>Sample 10-25 Parameterized counter model using X_if interface</a:t>
            </a:r>
            <a:endParaRPr lang="en-US" baseline="0" dirty="0" smtClean="0"/>
          </a:p>
          <a:p>
            <a:pPr marL="228563" indent="-228563">
              <a:buAutoNum type="arabicParenR"/>
            </a:pPr>
            <a:r>
              <a:rPr lang="en-US" baseline="0" dirty="0" smtClean="0"/>
              <a:t>How would the interface change to handle this? It’s expecting 8-bit data.</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t>To </a:t>
            </a:r>
            <a:r>
              <a:rPr lang="en-US" dirty="0" smtClean="0"/>
              <a:t>demonstrate the power of virtual interfaces we’ll use this example from Chapter 7, Threads and Interprocess </a:t>
            </a:r>
            <a:r>
              <a:rPr lang="en-US" smtClean="0"/>
              <a:t>Communication.</a:t>
            </a:r>
            <a:endParaRPr lang="en-US" dirty="0" smtClean="0"/>
          </a:p>
          <a:p>
            <a:r>
              <a:rPr lang="en-US" dirty="0" smtClean="0"/>
              <a:t>2) Use the ack and kind</a:t>
            </a:r>
            <a:r>
              <a:rPr lang="en-US" baseline="0" dirty="0" smtClean="0"/>
              <a:t> signal from interface.  How does this class know what the interface is?  We’ll see in the next slide.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baseline="0" dirty="0" smtClean="0"/>
              <a:t>The interface is expanded to include the parameterized width. This is </a:t>
            </a:r>
            <a:r>
              <a:rPr lang="en-US" dirty="0" smtClean="0"/>
              <a:t>Sample 10-26 Parameterized interface for 8-bit counter.</a:t>
            </a:r>
            <a:endParaRPr lang="en-US" b="0" baseline="0" dirty="0" smtClean="0"/>
          </a:p>
          <a:p>
            <a:pPr marL="228563" indent="-228563">
              <a:buAutoNum type="arabicParenR"/>
            </a:pPr>
            <a:r>
              <a:rPr lang="en-US" baseline="0" dirty="0" smtClean="0"/>
              <a:t>Every module, program, etc that uses the interface needs to specify the parameter. </a:t>
            </a:r>
          </a:p>
          <a:p>
            <a:pPr marL="228563" indent="-228563">
              <a:buAutoNum type="arabicParenR"/>
            </a:pPr>
            <a:r>
              <a:rPr lang="en-US" baseline="0" dirty="0" smtClean="0"/>
              <a:t>Using the Sample code using XMR’s (i.e. not from section 10.2.3 Passing virtual interface array using a port) the following code needs to change to accommodate the parameterized counter and the parameterized interface.</a:t>
            </a:r>
          </a:p>
          <a:p>
            <a:pPr marL="685689" lvl="1" indent="-228563">
              <a:buAutoNum type="arabicParenR"/>
            </a:pPr>
            <a:r>
              <a:rPr lang="en-US" baseline="0" dirty="0" smtClean="0"/>
              <a:t>program test</a:t>
            </a:r>
          </a:p>
          <a:p>
            <a:pPr marL="685689" lvl="1" indent="-228563">
              <a:buAutoNum type="arabicParenR"/>
            </a:pPr>
            <a:r>
              <a:rPr lang="en-US" baseline="0" dirty="0" smtClean="0"/>
              <a:t>module top</a:t>
            </a:r>
          </a:p>
          <a:p>
            <a:pPr marL="685689" lvl="1" indent="-228563">
              <a:buAutoNum type="arabicParenR"/>
            </a:pPr>
            <a:r>
              <a:rPr lang="en-US" baseline="0" dirty="0" smtClean="0"/>
              <a:t>class driver</a:t>
            </a:r>
          </a:p>
          <a:p>
            <a:pPr marL="228563" indent="-228563">
              <a:buAutoNum type="arabicParenR"/>
            </a:pPr>
            <a:r>
              <a:rPr lang="en-US" baseline="0" dirty="0" smtClean="0"/>
              <a:t>On this slide I’m only showing changes to program test (</a:t>
            </a:r>
            <a:r>
              <a:rPr lang="en-US" dirty="0" smtClean="0"/>
              <a:t>Sample 10-29 Parameterized counter testbench using virtual interfaces)</a:t>
            </a:r>
            <a:endParaRPr lang="en-US" b="0" baseline="0" dirty="0" smtClean="0"/>
          </a:p>
          <a:p>
            <a:pPr marL="228563" indent="-228563">
              <a:buAutoNum type="arabicParen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baseline="0" dirty="0" smtClean="0"/>
              <a:t>On this slide showing changes to module top (</a:t>
            </a:r>
            <a:r>
              <a:rPr lang="en-US" dirty="0" smtClean="0"/>
              <a:t>Sample 10-28 Parameterized top-level module with an array of virtual interfaces)</a:t>
            </a:r>
            <a:endParaRPr lang="en-US" b="0" baseline="0" dirty="0" smtClean="0"/>
          </a:p>
          <a:p>
            <a:pPr marL="228563" indent="-228563">
              <a:buAutoNum type="arabicParenR"/>
            </a:pPr>
            <a:r>
              <a:rPr lang="en-US" baseline="0" dirty="0" smtClean="0"/>
              <a:t>You can see changes to class Driver in book.</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i="1" dirty="0" smtClean="0"/>
              <a:t>See Chap_10_Advanced_Interfaces/exercise6  for complete solution</a:t>
            </a:r>
            <a:endParaRPr lang="en-US" dirty="0" smtClean="0"/>
          </a:p>
          <a:p>
            <a:endParaRPr lang="en-US" dirty="0" smtClean="0"/>
          </a:p>
          <a:p>
            <a:r>
              <a:rPr lang="en-US" dirty="0" smtClean="0"/>
              <a:t>interface risc_spm_if #(ADDRESS_WIDTH=8) (input bit clk);</a:t>
            </a:r>
          </a:p>
          <a:p>
            <a:r>
              <a:rPr lang="en-US" dirty="0" smtClean="0"/>
              <a:t>   </a:t>
            </a:r>
          </a:p>
          <a:p>
            <a:r>
              <a:rPr lang="en-US" dirty="0" smtClean="0"/>
              <a:t>   bit rst;      // Active low asynchronous reset -  </a:t>
            </a:r>
          </a:p>
          <a:p>
            <a:r>
              <a:rPr lang="en-US" dirty="0" smtClean="0"/>
              <a:t>   bit    [7:0] data_out; // Read data from memory unit </a:t>
            </a:r>
          </a:p>
          <a:p>
            <a:r>
              <a:rPr lang="en-US" dirty="0" smtClean="0"/>
              <a:t>		 </a:t>
            </a:r>
          </a:p>
          <a:p>
            <a:r>
              <a:rPr lang="en-US" dirty="0" smtClean="0"/>
              <a:t>   logic [ADDRESS_WIDTH-1:0] address;  </a:t>
            </a:r>
          </a:p>
          <a:p>
            <a:r>
              <a:rPr lang="en-US" dirty="0" smtClean="0"/>
              <a:t>   logic [7:0] data_in; </a:t>
            </a:r>
          </a:p>
          <a:p>
            <a:r>
              <a:rPr lang="en-US" dirty="0" smtClean="0"/>
              <a:t>   logic       write;     </a:t>
            </a:r>
          </a:p>
          <a:p>
            <a:endParaRPr lang="en-US" dirty="0" smtClean="0"/>
          </a:p>
          <a:p>
            <a:r>
              <a:rPr lang="en-US" dirty="0" smtClean="0"/>
              <a:t>   modport DUT (input clk, data_out, output address, data_in, write);</a:t>
            </a:r>
          </a:p>
          <a:p>
            <a:endParaRPr lang="en-US" dirty="0" smtClean="0"/>
          </a:p>
          <a:p>
            <a:r>
              <a:rPr lang="en-US" dirty="0" smtClean="0"/>
              <a:t>endinterface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dirty="0" smtClean="0"/>
              <a:t>These can be used for many</a:t>
            </a:r>
            <a:r>
              <a:rPr lang="en-US" baseline="0" dirty="0" smtClean="0"/>
              <a:t> operations but one commonly used is to implement the interface for example, read or write. </a:t>
            </a:r>
            <a:r>
              <a:rPr lang="en-US" dirty="0" smtClean="0"/>
              <a:t>The inner workings of these routines are hidden from the external blocks so y</a:t>
            </a:r>
            <a:r>
              <a:rPr lang="en-US" baseline="0" dirty="0" smtClean="0"/>
              <a:t>ou can defer the actual implementation so the testbench development can proceed even when the spec is not complete.</a:t>
            </a:r>
          </a:p>
          <a:p>
            <a:pPr marL="228563" indent="-228563">
              <a:buAutoNum type="arabicParenR"/>
            </a:pPr>
            <a:r>
              <a:rPr lang="en-US" baseline="0" dirty="0" smtClean="0"/>
              <a:t>Assertions are commonly used for protocol checkers. Can also use assertions to trigger the gathering of functional coverage.</a:t>
            </a:r>
          </a:p>
          <a:p>
            <a:pPr marL="228563" indent="-228563">
              <a:buAutoNum type="arabicParenR"/>
            </a:pPr>
            <a:r>
              <a:rPr lang="en-US" dirty="0" smtClean="0"/>
              <a:t>The tasks</a:t>
            </a:r>
            <a:r>
              <a:rPr lang="en-US" baseline="0" dirty="0" smtClean="0"/>
              <a:t> and functions are accessed using a modport just like we did </a:t>
            </a:r>
            <a:r>
              <a:rPr lang="en-US" baseline="0" smtClean="0"/>
              <a:t>with the parity functions.</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Sample 10-30 Interface with tasks for parallel protocol</a:t>
            </a:r>
          </a:p>
          <a:p>
            <a:r>
              <a:rPr lang="en-US" dirty="0" smtClean="0"/>
              <a:t>interface simple_if(input logic clk);</a:t>
            </a:r>
          </a:p>
          <a:p>
            <a:r>
              <a:rPr lang="en-US" dirty="0" smtClean="0"/>
              <a:t>   logic [7:0] addr; // 8-bit address</a:t>
            </a:r>
          </a:p>
          <a:p>
            <a:r>
              <a:rPr lang="en-US" dirty="0" smtClean="0"/>
              <a:t>   logic [7:0] data; // 8-bit data</a:t>
            </a:r>
          </a:p>
          <a:p>
            <a:r>
              <a:rPr lang="en-US" dirty="0" smtClean="0"/>
              <a:t>   bus_cmd_e cmd; // cmd of enumerated </a:t>
            </a:r>
            <a:r>
              <a:rPr lang="en-US" smtClean="0"/>
              <a:t>type bus_cmd_e</a:t>
            </a:r>
            <a:endParaRPr lang="en-US" dirty="0" smtClean="0"/>
          </a:p>
          <a:p>
            <a:endParaRPr lang="en-US" dirty="0" smtClean="0"/>
          </a:p>
          <a:p>
            <a:r>
              <a:rPr lang="en-US" dirty="0" smtClean="0"/>
              <a:t>// Modport Initiator (sends data) that has outputs addr, cmd, data and imports a task </a:t>
            </a:r>
          </a:p>
          <a:p>
            <a:r>
              <a:rPr lang="en-US" dirty="0" smtClean="0"/>
              <a:t>// called initiatorSend. Note the direction of the arguments of task initiatorSend. </a:t>
            </a:r>
          </a:p>
          <a:p>
            <a:r>
              <a:rPr lang="en-US" dirty="0" smtClean="0"/>
              <a:t>// They are inputs because whatever calls initiatorSend needs to specify the cmd, </a:t>
            </a:r>
          </a:p>
          <a:p>
            <a:r>
              <a:rPr lang="en-US" dirty="0" smtClean="0"/>
              <a:t>// address, and data (i.e. all the arguments of the transaction.)</a:t>
            </a:r>
          </a:p>
          <a:p>
            <a:r>
              <a:rPr lang="en-US" dirty="0" smtClean="0"/>
              <a:t>modport INITIATOR</a:t>
            </a:r>
          </a:p>
          <a:p>
            <a:r>
              <a:rPr lang="en-US" dirty="0" smtClean="0"/>
              <a:t>(output addr, cmd, data, import task initiatorSend(input bus_cmd_e c, logic [7:0] a, d));</a:t>
            </a:r>
          </a:p>
          <a:p>
            <a:r>
              <a:rPr lang="en-US" dirty="0" smtClean="0"/>
              <a:t>// Parallel send</a:t>
            </a:r>
          </a:p>
          <a:p>
            <a:r>
              <a:rPr lang="en-US" dirty="0" smtClean="0"/>
              <a:t>task initiatorSend(input bus_cmd_e c, logic [7:0] a, d);</a:t>
            </a:r>
          </a:p>
          <a:p>
            <a:r>
              <a:rPr lang="en-US" dirty="0" smtClean="0"/>
              <a:t>@(posedge clk);  // On every positive clock edge send the cmd, addr, and data.</a:t>
            </a:r>
          </a:p>
          <a:p>
            <a:r>
              <a:rPr lang="en-US" dirty="0" smtClean="0"/>
              <a:t>cmd &lt;= c;</a:t>
            </a:r>
          </a:p>
          <a:p>
            <a:r>
              <a:rPr lang="en-US" dirty="0" smtClean="0"/>
              <a:t>addr &lt;= a;</a:t>
            </a:r>
          </a:p>
          <a:p>
            <a:r>
              <a:rPr lang="en-US" dirty="0" smtClean="0"/>
              <a:t>data &lt;= d;</a:t>
            </a:r>
          </a:p>
          <a:p>
            <a:r>
              <a:rPr lang="en-US" smtClean="0"/>
              <a:t>endtask</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dirty="0" smtClean="0"/>
              <a:t>1) Sample 10-30 Interface with tasks for parallel protocol (cont)</a:t>
            </a:r>
          </a:p>
          <a:p>
            <a:r>
              <a:rPr lang="en-US" dirty="0" smtClean="0"/>
              <a:t>// Modport Target (receives data) that has an input addr, cmd, data and imports a task // called targetRcv. Note the direction of the arguments of task targetRcv. They are </a:t>
            </a:r>
          </a:p>
          <a:p>
            <a:r>
              <a:rPr lang="en-US" dirty="0" smtClean="0"/>
              <a:t>// outputs because whatever calls targetRcv wants the data that was received as well</a:t>
            </a:r>
          </a:p>
          <a:p>
            <a:r>
              <a:rPr lang="en-US" dirty="0" smtClean="0"/>
              <a:t>// as possibly the cmd and the address. Essentially all the arguments of the transaction.</a:t>
            </a:r>
          </a:p>
          <a:p>
            <a:r>
              <a:rPr lang="en-US" dirty="0" smtClean="0"/>
              <a:t>modport TARGET   </a:t>
            </a:r>
          </a:p>
          <a:p>
            <a:r>
              <a:rPr lang="en-US" dirty="0" smtClean="0"/>
              <a:t>(input addr, cmd, data, import task targetRcv (output bus_cmd_e c, logic [7:0] a, d));</a:t>
            </a:r>
          </a:p>
          <a:p>
            <a:endParaRPr lang="en-US" dirty="0" smtClean="0"/>
          </a:p>
          <a:p>
            <a:r>
              <a:rPr lang="en-US" dirty="0" smtClean="0"/>
              <a:t>// Parallel receive</a:t>
            </a:r>
          </a:p>
          <a:p>
            <a:r>
              <a:rPr lang="en-US" dirty="0" smtClean="0"/>
              <a:t>task targetRcv(output bus_cmd_e c, logic [7:0] a, d);</a:t>
            </a:r>
          </a:p>
          <a:p>
            <a:r>
              <a:rPr lang="en-US" dirty="0" smtClean="0"/>
              <a:t>@(posedge clk); // On every positive clock edge get the cmd, addr, and data.</a:t>
            </a:r>
          </a:p>
          <a:p>
            <a:r>
              <a:rPr lang="en-US" dirty="0" smtClean="0"/>
              <a:t>a = addr;  // Note the use of blocking assignment here. This is to avoid a </a:t>
            </a:r>
            <a:r>
              <a:rPr lang="en-US" smtClean="0"/>
              <a:t>race condition</a:t>
            </a:r>
            <a:r>
              <a:rPr lang="en-US" baseline="0" smtClean="0"/>
              <a:t> with any signals assigned to on the positive edge of the clock by task initiatorSend. We want the new value.</a:t>
            </a:r>
            <a:endParaRPr lang="en-US" dirty="0" smtClean="0"/>
          </a:p>
          <a:p>
            <a:r>
              <a:rPr lang="en-US" dirty="0" smtClean="0"/>
              <a:t>d = data;</a:t>
            </a:r>
          </a:p>
          <a:p>
            <a:r>
              <a:rPr lang="en-US" dirty="0" smtClean="0"/>
              <a:t>c = cmd;</a:t>
            </a:r>
          </a:p>
          <a:p>
            <a:r>
              <a:rPr lang="en-US" dirty="0" smtClean="0"/>
              <a:t>endtask</a:t>
            </a:r>
          </a:p>
          <a:p>
            <a:r>
              <a:rPr lang="en-US" dirty="0" smtClean="0"/>
              <a:t>endinterface: simple_if</a:t>
            </a:r>
            <a:endParaRPr lang="en-US" b="0" dirty="0" smtClean="0"/>
          </a:p>
          <a:p>
            <a:pPr marL="228563" indent="-228563"/>
            <a:endParaRPr lang="en-US" b="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dirty="0" smtClean="0"/>
              <a:t>The initiator is module CPU. At the positive edge of the clock call the initiatorSend task.</a:t>
            </a:r>
          </a:p>
          <a:p>
            <a:pPr marL="228563" indent="-228563">
              <a:buAutoNum type="arabicParenR"/>
            </a:pPr>
            <a:r>
              <a:rPr lang="en-US" dirty="0" smtClean="0"/>
              <a:t>The target is module mem. Call targetRcv until the cmd= END.  Recall that the targetRcv task waits for a positive edge of the clock before making the assignments. </a:t>
            </a:r>
          </a:p>
          <a:p>
            <a:pPr marL="228563" indent="-228563">
              <a:buAutoNum type="arabicParenR"/>
            </a:pPr>
            <a:endParaRPr lang="en-US" b="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dirty="0" smtClean="0"/>
              <a:t>Sample 10-31 Interface with tasks for serial protocol</a:t>
            </a:r>
            <a:endParaRPr lang="en-US" b="0" i="1" dirty="0" smtClean="0"/>
          </a:p>
          <a:p>
            <a:pPr marL="228563" indent="-228563">
              <a:buAutoNum type="arabicParenR"/>
            </a:pPr>
            <a:r>
              <a:rPr lang="en-US" b="0" i="1" dirty="0" smtClean="0"/>
              <a:t>start</a:t>
            </a:r>
            <a:r>
              <a:rPr lang="en-US" b="0" baseline="0" dirty="0" smtClean="0"/>
              <a:t>  is a signal, local to the interface, that tells the receiver when to start a serial transmission. </a:t>
            </a:r>
          </a:p>
          <a:p>
            <a:pPr marL="228563" indent="-228563">
              <a:buAutoNum type="arabicParenR"/>
            </a:pPr>
            <a:r>
              <a:rPr lang="en-US" b="0" baseline="0" dirty="0" smtClean="0"/>
              <a:t>At the positive edge of the clock, assert start and the command.  </a:t>
            </a:r>
          </a:p>
          <a:p>
            <a:pPr marL="228563" indent="-228563">
              <a:buAutoNum type="arabicParenR"/>
            </a:pPr>
            <a:r>
              <a:rPr lang="en-US" b="0" baseline="0" dirty="0" smtClean="0"/>
              <a:t>For every bit in the address send out the address and data serially. Assuming the address and data are the same length.  At the positive edge of the clock, set start back to 0.</a:t>
            </a:r>
          </a:p>
          <a:p>
            <a:pPr marL="228563" indent="-228563">
              <a:buAutoNum type="arabicParenR"/>
            </a:pPr>
            <a:r>
              <a:rPr lang="en-US" b="0" baseline="0" dirty="0" smtClean="0"/>
              <a:t>The implementation of the initiatorSend task is not the main takeaway from this slide. The main takeaway is that the implementation can be altered without changing the modport and task declaration so the whatever used this interface (testbench or design) doesn’t change.  You can swap in different protocols to investigate the impact on your design.</a:t>
            </a:r>
          </a:p>
          <a:p>
            <a:pPr marL="228563" indent="-228563"/>
            <a:endParaRPr lang="en-US" b="0"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defTabSz="914252">
              <a:buFontTx/>
              <a:buAutoNum type="arabicParenR"/>
              <a:defRPr/>
            </a:pPr>
            <a:r>
              <a:rPr lang="en-US" dirty="0" smtClean="0"/>
              <a:t>Sample 10-31 Interface with tasks for serial protocol</a:t>
            </a:r>
            <a:endParaRPr lang="en-US" i="1" dirty="0" smtClean="0"/>
          </a:p>
          <a:p>
            <a:pPr marL="228563" indent="-228563" defTabSz="914252">
              <a:buFontTx/>
              <a:buAutoNum type="arabicParenR"/>
              <a:defRPr/>
            </a:pPr>
            <a:r>
              <a:rPr lang="en-US" b="0" dirty="0" smtClean="0"/>
              <a:t>At the</a:t>
            </a:r>
            <a:r>
              <a:rPr lang="en-US" b="0" baseline="0" dirty="0" smtClean="0"/>
              <a:t> positive edge of start assign to c, cmd.</a:t>
            </a:r>
          </a:p>
          <a:p>
            <a:pPr marL="228563" indent="-228563" defTabSz="914252">
              <a:buFontTx/>
              <a:buAutoNum type="arabicParenR"/>
              <a:defRPr/>
            </a:pPr>
            <a:r>
              <a:rPr lang="en-US" b="0" baseline="0" dirty="0" smtClean="0"/>
              <a:t>On every positive edge of the clock assign to the 8-bit register a and d the serial data stream addr and data.</a:t>
            </a:r>
          </a:p>
          <a:p>
            <a:pPr marL="228563" indent="-228563" defTabSz="914252">
              <a:buFontTx/>
              <a:buAutoNum type="arabicParenR"/>
              <a:defRPr/>
            </a:pPr>
            <a:r>
              <a:rPr lang="en-US" b="0" baseline="0" dirty="0" smtClean="0"/>
              <a:t>Again, the implementation of the targetRcv task is not the main takeaway from this slide. It is that the task declaration is the same, only the implementation has changed.</a:t>
            </a:r>
          </a:p>
          <a:p>
            <a:endParaRPr lang="en-US" b="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1) Now we know how Class Driver knows about the interface. It’s included in the program.  Remember that include just “pastes” the included code in the file.  </a:t>
            </a:r>
          </a:p>
          <a:p>
            <a:pPr marL="228526" indent="-228526">
              <a:buAutoNum type="alphaLcParenR"/>
            </a:pPr>
            <a:r>
              <a:rPr lang="en-US" sz="1000" dirty="0" smtClean="0"/>
              <a:t>We want to be able to put all our classes in a package if we want. Import does not work like include.  If we put </a:t>
            </a:r>
            <a:r>
              <a:rPr lang="en-US" sz="1000" smtClean="0"/>
              <a:t>these classes </a:t>
            </a:r>
            <a:r>
              <a:rPr lang="en-US" sz="1000" dirty="0" smtClean="0"/>
              <a:t>in a package and tried to import them there would be a compile error on driver because the interface is unknown.</a:t>
            </a:r>
          </a:p>
          <a:p>
            <a:pPr marL="228526" indent="-228526">
              <a:buAutoNum type="alphaLcParenR"/>
            </a:pPr>
            <a:r>
              <a:rPr lang="en-US" sz="1000" dirty="0" smtClean="0"/>
              <a:t>To be able to reuse class Transaction, Generator, Driver they should stand alone, not depend on being “included” in a particular location.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26" indent="-228526">
              <a:buAutoNum type="arabicParenR"/>
            </a:pPr>
            <a:r>
              <a:rPr lang="en-US" baseline="0" dirty="0" smtClean="0"/>
              <a:t>The only additions are </a:t>
            </a:r>
            <a:r>
              <a:rPr lang="en-US" dirty="0" smtClean="0">
                <a:solidFill>
                  <a:srgbClr val="FF0000"/>
                </a:solidFill>
              </a:rPr>
              <a:t>virtual  bus_if bus; which declares a virtual interface of type bus_if called bus.  This allows the class to have knowledge of the interface.</a:t>
            </a:r>
          </a:p>
          <a:p>
            <a:pPr marL="228526" indent="-228526">
              <a:buAutoNum type="arabicParenR"/>
            </a:pPr>
            <a:r>
              <a:rPr lang="en-US" dirty="0" smtClean="0">
                <a:solidFill>
                  <a:srgbClr val="FF0000"/>
                </a:solidFill>
              </a:rPr>
              <a:t>Then the bus is connected to the whatever creates an object of class by the custom constructor.   Very similar to connecting a </a:t>
            </a:r>
            <a:r>
              <a:rPr lang="en-US" smtClean="0">
                <a:solidFill>
                  <a:srgbClr val="FF0000"/>
                </a:solidFill>
              </a:rPr>
              <a:t>mailbox.</a:t>
            </a:r>
          </a:p>
          <a:p>
            <a:pPr marL="228526" indent="-228526" defTabSz="914252">
              <a:buFontTx/>
              <a:buAutoNum type="arabicParenR"/>
              <a:defRPr/>
            </a:pPr>
            <a:r>
              <a:rPr lang="en-US" smtClean="0"/>
              <a:t>A virtual interface is just a pointer to a physical one. Interfaces are static and can't be declared in a dynamic class.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t>Only </a:t>
            </a:r>
            <a:r>
              <a:rPr lang="en-US" dirty="0" smtClean="0"/>
              <a:t>new code in the program is that the bus is passed to the custom constructor for the </a:t>
            </a:r>
            <a:r>
              <a:rPr lang="en-US" smtClean="0"/>
              <a:t>driver.</a:t>
            </a:r>
          </a:p>
          <a:p>
            <a:pPr marL="228563" indent="-228563">
              <a:buAutoNum type="arabicParenR"/>
            </a:pPr>
            <a:r>
              <a:rPr lang="en-US" smtClean="0"/>
              <a:t>Now my_package contains transaction, generator, and driver.</a:t>
            </a:r>
          </a:p>
        </p:txBody>
      </p:sp>
      <p:sp>
        <p:nvSpPr>
          <p:cNvPr id="4" name="Slide Number Placeholder 3"/>
          <p:cNvSpPr>
            <a:spLocks noGrp="1"/>
          </p:cNvSpPr>
          <p:nvPr>
            <p:ph type="sldNum" sz="quarter" idx="10"/>
          </p:nvPr>
        </p:nvSpPr>
        <p:spPr/>
        <p:txBody>
          <a:bodyPr/>
          <a:lstStyle/>
          <a:p>
            <a:fld id="{9496BE8D-5B08-4040-8D09-919B89F312A5}"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14252">
              <a:defRPr/>
            </a:pPr>
            <a:r>
              <a:rPr lang="en-US" i="1" dirty="0" smtClean="0"/>
              <a:t>See Chap_10_Advanced_Interfaces/exercise1_2  for complete solution</a:t>
            </a:r>
            <a:endParaRPr lang="en-US" dirty="0" smtClean="0"/>
          </a:p>
          <a:p>
            <a:endParaRPr lang="en-US" dirty="0" smtClean="0"/>
          </a:p>
          <a:p>
            <a:r>
              <a:rPr lang="en-US" dirty="0" smtClean="0"/>
              <a:t>class Driver;</a:t>
            </a:r>
          </a:p>
          <a:p>
            <a:r>
              <a:rPr lang="en-US" dirty="0" smtClean="0"/>
              <a:t>.......</a:t>
            </a:r>
          </a:p>
          <a:p>
            <a:r>
              <a:rPr lang="en-US" dirty="0" smtClean="0"/>
              <a:t>   virtual 	    risc_spm_if risc_bus; // Declare a virtual interface for the DUT</a:t>
            </a:r>
          </a:p>
          <a:p>
            <a:r>
              <a:rPr lang="en-US" dirty="0" smtClean="0"/>
              <a:t>   function new(input mailbox #(Instruction) agt2drv, input virtual risc_spm_if risc_bus); // complete arguments</a:t>
            </a:r>
          </a:p>
          <a:p>
            <a:r>
              <a:rPr lang="en-US" dirty="0" smtClean="0"/>
              <a:t>      this.agt2drv = agt2drv;</a:t>
            </a:r>
          </a:p>
          <a:p>
            <a:r>
              <a:rPr lang="en-US" dirty="0" smtClean="0"/>
              <a:t>      this.risc_bus = risc_bus; // Connect the declared virtual interface to the one passed in</a:t>
            </a:r>
          </a:p>
          <a:p>
            <a:r>
              <a:rPr lang="en-US" dirty="0" smtClean="0"/>
              <a:t>   endfunction // new</a:t>
            </a:r>
          </a:p>
          <a:p>
            <a:r>
              <a:rPr lang="en-US" dirty="0" smtClean="0"/>
              <a:t>endclass</a:t>
            </a:r>
          </a:p>
          <a:p>
            <a:endParaRPr lang="en-US" dirty="0" smtClean="0"/>
          </a:p>
          <a:p>
            <a:r>
              <a:rPr lang="en-US" dirty="0" smtClean="0"/>
              <a:t>class Environment;</a:t>
            </a:r>
          </a:p>
          <a:p>
            <a:r>
              <a:rPr lang="en-US" dirty="0" smtClean="0"/>
              <a:t>Driver drv;</a:t>
            </a:r>
          </a:p>
          <a:p>
            <a:r>
              <a:rPr lang="en-US" dirty="0" smtClean="0"/>
              <a:t>   virtual 	    risc_spm_if risc_bus;</a:t>
            </a:r>
          </a:p>
          <a:p>
            <a:r>
              <a:rPr lang="en-US" dirty="0" smtClean="0"/>
              <a:t>   function new(input virtual risc_spm_if risc_bus); </a:t>
            </a:r>
          </a:p>
          <a:p>
            <a:r>
              <a:rPr lang="en-US" dirty="0" smtClean="0"/>
              <a:t>     this.risc_bus = risc_bus;</a:t>
            </a:r>
          </a:p>
          <a:p>
            <a:r>
              <a:rPr lang="en-US" dirty="0" smtClean="0"/>
              <a:t>   endfunction // new</a:t>
            </a:r>
          </a:p>
          <a:p>
            <a:r>
              <a:rPr lang="en-US" dirty="0" smtClean="0"/>
              <a:t>   drv = new(agt2drv, risc_bus); // complete arguments</a:t>
            </a:r>
          </a:p>
          <a:p>
            <a:r>
              <a:rPr lang="en-US" dirty="0" smtClean="0"/>
              <a:t>endclass</a:t>
            </a:r>
          </a:p>
          <a:p>
            <a:endParaRPr lang="en-US" dirty="0" smtClean="0"/>
          </a:p>
          <a:p>
            <a:r>
              <a:rPr lang="en-US" dirty="0" smtClean="0"/>
              <a:t> program automatic test(risc_spm_if risc_bus);  </a:t>
            </a:r>
          </a:p>
          <a:p>
            <a:r>
              <a:rPr lang="en-US" dirty="0" smtClean="0"/>
              <a:t>    import my_package::*;</a:t>
            </a:r>
          </a:p>
          <a:p>
            <a:r>
              <a:rPr lang="en-US" dirty="0" smtClean="0"/>
              <a:t>   Environment env;</a:t>
            </a:r>
          </a:p>
          <a:p>
            <a:r>
              <a:rPr lang="en-US" dirty="0" smtClean="0"/>
              <a:t>   initial begin  </a:t>
            </a:r>
          </a:p>
          <a:p>
            <a:r>
              <a:rPr lang="en-US" dirty="0" smtClean="0"/>
              <a:t>     env = new(risc_bus);</a:t>
            </a:r>
          </a:p>
          <a:p>
            <a:r>
              <a:rPr lang="en-US" dirty="0" smtClean="0"/>
              <a:t>  end</a:t>
            </a:r>
          </a:p>
          <a:p>
            <a:r>
              <a:rPr lang="en-US" dirty="0" smtClean="0"/>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1) This is the problem being solved in section 10.1.4 “Connecting the test to an interface with an XMR”</a:t>
            </a:r>
          </a:p>
          <a:p>
            <a:endParaRPr lang="en-US" dirty="0" smtClean="0"/>
          </a:p>
          <a:p>
            <a:r>
              <a:rPr lang="en-US" dirty="0" smtClean="0"/>
              <a:t>2) An XMR (or cross module reference) is useful when more than 1 program is used. Why would we use more than 1 program?</a:t>
            </a:r>
          </a:p>
          <a:p>
            <a:r>
              <a:rPr lang="en-US" dirty="0" smtClean="0"/>
              <a:t>    a) A simulation may have multiple program blocks if you are using code from other people or combining several tests.</a:t>
            </a:r>
          </a:p>
          <a:p>
            <a:r>
              <a:rPr lang="en-US" dirty="0" smtClean="0"/>
              <a:t>    b) One way to structure your testing environment is 1 test per </a:t>
            </a:r>
            <a:r>
              <a:rPr lang="en-US" smtClean="0"/>
              <a:t>program </a:t>
            </a:r>
            <a:r>
              <a:rPr lang="en-US" smtClean="0"/>
              <a:t>block</a:t>
            </a:r>
            <a:r>
              <a:rPr lang="en-US" baseline="0" smtClean="0"/>
              <a:t> and the name of every program is called “test”. Compile just the program test you want to run.</a:t>
            </a:r>
            <a:endParaRPr lang="en-US" dirty="0" smtClean="0"/>
          </a:p>
          <a:p>
            <a:endParaRPr lang="en-US" dirty="0" smtClean="0"/>
          </a:p>
          <a:p>
            <a:r>
              <a:rPr lang="en-US" dirty="0" smtClean="0"/>
              <a:t>3) The issue solved by a cross module reference is that if an interface is added </a:t>
            </a:r>
            <a:r>
              <a:rPr lang="en-US" smtClean="0"/>
              <a:t>that </a:t>
            </a:r>
            <a:r>
              <a:rPr lang="en-US" smtClean="0"/>
              <a:t>only a </a:t>
            </a:r>
            <a:r>
              <a:rPr lang="en-US" dirty="0" smtClean="0"/>
              <a:t>few program </a:t>
            </a:r>
            <a:r>
              <a:rPr lang="en-US" smtClean="0"/>
              <a:t>blocks need, </a:t>
            </a:r>
            <a:r>
              <a:rPr lang="en-US" dirty="0" smtClean="0"/>
              <a:t>all program blocks need </a:t>
            </a:r>
            <a:r>
              <a:rPr lang="en-US" smtClean="0"/>
              <a:t>to </a:t>
            </a:r>
            <a:r>
              <a:rPr lang="en-US" smtClean="0"/>
              <a:t>change</a:t>
            </a:r>
            <a:r>
              <a:rPr lang="en-US" baseline="0" smtClean="0"/>
              <a:t> because they are all called “test” and their ports must match.</a:t>
            </a:r>
            <a:endParaRPr lang="en-US" dirty="0" smtClean="0"/>
          </a:p>
          <a:p>
            <a:endParaRPr lang="en-US" dirty="0" smtClean="0"/>
          </a:p>
          <a:p>
            <a:r>
              <a:rPr lang="en-US" dirty="0" smtClean="0"/>
              <a:t>4) For example, suppose we have the following code:</a:t>
            </a:r>
          </a:p>
          <a:p>
            <a:r>
              <a:rPr lang="en-US" dirty="0" smtClean="0"/>
              <a:t>module top;</a:t>
            </a:r>
          </a:p>
          <a:p>
            <a:r>
              <a:rPr lang="en-US" dirty="0" smtClean="0"/>
              <a:t> bus_ifc bus(); // Instantiate the interface</a:t>
            </a:r>
          </a:p>
          <a:p>
            <a:r>
              <a:rPr lang="en-US" dirty="0" smtClean="0"/>
              <a:t>test t1(bus); // Pass to test through </a:t>
            </a:r>
            <a:r>
              <a:rPr lang="en-US" smtClean="0"/>
              <a:t>port </a:t>
            </a:r>
            <a:r>
              <a:rPr lang="en-US" smtClean="0"/>
              <a:t>list</a:t>
            </a:r>
          </a:p>
          <a:p>
            <a:r>
              <a:rPr lang="en-US" smtClean="0"/>
              <a:t>dut </a:t>
            </a:r>
            <a:r>
              <a:rPr lang="en-US" dirty="0" smtClean="0"/>
              <a:t>d1(bus); // Pass to DUT through port list</a:t>
            </a:r>
          </a:p>
          <a:p>
            <a:r>
              <a:rPr lang="en-US" dirty="0" smtClean="0"/>
              <a:t>...</a:t>
            </a:r>
          </a:p>
          <a:p>
            <a:r>
              <a:rPr lang="en-US" dirty="0" smtClean="0"/>
              <a:t>endmodule</a:t>
            </a:r>
          </a:p>
          <a:p>
            <a:endParaRPr lang="en-US" smtClean="0"/>
          </a:p>
          <a:p>
            <a:r>
              <a:rPr lang="en-US" smtClean="0"/>
              <a:t>5</a:t>
            </a:r>
            <a:r>
              <a:rPr lang="en-US" dirty="0" smtClean="0"/>
              <a:t>) Then an additional interface is added to the DUT or the testbench. This necessitates a change to </a:t>
            </a:r>
            <a:r>
              <a:rPr lang="en-US" smtClean="0"/>
              <a:t>all </a:t>
            </a:r>
            <a:r>
              <a:rPr lang="en-US" smtClean="0"/>
              <a:t>tests even though many</a:t>
            </a:r>
            <a:r>
              <a:rPr lang="en-US" baseline="0" smtClean="0"/>
              <a:t> programs called test  don’t need the new interface</a:t>
            </a:r>
            <a:r>
              <a:rPr lang="en-US" smtClean="0"/>
              <a:t>. </a:t>
            </a:r>
            <a:r>
              <a:rPr lang="en-US" baseline="0" smtClean="0"/>
              <a:t>It is desired to c</a:t>
            </a:r>
            <a:r>
              <a:rPr lang="en-US" smtClean="0"/>
              <a:t>hange working </a:t>
            </a:r>
            <a:r>
              <a:rPr lang="en-US" smtClean="0"/>
              <a:t>tests </a:t>
            </a:r>
            <a:r>
              <a:rPr lang="en-US" smtClean="0"/>
              <a:t>as little as possible.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US" baseline="0" dirty="0" smtClean="0"/>
              <a:t> </a:t>
            </a:r>
            <a:r>
              <a:rPr lang="en-US" dirty="0" smtClean="0"/>
              <a:t>With an XMR we can avoid port connections in the program blocks.</a:t>
            </a:r>
          </a:p>
          <a:p>
            <a:endParaRPr lang="en-US" dirty="0" smtClean="0"/>
          </a:p>
          <a:p>
            <a:r>
              <a:rPr lang="en-US" dirty="0" smtClean="0"/>
              <a:t>2) Now if we add an interface to module top.</a:t>
            </a:r>
          </a:p>
          <a:p>
            <a:r>
              <a:rPr lang="en-US" dirty="0" smtClean="0"/>
              <a:t>module top;</a:t>
            </a:r>
          </a:p>
          <a:p>
            <a:r>
              <a:rPr lang="en-US" dirty="0" smtClean="0"/>
              <a:t>bus_ifc bus(); // Instantiate the interface</a:t>
            </a:r>
          </a:p>
          <a:p>
            <a:r>
              <a:rPr lang="en-US" dirty="0" smtClean="0"/>
              <a:t>new_ifc newb(); // and a new one</a:t>
            </a:r>
          </a:p>
          <a:p>
            <a:pPr defTabSz="914105">
              <a:defRPr/>
            </a:pPr>
            <a:r>
              <a:rPr lang="en-US" dirty="0" smtClean="0"/>
              <a:t>dut d1(bus); // Still use port list for DUT</a:t>
            </a:r>
          </a:p>
          <a:p>
            <a:r>
              <a:rPr lang="en-US" dirty="0" smtClean="0"/>
              <a:t>test1 t1(); // Don’t use port list for test</a:t>
            </a:r>
          </a:p>
          <a:p>
            <a:r>
              <a:rPr lang="en-US" smtClean="0"/>
              <a:t>endmodule</a:t>
            </a:r>
            <a:endParaRPr lang="en-US" dirty="0" smtClean="0"/>
          </a:p>
          <a:p>
            <a:endParaRPr lang="en-US" dirty="0" smtClean="0"/>
          </a:p>
          <a:p>
            <a:r>
              <a:rPr lang="en-US" dirty="0" smtClean="0"/>
              <a:t>3) Only the </a:t>
            </a:r>
            <a:r>
              <a:rPr lang="en-US" smtClean="0"/>
              <a:t>test programs </a:t>
            </a:r>
            <a:r>
              <a:rPr lang="en-US" dirty="0" smtClean="0"/>
              <a:t>that uses the new interface needs to </a:t>
            </a:r>
            <a:r>
              <a:rPr lang="en-US" smtClean="0"/>
              <a:t>change</a:t>
            </a:r>
            <a:r>
              <a:rPr lang="en-US" smtClean="0"/>
              <a: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i="1" dirty="0" smtClean="0"/>
              <a:t>See Chap_10_Advanced_Interfaces/exercise3 for complete solution</a:t>
            </a:r>
            <a:endParaRPr lang="en-US" dirty="0" smtClean="0"/>
          </a:p>
          <a:p>
            <a:endParaRPr lang="en-US" dirty="0" smtClean="0"/>
          </a:p>
          <a:p>
            <a:r>
              <a:rPr lang="en-US" dirty="0" smtClean="0"/>
              <a:t>program automatic test(); // Do not need to pass in interface</a:t>
            </a:r>
          </a:p>
          <a:p>
            <a:r>
              <a:rPr lang="en-US" dirty="0" smtClean="0"/>
              <a:t>  ....</a:t>
            </a:r>
          </a:p>
          <a:p>
            <a:r>
              <a:rPr lang="en-US" dirty="0" smtClean="0"/>
              <a:t>  virtual risc_spm_if risc_bus = top.risc_bus; // Interface is known</a:t>
            </a:r>
            <a:r>
              <a:rPr lang="en-US" baseline="0" dirty="0" smtClean="0"/>
              <a:t> to program with XMR.</a:t>
            </a:r>
            <a:endParaRPr lang="en-US" dirty="0" smtClean="0"/>
          </a:p>
          <a:p>
            <a:r>
              <a:rPr lang="en-US" dirty="0" smtClean="0"/>
              <a:t>endprogram</a:t>
            </a:r>
          </a:p>
          <a:p>
            <a:endParaRPr lang="en-US" dirty="0" smtClean="0"/>
          </a:p>
          <a:p>
            <a:r>
              <a:rPr lang="en-US" dirty="0" smtClean="0"/>
              <a:t>`include "risc_spm_if.sv"  </a:t>
            </a:r>
          </a:p>
          <a:p>
            <a:r>
              <a:rPr lang="en-US" dirty="0" smtClean="0"/>
              <a:t>  module top;</a:t>
            </a:r>
          </a:p>
          <a:p>
            <a:r>
              <a:rPr lang="en-US" dirty="0" smtClean="0"/>
              <a:t>    .... </a:t>
            </a:r>
          </a:p>
          <a:p>
            <a:r>
              <a:rPr lang="en-US" dirty="0" smtClean="0"/>
              <a:t>    test t1();   // Do not need to pass in interface</a:t>
            </a:r>
          </a:p>
          <a:p>
            <a:r>
              <a:rPr lang="en-US" dirty="0" smtClean="0"/>
              <a:t>   ....</a:t>
            </a:r>
          </a:p>
          <a:p>
            <a:r>
              <a:rPr lang="en-US" dirty="0" smtClean="0"/>
              <a:t>endmodule</a:t>
            </a:r>
          </a:p>
          <a:p>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20EBFD-F769-4F6A-9C6A-F13145D45551}" type="datetime1">
              <a:rPr lang="en-US" smtClean="0"/>
              <a:t>11/25/2011</a:t>
            </a:fld>
            <a:endParaRPr lang="en-US" dirty="0"/>
          </a:p>
        </p:txBody>
      </p:sp>
      <p:sp>
        <p:nvSpPr>
          <p:cNvPr id="5" name="Footer Placeholder 4"/>
          <p:cNvSpPr>
            <a:spLocks noGrp="1"/>
          </p:cNvSpPr>
          <p:nvPr>
            <p:ph type="ftr" sz="quarter" idx="11"/>
          </p:nvPr>
        </p:nvSpPr>
        <p:spPr/>
        <p:txBody>
          <a:bodyPr/>
          <a:lstStyle/>
          <a:p>
            <a:r>
              <a:rPr lang="en-US" smtClean="0"/>
              <a:t>Chapter 10 Copyright 2011 G. Tumbush, C. Spear v1.3</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72075-DD6C-4DD2-AAF2-EA8FB58AA225}" type="datetime1">
              <a:rPr lang="en-US" smtClean="0"/>
              <a:t>11/25/2011</a:t>
            </a:fld>
            <a:endParaRPr lang="en-US" dirty="0"/>
          </a:p>
        </p:txBody>
      </p:sp>
      <p:sp>
        <p:nvSpPr>
          <p:cNvPr id="5" name="Footer Placeholder 4"/>
          <p:cNvSpPr>
            <a:spLocks noGrp="1"/>
          </p:cNvSpPr>
          <p:nvPr>
            <p:ph type="ftr" sz="quarter" idx="11"/>
          </p:nvPr>
        </p:nvSpPr>
        <p:spPr/>
        <p:txBody>
          <a:bodyPr/>
          <a:lstStyle/>
          <a:p>
            <a:r>
              <a:rPr lang="en-US" smtClean="0"/>
              <a:t>Chapter 10 Copyright 2011 G. Tumbush, C. Spear v1.3</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F7644-C2EE-4F9A-9F57-83C3A3D83AB2}" type="datetime1">
              <a:rPr lang="en-US" smtClean="0"/>
              <a:t>11/25/2011</a:t>
            </a:fld>
            <a:endParaRPr lang="en-US" dirty="0"/>
          </a:p>
        </p:txBody>
      </p:sp>
      <p:sp>
        <p:nvSpPr>
          <p:cNvPr id="5" name="Footer Placeholder 4"/>
          <p:cNvSpPr>
            <a:spLocks noGrp="1"/>
          </p:cNvSpPr>
          <p:nvPr>
            <p:ph type="ftr" sz="quarter" idx="11"/>
          </p:nvPr>
        </p:nvSpPr>
        <p:spPr/>
        <p:txBody>
          <a:bodyPr/>
          <a:lstStyle/>
          <a:p>
            <a:r>
              <a:rPr lang="en-US" smtClean="0"/>
              <a:t>Chapter 10 Copyright 2011 G. Tumbush, C. Spear v1.3</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44440-E26D-4C90-826D-2DCFE255ADC3}" type="datetime1">
              <a:rPr lang="en-US" smtClean="0"/>
              <a:t>11/25/2011</a:t>
            </a:fld>
            <a:endParaRPr lang="en-US" dirty="0"/>
          </a:p>
        </p:txBody>
      </p:sp>
      <p:sp>
        <p:nvSpPr>
          <p:cNvPr id="5" name="Footer Placeholder 4"/>
          <p:cNvSpPr>
            <a:spLocks noGrp="1"/>
          </p:cNvSpPr>
          <p:nvPr>
            <p:ph type="ftr" sz="quarter" idx="11"/>
          </p:nvPr>
        </p:nvSpPr>
        <p:spPr/>
        <p:txBody>
          <a:bodyPr/>
          <a:lstStyle/>
          <a:p>
            <a:r>
              <a:rPr lang="en-US" smtClean="0"/>
              <a:t>Chapter 10 Copyright 2011 G. Tumbush, C. Spear v1.3</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24079-4D27-4EAA-84C7-0B18EFBB4A86}" type="datetime1">
              <a:rPr lang="en-US" smtClean="0"/>
              <a:t>11/25/2011</a:t>
            </a:fld>
            <a:endParaRPr lang="en-US" dirty="0"/>
          </a:p>
        </p:txBody>
      </p:sp>
      <p:sp>
        <p:nvSpPr>
          <p:cNvPr id="5" name="Footer Placeholder 4"/>
          <p:cNvSpPr>
            <a:spLocks noGrp="1"/>
          </p:cNvSpPr>
          <p:nvPr>
            <p:ph type="ftr" sz="quarter" idx="11"/>
          </p:nvPr>
        </p:nvSpPr>
        <p:spPr/>
        <p:txBody>
          <a:bodyPr/>
          <a:lstStyle/>
          <a:p>
            <a:r>
              <a:rPr lang="en-US" smtClean="0"/>
              <a:t>Chapter 10 Copyright 2011 G. Tumbush, C. Spear v1.3</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1E6794-06FB-4C33-BDB9-1DE0B2C6A2C1}" type="datetime1">
              <a:rPr lang="en-US" smtClean="0"/>
              <a:t>11/25/2011</a:t>
            </a:fld>
            <a:endParaRPr lang="en-US" dirty="0"/>
          </a:p>
        </p:txBody>
      </p:sp>
      <p:sp>
        <p:nvSpPr>
          <p:cNvPr id="6" name="Footer Placeholder 5"/>
          <p:cNvSpPr>
            <a:spLocks noGrp="1"/>
          </p:cNvSpPr>
          <p:nvPr>
            <p:ph type="ftr" sz="quarter" idx="11"/>
          </p:nvPr>
        </p:nvSpPr>
        <p:spPr/>
        <p:txBody>
          <a:bodyPr/>
          <a:lstStyle/>
          <a:p>
            <a:r>
              <a:rPr lang="en-US" smtClean="0"/>
              <a:t>Chapter 10 Copyright 2011 G. Tumbush, C. Spear v1.3</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F4A1B-AF89-453C-B66A-63B13D71EA09}" type="datetime1">
              <a:rPr lang="en-US" smtClean="0"/>
              <a:t>11/25/2011</a:t>
            </a:fld>
            <a:endParaRPr lang="en-US" dirty="0"/>
          </a:p>
        </p:txBody>
      </p:sp>
      <p:sp>
        <p:nvSpPr>
          <p:cNvPr id="8" name="Footer Placeholder 7"/>
          <p:cNvSpPr>
            <a:spLocks noGrp="1"/>
          </p:cNvSpPr>
          <p:nvPr>
            <p:ph type="ftr" sz="quarter" idx="11"/>
          </p:nvPr>
        </p:nvSpPr>
        <p:spPr/>
        <p:txBody>
          <a:bodyPr/>
          <a:lstStyle/>
          <a:p>
            <a:r>
              <a:rPr lang="en-US" smtClean="0"/>
              <a:t>Chapter 10 Copyright 2011 G. Tumbush, C. Spear v1.3</a:t>
            </a:r>
            <a:endParaRPr lang="en-US" dirty="0"/>
          </a:p>
        </p:txBody>
      </p:sp>
      <p:sp>
        <p:nvSpPr>
          <p:cNvPr id="9" name="Slide Number Placeholder 8"/>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D66E0-9A3E-491A-8722-B55266BDE8DA}" type="datetime1">
              <a:rPr lang="en-US" smtClean="0"/>
              <a:t>11/25/2011</a:t>
            </a:fld>
            <a:endParaRPr lang="en-US" dirty="0"/>
          </a:p>
        </p:txBody>
      </p:sp>
      <p:sp>
        <p:nvSpPr>
          <p:cNvPr id="4" name="Footer Placeholder 3"/>
          <p:cNvSpPr>
            <a:spLocks noGrp="1"/>
          </p:cNvSpPr>
          <p:nvPr>
            <p:ph type="ftr" sz="quarter" idx="11"/>
          </p:nvPr>
        </p:nvSpPr>
        <p:spPr/>
        <p:txBody>
          <a:bodyPr/>
          <a:lstStyle/>
          <a:p>
            <a:r>
              <a:rPr lang="en-US" smtClean="0"/>
              <a:t>Chapter 10 Copyright 2011 G. Tumbush, C. Spear v1.3</a:t>
            </a:r>
            <a:endParaRPr lang="en-US" dirty="0"/>
          </a:p>
        </p:txBody>
      </p:sp>
      <p:sp>
        <p:nvSpPr>
          <p:cNvPr id="5" name="Slide Number Placeholder 4"/>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B86DB-D055-4B2F-A4EB-5E4DE9E18F7A}" type="datetime1">
              <a:rPr lang="en-US" smtClean="0"/>
              <a:t>11/25/2011</a:t>
            </a:fld>
            <a:endParaRPr lang="en-US" dirty="0"/>
          </a:p>
        </p:txBody>
      </p:sp>
      <p:sp>
        <p:nvSpPr>
          <p:cNvPr id="3" name="Footer Placeholder 2"/>
          <p:cNvSpPr>
            <a:spLocks noGrp="1"/>
          </p:cNvSpPr>
          <p:nvPr>
            <p:ph type="ftr" sz="quarter" idx="11"/>
          </p:nvPr>
        </p:nvSpPr>
        <p:spPr/>
        <p:txBody>
          <a:bodyPr/>
          <a:lstStyle/>
          <a:p>
            <a:r>
              <a:rPr lang="en-US" smtClean="0"/>
              <a:t>Chapter 10 Copyright 2011 G. Tumbush, C. Spear v1.3</a:t>
            </a:r>
            <a:endParaRPr lang="en-US" dirty="0"/>
          </a:p>
        </p:txBody>
      </p:sp>
      <p:sp>
        <p:nvSpPr>
          <p:cNvPr id="4" name="Slide Number Placeholder 3"/>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58797-6E6F-4020-B7B5-9EA4D00E8FF2}" type="datetime1">
              <a:rPr lang="en-US" smtClean="0"/>
              <a:t>11/25/2011</a:t>
            </a:fld>
            <a:endParaRPr lang="en-US" dirty="0"/>
          </a:p>
        </p:txBody>
      </p:sp>
      <p:sp>
        <p:nvSpPr>
          <p:cNvPr id="6" name="Footer Placeholder 5"/>
          <p:cNvSpPr>
            <a:spLocks noGrp="1"/>
          </p:cNvSpPr>
          <p:nvPr>
            <p:ph type="ftr" sz="quarter" idx="11"/>
          </p:nvPr>
        </p:nvSpPr>
        <p:spPr/>
        <p:txBody>
          <a:bodyPr/>
          <a:lstStyle/>
          <a:p>
            <a:r>
              <a:rPr lang="en-US" smtClean="0"/>
              <a:t>Chapter 10 Copyright 2011 G. Tumbush, C. Spear v1.3</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8F35D-4F29-45DD-B0DD-372F93DF96E4}" type="datetime1">
              <a:rPr lang="en-US" smtClean="0"/>
              <a:t>11/25/2011</a:t>
            </a:fld>
            <a:endParaRPr lang="en-US" dirty="0"/>
          </a:p>
        </p:txBody>
      </p:sp>
      <p:sp>
        <p:nvSpPr>
          <p:cNvPr id="6" name="Footer Placeholder 5"/>
          <p:cNvSpPr>
            <a:spLocks noGrp="1"/>
          </p:cNvSpPr>
          <p:nvPr>
            <p:ph type="ftr" sz="quarter" idx="11"/>
          </p:nvPr>
        </p:nvSpPr>
        <p:spPr/>
        <p:txBody>
          <a:bodyPr/>
          <a:lstStyle/>
          <a:p>
            <a:r>
              <a:rPr lang="en-US" smtClean="0"/>
              <a:t>Chapter 10 Copyright 2011 G. Tumbush, C. Spear v1.3</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C5BE4-A50F-4F0F-9471-304892D99EFB}" type="datetime1">
              <a:rPr lang="en-US" smtClean="0"/>
              <a:t>11/25/2011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10 Copyright 2011 G. Tumbush, C. Spear v1.3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F488E-6686-480A-A715-D02D7FC0CD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file:///C:\Documents%20and%20Settings\Greg\My%20Documents\verif_book\Chap_10_Advanced_Interfaces\dut_with_multiple_configurations.vs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file:///C:\Documents%20and%20Settings\Greg\My%20Documents\verif_book\Chap_10_Advanced_Interfaces\Sample10.30_Initiator.vsd"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file:///C:\Documents%20and%20Settings\Greg\My%20Documents\verif_book\Chap_10_Advanced_Interfaces\Sample10.30_Target.vsd"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file:///C:\Documents%20and%20Settings\Greg\My%20Documents\verif_book\Chap_7_Threads_and_Interprocess_Communication\Sample_7.36.vs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file:///C:\Documents%20and%20Settings\Greg\My%20Documents\verif_book\Chap_7_Threads_and_Interprocess_Communication\Sample_7.36.vs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smtClean="0"/>
              <a:t>Chapter 10 Copyright 2011 G. Tumbush, C. Spear v1.3</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Chapter 10 Advanced Interfaces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a:t>
            </a:fld>
            <a:endParaRPr lang="en-US" dirty="0"/>
          </a:p>
        </p:txBody>
      </p:sp>
      <p:sp>
        <p:nvSpPr>
          <p:cNvPr id="5" name="TextBox 4"/>
          <p:cNvSpPr txBox="1"/>
          <p:nvPr/>
        </p:nvSpPr>
        <p:spPr>
          <a:xfrm>
            <a:off x="533400" y="914400"/>
            <a:ext cx="8153400" cy="2419124"/>
          </a:xfrm>
          <a:prstGeom prst="rect">
            <a:avLst/>
          </a:prstGeom>
          <a:noFill/>
        </p:spPr>
        <p:txBody>
          <a:bodyPr wrap="square" rtlCol="0">
            <a:spAutoFit/>
          </a:bodyPr>
          <a:lstStyle/>
          <a:p>
            <a:pPr>
              <a:lnSpc>
                <a:spcPct val="90000"/>
              </a:lnSpc>
              <a:buFont typeface="Arial" pitchFamily="34" charset="0"/>
              <a:buChar char="•"/>
            </a:pPr>
            <a:r>
              <a:rPr lang="en-US" sz="2400" dirty="0" smtClean="0"/>
              <a:t>Use of a virtual interface</a:t>
            </a:r>
          </a:p>
          <a:p>
            <a:pPr>
              <a:lnSpc>
                <a:spcPct val="90000"/>
              </a:lnSpc>
              <a:buFont typeface="Arial" pitchFamily="34" charset="0"/>
              <a:buChar char="•"/>
            </a:pPr>
            <a:r>
              <a:rPr lang="en-US" sz="2400" dirty="0" smtClean="0"/>
              <a:t>Connecting the test to an interface with an XMR</a:t>
            </a:r>
          </a:p>
          <a:p>
            <a:pPr>
              <a:lnSpc>
                <a:spcPct val="90000"/>
              </a:lnSpc>
              <a:buFont typeface="Arial" pitchFamily="34" charset="0"/>
              <a:buChar char="•"/>
            </a:pPr>
            <a:r>
              <a:rPr lang="en-US" sz="2400" dirty="0" smtClean="0"/>
              <a:t>Connecting to Multiple Design Configurations</a:t>
            </a:r>
          </a:p>
          <a:p>
            <a:pPr>
              <a:lnSpc>
                <a:spcPct val="90000"/>
              </a:lnSpc>
              <a:buFont typeface="Arial" pitchFamily="34" charset="0"/>
              <a:buChar char="•"/>
            </a:pPr>
            <a:r>
              <a:rPr lang="en-US" sz="2400" dirty="0" smtClean="0"/>
              <a:t>Passing virtual interfaces with a port</a:t>
            </a:r>
          </a:p>
          <a:p>
            <a:pPr>
              <a:lnSpc>
                <a:spcPct val="90000"/>
              </a:lnSpc>
              <a:buFont typeface="Arial" pitchFamily="34" charset="0"/>
              <a:buChar char="•"/>
            </a:pPr>
            <a:r>
              <a:rPr lang="en-US" sz="2400" dirty="0" smtClean="0"/>
              <a:t>Using typedefs with virtual interfaces</a:t>
            </a:r>
          </a:p>
          <a:p>
            <a:pPr>
              <a:lnSpc>
                <a:spcPct val="90000"/>
              </a:lnSpc>
              <a:buFont typeface="Arial" pitchFamily="34" charset="0"/>
              <a:buChar char="•"/>
            </a:pPr>
            <a:r>
              <a:rPr lang="en-US" sz="2400" dirty="0" smtClean="0"/>
              <a:t>Parameterized Interfaces and Virtual Interfaces</a:t>
            </a:r>
          </a:p>
          <a:p>
            <a:pPr>
              <a:lnSpc>
                <a:spcPct val="90000"/>
              </a:lnSpc>
              <a:buFont typeface="Arial" pitchFamily="34" charset="0"/>
              <a:buChar char="•"/>
            </a:pPr>
            <a:r>
              <a:rPr lang="en-US" sz="2400" dirty="0" smtClean="0"/>
              <a:t>Procedural Code in an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10.2 Connecting to Multiple Design Configurations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10</a:t>
            </a:fld>
            <a:endParaRPr lang="en-US" dirty="0"/>
          </a:p>
        </p:txBody>
      </p:sp>
      <p:sp>
        <p:nvSpPr>
          <p:cNvPr id="13" name="TextBox 12"/>
          <p:cNvSpPr txBox="1"/>
          <p:nvPr/>
        </p:nvSpPr>
        <p:spPr>
          <a:xfrm>
            <a:off x="228600" y="1371600"/>
            <a:ext cx="8686800" cy="1938992"/>
          </a:xfrm>
          <a:prstGeom prst="rect">
            <a:avLst/>
          </a:prstGeom>
          <a:noFill/>
          <a:ln w="19050">
            <a:noFill/>
          </a:ln>
        </p:spPr>
        <p:txBody>
          <a:bodyPr wrap="square" rtlCol="0">
            <a:spAutoFit/>
          </a:bodyPr>
          <a:lstStyle/>
          <a:p>
            <a:pPr marL="457200" indent="-457200">
              <a:buFont typeface="+mj-lt"/>
              <a:buAutoNum type="arabicPeriod"/>
            </a:pPr>
            <a:r>
              <a:rPr lang="en-US" sz="2400" dirty="0" smtClean="0"/>
              <a:t>A design/environment may have multiple configurations</a:t>
            </a:r>
          </a:p>
          <a:p>
            <a:pPr marL="914400" lvl="1" indent="-457200">
              <a:buFont typeface="+mj-lt"/>
              <a:buAutoNum type="alphaLcParenR"/>
            </a:pPr>
            <a:r>
              <a:rPr lang="en-US" sz="2400" dirty="0" smtClean="0"/>
              <a:t>Number of enabled I/O ports in a switch</a:t>
            </a:r>
          </a:p>
          <a:p>
            <a:pPr marL="914400" lvl="1" indent="-457200">
              <a:buFont typeface="+mj-lt"/>
              <a:buAutoNum type="alphaLcParenR"/>
            </a:pPr>
            <a:r>
              <a:rPr lang="en-US" sz="2400" dirty="0" smtClean="0"/>
              <a:t>Number of enabled PCI/SCSI busses on a HBA</a:t>
            </a:r>
          </a:p>
          <a:p>
            <a:pPr marL="457200" indent="-457200">
              <a:buFont typeface="+mj-lt"/>
              <a:buAutoNum type="arabicPeriod"/>
            </a:pPr>
            <a:r>
              <a:rPr lang="en-US" sz="2400" dirty="0" smtClean="0"/>
              <a:t>Use virtual interfaces to dynamically connect to the optional interfaces.</a:t>
            </a:r>
          </a:p>
        </p:txBody>
      </p:sp>
      <p:graphicFrame>
        <p:nvGraphicFramePr>
          <p:cNvPr id="9" name="Object 8"/>
          <p:cNvGraphicFramePr>
            <a:graphicFrameLocks noChangeAspect="1"/>
          </p:cNvGraphicFramePr>
          <p:nvPr/>
        </p:nvGraphicFramePr>
        <p:xfrm>
          <a:off x="2514600" y="2994070"/>
          <a:ext cx="5029200" cy="3416256"/>
        </p:xfrm>
        <a:graphic>
          <a:graphicData uri="http://schemas.openxmlformats.org/presentationml/2006/ole">
            <p:oleObj spid="_x0000_s55298" name="Visio" r:id="rId4" imgW="2317432" imgH="1574482"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4958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10.2 Connecting to Multiple....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11</a:t>
            </a:fld>
            <a:endParaRPr lang="en-US" dirty="0"/>
          </a:p>
        </p:txBody>
      </p:sp>
      <p:sp>
        <p:nvSpPr>
          <p:cNvPr id="13" name="TextBox 12"/>
          <p:cNvSpPr txBox="1"/>
          <p:nvPr/>
        </p:nvSpPr>
        <p:spPr>
          <a:xfrm>
            <a:off x="152400" y="685800"/>
            <a:ext cx="8915400" cy="5478423"/>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interface X_if (input logic clk);</a:t>
            </a:r>
          </a:p>
          <a:p>
            <a:r>
              <a:rPr lang="en-US" sz="2200" spc="-150" noProof="1" smtClean="0">
                <a:latin typeface="Courier New" pitchFamily="49" charset="0"/>
                <a:cs typeface="Courier New" pitchFamily="49" charset="0"/>
              </a:rPr>
              <a:t>  logic [7:0] din, dout;</a:t>
            </a:r>
          </a:p>
          <a:p>
            <a:r>
              <a:rPr lang="en-US" sz="2200" spc="-150" noProof="1" smtClean="0">
                <a:latin typeface="Courier New" pitchFamily="49" charset="0"/>
                <a:cs typeface="Courier New" pitchFamily="49" charset="0"/>
              </a:rPr>
              <a:t>  logic reset_l, load;</a:t>
            </a:r>
          </a:p>
          <a:p>
            <a:endParaRPr lang="en-US" sz="16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clocking cb @(posedge clk);</a:t>
            </a:r>
          </a:p>
          <a:p>
            <a:r>
              <a:rPr lang="en-US" sz="2200" spc="-150" noProof="1" smtClean="0">
                <a:latin typeface="Courier New" pitchFamily="49" charset="0"/>
                <a:cs typeface="Courier New" pitchFamily="49" charset="0"/>
              </a:rPr>
              <a:t>     output din, load;</a:t>
            </a:r>
          </a:p>
          <a:p>
            <a:r>
              <a:rPr lang="en-US" sz="2200" spc="-150" noProof="1" smtClean="0">
                <a:latin typeface="Courier New" pitchFamily="49" charset="0"/>
                <a:cs typeface="Courier New" pitchFamily="49" charset="0"/>
              </a:rPr>
              <a:t>     input dout;</a:t>
            </a:r>
          </a:p>
          <a:p>
            <a:r>
              <a:rPr lang="en-US" sz="2200" spc="-150" noProof="1" smtClean="0">
                <a:latin typeface="Courier New" pitchFamily="49" charset="0"/>
                <a:cs typeface="Courier New" pitchFamily="49" charset="0"/>
              </a:rPr>
              <a:t>  endclocking</a:t>
            </a:r>
          </a:p>
          <a:p>
            <a:endParaRPr lang="en-US" sz="16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always @cb</a:t>
            </a:r>
          </a:p>
          <a:p>
            <a:r>
              <a:rPr lang="en-US" sz="2200" spc="-150" noProof="1" smtClean="0">
                <a:latin typeface="Courier New" pitchFamily="49" charset="0"/>
                <a:cs typeface="Courier New" pitchFamily="49" charset="0"/>
              </a:rPr>
              <a:t>   $strobe("@%0t: %m: out=%0d, in=%0d, ld=%0d, r=%0d",      	       $time, dout, din, load, reset_l);</a:t>
            </a:r>
          </a:p>
          <a:p>
            <a:r>
              <a:rPr lang="en-US" sz="16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modport DUT (input clk, din, reset_l, load, output dout);</a:t>
            </a:r>
          </a:p>
          <a:p>
            <a:r>
              <a:rPr lang="en-US" sz="2200" spc="-150" noProof="1" smtClean="0">
                <a:latin typeface="Courier New" pitchFamily="49" charset="0"/>
                <a:cs typeface="Courier New" pitchFamily="49" charset="0"/>
              </a:rPr>
              <a:t> modport TB (clocking cb, output reset_l);</a:t>
            </a:r>
          </a:p>
          <a:p>
            <a:endParaRPr lang="en-US" sz="16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endinterface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914400"/>
            <a:ext cx="8686800" cy="5262979"/>
          </a:xfrm>
          <a:prstGeom prst="rect">
            <a:avLst/>
          </a:prstGeom>
          <a:solidFill>
            <a:srgbClr val="FFFFCC"/>
          </a:solidFill>
          <a:ln w="19050">
            <a:solidFill>
              <a:schemeClr val="tx1"/>
            </a:solidFill>
          </a:ln>
        </p:spPr>
        <p:txBody>
          <a:bodyPr wrap="square" rtlCol="0">
            <a:spAutoFit/>
          </a:bodyPr>
          <a:lstStyle/>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a:p>
            <a:endParaRPr lang="en-US" sz="2400" noProof="1" smtClean="0"/>
          </a:p>
        </p:txBody>
      </p:sp>
      <p:sp>
        <p:nvSpPr>
          <p:cNvPr id="4" name="Footer Placeholder 3"/>
          <p:cNvSpPr>
            <a:spLocks noGrp="1"/>
          </p:cNvSpPr>
          <p:nvPr>
            <p:ph type="ftr" sz="quarter" idx="11"/>
          </p:nvPr>
        </p:nvSpPr>
        <p:spPr>
          <a:xfrm>
            <a:off x="1600200" y="6356350"/>
            <a:ext cx="50292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10.2 Connecting to Multiple....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12</a:t>
            </a:fld>
            <a:endParaRPr lang="en-US" dirty="0"/>
          </a:p>
        </p:txBody>
      </p:sp>
      <p:sp>
        <p:nvSpPr>
          <p:cNvPr id="13" name="TextBox 12"/>
          <p:cNvSpPr txBox="1"/>
          <p:nvPr/>
        </p:nvSpPr>
        <p:spPr>
          <a:xfrm>
            <a:off x="228600" y="990600"/>
            <a:ext cx="5715000" cy="3139321"/>
          </a:xfrm>
          <a:prstGeom prst="rect">
            <a:avLst/>
          </a:prstGeom>
          <a:noFill/>
          <a:ln w="19050">
            <a:noFill/>
          </a:ln>
        </p:spPr>
        <p:txBody>
          <a:bodyPr wrap="square" rtlCol="0">
            <a:spAutoFit/>
          </a:bodyPr>
          <a:lstStyle/>
          <a:p>
            <a:r>
              <a:rPr lang="en-US" sz="2200" spc="-150" noProof="1" smtClean="0">
                <a:latin typeface="Courier New" pitchFamily="49" charset="0"/>
                <a:cs typeface="Courier New" pitchFamily="49" charset="0"/>
              </a:rPr>
              <a:t>program automatic test #(NUM_XI=2);</a:t>
            </a:r>
          </a:p>
          <a:p>
            <a:r>
              <a:rPr lang="en-US" sz="2200" spc="-150" noProof="1" smtClean="0">
                <a:latin typeface="Courier New" pitchFamily="49" charset="0"/>
                <a:cs typeface="Courier New" pitchFamily="49" charset="0"/>
              </a:rPr>
              <a:t>  virtual X_if.TB vxi[NUM_XI]; </a:t>
            </a:r>
          </a:p>
          <a:p>
            <a:r>
              <a:rPr lang="en-US" sz="2200" spc="-150" noProof="1" smtClean="0">
                <a:latin typeface="Courier New" pitchFamily="49" charset="0"/>
                <a:cs typeface="Courier New" pitchFamily="49" charset="0"/>
              </a:rPr>
              <a:t>  Driver driver[];</a:t>
            </a:r>
          </a:p>
          <a:p>
            <a:r>
              <a:rPr lang="en-US" sz="2200" spc="-150" noProof="1" smtClean="0">
                <a:latin typeface="Courier New" pitchFamily="49" charset="0"/>
                <a:cs typeface="Courier New" pitchFamily="49" charset="0"/>
              </a:rPr>
              <a:t>  initial begin</a:t>
            </a:r>
          </a:p>
          <a:p>
            <a:r>
              <a:rPr lang="en-US" sz="2200" spc="-150" noProof="1" smtClean="0">
                <a:latin typeface="Courier New" pitchFamily="49" charset="0"/>
                <a:cs typeface="Courier New" pitchFamily="49" charset="0"/>
              </a:rPr>
              <a:t>    vxi = top.xi;</a:t>
            </a:r>
          </a:p>
          <a:p>
            <a:r>
              <a:rPr lang="en-US" sz="2200" spc="-150" noProof="1" smtClean="0">
                <a:latin typeface="Courier New" pitchFamily="49" charset="0"/>
                <a:cs typeface="Courier New" pitchFamily="49" charset="0"/>
              </a:rPr>
              <a:t>    driver = new[NUM_XI];</a:t>
            </a:r>
          </a:p>
          <a:p>
            <a:r>
              <a:rPr lang="en-US" sz="2200" spc="-150" noProof="1" smtClean="0">
                <a:latin typeface="Courier New" pitchFamily="49" charset="0"/>
                <a:cs typeface="Courier New" pitchFamily="49" charset="0"/>
              </a:rPr>
              <a:t>    foreach (driver[i])</a:t>
            </a:r>
          </a:p>
          <a:p>
            <a:r>
              <a:rPr lang="en-US" sz="2200" spc="-150" noProof="1" smtClean="0">
                <a:latin typeface="Courier New" pitchFamily="49" charset="0"/>
                <a:cs typeface="Courier New" pitchFamily="49" charset="0"/>
              </a:rPr>
              <a:t>      driver[i] = new(vxi[i], i);</a:t>
            </a:r>
          </a:p>
          <a:p>
            <a:r>
              <a:rPr lang="en-US" sz="2200" spc="-150" noProof="1" smtClean="0">
                <a:latin typeface="Courier New" pitchFamily="49" charset="0"/>
                <a:cs typeface="Courier New" pitchFamily="49" charset="0"/>
              </a:rPr>
              <a:t>    ......</a:t>
            </a:r>
          </a:p>
        </p:txBody>
      </p:sp>
      <p:sp>
        <p:nvSpPr>
          <p:cNvPr id="6" name="TextBox 5"/>
          <p:cNvSpPr txBox="1"/>
          <p:nvPr/>
        </p:nvSpPr>
        <p:spPr>
          <a:xfrm>
            <a:off x="4267200" y="1600200"/>
            <a:ext cx="4724400" cy="4493538"/>
          </a:xfrm>
          <a:prstGeom prst="rect">
            <a:avLst/>
          </a:prstGeom>
          <a:noFill/>
          <a:ln w="19050">
            <a:noFill/>
          </a:ln>
        </p:spPr>
        <p:txBody>
          <a:bodyPr wrap="square" rtlCol="0">
            <a:spAutoFit/>
          </a:bodyPr>
          <a:lstStyle/>
          <a:p>
            <a:r>
              <a:rPr lang="en-US" sz="2200" spc="-150" noProof="1" smtClean="0">
                <a:latin typeface="Courier New" pitchFamily="49" charset="0"/>
                <a:cs typeface="Courier New" pitchFamily="49" charset="0"/>
              </a:rPr>
              <a:t>    ..........   </a:t>
            </a:r>
          </a:p>
          <a:p>
            <a:r>
              <a:rPr lang="en-US" sz="2200" spc="-150" noProof="1" smtClean="0">
                <a:latin typeface="Courier New" pitchFamily="49" charset="0"/>
                <a:cs typeface="Courier New" pitchFamily="49" charset="0"/>
              </a:rPr>
              <a:t>    foreach (driver[i]) begin</a:t>
            </a:r>
          </a:p>
          <a:p>
            <a:pPr lvl="1"/>
            <a:r>
              <a:rPr lang="en-US" sz="2200" spc="-150" noProof="1" smtClean="0">
                <a:latin typeface="Courier New" pitchFamily="49" charset="0"/>
                <a:cs typeface="Courier New" pitchFamily="49" charset="0"/>
              </a:rPr>
              <a:t>   automatic int j = i;</a:t>
            </a:r>
          </a:p>
          <a:p>
            <a:pPr lvl="1"/>
            <a:r>
              <a:rPr lang="en-US" sz="2200" spc="-150" noProof="1" smtClean="0">
                <a:latin typeface="Courier New" pitchFamily="49" charset="0"/>
                <a:cs typeface="Courier New" pitchFamily="49" charset="0"/>
              </a:rPr>
              <a:t>   fork </a:t>
            </a:r>
          </a:p>
          <a:p>
            <a:pPr lvl="1"/>
            <a:r>
              <a:rPr lang="en-US" sz="2200" spc="-150" noProof="1" smtClean="0">
                <a:latin typeface="Courier New" pitchFamily="49" charset="0"/>
                <a:cs typeface="Courier New" pitchFamily="49" charset="0"/>
              </a:rPr>
              <a:t>     begin</a:t>
            </a:r>
          </a:p>
          <a:p>
            <a:pPr lvl="1"/>
            <a:r>
              <a:rPr lang="en-US" sz="2200" spc="-150" noProof="1" smtClean="0">
                <a:latin typeface="Courier New" pitchFamily="49" charset="0"/>
                <a:cs typeface="Courier New" pitchFamily="49" charset="0"/>
              </a:rPr>
              <a:t>       driver[j].reset()</a:t>
            </a:r>
          </a:p>
          <a:p>
            <a:pPr lvl="1"/>
            <a:r>
              <a:rPr lang="en-US" sz="2200" spc="-150" noProof="1" smtClean="0">
                <a:latin typeface="Courier New" pitchFamily="49" charset="0"/>
                <a:cs typeface="Courier New" pitchFamily="49" charset="0"/>
              </a:rPr>
              <a:t>       driver[j].load_op();</a:t>
            </a:r>
          </a:p>
          <a:p>
            <a:pPr lvl="1"/>
            <a:r>
              <a:rPr lang="en-US" sz="2200" spc="-150" noProof="1" smtClean="0">
                <a:latin typeface="Courier New" pitchFamily="49" charset="0"/>
                <a:cs typeface="Courier New" pitchFamily="49" charset="0"/>
              </a:rPr>
              <a:t>     end</a:t>
            </a:r>
          </a:p>
          <a:p>
            <a:pPr lvl="1"/>
            <a:r>
              <a:rPr lang="en-US" sz="2200" spc="-150" noProof="1" smtClean="0">
                <a:latin typeface="Courier New" pitchFamily="49" charset="0"/>
                <a:cs typeface="Courier New" pitchFamily="49" charset="0"/>
              </a:rPr>
              <a:t>   join_none</a:t>
            </a:r>
          </a:p>
          <a:p>
            <a:pPr lvl="1"/>
            <a:r>
              <a:rPr lang="en-US" sz="2200" spc="-150" noProof="1" smtClean="0">
                <a:latin typeface="Courier New" pitchFamily="49" charset="0"/>
                <a:cs typeface="Courier New" pitchFamily="49" charset="0"/>
              </a:rPr>
              <a:t> end // foreach</a:t>
            </a:r>
          </a:p>
          <a:p>
            <a:pPr lvl="1"/>
            <a:r>
              <a:rPr lang="en-US" sz="2200" spc="-150" noProof="1" smtClean="0">
                <a:latin typeface="Courier New" pitchFamily="49" charset="0"/>
                <a:cs typeface="Courier New" pitchFamily="49" charset="0"/>
              </a:rPr>
              <a:t> repeat (10) @(vxi[0].cb); </a:t>
            </a:r>
          </a:p>
          <a:p>
            <a:r>
              <a:rPr lang="en-US" sz="2200" spc="-150" noProof="1" smtClean="0">
                <a:latin typeface="Courier New" pitchFamily="49" charset="0"/>
                <a:cs typeface="Courier New" pitchFamily="49" charset="0"/>
              </a:rPr>
              <a:t>  end // initial</a:t>
            </a:r>
          </a:p>
          <a:p>
            <a:r>
              <a:rPr lang="en-US" sz="2200" spc="-150" noProof="1" smtClean="0">
                <a:latin typeface="Courier New" pitchFamily="49" charset="0"/>
                <a:cs typeface="Courier New" pitchFamily="49" charset="0"/>
              </a:rPr>
              <a:t>endprogram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uiExpand="1" build="p"/>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5720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10.2 Connecting to Multiple....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13</a:t>
            </a:fld>
            <a:endParaRPr lang="en-US" dirty="0"/>
          </a:p>
        </p:txBody>
      </p:sp>
      <p:sp>
        <p:nvSpPr>
          <p:cNvPr id="13" name="TextBox 12"/>
          <p:cNvSpPr txBox="1"/>
          <p:nvPr/>
        </p:nvSpPr>
        <p:spPr>
          <a:xfrm>
            <a:off x="762000" y="762000"/>
            <a:ext cx="7924800" cy="5170646"/>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parameter NUM_XI = 2; </a:t>
            </a:r>
          </a:p>
          <a:p>
            <a:r>
              <a:rPr lang="en-US" sz="2200" noProof="1" smtClean="0">
                <a:latin typeface="Courier New" pitchFamily="49" charset="0"/>
                <a:cs typeface="Courier New" pitchFamily="49" charset="0"/>
              </a:rPr>
              <a:t>module top;</a:t>
            </a:r>
          </a:p>
          <a:p>
            <a:pPr lvl="1"/>
            <a:r>
              <a:rPr lang="en-US" sz="2200" noProof="1" smtClean="0">
                <a:latin typeface="Courier New" pitchFamily="49" charset="0"/>
                <a:cs typeface="Courier New" pitchFamily="49" charset="0"/>
              </a:rPr>
              <a:t>bit clk;</a:t>
            </a:r>
          </a:p>
          <a:p>
            <a:pPr lvl="1"/>
            <a:r>
              <a:rPr lang="en-US" sz="2200" noProof="1" smtClean="0">
                <a:latin typeface="Courier New" pitchFamily="49" charset="0"/>
                <a:cs typeface="Courier New" pitchFamily="49" charset="0"/>
              </a:rPr>
              <a:t>initial begin</a:t>
            </a:r>
          </a:p>
          <a:p>
            <a:pPr lvl="1"/>
            <a:r>
              <a:rPr lang="en-US" sz="2200" noProof="1" smtClean="0">
                <a:latin typeface="Courier New" pitchFamily="49" charset="0"/>
                <a:cs typeface="Courier New" pitchFamily="49" charset="0"/>
              </a:rPr>
              <a:t>   clk &lt;= '0;</a:t>
            </a:r>
          </a:p>
          <a:p>
            <a:pPr lvl="1"/>
            <a:r>
              <a:rPr lang="en-US" sz="2200" noProof="1" smtClean="0">
                <a:latin typeface="Courier New" pitchFamily="49" charset="0"/>
                <a:cs typeface="Courier New" pitchFamily="49" charset="0"/>
              </a:rPr>
              <a:t>   forever #20 clk = ~clk;</a:t>
            </a:r>
          </a:p>
          <a:p>
            <a:pPr lvl="1"/>
            <a:r>
              <a:rPr lang="en-US" sz="2200" noProof="1" smtClean="0">
                <a:latin typeface="Courier New" pitchFamily="49" charset="0"/>
                <a:cs typeface="Courier New" pitchFamily="49" charset="0"/>
              </a:rPr>
              <a:t>end</a:t>
            </a:r>
          </a:p>
          <a:p>
            <a:pPr lvl="1"/>
            <a:r>
              <a:rPr lang="en-US" sz="2200" noProof="1" smtClean="0">
                <a:latin typeface="Courier New" pitchFamily="49" charset="0"/>
                <a:cs typeface="Courier New" pitchFamily="49" charset="0"/>
              </a:rPr>
              <a:t>X_if xi[NUM_XI] (clk);</a:t>
            </a:r>
          </a:p>
          <a:p>
            <a:pPr lvl="1"/>
            <a:r>
              <a:rPr lang="en-US" sz="2200" noProof="1" smtClean="0">
                <a:latin typeface="Courier New" pitchFamily="49" charset="0"/>
                <a:cs typeface="Courier New" pitchFamily="49" charset="0"/>
              </a:rPr>
              <a:t>test #(.NUM_XI(NUM_XI)) tb(); </a:t>
            </a:r>
          </a:p>
          <a:p>
            <a:pPr lvl="1"/>
            <a:r>
              <a:rPr lang="en-US" sz="2200" noProof="1" smtClean="0">
                <a:latin typeface="Courier New" pitchFamily="49" charset="0"/>
                <a:cs typeface="Courier New" pitchFamily="49" charset="0"/>
              </a:rPr>
              <a:t>generate</a:t>
            </a:r>
          </a:p>
          <a:p>
            <a:pPr lvl="1"/>
            <a:r>
              <a:rPr lang="en-US" sz="2200" noProof="1" smtClean="0">
                <a:latin typeface="Courier New" pitchFamily="49" charset="0"/>
                <a:cs typeface="Courier New" pitchFamily="49" charset="0"/>
              </a:rPr>
              <a:t>   for (genvar i=0; i&lt;NUM_XI; i++) begin</a:t>
            </a:r>
          </a:p>
          <a:p>
            <a:pPr lvl="1"/>
            <a:r>
              <a:rPr lang="en-US" sz="2200" noProof="1" smtClean="0">
                <a:latin typeface="Courier New" pitchFamily="49" charset="0"/>
                <a:cs typeface="Courier New" pitchFamily="49" charset="0"/>
              </a:rPr>
              <a:t>      counter c (xi[i]);</a:t>
            </a:r>
          </a:p>
          <a:p>
            <a:pPr lvl="1"/>
            <a:r>
              <a:rPr lang="en-US" sz="2200" noProof="1" smtClean="0">
                <a:latin typeface="Courier New" pitchFamily="49" charset="0"/>
                <a:cs typeface="Courier New" pitchFamily="49" charset="0"/>
              </a:rPr>
              <a:t>   end</a:t>
            </a:r>
          </a:p>
          <a:p>
            <a:pPr lvl="1"/>
            <a:r>
              <a:rPr lang="en-US" sz="2200" noProof="1" smtClean="0">
                <a:latin typeface="Courier New" pitchFamily="49" charset="0"/>
                <a:cs typeface="Courier New" pitchFamily="49" charset="0"/>
              </a:rPr>
              <a:t>endgenerate</a:t>
            </a:r>
          </a:p>
          <a:p>
            <a:r>
              <a:rPr lang="en-US" sz="2200" noProof="1" smtClean="0">
                <a:latin typeface="Courier New" pitchFamily="49" charset="0"/>
                <a:cs typeface="Courier New" pitchFamily="49" charset="0"/>
              </a:rPr>
              <a:t>endmodule : top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419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Connecting to Multiple.... Exercise 3/5</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14</a:t>
            </a:fld>
            <a:endParaRPr lang="en-US" dirty="0"/>
          </a:p>
        </p:txBody>
      </p:sp>
      <p:sp>
        <p:nvSpPr>
          <p:cNvPr id="9" name="TextBox 8"/>
          <p:cNvSpPr txBox="1"/>
          <p:nvPr/>
        </p:nvSpPr>
        <p:spPr>
          <a:xfrm>
            <a:off x="228600" y="685801"/>
            <a:ext cx="8610600" cy="830997"/>
          </a:xfrm>
          <a:prstGeom prst="rect">
            <a:avLst/>
          </a:prstGeom>
          <a:noFill/>
          <a:ln w="19050">
            <a:noFill/>
          </a:ln>
        </p:spPr>
        <p:txBody>
          <a:bodyPr wrap="square" rtlCol="0">
            <a:spAutoFit/>
          </a:bodyPr>
          <a:lstStyle/>
          <a:p>
            <a:r>
              <a:rPr lang="en-US" sz="2400" dirty="0" smtClean="0"/>
              <a:t>Expand the following test to create NUM_RISC_BUS environments and NUM_RISC_BUS interfaces..</a:t>
            </a:r>
          </a:p>
        </p:txBody>
      </p:sp>
      <p:sp>
        <p:nvSpPr>
          <p:cNvPr id="6" name="TextBox 5"/>
          <p:cNvSpPr txBox="1"/>
          <p:nvPr/>
        </p:nvSpPr>
        <p:spPr>
          <a:xfrm>
            <a:off x="457200" y="1524000"/>
            <a:ext cx="8305800" cy="4832092"/>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program automatic test();</a:t>
            </a:r>
          </a:p>
          <a:p>
            <a:r>
              <a:rPr lang="en-US" sz="2200" noProof="1" smtClean="0">
                <a:latin typeface="Courier New" pitchFamily="49" charset="0"/>
                <a:cs typeface="Courier New" pitchFamily="49" charset="0"/>
              </a:rPr>
              <a:t>   import my_package::*;</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   virtual risc_spm_if risc_bus = top.risc_bus;</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   Environment env;</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   initial begin</a:t>
            </a:r>
          </a:p>
          <a:p>
            <a:r>
              <a:rPr lang="en-US" sz="2200" noProof="1" smtClean="0">
                <a:latin typeface="Courier New" pitchFamily="49" charset="0"/>
                <a:cs typeface="Courier New" pitchFamily="49" charset="0"/>
              </a:rPr>
              <a:t>       env = new(risc_bus);</a:t>
            </a:r>
          </a:p>
          <a:p>
            <a:r>
              <a:rPr lang="en-US" sz="2200" noProof="1" smtClean="0">
                <a:latin typeface="Courier New" pitchFamily="49" charset="0"/>
                <a:cs typeface="Courier New" pitchFamily="49" charset="0"/>
              </a:rPr>
              <a:t>      env.build;</a:t>
            </a:r>
          </a:p>
          <a:p>
            <a:r>
              <a:rPr lang="en-US" sz="2200" noProof="1" smtClean="0">
                <a:latin typeface="Courier New" pitchFamily="49" charset="0"/>
                <a:cs typeface="Courier New" pitchFamily="49" charset="0"/>
              </a:rPr>
              <a:t>      env.run;</a:t>
            </a:r>
          </a:p>
          <a:p>
            <a:r>
              <a:rPr lang="en-US" sz="2200" noProof="1" smtClean="0">
                <a:latin typeface="Courier New" pitchFamily="49" charset="0"/>
                <a:cs typeface="Courier New" pitchFamily="49" charset="0"/>
              </a:rPr>
              <a:t>      env.wrap_up;</a:t>
            </a:r>
          </a:p>
          <a:p>
            <a:r>
              <a:rPr lang="en-US" sz="2200" noProof="1" smtClean="0">
                <a:latin typeface="Courier New" pitchFamily="49" charset="0"/>
                <a:cs typeface="Courier New" pitchFamily="49" charset="0"/>
              </a:rPr>
              <a:t>   end</a:t>
            </a:r>
          </a:p>
          <a:p>
            <a:r>
              <a:rPr lang="en-US" sz="2200" noProof="1" smtClean="0">
                <a:latin typeface="Courier New" pitchFamily="49" charset="0"/>
                <a:cs typeface="Courier New" pitchFamily="49" charset="0"/>
              </a:rPr>
              <a:t>endprogram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3400" y="1066800"/>
            <a:ext cx="7848600" cy="5170646"/>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parameter NUM_XI = 2; </a:t>
            </a:r>
          </a:p>
          <a:p>
            <a:r>
              <a:rPr lang="en-US" sz="2200" noProof="1" smtClean="0">
                <a:latin typeface="Courier New" pitchFamily="49" charset="0"/>
                <a:cs typeface="Courier New" pitchFamily="49" charset="0"/>
              </a:rPr>
              <a:t>module top;</a:t>
            </a:r>
          </a:p>
          <a:p>
            <a:pPr lvl="1"/>
            <a:r>
              <a:rPr lang="en-US" sz="2200" noProof="1" smtClean="0">
                <a:latin typeface="Courier New" pitchFamily="49" charset="0"/>
                <a:cs typeface="Courier New" pitchFamily="49" charset="0"/>
              </a:rPr>
              <a:t>bit clk;</a:t>
            </a:r>
          </a:p>
          <a:p>
            <a:pPr lvl="1"/>
            <a:r>
              <a:rPr lang="en-US" sz="2200" noProof="1" smtClean="0">
                <a:latin typeface="Courier New" pitchFamily="49" charset="0"/>
                <a:cs typeface="Courier New" pitchFamily="49" charset="0"/>
              </a:rPr>
              <a:t>initial begin</a:t>
            </a:r>
          </a:p>
          <a:p>
            <a:pPr lvl="1"/>
            <a:r>
              <a:rPr lang="en-US" sz="2200" noProof="1" smtClean="0">
                <a:latin typeface="Courier New" pitchFamily="49" charset="0"/>
                <a:cs typeface="Courier New" pitchFamily="49" charset="0"/>
              </a:rPr>
              <a:t>   clk &lt;= '0;</a:t>
            </a:r>
          </a:p>
          <a:p>
            <a:pPr lvl="1"/>
            <a:r>
              <a:rPr lang="en-US" sz="2200" noProof="1" smtClean="0">
                <a:latin typeface="Courier New" pitchFamily="49" charset="0"/>
                <a:cs typeface="Courier New" pitchFamily="49" charset="0"/>
              </a:rPr>
              <a:t>   forever #20 clk = ~clk;</a:t>
            </a:r>
          </a:p>
          <a:p>
            <a:pPr lvl="1"/>
            <a:r>
              <a:rPr lang="en-US" sz="2200" noProof="1" smtClean="0">
                <a:latin typeface="Courier New" pitchFamily="49" charset="0"/>
                <a:cs typeface="Courier New" pitchFamily="49" charset="0"/>
              </a:rPr>
              <a:t>end</a:t>
            </a:r>
          </a:p>
          <a:p>
            <a:pPr lvl="1"/>
            <a:r>
              <a:rPr lang="en-US" sz="2200" noProof="1" smtClean="0">
                <a:latin typeface="Courier New" pitchFamily="49" charset="0"/>
                <a:cs typeface="Courier New" pitchFamily="49" charset="0"/>
              </a:rPr>
              <a:t>X_if xi[NUM_XI] (clk);</a:t>
            </a:r>
          </a:p>
          <a:p>
            <a:pPr lvl="1"/>
            <a:r>
              <a:rPr lang="en-US" sz="2200" noProof="1" smtClean="0">
                <a:latin typeface="Courier New" pitchFamily="49" charset="0"/>
                <a:cs typeface="Courier New" pitchFamily="49" charset="0"/>
              </a:rPr>
              <a:t>test tb(</a:t>
            </a:r>
            <a:r>
              <a:rPr lang="en-US" sz="2200" noProof="1" smtClean="0">
                <a:solidFill>
                  <a:srgbClr val="FF0000"/>
                </a:solidFill>
                <a:latin typeface="Courier New" pitchFamily="49" charset="0"/>
                <a:cs typeface="Courier New" pitchFamily="49" charset="0"/>
              </a:rPr>
              <a:t>xi</a:t>
            </a:r>
            <a:r>
              <a:rPr lang="en-US" sz="2200" noProof="1" smtClean="0">
                <a:latin typeface="Courier New" pitchFamily="49" charset="0"/>
                <a:cs typeface="Courier New" pitchFamily="49" charset="0"/>
              </a:rPr>
              <a:t>);</a:t>
            </a:r>
          </a:p>
          <a:p>
            <a:pPr lvl="1"/>
            <a:r>
              <a:rPr lang="en-US" sz="2200" noProof="1" smtClean="0">
                <a:latin typeface="Courier New" pitchFamily="49" charset="0"/>
                <a:cs typeface="Courier New" pitchFamily="49" charset="0"/>
              </a:rPr>
              <a:t>generate</a:t>
            </a:r>
          </a:p>
          <a:p>
            <a:pPr lvl="1"/>
            <a:r>
              <a:rPr lang="en-US" sz="2200" noProof="1" smtClean="0">
                <a:latin typeface="Courier New" pitchFamily="49" charset="0"/>
                <a:cs typeface="Courier New" pitchFamily="49" charset="0"/>
              </a:rPr>
              <a:t>   for (genvar i=0; i&lt;NUM_XI; i++) begin</a:t>
            </a:r>
          </a:p>
          <a:p>
            <a:pPr lvl="1"/>
            <a:r>
              <a:rPr lang="en-US" sz="2200" noProof="1" smtClean="0">
                <a:latin typeface="Courier New" pitchFamily="49" charset="0"/>
                <a:cs typeface="Courier New" pitchFamily="49" charset="0"/>
              </a:rPr>
              <a:t>      counter c (xi[i]);</a:t>
            </a:r>
          </a:p>
          <a:p>
            <a:pPr lvl="1"/>
            <a:r>
              <a:rPr lang="en-US" sz="2200" noProof="1" smtClean="0">
                <a:latin typeface="Courier New" pitchFamily="49" charset="0"/>
                <a:cs typeface="Courier New" pitchFamily="49" charset="0"/>
              </a:rPr>
              <a:t>   end</a:t>
            </a:r>
          </a:p>
          <a:p>
            <a:pPr lvl="1"/>
            <a:r>
              <a:rPr lang="en-US" sz="2200" noProof="1" smtClean="0">
                <a:latin typeface="Courier New" pitchFamily="49" charset="0"/>
                <a:cs typeface="Courier New" pitchFamily="49" charset="0"/>
              </a:rPr>
              <a:t>endgenerate</a:t>
            </a:r>
          </a:p>
          <a:p>
            <a:r>
              <a:rPr lang="en-US" sz="2200" noProof="1" smtClean="0">
                <a:latin typeface="Courier New" pitchFamily="49" charset="0"/>
                <a:cs typeface="Courier New" pitchFamily="49" charset="0"/>
              </a:rPr>
              <a:t>endmodule : top</a:t>
            </a:r>
          </a:p>
        </p:txBody>
      </p:sp>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0" y="0"/>
            <a:ext cx="8991600" cy="707886"/>
          </a:xfrm>
          <a:prstGeom prst="rect">
            <a:avLst/>
          </a:prstGeom>
          <a:noFill/>
        </p:spPr>
        <p:txBody>
          <a:bodyPr wrap="square" rtlCol="0">
            <a:spAutoFit/>
          </a:bodyPr>
          <a:lstStyle/>
          <a:p>
            <a:pPr algn="ctr"/>
            <a:r>
              <a:rPr lang="en-US" sz="4000" dirty="0" smtClean="0"/>
              <a:t>10.2.3 Passing virtual I/F array using a port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15</a:t>
            </a:fld>
            <a:endParaRPr lang="en-US" dirty="0"/>
          </a:p>
        </p:txBody>
      </p:sp>
      <p:sp>
        <p:nvSpPr>
          <p:cNvPr id="10" name="TextBox 9"/>
          <p:cNvSpPr txBox="1"/>
          <p:nvPr/>
        </p:nvSpPr>
        <p:spPr>
          <a:xfrm>
            <a:off x="457200" y="609600"/>
            <a:ext cx="7239000" cy="461665"/>
          </a:xfrm>
          <a:prstGeom prst="rect">
            <a:avLst/>
          </a:prstGeom>
          <a:noFill/>
          <a:ln w="19050">
            <a:noFill/>
          </a:ln>
        </p:spPr>
        <p:txBody>
          <a:bodyPr wrap="square" rtlCol="0">
            <a:spAutoFit/>
          </a:bodyPr>
          <a:lstStyle/>
          <a:p>
            <a:r>
              <a:rPr lang="en-US" sz="2400" dirty="0" smtClean="0"/>
              <a:t>An alternative to using cross module references (XMR’s)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7244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10.2.3 Passing virtual I/F .....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16</a:t>
            </a:fld>
            <a:endParaRPr lang="en-US" dirty="0"/>
          </a:p>
        </p:txBody>
      </p:sp>
      <p:sp>
        <p:nvSpPr>
          <p:cNvPr id="12" name="TextBox 11"/>
          <p:cNvSpPr txBox="1"/>
          <p:nvPr/>
        </p:nvSpPr>
        <p:spPr>
          <a:xfrm>
            <a:off x="838200" y="1066800"/>
            <a:ext cx="7239000" cy="4154984"/>
          </a:xfrm>
          <a:prstGeom prst="rect">
            <a:avLst/>
          </a:prstGeom>
          <a:solidFill>
            <a:srgbClr val="FFFFCC"/>
          </a:solidFill>
          <a:ln w="19050">
            <a:solidFill>
              <a:schemeClr val="accent1"/>
            </a:solidFill>
          </a:ln>
        </p:spPr>
        <p:txBody>
          <a:bodyPr wrap="square" rtlCol="0">
            <a:spAutoFit/>
          </a:bodyPr>
          <a:lstStyle/>
          <a:p>
            <a:r>
              <a:rPr lang="en-US" sz="2200" noProof="1" smtClean="0">
                <a:latin typeface="Courier New" pitchFamily="49" charset="0"/>
                <a:cs typeface="Courier New" pitchFamily="49" charset="0"/>
              </a:rPr>
              <a:t>program automatic test(</a:t>
            </a:r>
            <a:r>
              <a:rPr lang="en-US" sz="2200" noProof="1" smtClean="0">
                <a:solidFill>
                  <a:srgbClr val="FF0000"/>
                </a:solidFill>
                <a:latin typeface="Courier New" pitchFamily="49" charset="0"/>
                <a:cs typeface="Courier New" pitchFamily="49" charset="0"/>
              </a:rPr>
              <a:t>X_if xi[NUM_XI]</a:t>
            </a:r>
            <a:r>
              <a:rPr lang="en-US" sz="2200" noProof="1" smtClean="0">
                <a:latin typeface="Courier New" pitchFamily="49" charset="0"/>
                <a:cs typeface="Courier New" pitchFamily="49" charset="0"/>
              </a:rPr>
              <a:t>);</a:t>
            </a:r>
          </a:p>
          <a:p>
            <a:r>
              <a:rPr lang="en-US" sz="2200" noProof="1" smtClean="0">
                <a:latin typeface="Courier New" pitchFamily="49" charset="0"/>
                <a:cs typeface="Courier New" pitchFamily="49" charset="0"/>
              </a:rPr>
              <a:t>   virtual X_if.TB vxi[NUM_XI]; </a:t>
            </a:r>
          </a:p>
          <a:p>
            <a:r>
              <a:rPr lang="en-US" sz="2200" noProof="1" smtClean="0">
                <a:latin typeface="Courier New" pitchFamily="49" charset="0"/>
                <a:cs typeface="Courier New" pitchFamily="49" charset="0"/>
              </a:rPr>
              <a:t>   Driver driver[];</a:t>
            </a:r>
          </a:p>
          <a:p>
            <a:r>
              <a:rPr lang="en-US" sz="2200" noProof="1" smtClean="0">
                <a:latin typeface="Courier New" pitchFamily="49" charset="0"/>
                <a:cs typeface="Courier New" pitchFamily="49" charset="0"/>
              </a:rPr>
              <a:t>   initial begin</a:t>
            </a:r>
          </a:p>
          <a:p>
            <a:r>
              <a:rPr lang="en-US" sz="2200" noProof="1" smtClean="0">
                <a:latin typeface="Courier New" pitchFamily="49" charset="0"/>
                <a:cs typeface="Courier New" pitchFamily="49" charset="0"/>
              </a:rPr>
              <a:t>      </a:t>
            </a:r>
            <a:r>
              <a:rPr lang="en-US" sz="2200" noProof="1" smtClean="0">
                <a:solidFill>
                  <a:srgbClr val="FF0000"/>
                </a:solidFill>
                <a:latin typeface="Courier New" pitchFamily="49" charset="0"/>
                <a:cs typeface="Courier New" pitchFamily="49" charset="0"/>
              </a:rPr>
              <a:t>vxi = xi;</a:t>
            </a:r>
          </a:p>
          <a:p>
            <a:r>
              <a:rPr lang="en-US" sz="2200" noProof="1" smtClean="0">
                <a:latin typeface="Courier New" pitchFamily="49" charset="0"/>
                <a:cs typeface="Courier New" pitchFamily="49" charset="0"/>
              </a:rPr>
              <a:t>      driver = new[NUM_XI];</a:t>
            </a:r>
          </a:p>
          <a:p>
            <a:r>
              <a:rPr lang="en-US" sz="2200" noProof="1" smtClean="0">
                <a:latin typeface="Courier New" pitchFamily="49" charset="0"/>
                <a:cs typeface="Courier New" pitchFamily="49" charset="0"/>
              </a:rPr>
              <a:t>      foreach (driver[i])</a:t>
            </a:r>
          </a:p>
          <a:p>
            <a:r>
              <a:rPr lang="en-US" sz="2200" noProof="1" smtClean="0">
                <a:latin typeface="Courier New" pitchFamily="49" charset="0"/>
                <a:cs typeface="Courier New" pitchFamily="49" charset="0"/>
              </a:rPr>
              <a:t>         driver[i] = new(vxi[i], i);</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   end // initial</a:t>
            </a:r>
          </a:p>
          <a:p>
            <a:r>
              <a:rPr lang="en-US" sz="2200" noProof="1" smtClean="0">
                <a:latin typeface="Courier New" pitchFamily="49" charset="0"/>
                <a:cs typeface="Courier New" pitchFamily="49" charset="0"/>
              </a:rPr>
              <a:t>endprogram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10.2.2 Using typedefs with virtual interfaces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17</a:t>
            </a:fld>
            <a:endParaRPr lang="en-US" dirty="0"/>
          </a:p>
        </p:txBody>
      </p:sp>
      <p:sp>
        <p:nvSpPr>
          <p:cNvPr id="9" name="TextBox 8"/>
          <p:cNvSpPr txBox="1"/>
          <p:nvPr/>
        </p:nvSpPr>
        <p:spPr>
          <a:xfrm>
            <a:off x="457200" y="1905000"/>
            <a:ext cx="5257800" cy="2123658"/>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typedef virtual X_if.TB vx_if;</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program automatic test;</a:t>
            </a:r>
          </a:p>
          <a:p>
            <a:r>
              <a:rPr lang="en-US" sz="2200" noProof="1" smtClean="0">
                <a:latin typeface="Courier New" pitchFamily="49" charset="0"/>
                <a:cs typeface="Courier New" pitchFamily="49" charset="0"/>
              </a:rPr>
              <a:t>   vx_if vxi[NUM_XI];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endprogram</a:t>
            </a:r>
          </a:p>
        </p:txBody>
      </p:sp>
      <p:sp>
        <p:nvSpPr>
          <p:cNvPr id="10" name="TextBox 9"/>
          <p:cNvSpPr txBox="1"/>
          <p:nvPr/>
        </p:nvSpPr>
        <p:spPr>
          <a:xfrm>
            <a:off x="381000" y="1295400"/>
            <a:ext cx="7239000" cy="461665"/>
          </a:xfrm>
          <a:prstGeom prst="rect">
            <a:avLst/>
          </a:prstGeom>
          <a:noFill/>
          <a:ln w="19050">
            <a:noFill/>
          </a:ln>
        </p:spPr>
        <p:txBody>
          <a:bodyPr wrap="square" rtlCol="0">
            <a:spAutoFit/>
          </a:bodyPr>
          <a:lstStyle/>
          <a:p>
            <a:r>
              <a:rPr lang="en-US" sz="2400" dirty="0" smtClean="0"/>
              <a:t>To avoid typos  </a:t>
            </a:r>
            <a:r>
              <a:rPr lang="en-US" sz="2200" dirty="0" smtClean="0">
                <a:latin typeface="Courier New" pitchFamily="49" charset="0"/>
                <a:cs typeface="Courier New" pitchFamily="49" charset="0"/>
              </a:rPr>
              <a:t>typedef</a:t>
            </a:r>
            <a:r>
              <a:rPr lang="en-US" sz="2400" dirty="0" smtClean="0"/>
              <a:t> the virtual interface.</a:t>
            </a:r>
          </a:p>
        </p:txBody>
      </p:sp>
      <p:sp>
        <p:nvSpPr>
          <p:cNvPr id="12" name="TextBox 11"/>
          <p:cNvSpPr txBox="1"/>
          <p:nvPr/>
        </p:nvSpPr>
        <p:spPr>
          <a:xfrm>
            <a:off x="457200" y="4572000"/>
            <a:ext cx="5638800" cy="461665"/>
          </a:xfrm>
          <a:prstGeom prst="rect">
            <a:avLst/>
          </a:prstGeom>
          <a:noFill/>
          <a:ln w="19050">
            <a:noFill/>
          </a:ln>
        </p:spPr>
        <p:txBody>
          <a:bodyPr wrap="square" rtlCol="0">
            <a:spAutoFit/>
          </a:bodyPr>
          <a:lstStyle/>
          <a:p>
            <a:r>
              <a:rPr lang="en-US" sz="2400" dirty="0" smtClean="0"/>
              <a:t>Similarly with typed mailboxes!</a:t>
            </a:r>
          </a:p>
        </p:txBody>
      </p:sp>
      <p:sp>
        <p:nvSpPr>
          <p:cNvPr id="14" name="TextBox 13"/>
          <p:cNvSpPr txBox="1"/>
          <p:nvPr/>
        </p:nvSpPr>
        <p:spPr>
          <a:xfrm>
            <a:off x="457200" y="5257800"/>
            <a:ext cx="7482254" cy="769441"/>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typedef mailbox #(Instruction) inst_mbox;</a:t>
            </a:r>
          </a:p>
          <a:p>
            <a:r>
              <a:rPr lang="en-US" sz="2200" noProof="1" smtClean="0">
                <a:latin typeface="Courier New" pitchFamily="49" charset="0"/>
                <a:cs typeface="Courier New" pitchFamily="49" charset="0"/>
              </a:rPr>
              <a:t>inst_mbox gen2agt;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0" grpId="0"/>
      <p:bldP spid="12" grpId="0"/>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419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661720"/>
          </a:xfrm>
          <a:prstGeom prst="rect">
            <a:avLst/>
          </a:prstGeom>
          <a:noFill/>
        </p:spPr>
        <p:txBody>
          <a:bodyPr wrap="square" rtlCol="0">
            <a:spAutoFit/>
          </a:bodyPr>
          <a:lstStyle/>
          <a:p>
            <a:pPr algn="ctr"/>
            <a:r>
              <a:rPr lang="en-US" sz="3700" dirty="0" smtClean="0"/>
              <a:t>Typedefs w/ virtual interfaces exercise.. 4/5</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18</a:t>
            </a:fld>
            <a:endParaRPr lang="en-US" dirty="0"/>
          </a:p>
        </p:txBody>
      </p:sp>
      <p:sp>
        <p:nvSpPr>
          <p:cNvPr id="9" name="TextBox 8"/>
          <p:cNvSpPr txBox="1"/>
          <p:nvPr/>
        </p:nvSpPr>
        <p:spPr>
          <a:xfrm>
            <a:off x="228600" y="685801"/>
            <a:ext cx="8610600" cy="830997"/>
          </a:xfrm>
          <a:prstGeom prst="rect">
            <a:avLst/>
          </a:prstGeom>
          <a:noFill/>
          <a:ln w="19050">
            <a:noFill/>
          </a:ln>
        </p:spPr>
        <p:txBody>
          <a:bodyPr wrap="square" rtlCol="0">
            <a:spAutoFit/>
          </a:bodyPr>
          <a:lstStyle/>
          <a:p>
            <a:r>
              <a:rPr lang="en-US" sz="2400" dirty="0" smtClean="0"/>
              <a:t>Modify the following program to use a </a:t>
            </a:r>
            <a:r>
              <a:rPr lang="en-US" sz="2200" dirty="0" smtClean="0">
                <a:latin typeface="Courier New" pitchFamily="49" charset="0"/>
                <a:cs typeface="Courier New" pitchFamily="49" charset="0"/>
              </a:rPr>
              <a:t>typedef</a:t>
            </a:r>
            <a:r>
              <a:rPr lang="en-US" sz="2400" dirty="0" smtClean="0"/>
              <a:t> for the virtual interface. </a:t>
            </a:r>
          </a:p>
        </p:txBody>
      </p:sp>
      <p:sp>
        <p:nvSpPr>
          <p:cNvPr id="6" name="TextBox 5"/>
          <p:cNvSpPr txBox="1"/>
          <p:nvPr/>
        </p:nvSpPr>
        <p:spPr>
          <a:xfrm>
            <a:off x="533400" y="2209800"/>
            <a:ext cx="7924800" cy="1785104"/>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program automatic test(); </a:t>
            </a:r>
          </a:p>
          <a:p>
            <a:r>
              <a:rPr lang="en-US" sz="2200" noProof="1" smtClean="0">
                <a:latin typeface="Courier New" pitchFamily="49" charset="0"/>
                <a:cs typeface="Courier New" pitchFamily="49" charset="0"/>
              </a:rPr>
              <a:t>  .... </a:t>
            </a:r>
          </a:p>
          <a:p>
            <a:r>
              <a:rPr lang="en-US" sz="2200" noProof="1" smtClean="0">
                <a:latin typeface="Courier New" pitchFamily="49" charset="0"/>
                <a:cs typeface="Courier New" pitchFamily="49" charset="0"/>
              </a:rPr>
              <a:t>  virtual risc_spm_if risc_bus = top.risc_bus; </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endprogram</a:t>
            </a:r>
            <a:endParaRPr lang="en-US" sz="2200" noProof="1">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1323439"/>
          </a:xfrm>
          <a:prstGeom prst="rect">
            <a:avLst/>
          </a:prstGeom>
          <a:noFill/>
        </p:spPr>
        <p:txBody>
          <a:bodyPr wrap="square" rtlCol="0">
            <a:spAutoFit/>
          </a:bodyPr>
          <a:lstStyle/>
          <a:p>
            <a:pPr algn="ctr"/>
            <a:r>
              <a:rPr lang="en-US" sz="4000" dirty="0" smtClean="0"/>
              <a:t>10.3 Parameterized Interfaces and Virtual Interfaces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19</a:t>
            </a:fld>
            <a:endParaRPr lang="en-US" dirty="0"/>
          </a:p>
        </p:txBody>
      </p:sp>
      <p:sp>
        <p:nvSpPr>
          <p:cNvPr id="9" name="TextBox 8"/>
          <p:cNvSpPr txBox="1"/>
          <p:nvPr/>
        </p:nvSpPr>
        <p:spPr>
          <a:xfrm>
            <a:off x="228600" y="1752600"/>
            <a:ext cx="4572000" cy="1107996"/>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module counter(X_if.DUT xi);</a:t>
            </a:r>
          </a:p>
          <a:p>
            <a:r>
              <a:rPr lang="en-US" sz="2200" spc="-150" noProof="1" smtClean="0">
                <a:latin typeface="Courier New" pitchFamily="49" charset="0"/>
                <a:cs typeface="Courier New" pitchFamily="49" charset="0"/>
              </a:rPr>
              <a:t>   logic [7:0] count;</a:t>
            </a:r>
          </a:p>
          <a:p>
            <a:r>
              <a:rPr lang="en-US" sz="2200" spc="-150" noProof="1" smtClean="0">
                <a:latin typeface="Courier New" pitchFamily="49" charset="0"/>
                <a:cs typeface="Courier New" pitchFamily="49" charset="0"/>
              </a:rPr>
              <a:t>.....</a:t>
            </a:r>
          </a:p>
        </p:txBody>
      </p:sp>
      <p:sp>
        <p:nvSpPr>
          <p:cNvPr id="10" name="TextBox 9"/>
          <p:cNvSpPr txBox="1"/>
          <p:nvPr/>
        </p:nvSpPr>
        <p:spPr>
          <a:xfrm>
            <a:off x="381000" y="1295400"/>
            <a:ext cx="8229600" cy="461665"/>
          </a:xfrm>
          <a:prstGeom prst="rect">
            <a:avLst/>
          </a:prstGeom>
          <a:noFill/>
          <a:ln w="19050">
            <a:noFill/>
          </a:ln>
        </p:spPr>
        <p:txBody>
          <a:bodyPr wrap="square" rtlCol="0">
            <a:spAutoFit/>
          </a:bodyPr>
          <a:lstStyle/>
          <a:p>
            <a:r>
              <a:rPr lang="en-US" sz="2400" dirty="0" smtClean="0"/>
              <a:t>Assuming the following DUT declaration and interface:</a:t>
            </a:r>
          </a:p>
        </p:txBody>
      </p:sp>
      <p:sp>
        <p:nvSpPr>
          <p:cNvPr id="12" name="TextBox 11"/>
          <p:cNvSpPr txBox="1"/>
          <p:nvPr/>
        </p:nvSpPr>
        <p:spPr>
          <a:xfrm>
            <a:off x="457200" y="5105400"/>
            <a:ext cx="6172200" cy="461665"/>
          </a:xfrm>
          <a:prstGeom prst="rect">
            <a:avLst/>
          </a:prstGeom>
          <a:noFill/>
          <a:ln w="19050">
            <a:noFill/>
          </a:ln>
        </p:spPr>
        <p:txBody>
          <a:bodyPr wrap="square" rtlCol="0">
            <a:spAutoFit/>
          </a:bodyPr>
          <a:lstStyle/>
          <a:p>
            <a:r>
              <a:rPr lang="en-US" sz="2400" dirty="0" smtClean="0"/>
              <a:t>How does the interface change to handle this?</a:t>
            </a:r>
          </a:p>
        </p:txBody>
      </p:sp>
      <p:sp>
        <p:nvSpPr>
          <p:cNvPr id="13" name="TextBox 12"/>
          <p:cNvSpPr txBox="1"/>
          <p:nvPr/>
        </p:nvSpPr>
        <p:spPr>
          <a:xfrm>
            <a:off x="457200" y="4038600"/>
            <a:ext cx="8001000" cy="769441"/>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module counter #(BIT_COUNT = 8) (X_if.DUT xi);</a:t>
            </a:r>
          </a:p>
          <a:p>
            <a:r>
              <a:rPr lang="en-US" sz="2200" noProof="1" smtClean="0">
                <a:latin typeface="Courier New" pitchFamily="49" charset="0"/>
                <a:cs typeface="Courier New" pitchFamily="49" charset="0"/>
              </a:rPr>
              <a:t>   logic [BIT_WIDTH-1:0] count;  </a:t>
            </a:r>
          </a:p>
        </p:txBody>
      </p:sp>
      <p:sp>
        <p:nvSpPr>
          <p:cNvPr id="15" name="Rectangle 14"/>
          <p:cNvSpPr/>
          <p:nvPr/>
        </p:nvSpPr>
        <p:spPr>
          <a:xfrm>
            <a:off x="3657600" y="2362200"/>
            <a:ext cx="5334000" cy="1107996"/>
          </a:xfrm>
          <a:prstGeom prst="rect">
            <a:avLst/>
          </a:prstGeom>
          <a:solidFill>
            <a:srgbClr val="FFFFCC"/>
          </a:solidFill>
          <a:ln w="15875">
            <a:solidFill>
              <a:schemeClr val="tx1"/>
            </a:solidFill>
          </a:ln>
        </p:spPr>
        <p:txBody>
          <a:bodyPr wrap="square">
            <a:spAutoFit/>
          </a:bodyPr>
          <a:lstStyle/>
          <a:p>
            <a:r>
              <a:rPr lang="en-US" sz="2200" spc="-150" noProof="1" smtClean="0">
                <a:latin typeface="Courier New" pitchFamily="49" charset="0"/>
                <a:cs typeface="Courier New" pitchFamily="49" charset="0"/>
              </a:rPr>
              <a:t>interface X_if (input logic clk);</a:t>
            </a:r>
          </a:p>
          <a:p>
            <a:r>
              <a:rPr lang="en-US" sz="2200" spc="-150" noProof="1" smtClean="0">
                <a:latin typeface="Courier New" pitchFamily="49" charset="0"/>
                <a:cs typeface="Courier New" pitchFamily="49" charset="0"/>
              </a:rPr>
              <a:t>  logic [7:0] din, dout;</a:t>
            </a:r>
          </a:p>
          <a:p>
            <a:r>
              <a:rPr lang="en-US" sz="2200" spc="-150" noProof="1" smtClean="0">
                <a:latin typeface="Courier New" pitchFamily="49" charset="0"/>
                <a:cs typeface="Courier New" pitchFamily="49" charset="0"/>
              </a:rPr>
              <a:t>....</a:t>
            </a:r>
          </a:p>
        </p:txBody>
      </p:sp>
      <p:sp>
        <p:nvSpPr>
          <p:cNvPr id="16" name="TextBox 15"/>
          <p:cNvSpPr txBox="1"/>
          <p:nvPr/>
        </p:nvSpPr>
        <p:spPr>
          <a:xfrm>
            <a:off x="381000" y="3429000"/>
            <a:ext cx="8229600" cy="461665"/>
          </a:xfrm>
          <a:prstGeom prst="rect">
            <a:avLst/>
          </a:prstGeom>
          <a:noFill/>
          <a:ln w="19050">
            <a:noFill/>
          </a:ln>
        </p:spPr>
        <p:txBody>
          <a:bodyPr wrap="square" rtlCol="0">
            <a:spAutoFit/>
          </a:bodyPr>
          <a:lstStyle/>
          <a:p>
            <a:r>
              <a:rPr lang="en-US" sz="2400" dirty="0" smtClean="0"/>
              <a:t>Supposed the width of the DUT (i.e. counter) is parameterized?</a:t>
            </a:r>
          </a:p>
        </p:txBody>
      </p:sp>
      <p:sp>
        <p:nvSpPr>
          <p:cNvPr id="17" name="TextBox 16"/>
          <p:cNvSpPr txBox="1"/>
          <p:nvPr/>
        </p:nvSpPr>
        <p:spPr>
          <a:xfrm>
            <a:off x="533400" y="5715000"/>
            <a:ext cx="3429000" cy="461665"/>
          </a:xfrm>
          <a:prstGeom prst="rect">
            <a:avLst/>
          </a:prstGeom>
          <a:noFill/>
          <a:ln w="19050">
            <a:noFill/>
          </a:ln>
        </p:spPr>
        <p:txBody>
          <a:bodyPr wrap="square" rtlCol="0">
            <a:spAutoFit/>
          </a:bodyPr>
          <a:lstStyle/>
          <a:p>
            <a:r>
              <a:rPr lang="en-US" sz="2400" dirty="0" smtClean="0">
                <a:solidFill>
                  <a:srgbClr val="FF0000"/>
                </a:solidFill>
              </a:rPr>
              <a:t>Parameterized Interfaces!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5" grpId="0" animBg="1"/>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5720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7.6.1 Mailbox in a Testbench - driver</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a:t>
            </a:fld>
            <a:endParaRPr lang="en-US" dirty="0"/>
          </a:p>
        </p:txBody>
      </p:sp>
      <p:sp>
        <p:nvSpPr>
          <p:cNvPr id="9" name="TextBox 8"/>
          <p:cNvSpPr txBox="1"/>
          <p:nvPr/>
        </p:nvSpPr>
        <p:spPr>
          <a:xfrm>
            <a:off x="304800" y="762000"/>
            <a:ext cx="8686800" cy="5170646"/>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class Driver;</a:t>
            </a:r>
          </a:p>
          <a:p>
            <a:pPr lvl="1"/>
            <a:r>
              <a:rPr lang="en-US" sz="2200" noProof="1" smtClean="0">
                <a:latin typeface="Courier New" pitchFamily="49" charset="0"/>
                <a:cs typeface="Courier New" pitchFamily="49" charset="0"/>
              </a:rPr>
              <a:t>Transaction tr;</a:t>
            </a:r>
          </a:p>
          <a:p>
            <a:pPr lvl="1"/>
            <a:r>
              <a:rPr lang="en-US" sz="2200" noProof="1" smtClean="0">
                <a:latin typeface="Courier New" pitchFamily="49" charset="0"/>
                <a:cs typeface="Courier New" pitchFamily="49" charset="0"/>
              </a:rPr>
              <a:t>mailbox #(Transaction) mbx;</a:t>
            </a:r>
          </a:p>
          <a:p>
            <a:pPr lvl="1"/>
            <a:r>
              <a:rPr lang="en-US" sz="2200" noProof="1" smtClean="0">
                <a:latin typeface="Courier New" pitchFamily="49" charset="0"/>
                <a:cs typeface="Courier New" pitchFamily="49" charset="0"/>
              </a:rPr>
              <a:t>function new(input mailbox #(Transaction) mbx);</a:t>
            </a:r>
          </a:p>
          <a:p>
            <a:pPr lvl="2"/>
            <a:r>
              <a:rPr lang="en-US" sz="2200" noProof="1" smtClean="0">
                <a:latin typeface="Courier New" pitchFamily="49" charset="0"/>
                <a:cs typeface="Courier New" pitchFamily="49" charset="0"/>
              </a:rPr>
              <a:t>this.mbx = mbx;</a:t>
            </a:r>
          </a:p>
          <a:p>
            <a:pPr lvl="1"/>
            <a:r>
              <a:rPr lang="en-US" sz="2200" noProof="1" smtClean="0">
                <a:latin typeface="Courier New" pitchFamily="49" charset="0"/>
                <a:cs typeface="Courier New" pitchFamily="49" charset="0"/>
              </a:rPr>
              <a:t>endfunction</a:t>
            </a:r>
          </a:p>
          <a:p>
            <a:pPr lvl="1"/>
            <a:r>
              <a:rPr lang="en-US" sz="2200" noProof="1" smtClean="0">
                <a:latin typeface="Courier New" pitchFamily="49" charset="0"/>
                <a:cs typeface="Courier New" pitchFamily="49" charset="0"/>
              </a:rPr>
              <a:t>task run(input int count);</a:t>
            </a:r>
          </a:p>
          <a:p>
            <a:pPr lvl="2"/>
            <a:r>
              <a:rPr lang="en-US" sz="2200" noProof="1" smtClean="0">
                <a:latin typeface="Courier New" pitchFamily="49" charset="0"/>
                <a:cs typeface="Courier New" pitchFamily="49" charset="0"/>
              </a:rPr>
              <a:t>repeat (count) begin</a:t>
            </a:r>
          </a:p>
          <a:p>
            <a:pPr lvl="3"/>
            <a:r>
              <a:rPr lang="en-US" sz="2200" noProof="1" smtClean="0">
                <a:latin typeface="Courier New" pitchFamily="49" charset="0"/>
                <a:cs typeface="Courier New" pitchFamily="49" charset="0"/>
              </a:rPr>
              <a:t>mbx.get(tr); </a:t>
            </a:r>
          </a:p>
          <a:p>
            <a:pPr lvl="3"/>
            <a:r>
              <a:rPr lang="en-US" sz="2200" noProof="1" smtClean="0">
                <a:latin typeface="Courier New" pitchFamily="49" charset="0"/>
                <a:cs typeface="Courier New" pitchFamily="49" charset="0"/>
              </a:rPr>
              <a:t>@(posedge bus.cb.ack);</a:t>
            </a:r>
          </a:p>
          <a:p>
            <a:pPr lvl="3"/>
            <a:r>
              <a:rPr lang="en-US" sz="2200" noProof="1" smtClean="0">
                <a:latin typeface="Courier New" pitchFamily="49" charset="0"/>
                <a:cs typeface="Courier New" pitchFamily="49" charset="0"/>
              </a:rPr>
              <a:t>bus.cb.kind &lt;= tr.kind;</a:t>
            </a:r>
          </a:p>
          <a:p>
            <a:pPr lvl="3"/>
            <a:r>
              <a:rPr lang="en-US" sz="2200" noProof="1" smtClean="0">
                <a:latin typeface="Courier New" pitchFamily="49" charset="0"/>
                <a:cs typeface="Courier New" pitchFamily="49" charset="0"/>
              </a:rPr>
              <a:t>...</a:t>
            </a:r>
          </a:p>
          <a:p>
            <a:pPr lvl="2"/>
            <a:r>
              <a:rPr lang="en-US" sz="2200" noProof="1" smtClean="0">
                <a:latin typeface="Courier New" pitchFamily="49" charset="0"/>
                <a:cs typeface="Courier New" pitchFamily="49" charset="0"/>
              </a:rPr>
              <a:t>end</a:t>
            </a:r>
          </a:p>
          <a:p>
            <a:pPr lvl="1"/>
            <a:r>
              <a:rPr lang="en-US" sz="2200" noProof="1" smtClean="0">
                <a:latin typeface="Courier New" pitchFamily="49" charset="0"/>
                <a:cs typeface="Courier New" pitchFamily="49" charset="0"/>
              </a:rPr>
              <a:t>endtask</a:t>
            </a:r>
          </a:p>
          <a:p>
            <a:r>
              <a:rPr lang="en-US" sz="2200" noProof="1" smtClean="0">
                <a:latin typeface="Courier New" pitchFamily="49" charset="0"/>
                <a:cs typeface="Courier New" pitchFamily="49" charset="0"/>
              </a:rPr>
              <a:t>endclass</a:t>
            </a:r>
          </a:p>
        </p:txBody>
      </p:sp>
      <p:sp>
        <p:nvSpPr>
          <p:cNvPr id="10" name="TextBox 9"/>
          <p:cNvSpPr txBox="1"/>
          <p:nvPr/>
        </p:nvSpPr>
        <p:spPr>
          <a:xfrm>
            <a:off x="5105400" y="2590800"/>
            <a:ext cx="3775136" cy="461665"/>
          </a:xfrm>
          <a:prstGeom prst="rect">
            <a:avLst/>
          </a:prstGeom>
          <a:noFill/>
          <a:ln w="19050">
            <a:noFill/>
          </a:ln>
        </p:spPr>
        <p:txBody>
          <a:bodyPr wrap="none" rtlCol="0">
            <a:spAutoFit/>
          </a:bodyPr>
          <a:lstStyle/>
          <a:p>
            <a:r>
              <a:rPr lang="en-US" sz="2400" dirty="0" smtClean="0">
                <a:solidFill>
                  <a:srgbClr val="FF0000"/>
                </a:solidFill>
              </a:rPr>
              <a:t>How is this interface known?</a:t>
            </a:r>
          </a:p>
        </p:txBody>
      </p:sp>
      <p:cxnSp>
        <p:nvCxnSpPr>
          <p:cNvPr id="12" name="Straight Arrow Connector 11"/>
          <p:cNvCxnSpPr/>
          <p:nvPr/>
        </p:nvCxnSpPr>
        <p:spPr>
          <a:xfrm flipH="1">
            <a:off x="4114800" y="3048000"/>
            <a:ext cx="1295400" cy="838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590800" y="2971800"/>
            <a:ext cx="2743200" cy="1295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28600" y="5486400"/>
            <a:ext cx="8610600" cy="1107996"/>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program automatic test #(NUM_XI=2, </a:t>
            </a:r>
            <a:r>
              <a:rPr lang="en-US" sz="2200" spc="-150" noProof="1" smtClean="0">
                <a:solidFill>
                  <a:srgbClr val="FF0000"/>
                </a:solidFill>
                <a:latin typeface="Courier New" pitchFamily="49" charset="0"/>
                <a:cs typeface="Courier New" pitchFamily="49" charset="0"/>
              </a:rPr>
              <a:t>BIT_WIDTH=8</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   virtual X_if </a:t>
            </a:r>
            <a:r>
              <a:rPr lang="en-US" sz="2200" spc="-150" noProof="1" smtClean="0">
                <a:solidFill>
                  <a:srgbClr val="FF0000"/>
                </a:solidFill>
                <a:latin typeface="Courier New" pitchFamily="49" charset="0"/>
                <a:cs typeface="Courier New" pitchFamily="49" charset="0"/>
              </a:rPr>
              <a:t>#(.BIT_WIDTH(BIT_WIDTH))</a:t>
            </a:r>
            <a:r>
              <a:rPr lang="en-US" sz="2200" spc="-150" noProof="1" smtClean="0">
                <a:latin typeface="Courier New" pitchFamily="49" charset="0"/>
                <a:cs typeface="Courier New" pitchFamily="49" charset="0"/>
              </a:rPr>
              <a:t>.TB vxi[NUM_XI];</a:t>
            </a:r>
          </a:p>
          <a:p>
            <a:r>
              <a:rPr lang="en-US" sz="2200" spc="-150" noProof="1" smtClean="0">
                <a:latin typeface="Courier New" pitchFamily="49" charset="0"/>
                <a:cs typeface="Courier New" pitchFamily="49" charset="0"/>
              </a:rPr>
              <a:t>....</a:t>
            </a:r>
          </a:p>
        </p:txBody>
      </p:sp>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10.3 Parameterized Interfaces ...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20</a:t>
            </a:fld>
            <a:endParaRPr lang="en-US" dirty="0"/>
          </a:p>
        </p:txBody>
      </p:sp>
      <p:sp>
        <p:nvSpPr>
          <p:cNvPr id="9" name="TextBox 8"/>
          <p:cNvSpPr txBox="1"/>
          <p:nvPr/>
        </p:nvSpPr>
        <p:spPr>
          <a:xfrm>
            <a:off x="457199" y="2514600"/>
            <a:ext cx="7391401" cy="1107996"/>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interface X_if </a:t>
            </a:r>
            <a:r>
              <a:rPr lang="en-US" sz="2200" spc="-150" noProof="1" smtClean="0">
                <a:solidFill>
                  <a:srgbClr val="FF0000"/>
                </a:solidFill>
                <a:latin typeface="Courier New" pitchFamily="49" charset="0"/>
                <a:cs typeface="Courier New" pitchFamily="49" charset="0"/>
              </a:rPr>
              <a:t>#(BIT_WIDTH=8) </a:t>
            </a:r>
            <a:r>
              <a:rPr lang="en-US" sz="2200" spc="-150" noProof="1" smtClean="0">
                <a:latin typeface="Courier New" pitchFamily="49" charset="0"/>
                <a:cs typeface="Courier New" pitchFamily="49" charset="0"/>
              </a:rPr>
              <a:t>(input logic clk);</a:t>
            </a:r>
          </a:p>
          <a:p>
            <a:r>
              <a:rPr lang="en-US" sz="2200" spc="-150" noProof="1" smtClean="0">
                <a:latin typeface="Courier New" pitchFamily="49" charset="0"/>
                <a:cs typeface="Courier New" pitchFamily="49" charset="0"/>
              </a:rPr>
              <a:t>   logic </a:t>
            </a:r>
            <a:r>
              <a:rPr lang="en-US" sz="2200" spc="-150" noProof="1" smtClean="0">
                <a:solidFill>
                  <a:srgbClr val="FF0000"/>
                </a:solidFill>
                <a:latin typeface="Courier New" pitchFamily="49" charset="0"/>
                <a:cs typeface="Courier New" pitchFamily="49" charset="0"/>
              </a:rPr>
              <a:t>[BIT_WIDTH-1:0]</a:t>
            </a:r>
            <a:r>
              <a:rPr lang="en-US" sz="2200" spc="-150" noProof="1" smtClean="0">
                <a:latin typeface="Courier New" pitchFamily="49" charset="0"/>
                <a:cs typeface="Courier New" pitchFamily="49" charset="0"/>
              </a:rPr>
              <a:t> din, dout;</a:t>
            </a:r>
          </a:p>
          <a:p>
            <a:r>
              <a:rPr lang="en-US" sz="2200" spc="-150" noProof="1" smtClean="0">
                <a:latin typeface="Courier New" pitchFamily="49" charset="0"/>
                <a:cs typeface="Courier New" pitchFamily="49" charset="0"/>
              </a:rPr>
              <a:t>....</a:t>
            </a:r>
          </a:p>
        </p:txBody>
      </p:sp>
      <p:sp>
        <p:nvSpPr>
          <p:cNvPr id="15" name="Rectangle 14"/>
          <p:cNvSpPr/>
          <p:nvPr/>
        </p:nvSpPr>
        <p:spPr>
          <a:xfrm>
            <a:off x="533399" y="762000"/>
            <a:ext cx="5181601" cy="1107996"/>
          </a:xfrm>
          <a:prstGeom prst="rect">
            <a:avLst/>
          </a:prstGeom>
          <a:solidFill>
            <a:srgbClr val="FF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interface X_if (input logic clk);</a:t>
            </a:r>
          </a:p>
          <a:p>
            <a:r>
              <a:rPr lang="en-US" sz="2200" spc="-150" noProof="1" smtClean="0">
                <a:latin typeface="Courier New" pitchFamily="49" charset="0"/>
                <a:cs typeface="Courier New" pitchFamily="49" charset="0"/>
              </a:rPr>
              <a:t>  logic [7:0] din, dout;</a:t>
            </a:r>
          </a:p>
          <a:p>
            <a:r>
              <a:rPr lang="en-US" sz="2200" spc="-150" noProof="1" smtClean="0">
                <a:latin typeface="Courier New" pitchFamily="49" charset="0"/>
                <a:cs typeface="Courier New" pitchFamily="49" charset="0"/>
              </a:rPr>
              <a:t>....</a:t>
            </a:r>
          </a:p>
        </p:txBody>
      </p:sp>
      <p:cxnSp>
        <p:nvCxnSpPr>
          <p:cNvPr id="20" name="Straight Arrow Connector 19"/>
          <p:cNvCxnSpPr/>
          <p:nvPr/>
        </p:nvCxnSpPr>
        <p:spPr>
          <a:xfrm rot="5400000">
            <a:off x="3124994" y="2209006"/>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7199" y="3733800"/>
            <a:ext cx="7206953" cy="1107996"/>
          </a:xfrm>
          <a:prstGeom prst="rect">
            <a:avLst/>
          </a:prstGeom>
          <a:solidFill>
            <a:srgbClr val="FF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program automatic test #(NUM_XI=2);</a:t>
            </a:r>
          </a:p>
          <a:p>
            <a:r>
              <a:rPr lang="en-US" sz="2200" spc="-150" noProof="1" smtClean="0">
                <a:latin typeface="Courier New" pitchFamily="49" charset="0"/>
                <a:cs typeface="Courier New" pitchFamily="49" charset="0"/>
              </a:rPr>
              <a:t>   virtual X_if.TB vxi[NUM_XI]; </a:t>
            </a:r>
          </a:p>
          <a:p>
            <a:r>
              <a:rPr lang="en-US" sz="2200" spc="-150" noProof="1" smtClean="0">
                <a:latin typeface="Courier New" pitchFamily="49" charset="0"/>
                <a:cs typeface="Courier New" pitchFamily="49" charset="0"/>
              </a:rPr>
              <a:t>...</a:t>
            </a:r>
          </a:p>
        </p:txBody>
      </p:sp>
      <p:cxnSp>
        <p:nvCxnSpPr>
          <p:cNvPr id="26" name="Straight Arrow Connector 25"/>
          <p:cNvCxnSpPr/>
          <p:nvPr/>
        </p:nvCxnSpPr>
        <p:spPr>
          <a:xfrm rot="5400000">
            <a:off x="3048794" y="5180806"/>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5"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10.3 Parameterized Interfaces ...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21</a:t>
            </a:fld>
            <a:endParaRPr lang="en-US" dirty="0"/>
          </a:p>
        </p:txBody>
      </p:sp>
      <p:sp>
        <p:nvSpPr>
          <p:cNvPr id="9" name="TextBox 8"/>
          <p:cNvSpPr txBox="1"/>
          <p:nvPr/>
        </p:nvSpPr>
        <p:spPr>
          <a:xfrm>
            <a:off x="228600" y="3733800"/>
            <a:ext cx="8458200" cy="2800767"/>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module top</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X_if </a:t>
            </a:r>
            <a:r>
              <a:rPr lang="en-US" sz="2200" spc="-150" noProof="1" smtClean="0">
                <a:solidFill>
                  <a:srgbClr val="FF0000"/>
                </a:solidFill>
                <a:latin typeface="Courier New" pitchFamily="49" charset="0"/>
                <a:cs typeface="Courier New" pitchFamily="49" charset="0"/>
              </a:rPr>
              <a:t>#(.BIT_WIDTH(BIT_WIDTH)) </a:t>
            </a:r>
            <a:r>
              <a:rPr lang="en-US" sz="2200" spc="-150" noProof="1" smtClean="0">
                <a:latin typeface="Courier New" pitchFamily="49" charset="0"/>
                <a:cs typeface="Courier New" pitchFamily="49" charset="0"/>
              </a:rPr>
              <a:t>xi[NUM_XI] (clk);</a:t>
            </a:r>
          </a:p>
          <a:p>
            <a:r>
              <a:rPr lang="en-US" sz="2200" spc="-150" noProof="1" smtClean="0">
                <a:latin typeface="Courier New" pitchFamily="49" charset="0"/>
                <a:cs typeface="Courier New" pitchFamily="49" charset="0"/>
              </a:rPr>
              <a:t>  test #(.NUM_XI(NUM_XI), </a:t>
            </a:r>
            <a:r>
              <a:rPr lang="en-US" sz="2200" spc="-150" noProof="1" smtClean="0">
                <a:solidFill>
                  <a:srgbClr val="FF0000"/>
                </a:solidFill>
                <a:latin typeface="Courier New" pitchFamily="49" charset="0"/>
                <a:cs typeface="Courier New" pitchFamily="49" charset="0"/>
              </a:rPr>
              <a:t>.BIT_WIDTH(BIT_WIDTH)</a:t>
            </a:r>
            <a:r>
              <a:rPr lang="en-US" sz="2200" spc="-150" noProof="1" smtClean="0">
                <a:latin typeface="Courier New" pitchFamily="49" charset="0"/>
                <a:cs typeface="Courier New" pitchFamily="49" charset="0"/>
              </a:rPr>
              <a:t>) tb();</a:t>
            </a:r>
          </a:p>
          <a:p>
            <a:r>
              <a:rPr lang="en-US" sz="2200" spc="-150" noProof="1" smtClean="0">
                <a:latin typeface="Courier New" pitchFamily="49" charset="0"/>
                <a:cs typeface="Courier New" pitchFamily="49" charset="0"/>
              </a:rPr>
              <a:t>  generate</a:t>
            </a:r>
          </a:p>
          <a:p>
            <a:r>
              <a:rPr lang="en-US" sz="2200" spc="-150" noProof="1" smtClean="0">
                <a:latin typeface="Courier New" pitchFamily="49" charset="0"/>
                <a:cs typeface="Courier New" pitchFamily="49" charset="0"/>
              </a:rPr>
              <a:t>    for (genvar i=0; i&lt;NUM_XI; i++) begin : count_blk</a:t>
            </a:r>
          </a:p>
          <a:p>
            <a:r>
              <a:rPr lang="en-US" sz="2200" spc="-150" noProof="1" smtClean="0">
                <a:latin typeface="Courier New" pitchFamily="49" charset="0"/>
                <a:cs typeface="Courier New" pitchFamily="49" charset="0"/>
              </a:rPr>
              <a:t>      counter </a:t>
            </a:r>
            <a:r>
              <a:rPr lang="en-US" sz="2200" spc="-150" noProof="1" smtClean="0">
                <a:solidFill>
                  <a:srgbClr val="FF0000"/>
                </a:solidFill>
                <a:latin typeface="Courier New" pitchFamily="49" charset="0"/>
                <a:cs typeface="Courier New" pitchFamily="49" charset="0"/>
              </a:rPr>
              <a:t>#(.BIT_WIDTH(BIT_WIDTH)) </a:t>
            </a:r>
            <a:r>
              <a:rPr lang="en-US" sz="2200" spc="-150" noProof="1" smtClean="0">
                <a:latin typeface="Courier New" pitchFamily="49" charset="0"/>
                <a:cs typeface="Courier New" pitchFamily="49" charset="0"/>
              </a:rPr>
              <a:t>c (xi[i]);</a:t>
            </a:r>
          </a:p>
          <a:p>
            <a:r>
              <a:rPr lang="en-US" sz="2200" spc="-150" noProof="1" smtClean="0">
                <a:latin typeface="Courier New" pitchFamily="49" charset="0"/>
                <a:cs typeface="Courier New" pitchFamily="49" charset="0"/>
              </a:rPr>
              <a:t>  ....</a:t>
            </a:r>
          </a:p>
        </p:txBody>
      </p:sp>
      <p:sp>
        <p:nvSpPr>
          <p:cNvPr id="15" name="Rectangle 14"/>
          <p:cNvSpPr/>
          <p:nvPr/>
        </p:nvSpPr>
        <p:spPr>
          <a:xfrm>
            <a:off x="762000" y="685800"/>
            <a:ext cx="7010401" cy="2800767"/>
          </a:xfrm>
          <a:prstGeom prst="rect">
            <a:avLst/>
          </a:prstGeom>
          <a:solidFill>
            <a:srgbClr val="FFFFCC"/>
          </a:solidFill>
          <a:ln>
            <a:solidFill>
              <a:schemeClr val="tx1"/>
            </a:solidFill>
          </a:ln>
        </p:spPr>
        <p:txBody>
          <a:bodyPr wrap="square">
            <a:spAutoFit/>
          </a:bodyPr>
          <a:lstStyle/>
          <a:p>
            <a:r>
              <a:rPr lang="en-US" sz="2200" noProof="1" smtClean="0">
                <a:latin typeface="Courier New" pitchFamily="49" charset="0"/>
                <a:cs typeface="Courier New" pitchFamily="49" charset="0"/>
              </a:rPr>
              <a:t>module top</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  X_if xi[NUM_XI] (clk);</a:t>
            </a:r>
          </a:p>
          <a:p>
            <a:r>
              <a:rPr lang="en-US" sz="2200" noProof="1" smtClean="0">
                <a:latin typeface="Courier New" pitchFamily="49" charset="0"/>
                <a:cs typeface="Courier New" pitchFamily="49" charset="0"/>
              </a:rPr>
              <a:t>  test #(.NUM_XI(NUM_XI)) tb(); </a:t>
            </a:r>
          </a:p>
          <a:p>
            <a:r>
              <a:rPr lang="en-US" sz="2200" noProof="1" smtClean="0">
                <a:latin typeface="Courier New" pitchFamily="49" charset="0"/>
                <a:cs typeface="Courier New" pitchFamily="49" charset="0"/>
              </a:rPr>
              <a:t>  generate</a:t>
            </a:r>
          </a:p>
          <a:p>
            <a:r>
              <a:rPr lang="en-US" sz="2200" noProof="1" smtClean="0">
                <a:latin typeface="Courier New" pitchFamily="49" charset="0"/>
                <a:cs typeface="Courier New" pitchFamily="49" charset="0"/>
              </a:rPr>
              <a:t>  for (genvar i=0; i&lt;NUM_XI; i++) begin</a:t>
            </a:r>
          </a:p>
          <a:p>
            <a:r>
              <a:rPr lang="en-US" sz="2200" noProof="1" smtClean="0">
                <a:latin typeface="Courier New" pitchFamily="49" charset="0"/>
                <a:cs typeface="Courier New" pitchFamily="49" charset="0"/>
              </a:rPr>
              <a:t>    counter c (xi[i]);</a:t>
            </a:r>
          </a:p>
          <a:p>
            <a:r>
              <a:rPr lang="en-US" sz="2200" noProof="1" smtClean="0">
                <a:latin typeface="Courier New" pitchFamily="49" charset="0"/>
                <a:cs typeface="Courier New" pitchFamily="49" charset="0"/>
              </a:rPr>
              <a:t>  ......</a:t>
            </a:r>
          </a:p>
        </p:txBody>
      </p:sp>
      <p:cxnSp>
        <p:nvCxnSpPr>
          <p:cNvPr id="20" name="Straight Arrow Connector 19"/>
          <p:cNvCxnSpPr/>
          <p:nvPr/>
        </p:nvCxnSpPr>
        <p:spPr>
          <a:xfrm rot="5400000">
            <a:off x="4039394" y="3580606"/>
            <a:ext cx="762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419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661720"/>
          </a:xfrm>
          <a:prstGeom prst="rect">
            <a:avLst/>
          </a:prstGeom>
          <a:noFill/>
        </p:spPr>
        <p:txBody>
          <a:bodyPr wrap="square" rtlCol="0">
            <a:spAutoFit/>
          </a:bodyPr>
          <a:lstStyle/>
          <a:p>
            <a:pPr algn="ctr"/>
            <a:r>
              <a:rPr lang="en-US" sz="3600" dirty="0" smtClean="0"/>
              <a:t>Parameterized Interfaces </a:t>
            </a:r>
            <a:r>
              <a:rPr lang="en-US" sz="3700" dirty="0" smtClean="0"/>
              <a:t>exercise.. 5/5</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22</a:t>
            </a:fld>
            <a:endParaRPr lang="en-US" dirty="0"/>
          </a:p>
        </p:txBody>
      </p:sp>
      <p:sp>
        <p:nvSpPr>
          <p:cNvPr id="9" name="TextBox 8"/>
          <p:cNvSpPr txBox="1"/>
          <p:nvPr/>
        </p:nvSpPr>
        <p:spPr>
          <a:xfrm>
            <a:off x="228600" y="685801"/>
            <a:ext cx="8763000" cy="830997"/>
          </a:xfrm>
          <a:prstGeom prst="rect">
            <a:avLst/>
          </a:prstGeom>
          <a:noFill/>
          <a:ln w="19050">
            <a:noFill/>
          </a:ln>
        </p:spPr>
        <p:txBody>
          <a:bodyPr wrap="square" rtlCol="0">
            <a:spAutoFit/>
          </a:bodyPr>
          <a:lstStyle/>
          <a:p>
            <a:r>
              <a:rPr lang="en-US" sz="2400" dirty="0" smtClean="0"/>
              <a:t>Modify the following interface to use a parameter, ADDRESS_WIDTH. By default the addressing space supports 256 words.   </a:t>
            </a:r>
          </a:p>
        </p:txBody>
      </p:sp>
      <p:sp>
        <p:nvSpPr>
          <p:cNvPr id="10" name="TextBox 9"/>
          <p:cNvSpPr txBox="1"/>
          <p:nvPr/>
        </p:nvSpPr>
        <p:spPr>
          <a:xfrm>
            <a:off x="228600" y="1905000"/>
            <a:ext cx="8763000" cy="4493538"/>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interface risc_spm_if (input bit clk);</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   bit rst;      </a:t>
            </a:r>
          </a:p>
          <a:p>
            <a:r>
              <a:rPr lang="en-US" sz="2200" noProof="1" smtClean="0">
                <a:latin typeface="Courier New" pitchFamily="49" charset="0"/>
                <a:cs typeface="Courier New" pitchFamily="49" charset="0"/>
              </a:rPr>
              <a:t>   bit    [7:0] data_out;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   logic [7:0] address;  </a:t>
            </a:r>
          </a:p>
          <a:p>
            <a:r>
              <a:rPr lang="en-US" sz="2200" noProof="1" smtClean="0">
                <a:latin typeface="Courier New" pitchFamily="49" charset="0"/>
                <a:cs typeface="Courier New" pitchFamily="49" charset="0"/>
              </a:rPr>
              <a:t>   logic [7:0] data_in; </a:t>
            </a:r>
          </a:p>
          <a:p>
            <a:r>
              <a:rPr lang="en-US" sz="2200" noProof="1" smtClean="0">
                <a:latin typeface="Courier New" pitchFamily="49" charset="0"/>
                <a:cs typeface="Courier New" pitchFamily="49" charset="0"/>
              </a:rPr>
              <a:t>   logic       write;     </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   modport DUT (input clk, data_out, </a:t>
            </a:r>
          </a:p>
          <a:p>
            <a:r>
              <a:rPr lang="en-US" sz="2200" noProof="1" smtClean="0">
                <a:latin typeface="Courier New" pitchFamily="49" charset="0"/>
                <a:cs typeface="Courier New" pitchFamily="49" charset="0"/>
              </a:rPr>
              <a:t>                output address, data_in, write);</a:t>
            </a:r>
          </a:p>
          <a:p>
            <a:endParaRPr lang="en-US" sz="2200" noProof="1" smtClean="0">
              <a:latin typeface="Courier New" pitchFamily="49" charset="0"/>
              <a:cs typeface="Courier New" pitchFamily="49" charset="0"/>
            </a:endParaRPr>
          </a:p>
          <a:p>
            <a:r>
              <a:rPr lang="en-US" sz="2200" noProof="1" smtClean="0">
                <a:latin typeface="Courier New" pitchFamily="49" charset="0"/>
                <a:cs typeface="Courier New" pitchFamily="49" charset="0"/>
              </a:rPr>
              <a:t>endinterface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10.4 Procedural Code in an Interface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23</a:t>
            </a:fld>
            <a:endParaRPr lang="en-US" dirty="0"/>
          </a:p>
        </p:txBody>
      </p:sp>
      <p:sp>
        <p:nvSpPr>
          <p:cNvPr id="10" name="TextBox 9"/>
          <p:cNvSpPr txBox="1"/>
          <p:nvPr/>
        </p:nvSpPr>
        <p:spPr>
          <a:xfrm>
            <a:off x="838200" y="914400"/>
            <a:ext cx="4636590" cy="2308324"/>
          </a:xfrm>
          <a:prstGeom prst="rect">
            <a:avLst/>
          </a:prstGeom>
          <a:noFill/>
          <a:ln w="19050">
            <a:noFill/>
          </a:ln>
        </p:spPr>
        <p:txBody>
          <a:bodyPr wrap="none" rtlCol="0">
            <a:spAutoFit/>
          </a:bodyPr>
          <a:lstStyle/>
          <a:p>
            <a:r>
              <a:rPr lang="en-US" sz="2400" dirty="0" smtClean="0"/>
              <a:t>Recall that an interface can contain:</a:t>
            </a:r>
          </a:p>
          <a:p>
            <a:pPr>
              <a:buFont typeface="Arial" pitchFamily="34" charset="0"/>
              <a:buChar char="•"/>
            </a:pPr>
            <a:r>
              <a:rPr lang="en-US" sz="2400" dirty="0" smtClean="0"/>
              <a:t>tasks</a:t>
            </a:r>
          </a:p>
          <a:p>
            <a:pPr>
              <a:buFont typeface="Arial" pitchFamily="34" charset="0"/>
              <a:buChar char="•"/>
            </a:pPr>
            <a:r>
              <a:rPr lang="en-US" sz="2400" dirty="0" smtClean="0"/>
              <a:t>functions</a:t>
            </a:r>
          </a:p>
          <a:p>
            <a:pPr>
              <a:buFont typeface="Arial" pitchFamily="34" charset="0"/>
              <a:buChar char="•"/>
            </a:pPr>
            <a:r>
              <a:rPr lang="en-US" sz="2400" dirty="0" smtClean="0"/>
              <a:t>initial blocks</a:t>
            </a:r>
          </a:p>
          <a:p>
            <a:pPr>
              <a:buFont typeface="Arial" pitchFamily="34" charset="0"/>
              <a:buChar char="•"/>
            </a:pPr>
            <a:r>
              <a:rPr lang="en-US" sz="2400" dirty="0" smtClean="0"/>
              <a:t>always blocks</a:t>
            </a:r>
          </a:p>
          <a:p>
            <a:pPr>
              <a:buFont typeface="Arial" pitchFamily="34" charset="0"/>
              <a:buChar char="•"/>
            </a:pPr>
            <a:r>
              <a:rPr lang="en-US" sz="2400" dirty="0" smtClean="0"/>
              <a:t>assertions</a:t>
            </a:r>
          </a:p>
        </p:txBody>
      </p:sp>
      <p:grpSp>
        <p:nvGrpSpPr>
          <p:cNvPr id="30" name="Group 29"/>
          <p:cNvGrpSpPr/>
          <p:nvPr/>
        </p:nvGrpSpPr>
        <p:grpSpPr>
          <a:xfrm>
            <a:off x="1905000" y="1447800"/>
            <a:ext cx="5429849" cy="1144588"/>
            <a:chOff x="1905000" y="1447800"/>
            <a:chExt cx="5429849" cy="1144588"/>
          </a:xfrm>
        </p:grpSpPr>
        <p:cxnSp>
          <p:nvCxnSpPr>
            <p:cNvPr id="17" name="Straight Arrow Connector 16"/>
            <p:cNvCxnSpPr/>
            <p:nvPr/>
          </p:nvCxnSpPr>
          <p:spPr>
            <a:xfrm rot="10800000">
              <a:off x="1905000" y="1447800"/>
              <a:ext cx="2057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2743200" y="2590800"/>
              <a:ext cx="1219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3390900" y="2019300"/>
              <a:ext cx="1143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14800" y="1676400"/>
              <a:ext cx="3220049" cy="461665"/>
            </a:xfrm>
            <a:prstGeom prst="rect">
              <a:avLst/>
            </a:prstGeom>
            <a:noFill/>
            <a:ln w="19050">
              <a:noFill/>
            </a:ln>
          </p:spPr>
          <p:txBody>
            <a:bodyPr wrap="none" rtlCol="0">
              <a:spAutoFit/>
            </a:bodyPr>
            <a:lstStyle/>
            <a:p>
              <a:r>
                <a:rPr lang="en-US" sz="2400" dirty="0" smtClean="0">
                  <a:solidFill>
                    <a:srgbClr val="FF0000"/>
                  </a:solidFill>
                </a:rPr>
                <a:t>Implement the interface</a:t>
              </a:r>
            </a:p>
          </p:txBody>
        </p:sp>
      </p:grpSp>
      <p:cxnSp>
        <p:nvCxnSpPr>
          <p:cNvPr id="27" name="Straight Arrow Connector 26"/>
          <p:cNvCxnSpPr/>
          <p:nvPr/>
        </p:nvCxnSpPr>
        <p:spPr>
          <a:xfrm rot="10800000">
            <a:off x="2438400" y="2971800"/>
            <a:ext cx="1524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91000" y="2743200"/>
            <a:ext cx="2379113" cy="461665"/>
          </a:xfrm>
          <a:prstGeom prst="rect">
            <a:avLst/>
          </a:prstGeom>
          <a:noFill/>
          <a:ln w="19050">
            <a:noFill/>
          </a:ln>
        </p:spPr>
        <p:txBody>
          <a:bodyPr wrap="none" rtlCol="0">
            <a:spAutoFit/>
          </a:bodyPr>
          <a:lstStyle/>
          <a:p>
            <a:r>
              <a:rPr lang="en-US" sz="2400" dirty="0" smtClean="0">
                <a:solidFill>
                  <a:srgbClr val="FF0000"/>
                </a:solidFill>
              </a:rPr>
              <a:t>Protocol checkers</a:t>
            </a:r>
          </a:p>
        </p:txBody>
      </p:sp>
      <p:sp>
        <p:nvSpPr>
          <p:cNvPr id="31" name="TextBox 30"/>
          <p:cNvSpPr txBox="1"/>
          <p:nvPr/>
        </p:nvSpPr>
        <p:spPr>
          <a:xfrm>
            <a:off x="914400" y="3810000"/>
            <a:ext cx="5382948" cy="461665"/>
          </a:xfrm>
          <a:prstGeom prst="rect">
            <a:avLst/>
          </a:prstGeom>
          <a:noFill/>
          <a:ln w="19050">
            <a:noFill/>
          </a:ln>
        </p:spPr>
        <p:txBody>
          <a:bodyPr wrap="none" rtlCol="0">
            <a:spAutoFit/>
          </a:bodyPr>
          <a:lstStyle/>
          <a:p>
            <a:r>
              <a:rPr lang="en-US" sz="2400" dirty="0" smtClean="0"/>
              <a:t>Access tasks and functions using modport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10.4.1 Interface with parallel protocol</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24</a:t>
            </a:fld>
            <a:endParaRPr lang="en-US" dirty="0"/>
          </a:p>
        </p:txBody>
      </p:sp>
      <p:sp>
        <p:nvSpPr>
          <p:cNvPr id="14" name="Rectangle 13"/>
          <p:cNvSpPr/>
          <p:nvPr/>
        </p:nvSpPr>
        <p:spPr>
          <a:xfrm>
            <a:off x="304800" y="685800"/>
            <a:ext cx="8610600" cy="4093428"/>
          </a:xfrm>
          <a:prstGeom prst="rect">
            <a:avLst/>
          </a:prstGeom>
          <a:solidFill>
            <a:srgbClr val="FFFFCC"/>
          </a:solidFill>
          <a:ln>
            <a:solidFill>
              <a:schemeClr val="tx1"/>
            </a:solidFill>
          </a:ln>
        </p:spPr>
        <p:txBody>
          <a:bodyPr wrap="square">
            <a:spAutoFit/>
          </a:bodyPr>
          <a:lstStyle/>
          <a:p>
            <a:r>
              <a:rPr lang="en-US" sz="2000" spc="-150" noProof="1" smtClean="0">
                <a:latin typeface="Courier New" pitchFamily="49" charset="0"/>
                <a:cs typeface="Courier New" pitchFamily="49" charset="0"/>
              </a:rPr>
              <a:t>interface simple_if(input logic clk);</a:t>
            </a:r>
          </a:p>
          <a:p>
            <a:r>
              <a:rPr lang="en-US" sz="2000" spc="-150" noProof="1" smtClean="0">
                <a:latin typeface="Courier New" pitchFamily="49" charset="0"/>
                <a:cs typeface="Courier New" pitchFamily="49" charset="0"/>
              </a:rPr>
              <a:t>   logic [7:0] addr, data; </a:t>
            </a:r>
          </a:p>
          <a:p>
            <a:r>
              <a:rPr lang="en-US" sz="2000" spc="-150" noProof="1" smtClean="0">
                <a:latin typeface="Courier New" pitchFamily="49" charset="0"/>
                <a:cs typeface="Courier New" pitchFamily="49" charset="0"/>
              </a:rPr>
              <a:t>   bus_cmd_e cmd;</a:t>
            </a:r>
          </a:p>
          <a:p>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   modport INITIATOR(output addr, cmd, data, </a:t>
            </a:r>
          </a:p>
          <a:p>
            <a:r>
              <a:rPr lang="en-US" sz="2000" spc="-150" noProof="1" smtClean="0">
                <a:latin typeface="Courier New" pitchFamily="49" charset="0"/>
                <a:cs typeface="Courier New" pitchFamily="49" charset="0"/>
              </a:rPr>
              <a:t>      import task initiatorSend(input bus_cmd_e c,</a:t>
            </a:r>
          </a:p>
          <a:p>
            <a:r>
              <a:rPr lang="en-US" sz="2000" spc="-150" noProof="1" smtClean="0">
                <a:latin typeface="Courier New" pitchFamily="49" charset="0"/>
                <a:cs typeface="Courier New" pitchFamily="49" charset="0"/>
              </a:rPr>
              <a:t>                                logic [7:0] a, d));</a:t>
            </a:r>
          </a:p>
          <a:p>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   task initiatorSend(input bus_cmd_e c, logic [7:0] a, d);</a:t>
            </a:r>
          </a:p>
          <a:p>
            <a:r>
              <a:rPr lang="en-US" sz="2000" spc="-150" noProof="1" smtClean="0">
                <a:latin typeface="Courier New" pitchFamily="49" charset="0"/>
                <a:cs typeface="Courier New" pitchFamily="49" charset="0"/>
              </a:rPr>
              <a:t>      @(posedge clk);</a:t>
            </a:r>
          </a:p>
          <a:p>
            <a:r>
              <a:rPr lang="en-US" sz="2000" spc="-150" noProof="1" smtClean="0">
                <a:latin typeface="Courier New" pitchFamily="49" charset="0"/>
                <a:cs typeface="Courier New" pitchFamily="49" charset="0"/>
              </a:rPr>
              <a:t>       cmd &lt;= c; addr &lt;= a; data &lt;= d;</a:t>
            </a:r>
          </a:p>
          <a:p>
            <a:r>
              <a:rPr lang="en-US" sz="2000" spc="-150" noProof="1" smtClean="0">
                <a:latin typeface="Courier New" pitchFamily="49" charset="0"/>
                <a:cs typeface="Courier New" pitchFamily="49" charset="0"/>
              </a:rPr>
              <a:t>   endtask</a:t>
            </a:r>
          </a:p>
          <a:p>
            <a:r>
              <a:rPr lang="en-US" sz="2000" spc="-150" noProof="1" smtClean="0">
                <a:latin typeface="Courier New" pitchFamily="49" charset="0"/>
                <a:cs typeface="Courier New" pitchFamily="49" charset="0"/>
              </a:rPr>
              <a:t>   &lt; target code&gt;</a:t>
            </a:r>
          </a:p>
        </p:txBody>
      </p:sp>
      <p:graphicFrame>
        <p:nvGraphicFramePr>
          <p:cNvPr id="16" name="Object 15"/>
          <p:cNvGraphicFramePr>
            <a:graphicFrameLocks noChangeAspect="1"/>
          </p:cNvGraphicFramePr>
          <p:nvPr/>
        </p:nvGraphicFramePr>
        <p:xfrm>
          <a:off x="2819400" y="4267200"/>
          <a:ext cx="5715000" cy="2120851"/>
        </p:xfrm>
        <a:graphic>
          <a:graphicData uri="http://schemas.openxmlformats.org/presentationml/2006/ole">
            <p:oleObj spid="_x0000_s63490" name="Visio" r:id="rId4" imgW="2087690" imgH="774382"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646331"/>
          </a:xfrm>
          <a:prstGeom prst="rect">
            <a:avLst/>
          </a:prstGeom>
          <a:noFill/>
        </p:spPr>
        <p:txBody>
          <a:bodyPr wrap="square" rtlCol="0">
            <a:spAutoFit/>
          </a:bodyPr>
          <a:lstStyle/>
          <a:p>
            <a:pPr algn="ctr"/>
            <a:r>
              <a:rPr lang="en-US" sz="3600" dirty="0" smtClean="0"/>
              <a:t>10.4.1 Interface with parallel protocol(cont)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25</a:t>
            </a:fld>
            <a:endParaRPr lang="en-US" dirty="0"/>
          </a:p>
        </p:txBody>
      </p:sp>
      <p:sp>
        <p:nvSpPr>
          <p:cNvPr id="14" name="Rectangle 13"/>
          <p:cNvSpPr/>
          <p:nvPr/>
        </p:nvSpPr>
        <p:spPr>
          <a:xfrm>
            <a:off x="304800" y="685800"/>
            <a:ext cx="8610600" cy="3816429"/>
          </a:xfrm>
          <a:prstGeom prst="rect">
            <a:avLst/>
          </a:prstGeom>
          <a:solidFill>
            <a:srgbClr val="FF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&lt; interface definition&gt;  </a:t>
            </a:r>
          </a:p>
          <a:p>
            <a:r>
              <a:rPr lang="en-US" sz="2200" spc="-150" noProof="1" smtClean="0">
                <a:latin typeface="Courier New" pitchFamily="49" charset="0"/>
                <a:cs typeface="Courier New" pitchFamily="49" charset="0"/>
              </a:rPr>
              <a:t>&lt; initiator code&gt;</a:t>
            </a:r>
          </a:p>
          <a:p>
            <a:r>
              <a:rPr lang="en-US" sz="2200" spc="-150" noProof="1" smtClean="0">
                <a:latin typeface="Courier New" pitchFamily="49" charset="0"/>
                <a:cs typeface="Courier New" pitchFamily="49" charset="0"/>
              </a:rPr>
              <a:t>  modport TARGET(input addr, cmd, data,  </a:t>
            </a:r>
          </a:p>
          <a:p>
            <a:r>
              <a:rPr lang="en-US" sz="2200" spc="-150" noProof="1" smtClean="0">
                <a:latin typeface="Courier New" pitchFamily="49" charset="0"/>
                <a:cs typeface="Courier New" pitchFamily="49" charset="0"/>
              </a:rPr>
              <a:t>    import task targetRcv (output bus_cmd_e c, </a:t>
            </a:r>
          </a:p>
          <a:p>
            <a:r>
              <a:rPr lang="en-US" sz="2200" spc="-150" noProof="1" smtClean="0">
                <a:latin typeface="Courier New" pitchFamily="49" charset="0"/>
                <a:cs typeface="Courier New" pitchFamily="49" charset="0"/>
              </a:rPr>
              <a:t>                             logic [7:0] a, d));</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task targetRcv(output bus_cmd_e c, logic [7:0] a, d);</a:t>
            </a:r>
          </a:p>
          <a:p>
            <a:r>
              <a:rPr lang="en-US" sz="2200" spc="-150" noProof="1" smtClean="0">
                <a:latin typeface="Courier New" pitchFamily="49" charset="0"/>
                <a:cs typeface="Courier New" pitchFamily="49" charset="0"/>
              </a:rPr>
              <a:t>    @(posedge clk);</a:t>
            </a:r>
          </a:p>
          <a:p>
            <a:r>
              <a:rPr lang="en-US" sz="2200" spc="-150" noProof="1" smtClean="0">
                <a:latin typeface="Courier New" pitchFamily="49" charset="0"/>
                <a:cs typeface="Courier New" pitchFamily="49" charset="0"/>
              </a:rPr>
              <a:t>    a = addr; d = data; c = cmd;</a:t>
            </a:r>
          </a:p>
          <a:p>
            <a:r>
              <a:rPr lang="en-US" sz="2200" spc="-150" noProof="1" smtClean="0">
                <a:latin typeface="Courier New" pitchFamily="49" charset="0"/>
                <a:cs typeface="Courier New" pitchFamily="49" charset="0"/>
              </a:rPr>
              <a:t>  endtask</a:t>
            </a:r>
          </a:p>
          <a:p>
            <a:r>
              <a:rPr lang="en-US" sz="2200" spc="-150" noProof="1" smtClean="0">
                <a:latin typeface="Courier New" pitchFamily="49" charset="0"/>
                <a:cs typeface="Courier New" pitchFamily="49" charset="0"/>
              </a:rPr>
              <a:t>endinterface: simple_if</a:t>
            </a:r>
          </a:p>
        </p:txBody>
      </p:sp>
      <p:graphicFrame>
        <p:nvGraphicFramePr>
          <p:cNvPr id="6" name="Object 5"/>
          <p:cNvGraphicFramePr>
            <a:graphicFrameLocks noChangeAspect="1"/>
          </p:cNvGraphicFramePr>
          <p:nvPr/>
        </p:nvGraphicFramePr>
        <p:xfrm>
          <a:off x="2819400" y="4419600"/>
          <a:ext cx="5272818" cy="2070100"/>
        </p:xfrm>
        <a:graphic>
          <a:graphicData uri="http://schemas.openxmlformats.org/presentationml/2006/ole">
            <p:oleObj spid="_x0000_s64514" name="Visio" r:id="rId4" imgW="1973390" imgH="774382"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3457813"/>
            <a:ext cx="8382000" cy="3323987"/>
          </a:xfrm>
          <a:prstGeom prst="rect">
            <a:avLst/>
          </a:prstGeom>
          <a:solidFill>
            <a:srgbClr val="FFFFCC"/>
          </a:solidFill>
          <a:ln w="19050">
            <a:solidFill>
              <a:schemeClr val="tx1"/>
            </a:solidFill>
          </a:ln>
        </p:spPr>
        <p:txBody>
          <a:bodyPr wrap="square" rtlCol="0">
            <a:spAutoFit/>
          </a:bodyPr>
          <a:lstStyle/>
          <a:p>
            <a:r>
              <a:rPr lang="en-US" sz="2100" spc="-150" noProof="1" smtClean="0">
                <a:latin typeface="Courier New" pitchFamily="49" charset="0"/>
                <a:cs typeface="Courier New" pitchFamily="49" charset="0"/>
              </a:rPr>
              <a:t>module mem (simple_if.TARGET sb, input bit clk);</a:t>
            </a:r>
          </a:p>
          <a:p>
            <a:r>
              <a:rPr lang="en-US" sz="2100" spc="-150" noProof="1" smtClean="0">
                <a:latin typeface="Courier New" pitchFamily="49" charset="0"/>
                <a:cs typeface="Courier New" pitchFamily="49" charset="0"/>
              </a:rPr>
              <a:t>   typedef enum {IDLE, READ, WRITE, END} bus_cmd_e;   </a:t>
            </a:r>
          </a:p>
          <a:p>
            <a:r>
              <a:rPr lang="en-US" sz="2100" spc="-150" noProof="1" smtClean="0">
                <a:latin typeface="Courier New" pitchFamily="49" charset="0"/>
                <a:cs typeface="Courier New" pitchFamily="49" charset="0"/>
              </a:rPr>
              <a:t>   bit [7:0] a, d;</a:t>
            </a:r>
          </a:p>
          <a:p>
            <a:r>
              <a:rPr lang="en-US" sz="2100" spc="-150" noProof="1" smtClean="0">
                <a:latin typeface="Courier New" pitchFamily="49" charset="0"/>
                <a:cs typeface="Courier New" pitchFamily="49" charset="0"/>
              </a:rPr>
              <a:t>   bus_cmd_e cmd;</a:t>
            </a:r>
          </a:p>
          <a:p>
            <a:r>
              <a:rPr lang="en-US" sz="2100" spc="-150" noProof="1" smtClean="0">
                <a:latin typeface="Courier New" pitchFamily="49" charset="0"/>
                <a:cs typeface="Courier New" pitchFamily="49" charset="0"/>
              </a:rPr>
              <a:t>   initial begin</a:t>
            </a:r>
          </a:p>
          <a:p>
            <a:r>
              <a:rPr lang="en-US" sz="2100" spc="-150" noProof="1" smtClean="0">
                <a:latin typeface="Courier New" pitchFamily="49" charset="0"/>
                <a:cs typeface="Courier New" pitchFamily="49" charset="0"/>
              </a:rPr>
              <a:t>      do</a:t>
            </a:r>
          </a:p>
          <a:p>
            <a:r>
              <a:rPr lang="en-US" sz="2100" spc="-150" noProof="1" smtClean="0">
                <a:latin typeface="Courier New" pitchFamily="49" charset="0"/>
                <a:cs typeface="Courier New" pitchFamily="49" charset="0"/>
              </a:rPr>
              <a:t>        </a:t>
            </a:r>
            <a:r>
              <a:rPr lang="en-US" sz="2100" spc="-150" noProof="1" smtClean="0">
                <a:solidFill>
                  <a:srgbClr val="FF0000"/>
                </a:solidFill>
                <a:latin typeface="Courier New" pitchFamily="49" charset="0"/>
                <a:cs typeface="Courier New" pitchFamily="49" charset="0"/>
              </a:rPr>
              <a:t>sb.targetRcv(cmd, a, d);</a:t>
            </a:r>
          </a:p>
          <a:p>
            <a:r>
              <a:rPr lang="en-US" sz="2100" spc="-150" noProof="1" smtClean="0">
                <a:latin typeface="Courier New" pitchFamily="49" charset="0"/>
                <a:cs typeface="Courier New" pitchFamily="49" charset="0"/>
              </a:rPr>
              <a:t>      while (cmd != END);</a:t>
            </a:r>
          </a:p>
          <a:p>
            <a:r>
              <a:rPr lang="en-US" sz="2100" spc="-150" noProof="1" smtClean="0">
                <a:latin typeface="Courier New" pitchFamily="49" charset="0"/>
                <a:cs typeface="Courier New" pitchFamily="49" charset="0"/>
              </a:rPr>
              <a:t>  end</a:t>
            </a:r>
          </a:p>
          <a:p>
            <a:r>
              <a:rPr lang="en-US" sz="2100" spc="-150" noProof="1" smtClean="0">
                <a:latin typeface="Courier New" pitchFamily="49" charset="0"/>
                <a:cs typeface="Courier New" pitchFamily="49" charset="0"/>
              </a:rPr>
              <a:t>endmodule</a:t>
            </a:r>
          </a:p>
        </p:txBody>
      </p:sp>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Usage of Interface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26</a:t>
            </a:fld>
            <a:endParaRPr lang="en-US" dirty="0"/>
          </a:p>
        </p:txBody>
      </p:sp>
      <p:sp>
        <p:nvSpPr>
          <p:cNvPr id="14" name="Rectangle 13"/>
          <p:cNvSpPr/>
          <p:nvPr/>
        </p:nvSpPr>
        <p:spPr>
          <a:xfrm>
            <a:off x="152400" y="685800"/>
            <a:ext cx="8610600" cy="2677656"/>
          </a:xfrm>
          <a:prstGeom prst="rect">
            <a:avLst/>
          </a:prstGeom>
          <a:solidFill>
            <a:srgbClr val="FFFFCC"/>
          </a:solidFill>
          <a:ln>
            <a:solidFill>
              <a:schemeClr val="tx1"/>
            </a:solidFill>
          </a:ln>
        </p:spPr>
        <p:txBody>
          <a:bodyPr wrap="square">
            <a:spAutoFit/>
          </a:bodyPr>
          <a:lstStyle/>
          <a:p>
            <a:r>
              <a:rPr lang="en-US" sz="2100" spc="-150" noProof="1" smtClean="0">
                <a:latin typeface="Courier New" pitchFamily="49" charset="0"/>
                <a:cs typeface="Courier New" pitchFamily="49" charset="0"/>
              </a:rPr>
              <a:t>module cpu (simple_if.INITIATOR sb,  input bit clk);</a:t>
            </a:r>
          </a:p>
          <a:p>
            <a:r>
              <a:rPr lang="en-US" sz="2100" spc="-150" noProof="1" smtClean="0">
                <a:latin typeface="Courier New" pitchFamily="49" charset="0"/>
                <a:cs typeface="Courier New" pitchFamily="49" charset="0"/>
              </a:rPr>
              <a:t>  typedef enum {IDLE, READ, WRITE, END} bus_cmd_e; </a:t>
            </a:r>
          </a:p>
          <a:p>
            <a:r>
              <a:rPr lang="en-US" sz="2100" spc="-150" noProof="1" smtClean="0">
                <a:latin typeface="Courier New" pitchFamily="49" charset="0"/>
                <a:cs typeface="Courier New" pitchFamily="49" charset="0"/>
              </a:rPr>
              <a:t>   initial begin      </a:t>
            </a:r>
          </a:p>
          <a:p>
            <a:r>
              <a:rPr lang="en-US" sz="2100" spc="-150" noProof="1" smtClean="0">
                <a:latin typeface="Courier New" pitchFamily="49" charset="0"/>
                <a:cs typeface="Courier New" pitchFamily="49" charset="0"/>
              </a:rPr>
              <a:t>      @(posedge clk);</a:t>
            </a:r>
          </a:p>
          <a:p>
            <a:r>
              <a:rPr lang="en-US" sz="2100" spc="-150" noProof="1" smtClean="0">
                <a:latin typeface="Courier New" pitchFamily="49" charset="0"/>
                <a:cs typeface="Courier New" pitchFamily="49" charset="0"/>
              </a:rPr>
              <a:t>      </a:t>
            </a:r>
            <a:r>
              <a:rPr lang="en-US" sz="2100" spc="-150" noProof="1" smtClean="0">
                <a:solidFill>
                  <a:srgbClr val="FF0000"/>
                </a:solidFill>
                <a:latin typeface="Courier New" pitchFamily="49" charset="0"/>
                <a:cs typeface="Courier New" pitchFamily="49" charset="0"/>
              </a:rPr>
              <a:t>sb.initiatorSend(END, 0, 0);</a:t>
            </a:r>
          </a:p>
          <a:p>
            <a:r>
              <a:rPr lang="en-US" sz="2100" spc="-150" noProof="1" smtClean="0">
                <a:latin typeface="Courier New" pitchFamily="49" charset="0"/>
                <a:cs typeface="Courier New" pitchFamily="49" charset="0"/>
              </a:rPr>
              <a:t>      $finish;</a:t>
            </a:r>
          </a:p>
          <a:p>
            <a:r>
              <a:rPr lang="en-US" sz="2100" spc="-150" noProof="1" smtClean="0">
                <a:latin typeface="Courier New" pitchFamily="49" charset="0"/>
                <a:cs typeface="Courier New" pitchFamily="49" charset="0"/>
              </a:rPr>
              <a:t>   end</a:t>
            </a:r>
          </a:p>
          <a:p>
            <a:r>
              <a:rPr lang="en-US" sz="2100" spc="-150" noProof="1" smtClean="0">
                <a:latin typeface="Courier New" pitchFamily="49" charset="0"/>
                <a:cs typeface="Courier New" pitchFamily="49" charset="0"/>
              </a:rPr>
              <a:t>endmodule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10.4.2 Interface with serial protocol</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27</a:t>
            </a:fld>
            <a:endParaRPr lang="en-US" dirty="0"/>
          </a:p>
        </p:txBody>
      </p:sp>
      <p:sp>
        <p:nvSpPr>
          <p:cNvPr id="14" name="Rectangle 13"/>
          <p:cNvSpPr/>
          <p:nvPr/>
        </p:nvSpPr>
        <p:spPr>
          <a:xfrm>
            <a:off x="152400" y="685800"/>
            <a:ext cx="8839200" cy="5509200"/>
          </a:xfrm>
          <a:prstGeom prst="rect">
            <a:avLst/>
          </a:prstGeom>
          <a:solidFill>
            <a:srgbClr val="FF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interface simple_if(input logic clk);</a:t>
            </a:r>
          </a:p>
          <a:p>
            <a:r>
              <a:rPr lang="en-US" sz="2200" spc="-150" noProof="1" smtClean="0">
                <a:latin typeface="Courier New" pitchFamily="49" charset="0"/>
                <a:cs typeface="Courier New" pitchFamily="49" charset="0"/>
              </a:rPr>
              <a:t>  logic addr, data;</a:t>
            </a:r>
          </a:p>
          <a:p>
            <a:r>
              <a:rPr lang="en-US" sz="2200" spc="-150" noProof="1" smtClean="0">
                <a:latin typeface="Courier New" pitchFamily="49" charset="0"/>
                <a:cs typeface="Courier New" pitchFamily="49" charset="0"/>
              </a:rPr>
              <a:t>  logic start = 0</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&lt; Same modport!&gt;</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task initiatorSend(input bus_cmd_e c, logic [7:0] a, d);</a:t>
            </a:r>
          </a:p>
          <a:p>
            <a:r>
              <a:rPr lang="en-US" sz="2200" spc="-150" noProof="1" smtClean="0">
                <a:latin typeface="Courier New" pitchFamily="49" charset="0"/>
                <a:cs typeface="Courier New" pitchFamily="49" charset="0"/>
              </a:rPr>
              <a:t>    @(posedge clk);</a:t>
            </a:r>
          </a:p>
          <a:p>
            <a:r>
              <a:rPr lang="en-US" sz="2200" spc="-150" noProof="1" smtClean="0">
                <a:latin typeface="Courier New" pitchFamily="49" charset="0"/>
                <a:cs typeface="Courier New" pitchFamily="49" charset="0"/>
              </a:rPr>
              <a:t>    start &lt;= 1;</a:t>
            </a:r>
          </a:p>
          <a:p>
            <a:r>
              <a:rPr lang="en-US" sz="2200" spc="-150" noProof="1" smtClean="0">
                <a:latin typeface="Courier New" pitchFamily="49" charset="0"/>
                <a:cs typeface="Courier New" pitchFamily="49" charset="0"/>
              </a:rPr>
              <a:t>    cmd &lt;= c;</a:t>
            </a:r>
          </a:p>
          <a:p>
            <a:r>
              <a:rPr lang="en-US" sz="2200" spc="-150" noProof="1" smtClean="0">
                <a:latin typeface="Courier New" pitchFamily="49" charset="0"/>
                <a:cs typeface="Courier New" pitchFamily="49" charset="0"/>
              </a:rPr>
              <a:t>    foreach (a[i]) begin</a:t>
            </a:r>
          </a:p>
          <a:p>
            <a:r>
              <a:rPr lang="en-US" sz="2200" spc="-150" noProof="1" smtClean="0">
                <a:latin typeface="Courier New" pitchFamily="49" charset="0"/>
                <a:cs typeface="Courier New" pitchFamily="49" charset="0"/>
              </a:rPr>
              <a:t>      addr &lt;= a[i];</a:t>
            </a:r>
          </a:p>
          <a:p>
            <a:r>
              <a:rPr lang="en-US" sz="2200" spc="-150" noProof="1" smtClean="0">
                <a:latin typeface="Courier New" pitchFamily="49" charset="0"/>
                <a:cs typeface="Courier New" pitchFamily="49" charset="0"/>
              </a:rPr>
              <a:t>      data &lt;= d[i];  </a:t>
            </a:r>
          </a:p>
          <a:p>
            <a:r>
              <a:rPr lang="en-US" sz="2200" spc="-150" noProof="1" smtClean="0">
                <a:latin typeface="Courier New" pitchFamily="49" charset="0"/>
                <a:cs typeface="Courier New" pitchFamily="49" charset="0"/>
              </a:rPr>
              <a:t>      @(posedge clk);</a:t>
            </a:r>
          </a:p>
          <a:p>
            <a:r>
              <a:rPr lang="en-US" sz="2200" spc="-150" noProof="1" smtClean="0">
                <a:latin typeface="Courier New" pitchFamily="49" charset="0"/>
                <a:cs typeface="Courier New" pitchFamily="49" charset="0"/>
              </a:rPr>
              <a:t>      start &lt;= 0;</a:t>
            </a:r>
          </a:p>
          <a:p>
            <a:r>
              <a:rPr lang="en-US" sz="2200" spc="-150" noProof="1" smtClean="0">
                <a:latin typeface="Courier New" pitchFamily="49" charset="0"/>
                <a:cs typeface="Courier New" pitchFamily="49" charset="0"/>
              </a:rPr>
              <a:t>    end</a:t>
            </a:r>
          </a:p>
          <a:p>
            <a:r>
              <a:rPr lang="en-US" sz="2200" spc="-150" noProof="1" smtClean="0">
                <a:latin typeface="Courier New" pitchFamily="49" charset="0"/>
                <a:cs typeface="Courier New" pitchFamily="49" charset="0"/>
              </a:rPr>
              <a:t>    cmd &lt;= IDLE;</a:t>
            </a:r>
          </a:p>
          <a:p>
            <a:r>
              <a:rPr lang="en-US" sz="2200" spc="-150" noProof="1" smtClean="0">
                <a:latin typeface="Courier New" pitchFamily="49" charset="0"/>
                <a:cs typeface="Courier New" pitchFamily="49" charset="0"/>
              </a:rPr>
              <a:t>  endtask</a:t>
            </a:r>
          </a:p>
        </p:txBody>
      </p:sp>
      <p:grpSp>
        <p:nvGrpSpPr>
          <p:cNvPr id="21" name="Group 20"/>
          <p:cNvGrpSpPr/>
          <p:nvPr/>
        </p:nvGrpSpPr>
        <p:grpSpPr>
          <a:xfrm>
            <a:off x="4648200" y="1295400"/>
            <a:ext cx="3023456" cy="838200"/>
            <a:chOff x="4648200" y="1295400"/>
            <a:chExt cx="3023456" cy="838200"/>
          </a:xfrm>
        </p:grpSpPr>
        <p:cxnSp>
          <p:nvCxnSpPr>
            <p:cNvPr id="10" name="Straight Arrow Connector 9"/>
            <p:cNvCxnSpPr/>
            <p:nvPr/>
          </p:nvCxnSpPr>
          <p:spPr>
            <a:xfrm rot="5400000">
              <a:off x="4648200" y="1752600"/>
              <a:ext cx="3810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8200" y="1295400"/>
              <a:ext cx="3023456" cy="461665"/>
            </a:xfrm>
            <a:prstGeom prst="rect">
              <a:avLst/>
            </a:prstGeom>
            <a:noFill/>
            <a:ln w="19050">
              <a:noFill/>
            </a:ln>
          </p:spPr>
          <p:txBody>
            <a:bodyPr wrap="none" rtlCol="0">
              <a:spAutoFit/>
            </a:bodyPr>
            <a:lstStyle/>
            <a:p>
              <a:r>
                <a:rPr lang="en-US" sz="2400" dirty="0" smtClean="0">
                  <a:solidFill>
                    <a:srgbClr val="FF0000"/>
                  </a:solidFill>
                </a:rPr>
                <a:t>Same task declaration!</a:t>
              </a:r>
            </a:p>
          </p:txBody>
        </p:sp>
      </p:grpSp>
      <p:grpSp>
        <p:nvGrpSpPr>
          <p:cNvPr id="12" name="Group 11"/>
          <p:cNvGrpSpPr/>
          <p:nvPr/>
        </p:nvGrpSpPr>
        <p:grpSpPr>
          <a:xfrm>
            <a:off x="3048000" y="2438400"/>
            <a:ext cx="4572000" cy="3201988"/>
            <a:chOff x="1905000" y="1600200"/>
            <a:chExt cx="4572000" cy="3201988"/>
          </a:xfrm>
        </p:grpSpPr>
        <p:cxnSp>
          <p:nvCxnSpPr>
            <p:cNvPr id="13" name="Straight Arrow Connector 12"/>
            <p:cNvCxnSpPr/>
            <p:nvPr/>
          </p:nvCxnSpPr>
          <p:spPr>
            <a:xfrm flipH="1">
              <a:off x="1905000" y="1600200"/>
              <a:ext cx="11430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1905000" y="4800600"/>
              <a:ext cx="1143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48000" y="1600200"/>
              <a:ext cx="0" cy="3200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24200" y="2895600"/>
              <a:ext cx="3352800" cy="830997"/>
            </a:xfrm>
            <a:prstGeom prst="rect">
              <a:avLst/>
            </a:prstGeom>
            <a:noFill/>
            <a:ln w="19050">
              <a:noFill/>
            </a:ln>
          </p:spPr>
          <p:txBody>
            <a:bodyPr wrap="square" rtlCol="0">
              <a:spAutoFit/>
            </a:bodyPr>
            <a:lstStyle/>
            <a:p>
              <a:r>
                <a:rPr lang="en-US" sz="2400" dirty="0" smtClean="0">
                  <a:solidFill>
                    <a:srgbClr val="FF0000"/>
                  </a:solidFill>
                </a:rPr>
                <a:t>Only the implementation is different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800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10.4.2 Interface </a:t>
            </a:r>
            <a:r>
              <a:rPr lang="en-US" sz="4000" smtClean="0"/>
              <a:t>with serial... (cont)</a:t>
            </a:r>
            <a:endParaRPr lang="en-US" sz="4000"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28</a:t>
            </a:fld>
            <a:endParaRPr lang="en-US" dirty="0"/>
          </a:p>
        </p:txBody>
      </p:sp>
      <p:sp>
        <p:nvSpPr>
          <p:cNvPr id="14" name="Rectangle 13"/>
          <p:cNvSpPr/>
          <p:nvPr/>
        </p:nvSpPr>
        <p:spPr>
          <a:xfrm>
            <a:off x="381000" y="1143000"/>
            <a:ext cx="8610600" cy="4154984"/>
          </a:xfrm>
          <a:prstGeom prst="rect">
            <a:avLst/>
          </a:prstGeom>
          <a:solidFill>
            <a:srgbClr val="FF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&lt; interface definition&gt;  </a:t>
            </a:r>
          </a:p>
          <a:p>
            <a:r>
              <a:rPr lang="en-US" sz="2200" spc="-150" noProof="1" smtClean="0">
                <a:latin typeface="Courier New" pitchFamily="49" charset="0"/>
                <a:cs typeface="Courier New" pitchFamily="49" charset="0"/>
              </a:rPr>
              <a:t>&lt; initiator code&gt; </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task targetRcv(output bus_cmd_e c, logic [7:0] a, d);</a:t>
            </a:r>
          </a:p>
          <a:p>
            <a:r>
              <a:rPr lang="en-US" sz="2200" spc="-150" noProof="1" smtClean="0">
                <a:latin typeface="Courier New" pitchFamily="49" charset="0"/>
                <a:cs typeface="Courier New" pitchFamily="49" charset="0"/>
              </a:rPr>
              <a:t>      @(posedge start);</a:t>
            </a:r>
          </a:p>
          <a:p>
            <a:r>
              <a:rPr lang="en-US" sz="2200" spc="-150" noProof="1" smtClean="0">
                <a:latin typeface="Courier New" pitchFamily="49" charset="0"/>
                <a:cs typeface="Courier New" pitchFamily="49" charset="0"/>
              </a:rPr>
              <a:t>      c = cmd;</a:t>
            </a:r>
          </a:p>
          <a:p>
            <a:r>
              <a:rPr lang="en-US" sz="2200" spc="-150" noProof="1" smtClean="0">
                <a:latin typeface="Courier New" pitchFamily="49" charset="0"/>
                <a:cs typeface="Courier New" pitchFamily="49" charset="0"/>
              </a:rPr>
              <a:t>      foreach (a[i]) begin</a:t>
            </a:r>
          </a:p>
          <a:p>
            <a:r>
              <a:rPr lang="en-US" sz="2200" spc="-150" noProof="1" smtClean="0">
                <a:latin typeface="Courier New" pitchFamily="49" charset="0"/>
                <a:cs typeface="Courier New" pitchFamily="49" charset="0"/>
              </a:rPr>
              <a:t>         @(posedge clk);</a:t>
            </a:r>
          </a:p>
          <a:p>
            <a:r>
              <a:rPr lang="en-US" sz="2200" spc="-150" noProof="1" smtClean="0">
                <a:latin typeface="Courier New" pitchFamily="49" charset="0"/>
                <a:cs typeface="Courier New" pitchFamily="49" charset="0"/>
              </a:rPr>
              <a:t>         a[i] = addr;</a:t>
            </a:r>
          </a:p>
          <a:p>
            <a:r>
              <a:rPr lang="en-US" sz="2200" spc="-150" noProof="1" smtClean="0">
                <a:latin typeface="Courier New" pitchFamily="49" charset="0"/>
                <a:cs typeface="Courier New" pitchFamily="49" charset="0"/>
              </a:rPr>
              <a:t>         d[i] = data;</a:t>
            </a:r>
          </a:p>
          <a:p>
            <a:r>
              <a:rPr lang="en-US" sz="2200" spc="-150" noProof="1" smtClean="0">
                <a:latin typeface="Courier New" pitchFamily="49" charset="0"/>
                <a:cs typeface="Courier New" pitchFamily="49" charset="0"/>
              </a:rPr>
              <a:t>      end</a:t>
            </a:r>
          </a:p>
          <a:p>
            <a:r>
              <a:rPr lang="en-US" sz="2200" spc="-150" noProof="1" smtClean="0">
                <a:latin typeface="Courier New" pitchFamily="49" charset="0"/>
                <a:cs typeface="Courier New" pitchFamily="49" charset="0"/>
              </a:rPr>
              <a:t>   endtask</a:t>
            </a:r>
          </a:p>
          <a:p>
            <a:r>
              <a:rPr lang="en-US" sz="2200" spc="-150" noProof="1" smtClean="0">
                <a:latin typeface="Courier New" pitchFamily="49" charset="0"/>
                <a:cs typeface="Courier New" pitchFamily="49" charset="0"/>
              </a:rPr>
              <a:t>endinterface: simple_if</a:t>
            </a:r>
          </a:p>
        </p:txBody>
      </p:sp>
      <p:grpSp>
        <p:nvGrpSpPr>
          <p:cNvPr id="9" name="Group 8"/>
          <p:cNvGrpSpPr/>
          <p:nvPr/>
        </p:nvGrpSpPr>
        <p:grpSpPr>
          <a:xfrm>
            <a:off x="4572000" y="1066800"/>
            <a:ext cx="3023456" cy="838200"/>
            <a:chOff x="4648200" y="1295400"/>
            <a:chExt cx="3023456" cy="838200"/>
          </a:xfrm>
        </p:grpSpPr>
        <p:cxnSp>
          <p:nvCxnSpPr>
            <p:cNvPr id="10" name="Straight Arrow Connector 9"/>
            <p:cNvCxnSpPr/>
            <p:nvPr/>
          </p:nvCxnSpPr>
          <p:spPr>
            <a:xfrm rot="5400000">
              <a:off x="4648200" y="1752600"/>
              <a:ext cx="3810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8200" y="1295400"/>
              <a:ext cx="3023456" cy="461665"/>
            </a:xfrm>
            <a:prstGeom prst="rect">
              <a:avLst/>
            </a:prstGeom>
            <a:noFill/>
            <a:ln w="19050">
              <a:noFill/>
            </a:ln>
          </p:spPr>
          <p:txBody>
            <a:bodyPr wrap="none" rtlCol="0">
              <a:spAutoFit/>
            </a:bodyPr>
            <a:lstStyle/>
            <a:p>
              <a:r>
                <a:rPr lang="en-US" sz="2400" dirty="0" smtClean="0">
                  <a:solidFill>
                    <a:srgbClr val="FF0000"/>
                  </a:solidFill>
                </a:rPr>
                <a:t>Same task declaration!</a:t>
              </a:r>
            </a:p>
          </p:txBody>
        </p:sp>
      </p:grpSp>
      <p:grpSp>
        <p:nvGrpSpPr>
          <p:cNvPr id="12" name="Group 11"/>
          <p:cNvGrpSpPr/>
          <p:nvPr/>
        </p:nvGrpSpPr>
        <p:grpSpPr>
          <a:xfrm>
            <a:off x="3048000" y="2362200"/>
            <a:ext cx="5638800" cy="2135188"/>
            <a:chOff x="685800" y="1524000"/>
            <a:chExt cx="5638800" cy="2135188"/>
          </a:xfrm>
        </p:grpSpPr>
        <p:cxnSp>
          <p:nvCxnSpPr>
            <p:cNvPr id="13" name="Straight Arrow Connector 12"/>
            <p:cNvCxnSpPr/>
            <p:nvPr/>
          </p:nvCxnSpPr>
          <p:spPr>
            <a:xfrm rot="10800000">
              <a:off x="1905000" y="1524000"/>
              <a:ext cx="838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685800" y="3657600"/>
              <a:ext cx="2057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676400" y="2590800"/>
              <a:ext cx="2133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2133600"/>
              <a:ext cx="3352800" cy="830997"/>
            </a:xfrm>
            <a:prstGeom prst="rect">
              <a:avLst/>
            </a:prstGeom>
            <a:noFill/>
            <a:ln w="19050">
              <a:noFill/>
            </a:ln>
          </p:spPr>
          <p:txBody>
            <a:bodyPr wrap="square" rtlCol="0">
              <a:spAutoFit/>
            </a:bodyPr>
            <a:lstStyle/>
            <a:p>
              <a:r>
                <a:rPr lang="en-US" sz="2400" dirty="0" smtClean="0">
                  <a:solidFill>
                    <a:srgbClr val="FF0000"/>
                  </a:solidFill>
                </a:rPr>
                <a:t>Only the implementation is different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762000"/>
            <a:ext cx="8305800" cy="5909310"/>
          </a:xfrm>
          <a:prstGeom prst="rect">
            <a:avLst/>
          </a:prstGeom>
          <a:solidFill>
            <a:srgbClr val="FFFFCC"/>
          </a:solidFill>
          <a:ln w="19050">
            <a:solidFill>
              <a:schemeClr val="tx1"/>
            </a:solidFill>
          </a:ln>
        </p:spPr>
        <p:txBody>
          <a:bodyPr wrap="square" rtlCol="0">
            <a:spAutoFit/>
          </a:bodyPr>
          <a:lstStyle/>
          <a:p>
            <a:r>
              <a:rPr lang="en-US" sz="2100" spc="-150" noProof="1" smtClean="0">
                <a:latin typeface="Courier New" pitchFamily="49" charset="0"/>
                <a:cs typeface="Courier New" pitchFamily="49" charset="0"/>
              </a:rPr>
              <a:t>program automatic mailbox_example(bus_if.TB bus, ...);</a:t>
            </a:r>
          </a:p>
          <a:p>
            <a:r>
              <a:rPr lang="en-US" sz="2100" spc="-150" noProof="1" smtClean="0">
                <a:latin typeface="Courier New" pitchFamily="49" charset="0"/>
                <a:cs typeface="Courier New" pitchFamily="49" charset="0"/>
              </a:rPr>
              <a:t>‘include "transaction.sv“ ‘include "generator.sv“ ‘include "driver.sv"</a:t>
            </a:r>
          </a:p>
          <a:p>
            <a:pPr lvl="1"/>
            <a:r>
              <a:rPr lang="en-US" sz="2100" spc="-150" noProof="1" smtClean="0">
                <a:latin typeface="Courier New" pitchFamily="49" charset="0"/>
                <a:cs typeface="Courier New" pitchFamily="49" charset="0"/>
              </a:rPr>
              <a:t>mailbox </a:t>
            </a:r>
            <a:r>
              <a:rPr lang="en-US" sz="2000" noProof="1" smtClean="0">
                <a:latin typeface="Courier New" pitchFamily="49" charset="0"/>
                <a:cs typeface="Courier New" pitchFamily="49" charset="0"/>
              </a:rPr>
              <a:t>#(Transaction) </a:t>
            </a:r>
            <a:r>
              <a:rPr lang="en-US" sz="2100" spc="-150" noProof="1" smtClean="0">
                <a:latin typeface="Courier New" pitchFamily="49" charset="0"/>
                <a:cs typeface="Courier New" pitchFamily="49" charset="0"/>
              </a:rPr>
              <a:t>mbx; </a:t>
            </a:r>
          </a:p>
          <a:p>
            <a:pPr lvl="1"/>
            <a:r>
              <a:rPr lang="en-US" sz="2100" spc="-150" noProof="1" smtClean="0">
                <a:latin typeface="Courier New" pitchFamily="49" charset="0"/>
                <a:cs typeface="Courier New" pitchFamily="49" charset="0"/>
              </a:rPr>
              <a:t>Generator gen;</a:t>
            </a:r>
          </a:p>
          <a:p>
            <a:pPr lvl="1"/>
            <a:r>
              <a:rPr lang="en-US" sz="2100" spc="-150" noProof="1" smtClean="0">
                <a:latin typeface="Courier New" pitchFamily="49" charset="0"/>
                <a:cs typeface="Courier New" pitchFamily="49" charset="0"/>
              </a:rPr>
              <a:t>Driver drv;</a:t>
            </a:r>
          </a:p>
          <a:p>
            <a:pPr lvl="1"/>
            <a:r>
              <a:rPr lang="en-US" sz="2100" spc="-150" noProof="1" smtClean="0">
                <a:latin typeface="Courier New" pitchFamily="49" charset="0"/>
                <a:cs typeface="Courier New" pitchFamily="49" charset="0"/>
              </a:rPr>
              <a:t>int count;</a:t>
            </a:r>
          </a:p>
          <a:p>
            <a:pPr lvl="1"/>
            <a:r>
              <a:rPr lang="en-US" sz="2100" spc="-150" noProof="1" smtClean="0">
                <a:latin typeface="Courier New" pitchFamily="49" charset="0"/>
                <a:cs typeface="Courier New" pitchFamily="49" charset="0"/>
              </a:rPr>
              <a:t>initial begin</a:t>
            </a:r>
          </a:p>
          <a:p>
            <a:pPr lvl="2"/>
            <a:r>
              <a:rPr lang="en-US" sz="2100" spc="-150" noProof="1" smtClean="0">
                <a:latin typeface="Courier New" pitchFamily="49" charset="0"/>
                <a:cs typeface="Courier New" pitchFamily="49" charset="0"/>
              </a:rPr>
              <a:t>count = $urandom_range(50);</a:t>
            </a:r>
          </a:p>
          <a:p>
            <a:pPr lvl="2"/>
            <a:r>
              <a:rPr lang="en-US" sz="2100" spc="-150" noProof="1" smtClean="0">
                <a:latin typeface="Courier New" pitchFamily="49" charset="0"/>
                <a:cs typeface="Courier New" pitchFamily="49" charset="0"/>
              </a:rPr>
              <a:t>mbx = new(); </a:t>
            </a:r>
          </a:p>
          <a:p>
            <a:pPr lvl="2"/>
            <a:r>
              <a:rPr lang="en-US" sz="2100" spc="-150" noProof="1" smtClean="0">
                <a:latin typeface="Courier New" pitchFamily="49" charset="0"/>
                <a:cs typeface="Courier New" pitchFamily="49" charset="0"/>
              </a:rPr>
              <a:t>gen = new(mbx); </a:t>
            </a:r>
          </a:p>
          <a:p>
            <a:pPr lvl="2"/>
            <a:r>
              <a:rPr lang="en-US" sz="2100" spc="-150" noProof="1" smtClean="0">
                <a:latin typeface="Courier New" pitchFamily="49" charset="0"/>
                <a:cs typeface="Courier New" pitchFamily="49" charset="0"/>
              </a:rPr>
              <a:t>drv = new(mbx); </a:t>
            </a:r>
          </a:p>
          <a:p>
            <a:pPr lvl="2"/>
            <a:r>
              <a:rPr lang="en-US" sz="2100" spc="-150" noProof="1" smtClean="0">
                <a:latin typeface="Courier New" pitchFamily="49" charset="0"/>
                <a:cs typeface="Courier New" pitchFamily="49" charset="0"/>
              </a:rPr>
              <a:t>fork</a:t>
            </a:r>
          </a:p>
          <a:p>
            <a:pPr lvl="3"/>
            <a:r>
              <a:rPr lang="en-US" sz="2100" spc="-150" noProof="1" smtClean="0">
                <a:latin typeface="Courier New" pitchFamily="49" charset="0"/>
                <a:cs typeface="Courier New" pitchFamily="49" charset="0"/>
              </a:rPr>
              <a:t>gen.run(count); </a:t>
            </a:r>
          </a:p>
          <a:p>
            <a:pPr lvl="3"/>
            <a:r>
              <a:rPr lang="en-US" sz="2100" spc="-150" noProof="1" smtClean="0">
                <a:latin typeface="Courier New" pitchFamily="49" charset="0"/>
                <a:cs typeface="Courier New" pitchFamily="49" charset="0"/>
              </a:rPr>
              <a:t>drv.run(count); </a:t>
            </a:r>
          </a:p>
          <a:p>
            <a:pPr lvl="2"/>
            <a:r>
              <a:rPr lang="en-US" sz="2100" spc="-150" noProof="1" smtClean="0">
                <a:latin typeface="Courier New" pitchFamily="49" charset="0"/>
                <a:cs typeface="Courier New" pitchFamily="49" charset="0"/>
              </a:rPr>
              <a:t>join</a:t>
            </a:r>
          </a:p>
          <a:p>
            <a:pPr lvl="1"/>
            <a:r>
              <a:rPr lang="en-US" sz="2100" spc="-150" noProof="1" smtClean="0">
                <a:latin typeface="Courier New" pitchFamily="49" charset="0"/>
                <a:cs typeface="Courier New" pitchFamily="49" charset="0"/>
              </a:rPr>
              <a:t>end</a:t>
            </a:r>
          </a:p>
          <a:p>
            <a:r>
              <a:rPr lang="en-US" sz="2100" spc="-150" noProof="1" smtClean="0">
                <a:latin typeface="Courier New" pitchFamily="49" charset="0"/>
                <a:cs typeface="Courier New" pitchFamily="49" charset="0"/>
              </a:rPr>
              <a:t>endprogram</a:t>
            </a:r>
          </a:p>
        </p:txBody>
      </p:sp>
      <p:sp>
        <p:nvSpPr>
          <p:cNvPr id="4" name="Footer Placeholder 3"/>
          <p:cNvSpPr>
            <a:spLocks noGrp="1"/>
          </p:cNvSpPr>
          <p:nvPr>
            <p:ph type="ftr" sz="quarter" idx="11"/>
          </p:nvPr>
        </p:nvSpPr>
        <p:spPr>
          <a:xfrm>
            <a:off x="3124200" y="6356350"/>
            <a:ext cx="41910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7.6.1 Mailbox in a Testbench - program</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a:t>
            </a:fld>
            <a:endParaRPr lang="en-US" dirty="0"/>
          </a:p>
        </p:txBody>
      </p:sp>
      <p:graphicFrame>
        <p:nvGraphicFramePr>
          <p:cNvPr id="6" name="Object 5"/>
          <p:cNvGraphicFramePr>
            <a:graphicFrameLocks noChangeAspect="1"/>
          </p:cNvGraphicFramePr>
          <p:nvPr/>
        </p:nvGraphicFramePr>
        <p:xfrm>
          <a:off x="4418013" y="4011613"/>
          <a:ext cx="4270375" cy="2047875"/>
        </p:xfrm>
        <a:graphic>
          <a:graphicData uri="http://schemas.openxmlformats.org/presentationml/2006/ole">
            <p:oleObj spid="_x0000_s45070" name="Visio" r:id="rId4" imgW="3446716" imgH="1655064" progId="Visio.Drawing.11">
              <p:link updateAutomatic="1"/>
            </p:oleObj>
          </a:graphicData>
        </a:graphic>
      </p:graphicFrame>
      <p:sp>
        <p:nvSpPr>
          <p:cNvPr id="10" name="Oval 9"/>
          <p:cNvSpPr/>
          <p:nvPr/>
        </p:nvSpPr>
        <p:spPr>
          <a:xfrm>
            <a:off x="457200" y="1066800"/>
            <a:ext cx="8686800" cy="533400"/>
          </a:xfrm>
          <a:prstGeom prst="ellips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3434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7.6.1 Mailbox in a Testbench - driver</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a:t>
            </a:fld>
            <a:endParaRPr lang="en-US" dirty="0"/>
          </a:p>
        </p:txBody>
      </p:sp>
      <p:sp>
        <p:nvSpPr>
          <p:cNvPr id="9" name="TextBox 8"/>
          <p:cNvSpPr txBox="1"/>
          <p:nvPr/>
        </p:nvSpPr>
        <p:spPr>
          <a:xfrm>
            <a:off x="304800" y="609600"/>
            <a:ext cx="7162800" cy="5847755"/>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class Driver;</a:t>
            </a:r>
          </a:p>
          <a:p>
            <a:r>
              <a:rPr lang="en-US" sz="2200" spc="-150" noProof="1" smtClean="0">
                <a:latin typeface="Courier New" pitchFamily="49" charset="0"/>
                <a:cs typeface="Courier New" pitchFamily="49" charset="0"/>
              </a:rPr>
              <a:t>   Transaction tr;</a:t>
            </a:r>
          </a:p>
          <a:p>
            <a:r>
              <a:rPr lang="en-US" sz="2200" spc="-150" noProof="1" smtClean="0">
                <a:latin typeface="Courier New" pitchFamily="49" charset="0"/>
                <a:cs typeface="Courier New" pitchFamily="49" charset="0"/>
              </a:rPr>
              <a:t>   mailbox #(Transaction) mbx;</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virtual  bus_if.TB bus;</a:t>
            </a:r>
          </a:p>
          <a:p>
            <a:r>
              <a:rPr lang="en-US" sz="2200" spc="-150" noProof="1" smtClean="0">
                <a:latin typeface="Courier New" pitchFamily="49" charset="0"/>
                <a:cs typeface="Courier New" pitchFamily="49" charset="0"/>
              </a:rPr>
              <a:t>   function new(mailbox #(Transaction) mbx, </a:t>
            </a:r>
          </a:p>
          <a:p>
            <a:r>
              <a:rPr lang="en-US" sz="2200" spc="-150" noProof="1" smtClean="0">
                <a:solidFill>
                  <a:srgbClr val="FF0000"/>
                </a:solidFill>
                <a:latin typeface="Courier New" pitchFamily="49" charset="0"/>
                <a:cs typeface="Courier New" pitchFamily="49" charset="0"/>
              </a:rPr>
              <a:t>	         input virtual bus_if.TB bus</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      this.mbx = mbx;</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this.bus = bus;</a:t>
            </a:r>
          </a:p>
          <a:p>
            <a:r>
              <a:rPr lang="en-US" sz="2200" spc="-150" noProof="1" smtClean="0">
                <a:latin typeface="Courier New" pitchFamily="49" charset="0"/>
                <a:cs typeface="Courier New" pitchFamily="49" charset="0"/>
              </a:rPr>
              <a:t>   endfunction</a:t>
            </a:r>
          </a:p>
          <a:p>
            <a:r>
              <a:rPr lang="en-US" sz="2200" spc="-150" noProof="1" smtClean="0">
                <a:latin typeface="Courier New" pitchFamily="49" charset="0"/>
                <a:cs typeface="Courier New" pitchFamily="49" charset="0"/>
              </a:rPr>
              <a:t>   task run(int count);</a:t>
            </a:r>
          </a:p>
          <a:p>
            <a:r>
              <a:rPr lang="en-US" sz="2200" spc="-150" noProof="1" smtClean="0">
                <a:latin typeface="Courier New" pitchFamily="49" charset="0"/>
                <a:cs typeface="Courier New" pitchFamily="49" charset="0"/>
              </a:rPr>
              <a:t>      repeat (count) begin</a:t>
            </a:r>
          </a:p>
          <a:p>
            <a:r>
              <a:rPr lang="en-US" sz="2200" spc="-150" noProof="1" smtClean="0">
                <a:latin typeface="Courier New" pitchFamily="49" charset="0"/>
                <a:cs typeface="Courier New" pitchFamily="49" charset="0"/>
              </a:rPr>
              <a:t>	 mbx.get(tr); // Fetch next transaction</a:t>
            </a:r>
          </a:p>
          <a:p>
            <a:r>
              <a:rPr lang="en-US" sz="2200" spc="-150" noProof="1" smtClean="0">
                <a:latin typeface="Courier New" pitchFamily="49" charset="0"/>
                <a:cs typeface="Courier New" pitchFamily="49" charset="0"/>
              </a:rPr>
              <a:t>	 @(posedge bus.cb.ack);</a:t>
            </a:r>
          </a:p>
          <a:p>
            <a:r>
              <a:rPr lang="en-US" sz="2200" spc="-150" noProof="1" smtClean="0">
                <a:latin typeface="Courier New" pitchFamily="49" charset="0"/>
                <a:cs typeface="Courier New" pitchFamily="49" charset="0"/>
              </a:rPr>
              <a:t>	 bus.cb.kind &lt;= tr.kind;</a:t>
            </a:r>
          </a:p>
          <a:p>
            <a:r>
              <a:rPr lang="en-US" sz="2200" spc="-150" noProof="1" smtClean="0">
                <a:latin typeface="Courier New" pitchFamily="49" charset="0"/>
                <a:cs typeface="Courier New" pitchFamily="49" charset="0"/>
              </a:rPr>
              <a:t>      end</a:t>
            </a:r>
          </a:p>
          <a:p>
            <a:r>
              <a:rPr lang="en-US" sz="2200" spc="-150" noProof="1" smtClean="0">
                <a:latin typeface="Courier New" pitchFamily="49" charset="0"/>
                <a:cs typeface="Courier New" pitchFamily="49" charset="0"/>
              </a:rPr>
              <a:t>   endtask</a:t>
            </a:r>
          </a:p>
          <a:p>
            <a:r>
              <a:rPr lang="en-US" sz="22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1000" y="762000"/>
            <a:ext cx="8458200" cy="5847755"/>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 program automatic mailbox_example(bus_if.TB bus);</a:t>
            </a:r>
          </a:p>
          <a:p>
            <a:r>
              <a:rPr lang="en-US" sz="2200" spc="-150" noProof="1" smtClean="0">
                <a:latin typeface="Courier New" pitchFamily="49" charset="0"/>
                <a:cs typeface="Courier New" pitchFamily="49" charset="0"/>
              </a:rPr>
              <a:t>   import my_package::*;</a:t>
            </a:r>
          </a:p>
          <a:p>
            <a:r>
              <a:rPr lang="en-US" sz="2200" spc="-150" noProof="1" smtClean="0">
                <a:latin typeface="Courier New" pitchFamily="49" charset="0"/>
                <a:cs typeface="Courier New" pitchFamily="49" charset="0"/>
              </a:rPr>
              <a:t>   mailbox #(Transaction) mbx;</a:t>
            </a:r>
          </a:p>
          <a:p>
            <a:r>
              <a:rPr lang="en-US" sz="2200" spc="-150" noProof="1" smtClean="0">
                <a:latin typeface="Courier New" pitchFamily="49" charset="0"/>
                <a:cs typeface="Courier New" pitchFamily="49" charset="0"/>
              </a:rPr>
              <a:t>   Generator gen;</a:t>
            </a:r>
          </a:p>
          <a:p>
            <a:r>
              <a:rPr lang="en-US" sz="2200" spc="-150" noProof="1" smtClean="0">
                <a:latin typeface="Courier New" pitchFamily="49" charset="0"/>
                <a:cs typeface="Courier New" pitchFamily="49" charset="0"/>
              </a:rPr>
              <a:t>   Driver drv;</a:t>
            </a:r>
          </a:p>
          <a:p>
            <a:r>
              <a:rPr lang="en-US" sz="2200" spc="-150" noProof="1" smtClean="0">
                <a:latin typeface="Courier New" pitchFamily="49" charset="0"/>
                <a:cs typeface="Courier New" pitchFamily="49" charset="0"/>
              </a:rPr>
              <a:t>   int count;</a:t>
            </a:r>
          </a:p>
          <a:p>
            <a:r>
              <a:rPr lang="en-US" sz="2200" spc="-150" noProof="1" smtClean="0">
                <a:latin typeface="Courier New" pitchFamily="49" charset="0"/>
                <a:cs typeface="Courier New" pitchFamily="49" charset="0"/>
              </a:rPr>
              <a:t>   initial begin</a:t>
            </a:r>
          </a:p>
          <a:p>
            <a:r>
              <a:rPr lang="en-US" sz="2200" spc="-150" noProof="1" smtClean="0">
                <a:latin typeface="Courier New" pitchFamily="49" charset="0"/>
                <a:cs typeface="Courier New" pitchFamily="49" charset="0"/>
              </a:rPr>
              <a:t>      count = $urandom_range(50);</a:t>
            </a:r>
          </a:p>
          <a:p>
            <a:r>
              <a:rPr lang="en-US" sz="2200" spc="-150" noProof="1" smtClean="0">
                <a:latin typeface="Courier New" pitchFamily="49" charset="0"/>
                <a:cs typeface="Courier New" pitchFamily="49" charset="0"/>
              </a:rPr>
              <a:t>      mbx = new(); </a:t>
            </a:r>
          </a:p>
          <a:p>
            <a:r>
              <a:rPr lang="en-US" sz="2200" spc="-150" noProof="1" smtClean="0">
                <a:latin typeface="Courier New" pitchFamily="49" charset="0"/>
                <a:cs typeface="Courier New" pitchFamily="49" charset="0"/>
              </a:rPr>
              <a:t>      gen = new(mbx); </a:t>
            </a:r>
          </a:p>
          <a:p>
            <a:r>
              <a:rPr lang="en-US" sz="2200" spc="-150" noProof="1" smtClean="0">
                <a:latin typeface="Courier New" pitchFamily="49" charset="0"/>
                <a:cs typeface="Courier New" pitchFamily="49" charset="0"/>
              </a:rPr>
              <a:t>      drv = new(mbx, </a:t>
            </a:r>
            <a:r>
              <a:rPr lang="en-US" sz="2200" spc="-150" noProof="1" smtClean="0">
                <a:solidFill>
                  <a:srgbClr val="FF0000"/>
                </a:solidFill>
                <a:latin typeface="Courier New" pitchFamily="49" charset="0"/>
                <a:cs typeface="Courier New" pitchFamily="49" charset="0"/>
              </a:rPr>
              <a:t>bus</a:t>
            </a:r>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fork</a:t>
            </a:r>
          </a:p>
          <a:p>
            <a:r>
              <a:rPr lang="en-US" sz="2200" spc="-150" noProof="1" smtClean="0">
                <a:latin typeface="Courier New" pitchFamily="49" charset="0"/>
                <a:cs typeface="Courier New" pitchFamily="49" charset="0"/>
              </a:rPr>
              <a:t>	 gen.run(count); </a:t>
            </a:r>
          </a:p>
          <a:p>
            <a:r>
              <a:rPr lang="en-US" sz="2200" spc="-150" noProof="1" smtClean="0">
                <a:latin typeface="Courier New" pitchFamily="49" charset="0"/>
                <a:cs typeface="Courier New" pitchFamily="49" charset="0"/>
              </a:rPr>
              <a:t>	 drv.run(count); </a:t>
            </a:r>
          </a:p>
          <a:p>
            <a:r>
              <a:rPr lang="en-US" sz="2200" spc="-150" noProof="1" smtClean="0">
                <a:latin typeface="Courier New" pitchFamily="49" charset="0"/>
                <a:cs typeface="Courier New" pitchFamily="49" charset="0"/>
              </a:rPr>
              <a:t>      join</a:t>
            </a:r>
          </a:p>
          <a:p>
            <a:r>
              <a:rPr lang="en-US" sz="2200" spc="-150" noProof="1" smtClean="0">
                <a:latin typeface="Courier New" pitchFamily="49" charset="0"/>
                <a:cs typeface="Courier New" pitchFamily="49" charset="0"/>
              </a:rPr>
              <a:t>   end</a:t>
            </a:r>
          </a:p>
          <a:p>
            <a:r>
              <a:rPr lang="en-US" sz="2200" spc="-150" noProof="1" smtClean="0">
                <a:latin typeface="Courier New" pitchFamily="49" charset="0"/>
                <a:cs typeface="Courier New" pitchFamily="49" charset="0"/>
              </a:rPr>
              <a:t>endprogram</a:t>
            </a:r>
          </a:p>
        </p:txBody>
      </p:sp>
      <p:sp>
        <p:nvSpPr>
          <p:cNvPr id="4" name="Footer Placeholder 3"/>
          <p:cNvSpPr>
            <a:spLocks noGrp="1"/>
          </p:cNvSpPr>
          <p:nvPr>
            <p:ph type="ftr" sz="quarter" idx="11"/>
          </p:nvPr>
        </p:nvSpPr>
        <p:spPr>
          <a:xfrm>
            <a:off x="3124200" y="6356350"/>
            <a:ext cx="42672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7.6.1 Mailbox in a Testbench - program</a:t>
            </a:r>
          </a:p>
        </p:txBody>
      </p:sp>
      <p:sp>
        <p:nvSpPr>
          <p:cNvPr id="8" name="Slide Number Placeholder 7"/>
          <p:cNvSpPr>
            <a:spLocks noGrp="1"/>
          </p:cNvSpPr>
          <p:nvPr>
            <p:ph type="sldNum" sz="quarter" idx="12"/>
          </p:nvPr>
        </p:nvSpPr>
        <p:spPr/>
        <p:txBody>
          <a:bodyPr/>
          <a:lstStyle/>
          <a:p>
            <a:fld id="{40AF488E-6686-480A-A715-D02D7FC0CDA5}" type="slidenum">
              <a:rPr lang="en-US" smtClean="0"/>
              <a:pPr/>
              <a:t>5</a:t>
            </a:fld>
            <a:endParaRPr lang="en-US" dirty="0"/>
          </a:p>
        </p:txBody>
      </p:sp>
      <p:graphicFrame>
        <p:nvGraphicFramePr>
          <p:cNvPr id="6" name="Object 5"/>
          <p:cNvGraphicFramePr>
            <a:graphicFrameLocks noChangeAspect="1"/>
          </p:cNvGraphicFramePr>
          <p:nvPr/>
        </p:nvGraphicFramePr>
        <p:xfrm>
          <a:off x="4418013" y="4011613"/>
          <a:ext cx="4270375" cy="2047875"/>
        </p:xfrm>
        <a:graphic>
          <a:graphicData uri="http://schemas.openxmlformats.org/presentationml/2006/ole">
            <p:oleObj spid="_x0000_s53250" name="Visio" r:id="rId4" imgW="3446716" imgH="1655064" progId="Visio.Drawing.11">
              <p:link updateAutomatic="1"/>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3434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Virtual Interface Exercise 1/5</a:t>
            </a:r>
          </a:p>
        </p:txBody>
      </p:sp>
      <p:sp>
        <p:nvSpPr>
          <p:cNvPr id="8" name="Slide Number Placeholder 7"/>
          <p:cNvSpPr>
            <a:spLocks noGrp="1"/>
          </p:cNvSpPr>
          <p:nvPr>
            <p:ph type="sldNum" sz="quarter" idx="12"/>
          </p:nvPr>
        </p:nvSpPr>
        <p:spPr/>
        <p:txBody>
          <a:bodyPr/>
          <a:lstStyle/>
          <a:p>
            <a:fld id="{40AF488E-6686-480A-A715-D02D7FC0CDA5}" type="slidenum">
              <a:rPr lang="en-US" smtClean="0"/>
              <a:pPr/>
              <a:t>6</a:t>
            </a:fld>
            <a:endParaRPr lang="en-US" dirty="0"/>
          </a:p>
        </p:txBody>
      </p:sp>
      <p:sp>
        <p:nvSpPr>
          <p:cNvPr id="9" name="TextBox 8"/>
          <p:cNvSpPr txBox="1"/>
          <p:nvPr/>
        </p:nvSpPr>
        <p:spPr>
          <a:xfrm>
            <a:off x="228600" y="685801"/>
            <a:ext cx="8686800" cy="5847755"/>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class Driver;</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 Declare a virtual interface for the DUT</a:t>
            </a:r>
          </a:p>
          <a:p>
            <a:r>
              <a:rPr lang="en-US" sz="2200" spc="-150" noProof="1" smtClean="0">
                <a:latin typeface="Courier New" pitchFamily="49" charset="0"/>
                <a:cs typeface="Courier New" pitchFamily="49" charset="0"/>
              </a:rPr>
              <a:t>   function new(input mailbox #(Instruction) agt2drv,  </a:t>
            </a:r>
          </a:p>
          <a:p>
            <a:r>
              <a:rPr lang="en-US" sz="2200" spc="-150" noProof="1" smtClean="0">
                <a:latin typeface="Courier New" pitchFamily="49" charset="0"/>
                <a:cs typeface="Courier New" pitchFamily="49" charset="0"/>
              </a:rPr>
              <a:t>                /* complete arguments list */ );</a:t>
            </a:r>
          </a:p>
          <a:p>
            <a:r>
              <a:rPr lang="en-US" sz="2200" spc="-150" noProof="1" smtClean="0">
                <a:latin typeface="Courier New" pitchFamily="49" charset="0"/>
                <a:cs typeface="Courier New" pitchFamily="49" charset="0"/>
              </a:rPr>
              <a:t>      this.agt2drv = agt2drv;</a:t>
            </a:r>
          </a:p>
          <a:p>
            <a:r>
              <a:rPr lang="en-US" sz="2200" spc="-150" noProof="1" smtClean="0">
                <a:latin typeface="Courier New" pitchFamily="49" charset="0"/>
                <a:cs typeface="Courier New" pitchFamily="49" charset="0"/>
              </a:rPr>
              <a:t>      // Save the virtual interface argument in </a:t>
            </a:r>
          </a:p>
          <a:p>
            <a:r>
              <a:rPr lang="en-US" sz="2200" spc="-150" noProof="1" smtClean="0">
                <a:latin typeface="Courier New" pitchFamily="49" charset="0"/>
                <a:cs typeface="Courier New" pitchFamily="49" charset="0"/>
              </a:rPr>
              <a:t>      // the class-level variable</a:t>
            </a:r>
          </a:p>
          <a:p>
            <a:r>
              <a:rPr lang="en-US" sz="2200" spc="-150" noProof="1" smtClean="0">
                <a:latin typeface="Courier New" pitchFamily="49" charset="0"/>
                <a:cs typeface="Courier New" pitchFamily="49" charset="0"/>
              </a:rPr>
              <a:t>   endfunction </a:t>
            </a:r>
          </a:p>
          <a:p>
            <a:r>
              <a:rPr lang="en-US" sz="2200" spc="-150" noProof="1" smtClean="0">
                <a:latin typeface="Courier New" pitchFamily="49" charset="0"/>
                <a:cs typeface="Courier New" pitchFamily="49" charset="0"/>
              </a:rPr>
              <a:t>endclass</a:t>
            </a: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class Environment;</a:t>
            </a:r>
          </a:p>
          <a:p>
            <a:r>
              <a:rPr lang="en-US" sz="2200" spc="-150" noProof="1" smtClean="0">
                <a:latin typeface="Courier New" pitchFamily="49" charset="0"/>
                <a:cs typeface="Courier New" pitchFamily="49" charset="0"/>
              </a:rPr>
              <a:t>   Driver drv;</a:t>
            </a:r>
          </a:p>
          <a:p>
            <a:r>
              <a:rPr lang="en-US" sz="2200" spc="-150" noProof="1" smtClean="0">
                <a:latin typeface="Courier New" pitchFamily="49" charset="0"/>
                <a:cs typeface="Courier New" pitchFamily="49" charset="0"/>
              </a:rPr>
              <a:t>   ..... </a:t>
            </a:r>
          </a:p>
          <a:p>
            <a:r>
              <a:rPr lang="en-US" sz="2200" spc="-150" noProof="1" smtClean="0">
                <a:latin typeface="Courier New" pitchFamily="49" charset="0"/>
                <a:cs typeface="Courier New" pitchFamily="49" charset="0"/>
              </a:rPr>
              <a:t>   drv = new(agt2drv, /* complete arguments list */ );</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endclass</a:t>
            </a:r>
          </a:p>
        </p:txBody>
      </p:sp>
      <p:sp>
        <p:nvSpPr>
          <p:cNvPr id="6" name="TextBox 5"/>
          <p:cNvSpPr txBox="1"/>
          <p:nvPr/>
        </p:nvSpPr>
        <p:spPr>
          <a:xfrm>
            <a:off x="2971800" y="838200"/>
            <a:ext cx="5388591" cy="461665"/>
          </a:xfrm>
          <a:prstGeom prst="rect">
            <a:avLst/>
          </a:prstGeom>
          <a:noFill/>
          <a:ln w="19050">
            <a:noFill/>
          </a:ln>
        </p:spPr>
        <p:txBody>
          <a:bodyPr wrap="none" rtlCol="0">
            <a:spAutoFit/>
          </a:bodyPr>
          <a:lstStyle/>
          <a:p>
            <a:r>
              <a:rPr lang="en-US" sz="2400" dirty="0" smtClean="0">
                <a:solidFill>
                  <a:srgbClr val="FF0000"/>
                </a:solidFill>
              </a:rPr>
              <a:t>Complete the code where indicated by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7244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Addition </a:t>
            </a:r>
            <a:r>
              <a:rPr lang="en-US" sz="4000" smtClean="0"/>
              <a:t>of interfaces w/o XMR</a:t>
            </a:r>
            <a:endParaRPr lang="en-US" sz="4000"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7</a:t>
            </a:fld>
            <a:endParaRPr lang="en-US" dirty="0"/>
          </a:p>
        </p:txBody>
      </p:sp>
      <p:sp>
        <p:nvSpPr>
          <p:cNvPr id="9" name="TextBox 8"/>
          <p:cNvSpPr txBox="1"/>
          <p:nvPr/>
        </p:nvSpPr>
        <p:spPr>
          <a:xfrm>
            <a:off x="457200" y="838200"/>
            <a:ext cx="2667000" cy="1631216"/>
          </a:xfrm>
          <a:prstGeom prst="rect">
            <a:avLst/>
          </a:prstGeom>
          <a:solidFill>
            <a:srgbClr val="FFFFCC"/>
          </a:solidFill>
          <a:ln w="19050">
            <a:solidFill>
              <a:schemeClr val="tx1"/>
            </a:solidFill>
          </a:ln>
        </p:spPr>
        <p:txBody>
          <a:bodyPr wrap="square" rtlCol="0">
            <a:spAutoFit/>
          </a:bodyPr>
          <a:lstStyle/>
          <a:p>
            <a:r>
              <a:rPr lang="en-US" sz="2000" spc="-150" noProof="1" smtClean="0">
                <a:latin typeface="Courier New" pitchFamily="49" charset="0"/>
                <a:cs typeface="Courier New" pitchFamily="49" charset="0"/>
              </a:rPr>
              <a:t>module top;</a:t>
            </a:r>
          </a:p>
          <a:p>
            <a:r>
              <a:rPr lang="en-US" sz="2000" spc="-150" noProof="1" smtClean="0">
                <a:latin typeface="Courier New" pitchFamily="49" charset="0"/>
                <a:cs typeface="Courier New" pitchFamily="49" charset="0"/>
              </a:rPr>
              <a:t>   bus_ifc bus();</a:t>
            </a:r>
          </a:p>
          <a:p>
            <a:r>
              <a:rPr lang="en-US" sz="2000" spc="-150" noProof="1" smtClean="0">
                <a:latin typeface="Courier New" pitchFamily="49" charset="0"/>
                <a:cs typeface="Courier New" pitchFamily="49" charset="0"/>
              </a:rPr>
              <a:t>   dut d1(bus); </a:t>
            </a:r>
          </a:p>
          <a:p>
            <a:r>
              <a:rPr lang="en-US" sz="2000" spc="-150" noProof="1" smtClean="0">
                <a:latin typeface="Courier New" pitchFamily="49" charset="0"/>
                <a:cs typeface="Courier New" pitchFamily="49" charset="0"/>
              </a:rPr>
              <a:t>   </a:t>
            </a:r>
            <a:r>
              <a:rPr lang="en-US" sz="2000" spc="-150" noProof="1" smtClean="0">
                <a:latin typeface="Courier New" pitchFamily="49" charset="0"/>
                <a:cs typeface="Courier New" pitchFamily="49" charset="0"/>
              </a:rPr>
              <a:t>test </a:t>
            </a:r>
            <a:r>
              <a:rPr lang="en-US" sz="2000" spc="-150" noProof="1" smtClean="0">
                <a:latin typeface="Courier New" pitchFamily="49" charset="0"/>
                <a:cs typeface="Courier New" pitchFamily="49" charset="0"/>
              </a:rPr>
              <a:t>t1(bus); </a:t>
            </a:r>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endmodule</a:t>
            </a:r>
            <a:endParaRPr lang="en-US" sz="2000" spc="-150" noProof="1" smtClean="0">
              <a:latin typeface="Courier New" pitchFamily="49" charset="0"/>
              <a:cs typeface="Courier New" pitchFamily="49" charset="0"/>
            </a:endParaRPr>
          </a:p>
        </p:txBody>
      </p:sp>
      <p:sp>
        <p:nvSpPr>
          <p:cNvPr id="10" name="TextBox 9"/>
          <p:cNvSpPr txBox="1"/>
          <p:nvPr/>
        </p:nvSpPr>
        <p:spPr>
          <a:xfrm>
            <a:off x="3505200" y="2057400"/>
            <a:ext cx="5181600" cy="1015663"/>
          </a:xfrm>
          <a:prstGeom prst="rect">
            <a:avLst/>
          </a:prstGeom>
          <a:solidFill>
            <a:srgbClr val="FFFFCC"/>
          </a:solidFill>
          <a:ln w="19050">
            <a:solidFill>
              <a:schemeClr val="tx1"/>
            </a:solidFill>
          </a:ln>
        </p:spPr>
        <p:txBody>
          <a:bodyPr wrap="square" rtlCol="0">
            <a:spAutoFit/>
          </a:bodyPr>
          <a:lstStyle/>
          <a:p>
            <a:r>
              <a:rPr lang="en-US" sz="2000" spc="-150" noProof="1" smtClean="0">
                <a:latin typeface="Courier New" pitchFamily="49" charset="0"/>
                <a:cs typeface="Courier New" pitchFamily="49" charset="0"/>
              </a:rPr>
              <a:t>program automatic </a:t>
            </a:r>
            <a:r>
              <a:rPr lang="en-US" sz="2000" spc="-150" noProof="1" smtClean="0">
                <a:latin typeface="Courier New" pitchFamily="49" charset="0"/>
                <a:cs typeface="Courier New" pitchFamily="49" charset="0"/>
              </a:rPr>
              <a:t>test(bus_ifc </a:t>
            </a:r>
            <a:r>
              <a:rPr lang="en-US" sz="2000" spc="-150" noProof="1" smtClean="0">
                <a:latin typeface="Courier New" pitchFamily="49" charset="0"/>
                <a:cs typeface="Courier New" pitchFamily="49" charset="0"/>
              </a:rPr>
              <a:t>bus);</a:t>
            </a:r>
          </a:p>
          <a:p>
            <a:r>
              <a:rPr lang="en-US" sz="2000" spc="-150" noProof="1" smtClean="0">
                <a:latin typeface="Courier New" pitchFamily="49" charset="0"/>
                <a:cs typeface="Courier New" pitchFamily="49" charset="0"/>
              </a:rPr>
              <a:t>    // </a:t>
            </a:r>
            <a:r>
              <a:rPr lang="en-US" sz="2000" spc="-150" noProof="1" smtClean="0">
                <a:latin typeface="Courier New" pitchFamily="49" charset="0"/>
                <a:cs typeface="Courier New" pitchFamily="49" charset="0"/>
              </a:rPr>
              <a:t>Test N</a:t>
            </a:r>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endprogram</a:t>
            </a:r>
          </a:p>
        </p:txBody>
      </p:sp>
      <p:sp>
        <p:nvSpPr>
          <p:cNvPr id="11" name="TextBox 10"/>
          <p:cNvSpPr txBox="1"/>
          <p:nvPr/>
        </p:nvSpPr>
        <p:spPr>
          <a:xfrm>
            <a:off x="152400" y="3733800"/>
            <a:ext cx="3276600" cy="1938992"/>
          </a:xfrm>
          <a:prstGeom prst="rect">
            <a:avLst/>
          </a:prstGeom>
          <a:solidFill>
            <a:srgbClr val="FFFFCC"/>
          </a:solidFill>
          <a:ln w="19050">
            <a:solidFill>
              <a:schemeClr val="tx1"/>
            </a:solidFill>
          </a:ln>
        </p:spPr>
        <p:txBody>
          <a:bodyPr wrap="square" rtlCol="0">
            <a:spAutoFit/>
          </a:bodyPr>
          <a:lstStyle/>
          <a:p>
            <a:r>
              <a:rPr lang="en-US" sz="2000" spc="-150" noProof="1" smtClean="0">
                <a:latin typeface="Courier New" pitchFamily="49" charset="0"/>
                <a:cs typeface="Courier New" pitchFamily="49" charset="0"/>
              </a:rPr>
              <a:t>module top;</a:t>
            </a:r>
          </a:p>
          <a:p>
            <a:r>
              <a:rPr lang="en-US" sz="2000" spc="-150" noProof="1" smtClean="0">
                <a:latin typeface="Courier New" pitchFamily="49" charset="0"/>
                <a:cs typeface="Courier New" pitchFamily="49" charset="0"/>
              </a:rPr>
              <a:t>   bus_ifc bus(); </a:t>
            </a:r>
          </a:p>
          <a:p>
            <a:r>
              <a:rPr lang="en-US" sz="2000" spc="-150" noProof="1" smtClean="0">
                <a:latin typeface="Courier New" pitchFamily="49" charset="0"/>
                <a:cs typeface="Courier New" pitchFamily="49" charset="0"/>
              </a:rPr>
              <a:t>   dut d1(bus, newb);</a:t>
            </a:r>
          </a:p>
          <a:p>
            <a:r>
              <a:rPr lang="en-US" sz="2000" spc="-150" noProof="1" smtClean="0">
                <a:latin typeface="Courier New" pitchFamily="49" charset="0"/>
                <a:cs typeface="Courier New" pitchFamily="49" charset="0"/>
              </a:rPr>
              <a:t>   </a:t>
            </a:r>
            <a:r>
              <a:rPr lang="en-US" sz="2000" spc="-150" noProof="1" smtClean="0">
                <a:solidFill>
                  <a:srgbClr val="FF0000"/>
                </a:solidFill>
                <a:latin typeface="Courier New" pitchFamily="49" charset="0"/>
                <a:cs typeface="Courier New" pitchFamily="49" charset="0"/>
              </a:rPr>
              <a:t>new_ifc newb();</a:t>
            </a:r>
            <a:r>
              <a:rPr lang="en-US" sz="2000" spc="-150" noProof="1" smtClean="0">
                <a:latin typeface="Courier New" pitchFamily="49" charset="0"/>
                <a:cs typeface="Courier New" pitchFamily="49" charset="0"/>
              </a:rPr>
              <a:t> </a:t>
            </a:r>
          </a:p>
          <a:p>
            <a:r>
              <a:rPr lang="en-US" sz="2000" spc="-150" noProof="1" smtClean="0">
                <a:latin typeface="Courier New" pitchFamily="49" charset="0"/>
                <a:cs typeface="Courier New" pitchFamily="49" charset="0"/>
              </a:rPr>
              <a:t>   </a:t>
            </a:r>
            <a:r>
              <a:rPr lang="en-US" sz="2000" spc="-150" noProof="1" smtClean="0">
                <a:latin typeface="Courier New" pitchFamily="49" charset="0"/>
                <a:cs typeface="Courier New" pitchFamily="49" charset="0"/>
              </a:rPr>
              <a:t>test </a:t>
            </a:r>
            <a:r>
              <a:rPr lang="en-US" sz="2000" spc="-150" noProof="1" smtClean="0">
                <a:latin typeface="Courier New" pitchFamily="49" charset="0"/>
                <a:cs typeface="Courier New" pitchFamily="49" charset="0"/>
              </a:rPr>
              <a:t>t1(bus, </a:t>
            </a:r>
            <a:r>
              <a:rPr lang="en-US" sz="2000" spc="-150" noProof="1" smtClean="0">
                <a:solidFill>
                  <a:srgbClr val="FF0000"/>
                </a:solidFill>
                <a:latin typeface="Courier New" pitchFamily="49" charset="0"/>
                <a:cs typeface="Courier New" pitchFamily="49" charset="0"/>
              </a:rPr>
              <a:t>newb</a:t>
            </a:r>
            <a:r>
              <a:rPr lang="en-US" sz="2000" spc="-150" noProof="1" smtClean="0">
                <a:latin typeface="Courier New" pitchFamily="49" charset="0"/>
                <a:cs typeface="Courier New" pitchFamily="49" charset="0"/>
              </a:rPr>
              <a:t>); </a:t>
            </a:r>
          </a:p>
          <a:p>
            <a:r>
              <a:rPr lang="en-US" sz="2000" spc="-150" noProof="1" smtClean="0">
                <a:latin typeface="Courier New" pitchFamily="49" charset="0"/>
                <a:cs typeface="Courier New" pitchFamily="49" charset="0"/>
              </a:rPr>
              <a:t>endmodule</a:t>
            </a:r>
            <a:endParaRPr lang="en-US" sz="2000" spc="-150" noProof="1" smtClean="0">
              <a:latin typeface="Courier New" pitchFamily="49" charset="0"/>
              <a:cs typeface="Courier New" pitchFamily="49" charset="0"/>
            </a:endParaRPr>
          </a:p>
        </p:txBody>
      </p:sp>
      <p:sp>
        <p:nvSpPr>
          <p:cNvPr id="12" name="TextBox 11"/>
          <p:cNvSpPr txBox="1"/>
          <p:nvPr/>
        </p:nvSpPr>
        <p:spPr>
          <a:xfrm>
            <a:off x="3555496" y="3581400"/>
            <a:ext cx="5301451" cy="1323439"/>
          </a:xfrm>
          <a:prstGeom prst="rect">
            <a:avLst/>
          </a:prstGeom>
          <a:solidFill>
            <a:srgbClr val="FFFFCC"/>
          </a:solidFill>
          <a:ln w="19050">
            <a:solidFill>
              <a:schemeClr val="tx1"/>
            </a:solidFill>
          </a:ln>
        </p:spPr>
        <p:txBody>
          <a:bodyPr wrap="none" rtlCol="0">
            <a:spAutoFit/>
          </a:bodyPr>
          <a:lstStyle/>
          <a:p>
            <a:r>
              <a:rPr lang="en-US" sz="2000" spc="-150" noProof="1" smtClean="0">
                <a:latin typeface="Courier New" pitchFamily="49" charset="0"/>
                <a:cs typeface="Courier New" pitchFamily="49" charset="0"/>
              </a:rPr>
              <a:t>program automatic </a:t>
            </a:r>
            <a:r>
              <a:rPr lang="en-US" sz="2000" spc="-150" noProof="1" smtClean="0">
                <a:latin typeface="Courier New" pitchFamily="49" charset="0"/>
                <a:cs typeface="Courier New" pitchFamily="49" charset="0"/>
              </a:rPr>
              <a:t>test(bus_ifc </a:t>
            </a:r>
            <a:r>
              <a:rPr lang="en-US" sz="2000" spc="-150" noProof="1" smtClean="0">
                <a:latin typeface="Courier New" pitchFamily="49" charset="0"/>
                <a:cs typeface="Courier New" pitchFamily="49" charset="0"/>
              </a:rPr>
              <a:t>bus, </a:t>
            </a:r>
          </a:p>
          <a:p>
            <a:r>
              <a:rPr lang="en-US" sz="2000" spc="-150" noProof="1" smtClean="0">
                <a:latin typeface="Courier New" pitchFamily="49" charset="0"/>
                <a:cs typeface="Courier New" pitchFamily="49" charset="0"/>
              </a:rPr>
              <a:t>                        </a:t>
            </a:r>
            <a:r>
              <a:rPr lang="en-US" sz="2000" spc="-150" noProof="1" smtClean="0">
                <a:solidFill>
                  <a:srgbClr val="FF0000"/>
                </a:solidFill>
                <a:latin typeface="Courier New" pitchFamily="49" charset="0"/>
                <a:cs typeface="Courier New" pitchFamily="49" charset="0"/>
              </a:rPr>
              <a:t>new_ifc newb</a:t>
            </a:r>
            <a:r>
              <a:rPr lang="en-US" sz="2000" spc="-150" noProof="1" smtClean="0">
                <a:latin typeface="Courier New" pitchFamily="49" charset="0"/>
                <a:cs typeface="Courier New" pitchFamily="49" charset="0"/>
              </a:rPr>
              <a:t>);</a:t>
            </a:r>
          </a:p>
          <a:p>
            <a:r>
              <a:rPr lang="en-US" sz="2000" spc="-150" noProof="1" smtClean="0">
                <a:latin typeface="Courier New" pitchFamily="49" charset="0"/>
                <a:cs typeface="Courier New" pitchFamily="49" charset="0"/>
              </a:rPr>
              <a:t>  </a:t>
            </a:r>
            <a:r>
              <a:rPr lang="en-US" sz="2000" spc="-150" noProof="1" smtClean="0">
                <a:latin typeface="Courier New" pitchFamily="49" charset="0"/>
                <a:cs typeface="Courier New" pitchFamily="49" charset="0"/>
              </a:rPr>
              <a:t>// Test 1 needing interface newb</a:t>
            </a:r>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endprogram</a:t>
            </a:r>
          </a:p>
        </p:txBody>
      </p:sp>
      <p:cxnSp>
        <p:nvCxnSpPr>
          <p:cNvPr id="14" name="Straight Arrow Connector 13"/>
          <p:cNvCxnSpPr/>
          <p:nvPr/>
        </p:nvCxnSpPr>
        <p:spPr>
          <a:xfrm>
            <a:off x="1676400" y="2667000"/>
            <a:ext cx="0" cy="990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24600" y="3124200"/>
            <a:ext cx="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05200" y="762000"/>
            <a:ext cx="5181600" cy="1015663"/>
          </a:xfrm>
          <a:prstGeom prst="rect">
            <a:avLst/>
          </a:prstGeom>
          <a:solidFill>
            <a:srgbClr val="FFFFCC"/>
          </a:solidFill>
          <a:ln w="19050">
            <a:solidFill>
              <a:schemeClr val="tx1"/>
            </a:solidFill>
          </a:ln>
        </p:spPr>
        <p:txBody>
          <a:bodyPr wrap="square" rtlCol="0">
            <a:spAutoFit/>
          </a:bodyPr>
          <a:lstStyle/>
          <a:p>
            <a:r>
              <a:rPr lang="en-US" sz="2000" spc="-150" noProof="1" smtClean="0">
                <a:latin typeface="Courier New" pitchFamily="49" charset="0"/>
                <a:cs typeface="Courier New" pitchFamily="49" charset="0"/>
              </a:rPr>
              <a:t>program automatic </a:t>
            </a:r>
            <a:r>
              <a:rPr lang="en-US" sz="2000" spc="-150" noProof="1" smtClean="0">
                <a:latin typeface="Courier New" pitchFamily="49" charset="0"/>
                <a:cs typeface="Courier New" pitchFamily="49" charset="0"/>
              </a:rPr>
              <a:t>test(bus_ifc </a:t>
            </a:r>
            <a:r>
              <a:rPr lang="en-US" sz="2000" spc="-150" noProof="1" smtClean="0">
                <a:latin typeface="Courier New" pitchFamily="49" charset="0"/>
                <a:cs typeface="Courier New" pitchFamily="49" charset="0"/>
              </a:rPr>
              <a:t>bus);</a:t>
            </a:r>
          </a:p>
          <a:p>
            <a:r>
              <a:rPr lang="en-US" sz="2000" spc="-150" noProof="1" smtClean="0">
                <a:latin typeface="Courier New" pitchFamily="49" charset="0"/>
                <a:cs typeface="Courier New" pitchFamily="49" charset="0"/>
              </a:rPr>
              <a:t>  </a:t>
            </a:r>
            <a:r>
              <a:rPr lang="en-US" sz="2000" spc="-150" noProof="1" smtClean="0">
                <a:latin typeface="Courier New" pitchFamily="49" charset="0"/>
                <a:cs typeface="Courier New" pitchFamily="49" charset="0"/>
              </a:rPr>
              <a:t>// Test 1</a:t>
            </a:r>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endprogram</a:t>
            </a:r>
          </a:p>
        </p:txBody>
      </p:sp>
      <p:sp>
        <p:nvSpPr>
          <p:cNvPr id="18" name="TextBox 17"/>
          <p:cNvSpPr txBox="1"/>
          <p:nvPr/>
        </p:nvSpPr>
        <p:spPr>
          <a:xfrm>
            <a:off x="3555496" y="5153561"/>
            <a:ext cx="5436104" cy="1323439"/>
          </a:xfrm>
          <a:prstGeom prst="rect">
            <a:avLst/>
          </a:prstGeom>
          <a:solidFill>
            <a:srgbClr val="FFFFCC"/>
          </a:solidFill>
          <a:ln w="19050">
            <a:solidFill>
              <a:schemeClr val="tx1"/>
            </a:solidFill>
          </a:ln>
        </p:spPr>
        <p:txBody>
          <a:bodyPr wrap="none" rtlCol="0">
            <a:spAutoFit/>
          </a:bodyPr>
          <a:lstStyle/>
          <a:p>
            <a:r>
              <a:rPr lang="en-US" sz="2000" spc="-150" noProof="1" smtClean="0">
                <a:latin typeface="Courier New" pitchFamily="49" charset="0"/>
                <a:cs typeface="Courier New" pitchFamily="49" charset="0"/>
              </a:rPr>
              <a:t>program automatic </a:t>
            </a:r>
            <a:r>
              <a:rPr lang="en-US" sz="2000" spc="-150" noProof="1" smtClean="0">
                <a:latin typeface="Courier New" pitchFamily="49" charset="0"/>
                <a:cs typeface="Courier New" pitchFamily="49" charset="0"/>
              </a:rPr>
              <a:t>test(bus_ifc </a:t>
            </a:r>
            <a:r>
              <a:rPr lang="en-US" sz="2000" spc="-150" noProof="1" smtClean="0">
                <a:latin typeface="Courier New" pitchFamily="49" charset="0"/>
                <a:cs typeface="Courier New" pitchFamily="49" charset="0"/>
              </a:rPr>
              <a:t>bus, </a:t>
            </a:r>
          </a:p>
          <a:p>
            <a:r>
              <a:rPr lang="en-US" sz="2000" spc="-150" noProof="1" smtClean="0">
                <a:latin typeface="Courier New" pitchFamily="49" charset="0"/>
                <a:cs typeface="Courier New" pitchFamily="49" charset="0"/>
              </a:rPr>
              <a:t>                        </a:t>
            </a:r>
            <a:r>
              <a:rPr lang="en-US" sz="2000" spc="-150" noProof="1" smtClean="0">
                <a:solidFill>
                  <a:srgbClr val="FF0000"/>
                </a:solidFill>
                <a:latin typeface="Courier New" pitchFamily="49" charset="0"/>
                <a:cs typeface="Courier New" pitchFamily="49" charset="0"/>
              </a:rPr>
              <a:t>new_ifc newb</a:t>
            </a:r>
            <a:r>
              <a:rPr lang="en-US" sz="2000" spc="-150" noProof="1" smtClean="0">
                <a:latin typeface="Courier New" pitchFamily="49" charset="0"/>
                <a:cs typeface="Courier New" pitchFamily="49" charset="0"/>
              </a:rPr>
              <a:t>);</a:t>
            </a:r>
          </a:p>
          <a:p>
            <a:r>
              <a:rPr lang="en-US" sz="2000" spc="-150" noProof="1" smtClean="0">
                <a:latin typeface="Courier New" pitchFamily="49" charset="0"/>
                <a:cs typeface="Courier New" pitchFamily="49" charset="0"/>
              </a:rPr>
              <a:t>  </a:t>
            </a:r>
            <a:r>
              <a:rPr lang="en-US" sz="2000" spc="-150" noProof="1" smtClean="0">
                <a:latin typeface="Courier New" pitchFamily="49" charset="0"/>
                <a:cs typeface="Courier New" pitchFamily="49" charset="0"/>
              </a:rPr>
              <a:t>// Test N not needing interface newb</a:t>
            </a:r>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endprogram</a:t>
            </a:r>
          </a:p>
        </p:txBody>
      </p:sp>
      <p:sp>
        <p:nvSpPr>
          <p:cNvPr id="13" name="TextBox 12"/>
          <p:cNvSpPr txBox="1"/>
          <p:nvPr/>
        </p:nvSpPr>
        <p:spPr>
          <a:xfrm>
            <a:off x="5410200" y="1524000"/>
            <a:ext cx="601447" cy="584775"/>
          </a:xfrm>
          <a:prstGeom prst="rect">
            <a:avLst/>
          </a:prstGeom>
          <a:noFill/>
          <a:ln w="19050">
            <a:noFill/>
          </a:ln>
        </p:spPr>
        <p:txBody>
          <a:bodyPr wrap="none" rtlCol="0">
            <a:spAutoFit/>
          </a:bodyPr>
          <a:lstStyle/>
          <a:p>
            <a:r>
              <a:rPr lang="en-US" sz="3200" smtClean="0"/>
              <a:t>....</a:t>
            </a:r>
            <a:endParaRPr lang="en-US" sz="3200" smtClean="0"/>
          </a:p>
        </p:txBody>
      </p:sp>
      <p:sp>
        <p:nvSpPr>
          <p:cNvPr id="16" name="TextBox 15"/>
          <p:cNvSpPr txBox="1"/>
          <p:nvPr/>
        </p:nvSpPr>
        <p:spPr>
          <a:xfrm>
            <a:off x="5791200" y="4648200"/>
            <a:ext cx="601447" cy="584775"/>
          </a:xfrm>
          <a:prstGeom prst="rect">
            <a:avLst/>
          </a:prstGeom>
          <a:noFill/>
          <a:ln w="19050">
            <a:noFill/>
          </a:ln>
        </p:spPr>
        <p:txBody>
          <a:bodyPr wrap="none" rtlCol="0">
            <a:spAutoFit/>
          </a:bodyPr>
          <a:lstStyle/>
          <a:p>
            <a:r>
              <a:rPr lang="en-US" sz="3200" smtClean="0"/>
              <a:t>....</a:t>
            </a:r>
            <a:endParaRPr lang="en-US" sz="3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animBg="1"/>
      <p:bldP spid="18" grpId="0" animBg="1"/>
      <p:bldP spid="13"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3434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10.1.4 Connecting to an IF w/XMR</a:t>
            </a:r>
          </a:p>
        </p:txBody>
      </p:sp>
      <p:sp>
        <p:nvSpPr>
          <p:cNvPr id="8" name="Slide Number Placeholder 7"/>
          <p:cNvSpPr>
            <a:spLocks noGrp="1"/>
          </p:cNvSpPr>
          <p:nvPr>
            <p:ph type="sldNum" sz="quarter" idx="12"/>
          </p:nvPr>
        </p:nvSpPr>
        <p:spPr/>
        <p:txBody>
          <a:bodyPr/>
          <a:lstStyle/>
          <a:p>
            <a:fld id="{40AF488E-6686-480A-A715-D02D7FC0CDA5}" type="slidenum">
              <a:rPr lang="en-US" smtClean="0"/>
              <a:pPr/>
              <a:t>8</a:t>
            </a:fld>
            <a:endParaRPr lang="en-US" dirty="0"/>
          </a:p>
        </p:txBody>
      </p:sp>
      <p:sp>
        <p:nvSpPr>
          <p:cNvPr id="13" name="TextBox 12"/>
          <p:cNvSpPr txBox="1"/>
          <p:nvPr/>
        </p:nvSpPr>
        <p:spPr>
          <a:xfrm>
            <a:off x="457200" y="838200"/>
            <a:ext cx="2746265" cy="2123658"/>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module top;</a:t>
            </a:r>
          </a:p>
          <a:p>
            <a:r>
              <a:rPr lang="en-US" sz="2200" spc="-150" noProof="1" smtClean="0">
                <a:latin typeface="Courier New" pitchFamily="49" charset="0"/>
                <a:cs typeface="Courier New" pitchFamily="49" charset="0"/>
              </a:rPr>
              <a:t>  bus_ifc bus();</a:t>
            </a:r>
          </a:p>
          <a:p>
            <a:r>
              <a:rPr lang="en-US" sz="2200" spc="-150" noProof="1" smtClean="0">
                <a:latin typeface="Courier New" pitchFamily="49" charset="0"/>
                <a:cs typeface="Courier New" pitchFamily="49" charset="0"/>
              </a:rPr>
              <a:t>  new_ifc newb();</a:t>
            </a:r>
          </a:p>
          <a:p>
            <a:r>
              <a:rPr lang="en-US" sz="2200" spc="-150" noProof="1" smtClean="0">
                <a:latin typeface="Courier New" pitchFamily="49" charset="0"/>
                <a:cs typeface="Courier New" pitchFamily="49" charset="0"/>
              </a:rPr>
              <a:t>  dut d1(bus);  </a:t>
            </a:r>
          </a:p>
          <a:p>
            <a:r>
              <a:rPr lang="en-US" sz="220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test </a:t>
            </a:r>
            <a:r>
              <a:rPr lang="en-US" sz="2200" spc="-150" noProof="1" smtClean="0">
                <a:latin typeface="Courier New" pitchFamily="49" charset="0"/>
                <a:cs typeface="Courier New" pitchFamily="49" charset="0"/>
              </a:rPr>
              <a:t>t1</a:t>
            </a:r>
            <a:r>
              <a:rPr lang="en-US" sz="2200" spc="-150" noProof="1" smtClean="0">
                <a:solidFill>
                  <a:srgbClr val="FF0000"/>
                </a:solidFill>
                <a:latin typeface="Courier New" pitchFamily="49" charset="0"/>
                <a:cs typeface="Courier New" pitchFamily="49" charset="0"/>
              </a:rPr>
              <a:t>()</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endmodule</a:t>
            </a:r>
            <a:endParaRPr lang="en-US" sz="2200" spc="-150" noProof="1" smtClean="0">
              <a:latin typeface="Courier New" pitchFamily="49" charset="0"/>
              <a:cs typeface="Courier New" pitchFamily="49" charset="0"/>
            </a:endParaRPr>
          </a:p>
        </p:txBody>
      </p:sp>
      <p:sp>
        <p:nvSpPr>
          <p:cNvPr id="16" name="TextBox 15"/>
          <p:cNvSpPr txBox="1"/>
          <p:nvPr/>
        </p:nvSpPr>
        <p:spPr>
          <a:xfrm>
            <a:off x="3581400" y="838200"/>
            <a:ext cx="5157181" cy="2123658"/>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program automatic </a:t>
            </a:r>
            <a:r>
              <a:rPr lang="en-US" sz="2200" spc="-150" noProof="1" smtClean="0">
                <a:latin typeface="Courier New" pitchFamily="49" charset="0"/>
                <a:cs typeface="Courier New" pitchFamily="49" charset="0"/>
              </a:rPr>
              <a:t>test</a:t>
            </a:r>
            <a:r>
              <a:rPr lang="en-US" sz="2200" spc="-150" noProof="1" smtClean="0">
                <a:solidFill>
                  <a:srgbClr val="FF0000"/>
                </a:solidFill>
                <a:latin typeface="Courier New" pitchFamily="49" charset="0"/>
                <a:cs typeface="Courier New" pitchFamily="49" charset="0"/>
              </a:rPr>
              <a:t>()</a:t>
            </a:r>
            <a:r>
              <a:rPr lang="en-US" sz="2200" spc="-150" noProof="1" smtClean="0">
                <a:latin typeface="Courier New" pitchFamily="49" charset="0"/>
                <a:cs typeface="Courier New" pitchFamily="49" charset="0"/>
              </a:rPr>
              <a:t>;</a:t>
            </a:r>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virtual bus_ifc bus = top.bus;</a:t>
            </a:r>
          </a:p>
          <a:p>
            <a:r>
              <a:rPr lang="en-US" sz="2200" spc="-150" noProof="1" smtClean="0">
                <a:solidFill>
                  <a:srgbClr val="FF0000"/>
                </a:solidFill>
                <a:latin typeface="Courier New" pitchFamily="49" charset="0"/>
                <a:cs typeface="Courier New" pitchFamily="49" charset="0"/>
              </a:rPr>
              <a:t>  virtual new_ifc newb = top.newb</a:t>
            </a:r>
          </a:p>
          <a:p>
            <a:r>
              <a:rPr lang="en-US" sz="2200" spc="-150" noProof="1" smtClean="0">
                <a:latin typeface="Courier New" pitchFamily="49" charset="0"/>
                <a:cs typeface="Courier New" pitchFamily="49" charset="0"/>
              </a:rPr>
              <a:t> </a:t>
            </a:r>
            <a:r>
              <a:rPr lang="en-US" sz="2200" spc="-150" noProof="1" smtClean="0">
                <a:latin typeface="Courier New" pitchFamily="49" charset="0"/>
                <a:cs typeface="Courier New" pitchFamily="49" charset="0"/>
              </a:rPr>
              <a:t>// Test 1 needing interface newb</a:t>
            </a:r>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endprogram</a:t>
            </a:r>
          </a:p>
          <a:p>
            <a:endParaRPr lang="en-US" sz="2200" spc="-150" noProof="1" smtClean="0">
              <a:latin typeface="Courier New" pitchFamily="49" charset="0"/>
              <a:cs typeface="Courier New" pitchFamily="49" charset="0"/>
            </a:endParaRPr>
          </a:p>
        </p:txBody>
      </p:sp>
      <p:sp>
        <p:nvSpPr>
          <p:cNvPr id="19" name="TextBox 18"/>
          <p:cNvSpPr txBox="1"/>
          <p:nvPr/>
        </p:nvSpPr>
        <p:spPr>
          <a:xfrm>
            <a:off x="3048000" y="3352800"/>
            <a:ext cx="5907157" cy="1446550"/>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program automatic </a:t>
            </a:r>
            <a:r>
              <a:rPr lang="en-US" sz="2200" spc="-150" noProof="1" smtClean="0">
                <a:latin typeface="Courier New" pitchFamily="49" charset="0"/>
                <a:cs typeface="Courier New" pitchFamily="49" charset="0"/>
              </a:rPr>
              <a:t>test</a:t>
            </a:r>
            <a:r>
              <a:rPr lang="en-US" sz="2200" spc="-150" noProof="1" smtClean="0">
                <a:solidFill>
                  <a:srgbClr val="FF0000"/>
                </a:solidFill>
                <a:latin typeface="Courier New" pitchFamily="49" charset="0"/>
                <a:cs typeface="Courier New" pitchFamily="49" charset="0"/>
              </a:rPr>
              <a:t>()</a:t>
            </a:r>
            <a:r>
              <a:rPr lang="en-US" sz="2200" spc="-150" noProof="1" smtClean="0">
                <a:latin typeface="Courier New" pitchFamily="49" charset="0"/>
                <a:cs typeface="Courier New" pitchFamily="49" charset="0"/>
              </a:rPr>
              <a:t>;</a:t>
            </a:r>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virtual bus_ifc bus = top.bus;</a:t>
            </a:r>
          </a:p>
          <a:p>
            <a:r>
              <a:rPr lang="en-US" sz="2200" spc="-150" noProof="1" smtClean="0">
                <a:latin typeface="Courier New" pitchFamily="49" charset="0"/>
                <a:cs typeface="Courier New" pitchFamily="49" charset="0"/>
              </a:rPr>
              <a:t>  // </a:t>
            </a:r>
            <a:r>
              <a:rPr lang="en-US" sz="2200" spc="-150" noProof="1" smtClean="0">
                <a:latin typeface="Courier New" pitchFamily="49" charset="0"/>
                <a:cs typeface="Courier New" pitchFamily="49" charset="0"/>
              </a:rPr>
              <a:t>Test N not needing interface </a:t>
            </a:r>
            <a:r>
              <a:rPr lang="en-US" sz="2200" spc="-150" noProof="1" smtClean="0">
                <a:latin typeface="Courier New" pitchFamily="49" charset="0"/>
                <a:cs typeface="Courier New" pitchFamily="49" charset="0"/>
              </a:rPr>
              <a:t>newb </a:t>
            </a:r>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endprogram </a:t>
            </a:r>
            <a:endParaRPr lang="en-US" sz="2200" spc="-150" noProof="1" smtClean="0">
              <a:latin typeface="Courier New" pitchFamily="49" charset="0"/>
              <a:cs typeface="Courier New" pitchFamily="49" charset="0"/>
            </a:endParaRPr>
          </a:p>
        </p:txBody>
      </p:sp>
      <p:sp>
        <p:nvSpPr>
          <p:cNvPr id="9" name="TextBox 8"/>
          <p:cNvSpPr txBox="1"/>
          <p:nvPr/>
        </p:nvSpPr>
        <p:spPr>
          <a:xfrm>
            <a:off x="5410200" y="2743200"/>
            <a:ext cx="601447" cy="584775"/>
          </a:xfrm>
          <a:prstGeom prst="rect">
            <a:avLst/>
          </a:prstGeom>
          <a:noFill/>
          <a:ln w="19050">
            <a:noFill/>
          </a:ln>
        </p:spPr>
        <p:txBody>
          <a:bodyPr wrap="none" rtlCol="0">
            <a:spAutoFit/>
          </a:bodyPr>
          <a:lstStyle/>
          <a:p>
            <a:r>
              <a:rPr lang="en-US" sz="3200" smtClean="0"/>
              <a:t>....</a:t>
            </a:r>
            <a:endParaRPr lang="en-US" sz="3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9" grpId="0" animBg="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419600" cy="365125"/>
          </a:xfrm>
        </p:spPr>
        <p:txBody>
          <a:bodyPr/>
          <a:lstStyle/>
          <a:p>
            <a:r>
              <a:rPr lang="en-US" smtClean="0"/>
              <a:t>Chapter 10 Copyright 2011 G. Tumbush, C. Spear v1.3</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XMR Exercise 2/5</a:t>
            </a:r>
          </a:p>
        </p:txBody>
      </p:sp>
      <p:sp>
        <p:nvSpPr>
          <p:cNvPr id="8" name="Slide Number Placeholder 7"/>
          <p:cNvSpPr>
            <a:spLocks noGrp="1"/>
          </p:cNvSpPr>
          <p:nvPr>
            <p:ph type="sldNum" sz="quarter" idx="12"/>
          </p:nvPr>
        </p:nvSpPr>
        <p:spPr/>
        <p:txBody>
          <a:bodyPr/>
          <a:lstStyle/>
          <a:p>
            <a:fld id="{40AF488E-6686-480A-A715-D02D7FC0CDA5}" type="slidenum">
              <a:rPr lang="en-US" smtClean="0"/>
              <a:pPr/>
              <a:t>9</a:t>
            </a:fld>
            <a:endParaRPr lang="en-US" dirty="0"/>
          </a:p>
        </p:txBody>
      </p:sp>
      <p:sp>
        <p:nvSpPr>
          <p:cNvPr id="9" name="TextBox 8"/>
          <p:cNvSpPr txBox="1"/>
          <p:nvPr/>
        </p:nvSpPr>
        <p:spPr>
          <a:xfrm>
            <a:off x="228600" y="685801"/>
            <a:ext cx="8229600" cy="830997"/>
          </a:xfrm>
          <a:prstGeom prst="rect">
            <a:avLst/>
          </a:prstGeom>
          <a:noFill/>
          <a:ln w="19050">
            <a:noFill/>
          </a:ln>
        </p:spPr>
        <p:txBody>
          <a:bodyPr wrap="square" rtlCol="0">
            <a:spAutoFit/>
          </a:bodyPr>
          <a:lstStyle/>
          <a:p>
            <a:r>
              <a:rPr lang="en-US" sz="2400" dirty="0" smtClean="0"/>
              <a:t>Modify the following program declaration and instantiation to use cross module references (XMR).</a:t>
            </a:r>
          </a:p>
        </p:txBody>
      </p:sp>
      <p:sp>
        <p:nvSpPr>
          <p:cNvPr id="6" name="TextBox 5"/>
          <p:cNvSpPr txBox="1"/>
          <p:nvPr/>
        </p:nvSpPr>
        <p:spPr>
          <a:xfrm>
            <a:off x="533400" y="1676400"/>
            <a:ext cx="7848600" cy="1107996"/>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program automatic test(risc_spm_if risc_bus);</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endprogram</a:t>
            </a:r>
          </a:p>
        </p:txBody>
      </p:sp>
      <p:sp>
        <p:nvSpPr>
          <p:cNvPr id="10" name="TextBox 9"/>
          <p:cNvSpPr txBox="1"/>
          <p:nvPr/>
        </p:nvSpPr>
        <p:spPr>
          <a:xfrm>
            <a:off x="533400" y="3200400"/>
            <a:ext cx="4648200" cy="1785104"/>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module top;</a:t>
            </a:r>
          </a:p>
          <a:p>
            <a:r>
              <a:rPr lang="en-US" sz="2200" noProof="1" smtClean="0">
                <a:latin typeface="Courier New" pitchFamily="49" charset="0"/>
                <a:cs typeface="Courier New" pitchFamily="49" charset="0"/>
              </a:rPr>
              <a:t>   .... </a:t>
            </a:r>
          </a:p>
          <a:p>
            <a:r>
              <a:rPr lang="en-US" sz="2200" noProof="1" smtClean="0">
                <a:latin typeface="Courier New" pitchFamily="49" charset="0"/>
                <a:cs typeface="Courier New" pitchFamily="49" charset="0"/>
              </a:rPr>
              <a:t>   test t1(risc_bus);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endmodule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19050">
          <a:solidFill>
            <a:schemeClr val="tx1"/>
          </a:solidFill>
        </a:ln>
      </a:spPr>
      <a:bodyPr wrap="none" rtlCol="0">
        <a:spAutoFit/>
      </a:bodyPr>
      <a:lstStyle>
        <a:defPPr>
          <a:defRPr sz="240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102073</TotalTime>
  <Words>4936</Words>
  <Application>Microsoft Office PowerPoint</Application>
  <PresentationFormat>On-screen Show (4:3)</PresentationFormat>
  <Paragraphs>790</Paragraphs>
  <Slides>28</Slides>
  <Notes>28</Notes>
  <HiddenSlides>0</HiddenSlides>
  <MMClips>0</MMClips>
  <ScaleCrop>false</ScaleCrop>
  <HeadingPairs>
    <vt:vector size="6" baseType="variant">
      <vt:variant>
        <vt:lpstr>Theme</vt:lpstr>
      </vt:variant>
      <vt:variant>
        <vt:i4>1</vt:i4>
      </vt:variant>
      <vt:variant>
        <vt:lpstr>Links</vt:lpstr>
      </vt:variant>
      <vt:variant>
        <vt:i4>5</vt:i4>
      </vt:variant>
      <vt:variant>
        <vt:lpstr>Slide Titles</vt:lpstr>
      </vt:variant>
      <vt:variant>
        <vt:i4>28</vt:i4>
      </vt:variant>
    </vt:vector>
  </HeadingPairs>
  <TitlesOfParts>
    <vt:vector size="34" baseType="lpstr">
      <vt:lpstr>Office Theme</vt:lpstr>
      <vt:lpstr>C:\Documents and Settings\Greg\My Documents\verif_book\Chap_7_Threads_and_Interprocess_Communication\Sample_7.36.vsd</vt:lpstr>
      <vt:lpstr>C:\Documents and Settings\Greg\My Documents\verif_book\Chap_7_Threads_and_Interprocess_Communication\Sample_7.36.vsd</vt:lpstr>
      <vt:lpstr>C:\Documents and Settings\Greg\My Documents\verif_book\Chap_10_Advanced_Interfaces\dut_with_multiple_configurations.vsd</vt:lpstr>
      <vt:lpstr>C:\Documents and Settings\Greg\My Documents\verif_book\Chap_10_Advanced_Interfaces\Sample10.30_Initiator.vsd</vt:lpstr>
      <vt:lpstr>C:\Documents and Settings\Greg\My Documents\verif_book\Chap_10_Advanced_Interfaces\Sample10.30_Target.vsd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FlipFlops</dc:title>
  <dc:creator> </dc:creator>
  <cp:lastModifiedBy>Greg Tumbush</cp:lastModifiedBy>
  <cp:revision>3817</cp:revision>
  <dcterms:created xsi:type="dcterms:W3CDTF">2008-10-07T19:16:34Z</dcterms:created>
  <dcterms:modified xsi:type="dcterms:W3CDTF">2011-11-25T16:05:23Z</dcterms:modified>
</cp:coreProperties>
</file>