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emf" ContentType="image/x-emf"/>
  <Override PartName="/ppt/notesSlides/notesSlide46.xml" ContentType="application/vnd.openxmlformats-officedocument.presentationml.notesSlide+xml"/>
  <Override PartName="/ppt/notesSlides/notesSlide55.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26" r:id="rId2"/>
    <p:sldId id="327" r:id="rId3"/>
    <p:sldId id="328" r:id="rId4"/>
    <p:sldId id="329" r:id="rId5"/>
    <p:sldId id="331" r:id="rId6"/>
    <p:sldId id="334" r:id="rId7"/>
    <p:sldId id="335" r:id="rId8"/>
    <p:sldId id="336" r:id="rId9"/>
    <p:sldId id="337" r:id="rId10"/>
    <p:sldId id="338" r:id="rId11"/>
    <p:sldId id="339" r:id="rId12"/>
    <p:sldId id="340" r:id="rId13"/>
    <p:sldId id="341" r:id="rId14"/>
    <p:sldId id="342" r:id="rId15"/>
    <p:sldId id="344" r:id="rId16"/>
    <p:sldId id="343" r:id="rId17"/>
    <p:sldId id="345" r:id="rId18"/>
    <p:sldId id="346" r:id="rId19"/>
    <p:sldId id="347" r:id="rId20"/>
    <p:sldId id="348" r:id="rId21"/>
    <p:sldId id="349" r:id="rId22"/>
    <p:sldId id="350" r:id="rId23"/>
    <p:sldId id="351" r:id="rId24"/>
    <p:sldId id="352" r:id="rId25"/>
    <p:sldId id="353" r:id="rId26"/>
    <p:sldId id="355" r:id="rId27"/>
    <p:sldId id="356" r:id="rId28"/>
    <p:sldId id="359" r:id="rId29"/>
    <p:sldId id="357" r:id="rId30"/>
    <p:sldId id="358" r:id="rId31"/>
    <p:sldId id="360" r:id="rId32"/>
    <p:sldId id="361" r:id="rId33"/>
    <p:sldId id="362"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76" r:id="rId48"/>
    <p:sldId id="378" r:id="rId49"/>
    <p:sldId id="377" r:id="rId50"/>
    <p:sldId id="379" r:id="rId51"/>
    <p:sldId id="380" r:id="rId52"/>
    <p:sldId id="381" r:id="rId53"/>
    <p:sldId id="382" r:id="rId54"/>
    <p:sldId id="383" r:id="rId55"/>
    <p:sldId id="384"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000000"/>
    <a:srgbClr val="FFFFCC"/>
    <a:srgbClr val="CCFFFF"/>
    <a:srgbClr val="ECECEC"/>
    <a:srgbClr val="EEEEEE"/>
    <a:srgbClr val="F2F2F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54" autoAdjust="0"/>
    <p:restoredTop sz="74536" autoAdjust="0"/>
  </p:normalViewPr>
  <p:slideViewPr>
    <p:cSldViewPr>
      <p:cViewPr varScale="1">
        <p:scale>
          <a:sx n="68" d="100"/>
          <a:sy n="68" d="100"/>
        </p:scale>
        <p:origin x="-128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170583" cy="480470"/>
          </a:xfrm>
          <a:prstGeom prst="rect">
            <a:avLst/>
          </a:prstGeom>
        </p:spPr>
        <p:txBody>
          <a:bodyPr vert="horz" lIns="94762" tIns="47382" rIns="94762" bIns="47382" rtlCol="0"/>
          <a:lstStyle>
            <a:lvl1pPr algn="l">
              <a:defRPr sz="1200"/>
            </a:lvl1pPr>
          </a:lstStyle>
          <a:p>
            <a:endParaRPr lang="en-US" dirty="0"/>
          </a:p>
        </p:txBody>
      </p:sp>
      <p:sp>
        <p:nvSpPr>
          <p:cNvPr id="3" name="Date Placeholder 2"/>
          <p:cNvSpPr>
            <a:spLocks noGrp="1"/>
          </p:cNvSpPr>
          <p:nvPr>
            <p:ph type="dt" sz="quarter" idx="1"/>
          </p:nvPr>
        </p:nvSpPr>
        <p:spPr>
          <a:xfrm>
            <a:off x="4142967" y="0"/>
            <a:ext cx="3170583" cy="480470"/>
          </a:xfrm>
          <a:prstGeom prst="rect">
            <a:avLst/>
          </a:prstGeom>
        </p:spPr>
        <p:txBody>
          <a:bodyPr vert="horz" lIns="94762" tIns="47382" rIns="94762" bIns="47382" rtlCol="0"/>
          <a:lstStyle>
            <a:lvl1pPr algn="r">
              <a:defRPr sz="1200"/>
            </a:lvl1pPr>
          </a:lstStyle>
          <a:p>
            <a:fld id="{0439BDBB-6DC8-4E97-8F49-C99A07DB359A}" type="datetimeFigureOut">
              <a:rPr lang="en-US" smtClean="0"/>
              <a:pPr/>
              <a:t>9/27/2011</a:t>
            </a:fld>
            <a:endParaRPr lang="en-US" dirty="0"/>
          </a:p>
        </p:txBody>
      </p:sp>
      <p:sp>
        <p:nvSpPr>
          <p:cNvPr id="4" name="Footer Placeholder 3"/>
          <p:cNvSpPr>
            <a:spLocks noGrp="1"/>
          </p:cNvSpPr>
          <p:nvPr>
            <p:ph type="ftr" sz="quarter" idx="2"/>
          </p:nvPr>
        </p:nvSpPr>
        <p:spPr>
          <a:xfrm>
            <a:off x="3" y="9119100"/>
            <a:ext cx="3170583" cy="480469"/>
          </a:xfrm>
          <a:prstGeom prst="rect">
            <a:avLst/>
          </a:prstGeom>
        </p:spPr>
        <p:txBody>
          <a:bodyPr vert="horz" lIns="94762" tIns="47382" rIns="94762" bIns="47382"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2967" y="9119100"/>
            <a:ext cx="3170583" cy="480469"/>
          </a:xfrm>
          <a:prstGeom prst="rect">
            <a:avLst/>
          </a:prstGeom>
        </p:spPr>
        <p:txBody>
          <a:bodyPr vert="horz" lIns="94762" tIns="47382" rIns="94762" bIns="47382" rtlCol="0" anchor="b"/>
          <a:lstStyle>
            <a:lvl1pPr algn="r">
              <a:defRPr sz="1200"/>
            </a:lvl1pPr>
          </a:lstStyle>
          <a:p>
            <a:fld id="{109CEF60-CADF-486E-9973-564B3FDA10A8}" type="slidenum">
              <a:rPr lang="en-US" smtClean="0"/>
              <a:pPr/>
              <a:t>‹#›</a:t>
            </a:fld>
            <a:endParaRPr lang="en-US" dirty="0"/>
          </a:p>
        </p:txBody>
      </p:sp>
    </p:spTree>
    <p:extLst>
      <p:ext uri="{BB962C8B-B14F-4D97-AF65-F5344CB8AC3E}">
        <p14:creationId xmlns="" xmlns:p14="http://schemas.microsoft.com/office/powerpoint/2010/main" val="37474942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0"/>
            <a:ext cx="3169920" cy="480060"/>
          </a:xfrm>
          <a:prstGeom prst="rect">
            <a:avLst/>
          </a:prstGeom>
        </p:spPr>
        <p:txBody>
          <a:bodyPr vert="horz" lIns="96536" tIns="48270" rIns="96536" bIns="48270" rtlCol="0"/>
          <a:lstStyle>
            <a:lvl1pPr algn="l">
              <a:defRPr sz="1200"/>
            </a:lvl1pPr>
          </a:lstStyle>
          <a:p>
            <a:endParaRPr lang="en-US" dirty="0"/>
          </a:p>
        </p:txBody>
      </p:sp>
      <p:sp>
        <p:nvSpPr>
          <p:cNvPr id="3" name="Date Placeholder 2"/>
          <p:cNvSpPr>
            <a:spLocks noGrp="1"/>
          </p:cNvSpPr>
          <p:nvPr>
            <p:ph type="dt" idx="1"/>
          </p:nvPr>
        </p:nvSpPr>
        <p:spPr>
          <a:xfrm>
            <a:off x="4143587" y="10"/>
            <a:ext cx="3169920" cy="480060"/>
          </a:xfrm>
          <a:prstGeom prst="rect">
            <a:avLst/>
          </a:prstGeom>
        </p:spPr>
        <p:txBody>
          <a:bodyPr vert="horz" lIns="96536" tIns="48270" rIns="96536" bIns="48270" rtlCol="0"/>
          <a:lstStyle>
            <a:lvl1pPr algn="r">
              <a:defRPr sz="1200"/>
            </a:lvl1pPr>
          </a:lstStyle>
          <a:p>
            <a:fld id="{A68FFE3F-0F9A-465D-917C-BF022CF9A8F3}" type="datetimeFigureOut">
              <a:rPr lang="en-US" smtClean="0"/>
              <a:pPr/>
              <a:t>9/27/2011</a:t>
            </a:fld>
            <a:endParaRPr lang="en-US" dirty="0"/>
          </a:p>
        </p:txBody>
      </p:sp>
      <p:sp>
        <p:nvSpPr>
          <p:cNvPr id="4" name="Slide Image Placeholder 3"/>
          <p:cNvSpPr>
            <a:spLocks noGrp="1" noRot="1" noChangeAspect="1"/>
          </p:cNvSpPr>
          <p:nvPr>
            <p:ph type="sldImg" idx="2"/>
          </p:nvPr>
        </p:nvSpPr>
        <p:spPr>
          <a:xfrm>
            <a:off x="1255713" y="719138"/>
            <a:ext cx="4803775" cy="3602037"/>
          </a:xfrm>
          <a:prstGeom prst="rect">
            <a:avLst/>
          </a:prstGeom>
          <a:noFill/>
          <a:ln w="12700">
            <a:solidFill>
              <a:prstClr val="black"/>
            </a:solidFill>
          </a:ln>
        </p:spPr>
        <p:txBody>
          <a:bodyPr vert="horz" lIns="96536" tIns="48270" rIns="96536" bIns="48270" rtlCol="0" anchor="ctr"/>
          <a:lstStyle/>
          <a:p>
            <a:endParaRPr lang="en-US" dirty="0"/>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96536" tIns="48270" rIns="96536" bIns="4827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7"/>
            <a:ext cx="3169920" cy="480060"/>
          </a:xfrm>
          <a:prstGeom prst="rect">
            <a:avLst/>
          </a:prstGeom>
        </p:spPr>
        <p:txBody>
          <a:bodyPr vert="horz" lIns="96536" tIns="48270" rIns="96536" bIns="4827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143587" y="9119477"/>
            <a:ext cx="3169920" cy="480060"/>
          </a:xfrm>
          <a:prstGeom prst="rect">
            <a:avLst/>
          </a:prstGeom>
        </p:spPr>
        <p:txBody>
          <a:bodyPr vert="horz" lIns="96536" tIns="48270" rIns="96536" bIns="48270" rtlCol="0" anchor="b"/>
          <a:lstStyle>
            <a:lvl1pPr algn="r">
              <a:defRPr sz="1200"/>
            </a:lvl1pPr>
          </a:lstStyle>
          <a:p>
            <a:fld id="{9496BE8D-5B08-4040-8D09-919B89F312A5}" type="slidenum">
              <a:rPr lang="en-US" smtClean="0"/>
              <a:pPr/>
              <a:t>‹#›</a:t>
            </a:fld>
            <a:endParaRPr lang="en-US" dirty="0"/>
          </a:p>
        </p:txBody>
      </p:sp>
    </p:spTree>
    <p:extLst>
      <p:ext uri="{BB962C8B-B14F-4D97-AF65-F5344CB8AC3E}">
        <p14:creationId xmlns="" xmlns:p14="http://schemas.microsoft.com/office/powerpoint/2010/main" val="4819014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Font typeface="+mj-lt"/>
              <a:buNone/>
            </a:pPr>
            <a:r>
              <a:rPr lang="en-US" sz="1200" dirty="0" smtClean="0"/>
              <a:t>In</a:t>
            </a:r>
            <a:r>
              <a:rPr lang="en-US" sz="1200" baseline="0" dirty="0" smtClean="0"/>
              <a:t> this chapter we will cover</a:t>
            </a:r>
            <a:endParaRPr lang="en-US" sz="1200" dirty="0" smtClean="0"/>
          </a:p>
          <a:p>
            <a:pPr marL="228600" indent="-228600">
              <a:lnSpc>
                <a:spcPct val="90000"/>
              </a:lnSpc>
              <a:buFont typeface="+mj-lt"/>
              <a:buAutoNum type="arabicPeriod"/>
            </a:pPr>
            <a:r>
              <a:rPr lang="en-US" sz="1200" dirty="0" smtClean="0"/>
              <a:t>Importing functions from C to SystemVerilog so SystemVerilog</a:t>
            </a:r>
            <a:r>
              <a:rPr lang="en-US" sz="1200" baseline="0" dirty="0" smtClean="0"/>
              <a:t> can call C functions.</a:t>
            </a:r>
          </a:p>
          <a:p>
            <a:pPr marL="228600" indent="-228600">
              <a:lnSpc>
                <a:spcPct val="90000"/>
              </a:lnSpc>
              <a:buFont typeface="+mj-lt"/>
              <a:buAutoNum type="arabicPeriod"/>
            </a:pPr>
            <a:r>
              <a:rPr lang="en-US" sz="1200" kern="1200" baseline="0" dirty="0" smtClean="0">
                <a:solidFill>
                  <a:schemeClr val="tx1"/>
                </a:solidFill>
                <a:latin typeface="+mn-lt"/>
                <a:ea typeface="+mn-ea"/>
                <a:cs typeface="+mn-cs"/>
              </a:rPr>
              <a:t>The chandle data type allows you to store a C or C++ pointer in your SystemVerilog code</a:t>
            </a:r>
          </a:p>
          <a:p>
            <a:pPr marL="228600" indent="-228600">
              <a:lnSpc>
                <a:spcPct val="90000"/>
              </a:lnSpc>
              <a:buFont typeface="+mj-lt"/>
              <a:buAutoNum type="arabicPeriod"/>
            </a:pPr>
            <a:r>
              <a:rPr lang="en-US" sz="1200" kern="1200" baseline="0" dirty="0" smtClean="0">
                <a:solidFill>
                  <a:schemeClr val="tx1"/>
                </a:solidFill>
                <a:latin typeface="+mn-lt"/>
                <a:ea typeface="+mn-ea"/>
                <a:cs typeface="+mn-cs"/>
              </a:rPr>
              <a:t>Since we cannot represent 4-state logic in C how does this work when we try to pass 4-state logic to C or pass C variables to 4-state logic?</a:t>
            </a:r>
          </a:p>
          <a:p>
            <a:pPr marL="228600" marR="0" indent="-228600" algn="l" defTabSz="914400" rtl="0" eaLnBrk="1" fontAlgn="auto" latinLnBrk="0" hangingPunct="1">
              <a:lnSpc>
                <a:spcPct val="90000"/>
              </a:lnSpc>
              <a:spcBef>
                <a:spcPts val="0"/>
              </a:spcBef>
              <a:spcAft>
                <a:spcPts val="0"/>
              </a:spcAft>
              <a:buClrTx/>
              <a:buSzTx/>
              <a:buFont typeface="+mj-lt"/>
              <a:buAutoNum type="arabicPeriod"/>
              <a:tabLst/>
              <a:defRPr/>
            </a:pPr>
            <a:r>
              <a:rPr lang="en-US" sz="1200" dirty="0" smtClean="0"/>
              <a:t>One</a:t>
            </a:r>
            <a:r>
              <a:rPr lang="en-US" sz="1200" baseline="0" dirty="0" smtClean="0"/>
              <a:t> major difference between C and C++ is classes. We will learn how to communicate with C++’s objects.</a:t>
            </a:r>
          </a:p>
          <a:p>
            <a:pPr marL="228600" marR="0" indent="-228600" algn="l" defTabSz="914400" rtl="0" eaLnBrk="1" fontAlgn="auto" latinLnBrk="0" hangingPunct="1">
              <a:lnSpc>
                <a:spcPct val="9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Open arrays allow you to share unsized arrays between SV/C/C++</a:t>
            </a:r>
          </a:p>
          <a:p>
            <a:pPr marL="228600" marR="0" indent="-228600" algn="l" defTabSz="914400" rtl="0" eaLnBrk="1" fontAlgn="auto" latinLnBrk="0" hangingPunct="1">
              <a:lnSpc>
                <a:spcPct val="9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How are structures passed between SV/C/C++?</a:t>
            </a:r>
          </a:p>
          <a:p>
            <a:pPr marL="228600" marR="0" indent="-228600" algn="l" defTabSz="914400" rtl="0" eaLnBrk="1" fontAlgn="auto" latinLnBrk="0" hangingPunct="1">
              <a:lnSpc>
                <a:spcPct val="90000"/>
              </a:lnSpc>
              <a:spcBef>
                <a:spcPts val="0"/>
              </a:spcBef>
              <a:spcAft>
                <a:spcPts val="0"/>
              </a:spcAft>
              <a:buClrTx/>
              <a:buSzTx/>
              <a:buFont typeface="+mj-lt"/>
              <a:buAutoNum type="arabicPeriod"/>
              <a:tabLst/>
              <a:defRPr/>
            </a:pPr>
            <a:r>
              <a:rPr lang="en-US" sz="1200" kern="1200" baseline="0" dirty="0" smtClean="0">
                <a:solidFill>
                  <a:schemeClr val="tx1"/>
                </a:solidFill>
                <a:latin typeface="+mn-lt"/>
                <a:ea typeface="+mn-ea"/>
                <a:cs typeface="+mn-cs"/>
              </a:rPr>
              <a:t>When to classify methods from C/C++ as pure or context.</a:t>
            </a:r>
          </a:p>
          <a:p>
            <a:pPr marL="228600" indent="-228600">
              <a:lnSpc>
                <a:spcPct val="90000"/>
              </a:lnSpc>
              <a:buFont typeface="+mj-lt"/>
              <a:buAutoNum type="arabicPeriod"/>
            </a:pPr>
            <a:r>
              <a:rPr lang="en-US" sz="1200" dirty="0" smtClean="0"/>
              <a:t>And</a:t>
            </a:r>
            <a:r>
              <a:rPr lang="en-US" sz="1200" baseline="0" dirty="0" smtClean="0"/>
              <a:t> the other direction, e</a:t>
            </a:r>
            <a:r>
              <a:rPr lang="en-US" sz="1200" dirty="0" smtClean="0"/>
              <a:t>xporting functions/tasks from SystemVerilog to C so C</a:t>
            </a:r>
            <a:r>
              <a:rPr lang="en-US" sz="1200" baseline="0" dirty="0" smtClean="0"/>
              <a:t> can call SystemVerilog functions.</a:t>
            </a:r>
          </a:p>
          <a:p>
            <a:pPr marL="228600" marR="0" indent="-228600" algn="l" defTabSz="914400" rtl="0" eaLnBrk="1" fontAlgn="auto" latinLnBrk="0" hangingPunct="1">
              <a:lnSpc>
                <a:spcPct val="90000"/>
              </a:lnSpc>
              <a:spcBef>
                <a:spcPts val="0"/>
              </a:spcBef>
              <a:spcAft>
                <a:spcPts val="0"/>
              </a:spcAft>
              <a:buClrTx/>
              <a:buSzTx/>
              <a:buFont typeface="+mj-lt"/>
              <a:buAutoNum type="arabicPeriod"/>
              <a:tabLst/>
              <a:defRPr/>
            </a:pPr>
            <a:r>
              <a:rPr lang="en-US" sz="1200" dirty="0" smtClean="0"/>
              <a:t>Connecting to other languages</a:t>
            </a:r>
            <a:r>
              <a:rPr lang="en-US" sz="1200" baseline="0" dirty="0" smtClean="0"/>
              <a:t>. I’ll show an example of connecting to a perl </a:t>
            </a:r>
            <a:r>
              <a:rPr lang="en-US" sz="1200" baseline="0" smtClean="0"/>
              <a:t>script.</a:t>
            </a:r>
          </a:p>
          <a:p>
            <a:pPr marL="228600" marR="0" indent="-228600" algn="l" defTabSz="914400" rtl="0" eaLnBrk="1" fontAlgn="auto" latinLnBrk="0" hangingPunct="1">
              <a:lnSpc>
                <a:spcPct val="90000"/>
              </a:lnSpc>
              <a:spcBef>
                <a:spcPts val="0"/>
              </a:spcBef>
              <a:spcAft>
                <a:spcPts val="0"/>
              </a:spcAft>
              <a:buClrTx/>
              <a:buSzTx/>
              <a:buFont typeface="+mj-lt"/>
              <a:buNone/>
              <a:tabLst/>
              <a:defRPr/>
            </a:pPr>
            <a:endParaRPr lang="en-US" sz="1200" baseline="0" smtClean="0"/>
          </a:p>
          <a:p>
            <a:pPr marL="228600" marR="0" indent="-228600" algn="l" defTabSz="914400" rtl="0" eaLnBrk="1" fontAlgn="auto" latinLnBrk="0" hangingPunct="1">
              <a:lnSpc>
                <a:spcPct val="90000"/>
              </a:lnSpc>
              <a:spcBef>
                <a:spcPts val="0"/>
              </a:spcBef>
              <a:spcAft>
                <a:spcPts val="0"/>
              </a:spcAft>
              <a:buClrTx/>
              <a:buSzTx/>
              <a:buFont typeface="+mj-lt"/>
              <a:buNone/>
              <a:tabLst/>
              <a:defRPr/>
            </a:pPr>
            <a:r>
              <a:rPr lang="en-US" sz="1200" baseline="0" smtClean="0"/>
              <a:t>Note: Code in boxes filled in with yellow is SV-code, green is C/C++, and blue is output.</a:t>
            </a:r>
            <a:endParaRPr lang="en-US" sz="1200" dirty="0" smtClean="0"/>
          </a:p>
          <a:p>
            <a:pPr defTabSz="914105">
              <a:lnSpc>
                <a:spcPct val="90000"/>
              </a:lnSpc>
              <a:buFont typeface="Arial" pitchFamily="34" charset="0"/>
              <a:buChar char="•"/>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buFont typeface="Arial" pitchFamily="34" charset="0"/>
              <a:buNone/>
            </a:pPr>
            <a:r>
              <a:rPr lang="en-US" sz="1200" dirty="0" smtClean="0"/>
              <a:t>1) Can directly call C functions to</a:t>
            </a:r>
            <a:r>
              <a:rPr lang="en-US" sz="1200" baseline="0" dirty="0" smtClean="0"/>
              <a:t> access functions like the C math library.</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90000"/>
              </a:lnSpc>
              <a:spcBef>
                <a:spcPts val="0"/>
              </a:spcBef>
              <a:spcAft>
                <a:spcPts val="0"/>
              </a:spcAft>
              <a:buClrTx/>
              <a:buSzTx/>
              <a:buFont typeface="Arial" pitchFamily="34" charset="0"/>
              <a:buNone/>
              <a:tabLst/>
              <a:defRPr/>
            </a:pPr>
            <a:r>
              <a:rPr lang="en-US" sz="1200" dirty="0" smtClean="0"/>
              <a:t>See </a:t>
            </a:r>
            <a:r>
              <a:rPr lang="en-US" sz="1200" i="1" kern="1200" dirty="0" smtClean="0">
                <a:solidFill>
                  <a:schemeClr val="tx1"/>
                </a:solidFill>
                <a:latin typeface="+mn-lt"/>
                <a:ea typeface="+mn-ea"/>
                <a:cs typeface="+mn-cs"/>
              </a:rPr>
              <a:t>See </a:t>
            </a:r>
            <a:r>
              <a:rPr lang="en-US" sz="1200" i="1" kern="1200" smtClean="0">
                <a:solidFill>
                  <a:schemeClr val="tx1"/>
                </a:solidFill>
                <a:latin typeface="+mn-lt"/>
                <a:ea typeface="+mn-ea"/>
                <a:cs typeface="+mn-cs"/>
              </a:rPr>
              <a:t>Chap_12_Interfacing</a:t>
            </a:r>
            <a:r>
              <a:rPr lang="en-US" sz="1200" i="1" kern="1200" baseline="0" smtClean="0">
                <a:solidFill>
                  <a:schemeClr val="tx1"/>
                </a:solidFill>
                <a:latin typeface="+mn-lt"/>
                <a:ea typeface="+mn-ea"/>
                <a:cs typeface="+mn-cs"/>
              </a:rPr>
              <a:t>_with_C/</a:t>
            </a:r>
            <a:r>
              <a:rPr lang="en-US" sz="1200" i="1" kern="1200" smtClean="0">
                <a:solidFill>
                  <a:schemeClr val="tx1"/>
                </a:solidFill>
                <a:latin typeface="+mn-lt"/>
                <a:ea typeface="+mn-ea"/>
                <a:cs typeface="+mn-cs"/>
              </a:rPr>
              <a:t>exercise1 _slide </a:t>
            </a:r>
            <a:r>
              <a:rPr lang="en-US" sz="1200" i="1" kern="1200" dirty="0" smtClean="0">
                <a:solidFill>
                  <a:schemeClr val="tx1"/>
                </a:solidFill>
                <a:latin typeface="+mn-lt"/>
                <a:ea typeface="+mn-ea"/>
                <a:cs typeface="+mn-cs"/>
              </a:rPr>
              <a:t>for complete solution</a:t>
            </a:r>
            <a:endParaRPr lang="en-US" sz="1200" dirty="0" smtClean="0"/>
          </a:p>
          <a:p>
            <a:pPr>
              <a:lnSpc>
                <a:spcPct val="90000"/>
              </a:lnSpc>
              <a:buFont typeface="Arial" pitchFamily="34" charset="0"/>
              <a:buNone/>
            </a:pPr>
            <a:r>
              <a:rPr lang="en-US" sz="1200" dirty="0" smtClean="0"/>
              <a:t>1) Create a C function that prints out “C: Hello World”</a:t>
            </a:r>
          </a:p>
          <a:p>
            <a:pPr>
              <a:lnSpc>
                <a:spcPct val="90000"/>
              </a:lnSpc>
              <a:buFont typeface="Arial" pitchFamily="34" charset="0"/>
              <a:buNone/>
            </a:pPr>
            <a:r>
              <a:rPr lang="en-US" sz="1200" dirty="0" smtClean="0"/>
              <a:t>#include "hello.h"</a:t>
            </a:r>
          </a:p>
          <a:p>
            <a:pPr>
              <a:lnSpc>
                <a:spcPct val="90000"/>
              </a:lnSpc>
              <a:buFont typeface="Arial" pitchFamily="34" charset="0"/>
              <a:buNone/>
            </a:pPr>
            <a:r>
              <a:rPr lang="en-US" sz="1200" dirty="0" smtClean="0"/>
              <a:t>#include &lt;stdio.h&gt;</a:t>
            </a:r>
          </a:p>
          <a:p>
            <a:pPr>
              <a:lnSpc>
                <a:spcPct val="90000"/>
              </a:lnSpc>
              <a:buFont typeface="Arial" pitchFamily="34" charset="0"/>
              <a:buNone/>
            </a:pPr>
            <a:r>
              <a:rPr lang="en-US" sz="1200" dirty="0" smtClean="0"/>
              <a:t>void hello()</a:t>
            </a:r>
          </a:p>
          <a:p>
            <a:pPr>
              <a:lnSpc>
                <a:spcPct val="90000"/>
              </a:lnSpc>
              <a:buFont typeface="Arial" pitchFamily="34" charset="0"/>
              <a:buNone/>
            </a:pPr>
            <a:r>
              <a:rPr lang="en-US" sz="1200" dirty="0" smtClean="0"/>
              <a:t>{</a:t>
            </a:r>
          </a:p>
          <a:p>
            <a:pPr>
              <a:lnSpc>
                <a:spcPct val="90000"/>
              </a:lnSpc>
              <a:buFont typeface="Arial" pitchFamily="34" charset="0"/>
              <a:buNone/>
            </a:pPr>
            <a:r>
              <a:rPr lang="en-US" sz="1200" dirty="0" smtClean="0"/>
              <a:t>  printf("C: Hello World\n");</a:t>
            </a:r>
          </a:p>
          <a:p>
            <a:pPr>
              <a:lnSpc>
                <a:spcPct val="90000"/>
              </a:lnSpc>
              <a:buFont typeface="Arial" pitchFamily="34" charset="0"/>
              <a:buNone/>
            </a:pPr>
            <a:r>
              <a:rPr lang="en-US" sz="1200" dirty="0" smtClean="0"/>
              <a:t>}</a:t>
            </a:r>
          </a:p>
          <a:p>
            <a:pPr>
              <a:lnSpc>
                <a:spcPct val="90000"/>
              </a:lnSpc>
              <a:buFont typeface="Arial" pitchFamily="34" charset="0"/>
              <a:buNone/>
            </a:pPr>
            <a:endParaRPr lang="en-US" sz="1200" dirty="0" smtClean="0"/>
          </a:p>
          <a:p>
            <a:pPr>
              <a:lnSpc>
                <a:spcPct val="90000"/>
              </a:lnSpc>
              <a:buFont typeface="Arial" pitchFamily="34" charset="0"/>
              <a:buChar char="•"/>
            </a:pPr>
            <a:endParaRPr lang="en-US" sz="1200" dirty="0" smtClean="0"/>
          </a:p>
          <a:p>
            <a:pPr>
              <a:lnSpc>
                <a:spcPct val="90000"/>
              </a:lnSpc>
              <a:buFont typeface="Arial" pitchFamily="34" charset="0"/>
              <a:buNone/>
            </a:pPr>
            <a:r>
              <a:rPr lang="en-US" sz="1200" dirty="0" smtClean="0"/>
              <a:t>2) Create a SystemVerilog module that calls the C function.</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module hello;</a:t>
            </a:r>
          </a:p>
          <a:p>
            <a:pPr>
              <a:lnSpc>
                <a:spcPct val="90000"/>
              </a:lnSpc>
              <a:buFont typeface="Arial" pitchFamily="34" charset="0"/>
              <a:buNone/>
            </a:pPr>
            <a:r>
              <a:rPr lang="en-US" sz="1200" dirty="0" smtClean="0"/>
              <a:t>   import "DPI-C" context function void hello();</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    initial</a:t>
            </a:r>
            <a:r>
              <a:rPr lang="en-US" sz="1200" baseline="0" dirty="0" smtClean="0"/>
              <a:t> </a:t>
            </a:r>
            <a:r>
              <a:rPr lang="en-US" sz="1200" dirty="0" smtClean="0"/>
              <a:t>begin</a:t>
            </a:r>
          </a:p>
          <a:p>
            <a:pPr>
              <a:lnSpc>
                <a:spcPct val="90000"/>
              </a:lnSpc>
              <a:buFont typeface="Arial" pitchFamily="34" charset="0"/>
              <a:buNone/>
            </a:pPr>
            <a:r>
              <a:rPr lang="en-US" sz="1200" dirty="0" smtClean="0"/>
              <a:t>       hello();</a:t>
            </a:r>
          </a:p>
          <a:p>
            <a:pPr>
              <a:lnSpc>
                <a:spcPct val="90000"/>
              </a:lnSpc>
              <a:buFont typeface="Arial" pitchFamily="34" charset="0"/>
              <a:buNone/>
            </a:pPr>
            <a:r>
              <a:rPr lang="en-US" sz="1200" dirty="0" smtClean="0"/>
              <a:t>     end</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endmodule</a:t>
            </a:r>
          </a:p>
          <a:p>
            <a:pPr>
              <a:lnSpc>
                <a:spcPct val="90000"/>
              </a:lnSpc>
              <a:buFont typeface="Arial" pitchFamily="34" charset="0"/>
              <a:buNone/>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A 7-bit counter with parallel load will be used throughout the chapter.</a:t>
            </a:r>
          </a:p>
          <a:p>
            <a:pPr>
              <a:lnSpc>
                <a:spcPct val="90000"/>
              </a:lnSpc>
            </a:pPr>
            <a:endParaRPr lang="en-US" sz="1200" dirty="0" smtClean="0"/>
          </a:p>
          <a:p>
            <a:r>
              <a:rPr lang="en-US" sz="1200" dirty="0" smtClean="0"/>
              <a:t>#include &lt;svdpi.h&gt;</a:t>
            </a:r>
            <a:r>
              <a:rPr lang="en-US" sz="1200" baseline="0" dirty="0" smtClean="0"/>
              <a:t> // To use the sv* data types</a:t>
            </a:r>
            <a:endParaRPr lang="en-US" sz="1200" dirty="0" smtClean="0"/>
          </a:p>
          <a:p>
            <a:r>
              <a:rPr lang="en-US" sz="1200" dirty="0" smtClean="0"/>
              <a:t>void counter7(svBitVecVal *o, // Output </a:t>
            </a:r>
            <a:r>
              <a:rPr lang="en-US" sz="1200" smtClean="0"/>
              <a:t>o </a:t>
            </a:r>
            <a:r>
              <a:rPr lang="en-US" sz="1200" smtClean="0"/>
              <a:t>passed as</a:t>
            </a:r>
            <a:r>
              <a:rPr lang="en-US" sz="1200" baseline="0" smtClean="0"/>
              <a:t> a pointer</a:t>
            </a:r>
            <a:endParaRPr lang="en-US" sz="1200" dirty="0" smtClean="0"/>
          </a:p>
          <a:p>
            <a:r>
              <a:rPr lang="en-US" sz="1200" dirty="0" smtClean="0"/>
              <a:t>                    const svBitVecVal *i, // Input i, passed as constant as suggested. Also</a:t>
            </a:r>
            <a:r>
              <a:rPr lang="en-US" sz="1200" baseline="0" dirty="0" smtClean="0"/>
              <a:t> passed</a:t>
            </a:r>
          </a:p>
          <a:p>
            <a:r>
              <a:rPr lang="en-US" sz="1200" baseline="0" dirty="0" smtClean="0"/>
              <a:t>                                                  // as a pointer so the value can change but cannot</a:t>
            </a:r>
          </a:p>
          <a:p>
            <a:r>
              <a:rPr lang="en-US" sz="1200" baseline="0" dirty="0" smtClean="0"/>
              <a:t>                                                  // change the pointer.</a:t>
            </a:r>
            <a:endParaRPr lang="en-US" sz="1200" dirty="0" smtClean="0"/>
          </a:p>
          <a:p>
            <a:r>
              <a:rPr lang="en-US" sz="1200" dirty="0" smtClean="0"/>
              <a:t>                    const svBit reset,  // Input reset, passed as constant as suggested</a:t>
            </a:r>
          </a:p>
          <a:p>
            <a:r>
              <a:rPr lang="en-US" sz="1200" dirty="0" smtClean="0"/>
              <a:t>                    const svBit load) { // input load, passed as constant as suggested</a:t>
            </a:r>
          </a:p>
          <a:p>
            <a:r>
              <a:rPr lang="en-US" sz="1200" dirty="0" smtClean="0"/>
              <a:t>   static unsigned char count = 0; // Static count storage just like in</a:t>
            </a:r>
            <a:r>
              <a:rPr lang="en-US" sz="1200" baseline="0" dirty="0" smtClean="0"/>
              <a:t> SystemVerilog</a:t>
            </a:r>
          </a:p>
          <a:p>
            <a:r>
              <a:rPr lang="en-US" sz="1200" baseline="0" dirty="0" smtClean="0"/>
              <a:t>                                                 // Want the value of count to remain after the call</a:t>
            </a:r>
          </a:p>
          <a:p>
            <a:r>
              <a:rPr lang="en-US" sz="1200" baseline="0" dirty="0" smtClean="0"/>
              <a:t>                                                 // is complete. Note that it is of type char</a:t>
            </a:r>
          </a:p>
          <a:p>
            <a:r>
              <a:rPr lang="en-US" sz="1200" baseline="0" dirty="0" smtClean="0"/>
              <a:t>                                                 // which is 8-bits wide.</a:t>
            </a:r>
            <a:endParaRPr lang="en-US" sz="1200" dirty="0" smtClean="0"/>
          </a:p>
          <a:p>
            <a:r>
              <a:rPr lang="en-US" sz="1200" dirty="0" smtClean="0"/>
              <a:t>   if (reset)       </a:t>
            </a:r>
          </a:p>
          <a:p>
            <a:r>
              <a:rPr lang="en-US" sz="1200" dirty="0" smtClean="0"/>
              <a:t>      count = 0; // Reset</a:t>
            </a:r>
          </a:p>
          <a:p>
            <a:r>
              <a:rPr lang="en-US" sz="1200" dirty="0" smtClean="0"/>
              <a:t>   else if (load) </a:t>
            </a:r>
          </a:p>
          <a:p>
            <a:r>
              <a:rPr lang="en-US" sz="1200" dirty="0" smtClean="0"/>
              <a:t>      count = *i; // Load inout</a:t>
            </a:r>
            <a:r>
              <a:rPr lang="en-US" sz="1200" baseline="0" dirty="0" smtClean="0"/>
              <a:t> </a:t>
            </a:r>
            <a:r>
              <a:rPr lang="en-US" sz="1200" dirty="0" smtClean="0"/>
              <a:t>value</a:t>
            </a:r>
          </a:p>
          <a:p>
            <a:r>
              <a:rPr lang="en-US" sz="1200" dirty="0" smtClean="0"/>
              <a:t>   else </a:t>
            </a:r>
          </a:p>
          <a:p>
            <a:r>
              <a:rPr lang="en-US" sz="1200" dirty="0" smtClean="0"/>
              <a:t>      count++; // If not resetting</a:t>
            </a:r>
            <a:r>
              <a:rPr lang="en-US" sz="1200" baseline="0" dirty="0" smtClean="0"/>
              <a:t> or loading c</a:t>
            </a:r>
            <a:r>
              <a:rPr lang="en-US" sz="1200" dirty="0" smtClean="0"/>
              <a:t>ount</a:t>
            </a:r>
          </a:p>
          <a:p>
            <a:r>
              <a:rPr lang="en-US" sz="1200" dirty="0" smtClean="0"/>
              <a:t>   count &amp;= 0x7f; // Mask upper bit because</a:t>
            </a:r>
            <a:r>
              <a:rPr lang="en-US" sz="1200" baseline="0" dirty="0" smtClean="0"/>
              <a:t> count is a char (8-bit)</a:t>
            </a:r>
            <a:endParaRPr lang="en-US" sz="1200" dirty="0" smtClean="0"/>
          </a:p>
          <a:p>
            <a:r>
              <a:rPr lang="en-US" sz="1200" dirty="0" smtClean="0"/>
              <a:t>   *o = count; // Assign</a:t>
            </a:r>
            <a:r>
              <a:rPr lang="en-US" sz="1200" baseline="0" dirty="0" smtClean="0"/>
              <a:t> o to count.</a:t>
            </a:r>
            <a:endParaRPr lang="en-US" sz="1200" dirty="0" smtClean="0"/>
          </a:p>
          <a:p>
            <a:r>
              <a:rPr lang="en-US" sz="1200" dirty="0" smtClean="0"/>
              <a:t>}</a:t>
            </a:r>
          </a:p>
          <a:p>
            <a:pPr>
              <a:lnSpc>
                <a:spcPct val="90000"/>
              </a:lnSpc>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import "DPI-C" function void counter7(output bit [6:0] out, </a:t>
            </a:r>
          </a:p>
          <a:p>
            <a:r>
              <a:rPr lang="en-US" sz="1200" dirty="0" smtClean="0"/>
              <a:t>                                                              input bit [6:0] in, input bit reset, load);</a:t>
            </a:r>
          </a:p>
          <a:p>
            <a:r>
              <a:rPr lang="en-US" sz="1200" dirty="0" smtClean="0"/>
              <a:t>program automatic counter;</a:t>
            </a:r>
          </a:p>
          <a:p>
            <a:r>
              <a:rPr lang="en-US" sz="1200" dirty="0" smtClean="0"/>
              <a:t>   bit [6:0] out, in;</a:t>
            </a:r>
          </a:p>
          <a:p>
            <a:r>
              <a:rPr lang="en-US" sz="1200" dirty="0" smtClean="0"/>
              <a:t>   bit reset, load;</a:t>
            </a:r>
          </a:p>
          <a:p>
            <a:r>
              <a:rPr lang="en-US" sz="1200" dirty="0" smtClean="0"/>
              <a:t>   initial begin</a:t>
            </a:r>
          </a:p>
          <a:p>
            <a:r>
              <a:rPr lang="en-US" sz="1200" dirty="0" smtClean="0"/>
              <a:t>     // Monitor differs</a:t>
            </a:r>
            <a:r>
              <a:rPr lang="en-US" sz="1200" baseline="0" dirty="0" smtClean="0"/>
              <a:t> from $display in that once executed it always runs anytime a signal in the list changes. But will only run once per timestep so if more than 1 signal changes in 1 timestep will only print out once. In this example if I put a #10 after the assignment to reset/load/in it will print 5 times instead of 4.  Similar to always @(*) $display("SV: out=%3d, in=%3d, reset=%0d, load=%0d", out, in,reset, load); but since this example uses a program cannot use an always bock. </a:t>
            </a:r>
            <a:endParaRPr lang="en-US" sz="1200" dirty="0" smtClean="0"/>
          </a:p>
          <a:p>
            <a:r>
              <a:rPr lang="en-US" sz="1200" dirty="0" smtClean="0"/>
              <a:t>      $monitor("SV: out=%3d, in=%3d, reset=%0d, load=%0d\n", out, in,reset, load);</a:t>
            </a:r>
          </a:p>
          <a:p>
            <a:r>
              <a:rPr lang="en-US" sz="1200" dirty="0" smtClean="0"/>
              <a:t>      reset = 0; load = 0; in = 126;</a:t>
            </a:r>
          </a:p>
          <a:p>
            <a:r>
              <a:rPr lang="en-US" sz="1200" dirty="0" smtClean="0"/>
              <a:t>      counter7(out, in, reset, load); // Apply default values. out</a:t>
            </a:r>
            <a:r>
              <a:rPr lang="en-US" sz="1200" baseline="0" dirty="0" smtClean="0"/>
              <a:t> will increment because</a:t>
            </a:r>
            <a:endParaRPr lang="en-US" sz="1200" dirty="0" smtClean="0"/>
          </a:p>
          <a:p>
            <a:r>
              <a:rPr lang="en-US" sz="1200" dirty="0" smtClean="0"/>
              <a:t>      #10 reset = 1;                      // not resetting and</a:t>
            </a:r>
            <a:r>
              <a:rPr lang="en-US" sz="1200" baseline="0" dirty="0" smtClean="0"/>
              <a:t> not loading</a:t>
            </a:r>
            <a:endParaRPr lang="en-US" sz="1200" dirty="0" smtClean="0"/>
          </a:p>
          <a:p>
            <a:r>
              <a:rPr lang="en-US" sz="1200" dirty="0" smtClean="0"/>
              <a:t>      counter7(out, in, reset, load); // Apply reset to start</a:t>
            </a:r>
            <a:r>
              <a:rPr lang="en-US" sz="1200" baseline="0" dirty="0" smtClean="0"/>
              <a:t> in known state</a:t>
            </a:r>
            <a:endParaRPr lang="en-US" sz="1200" dirty="0" smtClean="0"/>
          </a:p>
          <a:p>
            <a:r>
              <a:rPr lang="en-US" sz="1200" dirty="0" smtClean="0"/>
              <a:t>      #10 reset = 0;</a:t>
            </a:r>
          </a:p>
          <a:p>
            <a:r>
              <a:rPr lang="en-US" sz="1200" dirty="0" smtClean="0"/>
              <a:t>      load = 1;  // Load count with 126</a:t>
            </a:r>
          </a:p>
          <a:p>
            <a:r>
              <a:rPr lang="en-US" sz="1200" dirty="0" smtClean="0"/>
              <a:t>      counter7(out, in, reset, load); </a:t>
            </a:r>
          </a:p>
          <a:p>
            <a:r>
              <a:rPr lang="en-US" sz="1200" dirty="0" smtClean="0"/>
              <a:t>      #10 load = 0;</a:t>
            </a:r>
          </a:p>
          <a:p>
            <a:r>
              <a:rPr lang="en-US" sz="1200" dirty="0" smtClean="0"/>
              <a:t>      counter7(out, in, reset, load); // Count </a:t>
            </a:r>
            <a:r>
              <a:rPr lang="en-US" sz="1200" baseline="0" dirty="0" smtClean="0"/>
              <a:t>since </a:t>
            </a:r>
            <a:r>
              <a:rPr lang="en-US" sz="1200" dirty="0" smtClean="0"/>
              <a:t>// not resetting and</a:t>
            </a:r>
            <a:r>
              <a:rPr lang="en-US" sz="1200" baseline="0" dirty="0" smtClean="0"/>
              <a:t> not loading</a:t>
            </a:r>
            <a:endParaRPr lang="en-US" sz="1200" dirty="0" smtClean="0"/>
          </a:p>
          <a:p>
            <a:r>
              <a:rPr lang="en-US" sz="1200" dirty="0" smtClean="0"/>
              <a:t>      #10 reset = 1;                      </a:t>
            </a:r>
          </a:p>
          <a:p>
            <a:endParaRPr lang="en-US" sz="1200" dirty="0" smtClean="0"/>
          </a:p>
          <a:p>
            <a:r>
              <a:rPr lang="en-US" sz="1200" dirty="0" smtClean="0"/>
              <a:t>      ...</a:t>
            </a:r>
          </a:p>
          <a:p>
            <a:r>
              <a:rPr lang="en-US" sz="1200" dirty="0" smtClean="0"/>
              <a:t>   end</a:t>
            </a:r>
          </a:p>
          <a:p>
            <a:r>
              <a:rPr lang="en-US" sz="1200" dirty="0" smtClean="0"/>
              <a:t>endprogram</a:t>
            </a:r>
          </a:p>
          <a:p>
            <a:endParaRPr lang="en-US" sz="1200" dirty="0" smtClean="0"/>
          </a:p>
          <a:p>
            <a:r>
              <a:rPr lang="en-US" sz="1200" dirty="0" smtClean="0"/>
              <a:t>SV: out=  1, in=126, reset=0, load=0 // Since not</a:t>
            </a:r>
            <a:r>
              <a:rPr lang="en-US" sz="1200" baseline="0" dirty="0" smtClean="0"/>
              <a:t> loading or resetting out will increment to 1</a:t>
            </a:r>
            <a:endParaRPr lang="en-US" sz="1200" dirty="0" smtClean="0"/>
          </a:p>
          <a:p>
            <a:r>
              <a:rPr lang="en-US" sz="1200" dirty="0" smtClean="0"/>
              <a:t>SV: out=  0, in=126, reset=1, load=0 // Since </a:t>
            </a:r>
            <a:r>
              <a:rPr lang="en-US" sz="1200" baseline="0" dirty="0" smtClean="0"/>
              <a:t>resetting out=0</a:t>
            </a:r>
            <a:endParaRPr lang="en-US" sz="1200" dirty="0" smtClean="0"/>
          </a:p>
          <a:p>
            <a:r>
              <a:rPr lang="en-US" sz="1200" dirty="0" smtClean="0"/>
              <a:t>SV: out=126, in=126, reset=0, load=1 // Since </a:t>
            </a:r>
            <a:r>
              <a:rPr lang="en-US" sz="1200" baseline="0" dirty="0" smtClean="0"/>
              <a:t>loading and in=126  out=126</a:t>
            </a:r>
            <a:endParaRPr lang="en-US" sz="1200" dirty="0" smtClean="0"/>
          </a:p>
          <a:p>
            <a:r>
              <a:rPr lang="en-US" sz="1200" dirty="0" smtClean="0"/>
              <a:t>SV: out=127, in=126, reset=0, load=0 // Since not</a:t>
            </a:r>
            <a:r>
              <a:rPr lang="en-US" sz="1200" baseline="0" dirty="0" smtClean="0"/>
              <a:t> loading or resetting out will increment to 127</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AutoNum type="arabicParenR"/>
            </a:pPr>
            <a:r>
              <a:rPr lang="en-US" sz="1200" baseline="0" dirty="0" smtClean="0"/>
              <a:t>Situation to watch out for is a C function with static variable(s) and the C-function is called in more than 1 module.</a:t>
            </a:r>
          </a:p>
          <a:p>
            <a:pPr marL="228600" indent="-228600">
              <a:lnSpc>
                <a:spcPct val="90000"/>
              </a:lnSpc>
              <a:buAutoNum type="arabicParenR"/>
            </a:pPr>
            <a:r>
              <a:rPr lang="en-US" sz="1200" dirty="0" smtClean="0"/>
              <a:t>Other scenario is we want to instantiate the C function more than once</a:t>
            </a:r>
            <a:r>
              <a:rPr lang="en-US" sz="1200" baseline="0" dirty="0" smtClean="0"/>
              <a:t> like in the testbench.  Without using chandle this isn’t even possible.</a:t>
            </a:r>
          </a:p>
          <a:p>
            <a:pPr marL="228600" indent="-228600">
              <a:lnSpc>
                <a:spcPct val="90000"/>
              </a:lnSpc>
              <a:buAutoNum type="arabicParenR"/>
            </a:pPr>
            <a:r>
              <a:rPr lang="en-US" sz="1200" baseline="0" dirty="0" smtClean="0"/>
              <a:t>Each call to the function will clobber the static variable. Need a static </a:t>
            </a:r>
            <a:r>
              <a:rPr lang="en-US" sz="1200" baseline="0" smtClean="0"/>
              <a:t>variable/module.</a:t>
            </a:r>
          </a:p>
          <a:p>
            <a:pPr marL="228600" indent="-228600">
              <a:lnSpc>
                <a:spcPct val="90000"/>
              </a:lnSpc>
              <a:buAutoNum type="arabicParenR"/>
            </a:pPr>
            <a:r>
              <a:rPr lang="en-US" sz="1200" baseline="0" smtClean="0"/>
              <a:t>Note that SV can not do anything with the chandle other than pass it back to the C code.</a:t>
            </a:r>
          </a:p>
          <a:p>
            <a:pPr marL="228600" indent="-228600">
              <a:lnSpc>
                <a:spcPct val="90000"/>
              </a:lnSpc>
              <a:buAutoNum type="arabicParenR"/>
            </a:pPr>
            <a:r>
              <a:rPr lang="en-US" sz="1200" baseline="0" smtClean="0"/>
              <a:t>This diagram illustrates that in SV the c chandle points to a C object and is of type chandle. In C 10 memory locations are allocated using malloc and pointed to by h. The point of the diagram is both the SV c and C h point to the same object.</a:t>
            </a:r>
            <a:endParaRPr lang="en-US" sz="1200"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1)</a:t>
            </a:r>
            <a:r>
              <a:rPr lang="en-US" sz="1200" baseline="0" dirty="0" smtClean="0"/>
              <a:t> This is c-code</a:t>
            </a:r>
            <a:endParaRPr lang="en-US" sz="1200" dirty="0" smtClean="0"/>
          </a:p>
          <a:p>
            <a:r>
              <a:rPr lang="en-US" sz="1200" dirty="0" smtClean="0"/>
              <a:t>#include &lt;svdpi.h&gt;</a:t>
            </a:r>
          </a:p>
          <a:p>
            <a:r>
              <a:rPr lang="en-US" sz="1200" dirty="0" smtClean="0"/>
              <a:t>#include &lt;malloc.h&gt; // For allocating space for the structure</a:t>
            </a:r>
          </a:p>
          <a:p>
            <a:r>
              <a:rPr lang="en-US" sz="1200" dirty="0" smtClean="0"/>
              <a:t>#include &lt;stdio.h&gt;//</a:t>
            </a:r>
            <a:r>
              <a:rPr lang="en-US" sz="1200" baseline="0" dirty="0" smtClean="0"/>
              <a:t> For printing</a:t>
            </a:r>
            <a:endParaRPr lang="en-US" sz="1200" dirty="0" smtClean="0"/>
          </a:p>
          <a:p>
            <a:r>
              <a:rPr lang="en-US" sz="1200" dirty="0" smtClean="0"/>
              <a:t>typedef struct { // Structure called c7 to hold counter value</a:t>
            </a:r>
          </a:p>
          <a:p>
            <a:r>
              <a:rPr lang="en-US" sz="1200" dirty="0" smtClean="0"/>
              <a:t>   unsigned char cnt; // This</a:t>
            </a:r>
            <a:r>
              <a:rPr lang="en-US" sz="1200" baseline="0" dirty="0" smtClean="0"/>
              <a:t> is where the count is stored. It is my static variable now.</a:t>
            </a:r>
            <a:endParaRPr lang="en-US" sz="1200" dirty="0" smtClean="0"/>
          </a:p>
          <a:p>
            <a:r>
              <a:rPr lang="en-US" sz="1200" dirty="0" smtClean="0"/>
              <a:t>} c7;</a:t>
            </a:r>
          </a:p>
          <a:p>
            <a:endParaRPr lang="en-US" sz="1200" dirty="0" smtClean="0"/>
          </a:p>
          <a:p>
            <a:endParaRPr lang="en-US" sz="1200" dirty="0" smtClean="0"/>
          </a:p>
          <a:p>
            <a:r>
              <a:rPr lang="en-US" sz="1200" dirty="0" smtClean="0"/>
              <a:t>// Construct a counter structure</a:t>
            </a:r>
          </a:p>
          <a:p>
            <a:r>
              <a:rPr lang="en-US" sz="1200" dirty="0" smtClean="0"/>
              <a:t>void* counter7_new() { // Return a pointer to void. A void pointer</a:t>
            </a:r>
            <a:r>
              <a:rPr lang="en-US" sz="1200" baseline="0" dirty="0" smtClean="0"/>
              <a:t> may be assigned to a variable of any pointer type.</a:t>
            </a:r>
          </a:p>
          <a:p>
            <a:endParaRPr lang="en-US" sz="1200" baseline="0" dirty="0" smtClean="0"/>
          </a:p>
          <a:p>
            <a:r>
              <a:rPr lang="en-US" sz="1200" baseline="0" dirty="0" smtClean="0"/>
              <a:t>c7 *c; // Declare a pointer, c, to structure c7.</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 = malloc(sizeof(c7)); // Allocate</a:t>
            </a:r>
            <a:r>
              <a:rPr lang="en-US" sz="1200" baseline="0" dirty="0" smtClean="0"/>
              <a:t> space for structure c7. </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Could also combine the</a:t>
            </a:r>
            <a:r>
              <a:rPr lang="en-US" sz="1200" kern="1200" baseline="0" dirty="0" smtClean="0">
                <a:solidFill>
                  <a:schemeClr val="tx1"/>
                </a:solidFill>
                <a:latin typeface="+mn-lt"/>
                <a:ea typeface="+mn-ea"/>
                <a:cs typeface="+mn-cs"/>
              </a:rPr>
              <a:t> declaration of pointer c along with a</a:t>
            </a:r>
            <a:r>
              <a:rPr lang="en-US" sz="1200" dirty="0" smtClean="0"/>
              <a:t>llocation</a:t>
            </a:r>
            <a:r>
              <a:rPr lang="en-US" sz="1200" baseline="0" dirty="0" smtClean="0"/>
              <a:t> of  space for structure c7 </a:t>
            </a:r>
            <a:r>
              <a:rPr lang="en-US" sz="1200" kern="1200" baseline="0" dirty="0" smtClean="0">
                <a:solidFill>
                  <a:schemeClr val="tx1"/>
                </a:solidFill>
                <a:latin typeface="+mn-lt"/>
                <a:ea typeface="+mn-ea"/>
                <a:cs typeface="+mn-cs"/>
              </a:rPr>
              <a:t>as is done in the book by:</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 c7  c = (c7*) malloc(sizeof(c7)); // Allocate</a:t>
            </a:r>
            <a:r>
              <a:rPr lang="en-US" sz="1200" baseline="0" dirty="0" smtClean="0"/>
              <a:t> space for structure c7. </a:t>
            </a:r>
            <a:r>
              <a:rPr lang="en-US" sz="1200" kern="1200" dirty="0" smtClean="0">
                <a:solidFill>
                  <a:schemeClr val="tx1"/>
                </a:solidFill>
                <a:latin typeface="+mn-lt"/>
                <a:ea typeface="+mn-ea"/>
                <a:cs typeface="+mn-cs"/>
              </a:rPr>
              <a:t>The malloc returns void*, so it has to be cast to be the c7 type. Make the c pointer local to the counter7_new function so it does not interfere with other globals.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r>
              <a:rPr lang="en-US" sz="1200" dirty="0" smtClean="0"/>
              <a:t>   c-&gt;cnt = 0; // Initialize</a:t>
            </a:r>
            <a:r>
              <a:rPr lang="en-US" sz="1200" baseline="0" dirty="0" smtClean="0"/>
              <a:t> member variable cnt in the object pointed to by pointer c to 0.</a:t>
            </a:r>
            <a:endParaRPr lang="en-US" sz="1200" dirty="0" smtClean="0"/>
          </a:p>
          <a:p>
            <a:r>
              <a:rPr lang="en-US" sz="1200" dirty="0" smtClean="0"/>
              <a:t>   return c;</a:t>
            </a:r>
          </a:p>
          <a:p>
            <a:r>
              <a:rPr lang="en-US" sz="1200" dirty="0" smtClean="0"/>
              <a:t>}</a:t>
            </a:r>
          </a:p>
          <a:p>
            <a:endParaRPr lang="en-US" sz="1200" dirty="0" smtClean="0"/>
          </a:p>
          <a:p>
            <a:r>
              <a:rPr lang="en-US" sz="1200" dirty="0" smtClean="0"/>
              <a:t>// Run the counter for one cycle</a:t>
            </a:r>
          </a:p>
          <a:p>
            <a:r>
              <a:rPr lang="en-US" sz="1200" dirty="0" smtClean="0"/>
              <a:t>void counter7(c7 *inst, // inst</a:t>
            </a:r>
            <a:r>
              <a:rPr lang="en-US" sz="1200" baseline="0" dirty="0" smtClean="0"/>
              <a:t> is a pointer to the object that function counter7 will operate on.</a:t>
            </a:r>
            <a:endParaRPr lang="en-US" sz="1200" dirty="0" smtClean="0"/>
          </a:p>
          <a:p>
            <a:r>
              <a:rPr lang="en-US" sz="1200" dirty="0" smtClean="0"/>
              <a:t>   svBitVecVal* count,   //</a:t>
            </a:r>
            <a:r>
              <a:rPr lang="en-US" sz="1200" baseline="0" dirty="0" smtClean="0"/>
              <a:t> Rest is just like last example of counter7 except use the inst pointer.</a:t>
            </a:r>
            <a:endParaRPr lang="en-US" sz="1200" dirty="0" smtClean="0"/>
          </a:p>
          <a:p>
            <a:r>
              <a:rPr lang="en-US" sz="1200" dirty="0" smtClean="0"/>
              <a:t>   const svBitVecVal* i,</a:t>
            </a:r>
          </a:p>
          <a:p>
            <a:r>
              <a:rPr lang="en-US" sz="1200" dirty="0" smtClean="0"/>
              <a:t>   const svBit reset,</a:t>
            </a:r>
          </a:p>
          <a:p>
            <a:r>
              <a:rPr lang="en-US" sz="1200" dirty="0" smtClean="0"/>
              <a:t>   const svBit load) {</a:t>
            </a:r>
          </a:p>
          <a:p>
            <a:r>
              <a:rPr lang="en-US" sz="1200" dirty="0" smtClean="0"/>
              <a:t>........</a:t>
            </a:r>
          </a:p>
          <a:p>
            <a:r>
              <a:rPr lang="en-US" sz="1200" dirty="0" smtClean="0"/>
              <a:t>   *count = inst-&gt;cnt; </a:t>
            </a:r>
            <a:r>
              <a:rPr lang="en-US" sz="1200" baseline="0" dirty="0" smtClean="0"/>
              <a:t>// Update counter value. Really only used for printing.</a:t>
            </a:r>
            <a:endParaRPr lang="en-US" sz="1200" dirty="0" smtClean="0"/>
          </a:p>
          <a:p>
            <a:r>
              <a:rPr lang="en-US" sz="1200" dirty="0" smtClean="0"/>
              <a:t>}</a:t>
            </a:r>
          </a:p>
          <a:p>
            <a:endParaRPr lang="en-US" sz="1200" dirty="0" smtClean="0"/>
          </a:p>
          <a:p>
            <a:pPr>
              <a:lnSpc>
                <a:spcPct val="90000"/>
              </a:lnSpc>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import "DPI-C" function chandle counter7_new(); // Import the constructor</a:t>
            </a:r>
            <a:r>
              <a:rPr lang="en-US" sz="1200" baseline="0" dirty="0" smtClean="0"/>
              <a:t> for the struct. The return type is a void pointer which maps to a chandle.</a:t>
            </a:r>
            <a:endParaRPr lang="en-US" sz="1200" dirty="0" smtClean="0"/>
          </a:p>
          <a:p>
            <a:r>
              <a:rPr lang="en-US" sz="1200" dirty="0" smtClean="0"/>
              <a:t>import "DPI-C" function void counter7</a:t>
            </a:r>
          </a:p>
          <a:p>
            <a:r>
              <a:rPr lang="en-US" sz="1200" dirty="0" smtClean="0"/>
              <a:t>(input chandle inst, // New argument so that the counter7 function knows</a:t>
            </a:r>
            <a:r>
              <a:rPr lang="en-US" sz="1200" baseline="0" dirty="0" smtClean="0"/>
              <a:t> which object to operate on.</a:t>
            </a:r>
            <a:endParaRPr lang="en-US" sz="1200" dirty="0" smtClean="0"/>
          </a:p>
          <a:p>
            <a:r>
              <a:rPr lang="en-US" sz="1200" dirty="0" smtClean="0"/>
              <a:t>output bit [6:0] out,</a:t>
            </a:r>
          </a:p>
          <a:p>
            <a:r>
              <a:rPr lang="en-US" sz="1200" dirty="0" smtClean="0"/>
              <a:t>input bit [6:0] in,</a:t>
            </a:r>
          </a:p>
          <a:p>
            <a:r>
              <a:rPr lang="en-US" sz="1200" dirty="0" smtClean="0"/>
              <a:t>input bit reset, load);</a:t>
            </a:r>
          </a:p>
          <a:p>
            <a:r>
              <a:rPr lang="en-US" sz="1200" dirty="0" smtClean="0"/>
              <a:t>program automatic test;</a:t>
            </a:r>
          </a:p>
          <a:p>
            <a:r>
              <a:rPr lang="en-US" sz="1200" dirty="0" smtClean="0"/>
              <a:t>   bit [6:0] o1, o2, i1, i2;</a:t>
            </a:r>
          </a:p>
          <a:p>
            <a:r>
              <a:rPr lang="en-US" sz="1200" dirty="0" smtClean="0"/>
              <a:t>   bit reset, load, clk;</a:t>
            </a:r>
          </a:p>
          <a:p>
            <a:r>
              <a:rPr lang="en-US" sz="1200" dirty="0" smtClean="0"/>
              <a:t>   chandle inst1, inst2; // Points to storage in C</a:t>
            </a:r>
          </a:p>
          <a:p>
            <a:r>
              <a:rPr lang="en-US" sz="1200" dirty="0" smtClean="0"/>
              <a:t>   // Test two instances of the counter</a:t>
            </a:r>
          </a:p>
          <a:p>
            <a:r>
              <a:rPr lang="en-US" sz="1200" dirty="0" smtClean="0"/>
              <a:t>   initial begin</a:t>
            </a:r>
          </a:p>
          <a:p>
            <a:r>
              <a:rPr lang="en-US" sz="1200" dirty="0" smtClean="0"/>
              <a:t>     inst1 = counter7_new(); // Create 2 instances of the counter.</a:t>
            </a:r>
          </a:p>
          <a:p>
            <a:r>
              <a:rPr lang="en-US" sz="1200" dirty="0" smtClean="0"/>
              <a:t>     inst2 = counter7_new();</a:t>
            </a:r>
          </a:p>
          <a:p>
            <a:pPr>
              <a:lnSpc>
                <a:spcPct val="90000"/>
              </a:lnSpc>
            </a:pPr>
            <a:r>
              <a:rPr lang="en-US" sz="1200" dirty="0" smtClean="0"/>
              <a:t>   ....</a:t>
            </a:r>
          </a:p>
          <a:p>
            <a:pPr>
              <a:lnSpc>
                <a:spcPct val="90000"/>
              </a:lnSpc>
            </a:pPr>
            <a:endParaRPr lang="en-US" sz="1200" dirty="0" smtClean="0"/>
          </a:p>
          <a:p>
            <a:r>
              <a:rPr lang="en-US" sz="1200" dirty="0" smtClean="0"/>
              <a:t> fork</a:t>
            </a:r>
          </a:p>
          <a:p>
            <a:r>
              <a:rPr lang="en-US" sz="1200" dirty="0" smtClean="0"/>
              <a:t>      forever #10 clk = ~clk;         // Fork these all in parallel.</a:t>
            </a:r>
          </a:p>
          <a:p>
            <a:r>
              <a:rPr lang="en-US" sz="1200" dirty="0" smtClean="0"/>
              <a:t>      forever @(posedge clk) begin  </a:t>
            </a:r>
          </a:p>
          <a:p>
            <a:r>
              <a:rPr lang="en-US" sz="1200" dirty="0" smtClean="0"/>
              <a:t>      counter7(inst1, o1, i1, reset, load); // On each posedge of the clock,</a:t>
            </a:r>
            <a:r>
              <a:rPr lang="en-US" sz="1200" baseline="0" dirty="0" smtClean="0"/>
              <a:t> call the counter7 function for each instance.</a:t>
            </a:r>
            <a:endParaRPr lang="en-US" sz="1200" dirty="0" smtClean="0"/>
          </a:p>
          <a:p>
            <a:r>
              <a:rPr lang="en-US" sz="1200" dirty="0" smtClean="0"/>
              <a:t>      counter7(inst2, o2, i2, reset, load);</a:t>
            </a:r>
          </a:p>
          <a:p>
            <a:r>
              <a:rPr lang="en-US" sz="1200" dirty="0" smtClean="0"/>
              <a:t>   end</a:t>
            </a:r>
          </a:p>
          <a:p>
            <a:r>
              <a:rPr lang="en-US" sz="1200" dirty="0" smtClean="0"/>
              <a:t>   join_none</a:t>
            </a:r>
          </a:p>
          <a:p>
            <a:r>
              <a:rPr lang="en-US" sz="1200" dirty="0" smtClean="0"/>
              <a:t>   reset = 0; load = 0; i1 = 120; i2 = 10; // Load 120 into instance 1, 10 into instance 2</a:t>
            </a:r>
          </a:p>
          <a:p>
            <a:r>
              <a:rPr lang="en-US" sz="1200" dirty="0" smtClean="0"/>
              <a:t>   @(negedge clk);</a:t>
            </a:r>
          </a:p>
          <a:p>
            <a:r>
              <a:rPr lang="en-US" sz="1200" dirty="0" smtClean="0"/>
              <a:t>    load = 1;</a:t>
            </a:r>
          </a:p>
          <a:p>
            <a:r>
              <a:rPr lang="en-US" sz="1200" dirty="0" smtClean="0"/>
              <a:t>   @(negedge clk);  // Let it count.</a:t>
            </a:r>
          </a:p>
          <a:p>
            <a:r>
              <a:rPr lang="en-US" sz="1200" dirty="0" smtClean="0"/>
              <a:t>   load = 0;</a:t>
            </a:r>
          </a:p>
          <a:p>
            <a:r>
              <a:rPr lang="en-US" sz="1200" dirty="0" smtClean="0"/>
              <a:t>   ...</a:t>
            </a:r>
          </a:p>
          <a:p>
            <a:r>
              <a:rPr lang="en-US" sz="1200" dirty="0" smtClean="0"/>
              <a:t>end</a:t>
            </a:r>
          </a:p>
          <a:p>
            <a:r>
              <a:rPr lang="en-US" sz="1200" dirty="0" smtClean="0"/>
              <a:t>endprogram</a:t>
            </a:r>
          </a:p>
          <a:p>
            <a:pPr>
              <a:lnSpc>
                <a:spcPct val="90000"/>
              </a:lnSpc>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dirty="0" smtClean="0"/>
              <a:t>A 4-state data type cannot be internally</a:t>
            </a:r>
            <a:r>
              <a:rPr lang="en-US" sz="1200" baseline="0" dirty="0" smtClean="0"/>
              <a:t> represented by 1 bit. It is actually represented by 2-bits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When this value is passed to a C routine it is stored in an unsigned byte, i.e. a char</a:t>
            </a:r>
            <a:r>
              <a:rPr lang="en-US" sz="1200" baseline="0" dirty="0" smtClean="0"/>
              <a:t> so it can be evaluated for X or Z just like in SystemVerilog if it is passed through a svLogic type</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void counter7(c7 *inst, svLogicVecVal* count,  // Note that these are Logic</a:t>
            </a:r>
            <a:r>
              <a:rPr lang="en-US" sz="1200" baseline="0" dirty="0" smtClean="0"/>
              <a:t> (i.e. 4-state), not Bit as in previous counter7</a:t>
            </a:r>
            <a:endParaRPr lang="en-US" sz="1200" dirty="0" smtClean="0"/>
          </a:p>
          <a:p>
            <a:r>
              <a:rPr lang="en-US" sz="1200" dirty="0" smtClean="0"/>
              <a:t>                           const svLogicVecVal* i, const svLogic reset,</a:t>
            </a:r>
          </a:p>
          <a:p>
            <a:r>
              <a:rPr lang="en-US" sz="1200" dirty="0" smtClean="0"/>
              <a:t>                           const svLogic load) {</a:t>
            </a:r>
          </a:p>
          <a:p>
            <a:r>
              <a:rPr lang="en-US" sz="1200" dirty="0" smtClean="0"/>
              <a:t>   if (reset &amp; 0x2) { // Check just the bval bit of scalar (i.e. bit[1]</a:t>
            </a:r>
          </a:p>
          <a:p>
            <a:r>
              <a:rPr lang="en-US" sz="1200" dirty="0" smtClean="0"/>
              <a:t>      io_printf("Error: Z or X detected on reset\n\n");</a:t>
            </a:r>
          </a:p>
          <a:p>
            <a:r>
              <a:rPr lang="en-US" sz="1200" dirty="0" smtClean="0"/>
              <a:t>      return;</a:t>
            </a:r>
          </a:p>
          <a:p>
            <a:r>
              <a:rPr lang="en-US" sz="1200" dirty="0" smtClean="0"/>
              <a:t>   }</a:t>
            </a:r>
          </a:p>
          <a:p>
            <a:r>
              <a:rPr lang="en-US" sz="1200" dirty="0" smtClean="0"/>
              <a:t>   if (load &amp; 0x2) { // Check just the bval bit of scalar (i.e. bit[1]</a:t>
            </a:r>
          </a:p>
          <a:p>
            <a:r>
              <a:rPr lang="en-US" sz="1200" dirty="0" smtClean="0"/>
              <a:t>      io_printf("Error: Z or X detected on load\n\n");</a:t>
            </a:r>
          </a:p>
          <a:p>
            <a:r>
              <a:rPr lang="en-US" sz="1200" dirty="0" smtClean="0"/>
              <a:t>      return;</a:t>
            </a:r>
          </a:p>
          <a:p>
            <a:r>
              <a:rPr lang="en-US" sz="1200" dirty="0" smtClean="0"/>
              <a:t>   }</a:t>
            </a:r>
          </a:p>
          <a:p>
            <a:r>
              <a:rPr lang="en-US" sz="1200" dirty="0" smtClean="0"/>
              <a:t>   if (i-&gt;bval) { // Check just the bval bits of 7-bit vector (i.e. bit[1]</a:t>
            </a:r>
          </a:p>
          <a:p>
            <a:r>
              <a:rPr lang="en-US" sz="1200" dirty="0" smtClean="0"/>
              <a:t>      io_printf("Error: Z or X detected on i\n\n");</a:t>
            </a:r>
          </a:p>
          <a:p>
            <a:r>
              <a:rPr lang="en-US" sz="1200" dirty="0" smtClean="0"/>
              <a:t>      return;</a:t>
            </a:r>
          </a:p>
          <a:p>
            <a:r>
              <a:rPr lang="en-US" sz="1200" dirty="0" smtClean="0"/>
              <a:t>   }</a:t>
            </a:r>
          </a:p>
          <a:p>
            <a:r>
              <a:rPr lang="en-US" sz="1200" dirty="0" smtClean="0"/>
              <a:t>............. Rest</a:t>
            </a:r>
            <a:r>
              <a:rPr lang="en-US" sz="1200" baseline="0" dirty="0" smtClean="0"/>
              <a:t> of function</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1) Need to declare</a:t>
            </a:r>
            <a:r>
              <a:rPr lang="en-US" sz="1200" baseline="0" dirty="0" smtClean="0"/>
              <a:t> these as type logic so that they are passed to counter7 as 4-state.</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105" rtl="0" eaLnBrk="1" fontAlgn="auto" latinLnBrk="0" hangingPunct="1">
              <a:lnSpc>
                <a:spcPct val="90000"/>
              </a:lnSpc>
              <a:spcBef>
                <a:spcPts val="0"/>
              </a:spcBef>
              <a:spcAft>
                <a:spcPts val="0"/>
              </a:spcAft>
              <a:buClrTx/>
              <a:buSzTx/>
              <a:buFont typeface="Arial" pitchFamily="34" charset="0"/>
              <a:buAutoNum type="arabicParenR"/>
              <a:tabLst/>
              <a:defRPr/>
            </a:pPr>
            <a:r>
              <a:rPr lang="en-US" sz="1200" dirty="0" smtClean="0"/>
              <a:t>One way to communication with C is through the PLI.  </a:t>
            </a:r>
          </a:p>
          <a:p>
            <a:pPr marL="228600" marR="0" indent="-228600" algn="l" defTabSz="914105" rtl="0" eaLnBrk="1" fontAlgn="auto" latinLnBrk="0" hangingPunct="1">
              <a:lnSpc>
                <a:spcPct val="90000"/>
              </a:lnSpc>
              <a:spcBef>
                <a:spcPts val="0"/>
              </a:spcBef>
              <a:spcAft>
                <a:spcPts val="0"/>
              </a:spcAft>
              <a:buClrTx/>
              <a:buSzTx/>
              <a:buFont typeface="Arial" pitchFamily="34" charset="0"/>
              <a:buAutoNum type="arabicParenR"/>
              <a:tabLst/>
              <a:defRPr/>
            </a:pPr>
            <a:r>
              <a:rPr lang="en-US" sz="1200" dirty="0" smtClean="0"/>
              <a:t>The Programming Language Interface (PLI) is very powerful</a:t>
            </a:r>
            <a:r>
              <a:rPr lang="en-US" sz="1200" baseline="0" dirty="0" smtClean="0"/>
              <a:t> but along with that power comes a number of weaknesses.</a:t>
            </a:r>
          </a:p>
          <a:p>
            <a:pPr marL="228600" marR="0" indent="-228600" algn="l" defTabSz="914105" rtl="0" eaLnBrk="1" fontAlgn="auto" latinLnBrk="0" hangingPunct="1">
              <a:lnSpc>
                <a:spcPct val="90000"/>
              </a:lnSpc>
              <a:spcBef>
                <a:spcPts val="0"/>
              </a:spcBef>
              <a:spcAft>
                <a:spcPts val="0"/>
              </a:spcAft>
              <a:buClrTx/>
              <a:buSzTx/>
              <a:buFont typeface="Arial" pitchFamily="34" charset="0"/>
              <a:buAutoNum type="arabicParenR"/>
              <a:tabLst/>
              <a:defRPr/>
            </a:pPr>
            <a:r>
              <a:rPr lang="en-US" sz="1200" baseline="0" dirty="0" smtClean="0"/>
              <a:t>The DPI is a lightweight version of the PLI. A little extra to understand, a few lines of code, and little overhead to the simulation.</a:t>
            </a:r>
            <a:endParaRPr lang="en-US" sz="1200" dirty="0" smtClean="0"/>
          </a:p>
          <a:p>
            <a:pPr defTabSz="914105">
              <a:lnSpc>
                <a:spcPct val="90000"/>
              </a:lnSpc>
              <a:buFont typeface="Arial" pitchFamily="34" charset="0"/>
              <a:buChar char="•"/>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smtClean="0">
                <a:solidFill>
                  <a:schemeClr val="tx1"/>
                </a:solidFill>
                <a:latin typeface="+mn-lt"/>
                <a:ea typeface="+mn-ea"/>
                <a:cs typeface="+mn-cs"/>
              </a:rPr>
              <a:t>See Chap_12_Interfacing</a:t>
            </a:r>
            <a:r>
              <a:rPr lang="en-US" sz="1200" i="1" kern="1200" baseline="0" smtClean="0">
                <a:solidFill>
                  <a:schemeClr val="tx1"/>
                </a:solidFill>
                <a:latin typeface="+mn-lt"/>
                <a:ea typeface="+mn-ea"/>
                <a:cs typeface="+mn-cs"/>
              </a:rPr>
              <a:t>_with_C/</a:t>
            </a:r>
            <a:r>
              <a:rPr lang="en-US" sz="1200" i="1" kern="1200" smtClean="0">
                <a:solidFill>
                  <a:schemeClr val="tx1"/>
                </a:solidFill>
                <a:latin typeface="+mn-lt"/>
                <a:ea typeface="+mn-ea"/>
                <a:cs typeface="+mn-cs"/>
              </a:rPr>
              <a:t>exercise2a</a:t>
            </a:r>
            <a:r>
              <a:rPr lang="en-US" sz="1200" i="1" kern="1200" baseline="0" smtClean="0">
                <a:solidFill>
                  <a:schemeClr val="tx1"/>
                </a:solidFill>
                <a:latin typeface="+mn-lt"/>
                <a:ea typeface="+mn-ea"/>
                <a:cs typeface="+mn-cs"/>
              </a:rPr>
              <a:t> </a:t>
            </a:r>
            <a:r>
              <a:rPr lang="en-US" sz="1200" i="1" kern="1200" dirty="0" smtClean="0">
                <a:solidFill>
                  <a:schemeClr val="tx1"/>
                </a:solidFill>
                <a:latin typeface="+mn-lt"/>
                <a:ea typeface="+mn-ea"/>
                <a:cs typeface="+mn-cs"/>
              </a:rPr>
              <a:t>for complete solution not including initializing count at instantiation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smtClean="0">
                <a:solidFill>
                  <a:schemeClr val="tx1"/>
                </a:solidFill>
                <a:latin typeface="+mn-lt"/>
                <a:ea typeface="+mn-ea"/>
                <a:cs typeface="+mn-cs"/>
              </a:rPr>
              <a:t>See Chap_12_Interfacing</a:t>
            </a:r>
            <a:r>
              <a:rPr lang="en-US" sz="1200" i="1" kern="1200" baseline="0" smtClean="0">
                <a:solidFill>
                  <a:schemeClr val="tx1"/>
                </a:solidFill>
                <a:latin typeface="+mn-lt"/>
                <a:ea typeface="+mn-ea"/>
                <a:cs typeface="+mn-cs"/>
              </a:rPr>
              <a:t>_with_C/</a:t>
            </a:r>
            <a:r>
              <a:rPr lang="en-US" sz="1200" i="1" kern="1200" smtClean="0">
                <a:solidFill>
                  <a:schemeClr val="tx1"/>
                </a:solidFill>
                <a:latin typeface="+mn-lt"/>
                <a:ea typeface="+mn-ea"/>
                <a:cs typeface="+mn-cs"/>
              </a:rPr>
              <a:t>exercise2b</a:t>
            </a:r>
            <a:r>
              <a:rPr lang="en-US" sz="1200" i="1" kern="1200" baseline="0" smtClean="0">
                <a:solidFill>
                  <a:schemeClr val="tx1"/>
                </a:solidFill>
                <a:latin typeface="+mn-lt"/>
                <a:ea typeface="+mn-ea"/>
                <a:cs typeface="+mn-cs"/>
              </a:rPr>
              <a:t> </a:t>
            </a:r>
            <a:r>
              <a:rPr lang="en-US" sz="1200" i="1" kern="1200" smtClean="0">
                <a:solidFill>
                  <a:schemeClr val="tx1"/>
                </a:solidFill>
                <a:latin typeface="+mn-lt"/>
                <a:ea typeface="+mn-ea"/>
                <a:cs typeface="+mn-cs"/>
              </a:rPr>
              <a:t>for </a:t>
            </a:r>
            <a:r>
              <a:rPr lang="en-US" sz="1200" i="1" kern="1200" dirty="0" smtClean="0">
                <a:solidFill>
                  <a:schemeClr val="tx1"/>
                </a:solidFill>
                <a:latin typeface="+mn-lt"/>
                <a:ea typeface="+mn-ea"/>
                <a:cs typeface="+mn-cs"/>
              </a:rPr>
              <a:t>complete solution including initializing count at instantiation</a:t>
            </a:r>
            <a:endParaRPr lang="en-US" sz="1200" dirty="0" smtClean="0"/>
          </a:p>
          <a:p>
            <a:r>
              <a:rPr lang="en-US" sz="1200" dirty="0" smtClean="0"/>
              <a:t>#include &lt;svdpi.h&gt;</a:t>
            </a:r>
          </a:p>
          <a:p>
            <a:r>
              <a:rPr lang="en-US" sz="1200" dirty="0" smtClean="0"/>
              <a:t>#include &lt;malloc.h&gt;</a:t>
            </a:r>
          </a:p>
          <a:p>
            <a:r>
              <a:rPr lang="en-US" sz="1200" dirty="0" smtClean="0"/>
              <a:t>#include &lt;stdio.h&gt;</a:t>
            </a:r>
          </a:p>
          <a:p>
            <a:r>
              <a:rPr lang="en-US" sz="1200" dirty="0" smtClean="0"/>
              <a:t>typedef struct { /* Structure to hold counter value */</a:t>
            </a:r>
          </a:p>
          <a:p>
            <a:r>
              <a:rPr lang="en-US" sz="1200" dirty="0" smtClean="0"/>
              <a:t>  unsigned int cnt;</a:t>
            </a:r>
          </a:p>
          <a:p>
            <a:r>
              <a:rPr lang="en-US" sz="1200" dirty="0" smtClean="0"/>
              <a:t>} hello_cnt;</a:t>
            </a:r>
          </a:p>
          <a:p>
            <a:endParaRPr lang="en-US" sz="1200" dirty="0" smtClean="0"/>
          </a:p>
          <a:p>
            <a:r>
              <a:rPr lang="en-US" sz="1200" dirty="0" smtClean="0"/>
              <a:t>hello_cnt *hello_cnt_ptr;</a:t>
            </a:r>
          </a:p>
          <a:p>
            <a:endParaRPr lang="en-US" sz="1200" dirty="0" smtClean="0"/>
          </a:p>
          <a:p>
            <a:r>
              <a:rPr lang="en-US" sz="1200" dirty="0" smtClean="0"/>
              <a:t>/* Construct a counter structure */</a:t>
            </a:r>
          </a:p>
          <a:p>
            <a:r>
              <a:rPr lang="en-US" sz="1200" dirty="0" smtClean="0"/>
              <a:t>void* hello_new(unsigned int start_val) {</a:t>
            </a:r>
          </a:p>
          <a:p>
            <a:r>
              <a:rPr lang="en-US" sz="1200" dirty="0" smtClean="0"/>
              <a:t>  hello_cnt_ptr = malloc(sizeof(hello_cnt));</a:t>
            </a:r>
          </a:p>
          <a:p>
            <a:r>
              <a:rPr lang="en-US" sz="1200" dirty="0" smtClean="0"/>
              <a:t>  hello_cnt_ptr-&gt;cnt = start_val;</a:t>
            </a:r>
          </a:p>
          <a:p>
            <a:r>
              <a:rPr lang="en-US" sz="1200" dirty="0" smtClean="0"/>
              <a:t>  return hello_cnt_ptr;</a:t>
            </a:r>
          </a:p>
          <a:p>
            <a:r>
              <a:rPr lang="en-US" sz="1200" dirty="0" smtClean="0"/>
              <a:t>}</a:t>
            </a:r>
          </a:p>
          <a:p>
            <a:r>
              <a:rPr lang="en-US" sz="1200" dirty="0" smtClean="0"/>
              <a:t>/* Run the counter for one cycle */</a:t>
            </a:r>
          </a:p>
          <a:p>
            <a:r>
              <a:rPr lang="en-US" sz="1200" dirty="0" smtClean="0"/>
              <a:t>void hello(hello_cnt *inst) {</a:t>
            </a:r>
          </a:p>
          <a:p>
            <a:r>
              <a:rPr lang="en-US" sz="1200" dirty="0" smtClean="0"/>
              <a:t>    printf("Hello World count=%d\n", inst-&gt;cnt++);</a:t>
            </a:r>
          </a:p>
          <a:p>
            <a:r>
              <a:rPr lang="en-US" sz="1200" dirty="0" smtClean="0"/>
              <a:t>}</a:t>
            </a:r>
          </a:p>
          <a:p>
            <a:endParaRPr lang="en-US" sz="1200" dirty="0" smtClean="0"/>
          </a:p>
          <a:p>
            <a:r>
              <a:rPr lang="en-US" sz="1200" dirty="0" smtClean="0"/>
              <a:t>The</a:t>
            </a:r>
            <a:r>
              <a:rPr lang="en-US" sz="1200" baseline="0" dirty="0" smtClean="0"/>
              <a:t> testbench to use this function is:</a:t>
            </a:r>
          </a:p>
          <a:p>
            <a:r>
              <a:rPr lang="en-US" sz="1200" dirty="0" smtClean="0"/>
              <a:t> import "DPI-C" function chandle hello_new(int);</a:t>
            </a:r>
          </a:p>
          <a:p>
            <a:r>
              <a:rPr lang="en-US" sz="1200" dirty="0" smtClean="0"/>
              <a:t> import "DPI-C" function void hello(input chandle inst);</a:t>
            </a:r>
          </a:p>
          <a:p>
            <a:r>
              <a:rPr lang="en-US" sz="1200" dirty="0" smtClean="0"/>
              <a:t>   </a:t>
            </a:r>
          </a:p>
          <a:p>
            <a:r>
              <a:rPr lang="en-US" sz="1200" dirty="0" smtClean="0"/>
              <a:t>program automatic test;</a:t>
            </a:r>
          </a:p>
          <a:p>
            <a:r>
              <a:rPr lang="en-US" sz="1200" dirty="0" smtClean="0"/>
              <a:t>   // Test two instances of hello</a:t>
            </a:r>
          </a:p>
          <a:p>
            <a:r>
              <a:rPr lang="en-US" sz="1200" dirty="0" smtClean="0"/>
              <a:t>   initial begin</a:t>
            </a:r>
          </a:p>
          <a:p>
            <a:r>
              <a:rPr lang="en-US" sz="1200" dirty="0" smtClean="0"/>
              <a:t>      bit clk;</a:t>
            </a:r>
          </a:p>
          <a:p>
            <a:r>
              <a:rPr lang="en-US" sz="1200" dirty="0" smtClean="0"/>
              <a:t>      chandle 	inst1, inst2; // Points to storage in C</a:t>
            </a:r>
          </a:p>
          <a:p>
            <a:r>
              <a:rPr lang="en-US" sz="1200" dirty="0" smtClean="0"/>
              <a:t>      inst1 = hello_new(0);</a:t>
            </a:r>
          </a:p>
          <a:p>
            <a:r>
              <a:rPr lang="en-US" sz="1200" dirty="0" smtClean="0"/>
              <a:t>      inst2 = hello_new(5);</a:t>
            </a:r>
          </a:p>
          <a:p>
            <a:r>
              <a:rPr lang="en-US" sz="1200" dirty="0" smtClean="0"/>
              <a:t>      fork</a:t>
            </a:r>
          </a:p>
          <a:p>
            <a:r>
              <a:rPr lang="en-US" sz="1200" dirty="0" smtClean="0"/>
              <a:t>	 forever #10 clk = ~clk;</a:t>
            </a:r>
          </a:p>
          <a:p>
            <a:r>
              <a:rPr lang="en-US" sz="1200" dirty="0" smtClean="0"/>
              <a:t>	 forever @(posedge clk) begin</a:t>
            </a:r>
          </a:p>
          <a:p>
            <a:r>
              <a:rPr lang="en-US" sz="1200" dirty="0" smtClean="0"/>
              <a:t>	    hello(inst1);</a:t>
            </a:r>
          </a:p>
          <a:p>
            <a:r>
              <a:rPr lang="en-US" sz="1200" dirty="0" smtClean="0"/>
              <a:t>	    hello(inst2);</a:t>
            </a:r>
          </a:p>
          <a:p>
            <a:r>
              <a:rPr lang="en-US" sz="1200" dirty="0" smtClean="0"/>
              <a:t>	 end</a:t>
            </a:r>
          </a:p>
          <a:p>
            <a:r>
              <a:rPr lang="en-US" sz="1200" dirty="0" smtClean="0"/>
              <a:t>      join_none</a:t>
            </a:r>
          </a:p>
          <a:p>
            <a:r>
              <a:rPr lang="en-US" sz="1200" dirty="0" smtClean="0"/>
              <a:t>      #40;</a:t>
            </a:r>
          </a:p>
          <a:p>
            <a:r>
              <a:rPr lang="en-US" sz="1200" dirty="0" smtClean="0"/>
              <a:t>   end // initial begin</a:t>
            </a:r>
          </a:p>
          <a:p>
            <a:r>
              <a:rPr lang="en-US" sz="1200" dirty="0" smtClean="0"/>
              <a:t>endprogram</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C++  is an object oriented language</a:t>
            </a:r>
            <a:r>
              <a:rPr lang="en-US" sz="1200" baseline="0" dirty="0" smtClean="0"/>
              <a:t> as compared with C.</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aseline="0" dirty="0" smtClean="0"/>
              <a:t>This example creates a counter where the constructor (counter7) and counting method (counter7_signals) are public</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Recall that only public methods</a:t>
            </a:r>
            <a:r>
              <a:rPr lang="en-US" sz="1200" baseline="0" dirty="0" smtClean="0"/>
              <a:t> can be accessed via the object.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aseline="0" dirty="0" smtClean="0"/>
              <a:t>The cnt is private because we only want users to manipulate the cnt in ways we’ve defined (i.e. through the counter7_signals method). It defines an API (application program interface) for cnt.</a:t>
            </a:r>
          </a:p>
          <a:p>
            <a:endParaRPr lang="en-US" sz="120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dirty="0" smtClean="0"/>
              <a:t>The DPI can only call a static C or C++ method,</a:t>
            </a:r>
            <a:r>
              <a:rPr lang="en-US" sz="1200" baseline="0" dirty="0" smtClean="0"/>
              <a:t> </a:t>
            </a:r>
            <a:r>
              <a:rPr lang="en-US" sz="1200" kern="1200" baseline="0" dirty="0" smtClean="0">
                <a:solidFill>
                  <a:schemeClr val="tx1"/>
                </a:solidFill>
                <a:latin typeface="+mn-lt"/>
                <a:ea typeface="+mn-ea"/>
                <a:cs typeface="+mn-cs"/>
              </a:rPr>
              <a:t>that is, one that is known at link time. As a result, your SystemVerilog code cannot call a C++ method in an object as the object does not exist when the linker runs.</a:t>
            </a:r>
          </a:p>
          <a:p>
            <a:pPr marL="228600" indent="-228600">
              <a:buAutoNum type="arabicParenR"/>
            </a:pPr>
            <a:r>
              <a:rPr lang="en-US" sz="1200" kern="1200" baseline="0" dirty="0" smtClean="0">
                <a:solidFill>
                  <a:schemeClr val="tx1"/>
                </a:solidFill>
                <a:latin typeface="+mn-lt"/>
                <a:ea typeface="+mn-ea"/>
                <a:cs typeface="+mn-cs"/>
              </a:rPr>
              <a:t>Look back at the initial definition of our counter. It’s known at link time because it’s not wrapped in a class.  And the cnt variable is declared as static.</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The methods on the previous slide are not static</a:t>
            </a:r>
            <a:r>
              <a:rPr lang="en-US" sz="1200" baseline="0" dirty="0" smtClean="0"/>
              <a:t> because they an object of class Counter7 may or may not be created.</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Solution is to create a static API</a:t>
            </a:r>
            <a:r>
              <a:rPr lang="en-US" sz="1200" baseline="0" dirty="0" smtClean="0"/>
              <a:t>, i.e. static methods, that can access the C++ dynamic objects and methods.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extern "C" void* counter7_new() // The</a:t>
            </a:r>
            <a:r>
              <a:rPr lang="en-US" sz="1200" baseline="0" dirty="0" smtClean="0"/>
              <a:t> “C” notation t</a:t>
            </a:r>
            <a:r>
              <a:rPr lang="en-US" sz="1200" dirty="0" smtClean="0"/>
              <a:t>ells the</a:t>
            </a:r>
            <a:r>
              <a:rPr lang="en-US" sz="1200" baseline="0" dirty="0" smtClean="0"/>
              <a:t> C++ compiler to use C calling conventions and not perform name mangling.  Name mangling provides a way of encoding additional information in the name of a function, structure, class or another datatype in order to pass more semantic information from the compilers to linkers.</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aseline="0" dirty="0" smtClean="0"/>
              <a:t>The two functions provide the API to the non-static methods in a class. These methods are static because they are not contained in a class and are known at link time.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Counter7 *c7 = (Counter7 *) inst; takes</a:t>
            </a:r>
            <a:r>
              <a:rPr lang="en-US" sz="1200" baseline="0" dirty="0" smtClean="0"/>
              <a:t> the pointer to the object, casts it to a Counter7 pointer, and assigns it to c7 which is a pointer to objects of class Counter7.</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c7-&gt;counter7_signal(count, i, reset, load); calls</a:t>
            </a:r>
            <a:r>
              <a:rPr lang="en-US" sz="1200" baseline="0" dirty="0" smtClean="0"/>
              <a:t> the counter7_signal method to do the counting.</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AutoNum type="arabicParenR"/>
            </a:pPr>
            <a:r>
              <a:rPr lang="en-US" sz="1200" dirty="0" smtClean="0"/>
              <a:t>Previous examples were low-level models that communicated with</a:t>
            </a:r>
            <a:r>
              <a:rPr lang="en-US" sz="1200" baseline="0" dirty="0" smtClean="0"/>
              <a:t> the SystemVerilog code at the signal level.</a:t>
            </a:r>
          </a:p>
          <a:p>
            <a:pPr marL="228600" indent="-228600">
              <a:lnSpc>
                <a:spcPct val="90000"/>
              </a:lnSpc>
              <a:buAutoNum type="arabicParenR"/>
            </a:pPr>
            <a:r>
              <a:rPr lang="en-US" sz="1200" kern="1200" baseline="0" dirty="0" smtClean="0">
                <a:solidFill>
                  <a:schemeClr val="tx1"/>
                </a:solidFill>
                <a:latin typeface="+mn-lt"/>
                <a:ea typeface="+mn-ea"/>
                <a:cs typeface="+mn-cs"/>
              </a:rPr>
              <a:t>This is not efficient; for example the counter is called every clock cycle, even if the data or control inputs have not changed. When creating models for complex devices such as processors, networking devices, etc. communicate with them at the transaction level to increase simulation speed.</a:t>
            </a:r>
          </a:p>
          <a:p>
            <a:pPr marL="228600" indent="-228600">
              <a:lnSpc>
                <a:spcPct val="90000"/>
              </a:lnSpc>
              <a:buAutoNum type="arabicParenR"/>
            </a:pPr>
            <a:r>
              <a:rPr lang="en-US" sz="1200" kern="1200" baseline="0" dirty="0" smtClean="0">
                <a:solidFill>
                  <a:schemeClr val="tx1"/>
                </a:solidFill>
                <a:latin typeface="+mn-lt"/>
                <a:ea typeface="+mn-ea"/>
                <a:cs typeface="+mn-cs"/>
              </a:rPr>
              <a:t>Abstract the basic functions of a counter, it counts, loads, and resets. Get function is to get the count value. These will be defined in the next slide.</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AutoNum type="arabicParenR"/>
            </a:pPr>
            <a:r>
              <a:rPr lang="en-US" sz="1200" dirty="0" smtClean="0"/>
              <a:t>These functions</a:t>
            </a:r>
            <a:r>
              <a:rPr lang="en-US" sz="1200" baseline="0" dirty="0" smtClean="0"/>
              <a:t> are the implementation for the basic operations of a counter.</a:t>
            </a:r>
          </a:p>
          <a:p>
            <a:pPr marL="228600" indent="-228600">
              <a:lnSpc>
                <a:spcPct val="90000"/>
              </a:lnSpc>
              <a:buAutoNum type="arabicParenR"/>
            </a:pPr>
            <a:r>
              <a:rPr lang="en-US" sz="1200" baseline="0" dirty="0" smtClean="0"/>
              <a:t>Reset cnt at creation to 0.</a:t>
            </a:r>
          </a:p>
          <a:p>
            <a:pPr marL="228600" indent="-228600">
              <a:lnSpc>
                <a:spcPct val="90000"/>
              </a:lnSpc>
              <a:buAutoNum type="arabicParenR"/>
            </a:pPr>
            <a:r>
              <a:rPr lang="en-US" sz="1200" baseline="0" dirty="0" smtClean="0"/>
              <a:t>Do count</a:t>
            </a:r>
          </a:p>
          <a:p>
            <a:pPr marL="228600" indent="-228600">
              <a:lnSpc>
                <a:spcPct val="90000"/>
              </a:lnSpc>
              <a:buAutoNum type="arabicParenR"/>
            </a:pPr>
            <a:r>
              <a:rPr lang="en-US" sz="1200" baseline="0" dirty="0" smtClean="0"/>
              <a:t>Reset to 0</a:t>
            </a:r>
          </a:p>
          <a:p>
            <a:pPr marL="228600" indent="-228600">
              <a:lnSpc>
                <a:spcPct val="90000"/>
              </a:lnSpc>
              <a:buAutoNum type="arabicParenR"/>
            </a:pPr>
            <a:r>
              <a:rPr lang="en-US" sz="1200" baseline="0" dirty="0" smtClean="0"/>
              <a:t>get the current value</a:t>
            </a:r>
          </a:p>
          <a:p>
            <a:pPr marL="228600" indent="-228600">
              <a:lnSpc>
                <a:spcPct val="90000"/>
              </a:lnSpc>
              <a:buAutoNum type="arabicParenR"/>
            </a:pPr>
            <a:r>
              <a:rPr lang="en-US" sz="1200" baseline="0" dirty="0" smtClean="0"/>
              <a:t>load the counter. Mask the upper bit in case the upper bit of i is not zero.</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AutoNum type="arabicParenR"/>
            </a:pPr>
            <a:r>
              <a:rPr lang="en-US" sz="1200" dirty="0" smtClean="0"/>
              <a:t>This is the wrapper for the class</a:t>
            </a:r>
            <a:r>
              <a:rPr lang="en-US" sz="1200" baseline="0" dirty="0" smtClean="0"/>
              <a:t> defined in the last two slides. These functions are all static because they are not declared within a class so exist at link time.</a:t>
            </a:r>
          </a:p>
          <a:p>
            <a:pPr marL="228600" indent="-228600">
              <a:lnSpc>
                <a:spcPct val="90000"/>
              </a:lnSpc>
              <a:buAutoNum type="arabicParenR"/>
            </a:pPr>
            <a:r>
              <a:rPr lang="en-US" sz="1200" baseline="0" dirty="0" smtClean="0"/>
              <a:t>Can wrap the functions in extern “C” { } instead of declaring each as extern “C”</a:t>
            </a:r>
          </a:p>
          <a:p>
            <a:pPr marL="228600" indent="-228600">
              <a:lnSpc>
                <a:spcPct val="90000"/>
              </a:lnSpc>
              <a:buAutoNum type="arabicParenR"/>
            </a:pPr>
            <a:r>
              <a:rPr lang="en-US" sz="1200" dirty="0" smtClean="0"/>
              <a:t>Instead of passing around signals like reset and load, just call the function.</a:t>
            </a:r>
          </a:p>
          <a:p>
            <a:pPr marL="228600" marR="0" indent="-228600" algn="l" defTabSz="914400" rtl="0" eaLnBrk="1" fontAlgn="auto" latinLnBrk="0" hangingPunct="1">
              <a:lnSpc>
                <a:spcPct val="90000"/>
              </a:lnSpc>
              <a:spcBef>
                <a:spcPts val="0"/>
              </a:spcBef>
              <a:spcAft>
                <a:spcPts val="0"/>
              </a:spcAft>
              <a:buClrTx/>
              <a:buSzTx/>
              <a:buFontTx/>
              <a:buAutoNum type="arabicParenR"/>
              <a:tabLst/>
              <a:defRPr/>
            </a:pPr>
            <a:r>
              <a:rPr lang="en-US" sz="1200" dirty="0" smtClean="0"/>
              <a:t>Just like in a previous slide Counter7 *c7 = (Counter7 *) inst; takes</a:t>
            </a:r>
            <a:r>
              <a:rPr lang="en-US" sz="1200" baseline="0" dirty="0" smtClean="0"/>
              <a:t> the pointer to the object, casts it to a Counter7 pointer, and assigns it to c7 which is a pointer to objects of class Counter7.</a:t>
            </a:r>
          </a:p>
          <a:p>
            <a:pPr marL="228600" marR="0"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Note that the get function return an integer, not a 7-bit vector. This is because the 7-bit vector would have to be a pointer to </a:t>
            </a:r>
            <a:r>
              <a:rPr lang="en-US" sz="1200" kern="1200" baseline="0" dirty="0" smtClean="0">
                <a:solidFill>
                  <a:schemeClr val="tx1"/>
                </a:solidFill>
                <a:latin typeface="+mn-lt"/>
                <a:ea typeface="+mn-ea"/>
                <a:cs typeface="+mn-cs"/>
              </a:rPr>
              <a:t>svBitVecVal and functions cannot return pointers.</a:t>
            </a:r>
            <a:endParaRPr lang="en-US" sz="1200" baseline="0" dirty="0" smtClean="0"/>
          </a:p>
          <a:p>
            <a:pPr marL="228600" indent="-228600">
              <a:lnSpc>
                <a:spcPct val="90000"/>
              </a:lnSpc>
              <a:buAutoNum type="arabicParenR"/>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AutoNum type="arabicParenR"/>
            </a:pPr>
            <a:r>
              <a:rPr lang="en-US" sz="1200" baseline="0" dirty="0" smtClean="0"/>
              <a:t>This is the SystemVerilog API for the transaction level counter.  Think of it as a wrapper that can be used in a test. The class will be instantiated in the program block which will be the test.</a:t>
            </a:r>
          </a:p>
          <a:p>
            <a:r>
              <a:rPr lang="en-US" sz="1200" dirty="0" smtClean="0"/>
              <a:t>2)</a:t>
            </a:r>
            <a:r>
              <a:rPr lang="en-US" sz="1200" baseline="0" dirty="0" smtClean="0"/>
              <a:t> The testbench w</a:t>
            </a:r>
            <a:r>
              <a:rPr lang="en-US" sz="1200" dirty="0" smtClean="0"/>
              <a:t>raps the counter API with a class</a:t>
            </a:r>
            <a:r>
              <a:rPr lang="en-US" sz="1200" baseline="0" dirty="0" smtClean="0"/>
              <a:t> </a:t>
            </a:r>
            <a:r>
              <a:rPr lang="en-US" sz="1200" dirty="0" smtClean="0"/>
              <a:t>to hide the C++ instance handle</a:t>
            </a:r>
          </a:p>
          <a:p>
            <a:r>
              <a:rPr lang="en-US" sz="1200" dirty="0" smtClean="0"/>
              <a:t>3)</a:t>
            </a:r>
            <a:r>
              <a:rPr lang="en-US" sz="1200" baseline="0" dirty="0" smtClean="0"/>
              <a:t> Note the return type of get, it’s bit [6:0] as expected.</a:t>
            </a:r>
            <a:endParaRPr lang="en-US" sz="1200" dirty="0" smtClean="0"/>
          </a:p>
          <a:p>
            <a:pPr marL="228600" indent="-228600">
              <a:lnSpc>
                <a:spcPct val="90000"/>
              </a:lnSpc>
              <a:buAutoNum type="arabicParenR"/>
            </a:pPr>
            <a:endParaRPr lang="en-US" sz="1200" baseline="0" dirty="0" smtClean="0"/>
          </a:p>
          <a:p>
            <a:pPr marL="228600" indent="-228600">
              <a:lnSpc>
                <a:spcPct val="90000"/>
              </a:lnSpc>
              <a:buAutoNum type="arabicParenR"/>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AutoNum type="arabicParenR"/>
            </a:pPr>
            <a:r>
              <a:rPr lang="en-US" sz="1200" baseline="0" dirty="0" smtClean="0"/>
              <a:t>This is the test</a:t>
            </a:r>
          </a:p>
          <a:p>
            <a:pPr marL="228600" indent="-228600">
              <a:lnSpc>
                <a:spcPct val="90000"/>
              </a:lnSpc>
              <a:buAutoNum type="arabicParenR"/>
            </a:pPr>
            <a:r>
              <a:rPr lang="en-US" sz="1200" baseline="0" dirty="0" smtClean="0"/>
              <a:t>Create a handle and create an object of class Counter7 from the previous slide.</a:t>
            </a:r>
          </a:p>
          <a:p>
            <a:pPr marL="228600" indent="-228600">
              <a:lnSpc>
                <a:spcPct val="90000"/>
              </a:lnSpc>
              <a:buAutoNum type="arabicParenR"/>
            </a:pPr>
            <a:r>
              <a:rPr lang="en-US" sz="1200" baseline="0" dirty="0" smtClean="0"/>
              <a:t>Load 126 into the counter object.</a:t>
            </a:r>
          </a:p>
          <a:p>
            <a:pPr marL="228600" indent="-228600">
              <a:lnSpc>
                <a:spcPct val="90000"/>
              </a:lnSpc>
              <a:buAutoNum type="arabicParenR"/>
            </a:pPr>
            <a:r>
              <a:rPr lang="en-US" sz="1200" baseline="0" dirty="0" smtClean="0"/>
              <a:t>Check the loaded value</a:t>
            </a:r>
          </a:p>
          <a:p>
            <a:pPr marL="228600" indent="-228600">
              <a:lnSpc>
                <a:spcPct val="90000"/>
              </a:lnSpc>
              <a:buAutoNum type="arabicParenR"/>
            </a:pPr>
            <a:r>
              <a:rPr lang="en-US" sz="1200" baseline="0" dirty="0" smtClean="0"/>
              <a:t>Count</a:t>
            </a:r>
          </a:p>
          <a:p>
            <a:pPr marL="228600" indent="-228600">
              <a:lnSpc>
                <a:spcPct val="90000"/>
              </a:lnSpc>
              <a:buAutoNum type="arabicParenR"/>
            </a:pPr>
            <a:r>
              <a:rPr lang="en-US" sz="1200" baseline="0" dirty="0" smtClean="0"/>
              <a:t>Cause it to roll over</a:t>
            </a:r>
          </a:p>
          <a:p>
            <a:pPr marL="228600" indent="-228600">
              <a:lnSpc>
                <a:spcPct val="90000"/>
              </a:lnSpc>
              <a:buAutoNum type="arabicParenR"/>
            </a:pPr>
            <a:r>
              <a:rPr lang="en-US" sz="1200" baseline="0" dirty="0" smtClean="0"/>
              <a:t>Check the value again.</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See </a:t>
            </a:r>
            <a:r>
              <a:rPr lang="en-US" sz="1200" i="1" kern="1200" smtClean="0">
                <a:solidFill>
                  <a:schemeClr val="tx1"/>
                </a:solidFill>
                <a:latin typeface="+mn-lt"/>
                <a:ea typeface="+mn-ea"/>
                <a:cs typeface="+mn-cs"/>
              </a:rPr>
              <a:t>See Chap_12_Interfacing</a:t>
            </a:r>
            <a:r>
              <a:rPr lang="en-US" sz="1200" i="1" kern="1200" baseline="0" smtClean="0">
                <a:solidFill>
                  <a:schemeClr val="tx1"/>
                </a:solidFill>
                <a:latin typeface="+mn-lt"/>
                <a:ea typeface="+mn-ea"/>
                <a:cs typeface="+mn-cs"/>
              </a:rPr>
              <a:t>_with_C/</a:t>
            </a:r>
            <a:r>
              <a:rPr lang="en-US" sz="1200" i="1" kern="1200" smtClean="0">
                <a:solidFill>
                  <a:schemeClr val="tx1"/>
                </a:solidFill>
                <a:latin typeface="+mn-lt"/>
                <a:ea typeface="+mn-ea"/>
                <a:cs typeface="+mn-cs"/>
              </a:rPr>
              <a:t>exercise3 </a:t>
            </a:r>
            <a:r>
              <a:rPr lang="en-US" sz="1200" i="1" kern="1200" dirty="0" smtClean="0">
                <a:solidFill>
                  <a:schemeClr val="tx1"/>
                </a:solidFill>
                <a:latin typeface="+mn-lt"/>
                <a:ea typeface="+mn-ea"/>
                <a:cs typeface="+mn-cs"/>
              </a:rPr>
              <a:t>for complete solution</a:t>
            </a:r>
            <a:endParaRPr lang="en-US" sz="1200" dirty="0" smtClean="0"/>
          </a:p>
          <a:p>
            <a:r>
              <a:rPr lang="en-US" sz="1200" dirty="0" smtClean="0"/>
              <a:t>#include &lt;svdpi.h&gt;</a:t>
            </a:r>
          </a:p>
          <a:p>
            <a:r>
              <a:rPr lang="en-US" sz="1200" dirty="0" smtClean="0"/>
              <a:t>#include &lt;malloc.h&gt;</a:t>
            </a:r>
          </a:p>
          <a:p>
            <a:r>
              <a:rPr lang="en-US" sz="1200" dirty="0" smtClean="0"/>
              <a:t>#include &lt;stdio.h&gt;</a:t>
            </a:r>
          </a:p>
          <a:p>
            <a:r>
              <a:rPr lang="en-US" sz="1200" dirty="0" smtClean="0"/>
              <a:t>typedef struct { /* Structure to hold counter value */</a:t>
            </a:r>
          </a:p>
          <a:p>
            <a:r>
              <a:rPr lang="en-US" sz="1200" dirty="0" smtClean="0"/>
              <a:t>  unsigned int cnt;</a:t>
            </a:r>
          </a:p>
          <a:p>
            <a:r>
              <a:rPr lang="en-US" sz="1200" dirty="0" smtClean="0"/>
              <a:t>} hello_cnt;</a:t>
            </a:r>
          </a:p>
          <a:p>
            <a:endParaRPr lang="en-US" sz="1200" dirty="0" smtClean="0"/>
          </a:p>
          <a:p>
            <a:r>
              <a:rPr lang="en-US" sz="1200" dirty="0" smtClean="0"/>
              <a:t>hello_cnt *hello_cnt_ptr;</a:t>
            </a:r>
          </a:p>
          <a:p>
            <a:endParaRPr lang="en-US" sz="1200" dirty="0" smtClean="0"/>
          </a:p>
          <a:p>
            <a:r>
              <a:rPr lang="en-US" sz="1200" dirty="0" smtClean="0"/>
              <a:t>/* Construct a counter structure */</a:t>
            </a:r>
          </a:p>
          <a:p>
            <a:r>
              <a:rPr lang="en-US" sz="1200" dirty="0" smtClean="0"/>
              <a:t>void* hello_new(unsigned int start_val) {</a:t>
            </a:r>
          </a:p>
          <a:p>
            <a:r>
              <a:rPr lang="en-US" sz="1200" dirty="0" smtClean="0"/>
              <a:t>  hello_cnt_ptr = malloc(sizeof(hello_cnt));</a:t>
            </a:r>
          </a:p>
          <a:p>
            <a:r>
              <a:rPr lang="en-US" sz="1200" dirty="0" smtClean="0"/>
              <a:t>  hello_cnt_ptr-&gt;cnt = start_val;</a:t>
            </a:r>
          </a:p>
          <a:p>
            <a:r>
              <a:rPr lang="en-US" sz="1200" dirty="0" smtClean="0"/>
              <a:t>  return hello_cnt_ptr;</a:t>
            </a:r>
          </a:p>
          <a:p>
            <a:r>
              <a:rPr lang="en-US" sz="1200" dirty="0" smtClean="0"/>
              <a:t>}</a:t>
            </a:r>
          </a:p>
          <a:p>
            <a:r>
              <a:rPr lang="en-US" sz="1200" dirty="0" smtClean="0"/>
              <a:t>/* Run the counter for one cycle */</a:t>
            </a:r>
          </a:p>
          <a:p>
            <a:r>
              <a:rPr lang="en-US" sz="1200" dirty="0" smtClean="0"/>
              <a:t>void hello(hello_cnt *inst) {</a:t>
            </a:r>
          </a:p>
          <a:p>
            <a:r>
              <a:rPr lang="en-US" sz="1200" dirty="0" smtClean="0"/>
              <a:t>    printf("Hello World count=%d\n", inst-&gt;cnt++);</a:t>
            </a:r>
          </a:p>
          <a:p>
            <a:r>
              <a:rPr lang="en-US" sz="1200" dirty="0" smtClean="0"/>
              <a:t>}</a:t>
            </a:r>
          </a:p>
          <a:p>
            <a:endParaRPr lang="en-US" sz="1200" dirty="0" smtClean="0"/>
          </a:p>
          <a:p>
            <a:r>
              <a:rPr lang="en-US" sz="1200" dirty="0" smtClean="0"/>
              <a:t>The</a:t>
            </a:r>
            <a:r>
              <a:rPr lang="en-US" sz="1200" baseline="0" dirty="0" smtClean="0"/>
              <a:t> testbench to use this function is:</a:t>
            </a:r>
          </a:p>
          <a:p>
            <a:r>
              <a:rPr lang="en-US" sz="1200" dirty="0" smtClean="0"/>
              <a:t> import "DPI-C" function chandle hello_new(int);</a:t>
            </a:r>
          </a:p>
          <a:p>
            <a:r>
              <a:rPr lang="en-US" sz="1200" dirty="0" smtClean="0"/>
              <a:t> import "DPI-C" function void hello(input chandle inst);</a:t>
            </a:r>
          </a:p>
          <a:p>
            <a:r>
              <a:rPr lang="en-US" sz="1200" dirty="0" smtClean="0"/>
              <a:t>   </a:t>
            </a:r>
          </a:p>
          <a:p>
            <a:r>
              <a:rPr lang="en-US" sz="1200" dirty="0" smtClean="0"/>
              <a:t>program automatic test;</a:t>
            </a:r>
          </a:p>
          <a:p>
            <a:r>
              <a:rPr lang="en-US" sz="1200" dirty="0" smtClean="0"/>
              <a:t>   // Test two instances of hello</a:t>
            </a:r>
          </a:p>
          <a:p>
            <a:r>
              <a:rPr lang="en-US" sz="1200" dirty="0" smtClean="0"/>
              <a:t>   initial begin</a:t>
            </a:r>
          </a:p>
          <a:p>
            <a:r>
              <a:rPr lang="en-US" sz="1200" dirty="0" smtClean="0"/>
              <a:t>      bit clk;</a:t>
            </a:r>
          </a:p>
          <a:p>
            <a:r>
              <a:rPr lang="en-US" sz="1200" dirty="0" smtClean="0"/>
              <a:t>      chandle 	inst1, inst2; // Points to storage in C</a:t>
            </a:r>
          </a:p>
          <a:p>
            <a:r>
              <a:rPr lang="en-US" sz="1200" dirty="0" smtClean="0"/>
              <a:t>      inst1 = hello_new(0);</a:t>
            </a:r>
          </a:p>
          <a:p>
            <a:r>
              <a:rPr lang="en-US" sz="1200" dirty="0" smtClean="0"/>
              <a:t>      inst2 = hello_new(5);</a:t>
            </a:r>
          </a:p>
          <a:p>
            <a:r>
              <a:rPr lang="en-US" sz="1200" dirty="0" smtClean="0"/>
              <a:t>      fork</a:t>
            </a:r>
          </a:p>
          <a:p>
            <a:r>
              <a:rPr lang="en-US" sz="1200" dirty="0" smtClean="0"/>
              <a:t>	 forever #10 clk = ~clk;</a:t>
            </a:r>
          </a:p>
          <a:p>
            <a:r>
              <a:rPr lang="en-US" sz="1200" dirty="0" smtClean="0"/>
              <a:t>	 forever @(posedge clk) begin</a:t>
            </a:r>
          </a:p>
          <a:p>
            <a:r>
              <a:rPr lang="en-US" sz="1200" dirty="0" smtClean="0"/>
              <a:t>	    hello(inst1);</a:t>
            </a:r>
          </a:p>
          <a:p>
            <a:r>
              <a:rPr lang="en-US" sz="1200" dirty="0" smtClean="0"/>
              <a:t>	    hello(inst2);</a:t>
            </a:r>
          </a:p>
          <a:p>
            <a:r>
              <a:rPr lang="en-US" sz="1200" dirty="0" smtClean="0"/>
              <a:t>	 end</a:t>
            </a:r>
          </a:p>
          <a:p>
            <a:r>
              <a:rPr lang="en-US" sz="1200" dirty="0" smtClean="0"/>
              <a:t>      join_none</a:t>
            </a:r>
          </a:p>
          <a:p>
            <a:r>
              <a:rPr lang="en-US" sz="1200" dirty="0" smtClean="0"/>
              <a:t>      #40;</a:t>
            </a:r>
          </a:p>
          <a:p>
            <a:r>
              <a:rPr lang="en-US" sz="1200" dirty="0" smtClean="0"/>
              <a:t>   end // initial begin</a:t>
            </a:r>
          </a:p>
          <a:p>
            <a:r>
              <a:rPr lang="en-US" sz="1200" dirty="0" smtClean="0"/>
              <a:t>endprogram</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Font typeface="Arial" pitchFamily="34" charset="0"/>
              <a:buAutoNum type="arabicParenR"/>
            </a:pPr>
            <a:r>
              <a:rPr lang="en-US" sz="1200" dirty="0" smtClean="0"/>
              <a:t>Previous examples have passed scalars and vectors (i.e. 1D</a:t>
            </a:r>
            <a:r>
              <a:rPr lang="en-US" sz="1200" baseline="0" dirty="0" smtClean="0"/>
              <a:t> array) </a:t>
            </a:r>
            <a:r>
              <a:rPr lang="en-US" sz="1200" dirty="0" smtClean="0"/>
              <a:t>only</a:t>
            </a:r>
          </a:p>
          <a:p>
            <a:pPr marL="228600" indent="-228600">
              <a:lnSpc>
                <a:spcPct val="90000"/>
              </a:lnSpc>
              <a:buFont typeface="Arial" pitchFamily="34" charset="0"/>
              <a:buAutoNum type="arabicParenR"/>
            </a:pPr>
            <a:r>
              <a:rPr lang="en-US" sz="1200" dirty="0" smtClean="0"/>
              <a:t>What about arrays,</a:t>
            </a:r>
            <a:r>
              <a:rPr lang="en-US" sz="1200" baseline="0" dirty="0" smtClean="0"/>
              <a:t> 2D and larger?</a:t>
            </a:r>
          </a:p>
          <a:p>
            <a:pPr marL="228600" indent="-228600">
              <a:lnSpc>
                <a:spcPct val="90000"/>
              </a:lnSpc>
              <a:buFont typeface="Arial" pitchFamily="34" charset="0"/>
              <a:buAutoNum type="arabicParenR"/>
            </a:pPr>
            <a:r>
              <a:rPr lang="en-US" sz="1200" kern="1200" baseline="0" dirty="0" smtClean="0">
                <a:solidFill>
                  <a:schemeClr val="tx1"/>
                </a:solidFill>
                <a:latin typeface="+mn-lt"/>
                <a:ea typeface="+mn-ea"/>
                <a:cs typeface="+mn-cs"/>
              </a:rPr>
              <a:t>A typical C model might read an array of values, perform some computation, and return another array with the results.</a:t>
            </a:r>
          </a:p>
          <a:p>
            <a:pPr marL="228600" indent="-228600">
              <a:lnSpc>
                <a:spcPct val="90000"/>
              </a:lnSpc>
              <a:buFont typeface="Arial" pitchFamily="34" charset="0"/>
              <a:buAutoNum type="arabicParenR"/>
            </a:pPr>
            <a:r>
              <a:rPr lang="en-US" sz="1200" kern="1200" baseline="0" dirty="0" smtClean="0">
                <a:solidFill>
                  <a:schemeClr val="tx1"/>
                </a:solidFill>
                <a:latin typeface="+mn-lt"/>
                <a:ea typeface="+mn-ea"/>
                <a:cs typeface="+mn-cs"/>
              </a:rPr>
              <a:t>This example shows how to pass an array of 2-state values.</a:t>
            </a:r>
          </a:p>
          <a:p>
            <a:pPr marL="228600" marR="0" indent="-228600" algn="l" defTabSz="914400" rtl="0" eaLnBrk="1" fontAlgn="auto" latinLnBrk="0" hangingPunct="1">
              <a:lnSpc>
                <a:spcPct val="90000"/>
              </a:lnSpc>
              <a:spcBef>
                <a:spcPts val="0"/>
              </a:spcBef>
              <a:spcAft>
                <a:spcPts val="0"/>
              </a:spcAft>
              <a:buClrTx/>
              <a:buSzTx/>
              <a:buFont typeface="Arial" pitchFamily="34" charset="0"/>
              <a:buAutoNum type="arabicParenR"/>
              <a:tabLst/>
              <a:defRPr/>
            </a:pPr>
            <a:r>
              <a:rPr lang="en-US" sz="1200" dirty="0" smtClean="0"/>
              <a:t>void fib(svBitVecVal data[20]) { // the output of function fib is a</a:t>
            </a:r>
            <a:r>
              <a:rPr lang="en-US" sz="1200" baseline="0" dirty="0" smtClean="0"/>
              <a:t> 20 location array of svBitVecVal</a:t>
            </a:r>
          </a:p>
          <a:p>
            <a:pPr marL="228600" marR="0" indent="-228600" algn="l" defTabSz="914400" rtl="0" eaLnBrk="1" fontAlgn="auto" latinLnBrk="0" hangingPunct="1">
              <a:lnSpc>
                <a:spcPct val="90000"/>
              </a:lnSpc>
              <a:spcBef>
                <a:spcPts val="0"/>
              </a:spcBef>
              <a:spcAft>
                <a:spcPts val="0"/>
              </a:spcAft>
              <a:buClrTx/>
              <a:buSzTx/>
              <a:buFont typeface="Arial" pitchFamily="34" charset="0"/>
              <a:buAutoNum type="arabicParenR"/>
              <a:tabLst/>
              <a:defRPr/>
            </a:pPr>
            <a:r>
              <a:rPr lang="en-US" sz="1200" baseline="0" dirty="0" smtClean="0"/>
              <a:t>Calculate the first 20 values in the </a:t>
            </a:r>
            <a:r>
              <a:rPr lang="en-US" sz="1200" b="0" kern="1200" baseline="0" dirty="0" smtClean="0">
                <a:solidFill>
                  <a:schemeClr val="tx1"/>
                </a:solidFill>
                <a:latin typeface="+mn-lt"/>
                <a:ea typeface="+mn-ea"/>
                <a:cs typeface="+mn-cs"/>
              </a:rPr>
              <a:t>Fibonacci series.</a:t>
            </a:r>
          </a:p>
          <a:p>
            <a:pPr marL="228600" marR="0" indent="-228600" algn="l" defTabSz="914400" rtl="0" eaLnBrk="1" fontAlgn="auto" latinLnBrk="0" hangingPunct="1">
              <a:lnSpc>
                <a:spcPct val="90000"/>
              </a:lnSpc>
              <a:spcBef>
                <a:spcPts val="0"/>
              </a:spcBef>
              <a:spcAft>
                <a:spcPts val="0"/>
              </a:spcAft>
              <a:buClrTx/>
              <a:buSzTx/>
              <a:buFont typeface="Arial" pitchFamily="34" charset="0"/>
              <a:buAutoNum type="arabicParenR"/>
              <a:tabLst/>
              <a:defRPr/>
            </a:pPr>
            <a:r>
              <a:rPr lang="en-US" sz="1200" b="0" kern="1200" baseline="0" dirty="0" smtClean="0">
                <a:solidFill>
                  <a:schemeClr val="tx1"/>
                </a:solidFill>
                <a:latin typeface="+mn-lt"/>
                <a:ea typeface="+mn-ea"/>
                <a:cs typeface="+mn-cs"/>
              </a:rPr>
              <a:t>Import and use the function.  The width of each element in the array is 32-bits wide. The C-function doesn’t care as long as the return width is large enough.</a:t>
            </a:r>
          </a:p>
          <a:p>
            <a:pPr marL="228600" marR="0" indent="-228600" algn="l" defTabSz="914400" rtl="0" eaLnBrk="1" fontAlgn="auto" latinLnBrk="0" hangingPunct="1">
              <a:lnSpc>
                <a:spcPct val="90000"/>
              </a:lnSpc>
              <a:spcBef>
                <a:spcPts val="0"/>
              </a:spcBef>
              <a:spcAft>
                <a:spcPts val="0"/>
              </a:spcAft>
              <a:buClrTx/>
              <a:buSzTx/>
              <a:buFont typeface="Arial" pitchFamily="34" charset="0"/>
              <a:buAutoNum type="arabicParenR"/>
              <a:tabLst/>
              <a:defRPr/>
            </a:pPr>
            <a:r>
              <a:rPr lang="en-US" sz="1200" dirty="0" smtClean="0"/>
              <a:t>There is no way to allocate an array in C and reference</a:t>
            </a:r>
            <a:r>
              <a:rPr lang="en-US" sz="1200" baseline="0" dirty="0" smtClean="0"/>
              <a:t> </a:t>
            </a:r>
            <a:r>
              <a:rPr lang="en-US" sz="1200" dirty="0" smtClean="0"/>
              <a:t>it in SystemVerilog</a:t>
            </a:r>
            <a:r>
              <a:rPr lang="en-US" sz="1200" baseline="0" dirty="0" smtClean="0"/>
              <a:t> similar to how chandle is used to pass references to objects. An array is not an object.</a:t>
            </a:r>
            <a:endParaRPr lang="en-US" sz="1200" dirty="0" smtClean="0"/>
          </a:p>
          <a:p>
            <a:pPr marL="228600" marR="0" indent="-228600" algn="l" defTabSz="914400" rtl="0" eaLnBrk="1" fontAlgn="auto" latinLnBrk="0" hangingPunct="1">
              <a:lnSpc>
                <a:spcPct val="90000"/>
              </a:lnSpc>
              <a:spcBef>
                <a:spcPts val="0"/>
              </a:spcBef>
              <a:spcAft>
                <a:spcPts val="0"/>
              </a:spcAft>
              <a:buClrTx/>
              <a:buSzTx/>
              <a:buFont typeface="Arial" pitchFamily="34" charset="0"/>
              <a:buNone/>
              <a:tabLst/>
              <a:defRPr/>
            </a:pPr>
            <a:endParaRPr lang="en-US" sz="1200" b="0" dirty="0" smtClean="0"/>
          </a:p>
          <a:p>
            <a:pPr marL="228600" indent="-228600">
              <a:lnSpc>
                <a:spcPct val="90000"/>
              </a:lnSpc>
              <a:buFont typeface="Arial" pitchFamily="34" charset="0"/>
              <a:buAutoNum type="arabicParenR"/>
            </a:pPr>
            <a:endParaRPr lang="en-US" sz="1200" kern="1200" baseline="0" dirty="0" smtClean="0">
              <a:solidFill>
                <a:schemeClr val="tx1"/>
              </a:solidFill>
              <a:latin typeface="+mn-lt"/>
              <a:ea typeface="+mn-ea"/>
              <a:cs typeface="+mn-cs"/>
            </a:endParaRPr>
          </a:p>
          <a:p>
            <a:pPr marL="228600" indent="-228600">
              <a:lnSpc>
                <a:spcPct val="90000"/>
              </a:lnSpc>
              <a:buFont typeface="Arial" pitchFamily="34" charset="0"/>
              <a:buAutoNum type="arabicParenR"/>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defTabSz="914105">
              <a:lnSpc>
                <a:spcPct val="90000"/>
              </a:lnSpc>
              <a:buFont typeface="Arial" pitchFamily="34" charset="0"/>
              <a:buAutoNum type="arabicParenR"/>
              <a:defRPr/>
            </a:pPr>
            <a:r>
              <a:rPr lang="en-US" baseline="0" dirty="0" smtClean="0"/>
              <a:t>If you want to leverage any code already in C/C++ such as math functions, DSP algorithms, processor models, or golden models you need the DPI</a:t>
            </a:r>
          </a:p>
          <a:p>
            <a:pPr marL="228600" indent="-228600" defTabSz="914105">
              <a:lnSpc>
                <a:spcPct val="90000"/>
              </a:lnSpc>
              <a:buFont typeface="Arial" pitchFamily="34" charset="0"/>
              <a:buAutoNum type="arabicParenR"/>
              <a:defRPr/>
            </a:pPr>
            <a:r>
              <a:rPr lang="en-US" baseline="0" dirty="0" smtClean="0"/>
              <a:t>If you have legacy testbenches in C/C++ or want to create your new testbench in C++ need the DPI.</a:t>
            </a:r>
          </a:p>
          <a:p>
            <a:pPr marL="228600" indent="-228600" defTabSz="914105">
              <a:lnSpc>
                <a:spcPct val="90000"/>
              </a:lnSpc>
              <a:buFont typeface="Arial" pitchFamily="34" charset="0"/>
              <a:buAutoNum type="arabicParenR"/>
              <a:defRPr/>
            </a:pPr>
            <a:r>
              <a:rPr lang="en-US" baseline="0" dirty="0" smtClean="0"/>
              <a:t>A system is software and hardware.  Your system level testbench may not be in SystemVerilog. </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Font typeface="Arial" pitchFamily="34" charset="0"/>
              <a:buAutoNum type="arabicParenR"/>
            </a:pPr>
            <a:r>
              <a:rPr lang="en-US" sz="1200" dirty="0" smtClean="0"/>
              <a:t>Previous example passed an</a:t>
            </a:r>
            <a:r>
              <a:rPr lang="en-US" sz="1200" baseline="0" dirty="0" smtClean="0"/>
              <a:t> array of 2-state (0, 1) values only.</a:t>
            </a:r>
            <a:endParaRPr lang="en-US" sz="1200" dirty="0" smtClean="0"/>
          </a:p>
          <a:p>
            <a:pPr marL="228600" indent="-228600">
              <a:lnSpc>
                <a:spcPct val="90000"/>
              </a:lnSpc>
              <a:buFont typeface="Arial" pitchFamily="34" charset="0"/>
              <a:buAutoNum type="arabicParenR"/>
            </a:pPr>
            <a:r>
              <a:rPr lang="en-US" sz="1200" dirty="0" smtClean="0"/>
              <a:t>What about passing</a:t>
            </a:r>
            <a:r>
              <a:rPr lang="en-US" sz="1200" baseline="0" dirty="0" smtClean="0"/>
              <a:t> an array of 4-state values?</a:t>
            </a:r>
          </a:p>
          <a:p>
            <a:pPr marL="228600" indent="-228600">
              <a:lnSpc>
                <a:spcPct val="90000"/>
              </a:lnSpc>
              <a:buFont typeface="Arial" pitchFamily="34" charset="0"/>
              <a:buAutoNum type="arabicParenR"/>
            </a:pPr>
            <a:r>
              <a:rPr lang="en-US" sz="1200" baseline="0" dirty="0" smtClean="0"/>
              <a:t>Need to control the aval and bval values or the returned array might have x or z in it.</a:t>
            </a:r>
          </a:p>
          <a:p>
            <a:pPr marL="228600" indent="-228600">
              <a:lnSpc>
                <a:spcPct val="90000"/>
              </a:lnSpc>
              <a:buFont typeface="Arial" pitchFamily="34" charset="0"/>
              <a:buAutoNum type="arabicParenR"/>
            </a:pPr>
            <a:r>
              <a:rPr lang="en-US" sz="1200" baseline="0" dirty="0" smtClean="0"/>
              <a:t>Necessary because the return type is </a:t>
            </a:r>
            <a:r>
              <a:rPr lang="en-US" sz="1200" dirty="0" smtClean="0"/>
              <a:t>svLogicVecVal,</a:t>
            </a:r>
            <a:r>
              <a:rPr lang="en-US" sz="1200" baseline="0" dirty="0" smtClean="0"/>
              <a:t> not </a:t>
            </a:r>
            <a:r>
              <a:rPr lang="en-US" sz="1200" dirty="0" smtClean="0"/>
              <a:t>svBitVecVal </a:t>
            </a:r>
            <a:endParaRPr lang="en-US" sz="1200" baseline="0" dirty="0" smtClean="0"/>
          </a:p>
          <a:p>
            <a:pPr marL="228600" indent="-228600">
              <a:lnSpc>
                <a:spcPct val="90000"/>
              </a:lnSpc>
              <a:buFont typeface="Arial" pitchFamily="34" charset="0"/>
              <a:buAutoNum type="arabicParenR"/>
            </a:pPr>
            <a:r>
              <a:rPr lang="en-US" sz="1200" baseline="0" dirty="0" smtClean="0"/>
              <a:t>Assignments to data[].aval is just like in previous example.</a:t>
            </a:r>
          </a:p>
          <a:p>
            <a:pPr marL="228600" indent="-228600">
              <a:lnSpc>
                <a:spcPct val="90000"/>
              </a:lnSpc>
              <a:buFont typeface="Arial" pitchFamily="34" charset="0"/>
              <a:buAutoNum type="arabicParenR"/>
            </a:pPr>
            <a:r>
              <a:rPr lang="en-US" sz="1200" baseline="0" dirty="0" smtClean="0"/>
              <a:t>For each svLogicVecVal in the array assign the bval to 0.</a:t>
            </a:r>
          </a:p>
          <a:p>
            <a:pPr marL="228600" indent="-228600">
              <a:lnSpc>
                <a:spcPct val="90000"/>
              </a:lnSpc>
              <a:buFont typeface="Arial" pitchFamily="34" charset="0"/>
              <a:buAutoNum type="arabicParenR"/>
            </a:pPr>
            <a:r>
              <a:rPr lang="en-US" sz="1200" baseline="0" dirty="0" smtClean="0"/>
              <a:t>Program is exactly the same except replace bit with logic.</a:t>
            </a:r>
          </a:p>
          <a:p>
            <a:pPr marL="228600" marR="0" indent="-228600" algn="l" defTabSz="914400" rtl="0" eaLnBrk="1" fontAlgn="auto" latinLnBrk="0" hangingPunct="1">
              <a:lnSpc>
                <a:spcPct val="90000"/>
              </a:lnSpc>
              <a:spcBef>
                <a:spcPts val="0"/>
              </a:spcBef>
              <a:spcAft>
                <a:spcPts val="0"/>
              </a:spcAft>
              <a:buClrTx/>
              <a:buSzTx/>
              <a:buFont typeface="Arial" pitchFamily="34" charset="0"/>
              <a:buNone/>
              <a:tabLst/>
              <a:defRPr/>
            </a:pPr>
            <a:endParaRPr lang="en-US" sz="1200" b="0" dirty="0" smtClean="0"/>
          </a:p>
          <a:p>
            <a:pPr marL="228600" indent="-228600">
              <a:lnSpc>
                <a:spcPct val="90000"/>
              </a:lnSpc>
              <a:buFont typeface="Arial" pitchFamily="34" charset="0"/>
              <a:buAutoNum type="arabicParenR"/>
            </a:pPr>
            <a:endParaRPr lang="en-US" sz="1200" kern="1200" baseline="0" dirty="0" smtClean="0">
              <a:solidFill>
                <a:schemeClr val="tx1"/>
              </a:solidFill>
              <a:latin typeface="+mn-lt"/>
              <a:ea typeface="+mn-ea"/>
              <a:cs typeface="+mn-cs"/>
            </a:endParaRPr>
          </a:p>
          <a:p>
            <a:pPr marL="228600" indent="-228600">
              <a:lnSpc>
                <a:spcPct val="90000"/>
              </a:lnSpc>
              <a:buFont typeface="Arial" pitchFamily="34" charset="0"/>
              <a:buAutoNum type="arabicParenR"/>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90000"/>
              </a:lnSpc>
              <a:spcBef>
                <a:spcPts val="0"/>
              </a:spcBef>
              <a:spcAft>
                <a:spcPts val="0"/>
              </a:spcAft>
              <a:buClrTx/>
              <a:buSzTx/>
              <a:buFont typeface="Arial" pitchFamily="34" charset="0"/>
              <a:buAutoNum type="arabicParenR"/>
              <a:tabLst/>
              <a:defRPr/>
            </a:pPr>
            <a:r>
              <a:rPr lang="en-US" sz="1200" dirty="0" smtClean="0"/>
              <a:t>Previous examples have hardcoded the array size,</a:t>
            </a:r>
            <a:r>
              <a:rPr lang="en-US" sz="1200" baseline="0" dirty="0" smtClean="0"/>
              <a:t> i.e. 20 elements</a:t>
            </a:r>
          </a:p>
          <a:p>
            <a:pPr marL="228600" marR="0" indent="-228600" algn="l" defTabSz="914400" rtl="0" eaLnBrk="1" fontAlgn="auto" latinLnBrk="0" hangingPunct="1">
              <a:lnSpc>
                <a:spcPct val="90000"/>
              </a:lnSpc>
              <a:spcBef>
                <a:spcPts val="0"/>
              </a:spcBef>
              <a:spcAft>
                <a:spcPts val="0"/>
              </a:spcAft>
              <a:buClrTx/>
              <a:buSzTx/>
              <a:buFont typeface="Arial" pitchFamily="34" charset="0"/>
              <a:buAutoNum type="arabicParenR"/>
              <a:tabLst/>
              <a:defRPr/>
            </a:pPr>
            <a:r>
              <a:rPr lang="en-US" sz="1200" dirty="0" smtClean="0"/>
              <a:t>Open arrays allow generic functions to be written</a:t>
            </a:r>
            <a:r>
              <a:rPr lang="en-US" sz="1200" baseline="0" dirty="0" smtClean="0"/>
              <a:t> that can operate on any size array.</a:t>
            </a:r>
          </a:p>
          <a:p>
            <a:pPr marL="228600" marR="0" indent="-228600" algn="l" defTabSz="914400" rtl="0" eaLnBrk="1" fontAlgn="auto" latinLnBrk="0" hangingPunct="1">
              <a:lnSpc>
                <a:spcPct val="90000"/>
              </a:lnSpc>
              <a:spcBef>
                <a:spcPts val="0"/>
              </a:spcBef>
              <a:spcAft>
                <a:spcPts val="0"/>
              </a:spcAft>
              <a:buClrTx/>
              <a:buSzTx/>
              <a:buFont typeface="Arial" pitchFamily="34" charset="0"/>
              <a:buAutoNum type="arabicParenR"/>
              <a:tabLst/>
              <a:defRPr/>
            </a:pPr>
            <a:r>
              <a:rPr lang="en-US" sz="1200" baseline="0" dirty="0" smtClean="0"/>
              <a:t>Not much new here except that the [] are used to denote an open array. Main changes are in the C code.</a:t>
            </a:r>
          </a:p>
          <a:p>
            <a:pPr marL="228600" marR="0" indent="-228600" algn="l" defTabSz="914400" rtl="0" eaLnBrk="1" fontAlgn="auto" latinLnBrk="0" hangingPunct="1">
              <a:lnSpc>
                <a:spcPct val="90000"/>
              </a:lnSpc>
              <a:spcBef>
                <a:spcPts val="0"/>
              </a:spcBef>
              <a:spcAft>
                <a:spcPts val="0"/>
              </a:spcAft>
              <a:buClrTx/>
              <a:buSzTx/>
              <a:buFont typeface="Arial" pitchFamily="34" charset="0"/>
              <a:buAutoNum type="arabicParenR"/>
              <a:tabLst/>
              <a:defRPr/>
            </a:pPr>
            <a:r>
              <a:rPr lang="en-US" sz="1200" baseline="0" dirty="0" smtClean="0"/>
              <a:t>The , , in $display inserts space between i and data[i]</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1) In this example</a:t>
            </a:r>
            <a:r>
              <a:rPr lang="en-US" sz="1200" baseline="0" dirty="0" smtClean="0"/>
              <a:t> </a:t>
            </a:r>
            <a:r>
              <a:rPr lang="en-US" sz="1200" kern="1200" baseline="0" dirty="0" smtClean="0">
                <a:solidFill>
                  <a:schemeClr val="tx1"/>
                </a:solidFill>
                <a:latin typeface="+mn-lt"/>
                <a:ea typeface="+mn-ea"/>
                <a:cs typeface="+mn-cs"/>
              </a:rPr>
              <a:t>data_oa points to a structure with information about the array such as the declared word</a:t>
            </a:r>
          </a:p>
          <a:p>
            <a:r>
              <a:rPr lang="en-US" sz="1200" kern="1200" baseline="0" dirty="0" smtClean="0">
                <a:solidFill>
                  <a:schemeClr val="tx1"/>
                </a:solidFill>
                <a:latin typeface="+mn-lt"/>
                <a:ea typeface="+mn-ea"/>
                <a:cs typeface="+mn-cs"/>
              </a:rPr>
              <a:t>range. </a:t>
            </a:r>
          </a:p>
          <a:p>
            <a:r>
              <a:rPr lang="en-US" sz="1200" kern="1200" baseline="0" dirty="0" smtClean="0">
                <a:solidFill>
                  <a:schemeClr val="tx1"/>
                </a:solidFill>
                <a:latin typeface="+mn-lt"/>
                <a:ea typeface="+mn-ea"/>
                <a:cs typeface="+mn-cs"/>
              </a:rPr>
              <a:t>2) Create an integer i and a pointer called data to items of type int.</a:t>
            </a:r>
          </a:p>
          <a:p>
            <a:r>
              <a:rPr lang="en-US" sz="1200" kern="1200" baseline="0" dirty="0" smtClean="0">
                <a:solidFill>
                  <a:schemeClr val="tx1"/>
                </a:solidFill>
                <a:latin typeface="+mn-lt"/>
                <a:ea typeface="+mn-ea"/>
                <a:cs typeface="+mn-cs"/>
              </a:rPr>
              <a:t>3) To access the actual array elements call the method svGetArrayPtr and pass in the data_oa reference, cast the result to a pointer of type int, and assign it to data. data now points to the storage for the entire array.</a:t>
            </a:r>
          </a:p>
          <a:p>
            <a:r>
              <a:rPr lang="en-US" sz="1200" dirty="0" smtClean="0"/>
              <a:t>4)</a:t>
            </a:r>
            <a:r>
              <a:rPr lang="en-US" sz="1200" baseline="0" dirty="0" smtClean="0"/>
              <a:t> Now create the </a:t>
            </a:r>
            <a:r>
              <a:rPr lang="en-US" sz="1200" b="0" kern="1200" baseline="0" dirty="0" smtClean="0">
                <a:solidFill>
                  <a:schemeClr val="tx1"/>
                </a:solidFill>
                <a:latin typeface="+mn-lt"/>
                <a:ea typeface="+mn-ea"/>
                <a:cs typeface="+mn-cs"/>
              </a:rPr>
              <a:t>Fibonacci series just as before.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baseline="0" dirty="0" smtClean="0">
                <a:solidFill>
                  <a:schemeClr val="tx1"/>
                </a:solidFill>
                <a:latin typeface="+mn-lt"/>
                <a:ea typeface="+mn-ea"/>
                <a:cs typeface="+mn-cs"/>
              </a:rPr>
              <a:t>5) </a:t>
            </a:r>
            <a:r>
              <a:rPr lang="en-US" sz="1200" dirty="0" smtClean="0"/>
              <a:t>Note</a:t>
            </a:r>
            <a:r>
              <a:rPr lang="en-US" sz="1200" baseline="0" dirty="0" smtClean="0"/>
              <a:t> that the C-code has no knowle</a:t>
            </a:r>
            <a:r>
              <a:rPr lang="en-US" sz="1200" b="0" kern="1200" baseline="0" dirty="0" smtClean="0">
                <a:solidFill>
                  <a:schemeClr val="tx1"/>
                </a:solidFill>
                <a:latin typeface="+mn-lt"/>
                <a:ea typeface="+mn-ea"/>
                <a:cs typeface="+mn-cs"/>
              </a:rPr>
              <a:t>dge of how many elements there are in data_oa. </a:t>
            </a:r>
            <a:r>
              <a:rPr lang="en-US" sz="1200" kern="1200" dirty="0" smtClean="0">
                <a:solidFill>
                  <a:schemeClr val="tx1"/>
                </a:solidFill>
                <a:latin typeface="+mn-lt"/>
                <a:ea typeface="+mn-ea"/>
                <a:cs typeface="+mn-cs"/>
              </a:rPr>
              <a:t>svSize is an open array method that will return the number of elements in the array in the specified dimension. In this</a:t>
            </a:r>
            <a:r>
              <a:rPr lang="en-US" sz="1200" kern="1200" baseline="0" dirty="0" smtClean="0">
                <a:solidFill>
                  <a:schemeClr val="tx1"/>
                </a:solidFill>
                <a:latin typeface="+mn-lt"/>
                <a:ea typeface="+mn-ea"/>
                <a:cs typeface="+mn-cs"/>
              </a:rPr>
              <a:t> example </a:t>
            </a:r>
            <a:r>
              <a:rPr lang="en-US" sz="1200" kern="1200" dirty="0" smtClean="0">
                <a:solidFill>
                  <a:schemeClr val="tx1"/>
                </a:solidFill>
                <a:latin typeface="+mn-lt"/>
                <a:ea typeface="+mn-ea"/>
                <a:cs typeface="+mn-cs"/>
              </a:rPr>
              <a:t>svSize(data_oa, 1) returns 20 because there are 20 elements in array data_oa in dimension 1.”  The next slide</a:t>
            </a:r>
            <a:r>
              <a:rPr lang="en-US" sz="1200" kern="1200" baseline="0" dirty="0" smtClean="0">
                <a:solidFill>
                  <a:schemeClr val="tx1"/>
                </a:solidFill>
                <a:latin typeface="+mn-lt"/>
                <a:ea typeface="+mn-ea"/>
                <a:cs typeface="+mn-cs"/>
              </a:rPr>
              <a:t> has a </a:t>
            </a:r>
            <a:r>
              <a:rPr lang="en-US" sz="1200" kern="1200" dirty="0" smtClean="0">
                <a:solidFill>
                  <a:schemeClr val="tx1"/>
                </a:solidFill>
                <a:latin typeface="+mn-lt"/>
                <a:ea typeface="+mn-ea"/>
                <a:cs typeface="+mn-cs"/>
              </a:rPr>
              <a:t>more complete list of open array methods.”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dirty="0" smtClean="0"/>
              <a:t>These are open array query functions. The variable h is a handle to </a:t>
            </a:r>
            <a:r>
              <a:rPr lang="en-US" sz="1200" kern="1200" baseline="0" dirty="0" smtClean="0">
                <a:solidFill>
                  <a:schemeClr val="tx1"/>
                </a:solidFill>
                <a:latin typeface="+mn-lt"/>
                <a:ea typeface="+mn-ea"/>
                <a:cs typeface="+mn-cs"/>
              </a:rPr>
              <a:t>svOpenArrayHandle and d is an integer indicating the dimension. Dimensions start counting at 0.</a:t>
            </a:r>
            <a:endParaRPr lang="en-US" sz="1200" dirty="0" smtClean="0"/>
          </a:p>
          <a:p>
            <a:pPr marL="228600" indent="-228600">
              <a:buAutoNum type="arabicParenR"/>
            </a:pPr>
            <a:r>
              <a:rPr lang="en-US" sz="1200" dirty="0" smtClean="0"/>
              <a:t>For</a:t>
            </a:r>
            <a:r>
              <a:rPr lang="en-US" sz="1200" baseline="0" dirty="0" smtClean="0"/>
              <a:t> the data_oa </a:t>
            </a:r>
            <a:r>
              <a:rPr lang="en-US" sz="1200" kern="1200" baseline="0" dirty="0" smtClean="0">
                <a:solidFill>
                  <a:schemeClr val="tx1"/>
                </a:solidFill>
                <a:latin typeface="+mn-lt"/>
                <a:ea typeface="+mn-ea"/>
                <a:cs typeface="+mn-cs"/>
              </a:rPr>
              <a:t>svOpenArrayHandle, dimension 0 is the bit width [31:0]. 31 is the left bound and the high bound. 0 is the right bound and the low bound</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 </a:t>
            </a:r>
            <a:r>
              <a:rPr lang="en-US" sz="1200" dirty="0" smtClean="0"/>
              <a:t>For</a:t>
            </a:r>
            <a:r>
              <a:rPr lang="en-US" sz="1200" baseline="0" dirty="0" smtClean="0"/>
              <a:t> the data_oa </a:t>
            </a:r>
            <a:r>
              <a:rPr lang="en-US" sz="1200" kern="1200" baseline="0" dirty="0" smtClean="0">
                <a:solidFill>
                  <a:schemeClr val="tx1"/>
                </a:solidFill>
                <a:latin typeface="+mn-lt"/>
                <a:ea typeface="+mn-ea"/>
                <a:cs typeface="+mn-cs"/>
              </a:rPr>
              <a:t>svOpenArrayHandle, dimension 1 is the array size [0:25]. 0 is the left bound and the low bound. 24 is the right bound and the high bound</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Note that the dimension is evaluated to be 1.  This is a 1-D array.</a:t>
            </a:r>
          </a:p>
          <a:p>
            <a:pPr marL="228600" indent="-228600">
              <a:buAutoNum type="arabicParenR"/>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1)</a:t>
            </a:r>
            <a:r>
              <a:rPr lang="en-US" sz="1200" baseline="0" dirty="0" smtClean="0"/>
              <a:t> The example using </a:t>
            </a:r>
            <a:r>
              <a:rPr lang="en-US" sz="1200" dirty="0" smtClean="0"/>
              <a:t>bit [31:0] data</a:t>
            </a:r>
            <a:r>
              <a:rPr lang="en-US" sz="1200" dirty="0" smtClean="0">
                <a:solidFill>
                  <a:srgbClr val="FF0000"/>
                </a:solidFill>
              </a:rPr>
              <a:t>[] </a:t>
            </a:r>
            <a:r>
              <a:rPr lang="en-US" sz="1200" baseline="0" dirty="0" smtClean="0"/>
              <a:t>is a 1-D array. We’ll see how in the next slide to declare a x-D open array.</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dirty="0" smtClean="0"/>
              <a:t>In</a:t>
            </a:r>
            <a:r>
              <a:rPr lang="en-US" sz="1200" baseline="0" dirty="0" smtClean="0"/>
              <a:t> this example we’ll see how the open array methods can be used to determine the index range of an array.</a:t>
            </a:r>
          </a:p>
          <a:p>
            <a:pPr marL="228600" indent="-228600">
              <a:buAutoNum type="arabicParenR"/>
            </a:pPr>
            <a:r>
              <a:rPr lang="en-US" sz="1200" dirty="0" smtClean="0"/>
              <a:t>int a[6:1][8:3]; // Note that</a:t>
            </a:r>
            <a:r>
              <a:rPr lang="en-US" sz="1200" baseline="0" dirty="0" smtClean="0"/>
              <a:t> </a:t>
            </a:r>
            <a:r>
              <a:rPr lang="en-US" sz="1200" dirty="0" smtClean="0"/>
              <a:t>word ranges do not</a:t>
            </a:r>
            <a:r>
              <a:rPr lang="en-US" sz="1200" baseline="0" dirty="0" smtClean="0"/>
              <a:t> start at 0.</a:t>
            </a:r>
          </a:p>
          <a:p>
            <a:pPr marL="228600" indent="-228600">
              <a:buAutoNum type="arabicParenR"/>
            </a:pPr>
            <a:r>
              <a:rPr lang="en-US" sz="1200" baseline="0" dirty="0" smtClean="0"/>
              <a:t>[6:1] is dimension1 and [8:3] is dimension2</a:t>
            </a:r>
          </a:p>
          <a:p>
            <a:pPr marL="228600" indent="-228600">
              <a:buAutoNum type="arabicParenR"/>
            </a:pPr>
            <a:r>
              <a:rPr lang="en-US" sz="1200" baseline="0" dirty="0" smtClean="0"/>
              <a:t>Note that this code loads the array with the addition of the array indexes.</a:t>
            </a:r>
          </a:p>
          <a:p>
            <a:pPr marL="228600" indent="-228600">
              <a:buAutoNum type="arabicParenR"/>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Recall that the SystemVerilog</a:t>
            </a:r>
            <a:r>
              <a:rPr lang="en-US" sz="1200" baseline="0" dirty="0" smtClean="0"/>
              <a:t> </a:t>
            </a:r>
            <a:r>
              <a:rPr lang="en-US" sz="1200" dirty="0" smtClean="0"/>
              <a:t> array</a:t>
            </a:r>
            <a:r>
              <a:rPr lang="en-US" sz="1200" baseline="0" dirty="0" smtClean="0"/>
              <a:t> declared in the previous slide</a:t>
            </a:r>
            <a:r>
              <a:rPr lang="en-US" sz="1200" dirty="0" smtClean="0"/>
              <a:t> is int a[6:1][8:3]; </a:t>
            </a:r>
          </a:p>
          <a:p>
            <a:pPr marL="228600" indent="-228600">
              <a:buAutoNum type="arabicParenR"/>
            </a:pPr>
            <a:r>
              <a:rPr lang="en-US" sz="1200" dirty="0" smtClean="0"/>
              <a:t>This is the c-function my_display</a:t>
            </a:r>
            <a:r>
              <a:rPr lang="en-US" sz="1200" baseline="0" dirty="0" smtClean="0"/>
              <a:t> that prints out the entire array. To do this it needs to know the upper and lower indexes of both dimensions. </a:t>
            </a:r>
          </a:p>
          <a:p>
            <a:pPr marL="228600" indent="-228600">
              <a:buAutoNum type="arabicParenR"/>
            </a:pPr>
            <a:r>
              <a:rPr lang="en-US" sz="1200" baseline="0" dirty="0" smtClean="0"/>
              <a:t>In this way we’ve created a generic display function that can print out any 2-d array. </a:t>
            </a:r>
          </a:p>
          <a:p>
            <a:pPr marL="228600" indent="-228600">
              <a:buAutoNum type="arabicParenR"/>
            </a:pPr>
            <a:r>
              <a:rPr lang="en-US" sz="1200" dirty="0" smtClean="0"/>
              <a:t>int *a = (int*) svGetArrElemPtr2(h, i, j); // Point “a” to </a:t>
            </a:r>
            <a:r>
              <a:rPr lang="en-US" sz="1200" baseline="0" dirty="0" smtClean="0"/>
              <a:t>the array element located by </a:t>
            </a:r>
            <a:r>
              <a:rPr lang="en-US" sz="1200" dirty="0" smtClean="0"/>
              <a:t>svGetArrElemPtr2.</a:t>
            </a:r>
            <a:endParaRPr lang="en-US" sz="1200"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baseline="0" dirty="0" smtClean="0"/>
              <a:t>Note that this code loads the array with the multiplication of the array indexes (</a:t>
            </a:r>
            <a:r>
              <a:rPr lang="en-US" sz="1200" dirty="0" smtClean="0"/>
              <a:t>*a = i * j;)</a:t>
            </a:r>
            <a:r>
              <a:rPr lang="en-US" sz="1200" baseline="0" dirty="0" smtClean="0"/>
              <a:t>. This shows that the modified array is passed back to the SystemVerilog code for printing.</a:t>
            </a:r>
          </a:p>
          <a:p>
            <a:pPr marL="228600" indent="-228600">
              <a:buAutoNum type="arabicParenR"/>
            </a:pPr>
            <a:r>
              <a:rPr lang="en-US" sz="1200" baseline="0" dirty="0" smtClean="0"/>
              <a:t>Could abstract this further to print out arrays up to x dimensions using the </a:t>
            </a:r>
            <a:r>
              <a:rPr lang="en-US" sz="1200" kern="1200" baseline="0" dirty="0" smtClean="0">
                <a:solidFill>
                  <a:schemeClr val="dk1"/>
                </a:solidFill>
                <a:latin typeface="+mn-lt"/>
                <a:ea typeface="+mn-ea"/>
                <a:cs typeface="+mn-cs"/>
              </a:rPr>
              <a:t>svDimensions method.</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smtClean="0">
                <a:solidFill>
                  <a:schemeClr val="tx1"/>
                </a:solidFill>
                <a:latin typeface="+mn-lt"/>
                <a:ea typeface="+mn-ea"/>
                <a:cs typeface="+mn-cs"/>
              </a:rPr>
              <a:t>See Chap_12_Interfacing</a:t>
            </a:r>
            <a:r>
              <a:rPr lang="en-US" sz="1200" i="1" kern="1200" baseline="0" smtClean="0">
                <a:solidFill>
                  <a:schemeClr val="tx1"/>
                </a:solidFill>
                <a:latin typeface="+mn-lt"/>
                <a:ea typeface="+mn-ea"/>
                <a:cs typeface="+mn-cs"/>
              </a:rPr>
              <a:t>_with_C/</a:t>
            </a:r>
            <a:r>
              <a:rPr lang="en-US" sz="1200" i="1" kern="1200" smtClean="0">
                <a:solidFill>
                  <a:schemeClr val="tx1"/>
                </a:solidFill>
                <a:latin typeface="+mn-lt"/>
                <a:ea typeface="+mn-ea"/>
                <a:cs typeface="+mn-cs"/>
              </a:rPr>
              <a:t>exercise4_slide</a:t>
            </a:r>
            <a:r>
              <a:rPr lang="en-US" sz="1200" i="1" kern="1200" baseline="0" smtClean="0">
                <a:solidFill>
                  <a:schemeClr val="tx1"/>
                </a:solidFill>
                <a:latin typeface="+mn-lt"/>
                <a:ea typeface="+mn-ea"/>
                <a:cs typeface="+mn-cs"/>
              </a:rPr>
              <a:t> </a:t>
            </a:r>
            <a:r>
              <a:rPr lang="en-US" sz="1200" i="1" kern="1200" smtClean="0">
                <a:solidFill>
                  <a:schemeClr val="tx1"/>
                </a:solidFill>
                <a:latin typeface="+mn-lt"/>
                <a:ea typeface="+mn-ea"/>
                <a:cs typeface="+mn-cs"/>
              </a:rPr>
              <a:t>for complete solution</a:t>
            </a:r>
            <a:endParaRPr lang="en-US" sz="1200" smtClean="0"/>
          </a:p>
          <a:p>
            <a:r>
              <a:rPr lang="en-US" sz="1200" smtClean="0"/>
              <a:t>svLeft(h</a:t>
            </a:r>
            <a:r>
              <a:rPr lang="en-US" sz="1200" dirty="0" smtClean="0"/>
              <a:t>, 1)); = 6</a:t>
            </a:r>
          </a:p>
          <a:p>
            <a:r>
              <a:rPr lang="en-US" sz="1200" dirty="0" smtClean="0"/>
              <a:t>svLeft(h, 2)); = 8</a:t>
            </a:r>
          </a:p>
          <a:p>
            <a:r>
              <a:rPr lang="en-US" sz="1200" dirty="0" smtClean="0"/>
              <a:t>svRight(h, 1)); = 1</a:t>
            </a:r>
          </a:p>
          <a:p>
            <a:r>
              <a:rPr lang="en-US" sz="1200" dirty="0" smtClean="0"/>
              <a:t>svRight(h, 2)); = 3</a:t>
            </a:r>
          </a:p>
          <a:p>
            <a:r>
              <a:rPr lang="en-US" sz="1200" dirty="0" smtClean="0"/>
              <a:t>svSize(h, 1)); = 6</a:t>
            </a:r>
          </a:p>
          <a:p>
            <a:r>
              <a:rPr lang="en-US" sz="1200" dirty="0" smtClean="0"/>
              <a:t>svSize(h, 2)); = 6</a:t>
            </a:r>
          </a:p>
          <a:p>
            <a:r>
              <a:rPr lang="en-US" sz="1200" dirty="0" smtClean="0"/>
              <a:t>svDimensions(h)); = 2</a:t>
            </a:r>
          </a:p>
          <a:p>
            <a:r>
              <a:rPr lang="en-US" sz="1200" dirty="0" smtClean="0"/>
              <a:t>svSizeOfArray(h)); = 144</a:t>
            </a:r>
            <a:r>
              <a:rPr lang="en-US" sz="1200" baseline="0" dirty="0" smtClean="0"/>
              <a:t> because 6x6x4=144</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1) How do we pass objects between SystemVerilog and C? chandle doesn’t allow us to pass objects, just allows SystemVerilog to have a handle to a c-object.</a:t>
            </a:r>
          </a:p>
          <a:p>
            <a:r>
              <a:rPr lang="en-US" sz="1200" kern="1200" baseline="0" dirty="0" smtClean="0">
                <a:solidFill>
                  <a:schemeClr val="tx1"/>
                </a:solidFill>
                <a:latin typeface="+mn-lt"/>
                <a:ea typeface="+mn-ea"/>
                <a:cs typeface="+mn-cs"/>
              </a:rPr>
              <a:t>2) The layout of class properties does not match between the two languages, so you cannot</a:t>
            </a:r>
          </a:p>
          <a:p>
            <a:r>
              <a:rPr lang="en-US" sz="1200" kern="1200" baseline="0" dirty="0" smtClean="0">
                <a:solidFill>
                  <a:schemeClr val="tx1"/>
                </a:solidFill>
                <a:latin typeface="+mn-lt"/>
                <a:ea typeface="+mn-ea"/>
                <a:cs typeface="+mn-cs"/>
              </a:rPr>
              <a:t>share objects directly. </a:t>
            </a:r>
          </a:p>
          <a:p>
            <a:r>
              <a:rPr lang="en-US" sz="1200" kern="1200" baseline="0" dirty="0" smtClean="0">
                <a:solidFill>
                  <a:schemeClr val="tx1"/>
                </a:solidFill>
                <a:latin typeface="+mn-lt"/>
                <a:ea typeface="+mn-ea"/>
                <a:cs typeface="+mn-cs"/>
              </a:rPr>
              <a:t>3) Instead, you must create similar structures on each side, plus pack and unpack methods to convert between the two formats. Once you have all this in place, you can share composite types.</a:t>
            </a:r>
          </a:p>
          <a:p>
            <a:r>
              <a:rPr lang="en-US" sz="1200" kern="1200" baseline="0" dirty="0" smtClean="0">
                <a:solidFill>
                  <a:schemeClr val="tx1"/>
                </a:solidFill>
                <a:latin typeface="+mn-lt"/>
                <a:ea typeface="+mn-ea"/>
                <a:cs typeface="+mn-cs"/>
              </a:rPr>
              <a:t>4) Intel x86 stores it’s bytes in little-endian fashion which means the least significant byte is stored at a lower address than the most significant</a:t>
            </a:r>
            <a:r>
              <a:rPr lang="en-US" sz="1200" kern="1200" baseline="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5) A Sun SPARC is big endian, so the bytes are stored in the same order as in SystemVerilog which means the most significant byte is stored at a lower address than the least significant</a:t>
            </a:r>
            <a:r>
              <a:rPr lang="en-US" sz="1200" kern="1200" baseline="0" smtClean="0">
                <a:solidFill>
                  <a:schemeClr val="tx1"/>
                </a:solidFill>
                <a:latin typeface="+mn-lt"/>
                <a:ea typeface="+mn-ea"/>
                <a:cs typeface="+mn-cs"/>
              </a:rPr>
              <a:t>. </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6) Note that the values are declared as unsigned char since char is signed.</a:t>
            </a:r>
          </a:p>
          <a:p>
            <a:r>
              <a:rPr lang="en-US" sz="1200" kern="1200" baseline="0" dirty="0" smtClean="0">
                <a:solidFill>
                  <a:schemeClr val="tx1"/>
                </a:solidFill>
                <a:latin typeface="+mn-lt"/>
                <a:ea typeface="+mn-ea"/>
                <a:cs typeface="+mn-cs"/>
              </a:rPr>
              <a:t>7) In this C-code p_rgb is the structure type and *rgb is a pointer to the structure. </a:t>
            </a:r>
          </a:p>
          <a:p>
            <a:r>
              <a:rPr lang="en-US" sz="1200" kern="1200" baseline="0" dirty="0" smtClean="0">
                <a:solidFill>
                  <a:schemeClr val="tx1"/>
                </a:solidFill>
                <a:latin typeface="+mn-lt"/>
                <a:ea typeface="+mn-ea"/>
                <a:cs typeface="+mn-cs"/>
              </a:rPr>
              <a:t>8) The invert function just does a </a:t>
            </a:r>
            <a:r>
              <a:rPr lang="en-US" sz="1200" kern="1200" baseline="0" smtClean="0">
                <a:solidFill>
                  <a:schemeClr val="tx1"/>
                </a:solidFill>
                <a:latin typeface="+mn-lt"/>
                <a:ea typeface="+mn-ea"/>
                <a:cs typeface="+mn-cs"/>
              </a:rPr>
              <a:t>bit-wise </a:t>
            </a:r>
            <a:r>
              <a:rPr lang="en-US" sz="1200" kern="1200" baseline="0" smtClean="0">
                <a:solidFill>
                  <a:schemeClr val="tx1"/>
                </a:solidFill>
                <a:latin typeface="+mn-lt"/>
                <a:ea typeface="+mn-ea"/>
                <a:cs typeface="+mn-cs"/>
              </a:rPr>
              <a:t>inversion to convert between the 2 representation.</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9) Print out the inverted value using 2 charactes in hex.</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kern="1200" baseline="0" dirty="0" smtClean="0">
                <a:solidFill>
                  <a:schemeClr val="tx1"/>
                </a:solidFill>
                <a:latin typeface="+mn-lt"/>
                <a:ea typeface="+mn-ea"/>
                <a:cs typeface="+mn-cs"/>
              </a:rPr>
              <a:t>This is the SystemVerilog testbench that uses the c-code in the last slide.</a:t>
            </a:r>
          </a:p>
          <a:p>
            <a:pPr marL="228600" indent="-228600">
              <a:buAutoNum type="arabicParenR"/>
            </a:pPr>
            <a:r>
              <a:rPr lang="en-US" sz="1200" kern="1200" baseline="0" dirty="0" smtClean="0">
                <a:solidFill>
                  <a:schemeClr val="tx1"/>
                </a:solidFill>
                <a:latin typeface="+mn-lt"/>
                <a:ea typeface="+mn-ea"/>
                <a:cs typeface="+mn-cs"/>
              </a:rPr>
              <a:t>Note that the struct is declared as packed. If this was not done each 8-bit value would be stored in a separate 32-bit word.</a:t>
            </a:r>
          </a:p>
          <a:p>
            <a:pPr marL="228600" indent="-228600">
              <a:buAutoNum type="arabicParenR"/>
            </a:pPr>
            <a:r>
              <a:rPr lang="en-US" sz="1200" kern="1200" baseline="0" dirty="0" smtClean="0">
                <a:solidFill>
                  <a:schemeClr val="tx1"/>
                </a:solidFill>
                <a:latin typeface="+mn-lt"/>
                <a:ea typeface="+mn-ea"/>
                <a:cs typeface="+mn-cs"/>
              </a:rPr>
              <a:t>Display function prints out a string passed in as well as the r,g,b values.</a:t>
            </a:r>
          </a:p>
          <a:p>
            <a:pPr marL="228600" indent="-228600">
              <a:buAutoNum type="arabicParenR"/>
            </a:pPr>
            <a:r>
              <a:rPr lang="en-US" sz="1200" dirty="0" smtClean="0"/>
              <a:t>function RGB_T pack(); // Pack the class properties into a struct. This is required to place the randomized</a:t>
            </a:r>
            <a:r>
              <a:rPr lang="en-US" sz="1200" baseline="0" dirty="0" smtClean="0"/>
              <a:t> values in a packed structure prior to passing to the c-function invert.</a:t>
            </a:r>
            <a:r>
              <a:rPr lang="en-US" sz="1200" dirty="0" smtClean="0"/>
              <a:t> </a:t>
            </a:r>
          </a:p>
          <a:p>
            <a:pPr marL="228600" indent="-228600">
              <a:buAutoNum type="arabicParenR"/>
            </a:pPr>
            <a:r>
              <a:rPr lang="en-US" sz="1200" dirty="0" smtClean="0"/>
              <a:t> function void unpack(input RGB_T pstruct); // Unpack a struct into the class properties. This is required to get the</a:t>
            </a:r>
            <a:r>
              <a:rPr lang="en-US" sz="1200" baseline="0" dirty="0" smtClean="0"/>
              <a:t> values back from the C-function invert and assign them to class variables r,g,b.</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The import</a:t>
            </a:r>
            <a:r>
              <a:rPr lang="en-US" baseline="0" dirty="0" smtClean="0"/>
              <a:t> statement declares that a </a:t>
            </a:r>
            <a:r>
              <a:rPr lang="en-US" sz="1200" kern="1200" baseline="0" dirty="0" smtClean="0">
                <a:solidFill>
                  <a:schemeClr val="tx1"/>
                </a:solidFill>
                <a:latin typeface="+mn-lt"/>
                <a:ea typeface="+mn-ea"/>
                <a:cs typeface="+mn-cs"/>
              </a:rPr>
              <a:t>SystemVerilog routine called factorial is implemented in a foreign language such as C or C++. We’ll talk more about the details in later slides.</a:t>
            </a:r>
          </a:p>
          <a:p>
            <a:pPr marL="228600" indent="-228600">
              <a:buAutoNum type="arabicParenR"/>
            </a:pPr>
            <a:r>
              <a:rPr lang="en-US" sz="1200" kern="1200" baseline="0" dirty="0" smtClean="0">
                <a:solidFill>
                  <a:schemeClr val="tx1"/>
                </a:solidFill>
                <a:latin typeface="+mn-lt"/>
                <a:ea typeface="+mn-ea"/>
                <a:cs typeface="+mn-cs"/>
              </a:rPr>
              <a:t>The string “DPI-C” specifies that this is a Direct Programming Interface (DPI) routine</a:t>
            </a:r>
          </a:p>
          <a:p>
            <a:pPr marL="228600" indent="-228600">
              <a:buAutoNum type="arabicParenR"/>
            </a:pPr>
            <a:r>
              <a:rPr lang="en-US" sz="1200" kern="1200" baseline="0" dirty="0" smtClean="0">
                <a:solidFill>
                  <a:schemeClr val="tx1"/>
                </a:solidFill>
                <a:latin typeface="+mn-lt"/>
                <a:ea typeface="+mn-ea"/>
                <a:cs typeface="+mn-cs"/>
              </a:rPr>
              <a:t>The rest of the statement describes the routine that is being imported. Note that the types of the function arguments are SystemVerilog types, not C types.</a:t>
            </a:r>
          </a:p>
          <a:p>
            <a:pPr marL="228600" indent="-228600">
              <a:buAutoNum type="arabicParenR"/>
            </a:pPr>
            <a:r>
              <a:rPr lang="en-US" sz="1200" kern="1200" baseline="0" dirty="0" smtClean="0">
                <a:solidFill>
                  <a:schemeClr val="tx1"/>
                </a:solidFill>
                <a:latin typeface="+mn-lt"/>
                <a:ea typeface="+mn-ea"/>
                <a:cs typeface="+mn-cs"/>
              </a:rPr>
              <a:t>For i=1 to 10 call factorial(i)</a:t>
            </a:r>
          </a:p>
          <a:p>
            <a:pPr marL="228600" indent="-228600">
              <a:buAutoNum type="arabicParenR"/>
            </a:pPr>
            <a:r>
              <a:rPr lang="en-US" sz="1200" kern="1200" baseline="0" dirty="0" smtClean="0">
                <a:solidFill>
                  <a:schemeClr val="tx1"/>
                </a:solidFill>
                <a:latin typeface="+mn-lt"/>
                <a:ea typeface="+mn-ea"/>
                <a:cs typeface="+mn-cs"/>
              </a:rPr>
              <a:t>This is the c-code that implements the factorial function. </a:t>
            </a:r>
          </a:p>
          <a:p>
            <a:pPr marL="228600" indent="-228600">
              <a:buAutoNum type="arabicParenR"/>
            </a:pPr>
            <a:r>
              <a:rPr lang="en-US" sz="1200" kern="1200" baseline="0" dirty="0" smtClean="0">
                <a:solidFill>
                  <a:schemeClr val="tx1"/>
                </a:solidFill>
                <a:latin typeface="+mn-lt"/>
                <a:ea typeface="+mn-ea"/>
                <a:cs typeface="+mn-cs"/>
              </a:rPr>
              <a:t>Take as input an integer i, calculate the factorial(i) using recursion (the function is called over and over until i=1), and return this value.</a:t>
            </a:r>
          </a:p>
          <a:p>
            <a:pPr marL="228600" indent="-228600">
              <a:buAutoNum type="arabicParenR"/>
            </a:pPr>
            <a:r>
              <a:rPr lang="en-US" sz="1200" kern="1200" baseline="0" dirty="0" smtClean="0">
                <a:solidFill>
                  <a:schemeClr val="tx1"/>
                </a:solidFill>
                <a:latin typeface="+mn-lt"/>
                <a:ea typeface="+mn-ea"/>
                <a:cs typeface="+mn-cs"/>
              </a:rPr>
              <a:t>Important to note, 32-bit signed types (int) are used in both the SystemVerilog and C code. This is important so that they map 1 to 1. Otherwise the mismatch will be resolved, sometimes with unexpected results.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kern="1200" baseline="0" dirty="0" smtClean="0">
                <a:solidFill>
                  <a:schemeClr val="tx1"/>
                </a:solidFill>
                <a:latin typeface="+mn-lt"/>
                <a:ea typeface="+mn-ea"/>
                <a:cs typeface="+mn-cs"/>
              </a:rPr>
              <a:t>Continuation of program definition from the previous slide</a:t>
            </a:r>
          </a:p>
          <a:p>
            <a:pPr marL="228600" indent="-228600">
              <a:buAutoNum type="arabicParenR"/>
            </a:pPr>
            <a:r>
              <a:rPr lang="en-US" sz="1200" dirty="0" smtClean="0"/>
              <a:t>RGB pixel; //</a:t>
            </a:r>
            <a:r>
              <a:rPr lang="en-US" sz="1200" baseline="0" dirty="0" smtClean="0"/>
              <a:t> Declare handle pixel pointing to class RGB.</a:t>
            </a:r>
          </a:p>
          <a:p>
            <a:pPr marL="228600" indent="-228600">
              <a:buAutoNum type="arabicParenR"/>
            </a:pPr>
            <a:r>
              <a:rPr lang="en-US" sz="1200" dirty="0" smtClean="0"/>
              <a:t>RGB_T pstruct; // Declare</a:t>
            </a:r>
            <a:r>
              <a:rPr lang="en-US" sz="1200" baseline="0" dirty="0" smtClean="0"/>
              <a:t> variable pstruct of type RGB_T</a:t>
            </a:r>
          </a:p>
          <a:p>
            <a:pPr marL="228600" indent="-228600">
              <a:buAutoNum type="arabicParenR"/>
            </a:pPr>
            <a:r>
              <a:rPr lang="en-US" sz="1200" baseline="0" dirty="0" smtClean="0"/>
              <a:t>Create an object of type RGB</a:t>
            </a:r>
          </a:p>
          <a:p>
            <a:pPr marL="228600" indent="-228600">
              <a:buAutoNum type="arabicParenR"/>
            </a:pPr>
            <a:r>
              <a:rPr lang="en-US" sz="1200" kern="1200" baseline="0" dirty="0" smtClean="0">
                <a:solidFill>
                  <a:schemeClr val="tx1"/>
                </a:solidFill>
                <a:latin typeface="+mn-lt"/>
                <a:ea typeface="+mn-ea"/>
                <a:cs typeface="+mn-cs"/>
              </a:rPr>
              <a:t>Repeat 5 times, </a:t>
            </a:r>
          </a:p>
          <a:p>
            <a:pPr marL="685800" lvl="1" indent="-228600">
              <a:buAutoNum type="arabicParenR"/>
            </a:pPr>
            <a:r>
              <a:rPr lang="en-US" sz="1200" dirty="0" smtClean="0"/>
              <a:t>assert(pixel.randomize()); // Create random pixel since r,g,b declared as random</a:t>
            </a:r>
          </a:p>
          <a:p>
            <a:pPr marL="685800" lvl="1" indent="-228600">
              <a:buAutoNum type="arabicParenR"/>
            </a:pPr>
            <a:r>
              <a:rPr lang="en-US" sz="1200" dirty="0" smtClean="0"/>
              <a:t>pixel.display("\nSV: before "); // Print out</a:t>
            </a:r>
            <a:r>
              <a:rPr lang="en-US" sz="1200" baseline="0" dirty="0" smtClean="0"/>
              <a:t> the randomized value before inverting</a:t>
            </a:r>
            <a:endParaRPr lang="en-US" sz="1200" dirty="0" smtClean="0"/>
          </a:p>
          <a:p>
            <a:pPr marL="685800" lvl="1" indent="-228600">
              <a:buAutoNum type="arabicParenR"/>
            </a:pPr>
            <a:r>
              <a:rPr lang="en-US" sz="1200" dirty="0" smtClean="0"/>
              <a:t>pstruct = pixel.pack(); // Convert to a struct by assigning</a:t>
            </a:r>
            <a:r>
              <a:rPr lang="en-US" sz="1200" baseline="0" dirty="0" smtClean="0"/>
              <a:t> random variables r,g,b to pstruct.</a:t>
            </a:r>
            <a:endParaRPr lang="en-US" sz="1200" dirty="0" smtClean="0"/>
          </a:p>
          <a:p>
            <a:pPr marL="685800" lvl="1" indent="-228600">
              <a:buAutoNum type="arabicParenR"/>
            </a:pPr>
            <a:r>
              <a:rPr lang="en-US" sz="1200" dirty="0" smtClean="0"/>
              <a:t>invert(pstruct); // Call C to invert bits, since pstruct is an inout the inverted</a:t>
            </a:r>
            <a:r>
              <a:rPr lang="en-US" sz="1200" baseline="0" dirty="0" smtClean="0"/>
              <a:t> value is returned</a:t>
            </a:r>
            <a:endParaRPr lang="en-US" sz="1200" dirty="0" smtClean="0"/>
          </a:p>
          <a:p>
            <a:pPr marL="685800" lvl="1" indent="-228600">
              <a:buAutoNum type="arabicParenR"/>
            </a:pPr>
            <a:r>
              <a:rPr lang="en-US" sz="1200" dirty="0" smtClean="0"/>
              <a:t>pixel.unpack(pstruct); // Unpack struct pstruct</a:t>
            </a:r>
            <a:r>
              <a:rPr lang="en-US" sz="1200" baseline="0" dirty="0" smtClean="0"/>
              <a:t> to class member variables r,g,b</a:t>
            </a:r>
            <a:endParaRPr lang="en-US" sz="1200" dirty="0" smtClean="0"/>
          </a:p>
          <a:p>
            <a:pPr marL="685800" lvl="1" indent="-228600">
              <a:buAutoNum type="arabicParenR"/>
            </a:pPr>
            <a:r>
              <a:rPr lang="en-US" sz="1200" dirty="0" smtClean="0"/>
              <a:t>pixel.display("SV: after "); // Print</a:t>
            </a:r>
            <a:r>
              <a:rPr lang="en-US" sz="1200" baseline="0" dirty="0" smtClean="0"/>
              <a:t> out the randomized value after inverting.</a:t>
            </a:r>
            <a:endParaRPr lang="en-US" sz="1200" dirty="0" smtClean="0"/>
          </a:p>
          <a:p>
            <a:pPr marL="228600" indent="-228600">
              <a:buAutoNum type="arabicParen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Font typeface="Arial" pitchFamily="34" charset="0"/>
              <a:buAutoNum type="arabicParenR"/>
            </a:pPr>
            <a:r>
              <a:rPr lang="en-US" sz="1200" dirty="0" smtClean="0"/>
              <a:t>Only declare</a:t>
            </a:r>
            <a:r>
              <a:rPr lang="en-US" sz="1200" baseline="0" dirty="0" smtClean="0"/>
              <a:t> functions as context functions if needed.</a:t>
            </a:r>
          </a:p>
          <a:p>
            <a:pPr marL="228600" indent="-228600">
              <a:lnSpc>
                <a:spcPct val="90000"/>
              </a:lnSpc>
              <a:buFont typeface="Arial" pitchFamily="34" charset="0"/>
              <a:buAutoNum type="arabicParenR"/>
            </a:pPr>
            <a:r>
              <a:rPr lang="en-US" sz="1200" baseline="0" dirty="0" smtClean="0"/>
              <a:t>A pure function needs no knowledge of where it was called from.</a:t>
            </a:r>
          </a:p>
          <a:p>
            <a:pPr marL="228600" indent="-228600">
              <a:lnSpc>
                <a:spcPct val="90000"/>
              </a:lnSpc>
              <a:buFont typeface="Arial" pitchFamily="34" charset="0"/>
              <a:buAutoNum type="arabicParenR"/>
            </a:pPr>
            <a:r>
              <a:rPr lang="en-US" sz="1200" baseline="0" dirty="0" smtClean="0"/>
              <a:t>A context function needs to know where it was called from </a:t>
            </a:r>
            <a:r>
              <a:rPr lang="en-US" sz="1200" kern="1200" baseline="0" dirty="0" smtClean="0">
                <a:solidFill>
                  <a:schemeClr val="tx1"/>
                </a:solidFill>
                <a:latin typeface="+mn-lt"/>
                <a:ea typeface="+mn-ea"/>
                <a:cs typeface="+mn-cs"/>
              </a:rPr>
              <a:t>so that it can access information relative to that location.</a:t>
            </a:r>
            <a:endParaRPr lang="en-US" sz="1200" baseline="0" dirty="0" smtClean="0"/>
          </a:p>
          <a:p>
            <a:pPr marL="228600" indent="-228600">
              <a:lnSpc>
                <a:spcPct val="90000"/>
              </a:lnSpc>
              <a:buFont typeface="Arial" pitchFamily="34" charset="0"/>
              <a:buAutoNum type="arabicParenR"/>
            </a:pPr>
            <a:r>
              <a:rPr lang="en-US" sz="1200" dirty="0" smtClean="0"/>
              <a:t>“Generic” functions are declared as neither pure nor context. The examples we’ve gone</a:t>
            </a:r>
            <a:r>
              <a:rPr lang="en-US" sz="1200" baseline="0" dirty="0" smtClean="0"/>
              <a:t> over so far in the book are all “generic”. I put parenthesis around generic because there isn’t a term in the LRM to define a function that is declared as neither pure nor context.</a:t>
            </a:r>
          </a:p>
          <a:p>
            <a:pPr marL="228600" indent="-228600">
              <a:lnSpc>
                <a:spcPct val="90000"/>
              </a:lnSpc>
              <a:buFont typeface="Arial" pitchFamily="34" charset="0"/>
              <a:buAutoNum type="arabicParenR"/>
            </a:pPr>
            <a:r>
              <a:rPr lang="en-US" sz="1200" kern="1200" dirty="0" smtClean="0">
                <a:solidFill>
                  <a:schemeClr val="tx1"/>
                </a:solidFill>
                <a:latin typeface="+mn-lt"/>
                <a:ea typeface="+mn-ea"/>
                <a:cs typeface="+mn-cs"/>
              </a:rPr>
              <a:t>For example Sample 12-8 cannot be declared as pure because</a:t>
            </a:r>
            <a:r>
              <a:rPr lang="en-US" sz="1200" kern="1200" baseline="0" dirty="0" smtClean="0">
                <a:solidFill>
                  <a:schemeClr val="tx1"/>
                </a:solidFill>
                <a:latin typeface="+mn-lt"/>
                <a:ea typeface="+mn-ea"/>
                <a:cs typeface="+mn-cs"/>
              </a:rPr>
              <a:t> it has a static variable.</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Font typeface="Arial" pitchFamily="34" charset="0"/>
              <a:buAutoNum type="arabicParenR"/>
            </a:pPr>
            <a:r>
              <a:rPr lang="en-US" sz="1200" dirty="0" smtClean="0"/>
              <a:t>All</a:t>
            </a:r>
            <a:r>
              <a:rPr lang="en-US" sz="1200" baseline="0" dirty="0" smtClean="0"/>
              <a:t> previous code examples called C from SystemVerilog through the import method. </a:t>
            </a:r>
          </a:p>
          <a:p>
            <a:pPr marL="228600" indent="-228600">
              <a:lnSpc>
                <a:spcPct val="90000"/>
              </a:lnSpc>
              <a:buFont typeface="Arial" pitchFamily="34" charset="0"/>
              <a:buAutoNum type="arabicParenR"/>
            </a:pPr>
            <a:r>
              <a:rPr lang="en-US" sz="1200" baseline="0" dirty="0" smtClean="0"/>
              <a:t>How about calling SystemVerilog from C?  This is done through an export method. The task can consume time.</a:t>
            </a:r>
          </a:p>
          <a:p>
            <a:pPr marL="228600" indent="-228600">
              <a:lnSpc>
                <a:spcPct val="90000"/>
              </a:lnSpc>
              <a:buFont typeface="Arial" pitchFamily="34" charset="0"/>
              <a:buAutoNum type="arabicParenR"/>
            </a:pPr>
            <a:r>
              <a:rPr lang="en-US" sz="1200" baseline="0" dirty="0" smtClean="0"/>
              <a:t>In the SystemVerilog example: </a:t>
            </a:r>
          </a:p>
          <a:p>
            <a:pPr marL="685800" lvl="1" indent="-228600">
              <a:lnSpc>
                <a:spcPct val="90000"/>
              </a:lnSpc>
              <a:buFont typeface="+mj-lt"/>
              <a:buAutoNum type="alphaLcParenR"/>
            </a:pPr>
            <a:r>
              <a:rPr lang="en-US" sz="1200" baseline="0" dirty="0" smtClean="0"/>
              <a:t>A function called c_display is imported from C to be called in SystemVerilog</a:t>
            </a:r>
          </a:p>
          <a:p>
            <a:pPr marL="685800" lvl="1" indent="-228600">
              <a:lnSpc>
                <a:spcPct val="90000"/>
              </a:lnSpc>
              <a:buFont typeface="+mj-lt"/>
              <a:buAutoNum type="alphaLcParenR"/>
            </a:pPr>
            <a:r>
              <a:rPr lang="en-US" sz="1200" baseline="0" dirty="0" smtClean="0"/>
              <a:t>a function called sv_display, defined in SystemVerilog, is exported to be called in C. It is important to note that the export declaration has no return value or arguments. This is forbidden in the LRM because it just replicates information already in the later function declaration. This means if you make a change to the exported function you only have to change it in 1 place.</a:t>
            </a:r>
          </a:p>
          <a:p>
            <a:pPr marL="685800" lvl="1" indent="-228600">
              <a:lnSpc>
                <a:spcPct val="90000"/>
              </a:lnSpc>
              <a:buFont typeface="+mj-lt"/>
              <a:buAutoNum type="alphaLcParenR"/>
            </a:pPr>
            <a:r>
              <a:rPr lang="en-US" sz="1200" baseline="0" dirty="0" smtClean="0"/>
              <a:t>Call the imported c_display function  </a:t>
            </a:r>
          </a:p>
          <a:p>
            <a:pPr marL="685800" lvl="1" indent="-228600">
              <a:lnSpc>
                <a:spcPct val="90000"/>
              </a:lnSpc>
              <a:buFont typeface="+mj-lt"/>
              <a:buAutoNum type="alphaLcParenR"/>
            </a:pPr>
            <a:r>
              <a:rPr lang="en-US" sz="1200" baseline="0" dirty="0" smtClean="0"/>
              <a:t>Define the exported sv_display function. All it does is print out SV:in sv_display</a:t>
            </a:r>
          </a:p>
          <a:p>
            <a:pPr marL="228600" lvl="0" indent="-228600">
              <a:lnSpc>
                <a:spcPct val="90000"/>
              </a:lnSpc>
              <a:buFont typeface="+mj-lt"/>
              <a:buAutoNum type="arabicParenR"/>
            </a:pPr>
            <a:r>
              <a:rPr lang="en-US" sz="1200" baseline="0" dirty="0" smtClean="0"/>
              <a:t>In the C example:</a:t>
            </a:r>
          </a:p>
          <a:p>
            <a:pPr marL="685800" lvl="1" indent="-228600">
              <a:lnSpc>
                <a:spcPct val="90000"/>
              </a:lnSpc>
              <a:buFont typeface="+mj-lt"/>
              <a:buAutoNum type="alphaLcParenR"/>
            </a:pPr>
            <a:r>
              <a:rPr lang="en-US" sz="1200" baseline="0" dirty="0" smtClean="0"/>
              <a:t>The exported function sv_display is declared as extern so it can be called.</a:t>
            </a:r>
          </a:p>
          <a:p>
            <a:pPr marL="685800" lvl="1" indent="-228600">
              <a:lnSpc>
                <a:spcPct val="90000"/>
              </a:lnSpc>
              <a:buFont typeface="+mj-lt"/>
              <a:buAutoNum type="alphaLcParenR"/>
            </a:pPr>
            <a:r>
              <a:rPr lang="en-US" sz="1200" baseline="0" dirty="0" smtClean="0"/>
              <a:t>The imported function c_display is defined. All it does it print out C: in c_display and then call the exported sv_display function.</a:t>
            </a:r>
          </a:p>
          <a:p>
            <a:pPr marL="228600" lvl="0" indent="-228600">
              <a:lnSpc>
                <a:spcPct val="90000"/>
              </a:lnSpc>
              <a:buFont typeface="+mj-lt"/>
              <a:buAutoNum type="arabicParenR"/>
            </a:pPr>
            <a:r>
              <a:rPr lang="en-US" sz="1200" baseline="0" dirty="0" smtClean="0"/>
              <a:t>c_display will print out first and then SV: block</a:t>
            </a:r>
          </a:p>
          <a:p>
            <a:pPr marL="685800" lvl="1" indent="-228600">
              <a:lnSpc>
                <a:spcPct val="90000"/>
              </a:lnSpc>
              <a:buFont typeface="+mj-lt"/>
              <a:buAutoNum type="alphaLcParenR"/>
            </a:pPr>
            <a:endParaRPr lang="en-US" sz="1200"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lnSpc>
                <a:spcPct val="90000"/>
              </a:lnSpc>
              <a:buAutoNum type="arabicParenR"/>
            </a:pPr>
            <a:r>
              <a:rPr lang="en-US" sz="1200" dirty="0" smtClean="0"/>
              <a:t>This</a:t>
            </a:r>
            <a:r>
              <a:rPr lang="en-US" sz="1200" baseline="0" dirty="0" smtClean="0"/>
              <a:t> section contains a m</a:t>
            </a:r>
            <a:r>
              <a:rPr lang="en-US" sz="1200" dirty="0" smtClean="0"/>
              <a:t>ore complex example of a C testbench that tests a SystemVerilog memory model. The read transactions com</a:t>
            </a:r>
            <a:r>
              <a:rPr lang="en-US" sz="1200" baseline="0" dirty="0" smtClean="0"/>
              <a:t>e from an external file.</a:t>
            </a:r>
          </a:p>
          <a:p>
            <a:pPr marL="228600" indent="-228600">
              <a:lnSpc>
                <a:spcPct val="90000"/>
              </a:lnSpc>
              <a:buAutoNum type="arabicParenR"/>
            </a:pPr>
            <a:r>
              <a:rPr lang="en-US" sz="1200" baseline="0" dirty="0" smtClean="0"/>
              <a:t>Import a c-function called read_file. </a:t>
            </a:r>
            <a:r>
              <a:rPr lang="en-US" sz="1200" kern="1200" baseline="0" dirty="0" smtClean="0">
                <a:solidFill>
                  <a:schemeClr val="tx1"/>
                </a:solidFill>
                <a:latin typeface="+mn-lt"/>
                <a:ea typeface="+mn-ea"/>
                <a:cs typeface="+mn-cs"/>
              </a:rPr>
              <a:t>Needs to be declared as type context because it is doing file I/O.</a:t>
            </a:r>
            <a:endParaRPr lang="en-US" sz="1200" baseline="0" dirty="0" smtClean="0"/>
          </a:p>
          <a:p>
            <a:pPr marL="228600" indent="-228600">
              <a:lnSpc>
                <a:spcPct val="90000"/>
              </a:lnSpc>
              <a:buAutoNum type="arabicParenR"/>
            </a:pPr>
            <a:r>
              <a:rPr lang="en-US" sz="1200" baseline="0" dirty="0" smtClean="0"/>
              <a:t>Export a SystemVerilog function called mem_build.</a:t>
            </a:r>
          </a:p>
          <a:p>
            <a:pPr marL="228600" indent="-228600">
              <a:lnSpc>
                <a:spcPct val="90000"/>
              </a:lnSpc>
              <a:buAutoNum type="arabicParenR"/>
            </a:pPr>
            <a:r>
              <a:rPr lang="en-US" sz="1200" baseline="0" dirty="0" smtClean="0"/>
              <a:t>int mem[] declares a dynamic array of ints</a:t>
            </a:r>
          </a:p>
          <a:p>
            <a:pPr marL="228600" indent="-228600">
              <a:lnSpc>
                <a:spcPct val="90000"/>
              </a:lnSpc>
              <a:buAutoNum type="arabicParenR"/>
            </a:pPr>
            <a:r>
              <a:rPr lang="en-US" sz="1200" baseline="0" dirty="0" smtClean="0"/>
              <a:t>Call C function to read a file with read transactions. The C-code will call the exported SV function mem_build with argument size as indicated by the file mem.dat.</a:t>
            </a:r>
          </a:p>
          <a:p>
            <a:pPr marL="228600" indent="-228600">
              <a:lnSpc>
                <a:spcPct val="90000"/>
              </a:lnSpc>
              <a:buAutoNum type="arabicParenR"/>
            </a:pPr>
            <a:r>
              <a:rPr lang="en-US" sz="1200" baseline="0" dirty="0" smtClean="0"/>
              <a:t>Allocate size int locations in dynamic array mem. Recall that the C code caused this.</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The exported function mem_build is declared as extern so it can be called.</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Define the imported function, read_file. All this function does is read from the filename passed in by the call to read_file in the SystemVerilog code a size and then call the exported function mem_build with the size.</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dirty="0" smtClean="0"/>
              <a:t>FILE *file; declares a pointer,</a:t>
            </a:r>
            <a:r>
              <a:rPr lang="en-US" sz="1200" baseline="0" dirty="0" smtClean="0"/>
              <a:t> file, to objects of type FILE.</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dirty="0" smtClean="0"/>
              <a:t> file = fopen(fname, "r"); opens the file</a:t>
            </a:r>
            <a:r>
              <a:rPr lang="en-US" sz="1200" baseline="0" dirty="0" smtClean="0"/>
              <a:t> passed in via fname for reading (“r”) only.</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dirty="0" smtClean="0"/>
              <a:t>while (!feof(file)) {  while not to the end of</a:t>
            </a:r>
            <a:r>
              <a:rPr lang="en-US" sz="1200" baseline="0" dirty="0" smtClean="0"/>
              <a:t> the file.</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dirty="0" smtClean="0"/>
              <a:t>cmd = fgetc(file); gets the first character in the line.  This moves the file</a:t>
            </a:r>
            <a:r>
              <a:rPr lang="en-US" sz="1200" baseline="0" dirty="0" smtClean="0"/>
              <a:t> p</a:t>
            </a:r>
            <a:r>
              <a:rPr lang="en-US" sz="1200" dirty="0" smtClean="0"/>
              <a:t>ointer pas</a:t>
            </a:r>
            <a:r>
              <a:rPr lang="en-US" sz="1200" baseline="0" dirty="0" smtClean="0"/>
              <a:t>t the first character.</a:t>
            </a:r>
            <a:endParaRPr lang="en-US" sz="1200" dirty="0" smtClean="0"/>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If the command (i.e. the first character) is M scan the line with  </a:t>
            </a:r>
            <a:r>
              <a:rPr lang="en-US" sz="1200" dirty="0" smtClean="0"/>
              <a:t>fscanf(file, "%d ", &amp;hi);  fscanf</a:t>
            </a:r>
            <a:r>
              <a:rPr lang="en-US" sz="1200" baseline="0" dirty="0" smtClean="0"/>
              <a:t> reads one value in decimal format (determined by the format control string “%d “ and assigns it to variable hi.  </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Why &amp;hi?  &amp;hi returns the address of variable hi.  fscanf expects a pointer to a variable that it can assign the scanned value to.</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Break ends the case, not the while loop.</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If this was the only line in the file the file pointer is now a end of file (EOF) and the while loop ends</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 Close the file since we are done with it.</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A sample command file is M 100.</a:t>
            </a:r>
          </a:p>
          <a:p>
            <a:pPr marL="228600" indent="-228600">
              <a:lnSpc>
                <a:spcPct val="90000"/>
              </a:lnSpc>
              <a:buAutoNum type="arabicParenR"/>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Previous 2 examples are of C calling an SV </a:t>
            </a:r>
            <a:r>
              <a:rPr lang="en-US" sz="1200" i="1" dirty="0" smtClean="0"/>
              <a:t>function</a:t>
            </a:r>
            <a:r>
              <a:rPr lang="en-US" sz="1200" i="1" baseline="0" dirty="0" smtClean="0"/>
              <a:t> </a:t>
            </a:r>
            <a:r>
              <a:rPr lang="en-US" sz="1200" i="0" baseline="0" dirty="0" smtClean="0"/>
              <a:t>but a</a:t>
            </a:r>
            <a:r>
              <a:rPr lang="en-US" sz="1200" dirty="0" smtClean="0"/>
              <a:t> more accurate memory model consumes time.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Import a function</a:t>
            </a:r>
            <a:r>
              <a:rPr lang="en-US" sz="1200" baseline="0" dirty="0" smtClean="0"/>
              <a:t> called read_file but declare it as a context task. Need to declare it as a task because it will be calling other tasks and </a:t>
            </a:r>
            <a:r>
              <a:rPr lang="en-US" sz="1200" kern="1200" baseline="0" dirty="0" smtClean="0">
                <a:solidFill>
                  <a:schemeClr val="tx1"/>
                </a:solidFill>
                <a:latin typeface="+mn-lt"/>
                <a:ea typeface="+mn-ea"/>
                <a:cs typeface="+mn-cs"/>
              </a:rPr>
              <a:t>only a task can call another task. Needs to be declared as type context because it is doing file I/O.</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mem_read and mem_write are tasks because they consume time.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mem_build can remain a function.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Arguments to mem_read is the address to read from and read data to return.</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Arguments to mem_write is the address to write to and data to write. </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Declare the 3 exported functions as extern.  Note that mem_read returns a pointer to int because mem_read returns the data read. Outputs of functions are always pointers.</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Nothing else new in this slide.</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The c-code needs to support 2 new commands R and W.</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If the command is R, get an address and expected data from the file</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Do the memory read by calling exported task mem_read</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If the data read does not match the expected data, print out an error.</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If the command is W, get an address and data to write from the file</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Do the memory write by calling exported task mem_write</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dirty="0" smtClean="0"/>
              <a:t>Recall</a:t>
            </a:r>
            <a:r>
              <a:rPr lang="en-US" sz="1200" baseline="0" dirty="0" smtClean="0"/>
              <a:t> that case statements in C, unlike SV, keep evaluating even if a match is found so need to use break.</a:t>
            </a:r>
          </a:p>
          <a:p>
            <a:pPr marL="228600" marR="0" lvl="1" indent="-228600" algn="l" defTabSz="914400" rtl="0" eaLnBrk="1" fontAlgn="auto" latinLnBrk="0" hangingPunct="1">
              <a:lnSpc>
                <a:spcPct val="90000"/>
              </a:lnSpc>
              <a:spcBef>
                <a:spcPts val="0"/>
              </a:spcBef>
              <a:spcAft>
                <a:spcPts val="0"/>
              </a:spcAft>
              <a:buClrTx/>
              <a:buSzTx/>
              <a:buFontTx/>
              <a:buAutoNum type="arabicParenR"/>
              <a:tabLst/>
              <a:defRPr/>
            </a:pPr>
            <a:r>
              <a:rPr lang="en-US" sz="1200" baseline="0" dirty="0" smtClean="0"/>
              <a:t>In the mem.dat file create a memory of 34 100 locations, write a 34 to address 12, write a 8 to address 99, read from address 12 and expect a 12 to be returned.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90000"/>
              </a:lnSpc>
              <a:spcBef>
                <a:spcPts val="0"/>
              </a:spcBef>
              <a:spcAft>
                <a:spcPts val="0"/>
              </a:spcAft>
              <a:buClrTx/>
              <a:buSzTx/>
              <a:buFont typeface="Arial" pitchFamily="34" charset="0"/>
              <a:buNone/>
              <a:tabLst/>
              <a:defRPr/>
            </a:pPr>
            <a:r>
              <a:rPr lang="en-US" sz="1200" i="1" kern="1200" smtClean="0">
                <a:solidFill>
                  <a:schemeClr val="tx1"/>
                </a:solidFill>
                <a:latin typeface="+mn-lt"/>
                <a:ea typeface="+mn-ea"/>
                <a:cs typeface="+mn-cs"/>
              </a:rPr>
              <a:t>See Chap_12_Interfacing</a:t>
            </a:r>
            <a:r>
              <a:rPr lang="en-US" sz="1200" i="1" kern="1200" baseline="0" smtClean="0">
                <a:solidFill>
                  <a:schemeClr val="tx1"/>
                </a:solidFill>
                <a:latin typeface="+mn-lt"/>
                <a:ea typeface="+mn-ea"/>
                <a:cs typeface="+mn-cs"/>
              </a:rPr>
              <a:t>_with_C/</a:t>
            </a:r>
            <a:r>
              <a:rPr lang="en-US" sz="1200" i="1" kern="1200" smtClean="0">
                <a:solidFill>
                  <a:schemeClr val="tx1"/>
                </a:solidFill>
                <a:latin typeface="+mn-lt"/>
                <a:ea typeface="+mn-ea"/>
                <a:cs typeface="+mn-cs"/>
              </a:rPr>
              <a:t>exercise5_slide</a:t>
            </a:r>
            <a:r>
              <a:rPr lang="en-US" sz="1200" i="1" kern="1200" baseline="0" smtClean="0">
                <a:solidFill>
                  <a:schemeClr val="tx1"/>
                </a:solidFill>
                <a:latin typeface="+mn-lt"/>
                <a:ea typeface="+mn-ea"/>
                <a:cs typeface="+mn-cs"/>
              </a:rPr>
              <a:t> </a:t>
            </a:r>
            <a:r>
              <a:rPr lang="en-US" sz="1200" i="1" kern="1200" smtClean="0">
                <a:solidFill>
                  <a:schemeClr val="tx1"/>
                </a:solidFill>
                <a:latin typeface="+mn-lt"/>
                <a:ea typeface="+mn-ea"/>
                <a:cs typeface="+mn-cs"/>
              </a:rPr>
              <a:t>for complete solution</a:t>
            </a:r>
            <a:endParaRPr lang="en-US" sz="1200" smtClean="0"/>
          </a:p>
          <a:p>
            <a:pPr>
              <a:lnSpc>
                <a:spcPct val="90000"/>
              </a:lnSpc>
              <a:buFont typeface="Arial" pitchFamily="34" charset="0"/>
              <a:buNone/>
            </a:pPr>
            <a:endParaRPr lang="en-US" sz="1200" smtClean="0"/>
          </a:p>
          <a:p>
            <a:pPr>
              <a:lnSpc>
                <a:spcPct val="90000"/>
              </a:lnSpc>
              <a:buFont typeface="Arial" pitchFamily="34" charset="0"/>
              <a:buNone/>
            </a:pPr>
            <a:r>
              <a:rPr lang="en-US" sz="1200" smtClean="0"/>
              <a:t>1</a:t>
            </a:r>
            <a:r>
              <a:rPr lang="en-US" sz="1200" dirty="0" smtClean="0"/>
              <a:t>) New C</a:t>
            </a:r>
            <a:r>
              <a:rPr lang="en-US" sz="1200" baseline="0" dirty="0" smtClean="0"/>
              <a:t> code.</a:t>
            </a:r>
            <a:endParaRPr lang="en-US" sz="1200" dirty="0" smtClean="0"/>
          </a:p>
          <a:p>
            <a:pPr>
              <a:lnSpc>
                <a:spcPct val="90000"/>
              </a:lnSpc>
              <a:buFont typeface="Arial" pitchFamily="34" charset="0"/>
              <a:buNone/>
            </a:pPr>
            <a:r>
              <a:rPr lang="en-US" sz="1200" dirty="0" smtClean="0"/>
              <a:t>#include "hello.h"</a:t>
            </a:r>
          </a:p>
          <a:p>
            <a:pPr>
              <a:lnSpc>
                <a:spcPct val="90000"/>
              </a:lnSpc>
              <a:buFont typeface="Arial" pitchFamily="34" charset="0"/>
              <a:buNone/>
            </a:pPr>
            <a:r>
              <a:rPr lang="en-US" sz="1200" dirty="0" smtClean="0"/>
              <a:t>#include &lt;stdio.h&gt;</a:t>
            </a:r>
          </a:p>
          <a:p>
            <a:pPr>
              <a:lnSpc>
                <a:spcPct val="90000"/>
              </a:lnSpc>
              <a:buFont typeface="Arial" pitchFamily="34" charset="0"/>
              <a:buNone/>
            </a:pPr>
            <a:r>
              <a:rPr lang="en-US" sz="1200" dirty="0" smtClean="0"/>
              <a:t>extern void hello_sv();</a:t>
            </a:r>
          </a:p>
          <a:p>
            <a:pPr>
              <a:lnSpc>
                <a:spcPct val="90000"/>
              </a:lnSpc>
              <a:buFont typeface="Arial" pitchFamily="34" charset="0"/>
              <a:buNone/>
            </a:pPr>
            <a:r>
              <a:rPr lang="en-US" sz="1200" dirty="0" smtClean="0"/>
              <a:t>void hello()</a:t>
            </a:r>
          </a:p>
          <a:p>
            <a:pPr>
              <a:lnSpc>
                <a:spcPct val="90000"/>
              </a:lnSpc>
              <a:buFont typeface="Arial" pitchFamily="34" charset="0"/>
              <a:buNone/>
            </a:pPr>
            <a:r>
              <a:rPr lang="en-US" sz="1200" dirty="0" smtClean="0"/>
              <a:t>{</a:t>
            </a:r>
          </a:p>
          <a:p>
            <a:pPr>
              <a:lnSpc>
                <a:spcPct val="90000"/>
              </a:lnSpc>
              <a:buFont typeface="Arial" pitchFamily="34" charset="0"/>
              <a:buNone/>
            </a:pPr>
            <a:r>
              <a:rPr lang="en-US" sz="1200" dirty="0" smtClean="0"/>
              <a:t>  hello_sv();</a:t>
            </a:r>
          </a:p>
          <a:p>
            <a:pPr>
              <a:lnSpc>
                <a:spcPct val="90000"/>
              </a:lnSpc>
              <a:buFont typeface="Arial" pitchFamily="34" charset="0"/>
              <a:buNone/>
            </a:pPr>
            <a:r>
              <a:rPr lang="en-US" sz="1200" dirty="0" smtClean="0"/>
              <a:t>}</a:t>
            </a:r>
          </a:p>
          <a:p>
            <a:pPr>
              <a:lnSpc>
                <a:spcPct val="90000"/>
              </a:lnSpc>
              <a:buFont typeface="Arial" pitchFamily="34" charset="0"/>
              <a:buNone/>
            </a:pPr>
            <a:endParaRPr lang="en-US" sz="1200" dirty="0" smtClean="0"/>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2) New SystemVerilog</a:t>
            </a:r>
            <a:r>
              <a:rPr lang="en-US" sz="1200" baseline="0" dirty="0" smtClean="0"/>
              <a:t> code</a:t>
            </a:r>
            <a:endParaRPr lang="en-US" sz="1200" dirty="0" smtClean="0"/>
          </a:p>
          <a:p>
            <a:pPr>
              <a:lnSpc>
                <a:spcPct val="90000"/>
              </a:lnSpc>
              <a:buFont typeface="Arial" pitchFamily="34" charset="0"/>
              <a:buNone/>
            </a:pPr>
            <a:r>
              <a:rPr lang="en-US" sz="1200" dirty="0" smtClean="0"/>
              <a:t>module hello;</a:t>
            </a:r>
          </a:p>
          <a:p>
            <a:pPr>
              <a:lnSpc>
                <a:spcPct val="90000"/>
              </a:lnSpc>
              <a:buFont typeface="Arial" pitchFamily="34" charset="0"/>
              <a:buNone/>
            </a:pPr>
            <a:r>
              <a:rPr lang="en-US" sz="1200" dirty="0" smtClean="0"/>
              <a:t>   import "DPI-C" context function void hello();</a:t>
            </a:r>
          </a:p>
          <a:p>
            <a:pPr>
              <a:lnSpc>
                <a:spcPct val="90000"/>
              </a:lnSpc>
              <a:buFont typeface="Arial" pitchFamily="34" charset="0"/>
              <a:buNone/>
            </a:pPr>
            <a:r>
              <a:rPr lang="en-US" sz="1200" dirty="0" smtClean="0"/>
              <a:t>   export "DPI-C" function hello_sv;</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    initial</a:t>
            </a:r>
            <a:r>
              <a:rPr lang="en-US" sz="1200" baseline="0" dirty="0" smtClean="0"/>
              <a:t> </a:t>
            </a:r>
            <a:r>
              <a:rPr lang="en-US" sz="1200" dirty="0" smtClean="0"/>
              <a:t>begin</a:t>
            </a:r>
          </a:p>
          <a:p>
            <a:pPr>
              <a:lnSpc>
                <a:spcPct val="90000"/>
              </a:lnSpc>
              <a:buFont typeface="Arial" pitchFamily="34" charset="0"/>
              <a:buNone/>
            </a:pPr>
            <a:r>
              <a:rPr lang="en-US" sz="1200" baseline="0" dirty="0" smtClean="0"/>
              <a:t>        </a:t>
            </a:r>
            <a:r>
              <a:rPr lang="en-US" sz="1200" dirty="0" smtClean="0"/>
              <a:t>hello();</a:t>
            </a:r>
          </a:p>
          <a:p>
            <a:pPr>
              <a:lnSpc>
                <a:spcPct val="90000"/>
              </a:lnSpc>
              <a:buFont typeface="Arial" pitchFamily="34" charset="0"/>
              <a:buNone/>
            </a:pPr>
            <a:r>
              <a:rPr lang="en-US" sz="1200" dirty="0" smtClean="0"/>
              <a:t>     end</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   function void hello_sv();</a:t>
            </a:r>
          </a:p>
          <a:p>
            <a:pPr>
              <a:lnSpc>
                <a:spcPct val="90000"/>
              </a:lnSpc>
              <a:buFont typeface="Arial" pitchFamily="34" charset="0"/>
              <a:buNone/>
            </a:pPr>
            <a:r>
              <a:rPr lang="en-US" sz="1200" dirty="0" smtClean="0"/>
              <a:t>      $display("SV: Hello World");</a:t>
            </a:r>
          </a:p>
          <a:p>
            <a:pPr>
              <a:lnSpc>
                <a:spcPct val="90000"/>
              </a:lnSpc>
              <a:buFont typeface="Arial" pitchFamily="34" charset="0"/>
              <a:buNone/>
            </a:pPr>
            <a:r>
              <a:rPr lang="en-US" sz="1200" dirty="0" smtClean="0"/>
              <a:t>   endfunction // hello_sv</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endmodule</a:t>
            </a:r>
          </a:p>
          <a:p>
            <a:pPr>
              <a:lnSpc>
                <a:spcPct val="90000"/>
              </a:lnSpc>
              <a:buFont typeface="Arial" pitchFamily="34" charset="0"/>
              <a:buNone/>
            </a:pP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dirty="0" smtClean="0"/>
              <a:t>How would you have multiple memories?</a:t>
            </a:r>
            <a:r>
              <a:rPr lang="en-US" sz="1200" baseline="0" dirty="0" smtClean="0"/>
              <a:t> An easy way to do this is create a SystemVerilog class and create an object of the class for each memory. However....</a:t>
            </a:r>
            <a:endParaRPr lang="en-US" sz="1200" kern="1200" baseline="0" dirty="0" smtClean="0">
              <a:solidFill>
                <a:schemeClr val="tx1"/>
              </a:solidFill>
              <a:latin typeface="+mn-lt"/>
              <a:ea typeface="+mn-ea"/>
              <a:cs typeface="+mn-cs"/>
            </a:endParaRPr>
          </a:p>
          <a:p>
            <a:pPr marL="228600" indent="-228600">
              <a:buAutoNum type="arabicParenR"/>
            </a:pPr>
            <a:r>
              <a:rPr lang="en-US" sz="1200" kern="1200" baseline="0" dirty="0" smtClean="0">
                <a:solidFill>
                  <a:schemeClr val="tx1"/>
                </a:solidFill>
                <a:latin typeface="+mn-lt"/>
                <a:ea typeface="+mn-ea"/>
                <a:cs typeface="+mn-cs"/>
              </a:rPr>
              <a:t>You can export SystemVerilog methods, except for those defined inside a class. This restriction is similar to the restriction of importing static C methods, as shown in Section 12.3.2 as objects do not exist when SystemVerilog elaborates your code. </a:t>
            </a:r>
          </a:p>
          <a:p>
            <a:pPr marL="228600" indent="-228600">
              <a:buAutoNum type="arabicParenR"/>
            </a:pPr>
            <a:r>
              <a:rPr lang="en-US" sz="1200" kern="1200" baseline="0" dirty="0" smtClean="0">
                <a:solidFill>
                  <a:schemeClr val="tx1"/>
                </a:solidFill>
                <a:latin typeface="+mn-lt"/>
                <a:ea typeface="+mn-ea"/>
                <a:cs typeface="+mn-cs"/>
              </a:rPr>
              <a:t>However, unlike a C pointer, a SystemVerilog handle cannot be passed through the DPI. </a:t>
            </a:r>
          </a:p>
          <a:p>
            <a:pPr marL="228600" indent="-228600">
              <a:buAutoNum type="arabicParenR"/>
            </a:pPr>
            <a:r>
              <a:rPr lang="en-US" sz="1200" kern="1200" baseline="0" dirty="0" smtClean="0">
                <a:solidFill>
                  <a:schemeClr val="tx1"/>
                </a:solidFill>
                <a:latin typeface="+mn-lt"/>
                <a:ea typeface="+mn-ea"/>
                <a:cs typeface="+mn-cs"/>
              </a:rPr>
              <a:t>The solution is to pass a reference to the object between the SystemVerilog and C code. You can instead have a queue of handles, and pass the queue index between the two languages.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baseline="0" dirty="0" smtClean="0"/>
              <a:t>C/C++ has only 1 type of procedure, called a function</a:t>
            </a:r>
          </a:p>
          <a:p>
            <a:pPr marL="228600" indent="-228600">
              <a:buAutoNum type="arabicParenR"/>
            </a:pPr>
            <a:r>
              <a:rPr lang="en-US" baseline="0" dirty="0" smtClean="0"/>
              <a:t>C functions can have zero or more arguments</a:t>
            </a:r>
          </a:p>
          <a:p>
            <a:pPr marL="228600" indent="-228600">
              <a:buAutoNum type="arabicParenR"/>
            </a:pPr>
            <a:r>
              <a:rPr lang="en-US" baseline="0" dirty="0" smtClean="0"/>
              <a:t>If no direction is declared in an import statement the direction is input.  Other possibilities are output and inout (recall these are SystemVerilog direction specifiers). </a:t>
            </a:r>
          </a:p>
          <a:p>
            <a:pPr marL="228600" indent="-228600">
              <a:buAutoNum type="arabicParenR"/>
            </a:pPr>
            <a:r>
              <a:rPr lang="en-US" baseline="0" dirty="0" smtClean="0"/>
              <a:t>Ref is not supported.  </a:t>
            </a:r>
          </a:p>
          <a:p>
            <a:pPr marL="228600" indent="-228600">
              <a:buAutoNum type="arabicParenR"/>
            </a:pPr>
            <a:r>
              <a:rPr lang="en-US" sz="1200" kern="1200" baseline="0" dirty="0" smtClean="0">
                <a:solidFill>
                  <a:schemeClr val="tx1"/>
                </a:solidFill>
                <a:latin typeface="+mn-lt"/>
                <a:ea typeface="+mn-ea"/>
                <a:cs typeface="+mn-cs"/>
              </a:rPr>
              <a:t>You can reduce bugs in your C code by declaring any input arguments as const so the C compiler will give an error for any write to an input.</a:t>
            </a:r>
          </a:p>
          <a:p>
            <a:pPr marL="228600" indent="-228600">
              <a:buAutoNum type="arabicParenR"/>
            </a:pPr>
            <a:r>
              <a:rPr lang="en-US" baseline="0" dirty="0" smtClean="0"/>
              <a:t>A C function with a return value is mapped to a SystemVerilog function</a:t>
            </a:r>
          </a:p>
          <a:p>
            <a:pPr marL="228600" indent="-228600">
              <a:buAutoNum type="arabicParenR"/>
            </a:pPr>
            <a:r>
              <a:rPr lang="en-US" sz="1200" kern="1200" baseline="0" dirty="0" smtClean="0">
                <a:solidFill>
                  <a:schemeClr val="tx1"/>
                </a:solidFill>
                <a:latin typeface="+mn-lt"/>
                <a:ea typeface="+mn-ea"/>
                <a:cs typeface="+mn-cs"/>
              </a:rPr>
              <a:t>A void C function can be mapped to a SystemVerilog task or void function.</a:t>
            </a:r>
            <a:endParaRPr lang="en-US"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kern="1200" baseline="0" dirty="0" smtClean="0">
                <a:solidFill>
                  <a:schemeClr val="tx1"/>
                </a:solidFill>
                <a:latin typeface="+mn-lt"/>
                <a:ea typeface="+mn-ea"/>
                <a:cs typeface="+mn-cs"/>
              </a:rPr>
              <a:t>This is the SystemVerilog code.</a:t>
            </a:r>
          </a:p>
          <a:p>
            <a:pPr marL="228600" indent="-228600">
              <a:buAutoNum type="arabicParenR"/>
            </a:pPr>
            <a:r>
              <a:rPr lang="en-US" sz="1200" kern="1200" baseline="0" dirty="0" smtClean="0">
                <a:solidFill>
                  <a:schemeClr val="tx1"/>
                </a:solidFill>
                <a:latin typeface="+mn-lt"/>
                <a:ea typeface="+mn-ea"/>
                <a:cs typeface="+mn-cs"/>
              </a:rPr>
              <a:t>Import/export the same functions.</a:t>
            </a:r>
          </a:p>
          <a:p>
            <a:pPr marL="228600" indent="-228600">
              <a:buAutoNum type="arabicParenR"/>
            </a:pPr>
            <a:r>
              <a:rPr lang="en-US" sz="1200" kern="1200" baseline="0" dirty="0" smtClean="0">
                <a:solidFill>
                  <a:schemeClr val="tx1"/>
                </a:solidFill>
                <a:latin typeface="+mn-lt"/>
                <a:ea typeface="+mn-ea"/>
                <a:cs typeface="+mn-cs"/>
              </a:rPr>
              <a:t>Define a new class Memory</a:t>
            </a:r>
          </a:p>
          <a:p>
            <a:pPr marL="228600" indent="-228600">
              <a:buAutoNum type="arabicParenR"/>
            </a:pPr>
            <a:r>
              <a:rPr lang="en-US" sz="1200" kern="1200" baseline="0" dirty="0" smtClean="0">
                <a:solidFill>
                  <a:schemeClr val="tx1"/>
                </a:solidFill>
                <a:latin typeface="+mn-lt"/>
                <a:ea typeface="+mn-ea"/>
                <a:cs typeface="+mn-cs"/>
              </a:rPr>
              <a:t>In its custom constructor allocate the dynamic array mem according to the size.</a:t>
            </a:r>
          </a:p>
          <a:p>
            <a:pPr marL="228600" indent="-228600">
              <a:buAutoNum type="arabicParenR"/>
            </a:pPr>
            <a:r>
              <a:rPr lang="en-US" sz="1200" kern="1200" baseline="0" dirty="0" smtClean="0">
                <a:solidFill>
                  <a:schemeClr val="tx1"/>
                </a:solidFill>
                <a:latin typeface="+mn-lt"/>
                <a:ea typeface="+mn-ea"/>
                <a:cs typeface="+mn-cs"/>
              </a:rPr>
              <a:t>Define the mem_read/write tasks for the class. So each memory (i.e. object of Memory) will have a mem_read and mem_write task.  These tasks are the same as in the previous example.</a:t>
            </a:r>
            <a:endParaRPr lang="en-US" sz="120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kern="1200" baseline="0" dirty="0" smtClean="0">
                <a:solidFill>
                  <a:schemeClr val="tx1"/>
                </a:solidFill>
                <a:latin typeface="+mn-lt"/>
                <a:ea typeface="+mn-ea"/>
                <a:cs typeface="+mn-cs"/>
              </a:rPr>
              <a:t>Declare a queue of handles to objects of class Memory called memq</a:t>
            </a:r>
          </a:p>
          <a:p>
            <a:pPr marL="228600" indent="-228600">
              <a:buAutoNum type="arabicParenR"/>
            </a:pPr>
            <a:r>
              <a:rPr lang="en-US" sz="1200" kern="1200" baseline="0" dirty="0" smtClean="0">
                <a:solidFill>
                  <a:schemeClr val="tx1"/>
                </a:solidFill>
                <a:latin typeface="+mn-lt"/>
                <a:ea typeface="+mn-ea"/>
                <a:cs typeface="+mn-cs"/>
              </a:rPr>
              <a:t>Define the mem_build/write/read function. Just like when importing an objects functions from C need to create a static API.  These are the exported functions since C cannot see the functions in the class.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In the mem_build function create an object of class Memory and pass to the custom constructor the size. Push the handle, m, onto the queue.</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In the mem_read function a new argument is the idx. This is the index into the queue of handles.  It specifies which memory to read. Call the objects mem_read function and the output the result.</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baseline="0" dirty="0" smtClean="0">
                <a:solidFill>
                  <a:schemeClr val="tx1"/>
                </a:solidFill>
                <a:latin typeface="+mn-lt"/>
                <a:ea typeface="+mn-ea"/>
                <a:cs typeface="+mn-cs"/>
              </a:rPr>
              <a:t>In the mem_write function a new argument is the idx. This is the index into the queue of handles.  It specifies which memory to read. Call the objects mem_write function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baseline="0" dirty="0" smtClean="0">
              <a:solidFill>
                <a:schemeClr val="tx1"/>
              </a:solidFill>
              <a:latin typeface="+mn-lt"/>
              <a:ea typeface="+mn-ea"/>
              <a:cs typeface="+mn-cs"/>
            </a:endParaRPr>
          </a:p>
          <a:p>
            <a:pPr marL="228600" indent="-228600">
              <a:buAutoNum type="arabicParenR"/>
            </a:pP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kern="1200" baseline="0" dirty="0" smtClean="0">
                <a:solidFill>
                  <a:schemeClr val="tx1"/>
                </a:solidFill>
                <a:latin typeface="+mn-lt"/>
                <a:ea typeface="+mn-ea"/>
                <a:cs typeface="+mn-cs"/>
              </a:rPr>
              <a:t>This is the c-code</a:t>
            </a:r>
          </a:p>
          <a:p>
            <a:pPr marL="228600" indent="-228600">
              <a:buAutoNum type="arabicParenR"/>
            </a:pPr>
            <a:r>
              <a:rPr lang="en-US" sz="1200" kern="1200" baseline="0" dirty="0" smtClean="0">
                <a:solidFill>
                  <a:schemeClr val="tx1"/>
                </a:solidFill>
                <a:latin typeface="+mn-lt"/>
                <a:ea typeface="+mn-ea"/>
                <a:cs typeface="+mn-cs"/>
              </a:rPr>
              <a:t>Only line new here is </a:t>
            </a:r>
            <a:r>
              <a:rPr lang="en-US" sz="1200" dirty="0" smtClean="0">
                <a:solidFill>
                  <a:srgbClr val="FF0000"/>
                </a:solidFill>
              </a:rPr>
              <a:t>fscanf(file, "%d", &amp;idx); This</a:t>
            </a:r>
            <a:r>
              <a:rPr lang="en-US" sz="1200" baseline="0" dirty="0" smtClean="0">
                <a:solidFill>
                  <a:srgbClr val="FF0000"/>
                </a:solidFill>
              </a:rPr>
              <a:t> line gets the index of the memory we want to access. It is the 2</a:t>
            </a:r>
            <a:r>
              <a:rPr lang="en-US" sz="1200" baseline="30000" dirty="0" smtClean="0">
                <a:solidFill>
                  <a:srgbClr val="FF0000"/>
                </a:solidFill>
              </a:rPr>
              <a:t>nd</a:t>
            </a:r>
            <a:r>
              <a:rPr lang="en-US" sz="1200" baseline="0" dirty="0" smtClean="0">
                <a:solidFill>
                  <a:srgbClr val="FF0000"/>
                </a:solidFill>
              </a:rPr>
              <a:t> character after the M, R, or W.</a:t>
            </a:r>
          </a:p>
          <a:p>
            <a:pPr marL="228600" indent="-228600">
              <a:buAutoNum type="arabicParenR"/>
            </a:pPr>
            <a:r>
              <a:rPr lang="en-US" sz="1200" kern="1200" baseline="0" dirty="0" smtClean="0">
                <a:solidFill>
                  <a:srgbClr val="FF0000"/>
                </a:solidFill>
                <a:latin typeface="+mn-lt"/>
                <a:ea typeface="+mn-ea"/>
                <a:cs typeface="+mn-cs"/>
              </a:rPr>
              <a:t>Note that a new Memory object is built for every M command.</a:t>
            </a:r>
            <a:endParaRPr lang="en-US" sz="120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sz="1200" kern="1200" baseline="0" dirty="0" smtClean="0">
                <a:solidFill>
                  <a:schemeClr val="tx1"/>
                </a:solidFill>
                <a:latin typeface="+mn-lt"/>
                <a:ea typeface="+mn-ea"/>
                <a:cs typeface="+mn-cs"/>
              </a:rPr>
              <a:t>Again, not much new here except support for multiple memories through the idx variable.</a:t>
            </a:r>
          </a:p>
        </p:txBody>
      </p:sp>
      <p:sp>
        <p:nvSpPr>
          <p:cNvPr id="4" name="Slide Number Placeholder 3"/>
          <p:cNvSpPr>
            <a:spLocks noGrp="1"/>
          </p:cNvSpPr>
          <p:nvPr>
            <p:ph type="sldNum" sz="quarter" idx="10"/>
          </p:nvPr>
        </p:nvSpPr>
        <p:spPr/>
        <p:txBody>
          <a:bodyPr/>
          <a:lstStyle/>
          <a:p>
            <a:fld id="{9496BE8D-5B08-4040-8D09-919B89F312A5}"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90000"/>
              </a:lnSpc>
              <a:spcBef>
                <a:spcPts val="0"/>
              </a:spcBef>
              <a:spcAft>
                <a:spcPts val="0"/>
              </a:spcAft>
              <a:buClrTx/>
              <a:buSzTx/>
              <a:buFont typeface="Arial" pitchFamily="34" charset="0"/>
              <a:buNone/>
              <a:tabLst/>
              <a:defRPr/>
            </a:pPr>
            <a:r>
              <a:rPr lang="en-US" sz="1200" i="1" kern="1200" smtClean="0">
                <a:solidFill>
                  <a:schemeClr val="tx1"/>
                </a:solidFill>
                <a:latin typeface="+mn-lt"/>
                <a:ea typeface="+mn-ea"/>
                <a:cs typeface="+mn-cs"/>
              </a:rPr>
              <a:t>See Chap_12_Interfacing</a:t>
            </a:r>
            <a:r>
              <a:rPr lang="en-US" sz="1200" i="1" kern="1200" baseline="0" smtClean="0">
                <a:solidFill>
                  <a:schemeClr val="tx1"/>
                </a:solidFill>
                <a:latin typeface="+mn-lt"/>
                <a:ea typeface="+mn-ea"/>
                <a:cs typeface="+mn-cs"/>
              </a:rPr>
              <a:t>_with_C/</a:t>
            </a:r>
            <a:r>
              <a:rPr lang="en-US" sz="1200" i="1" kern="1200" smtClean="0">
                <a:solidFill>
                  <a:schemeClr val="tx1"/>
                </a:solidFill>
                <a:latin typeface="+mn-lt"/>
                <a:ea typeface="+mn-ea"/>
                <a:cs typeface="+mn-cs"/>
              </a:rPr>
              <a:t>exercise6_slide</a:t>
            </a:r>
            <a:r>
              <a:rPr lang="en-US" sz="1200" i="1" kern="1200" baseline="0" smtClean="0">
                <a:solidFill>
                  <a:schemeClr val="tx1"/>
                </a:solidFill>
                <a:latin typeface="+mn-lt"/>
                <a:ea typeface="+mn-ea"/>
                <a:cs typeface="+mn-cs"/>
              </a:rPr>
              <a:t> </a:t>
            </a:r>
            <a:r>
              <a:rPr lang="en-US" sz="1200" i="1" kern="1200" smtClean="0">
                <a:solidFill>
                  <a:schemeClr val="tx1"/>
                </a:solidFill>
                <a:latin typeface="+mn-lt"/>
                <a:ea typeface="+mn-ea"/>
                <a:cs typeface="+mn-cs"/>
              </a:rPr>
              <a:t>for complete solution</a:t>
            </a:r>
            <a:endParaRPr lang="en-US" sz="1200" smtClean="0"/>
          </a:p>
          <a:p>
            <a:pPr>
              <a:lnSpc>
                <a:spcPct val="90000"/>
              </a:lnSpc>
              <a:buFont typeface="Arial" pitchFamily="34" charset="0"/>
              <a:buNone/>
            </a:pPr>
            <a:endParaRPr lang="en-US" sz="1200" smtClean="0"/>
          </a:p>
          <a:p>
            <a:pPr>
              <a:lnSpc>
                <a:spcPct val="90000"/>
              </a:lnSpc>
              <a:buFont typeface="Arial" pitchFamily="34" charset="0"/>
              <a:buNone/>
            </a:pPr>
            <a:r>
              <a:rPr lang="en-US" sz="1200" smtClean="0"/>
              <a:t>1</a:t>
            </a:r>
            <a:r>
              <a:rPr lang="en-US" sz="1200" dirty="0" smtClean="0"/>
              <a:t>) New C</a:t>
            </a:r>
            <a:r>
              <a:rPr lang="en-US" sz="1200" baseline="0" dirty="0" smtClean="0"/>
              <a:t> code.</a:t>
            </a:r>
            <a:endParaRPr lang="en-US" sz="1200" dirty="0" smtClean="0"/>
          </a:p>
          <a:p>
            <a:pPr>
              <a:lnSpc>
                <a:spcPct val="90000"/>
              </a:lnSpc>
              <a:buFont typeface="Arial" pitchFamily="34" charset="0"/>
              <a:buNone/>
            </a:pPr>
            <a:r>
              <a:rPr lang="en-US" sz="1200" dirty="0" smtClean="0"/>
              <a:t>#include &lt;svdpi.h&gt;</a:t>
            </a:r>
          </a:p>
          <a:p>
            <a:pPr>
              <a:lnSpc>
                <a:spcPct val="90000"/>
              </a:lnSpc>
              <a:buFont typeface="Arial" pitchFamily="34" charset="0"/>
              <a:buNone/>
            </a:pPr>
            <a:r>
              <a:rPr lang="en-US" sz="1200" dirty="0" smtClean="0"/>
              <a:t>#include &lt;stdio.h&gt;</a:t>
            </a:r>
          </a:p>
          <a:p>
            <a:pPr>
              <a:lnSpc>
                <a:spcPct val="90000"/>
              </a:lnSpc>
              <a:buFont typeface="Arial" pitchFamily="34" charset="0"/>
              <a:buNone/>
            </a:pPr>
            <a:r>
              <a:rPr lang="en-US" sz="1200" dirty="0" smtClean="0"/>
              <a:t>extern void hello_build();</a:t>
            </a:r>
          </a:p>
          <a:p>
            <a:pPr>
              <a:lnSpc>
                <a:spcPct val="90000"/>
              </a:lnSpc>
              <a:buFont typeface="Arial" pitchFamily="34" charset="0"/>
              <a:buNone/>
            </a:pPr>
            <a:r>
              <a:rPr lang="en-US" sz="1200" dirty="0" smtClean="0"/>
              <a:t>extern void hello_sv();</a:t>
            </a:r>
          </a:p>
          <a:p>
            <a:pPr>
              <a:lnSpc>
                <a:spcPct val="90000"/>
              </a:lnSpc>
              <a:buFont typeface="Arial" pitchFamily="34" charset="0"/>
              <a:buNone/>
            </a:pPr>
            <a:r>
              <a:rPr lang="en-US" sz="1200" dirty="0" smtClean="0"/>
              <a:t>void hello() {</a:t>
            </a:r>
          </a:p>
          <a:p>
            <a:pPr>
              <a:lnSpc>
                <a:spcPct val="90000"/>
              </a:lnSpc>
              <a:buFont typeface="Arial" pitchFamily="34" charset="0"/>
              <a:buNone/>
            </a:pPr>
            <a:r>
              <a:rPr lang="en-US" sz="1200" dirty="0" smtClean="0"/>
              <a:t>  hello_build();</a:t>
            </a:r>
          </a:p>
          <a:p>
            <a:pPr>
              <a:lnSpc>
                <a:spcPct val="90000"/>
              </a:lnSpc>
              <a:buFont typeface="Arial" pitchFamily="34" charset="0"/>
              <a:buNone/>
            </a:pPr>
            <a:r>
              <a:rPr lang="en-US" sz="1200" dirty="0" smtClean="0"/>
              <a:t>  hello_build();</a:t>
            </a:r>
          </a:p>
          <a:p>
            <a:pPr>
              <a:lnSpc>
                <a:spcPct val="90000"/>
              </a:lnSpc>
              <a:buFont typeface="Arial" pitchFamily="34" charset="0"/>
              <a:buNone/>
            </a:pPr>
            <a:r>
              <a:rPr lang="en-US" sz="1200" dirty="0" smtClean="0"/>
              <a:t>  hello_sv(0);</a:t>
            </a:r>
          </a:p>
          <a:p>
            <a:pPr>
              <a:lnSpc>
                <a:spcPct val="90000"/>
              </a:lnSpc>
              <a:buFont typeface="Arial" pitchFamily="34" charset="0"/>
              <a:buNone/>
            </a:pPr>
            <a:r>
              <a:rPr lang="en-US" sz="1200" dirty="0" smtClean="0"/>
              <a:t>  hello_sv(1);</a:t>
            </a:r>
          </a:p>
          <a:p>
            <a:pPr>
              <a:lnSpc>
                <a:spcPct val="90000"/>
              </a:lnSpc>
              <a:buFont typeface="Arial" pitchFamily="34" charset="0"/>
              <a:buNone/>
            </a:pPr>
            <a:r>
              <a:rPr lang="en-US" sz="1200" dirty="0" smtClean="0"/>
              <a:t>}</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2) New SystemVerilog</a:t>
            </a:r>
            <a:r>
              <a:rPr lang="en-US" sz="1200" baseline="0" dirty="0" smtClean="0"/>
              <a:t> code</a:t>
            </a:r>
            <a:endParaRPr lang="en-US" sz="1200" dirty="0" smtClean="0"/>
          </a:p>
          <a:p>
            <a:pPr>
              <a:lnSpc>
                <a:spcPct val="90000"/>
              </a:lnSpc>
              <a:buFont typeface="Arial" pitchFamily="34" charset="0"/>
              <a:buNone/>
            </a:pPr>
            <a:r>
              <a:rPr lang="en-US" sz="1200" dirty="0" smtClean="0"/>
              <a:t>module hello;</a:t>
            </a:r>
          </a:p>
          <a:p>
            <a:pPr>
              <a:lnSpc>
                <a:spcPct val="90000"/>
              </a:lnSpc>
              <a:buFont typeface="Arial" pitchFamily="34" charset="0"/>
              <a:buNone/>
            </a:pPr>
            <a:r>
              <a:rPr lang="en-US" sz="1200" dirty="0" smtClean="0"/>
              <a:t>   import "DPI-C" context function void hello();</a:t>
            </a:r>
          </a:p>
          <a:p>
            <a:pPr>
              <a:lnSpc>
                <a:spcPct val="90000"/>
              </a:lnSpc>
              <a:buFont typeface="Arial" pitchFamily="34" charset="0"/>
              <a:buNone/>
            </a:pPr>
            <a:r>
              <a:rPr lang="en-US" sz="1200" dirty="0" smtClean="0"/>
              <a:t>   export "DPI-C" function hello_build;</a:t>
            </a:r>
          </a:p>
          <a:p>
            <a:pPr>
              <a:lnSpc>
                <a:spcPct val="90000"/>
              </a:lnSpc>
              <a:buFont typeface="Arial" pitchFamily="34" charset="0"/>
              <a:buNone/>
            </a:pPr>
            <a:r>
              <a:rPr lang="en-US" sz="1200" dirty="0" smtClean="0"/>
              <a:t>   export "DPI-C" function hello_sv;</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   class Hello;</a:t>
            </a:r>
          </a:p>
          <a:p>
            <a:pPr>
              <a:lnSpc>
                <a:spcPct val="90000"/>
              </a:lnSpc>
              <a:buFont typeface="Arial" pitchFamily="34" charset="0"/>
              <a:buNone/>
            </a:pPr>
            <a:r>
              <a:rPr lang="en-US" sz="1200" dirty="0" smtClean="0"/>
              <a:t>      function void hello_sv();</a:t>
            </a:r>
          </a:p>
          <a:p>
            <a:pPr>
              <a:lnSpc>
                <a:spcPct val="90000"/>
              </a:lnSpc>
              <a:buFont typeface="Arial" pitchFamily="34" charset="0"/>
              <a:buNone/>
            </a:pPr>
            <a:r>
              <a:rPr lang="en-US" sz="1200" dirty="0" smtClean="0"/>
              <a:t>         $display("SV: Hello World");</a:t>
            </a:r>
          </a:p>
          <a:p>
            <a:pPr>
              <a:lnSpc>
                <a:spcPct val="90000"/>
              </a:lnSpc>
              <a:buFont typeface="Arial" pitchFamily="34" charset="0"/>
              <a:buNone/>
            </a:pPr>
            <a:r>
              <a:rPr lang="en-US" sz="1200" dirty="0" smtClean="0"/>
              <a:t>      endfunction // hello_sv</a:t>
            </a:r>
          </a:p>
          <a:p>
            <a:pPr>
              <a:lnSpc>
                <a:spcPct val="90000"/>
              </a:lnSpc>
              <a:buFont typeface="Arial" pitchFamily="34" charset="0"/>
              <a:buNone/>
            </a:pPr>
            <a:r>
              <a:rPr lang="en-US" sz="1200" dirty="0" smtClean="0"/>
              <a:t>   endclass // Hello</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   Hello helloq[$]; // Queue of Hello objects</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   function void hello_build();</a:t>
            </a:r>
          </a:p>
          <a:p>
            <a:pPr>
              <a:lnSpc>
                <a:spcPct val="90000"/>
              </a:lnSpc>
              <a:buFont typeface="Arial" pitchFamily="34" charset="0"/>
              <a:buNone/>
            </a:pPr>
            <a:r>
              <a:rPr lang="en-US" sz="1200" dirty="0" smtClean="0"/>
              <a:t>      Hello h;</a:t>
            </a:r>
          </a:p>
          <a:p>
            <a:pPr>
              <a:lnSpc>
                <a:spcPct val="90000"/>
              </a:lnSpc>
              <a:buFont typeface="Arial" pitchFamily="34" charset="0"/>
              <a:buNone/>
            </a:pPr>
            <a:r>
              <a:rPr lang="en-US" sz="1200" dirty="0" smtClean="0"/>
              <a:t>      h = new();</a:t>
            </a:r>
          </a:p>
          <a:p>
            <a:pPr>
              <a:lnSpc>
                <a:spcPct val="90000"/>
              </a:lnSpc>
              <a:buFont typeface="Arial" pitchFamily="34" charset="0"/>
              <a:buNone/>
            </a:pPr>
            <a:r>
              <a:rPr lang="en-US" sz="1200" dirty="0" smtClean="0"/>
              <a:t>      helloq.push_back(h);</a:t>
            </a:r>
          </a:p>
          <a:p>
            <a:pPr>
              <a:lnSpc>
                <a:spcPct val="90000"/>
              </a:lnSpc>
              <a:buFont typeface="Arial" pitchFamily="34" charset="0"/>
              <a:buNone/>
            </a:pPr>
            <a:r>
              <a:rPr lang="en-US" sz="1200" dirty="0" smtClean="0"/>
              <a:t>   endfunction // hello_build</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   function void hello_sv(input int idx);</a:t>
            </a:r>
          </a:p>
          <a:p>
            <a:pPr>
              <a:lnSpc>
                <a:spcPct val="90000"/>
              </a:lnSpc>
              <a:buFont typeface="Arial" pitchFamily="34" charset="0"/>
              <a:buNone/>
            </a:pPr>
            <a:r>
              <a:rPr lang="en-US" sz="1200" dirty="0" smtClean="0"/>
              <a:t>      helloq[idx].hello_sv();</a:t>
            </a:r>
          </a:p>
          <a:p>
            <a:pPr>
              <a:lnSpc>
                <a:spcPct val="90000"/>
              </a:lnSpc>
              <a:buFont typeface="Arial" pitchFamily="34" charset="0"/>
              <a:buNone/>
            </a:pPr>
            <a:r>
              <a:rPr lang="en-US" sz="1200" dirty="0" smtClean="0"/>
              <a:t>   endfunction // hello_sv</a:t>
            </a:r>
          </a:p>
          <a:p>
            <a:pPr>
              <a:lnSpc>
                <a:spcPct val="90000"/>
              </a:lnSpc>
              <a:buFont typeface="Arial" pitchFamily="34" charset="0"/>
              <a:buNone/>
            </a:pPr>
            <a:endParaRPr lang="en-US" sz="1200" dirty="0" smtClean="0"/>
          </a:p>
          <a:p>
            <a:pPr>
              <a:lnSpc>
                <a:spcPct val="90000"/>
              </a:lnSpc>
              <a:buFont typeface="Arial" pitchFamily="34" charset="0"/>
              <a:buNone/>
            </a:pPr>
            <a:r>
              <a:rPr lang="en-US" sz="1200" dirty="0" smtClean="0"/>
              <a:t>   initial begin</a:t>
            </a:r>
          </a:p>
          <a:p>
            <a:pPr>
              <a:lnSpc>
                <a:spcPct val="90000"/>
              </a:lnSpc>
              <a:buFont typeface="Arial" pitchFamily="34" charset="0"/>
              <a:buNone/>
            </a:pPr>
            <a:r>
              <a:rPr lang="en-US" sz="1200" dirty="0" smtClean="0"/>
              <a:t>      hello();</a:t>
            </a:r>
          </a:p>
          <a:p>
            <a:pPr>
              <a:lnSpc>
                <a:spcPct val="90000"/>
              </a:lnSpc>
              <a:buFont typeface="Arial" pitchFamily="34" charset="0"/>
              <a:buNone/>
            </a:pPr>
            <a:r>
              <a:rPr lang="en-US" sz="1200" dirty="0" smtClean="0"/>
              <a:t>   end</a:t>
            </a:r>
          </a:p>
          <a:p>
            <a:pPr>
              <a:lnSpc>
                <a:spcPct val="90000"/>
              </a:lnSpc>
              <a:buFont typeface="Arial" pitchFamily="34" charset="0"/>
              <a:buNone/>
            </a:pPr>
            <a:r>
              <a:rPr lang="en-US" sz="1200" dirty="0" smtClean="0"/>
              <a:t>   </a:t>
            </a:r>
          </a:p>
          <a:p>
            <a:pPr>
              <a:lnSpc>
                <a:spcPct val="90000"/>
              </a:lnSpc>
              <a:buFont typeface="Arial" pitchFamily="34" charset="0"/>
              <a:buNone/>
            </a:pPr>
            <a:r>
              <a:rPr lang="en-US" sz="1200" dirty="0" smtClean="0"/>
              <a:t>endmodule</a:t>
            </a:r>
          </a:p>
        </p:txBody>
      </p:sp>
      <p:sp>
        <p:nvSpPr>
          <p:cNvPr id="4" name="Slide Number Placeholder 3"/>
          <p:cNvSpPr>
            <a:spLocks noGrp="1"/>
          </p:cNvSpPr>
          <p:nvPr>
            <p:ph type="sldNum" sz="quarter" idx="10"/>
          </p:nvPr>
        </p:nvSpPr>
        <p:spPr/>
        <p:txBody>
          <a:bodyPr/>
          <a:lstStyle/>
          <a:p>
            <a:fld id="{9496BE8D-5B08-4040-8D09-919B89F312A5}"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sz="1200" dirty="0" smtClean="0"/>
              <a:t>1) Can connect other languages with SystemVerilog</a:t>
            </a:r>
          </a:p>
          <a:p>
            <a:pPr marL="457200" indent="-457200">
              <a:lnSpc>
                <a:spcPct val="90000"/>
              </a:lnSpc>
              <a:buFont typeface="+mj-lt"/>
              <a:buNone/>
            </a:pPr>
            <a:r>
              <a:rPr lang="en-US" sz="1200" dirty="0" smtClean="0"/>
              <a:t>2) For example, using the SystemVerilog task, $system you can execute</a:t>
            </a:r>
            <a:r>
              <a:rPr lang="en-US" sz="1200" baseline="0" dirty="0" smtClean="0"/>
              <a:t> a unix command line from SystemVerilog and return a value.</a:t>
            </a:r>
          </a:p>
          <a:p>
            <a:pPr marL="457200" indent="-457200">
              <a:lnSpc>
                <a:spcPct val="90000"/>
              </a:lnSpc>
              <a:buFont typeface="+mj-lt"/>
              <a:buNone/>
            </a:pPr>
            <a:r>
              <a:rPr lang="en-US" sz="1200" baseline="0" dirty="0" smtClean="0"/>
              <a:t>3) This example will call a perl script called script.perl from the SystemVerilog task $system.</a:t>
            </a:r>
          </a:p>
          <a:p>
            <a:pPr marL="457200" marR="0" indent="-457200" algn="l" defTabSz="914400" rtl="0" eaLnBrk="1" fontAlgn="auto" latinLnBrk="0" hangingPunct="1">
              <a:lnSpc>
                <a:spcPct val="90000"/>
              </a:lnSpc>
              <a:spcBef>
                <a:spcPts val="0"/>
              </a:spcBef>
              <a:spcAft>
                <a:spcPts val="0"/>
              </a:spcAft>
              <a:buClrTx/>
              <a:buSzTx/>
              <a:buFont typeface="+mj-lt"/>
              <a:buNone/>
              <a:tabLst/>
              <a:defRPr/>
            </a:pPr>
            <a:endParaRPr lang="en-US" sz="1200" baseline="0" dirty="0" smtClean="0"/>
          </a:p>
          <a:p>
            <a:pPr marL="457200" marR="0" indent="-457200" algn="l" defTabSz="914400" rtl="0" eaLnBrk="1" fontAlgn="auto" latinLnBrk="0" hangingPunct="1">
              <a:lnSpc>
                <a:spcPct val="90000"/>
              </a:lnSpc>
              <a:spcBef>
                <a:spcPts val="0"/>
              </a:spcBef>
              <a:spcAft>
                <a:spcPts val="0"/>
              </a:spcAft>
              <a:buClrTx/>
              <a:buSzTx/>
              <a:buFont typeface="+mj-lt"/>
              <a:buNone/>
              <a:tabLst/>
              <a:defRPr/>
            </a:pPr>
            <a:r>
              <a:rPr lang="en-US" sz="1200" baseline="0" dirty="0" smtClean="0"/>
              <a:t>Note : If you want the return value from the command use the C function system(). </a:t>
            </a:r>
          </a:p>
          <a:p>
            <a:pPr marL="457200" indent="-457200">
              <a:lnSpc>
                <a:spcPct val="90000"/>
              </a:lnSpc>
              <a:buFont typeface="+mj-lt"/>
              <a:buNone/>
            </a:pPr>
            <a:endParaRPr lang="en-US" sz="1200"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55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What if the</a:t>
            </a:r>
            <a:r>
              <a:rPr lang="en-US" baseline="0" dirty="0" smtClean="0"/>
              <a:t> name of the C function is a name already used where the function is imported?  This is not allowed.</a:t>
            </a:r>
          </a:p>
          <a:p>
            <a:pPr marL="228600" indent="-228600">
              <a:buAutoNum type="arabicParenR"/>
            </a:pPr>
            <a:r>
              <a:rPr lang="en-US" baseline="0" dirty="0" smtClean="0"/>
              <a:t>Change the name of the C function from test to </a:t>
            </a:r>
            <a:r>
              <a:rPr lang="en-US" baseline="0" dirty="0" err="1" smtClean="0"/>
              <a:t>my_test</a:t>
            </a:r>
            <a:r>
              <a:rPr lang="en-US" baseline="0" smtClean="0"/>
              <a:t>. Now in the program called test calls a c-function imported as my_test.</a:t>
            </a:r>
            <a:endParaRPr lang="en-US"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What if the</a:t>
            </a:r>
            <a:r>
              <a:rPr lang="en-US" baseline="0" dirty="0" smtClean="0"/>
              <a:t> name of the C function is a SystemVerilog reserved word like “expect”. This is not allowed.</a:t>
            </a:r>
          </a:p>
          <a:p>
            <a:pPr marL="228600" indent="-228600">
              <a:buAutoNum type="arabicParenR"/>
            </a:pPr>
            <a:r>
              <a:rPr lang="en-US" baseline="0" dirty="0" smtClean="0"/>
              <a:t>Change the name of the C function from expect to fexpect.  Since expect is a SystemVerilog reserved word  need to escape it with \ or it will not compile. Also, need a space after expect or the expect=... will be escaped. A space ends an escape.</a:t>
            </a:r>
          </a:p>
          <a:p>
            <a:pPr marL="228600" indent="-228600">
              <a:buAutoNum type="arabicParenR"/>
            </a:pPr>
            <a:r>
              <a:rPr lang="en-US" baseline="0" dirty="0" smtClean="0"/>
              <a:t>Note that you can import routines anywhere a SystemVerilog function or task can be declared. In the first example the C routine was imported outside the program. For some examples it is imported inside the program.</a:t>
            </a:r>
          </a:p>
        </p:txBody>
      </p:sp>
      <p:sp>
        <p:nvSpPr>
          <p:cNvPr id="4" name="Slide Number Placeholder 3"/>
          <p:cNvSpPr>
            <a:spLocks noGrp="1"/>
          </p:cNvSpPr>
          <p:nvPr>
            <p:ph type="sldNum" sz="quarter" idx="10"/>
          </p:nvPr>
        </p:nvSpPr>
        <p:spPr/>
        <p:txBody>
          <a:bodyPr/>
          <a:lstStyle/>
          <a:p>
            <a:fld id="{9496BE8D-5B08-4040-8D09-919B89F312A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dirty="0" smtClean="0"/>
              <a:t>These show the valid mappings of SystemVerilog</a:t>
            </a:r>
            <a:r>
              <a:rPr lang="en-US" baseline="0" dirty="0" smtClean="0"/>
              <a:t> to C/C++ inputs and outputs</a:t>
            </a:r>
            <a:endParaRPr lang="en-US" dirty="0" smtClean="0"/>
          </a:p>
          <a:p>
            <a:pPr marL="228600" indent="-228600">
              <a:buAutoNum type="arabicParenR"/>
            </a:pPr>
            <a:r>
              <a:rPr lang="en-US" dirty="0" smtClean="0"/>
              <a:t>Note that outputs</a:t>
            </a:r>
            <a:r>
              <a:rPr lang="en-US" baseline="0" dirty="0" smtClean="0"/>
              <a:t> are passed as pointers.</a:t>
            </a:r>
          </a:p>
          <a:p>
            <a:pPr marL="228600" indent="-228600">
              <a:buAutoNum type="arabicParenR"/>
            </a:pPr>
            <a:r>
              <a:rPr lang="en-US" baseline="0" dirty="0" smtClean="0"/>
              <a:t>** is a pointer to a pointer</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latin typeface="+mn-lt"/>
                <a:ea typeface="+mn-ea"/>
                <a:cs typeface="+mn-cs"/>
              </a:rPr>
              <a:t>So a string uses a char* pointer that holds the address of the characters in the string.</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dirty="0" smtClean="0">
                <a:solidFill>
                  <a:schemeClr val="tx1"/>
                </a:solidFill>
                <a:latin typeface="+mn-lt"/>
                <a:ea typeface="+mn-ea"/>
                <a:cs typeface="+mn-cs"/>
              </a:rPr>
              <a:t>But the output of a function needs to point to the </a:t>
            </a:r>
            <a:r>
              <a:rPr lang="en-US" sz="1200" kern="1200" smtClean="0">
                <a:solidFill>
                  <a:schemeClr val="tx1"/>
                </a:solidFill>
                <a:latin typeface="+mn-lt"/>
                <a:ea typeface="+mn-ea"/>
                <a:cs typeface="+mn-cs"/>
              </a:rPr>
              <a:t>pointer.</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smtClean="0">
                <a:solidFill>
                  <a:schemeClr val="tx1"/>
                </a:solidFill>
                <a:latin typeface="+mn-lt"/>
                <a:ea typeface="+mn-ea"/>
                <a:cs typeface="+mn-cs"/>
              </a:rPr>
              <a:t>This</a:t>
            </a:r>
            <a:r>
              <a:rPr lang="en-US" sz="1200" kern="1200" baseline="0" smtClean="0">
                <a:solidFill>
                  <a:schemeClr val="tx1"/>
                </a:solidFill>
                <a:latin typeface="+mn-lt"/>
                <a:ea typeface="+mn-ea"/>
                <a:cs typeface="+mn-cs"/>
              </a:rPr>
              <a:t> example shows that if I want SV to import a C function sqrt I can wrap it in a function. From the table I can see that if I want to pass real’s in SV I need to declare the C/C++ input as a double and the C/C++ output as a double*.</a:t>
            </a:r>
            <a:endParaRPr lang="en-US" sz="1200" kern="1200" dirty="0" smtClean="0">
              <a:solidFill>
                <a:schemeClr val="tx1"/>
              </a:solidFill>
              <a:latin typeface="+mn-lt"/>
              <a:ea typeface="+mn-ea"/>
              <a:cs typeface="+mn-cs"/>
            </a:endParaRPr>
          </a:p>
          <a:p>
            <a:pPr marL="228600" indent="-228600">
              <a:buAutoNum type="arabicParenR"/>
            </a:pPr>
            <a:endParaRPr lang="en-US"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arenR"/>
            </a:pPr>
            <a:r>
              <a:rPr lang="en-US" b="0" baseline="0" dirty="0" smtClean="0"/>
              <a:t>By including svdpi.h in your c file you have access to more data centric data types, for example 4-state data types, arbitrary length vectors, etc.</a:t>
            </a:r>
          </a:p>
          <a:p>
            <a:pPr marL="228600" indent="-228600">
              <a:buAutoNum type="arabicParenR"/>
            </a:pPr>
            <a:r>
              <a:rPr lang="en-US" b="0" baseline="0" dirty="0" smtClean="0"/>
              <a:t>An unsized array is also known as an open array</a:t>
            </a:r>
          </a:p>
          <a:p>
            <a:pPr marL="228600" indent="-228600">
              <a:buAutoNum type="arabicParenR"/>
            </a:pPr>
            <a:r>
              <a:rPr lang="en-US" sz="1200" kern="1200" baseline="0" dirty="0" smtClean="0">
                <a:solidFill>
                  <a:schemeClr val="tx1"/>
                </a:solidFill>
                <a:latin typeface="+mn-lt"/>
                <a:ea typeface="+mn-ea"/>
                <a:cs typeface="+mn-cs"/>
              </a:rPr>
              <a:t>The chandle data type allows you to store a C or C++ pointer in your SystemVerilog code.</a:t>
            </a:r>
            <a:endParaRPr lang="en-US" b="0"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F2D20E-1D5F-4C05-8406-B3356A58D2A0}" type="datetime1">
              <a:rPr lang="en-US" smtClean="0"/>
              <a:pPr/>
              <a:t>9/27/2011</a:t>
            </a:fld>
            <a:endParaRPr lang="en-US" dirty="0"/>
          </a:p>
        </p:txBody>
      </p:sp>
      <p:sp>
        <p:nvSpPr>
          <p:cNvPr id="5" name="Footer Placeholder 4"/>
          <p:cNvSpPr>
            <a:spLocks noGrp="1"/>
          </p:cNvSpPr>
          <p:nvPr>
            <p:ph type="ftr" sz="quarter" idx="11"/>
          </p:nvPr>
        </p:nvSpPr>
        <p:spPr/>
        <p:txBody>
          <a:bodyPr/>
          <a:lstStyle/>
          <a:p>
            <a:r>
              <a:rPr lang="en-US" dirty="0" smtClean="0"/>
              <a:t>Chapter 12 Copyright 2011 G. Tumbush, C. Spear v1.0</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3F4638-E92C-44E9-9864-D0D7E1E70366}" type="datetime1">
              <a:rPr lang="en-US" smtClean="0"/>
              <a:pPr/>
              <a:t>9/27/2011</a:t>
            </a:fld>
            <a:endParaRPr lang="en-US" dirty="0"/>
          </a:p>
        </p:txBody>
      </p:sp>
      <p:sp>
        <p:nvSpPr>
          <p:cNvPr id="5" name="Footer Placeholder 4"/>
          <p:cNvSpPr>
            <a:spLocks noGrp="1"/>
          </p:cNvSpPr>
          <p:nvPr>
            <p:ph type="ftr" sz="quarter" idx="11"/>
          </p:nvPr>
        </p:nvSpPr>
        <p:spPr/>
        <p:txBody>
          <a:bodyPr/>
          <a:lstStyle/>
          <a:p>
            <a:r>
              <a:rPr lang="en-US" dirty="0" smtClean="0"/>
              <a:t>Chapter 12 Copyright 2011 G. Tumbush, C. Spear v1.0</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4D5209-039A-40B4-87A7-D4ADA3E610E8}" type="datetime1">
              <a:rPr lang="en-US" smtClean="0"/>
              <a:pPr/>
              <a:t>9/27/2011</a:t>
            </a:fld>
            <a:endParaRPr lang="en-US" dirty="0"/>
          </a:p>
        </p:txBody>
      </p:sp>
      <p:sp>
        <p:nvSpPr>
          <p:cNvPr id="5" name="Footer Placeholder 4"/>
          <p:cNvSpPr>
            <a:spLocks noGrp="1"/>
          </p:cNvSpPr>
          <p:nvPr>
            <p:ph type="ftr" sz="quarter" idx="11"/>
          </p:nvPr>
        </p:nvSpPr>
        <p:spPr/>
        <p:txBody>
          <a:bodyPr/>
          <a:lstStyle/>
          <a:p>
            <a:r>
              <a:rPr lang="en-US" dirty="0" smtClean="0"/>
              <a:t>Chapter 12 Copyright 2011 G. Tumbush, C. Spear v1.0</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3E0631-C3B4-4CFA-BE6C-2754CCEE6F7A}" type="datetime1">
              <a:rPr lang="en-US" smtClean="0"/>
              <a:pPr/>
              <a:t>9/27/2011</a:t>
            </a:fld>
            <a:endParaRPr lang="en-US" dirty="0"/>
          </a:p>
        </p:txBody>
      </p:sp>
      <p:sp>
        <p:nvSpPr>
          <p:cNvPr id="5" name="Footer Placeholder 4"/>
          <p:cNvSpPr>
            <a:spLocks noGrp="1"/>
          </p:cNvSpPr>
          <p:nvPr>
            <p:ph type="ftr" sz="quarter" idx="11"/>
          </p:nvPr>
        </p:nvSpPr>
        <p:spPr/>
        <p:txBody>
          <a:bodyPr/>
          <a:lstStyle/>
          <a:p>
            <a:r>
              <a:rPr lang="en-US" dirty="0" smtClean="0"/>
              <a:t>Chapter 12 Copyright 2011 G. Tumbush, C. Spear v1.0</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F34CDC-091E-47D1-8E58-DB5693C28015}" type="datetime1">
              <a:rPr lang="en-US" smtClean="0"/>
              <a:pPr/>
              <a:t>9/27/2011</a:t>
            </a:fld>
            <a:endParaRPr lang="en-US" dirty="0"/>
          </a:p>
        </p:txBody>
      </p:sp>
      <p:sp>
        <p:nvSpPr>
          <p:cNvPr id="5" name="Footer Placeholder 4"/>
          <p:cNvSpPr>
            <a:spLocks noGrp="1"/>
          </p:cNvSpPr>
          <p:nvPr>
            <p:ph type="ftr" sz="quarter" idx="11"/>
          </p:nvPr>
        </p:nvSpPr>
        <p:spPr/>
        <p:txBody>
          <a:bodyPr/>
          <a:lstStyle/>
          <a:p>
            <a:r>
              <a:rPr lang="en-US" dirty="0" smtClean="0"/>
              <a:t>Chapter 12 Copyright 2011 G. Tumbush, C. Spear v1.0</a:t>
            </a:r>
            <a:endParaRPr lang="en-US" dirty="0"/>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35CD44-852A-4D10-9B39-20CBDB6F1617}" type="datetime1">
              <a:rPr lang="en-US" smtClean="0"/>
              <a:pPr/>
              <a:t>9/27/2011</a:t>
            </a:fld>
            <a:endParaRPr lang="en-US" dirty="0"/>
          </a:p>
        </p:txBody>
      </p:sp>
      <p:sp>
        <p:nvSpPr>
          <p:cNvPr id="6" name="Footer Placeholder 5"/>
          <p:cNvSpPr>
            <a:spLocks noGrp="1"/>
          </p:cNvSpPr>
          <p:nvPr>
            <p:ph type="ftr" sz="quarter" idx="11"/>
          </p:nvPr>
        </p:nvSpPr>
        <p:spPr/>
        <p:txBody>
          <a:bodyPr/>
          <a:lstStyle/>
          <a:p>
            <a:r>
              <a:rPr lang="en-US" dirty="0" smtClean="0"/>
              <a:t>Chapter 12 Copyright 2011 G. Tumbush, C. Spear v1.0</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351EE8-C335-49B3-8A17-9E5BFBB4E698}" type="datetime1">
              <a:rPr lang="en-US" smtClean="0"/>
              <a:pPr/>
              <a:t>9/27/2011</a:t>
            </a:fld>
            <a:endParaRPr lang="en-US" dirty="0"/>
          </a:p>
        </p:txBody>
      </p:sp>
      <p:sp>
        <p:nvSpPr>
          <p:cNvPr id="8" name="Footer Placeholder 7"/>
          <p:cNvSpPr>
            <a:spLocks noGrp="1"/>
          </p:cNvSpPr>
          <p:nvPr>
            <p:ph type="ftr" sz="quarter" idx="11"/>
          </p:nvPr>
        </p:nvSpPr>
        <p:spPr/>
        <p:txBody>
          <a:bodyPr/>
          <a:lstStyle/>
          <a:p>
            <a:r>
              <a:rPr lang="en-US" dirty="0" smtClean="0"/>
              <a:t>Chapter 12 Copyright 2011 G. Tumbush, C. Spear v1.0</a:t>
            </a:r>
            <a:endParaRPr lang="en-US" dirty="0"/>
          </a:p>
        </p:txBody>
      </p:sp>
      <p:sp>
        <p:nvSpPr>
          <p:cNvPr id="9" name="Slide Number Placeholder 8"/>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90F93B-5FE3-4DB8-9BBA-2E664E30DBF2}" type="datetime1">
              <a:rPr lang="en-US" smtClean="0"/>
              <a:pPr/>
              <a:t>9/27/2011</a:t>
            </a:fld>
            <a:endParaRPr lang="en-US" dirty="0"/>
          </a:p>
        </p:txBody>
      </p:sp>
      <p:sp>
        <p:nvSpPr>
          <p:cNvPr id="4" name="Footer Placeholder 3"/>
          <p:cNvSpPr>
            <a:spLocks noGrp="1"/>
          </p:cNvSpPr>
          <p:nvPr>
            <p:ph type="ftr" sz="quarter" idx="11"/>
          </p:nvPr>
        </p:nvSpPr>
        <p:spPr/>
        <p:txBody>
          <a:bodyPr/>
          <a:lstStyle/>
          <a:p>
            <a:r>
              <a:rPr lang="en-US" dirty="0" smtClean="0"/>
              <a:t>Chapter 12 Copyright 2011 G. Tumbush, C. Spear v1.0</a:t>
            </a:r>
            <a:endParaRPr lang="en-US" dirty="0"/>
          </a:p>
        </p:txBody>
      </p:sp>
      <p:sp>
        <p:nvSpPr>
          <p:cNvPr id="5" name="Slide Number Placeholder 4"/>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708D8A-E25F-43D8-A0F8-087855C871A6}" type="datetime1">
              <a:rPr lang="en-US" smtClean="0"/>
              <a:pPr/>
              <a:t>9/27/2011</a:t>
            </a:fld>
            <a:endParaRPr lang="en-US" dirty="0"/>
          </a:p>
        </p:txBody>
      </p:sp>
      <p:sp>
        <p:nvSpPr>
          <p:cNvPr id="3" name="Footer Placeholder 2"/>
          <p:cNvSpPr>
            <a:spLocks noGrp="1"/>
          </p:cNvSpPr>
          <p:nvPr>
            <p:ph type="ftr" sz="quarter" idx="11"/>
          </p:nvPr>
        </p:nvSpPr>
        <p:spPr/>
        <p:txBody>
          <a:bodyPr/>
          <a:lstStyle/>
          <a:p>
            <a:r>
              <a:rPr lang="en-US" dirty="0" smtClean="0"/>
              <a:t>Chapter 12 Copyright 2011 G. Tumbush, C. Spear v1.0</a:t>
            </a:r>
            <a:endParaRPr lang="en-US" dirty="0"/>
          </a:p>
        </p:txBody>
      </p:sp>
      <p:sp>
        <p:nvSpPr>
          <p:cNvPr id="4" name="Slide Number Placeholder 3"/>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511250-01FB-4081-AC13-5B143B4F7D7A}" type="datetime1">
              <a:rPr lang="en-US" smtClean="0"/>
              <a:pPr/>
              <a:t>9/27/2011</a:t>
            </a:fld>
            <a:endParaRPr lang="en-US" dirty="0"/>
          </a:p>
        </p:txBody>
      </p:sp>
      <p:sp>
        <p:nvSpPr>
          <p:cNvPr id="6" name="Footer Placeholder 5"/>
          <p:cNvSpPr>
            <a:spLocks noGrp="1"/>
          </p:cNvSpPr>
          <p:nvPr>
            <p:ph type="ftr" sz="quarter" idx="11"/>
          </p:nvPr>
        </p:nvSpPr>
        <p:spPr/>
        <p:txBody>
          <a:bodyPr/>
          <a:lstStyle/>
          <a:p>
            <a:r>
              <a:rPr lang="en-US" dirty="0" smtClean="0"/>
              <a:t>Chapter 12 Copyright 2011 G. Tumbush, C. Spear v1.0</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F43A27-BF66-4F96-8AE2-1A64B4F14C83}" type="datetime1">
              <a:rPr lang="en-US" smtClean="0"/>
              <a:pPr/>
              <a:t>9/27/2011</a:t>
            </a:fld>
            <a:endParaRPr lang="en-US" dirty="0"/>
          </a:p>
        </p:txBody>
      </p:sp>
      <p:sp>
        <p:nvSpPr>
          <p:cNvPr id="6" name="Footer Placeholder 5"/>
          <p:cNvSpPr>
            <a:spLocks noGrp="1"/>
          </p:cNvSpPr>
          <p:nvPr>
            <p:ph type="ftr" sz="quarter" idx="11"/>
          </p:nvPr>
        </p:nvSpPr>
        <p:spPr/>
        <p:txBody>
          <a:bodyPr/>
          <a:lstStyle/>
          <a:p>
            <a:r>
              <a:rPr lang="en-US" dirty="0" smtClean="0"/>
              <a:t>Chapter 12 Copyright 2011 G. Tumbush, C. Spear v1.0</a:t>
            </a:r>
            <a:endParaRPr lang="en-US" dirty="0"/>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D6062-6B7B-4C19-8F95-65AB995A5DFE}" type="datetime1">
              <a:rPr lang="en-US" smtClean="0"/>
              <a:pPr/>
              <a:t>9/27/2011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Chapter 12 Copyright 2011 G. Tumbush, C. Spear v1.0</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F488E-6686-480A-A715-D02D7FC0CDA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file:///C:\Documents%20and%20Settings\Greg\My%20Documents\verif_book\Chap_12_Interfacing_with_C\endian.vsd"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Chapter 12, Interfacing with C</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a:t>
            </a:fld>
            <a:endParaRPr lang="en-US" dirty="0"/>
          </a:p>
        </p:txBody>
      </p:sp>
      <p:sp>
        <p:nvSpPr>
          <p:cNvPr id="5" name="TextBox 4"/>
          <p:cNvSpPr txBox="1"/>
          <p:nvPr/>
        </p:nvSpPr>
        <p:spPr>
          <a:xfrm>
            <a:off x="533400" y="914400"/>
            <a:ext cx="8153400" cy="3748719"/>
          </a:xfrm>
          <a:prstGeom prst="rect">
            <a:avLst/>
          </a:prstGeom>
          <a:noFill/>
        </p:spPr>
        <p:txBody>
          <a:bodyPr wrap="square" rtlCol="0">
            <a:spAutoFit/>
          </a:bodyPr>
          <a:lstStyle/>
          <a:p>
            <a:pPr>
              <a:lnSpc>
                <a:spcPct val="90000"/>
              </a:lnSpc>
              <a:buFont typeface="Arial" pitchFamily="34" charset="0"/>
              <a:buChar char="•"/>
            </a:pPr>
            <a:r>
              <a:rPr lang="en-US" sz="2400" dirty="0" smtClean="0"/>
              <a:t>Importing functions from C to SystemVerilog </a:t>
            </a:r>
          </a:p>
          <a:p>
            <a:pPr>
              <a:lnSpc>
                <a:spcPct val="90000"/>
              </a:lnSpc>
              <a:buFont typeface="Arial" pitchFamily="34" charset="0"/>
              <a:buChar char="•"/>
            </a:pPr>
            <a:r>
              <a:rPr lang="en-US" sz="2200" dirty="0" smtClean="0">
                <a:latin typeface="Courier New" pitchFamily="49" charset="0"/>
                <a:cs typeface="Courier New" pitchFamily="49" charset="0"/>
              </a:rPr>
              <a:t>chandle</a:t>
            </a:r>
          </a:p>
          <a:p>
            <a:pPr>
              <a:lnSpc>
                <a:spcPct val="90000"/>
              </a:lnSpc>
              <a:buFont typeface="Arial" pitchFamily="34" charset="0"/>
              <a:buChar char="•"/>
            </a:pPr>
            <a:r>
              <a:rPr lang="en-US" sz="2400" dirty="0" smtClean="0"/>
              <a:t>Passing 4-state values between C/SystemVerilog</a:t>
            </a:r>
          </a:p>
          <a:p>
            <a:pPr>
              <a:lnSpc>
                <a:spcPct val="90000"/>
              </a:lnSpc>
              <a:buFont typeface="Arial" pitchFamily="34" charset="0"/>
              <a:buChar char="•"/>
            </a:pPr>
            <a:r>
              <a:rPr lang="en-US" sz="2400" dirty="0" smtClean="0"/>
              <a:t>Connecting to C++</a:t>
            </a:r>
          </a:p>
          <a:p>
            <a:pPr>
              <a:lnSpc>
                <a:spcPct val="90000"/>
              </a:lnSpc>
              <a:buFont typeface="Arial" pitchFamily="34" charset="0"/>
              <a:buChar char="•"/>
            </a:pPr>
            <a:r>
              <a:rPr lang="en-US" sz="2400" dirty="0" smtClean="0"/>
              <a:t>Open arrays</a:t>
            </a:r>
          </a:p>
          <a:p>
            <a:pPr>
              <a:lnSpc>
                <a:spcPct val="90000"/>
              </a:lnSpc>
              <a:buFont typeface="Arial" pitchFamily="34" charset="0"/>
              <a:buChar char="•"/>
            </a:pPr>
            <a:r>
              <a:rPr lang="en-US" sz="2400" dirty="0" smtClean="0"/>
              <a:t>Structures</a:t>
            </a:r>
          </a:p>
          <a:p>
            <a:pPr>
              <a:lnSpc>
                <a:spcPct val="90000"/>
              </a:lnSpc>
              <a:buFont typeface="Arial" pitchFamily="34" charset="0"/>
              <a:buChar char="•"/>
            </a:pPr>
            <a:r>
              <a:rPr lang="en-US" sz="2400" dirty="0" smtClean="0"/>
              <a:t>Pure and Context Imported Methods</a:t>
            </a:r>
          </a:p>
          <a:p>
            <a:pPr>
              <a:lnSpc>
                <a:spcPct val="90000"/>
              </a:lnSpc>
              <a:buFont typeface="Arial" pitchFamily="34" charset="0"/>
              <a:buChar char="•"/>
            </a:pPr>
            <a:r>
              <a:rPr lang="en-US" sz="2400" dirty="0" smtClean="0"/>
              <a:t>Exporting functions/tasks from SystemVerilog to C</a:t>
            </a:r>
          </a:p>
          <a:p>
            <a:pPr>
              <a:lnSpc>
                <a:spcPct val="90000"/>
              </a:lnSpc>
              <a:buFont typeface="Arial" pitchFamily="34" charset="0"/>
              <a:buChar char="•"/>
            </a:pPr>
            <a:r>
              <a:rPr lang="en-US" sz="2400" dirty="0" smtClean="0"/>
              <a:t>Connecting to other languages</a:t>
            </a:r>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12.1.5 Importing a math library routine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10</a:t>
            </a:fld>
            <a:endParaRPr lang="en-US" dirty="0"/>
          </a:p>
        </p:txBody>
      </p:sp>
      <p:sp>
        <p:nvSpPr>
          <p:cNvPr id="14" name="TextBox 13"/>
          <p:cNvSpPr txBox="1"/>
          <p:nvPr/>
        </p:nvSpPr>
        <p:spPr>
          <a:xfrm>
            <a:off x="381000" y="1524000"/>
            <a:ext cx="7924800" cy="1785104"/>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import "DPI-C" function real fabs(input real r);</a:t>
            </a:r>
          </a:p>
          <a:p>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program automatic test;</a:t>
            </a:r>
          </a:p>
          <a:p>
            <a:r>
              <a:rPr lang="en-US" sz="2200" spc="-150" noProof="1" smtClean="0">
                <a:latin typeface="Courier New" pitchFamily="49" charset="0"/>
                <a:cs typeface="Courier New" pitchFamily="49" charset="0"/>
              </a:rPr>
              <a:t>   initial $display("fabs(0)=%f", fabs(-1.0));</a:t>
            </a:r>
          </a:p>
          <a:p>
            <a:r>
              <a:rPr lang="en-US" sz="2200" spc="-150" noProof="1" smtClean="0">
                <a:latin typeface="Courier New" pitchFamily="49" charset="0"/>
                <a:cs typeface="Courier New" pitchFamily="49" charset="0"/>
              </a:rPr>
              <a:t>endprogram</a:t>
            </a:r>
          </a:p>
        </p:txBody>
      </p:sp>
      <p:sp>
        <p:nvSpPr>
          <p:cNvPr id="10" name="TextBox 9"/>
          <p:cNvSpPr txBox="1"/>
          <p:nvPr/>
        </p:nvSpPr>
        <p:spPr>
          <a:xfrm>
            <a:off x="533400" y="914400"/>
            <a:ext cx="8153400" cy="424732"/>
          </a:xfrm>
          <a:prstGeom prst="rect">
            <a:avLst/>
          </a:prstGeom>
          <a:noFill/>
        </p:spPr>
        <p:txBody>
          <a:bodyPr wrap="square" rtlCol="0">
            <a:spAutoFit/>
          </a:bodyPr>
          <a:lstStyle/>
          <a:p>
            <a:pPr>
              <a:lnSpc>
                <a:spcPct val="90000"/>
              </a:lnSpc>
            </a:pPr>
            <a:r>
              <a:rPr lang="en-US" sz="2400" dirty="0" smtClean="0"/>
              <a:t>Can directly call C functions</a:t>
            </a:r>
          </a:p>
        </p:txBody>
      </p:sp>
      <p:sp>
        <p:nvSpPr>
          <p:cNvPr id="11" name="TextBox 10"/>
          <p:cNvSpPr txBox="1"/>
          <p:nvPr/>
        </p:nvSpPr>
        <p:spPr>
          <a:xfrm>
            <a:off x="533400" y="3657600"/>
            <a:ext cx="2208553" cy="461665"/>
          </a:xfrm>
          <a:prstGeom prst="rect">
            <a:avLst/>
          </a:prstGeom>
          <a:noFill/>
          <a:ln w="19050">
            <a:noFill/>
          </a:ln>
        </p:spPr>
        <p:txBody>
          <a:bodyPr wrap="none" rtlCol="0">
            <a:spAutoFit/>
          </a:bodyPr>
          <a:lstStyle/>
          <a:p>
            <a:r>
              <a:rPr lang="en-US" sz="2200" dirty="0" smtClean="0">
                <a:solidFill>
                  <a:srgbClr val="FF0000"/>
                </a:solidFill>
              </a:rPr>
              <a:t>Not in </a:t>
            </a:r>
            <a:r>
              <a:rPr lang="en-US" sz="2400" dirty="0" smtClean="0">
                <a:solidFill>
                  <a:srgbClr val="FF0000"/>
                </a:solidFill>
              </a:rPr>
              <a:t>Windows</a:t>
            </a:r>
            <a:r>
              <a:rPr lang="en-US" sz="2200" dirty="0" smtClean="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Importing Exercise 1/6</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11</a:t>
            </a:fld>
            <a:endParaRPr lang="en-US" dirty="0"/>
          </a:p>
        </p:txBody>
      </p:sp>
      <p:sp>
        <p:nvSpPr>
          <p:cNvPr id="10" name="TextBox 9"/>
          <p:cNvSpPr txBox="1"/>
          <p:nvPr/>
        </p:nvSpPr>
        <p:spPr>
          <a:xfrm>
            <a:off x="609600" y="1066800"/>
            <a:ext cx="8153400" cy="757130"/>
          </a:xfrm>
          <a:prstGeom prst="rect">
            <a:avLst/>
          </a:prstGeom>
          <a:noFill/>
        </p:spPr>
        <p:txBody>
          <a:bodyPr wrap="square" rtlCol="0">
            <a:spAutoFit/>
          </a:bodyPr>
          <a:lstStyle/>
          <a:p>
            <a:pPr marL="457200" indent="-457200">
              <a:lnSpc>
                <a:spcPct val="90000"/>
              </a:lnSpc>
              <a:buFont typeface="+mj-lt"/>
              <a:buAutoNum type="arabicPeriod"/>
            </a:pPr>
            <a:r>
              <a:rPr lang="en-US" sz="2400" dirty="0" smtClean="0"/>
              <a:t>Create a C function that prints out </a:t>
            </a:r>
            <a:r>
              <a:rPr lang="en-US" sz="2200" dirty="0" smtClean="0">
                <a:latin typeface="Courier New" pitchFamily="49" charset="0"/>
                <a:cs typeface="Courier New" pitchFamily="49" charset="0"/>
              </a:rPr>
              <a:t>C: Hello World</a:t>
            </a:r>
          </a:p>
          <a:p>
            <a:pPr marL="457200" indent="-457200">
              <a:lnSpc>
                <a:spcPct val="90000"/>
              </a:lnSpc>
              <a:buFont typeface="+mj-lt"/>
              <a:buAutoNum type="arabicPeriod"/>
            </a:pPr>
            <a:r>
              <a:rPr lang="en-US" sz="2400" dirty="0" smtClean="0"/>
              <a:t>Create a SystemVerilog module that calls the C function.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12.2 Connecting to a Simple C Routine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12</a:t>
            </a:fld>
            <a:endParaRPr lang="en-US" dirty="0"/>
          </a:p>
        </p:txBody>
      </p:sp>
      <p:sp>
        <p:nvSpPr>
          <p:cNvPr id="10" name="TextBox 9"/>
          <p:cNvSpPr txBox="1"/>
          <p:nvPr/>
        </p:nvSpPr>
        <p:spPr>
          <a:xfrm>
            <a:off x="304800" y="990600"/>
            <a:ext cx="8534400" cy="424732"/>
          </a:xfrm>
          <a:prstGeom prst="rect">
            <a:avLst/>
          </a:prstGeom>
          <a:noFill/>
        </p:spPr>
        <p:txBody>
          <a:bodyPr wrap="square" rtlCol="0">
            <a:spAutoFit/>
          </a:bodyPr>
          <a:lstStyle/>
          <a:p>
            <a:pPr>
              <a:lnSpc>
                <a:spcPct val="90000"/>
              </a:lnSpc>
            </a:pPr>
            <a:r>
              <a:rPr lang="en-US" sz="2400" dirty="0" smtClean="0"/>
              <a:t>A 7-bit counter with parallel load</a:t>
            </a:r>
          </a:p>
        </p:txBody>
      </p:sp>
      <p:sp>
        <p:nvSpPr>
          <p:cNvPr id="6" name="TextBox 5"/>
          <p:cNvSpPr txBox="1"/>
          <p:nvPr/>
        </p:nvSpPr>
        <p:spPr>
          <a:xfrm>
            <a:off x="152400" y="1524000"/>
            <a:ext cx="8850500" cy="4493538"/>
          </a:xfrm>
          <a:prstGeom prst="rect">
            <a:avLst/>
          </a:prstGeom>
          <a:solidFill>
            <a:srgbClr val="CC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#include &lt;svdpi.h&gt;</a:t>
            </a:r>
          </a:p>
          <a:p>
            <a:r>
              <a:rPr lang="en-US" sz="2200" noProof="1" smtClean="0">
                <a:latin typeface="Courier New" pitchFamily="49" charset="0"/>
                <a:cs typeface="Courier New" pitchFamily="49" charset="0"/>
              </a:rPr>
              <a:t>void counter7(svBitVecVal *o, const svBitVecVal *i,</a:t>
            </a:r>
          </a:p>
          <a:p>
            <a:r>
              <a:rPr lang="en-US" sz="2200" noProof="1" smtClean="0">
                <a:latin typeface="Courier New" pitchFamily="49" charset="0"/>
                <a:cs typeface="Courier New" pitchFamily="49" charset="0"/>
              </a:rPr>
              <a:t>             const svBit reset, const svBit load) {</a:t>
            </a:r>
          </a:p>
          <a:p>
            <a:r>
              <a:rPr lang="en-US" sz="2200" noProof="1" smtClean="0">
                <a:latin typeface="Courier New" pitchFamily="49" charset="0"/>
                <a:cs typeface="Courier New" pitchFamily="49" charset="0"/>
              </a:rPr>
              <a:t>   static unsigned char count = 0; </a:t>
            </a:r>
          </a:p>
          <a:p>
            <a:r>
              <a:rPr lang="en-US" sz="2200" noProof="1" smtClean="0">
                <a:latin typeface="Courier New" pitchFamily="49" charset="0"/>
                <a:cs typeface="Courier New" pitchFamily="49" charset="0"/>
              </a:rPr>
              <a:t>   if (reset) </a:t>
            </a:r>
          </a:p>
          <a:p>
            <a:r>
              <a:rPr lang="en-US" sz="2200" noProof="1" smtClean="0">
                <a:latin typeface="Courier New" pitchFamily="49" charset="0"/>
                <a:cs typeface="Courier New" pitchFamily="49" charset="0"/>
              </a:rPr>
              <a:t>      count = 0; </a:t>
            </a:r>
          </a:p>
          <a:p>
            <a:r>
              <a:rPr lang="en-US" sz="2200" noProof="1" smtClean="0">
                <a:latin typeface="Courier New" pitchFamily="49" charset="0"/>
                <a:cs typeface="Courier New" pitchFamily="49" charset="0"/>
              </a:rPr>
              <a:t>   else if (load) </a:t>
            </a:r>
          </a:p>
          <a:p>
            <a:r>
              <a:rPr lang="en-US" sz="2200" noProof="1" smtClean="0">
                <a:latin typeface="Courier New" pitchFamily="49" charset="0"/>
                <a:cs typeface="Courier New" pitchFamily="49" charset="0"/>
              </a:rPr>
              <a:t>      count = *i; </a:t>
            </a:r>
          </a:p>
          <a:p>
            <a:r>
              <a:rPr lang="en-US" sz="2200" noProof="1" smtClean="0">
                <a:latin typeface="Courier New" pitchFamily="49" charset="0"/>
                <a:cs typeface="Courier New" pitchFamily="49" charset="0"/>
              </a:rPr>
              <a:t>   else </a:t>
            </a:r>
          </a:p>
          <a:p>
            <a:r>
              <a:rPr lang="en-US" sz="2200" noProof="1" smtClean="0">
                <a:latin typeface="Courier New" pitchFamily="49" charset="0"/>
                <a:cs typeface="Courier New" pitchFamily="49" charset="0"/>
              </a:rPr>
              <a:t>      count++; </a:t>
            </a:r>
          </a:p>
          <a:p>
            <a:r>
              <a:rPr lang="en-US" sz="2200" noProof="1" smtClean="0">
                <a:latin typeface="Courier New" pitchFamily="49" charset="0"/>
                <a:cs typeface="Courier New" pitchFamily="49" charset="0"/>
              </a:rPr>
              <a:t>   count &amp;= 0x7f; </a:t>
            </a:r>
          </a:p>
          <a:p>
            <a:r>
              <a:rPr lang="en-US" sz="2200" noProof="1" smtClean="0">
                <a:latin typeface="Courier New" pitchFamily="49" charset="0"/>
                <a:cs typeface="Courier New" pitchFamily="49" charset="0"/>
              </a:rPr>
              <a:t>   *o = count;</a:t>
            </a:r>
          </a:p>
          <a:p>
            <a:r>
              <a:rPr lang="en-US" sz="2200" noProof="1"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Testbench for 7-bit counter</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13</a:t>
            </a:fld>
            <a:endParaRPr lang="en-US" dirty="0"/>
          </a:p>
        </p:txBody>
      </p:sp>
      <p:sp>
        <p:nvSpPr>
          <p:cNvPr id="6" name="TextBox 5"/>
          <p:cNvSpPr txBox="1"/>
          <p:nvPr/>
        </p:nvSpPr>
        <p:spPr>
          <a:xfrm>
            <a:off x="152400" y="838200"/>
            <a:ext cx="8839200" cy="5355312"/>
          </a:xfrm>
          <a:prstGeom prst="rect">
            <a:avLst/>
          </a:prstGeom>
          <a:solidFill>
            <a:srgbClr val="FFFFCC"/>
          </a:solidFill>
          <a:ln w="19050">
            <a:solidFill>
              <a:schemeClr val="tx1"/>
            </a:solidFill>
          </a:ln>
        </p:spPr>
        <p:txBody>
          <a:bodyPr wrap="square" rtlCol="0">
            <a:spAutoFit/>
          </a:bodyPr>
          <a:lstStyle/>
          <a:p>
            <a:r>
              <a:rPr lang="en-US" sz="1900" spc="-300" noProof="1" smtClean="0">
                <a:latin typeface="Courier New" pitchFamily="49" charset="0"/>
                <a:cs typeface="Courier New" pitchFamily="49" charset="0"/>
              </a:rPr>
              <a:t>import "DPI-C" function void counter7(output bit [6:0] out, </a:t>
            </a:r>
          </a:p>
          <a:p>
            <a:r>
              <a:rPr lang="en-US" sz="1900" spc="-300" noProof="1" smtClean="0">
                <a:latin typeface="Courier New" pitchFamily="49" charset="0"/>
                <a:cs typeface="Courier New" pitchFamily="49" charset="0"/>
              </a:rPr>
              <a:t>                                      input bit [6:0] in, input bit reset, load);</a:t>
            </a:r>
          </a:p>
          <a:p>
            <a:r>
              <a:rPr lang="en-US" sz="1900" spc="-300" noProof="1" smtClean="0">
                <a:latin typeface="Courier New" pitchFamily="49" charset="0"/>
                <a:cs typeface="Courier New" pitchFamily="49" charset="0"/>
              </a:rPr>
              <a:t>program automatic counter;</a:t>
            </a:r>
          </a:p>
          <a:p>
            <a:r>
              <a:rPr lang="en-US" sz="1900" spc="-300" noProof="1" smtClean="0">
                <a:latin typeface="Courier New" pitchFamily="49" charset="0"/>
                <a:cs typeface="Courier New" pitchFamily="49" charset="0"/>
              </a:rPr>
              <a:t>   bit [6:0] out, in;</a:t>
            </a:r>
          </a:p>
          <a:p>
            <a:r>
              <a:rPr lang="en-US" sz="1900" spc="-300" noProof="1" smtClean="0">
                <a:latin typeface="Courier New" pitchFamily="49" charset="0"/>
                <a:cs typeface="Courier New" pitchFamily="49" charset="0"/>
              </a:rPr>
              <a:t>   bit reset, load;</a:t>
            </a:r>
          </a:p>
          <a:p>
            <a:r>
              <a:rPr lang="en-US" sz="1900" spc="-300" noProof="1" smtClean="0">
                <a:latin typeface="Courier New" pitchFamily="49" charset="0"/>
                <a:cs typeface="Courier New" pitchFamily="49" charset="0"/>
              </a:rPr>
              <a:t>   initial begin</a:t>
            </a:r>
          </a:p>
          <a:p>
            <a:r>
              <a:rPr lang="en-US" sz="1900" spc="-300" noProof="1" smtClean="0">
                <a:latin typeface="Courier New" pitchFamily="49" charset="0"/>
                <a:cs typeface="Courier New" pitchFamily="49" charset="0"/>
              </a:rPr>
              <a:t>      $monitor("SV: out=%3d, in=%3d, reset=%0d, load=%0d", out, in,reset, load);</a:t>
            </a:r>
          </a:p>
          <a:p>
            <a:r>
              <a:rPr lang="en-US" sz="1900" spc="-300" noProof="1" smtClean="0">
                <a:latin typeface="Courier New" pitchFamily="49" charset="0"/>
                <a:cs typeface="Courier New" pitchFamily="49" charset="0"/>
              </a:rPr>
              <a:t>      reset = 0; load = 0; in = 126;</a:t>
            </a:r>
          </a:p>
          <a:p>
            <a:r>
              <a:rPr lang="en-US" sz="1900" spc="-300" noProof="1" smtClean="0">
                <a:latin typeface="Courier New" pitchFamily="49" charset="0"/>
                <a:cs typeface="Courier New" pitchFamily="49" charset="0"/>
              </a:rPr>
              <a:t>      counter7(out, in, reset, load); </a:t>
            </a:r>
          </a:p>
          <a:p>
            <a:r>
              <a:rPr lang="en-US" sz="1900" spc="-300" noProof="1" smtClean="0">
                <a:latin typeface="Courier New" pitchFamily="49" charset="0"/>
                <a:cs typeface="Courier New" pitchFamily="49" charset="0"/>
              </a:rPr>
              <a:t>      #10 reset = 1;</a:t>
            </a:r>
          </a:p>
          <a:p>
            <a:r>
              <a:rPr lang="en-US" sz="1900" spc="-300" noProof="1" smtClean="0">
                <a:latin typeface="Courier New" pitchFamily="49" charset="0"/>
                <a:cs typeface="Courier New" pitchFamily="49" charset="0"/>
              </a:rPr>
              <a:t>      counter7(out, in, reset, load); </a:t>
            </a:r>
          </a:p>
          <a:p>
            <a:r>
              <a:rPr lang="en-US" sz="1900" spc="-300" noProof="1" smtClean="0">
                <a:latin typeface="Courier New" pitchFamily="49" charset="0"/>
                <a:cs typeface="Courier New" pitchFamily="49" charset="0"/>
              </a:rPr>
              <a:t>      #10 reset = 0; load = 1;</a:t>
            </a:r>
          </a:p>
          <a:p>
            <a:r>
              <a:rPr lang="en-US" sz="1900" spc="-300" noProof="1" smtClean="0">
                <a:latin typeface="Courier New" pitchFamily="49" charset="0"/>
                <a:cs typeface="Courier New" pitchFamily="49" charset="0"/>
              </a:rPr>
              <a:t>      counter7(out, in, reset, load); </a:t>
            </a:r>
          </a:p>
          <a:p>
            <a:r>
              <a:rPr lang="en-US" sz="1900" spc="-300" noProof="1" smtClean="0">
                <a:latin typeface="Courier New" pitchFamily="49" charset="0"/>
                <a:cs typeface="Courier New" pitchFamily="49" charset="0"/>
              </a:rPr>
              <a:t>      #10 load = 0;</a:t>
            </a:r>
          </a:p>
          <a:p>
            <a:r>
              <a:rPr lang="en-US" sz="1900" spc="-300" noProof="1" smtClean="0">
                <a:latin typeface="Courier New" pitchFamily="49" charset="0"/>
                <a:cs typeface="Courier New" pitchFamily="49" charset="0"/>
              </a:rPr>
              <a:t>      counter7(out, in, reset, load); </a:t>
            </a:r>
          </a:p>
          <a:p>
            <a:r>
              <a:rPr lang="en-US" sz="1900" spc="-300" noProof="1" smtClean="0">
                <a:latin typeface="Courier New" pitchFamily="49" charset="0"/>
                <a:cs typeface="Courier New" pitchFamily="49" charset="0"/>
              </a:rPr>
              <a:t>      #10;</a:t>
            </a:r>
          </a:p>
          <a:p>
            <a:r>
              <a:rPr lang="en-US" sz="1900" spc="-300" noProof="1" smtClean="0">
                <a:latin typeface="Courier New" pitchFamily="49" charset="0"/>
                <a:cs typeface="Courier New" pitchFamily="49" charset="0"/>
              </a:rPr>
              <a:t>   end</a:t>
            </a:r>
          </a:p>
          <a:p>
            <a:r>
              <a:rPr lang="en-US" sz="1900" spc="-300" noProof="1" smtClean="0">
                <a:latin typeface="Courier New" pitchFamily="49" charset="0"/>
                <a:cs typeface="Courier New" pitchFamily="49" charset="0"/>
              </a:rPr>
              <a:t>endprogram</a:t>
            </a:r>
          </a:p>
        </p:txBody>
      </p:sp>
      <p:sp>
        <p:nvSpPr>
          <p:cNvPr id="9" name="TextBox 8"/>
          <p:cNvSpPr txBox="1"/>
          <p:nvPr/>
        </p:nvSpPr>
        <p:spPr>
          <a:xfrm>
            <a:off x="4419600" y="4267200"/>
            <a:ext cx="4339650" cy="1323439"/>
          </a:xfrm>
          <a:prstGeom prst="rect">
            <a:avLst/>
          </a:prstGeom>
          <a:solidFill>
            <a:srgbClr val="CCFFFF"/>
          </a:solidFill>
          <a:ln w="19050">
            <a:solidFill>
              <a:schemeClr val="tx1"/>
            </a:solidFill>
          </a:ln>
        </p:spPr>
        <p:txBody>
          <a:bodyPr wrap="none" rtlCol="0">
            <a:spAutoFit/>
          </a:bodyPr>
          <a:lstStyle/>
          <a:p>
            <a:r>
              <a:rPr lang="en-US" sz="2000" spc="-300" noProof="1" smtClean="0">
                <a:solidFill>
                  <a:srgbClr val="FF0000"/>
                </a:solidFill>
                <a:latin typeface="Courier New" pitchFamily="49" charset="0"/>
                <a:cs typeface="Courier New" pitchFamily="49" charset="0"/>
              </a:rPr>
              <a:t>SV: out=  1, in=126, reset=0, load=0</a:t>
            </a:r>
          </a:p>
          <a:p>
            <a:r>
              <a:rPr lang="en-US" sz="2000" spc="-300" noProof="1" smtClean="0">
                <a:solidFill>
                  <a:srgbClr val="FF0000"/>
                </a:solidFill>
                <a:latin typeface="Courier New" pitchFamily="49" charset="0"/>
                <a:cs typeface="Courier New" pitchFamily="49" charset="0"/>
              </a:rPr>
              <a:t>SV: out=  0, in=126, reset=1, load=0</a:t>
            </a:r>
          </a:p>
          <a:p>
            <a:r>
              <a:rPr lang="en-US" sz="2000" spc="-300" noProof="1" smtClean="0">
                <a:solidFill>
                  <a:srgbClr val="FF0000"/>
                </a:solidFill>
                <a:latin typeface="Courier New" pitchFamily="49" charset="0"/>
                <a:cs typeface="Courier New" pitchFamily="49" charset="0"/>
              </a:rPr>
              <a:t>SV: out=126, in=126, reset=0, load=1</a:t>
            </a:r>
          </a:p>
          <a:p>
            <a:r>
              <a:rPr lang="en-US" sz="2000" spc="-300" noProof="1" smtClean="0">
                <a:solidFill>
                  <a:srgbClr val="FF0000"/>
                </a:solidFill>
                <a:latin typeface="Courier New" pitchFamily="49" charset="0"/>
                <a:cs typeface="Courier New" pitchFamily="49" charset="0"/>
              </a:rPr>
              <a:t>SV: out=127, in=126, reset=0, load=0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15" end="1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16" end="1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12.2.2 The chandle data type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14</a:t>
            </a:fld>
            <a:endParaRPr lang="en-US" dirty="0"/>
          </a:p>
        </p:txBody>
      </p:sp>
      <p:sp>
        <p:nvSpPr>
          <p:cNvPr id="10" name="TextBox 9"/>
          <p:cNvSpPr txBox="1"/>
          <p:nvPr/>
        </p:nvSpPr>
        <p:spPr>
          <a:xfrm>
            <a:off x="304800" y="990600"/>
            <a:ext cx="8534400" cy="2086725"/>
          </a:xfrm>
          <a:prstGeom prst="rect">
            <a:avLst/>
          </a:prstGeom>
          <a:noFill/>
        </p:spPr>
        <p:txBody>
          <a:bodyPr wrap="square" rtlCol="0">
            <a:spAutoFit/>
          </a:bodyPr>
          <a:lstStyle/>
          <a:p>
            <a:pPr>
              <a:lnSpc>
                <a:spcPct val="90000"/>
              </a:lnSpc>
              <a:buFont typeface="Arial" pitchFamily="34" charset="0"/>
              <a:buChar char="•"/>
            </a:pPr>
            <a:r>
              <a:rPr lang="en-US" sz="2400" dirty="0" smtClean="0"/>
              <a:t>What if we want to instantiate more than 1 module that calls the same  C function?</a:t>
            </a:r>
          </a:p>
          <a:p>
            <a:pPr>
              <a:lnSpc>
                <a:spcPct val="90000"/>
              </a:lnSpc>
              <a:buFont typeface="Arial" pitchFamily="34" charset="0"/>
              <a:buChar char="•"/>
            </a:pPr>
            <a:r>
              <a:rPr lang="en-US" sz="2400" dirty="0" smtClean="0"/>
              <a:t>The multiple modules share the variable(s) in the C function.</a:t>
            </a:r>
          </a:p>
          <a:p>
            <a:pPr>
              <a:lnSpc>
                <a:spcPct val="90000"/>
              </a:lnSpc>
              <a:buFont typeface="Arial" pitchFamily="34" charset="0"/>
              <a:buChar char="•"/>
            </a:pPr>
            <a:r>
              <a:rPr lang="en-US" sz="2400" dirty="0" smtClean="0"/>
              <a:t>Other scenario is we want to instantiate the C function more than once.</a:t>
            </a:r>
          </a:p>
          <a:p>
            <a:pPr>
              <a:lnSpc>
                <a:spcPct val="90000"/>
              </a:lnSpc>
              <a:buFont typeface="Arial" pitchFamily="34" charset="0"/>
              <a:buChar char="•"/>
            </a:pPr>
            <a:r>
              <a:rPr lang="en-US" sz="2400" dirty="0" smtClean="0"/>
              <a:t>Solution is a </a:t>
            </a:r>
            <a:r>
              <a:rPr lang="en-US" sz="2200" b="1" dirty="0" smtClean="0">
                <a:solidFill>
                  <a:srgbClr val="FF0000"/>
                </a:solidFill>
                <a:latin typeface="Courier New" pitchFamily="49" charset="0"/>
                <a:cs typeface="Courier New" pitchFamily="49" charset="0"/>
              </a:rPr>
              <a:t>chandle</a:t>
            </a:r>
            <a:r>
              <a:rPr lang="en-US" sz="2400" dirty="0" smtClean="0"/>
              <a:t> which stores a pointer to a C object.</a:t>
            </a:r>
          </a:p>
        </p:txBody>
      </p:sp>
      <p:cxnSp>
        <p:nvCxnSpPr>
          <p:cNvPr id="6" name="Straight Connector 5"/>
          <p:cNvCxnSpPr/>
          <p:nvPr/>
        </p:nvCxnSpPr>
        <p:spPr>
          <a:xfrm rot="5400000">
            <a:off x="3009900" y="4610100"/>
            <a:ext cx="23622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7400" y="3505200"/>
            <a:ext cx="2010550" cy="461665"/>
          </a:xfrm>
          <a:prstGeom prst="rect">
            <a:avLst/>
          </a:prstGeom>
          <a:noFill/>
          <a:ln w="19050">
            <a:noFill/>
          </a:ln>
        </p:spPr>
        <p:txBody>
          <a:bodyPr wrap="none" rtlCol="0">
            <a:spAutoFit/>
          </a:bodyPr>
          <a:lstStyle/>
          <a:p>
            <a:r>
              <a:rPr lang="en-US" sz="2400" dirty="0" smtClean="0"/>
              <a:t>SystemVerilog </a:t>
            </a:r>
          </a:p>
        </p:txBody>
      </p:sp>
      <p:sp>
        <p:nvSpPr>
          <p:cNvPr id="11" name="TextBox 10"/>
          <p:cNvSpPr txBox="1"/>
          <p:nvPr/>
        </p:nvSpPr>
        <p:spPr>
          <a:xfrm>
            <a:off x="4390250" y="3505200"/>
            <a:ext cx="940322" cy="461665"/>
          </a:xfrm>
          <a:prstGeom prst="rect">
            <a:avLst/>
          </a:prstGeom>
          <a:noFill/>
          <a:ln w="19050">
            <a:noFill/>
          </a:ln>
        </p:spPr>
        <p:txBody>
          <a:bodyPr wrap="none" rtlCol="0">
            <a:spAutoFit/>
          </a:bodyPr>
          <a:lstStyle/>
          <a:p>
            <a:r>
              <a:rPr lang="en-US" sz="2400" dirty="0" smtClean="0"/>
              <a:t>C/C++</a:t>
            </a:r>
          </a:p>
        </p:txBody>
      </p:sp>
      <p:sp>
        <p:nvSpPr>
          <p:cNvPr id="12" name="TextBox 11"/>
          <p:cNvSpPr txBox="1"/>
          <p:nvPr/>
        </p:nvSpPr>
        <p:spPr>
          <a:xfrm>
            <a:off x="4495800" y="4038600"/>
            <a:ext cx="3416320" cy="707886"/>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smtClean="0">
                <a:latin typeface="Courier New" pitchFamily="49" charset="0"/>
                <a:cs typeface="Courier New" pitchFamily="49" charset="0"/>
              </a:rPr>
              <a:t>void *h = malloc(10);</a:t>
            </a:r>
          </a:p>
          <a:p>
            <a:r>
              <a:rPr lang="en-US" sz="2000" dirty="0" smtClean="0">
                <a:latin typeface="Courier New" pitchFamily="49" charset="0"/>
                <a:cs typeface="Courier New" pitchFamily="49" charset="0"/>
              </a:rPr>
              <a:t>return h;</a:t>
            </a:r>
          </a:p>
        </p:txBody>
      </p:sp>
      <p:sp>
        <p:nvSpPr>
          <p:cNvPr id="13" name="Rounded Rectangle 12"/>
          <p:cNvSpPr/>
          <p:nvPr/>
        </p:nvSpPr>
        <p:spPr>
          <a:xfrm>
            <a:off x="3810000" y="5257800"/>
            <a:ext cx="914400" cy="685800"/>
          </a:xfrm>
          <a:prstGeom prst="roundRect">
            <a:avLst/>
          </a:prstGeom>
          <a:ln>
            <a:tailEnd type="triangle"/>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14" name="Straight Arrow Connector 13"/>
          <p:cNvCxnSpPr/>
          <p:nvPr/>
        </p:nvCxnSpPr>
        <p:spPr>
          <a:xfrm rot="10800000" flipV="1">
            <a:off x="4724400" y="4800600"/>
            <a:ext cx="762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00" y="4038600"/>
            <a:ext cx="3108543" cy="707886"/>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r>
              <a:rPr lang="en-US" sz="2000" dirty="0" smtClean="0">
                <a:latin typeface="Courier New" pitchFamily="49" charset="0"/>
                <a:cs typeface="Courier New" pitchFamily="49" charset="0"/>
              </a:rPr>
              <a:t>chandle c;</a:t>
            </a:r>
          </a:p>
          <a:p>
            <a:r>
              <a:rPr lang="en-US" sz="2000" dirty="0" smtClean="0">
                <a:latin typeface="Courier New" pitchFamily="49" charset="0"/>
                <a:cs typeface="Courier New" pitchFamily="49" charset="0"/>
              </a:rPr>
              <a:t>c = counter7_new();</a:t>
            </a:r>
          </a:p>
        </p:txBody>
      </p:sp>
      <p:cxnSp>
        <p:nvCxnSpPr>
          <p:cNvPr id="16" name="Straight Arrow Connector 15"/>
          <p:cNvCxnSpPr/>
          <p:nvPr/>
        </p:nvCxnSpPr>
        <p:spPr>
          <a:xfrm>
            <a:off x="1066800" y="4800600"/>
            <a:ext cx="2667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12.2.2 The chandle data type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15</a:t>
            </a:fld>
            <a:endParaRPr lang="en-US" dirty="0"/>
          </a:p>
        </p:txBody>
      </p:sp>
      <p:sp>
        <p:nvSpPr>
          <p:cNvPr id="6" name="TextBox 5"/>
          <p:cNvSpPr txBox="1"/>
          <p:nvPr/>
        </p:nvSpPr>
        <p:spPr>
          <a:xfrm>
            <a:off x="152400" y="990600"/>
            <a:ext cx="3894015" cy="4939814"/>
          </a:xfrm>
          <a:prstGeom prst="rect">
            <a:avLst/>
          </a:prstGeom>
          <a:solidFill>
            <a:srgbClr val="CCFFCC"/>
          </a:solidFill>
          <a:ln w="19050">
            <a:solidFill>
              <a:schemeClr val="tx1"/>
            </a:solidFill>
          </a:ln>
        </p:spPr>
        <p:txBody>
          <a:bodyPr wrap="none" rtlCol="0">
            <a:spAutoFit/>
          </a:bodyPr>
          <a:lstStyle/>
          <a:p>
            <a:r>
              <a:rPr lang="en-US" sz="2100" spc="-150" noProof="1" smtClean="0">
                <a:latin typeface="Courier New" pitchFamily="49" charset="0"/>
                <a:cs typeface="Courier New" pitchFamily="49" charset="0"/>
              </a:rPr>
              <a:t>#include &lt;svdpi.h&gt;</a:t>
            </a:r>
          </a:p>
          <a:p>
            <a:r>
              <a:rPr lang="en-US" sz="2100" spc="-150" noProof="1" smtClean="0">
                <a:latin typeface="Courier New" pitchFamily="49" charset="0"/>
                <a:cs typeface="Courier New" pitchFamily="49" charset="0"/>
              </a:rPr>
              <a:t>#include &lt;malloc.h&gt;</a:t>
            </a:r>
          </a:p>
          <a:p>
            <a:r>
              <a:rPr lang="en-US" sz="2100" spc="-150" noProof="1" smtClean="0">
                <a:latin typeface="Courier New" pitchFamily="49" charset="0"/>
                <a:cs typeface="Courier New" pitchFamily="49" charset="0"/>
              </a:rPr>
              <a:t>#include &lt;stdio.h&gt;</a:t>
            </a:r>
          </a:p>
          <a:p>
            <a:r>
              <a:rPr lang="en-US" sz="2100" spc="-150" noProof="1" smtClean="0">
                <a:latin typeface="Courier New" pitchFamily="49" charset="0"/>
                <a:cs typeface="Courier New" pitchFamily="49" charset="0"/>
              </a:rPr>
              <a:t>typedef struct { </a:t>
            </a:r>
          </a:p>
          <a:p>
            <a:r>
              <a:rPr lang="en-US" sz="2100" spc="-150" noProof="1" smtClean="0">
                <a:latin typeface="Courier New" pitchFamily="49" charset="0"/>
                <a:cs typeface="Courier New" pitchFamily="49" charset="0"/>
              </a:rPr>
              <a:t>  unsigned char cnt;</a:t>
            </a:r>
          </a:p>
          <a:p>
            <a:r>
              <a:rPr lang="en-US" sz="2100" spc="-150" noProof="1" smtClean="0">
                <a:latin typeface="Courier New" pitchFamily="49" charset="0"/>
                <a:cs typeface="Courier New" pitchFamily="49" charset="0"/>
              </a:rPr>
              <a:t>} c7;</a:t>
            </a:r>
          </a:p>
          <a:p>
            <a:endParaRPr lang="en-US" sz="21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c7  *c;</a:t>
            </a:r>
          </a:p>
          <a:p>
            <a:endParaRPr lang="en-US" sz="21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void* counter7_new() {</a:t>
            </a:r>
          </a:p>
          <a:p>
            <a:r>
              <a:rPr lang="en-US" sz="2100" spc="-150" noProof="1" smtClean="0">
                <a:latin typeface="Courier New" pitchFamily="49" charset="0"/>
                <a:cs typeface="Courier New" pitchFamily="49" charset="0"/>
              </a:rPr>
              <a:t>  c = malloc(sizeof(c7));</a:t>
            </a:r>
          </a:p>
          <a:p>
            <a:r>
              <a:rPr lang="en-US" sz="2100" spc="-150" noProof="1" smtClean="0">
                <a:latin typeface="Courier New" pitchFamily="49" charset="0"/>
                <a:cs typeface="Courier New" pitchFamily="49" charset="0"/>
              </a:rPr>
              <a:t>  c-&gt;cnt = 0;</a:t>
            </a:r>
          </a:p>
          <a:p>
            <a:r>
              <a:rPr lang="en-US" sz="2100" spc="-150" noProof="1" smtClean="0">
                <a:latin typeface="Courier New" pitchFamily="49" charset="0"/>
                <a:cs typeface="Courier New" pitchFamily="49" charset="0"/>
              </a:rPr>
              <a:t>  return c;</a:t>
            </a:r>
          </a:p>
          <a:p>
            <a:r>
              <a:rPr lang="en-US" sz="2100" spc="-150" noProof="1" smtClean="0">
                <a:latin typeface="Courier New" pitchFamily="49" charset="0"/>
                <a:cs typeface="Courier New" pitchFamily="49" charset="0"/>
              </a:rPr>
              <a:t>}</a:t>
            </a:r>
          </a:p>
          <a:p>
            <a:r>
              <a:rPr lang="en-US" sz="2100" spc="-150" noProof="1" smtClean="0">
                <a:latin typeface="Courier New" pitchFamily="49" charset="0"/>
                <a:cs typeface="Courier New" pitchFamily="49" charset="0"/>
              </a:rPr>
              <a:t>........</a:t>
            </a:r>
          </a:p>
        </p:txBody>
      </p:sp>
      <p:sp>
        <p:nvSpPr>
          <p:cNvPr id="9" name="TextBox 8"/>
          <p:cNvSpPr txBox="1"/>
          <p:nvPr/>
        </p:nvSpPr>
        <p:spPr>
          <a:xfrm>
            <a:off x="4191000" y="990600"/>
            <a:ext cx="4800600" cy="5262979"/>
          </a:xfrm>
          <a:prstGeom prst="rect">
            <a:avLst/>
          </a:prstGeom>
          <a:solidFill>
            <a:srgbClr val="CCFFCC"/>
          </a:solidFill>
          <a:ln w="19050">
            <a:solidFill>
              <a:schemeClr val="tx1"/>
            </a:solidFill>
          </a:ln>
        </p:spPr>
        <p:txBody>
          <a:bodyPr wrap="square" rtlCol="0">
            <a:spAutoFit/>
          </a:bodyPr>
          <a:lstStyle/>
          <a:p>
            <a:r>
              <a:rPr lang="en-US" sz="2100" spc="-150" noProof="1" smtClean="0">
                <a:latin typeface="Courier New" pitchFamily="49" charset="0"/>
                <a:cs typeface="Courier New" pitchFamily="49" charset="0"/>
              </a:rPr>
              <a:t>.........</a:t>
            </a:r>
          </a:p>
          <a:p>
            <a:r>
              <a:rPr lang="en-US" sz="2100" spc="-150" noProof="1" smtClean="0">
                <a:latin typeface="Courier New" pitchFamily="49" charset="0"/>
                <a:cs typeface="Courier New" pitchFamily="49" charset="0"/>
              </a:rPr>
              <a:t>void counter7(</a:t>
            </a:r>
          </a:p>
          <a:p>
            <a:r>
              <a:rPr lang="en-US" sz="2100" spc="-150" noProof="1" smtClean="0">
                <a:latin typeface="Courier New" pitchFamily="49" charset="0"/>
                <a:cs typeface="Courier New" pitchFamily="49" charset="0"/>
              </a:rPr>
              <a:t>  c7 </a:t>
            </a:r>
            <a:r>
              <a:rPr lang="en-US" sz="2100" spc="-150" noProof="1" smtClean="0">
                <a:solidFill>
                  <a:srgbClr val="FF0000"/>
                </a:solidFill>
                <a:latin typeface="Courier New" pitchFamily="49" charset="0"/>
                <a:cs typeface="Courier New" pitchFamily="49" charset="0"/>
              </a:rPr>
              <a:t>*inst</a:t>
            </a:r>
            <a:r>
              <a:rPr lang="en-US" sz="2100" spc="-150" noProof="1" smtClean="0">
                <a:latin typeface="Courier New" pitchFamily="49" charset="0"/>
                <a:cs typeface="Courier New" pitchFamily="49" charset="0"/>
              </a:rPr>
              <a:t>,</a:t>
            </a:r>
          </a:p>
          <a:p>
            <a:r>
              <a:rPr lang="en-US" sz="2100" spc="-150" noProof="1" smtClean="0">
                <a:latin typeface="Courier New" pitchFamily="49" charset="0"/>
                <a:cs typeface="Courier New" pitchFamily="49" charset="0"/>
              </a:rPr>
              <a:t>  svBitVecVal* count,</a:t>
            </a:r>
          </a:p>
          <a:p>
            <a:r>
              <a:rPr lang="en-US" sz="2100" spc="-150" noProof="1" smtClean="0">
                <a:latin typeface="Courier New" pitchFamily="49" charset="0"/>
                <a:cs typeface="Courier New" pitchFamily="49" charset="0"/>
              </a:rPr>
              <a:t>  const svBitVecVal* i,</a:t>
            </a:r>
          </a:p>
          <a:p>
            <a:r>
              <a:rPr lang="en-US" sz="2100" spc="-150" noProof="1" smtClean="0">
                <a:latin typeface="Courier New" pitchFamily="49" charset="0"/>
                <a:cs typeface="Courier New" pitchFamily="49" charset="0"/>
              </a:rPr>
              <a:t>  const svBit reset,</a:t>
            </a:r>
          </a:p>
          <a:p>
            <a:r>
              <a:rPr lang="en-US" sz="2100" spc="-150" noProof="1" smtClean="0">
                <a:latin typeface="Courier New" pitchFamily="49" charset="0"/>
                <a:cs typeface="Courier New" pitchFamily="49" charset="0"/>
              </a:rPr>
              <a:t>  const svBit load) {</a:t>
            </a:r>
          </a:p>
          <a:p>
            <a:r>
              <a:rPr lang="en-US" sz="2100" spc="-150" noProof="1" smtClean="0">
                <a:latin typeface="Courier New" pitchFamily="49" charset="0"/>
                <a:cs typeface="Courier New" pitchFamily="49" charset="0"/>
              </a:rPr>
              <a:t>  if (reset) inst-&gt;cnt = 0; </a:t>
            </a:r>
          </a:p>
          <a:p>
            <a:r>
              <a:rPr lang="en-US" sz="2100" spc="-150" noProof="1" smtClean="0">
                <a:latin typeface="Courier New" pitchFamily="49" charset="0"/>
                <a:cs typeface="Courier New" pitchFamily="49" charset="0"/>
              </a:rPr>
              <a:t>  else if (load) inst-&gt;cnt = *i; </a:t>
            </a:r>
          </a:p>
          <a:p>
            <a:r>
              <a:rPr lang="en-US" sz="2100" spc="-150" noProof="1" smtClean="0">
                <a:latin typeface="Courier New" pitchFamily="49" charset="0"/>
                <a:cs typeface="Courier New" pitchFamily="49" charset="0"/>
              </a:rPr>
              <a:t>  else inst-&gt;cnt++; </a:t>
            </a:r>
          </a:p>
          <a:p>
            <a:r>
              <a:rPr lang="en-US" sz="2100" spc="-150" noProof="1" smtClean="0">
                <a:latin typeface="Courier New" pitchFamily="49" charset="0"/>
                <a:cs typeface="Courier New" pitchFamily="49" charset="0"/>
              </a:rPr>
              <a:t>  inst-&gt;cnt &amp;= 0x7f; </a:t>
            </a:r>
          </a:p>
          <a:p>
            <a:r>
              <a:rPr lang="en-US" sz="2100" spc="-150" noProof="1" smtClean="0">
                <a:latin typeface="Courier New" pitchFamily="49" charset="0"/>
                <a:cs typeface="Courier New" pitchFamily="49" charset="0"/>
              </a:rPr>
              <a:t>  *count = inst-&gt;cnt; </a:t>
            </a:r>
          </a:p>
          <a:p>
            <a:r>
              <a:rPr lang="en-US" sz="2100" spc="-150" noProof="1" smtClean="0">
                <a:latin typeface="Courier New" pitchFamily="49" charset="0"/>
                <a:cs typeface="Courier New" pitchFamily="49" charset="0"/>
              </a:rPr>
              <a:t>  printf("C: count=%d, i=%d, </a:t>
            </a:r>
          </a:p>
          <a:p>
            <a:r>
              <a:rPr lang="en-US" sz="2100" spc="-150" noProof="1" smtClean="0">
                <a:latin typeface="Courier New" pitchFamily="49" charset="0"/>
                <a:cs typeface="Courier New" pitchFamily="49" charset="0"/>
              </a:rPr>
              <a:t>      reset=%d, load=%d\n",</a:t>
            </a:r>
          </a:p>
          <a:p>
            <a:r>
              <a:rPr lang="en-US" sz="2100" spc="-150" noProof="1" smtClean="0">
                <a:latin typeface="Courier New" pitchFamily="49" charset="0"/>
                <a:cs typeface="Courier New" pitchFamily="49" charset="0"/>
              </a:rPr>
              <a:t>      *count, *i, reset, load);</a:t>
            </a:r>
          </a:p>
          <a:p>
            <a:r>
              <a:rPr lang="en-US" sz="2100" spc="-150" noProof="1"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bg/>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5" end="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6" end="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xEl>
                                              <p:pRg st="7" end="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xEl>
                                              <p:pRg st="8" end="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10" end="1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
                                            <p:txEl>
                                              <p:pRg st="11" end="1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
                                            <p:txEl>
                                              <p:pRg st="12" end="1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9">
                                            <p:txEl>
                                              <p:pRg st="13" end="1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9"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12.2.2 The chandle data type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16</a:t>
            </a:fld>
            <a:endParaRPr lang="en-US" dirty="0"/>
          </a:p>
        </p:txBody>
      </p:sp>
      <p:sp>
        <p:nvSpPr>
          <p:cNvPr id="6" name="TextBox 5"/>
          <p:cNvSpPr txBox="1"/>
          <p:nvPr/>
        </p:nvSpPr>
        <p:spPr>
          <a:xfrm>
            <a:off x="152400" y="838200"/>
            <a:ext cx="5609228" cy="4401205"/>
          </a:xfrm>
          <a:prstGeom prst="rect">
            <a:avLst/>
          </a:prstGeom>
          <a:solidFill>
            <a:srgbClr val="FFFFCC"/>
          </a:solidFill>
          <a:ln w="19050">
            <a:solidFill>
              <a:schemeClr val="tx1"/>
            </a:solidFill>
          </a:ln>
        </p:spPr>
        <p:txBody>
          <a:bodyPr wrap="none" rtlCol="0">
            <a:spAutoFit/>
          </a:bodyPr>
          <a:lstStyle/>
          <a:p>
            <a:r>
              <a:rPr lang="en-US" sz="2000" spc="-300" noProof="1" smtClean="0">
                <a:latin typeface="Courier New" pitchFamily="49" charset="0"/>
                <a:cs typeface="Courier New" pitchFamily="49" charset="0"/>
              </a:rPr>
              <a:t>import "DPI-C" function </a:t>
            </a:r>
            <a:r>
              <a:rPr lang="en-US" sz="2000" spc="-300" noProof="1" smtClean="0">
                <a:solidFill>
                  <a:srgbClr val="FF0000"/>
                </a:solidFill>
                <a:latin typeface="Courier New" pitchFamily="49" charset="0"/>
                <a:cs typeface="Courier New" pitchFamily="49" charset="0"/>
              </a:rPr>
              <a:t>chandle</a:t>
            </a:r>
            <a:r>
              <a:rPr lang="en-US" sz="2000" spc="-300" noProof="1" smtClean="0">
                <a:latin typeface="Courier New" pitchFamily="49" charset="0"/>
                <a:cs typeface="Courier New" pitchFamily="49" charset="0"/>
              </a:rPr>
              <a:t> counter7_new();</a:t>
            </a:r>
          </a:p>
          <a:p>
            <a:r>
              <a:rPr lang="en-US" sz="2000" spc="-300" noProof="1" smtClean="0">
                <a:latin typeface="Courier New" pitchFamily="49" charset="0"/>
                <a:cs typeface="Courier New" pitchFamily="49" charset="0"/>
              </a:rPr>
              <a:t>import "DPI-C" function void counter7</a:t>
            </a:r>
          </a:p>
          <a:p>
            <a:r>
              <a:rPr lang="en-US" sz="2000" spc="-300" noProof="1" smtClean="0">
                <a:latin typeface="Courier New" pitchFamily="49" charset="0"/>
                <a:cs typeface="Courier New" pitchFamily="49" charset="0"/>
              </a:rPr>
              <a:t>(input </a:t>
            </a:r>
            <a:r>
              <a:rPr lang="en-US" sz="2000" spc="-300" noProof="1" smtClean="0">
                <a:solidFill>
                  <a:srgbClr val="FF0000"/>
                </a:solidFill>
                <a:latin typeface="Courier New" pitchFamily="49" charset="0"/>
                <a:cs typeface="Courier New" pitchFamily="49" charset="0"/>
              </a:rPr>
              <a:t>chandle</a:t>
            </a:r>
            <a:r>
              <a:rPr lang="en-US" sz="2000" spc="-300" noProof="1" smtClean="0">
                <a:latin typeface="Courier New" pitchFamily="49" charset="0"/>
                <a:cs typeface="Courier New" pitchFamily="49" charset="0"/>
              </a:rPr>
              <a:t> inst,</a:t>
            </a:r>
          </a:p>
          <a:p>
            <a:r>
              <a:rPr lang="en-US" sz="2000" spc="-300" noProof="1" smtClean="0">
                <a:latin typeface="Courier New" pitchFamily="49" charset="0"/>
                <a:cs typeface="Courier New" pitchFamily="49" charset="0"/>
              </a:rPr>
              <a:t>output bit [6:0] out,</a:t>
            </a:r>
          </a:p>
          <a:p>
            <a:r>
              <a:rPr lang="en-US" sz="2000" spc="-300" noProof="1" smtClean="0">
                <a:latin typeface="Courier New" pitchFamily="49" charset="0"/>
                <a:cs typeface="Courier New" pitchFamily="49" charset="0"/>
              </a:rPr>
              <a:t>input bit [6:0] in,</a:t>
            </a:r>
          </a:p>
          <a:p>
            <a:r>
              <a:rPr lang="en-US" sz="2000" spc="-300" noProof="1" smtClean="0">
                <a:latin typeface="Courier New" pitchFamily="49" charset="0"/>
                <a:cs typeface="Courier New" pitchFamily="49" charset="0"/>
              </a:rPr>
              <a:t>input bit reset, load);</a:t>
            </a:r>
          </a:p>
          <a:p>
            <a:r>
              <a:rPr lang="en-US" sz="2000" spc="-300" noProof="1" smtClean="0">
                <a:latin typeface="Courier New" pitchFamily="49" charset="0"/>
                <a:cs typeface="Courier New" pitchFamily="49" charset="0"/>
              </a:rPr>
              <a:t>program automatic test;</a:t>
            </a:r>
          </a:p>
          <a:p>
            <a:r>
              <a:rPr lang="en-US" sz="2000" spc="-300" noProof="1" smtClean="0">
                <a:latin typeface="Courier New" pitchFamily="49" charset="0"/>
                <a:cs typeface="Courier New" pitchFamily="49" charset="0"/>
              </a:rPr>
              <a:t>  bit [6:0] o1, o2, i1, i2;</a:t>
            </a:r>
          </a:p>
          <a:p>
            <a:r>
              <a:rPr lang="en-US" sz="2000" spc="-300" noProof="1" smtClean="0">
                <a:latin typeface="Courier New" pitchFamily="49" charset="0"/>
                <a:cs typeface="Courier New" pitchFamily="49" charset="0"/>
              </a:rPr>
              <a:t>  bit reset, load, clk;</a:t>
            </a:r>
          </a:p>
          <a:p>
            <a:r>
              <a:rPr lang="en-US" sz="2000" spc="-300" noProof="1" smtClean="0">
                <a:latin typeface="Courier New" pitchFamily="49" charset="0"/>
                <a:cs typeface="Courier New" pitchFamily="49" charset="0"/>
              </a:rPr>
              <a:t>  chandle inst1, inst2; </a:t>
            </a:r>
          </a:p>
          <a:p>
            <a:r>
              <a:rPr lang="en-US" sz="2000" spc="-300" noProof="1" smtClean="0">
                <a:latin typeface="Courier New" pitchFamily="49" charset="0"/>
                <a:cs typeface="Courier New" pitchFamily="49" charset="0"/>
              </a:rPr>
              <a:t>  initial begin</a:t>
            </a:r>
          </a:p>
          <a:p>
            <a:r>
              <a:rPr lang="en-US" sz="2000" spc="-300" noProof="1" smtClean="0">
                <a:latin typeface="Courier New" pitchFamily="49" charset="0"/>
                <a:cs typeface="Courier New" pitchFamily="49" charset="0"/>
              </a:rPr>
              <a:t>    inst1 = counter7_new();</a:t>
            </a:r>
          </a:p>
          <a:p>
            <a:r>
              <a:rPr lang="en-US" sz="2000" spc="-300" noProof="1" smtClean="0">
                <a:latin typeface="Courier New" pitchFamily="49" charset="0"/>
                <a:cs typeface="Courier New" pitchFamily="49" charset="0"/>
              </a:rPr>
              <a:t>    inst2 = counter7_new();</a:t>
            </a:r>
          </a:p>
          <a:p>
            <a:r>
              <a:rPr lang="en-US" sz="2000" spc="-300" noProof="1" smtClean="0">
                <a:latin typeface="Courier New" pitchFamily="49" charset="0"/>
                <a:cs typeface="Courier New" pitchFamily="49" charset="0"/>
              </a:rPr>
              <a:t>    ......</a:t>
            </a:r>
          </a:p>
        </p:txBody>
      </p:sp>
      <p:sp>
        <p:nvSpPr>
          <p:cNvPr id="9" name="TextBox 8"/>
          <p:cNvSpPr txBox="1"/>
          <p:nvPr/>
        </p:nvSpPr>
        <p:spPr>
          <a:xfrm>
            <a:off x="3429000" y="1524000"/>
            <a:ext cx="5262979" cy="5016758"/>
          </a:xfrm>
          <a:prstGeom prst="rect">
            <a:avLst/>
          </a:prstGeom>
          <a:solidFill>
            <a:srgbClr val="FFFFCC"/>
          </a:solidFill>
          <a:ln w="19050">
            <a:solidFill>
              <a:schemeClr val="tx1"/>
            </a:solidFill>
          </a:ln>
        </p:spPr>
        <p:txBody>
          <a:bodyPr wrap="none" rtlCol="0">
            <a:spAutoFit/>
          </a:bodyPr>
          <a:lstStyle/>
          <a:p>
            <a:r>
              <a:rPr lang="en-US" sz="2000" spc="-300" noProof="1" smtClean="0">
                <a:latin typeface="Courier New" pitchFamily="49" charset="0"/>
                <a:cs typeface="Courier New" pitchFamily="49" charset="0"/>
              </a:rPr>
              <a:t>  .......</a:t>
            </a:r>
          </a:p>
          <a:p>
            <a:r>
              <a:rPr lang="en-US" sz="2000" spc="-300" noProof="1" smtClean="0">
                <a:latin typeface="Courier New" pitchFamily="49" charset="0"/>
                <a:cs typeface="Courier New" pitchFamily="49" charset="0"/>
              </a:rPr>
              <a:t>  fork</a:t>
            </a:r>
          </a:p>
          <a:p>
            <a:r>
              <a:rPr lang="en-US" sz="2000" spc="-300" noProof="1" smtClean="0">
                <a:latin typeface="Courier New" pitchFamily="49" charset="0"/>
                <a:cs typeface="Courier New" pitchFamily="49" charset="0"/>
              </a:rPr>
              <a:t>    forever #10 clk = ~clk;</a:t>
            </a:r>
          </a:p>
          <a:p>
            <a:r>
              <a:rPr lang="en-US" sz="2000" spc="-300" noProof="1" smtClean="0">
                <a:latin typeface="Courier New" pitchFamily="49" charset="0"/>
                <a:cs typeface="Courier New" pitchFamily="49" charset="0"/>
              </a:rPr>
              <a:t>    forever @(posedge clk) begin</a:t>
            </a:r>
          </a:p>
          <a:p>
            <a:r>
              <a:rPr lang="en-US" sz="2000" spc="-300" noProof="1" smtClean="0">
                <a:latin typeface="Courier New" pitchFamily="49" charset="0"/>
                <a:cs typeface="Courier New" pitchFamily="49" charset="0"/>
              </a:rPr>
              <a:t>      counter7(inst1, o1, i1, reset, load);</a:t>
            </a:r>
          </a:p>
          <a:p>
            <a:r>
              <a:rPr lang="en-US" sz="2000" spc="-300" noProof="1" smtClean="0">
                <a:latin typeface="Courier New" pitchFamily="49" charset="0"/>
                <a:cs typeface="Courier New" pitchFamily="49" charset="0"/>
              </a:rPr>
              <a:t>      counter7(inst2, o2, i2, reset, load);</a:t>
            </a:r>
          </a:p>
          <a:p>
            <a:r>
              <a:rPr lang="en-US" sz="2000" spc="-300" noProof="1" smtClean="0">
                <a:latin typeface="Courier New" pitchFamily="49" charset="0"/>
                <a:cs typeface="Courier New" pitchFamily="49" charset="0"/>
              </a:rPr>
              <a:t>    end</a:t>
            </a:r>
          </a:p>
          <a:p>
            <a:r>
              <a:rPr lang="en-US" sz="2000" spc="-300" noProof="1" smtClean="0">
                <a:latin typeface="Courier New" pitchFamily="49" charset="0"/>
                <a:cs typeface="Courier New" pitchFamily="49" charset="0"/>
              </a:rPr>
              <a:t>  join_none</a:t>
            </a:r>
          </a:p>
          <a:p>
            <a:r>
              <a:rPr lang="en-US" sz="2000" spc="-300" noProof="1" smtClean="0">
                <a:latin typeface="Courier New" pitchFamily="49" charset="0"/>
                <a:cs typeface="Courier New" pitchFamily="49" charset="0"/>
              </a:rPr>
              <a:t>  reset = 0; load = 0; i1 = 120; i2 = 10;</a:t>
            </a:r>
          </a:p>
          <a:p>
            <a:r>
              <a:rPr lang="en-US" sz="2000" spc="-300" noProof="1" smtClean="0">
                <a:latin typeface="Courier New" pitchFamily="49" charset="0"/>
                <a:cs typeface="Courier New" pitchFamily="49" charset="0"/>
              </a:rPr>
              <a:t>  @(negedge clk);</a:t>
            </a:r>
          </a:p>
          <a:p>
            <a:r>
              <a:rPr lang="en-US" sz="2000" spc="-300" noProof="1" smtClean="0">
                <a:latin typeface="Courier New" pitchFamily="49" charset="0"/>
                <a:cs typeface="Courier New" pitchFamily="49" charset="0"/>
              </a:rPr>
              <a:t>  load = 1;</a:t>
            </a:r>
          </a:p>
          <a:p>
            <a:r>
              <a:rPr lang="en-US" sz="2000" spc="-300" noProof="1" smtClean="0">
                <a:latin typeface="Courier New" pitchFamily="49" charset="0"/>
                <a:cs typeface="Courier New" pitchFamily="49" charset="0"/>
              </a:rPr>
              <a:t>  @(negedge clk);</a:t>
            </a:r>
          </a:p>
          <a:p>
            <a:r>
              <a:rPr lang="en-US" sz="2000" spc="-300" noProof="1" smtClean="0">
                <a:latin typeface="Courier New" pitchFamily="49" charset="0"/>
                <a:cs typeface="Courier New" pitchFamily="49" charset="0"/>
              </a:rPr>
              <a:t>  load = 0;</a:t>
            </a:r>
          </a:p>
          <a:p>
            <a:r>
              <a:rPr lang="en-US" sz="2000" spc="-300" noProof="1" smtClean="0">
                <a:latin typeface="Courier New" pitchFamily="49" charset="0"/>
                <a:cs typeface="Courier New" pitchFamily="49" charset="0"/>
              </a:rPr>
              <a:t>   ...</a:t>
            </a:r>
          </a:p>
          <a:p>
            <a:r>
              <a:rPr lang="en-US" sz="2000" spc="-300" noProof="1" smtClean="0">
                <a:latin typeface="Courier New" pitchFamily="49" charset="0"/>
                <a:cs typeface="Courier New" pitchFamily="49" charset="0"/>
              </a:rPr>
              <a:t>end // initial</a:t>
            </a:r>
          </a:p>
          <a:p>
            <a:r>
              <a:rPr lang="en-US" sz="2000" spc="-300" noProof="1" smtClean="0">
                <a:latin typeface="Courier New" pitchFamily="49" charset="0"/>
                <a:cs typeface="Courier New" pitchFamily="49" charset="0"/>
              </a:rPr>
              <a:t>endprogram</a:t>
            </a:r>
          </a:p>
        </p:txBody>
      </p:sp>
      <p:sp>
        <p:nvSpPr>
          <p:cNvPr id="11" name="TextBox 10"/>
          <p:cNvSpPr txBox="1"/>
          <p:nvPr/>
        </p:nvSpPr>
        <p:spPr>
          <a:xfrm>
            <a:off x="5562600" y="4495800"/>
            <a:ext cx="3455177" cy="1938992"/>
          </a:xfrm>
          <a:prstGeom prst="rect">
            <a:avLst/>
          </a:prstGeom>
          <a:solidFill>
            <a:srgbClr val="CCFFFF"/>
          </a:solidFill>
          <a:ln w="19050">
            <a:solidFill>
              <a:schemeClr val="tx1"/>
            </a:solidFill>
          </a:ln>
        </p:spPr>
        <p:txBody>
          <a:bodyPr wrap="none" rtlCol="0">
            <a:spAutoFit/>
          </a:bodyPr>
          <a:lstStyle/>
          <a:p>
            <a:r>
              <a:rPr lang="en-US" sz="2000" spc="-150" noProof="1" smtClean="0">
                <a:solidFill>
                  <a:srgbClr val="FF0000"/>
                </a:solidFill>
              </a:rPr>
              <a:t># C: count=1, i=120, reset=0, load=0</a:t>
            </a:r>
          </a:p>
          <a:p>
            <a:r>
              <a:rPr lang="en-US" sz="2000" spc="-150" noProof="1" smtClean="0">
                <a:solidFill>
                  <a:srgbClr val="FF0000"/>
                </a:solidFill>
              </a:rPr>
              <a:t># C: count=1, i=10, reset=0, load=0</a:t>
            </a:r>
          </a:p>
          <a:p>
            <a:r>
              <a:rPr lang="en-US" sz="2000" spc="-150" noProof="1" smtClean="0">
                <a:solidFill>
                  <a:srgbClr val="FF0000"/>
                </a:solidFill>
              </a:rPr>
              <a:t># C: count=120, i=120, reset=0, load=1</a:t>
            </a:r>
          </a:p>
          <a:p>
            <a:r>
              <a:rPr lang="en-US" sz="2000" spc="-150" noProof="1" smtClean="0">
                <a:solidFill>
                  <a:srgbClr val="FF0000"/>
                </a:solidFill>
              </a:rPr>
              <a:t># C: count=10, i=10, reset=0, load=1</a:t>
            </a:r>
          </a:p>
          <a:p>
            <a:r>
              <a:rPr lang="en-US" sz="2000" spc="-150" noProof="1" smtClean="0">
                <a:solidFill>
                  <a:srgbClr val="FF0000"/>
                </a:solidFill>
              </a:rPr>
              <a:t># C: count=121, i=120, reset=0, load=0</a:t>
            </a:r>
          </a:p>
          <a:p>
            <a:r>
              <a:rPr lang="en-US" sz="2000" spc="-150" noProof="1" smtClean="0">
                <a:solidFill>
                  <a:srgbClr val="FF0000"/>
                </a:solidFill>
              </a:rPr>
              <a:t># C: count=11, i=10, reset=0, load=0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xEl>
                                              <p:pRg st="4" end="4"/>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xEl>
                                              <p:pRg st="5" end="5"/>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xEl>
                                              <p:pRg st="6" end="6"/>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xEl>
                                              <p:pRg st="11" end="11"/>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
                                            <p:txEl>
                                              <p:pRg st="12" end="12"/>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9">
                                            <p:txEl>
                                              <p:pRg st="13" end="13"/>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
                                            <p:txEl>
                                              <p:pRg st="14" end="14"/>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9" grpId="0" uiExpand="1" build="p"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12.2.4 4-state Values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17</a:t>
            </a:fld>
            <a:endParaRPr lang="en-US" dirty="0"/>
          </a:p>
        </p:txBody>
      </p:sp>
      <p:sp>
        <p:nvSpPr>
          <p:cNvPr id="10" name="TextBox 9"/>
          <p:cNvSpPr txBox="1"/>
          <p:nvPr/>
        </p:nvSpPr>
        <p:spPr>
          <a:xfrm>
            <a:off x="533400" y="914400"/>
            <a:ext cx="7391400" cy="3748719"/>
          </a:xfrm>
          <a:prstGeom prst="rect">
            <a:avLst/>
          </a:prstGeom>
          <a:noFill/>
        </p:spPr>
        <p:txBody>
          <a:bodyPr wrap="square" rtlCol="0">
            <a:spAutoFit/>
          </a:bodyPr>
          <a:lstStyle/>
          <a:p>
            <a:pPr>
              <a:lnSpc>
                <a:spcPct val="90000"/>
              </a:lnSpc>
              <a:buFont typeface="Arial" pitchFamily="34" charset="0"/>
              <a:buChar char="•"/>
            </a:pPr>
            <a:r>
              <a:rPr lang="en-US" sz="2400" dirty="0" smtClean="0"/>
              <a:t>How is a 4-state </a:t>
            </a:r>
            <a:r>
              <a:rPr lang="en-US" sz="2400" smtClean="0"/>
              <a:t>data type, for example </a:t>
            </a:r>
            <a:r>
              <a:rPr lang="en-US" sz="2200" smtClean="0">
                <a:latin typeface="Courier New" pitchFamily="49" charset="0"/>
                <a:cs typeface="Courier New" pitchFamily="49" charset="0"/>
              </a:rPr>
              <a:t>logic f</a:t>
            </a:r>
            <a:r>
              <a:rPr lang="en-US" sz="2400" smtClean="0"/>
              <a:t>,  stored </a:t>
            </a:r>
            <a:r>
              <a:rPr lang="en-US" sz="2400" dirty="0" smtClean="0"/>
              <a:t>in a simulator?</a:t>
            </a:r>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endParaRPr lang="en-US" sz="2400" dirty="0" smtClean="0"/>
          </a:p>
          <a:p>
            <a:pPr>
              <a:lnSpc>
                <a:spcPct val="90000"/>
              </a:lnSpc>
              <a:buFont typeface="Arial" pitchFamily="34" charset="0"/>
              <a:buChar char="•"/>
            </a:pPr>
            <a:r>
              <a:rPr lang="en-US" sz="2400" dirty="0" smtClean="0"/>
              <a:t>When this value is passed to a C routine it is stored in an unsigned char.</a:t>
            </a:r>
          </a:p>
        </p:txBody>
      </p:sp>
      <p:graphicFrame>
        <p:nvGraphicFramePr>
          <p:cNvPr id="12" name="Table 11"/>
          <p:cNvGraphicFramePr>
            <a:graphicFrameLocks noGrp="1"/>
          </p:cNvGraphicFramePr>
          <p:nvPr/>
        </p:nvGraphicFramePr>
        <p:xfrm>
          <a:off x="990600" y="1676400"/>
          <a:ext cx="2895600" cy="1854200"/>
        </p:xfrm>
        <a:graphic>
          <a:graphicData uri="http://schemas.openxmlformats.org/drawingml/2006/table">
            <a:tbl>
              <a:tblPr firstRow="1" bandRow="1">
                <a:tableStyleId>{5C22544A-7EE6-4342-B048-85BDC9FD1C3A}</a:tableStyleId>
              </a:tblPr>
              <a:tblGrid>
                <a:gridCol w="1562790"/>
                <a:gridCol w="740269"/>
                <a:gridCol w="592541"/>
              </a:tblGrid>
              <a:tr h="370840">
                <a:tc>
                  <a:txBody>
                    <a:bodyPr/>
                    <a:lstStyle/>
                    <a:p>
                      <a:pPr algn="ctr"/>
                      <a:r>
                        <a:rPr lang="en-US" dirty="0" smtClean="0"/>
                        <a:t>4-stat</a:t>
                      </a:r>
                      <a:r>
                        <a:rPr lang="en-US" baseline="0" dirty="0" smtClean="0"/>
                        <a:t>e value</a:t>
                      </a:r>
                      <a:endParaRPr lang="en-US" dirty="0"/>
                    </a:p>
                  </a:txBody>
                  <a:tcPr/>
                </a:tc>
                <a:tc>
                  <a:txBody>
                    <a:bodyPr/>
                    <a:lstStyle/>
                    <a:p>
                      <a:pPr algn="ctr"/>
                      <a:r>
                        <a:rPr lang="en-US" dirty="0" smtClean="0"/>
                        <a:t>bval</a:t>
                      </a:r>
                      <a:endParaRPr lang="en-US" dirty="0"/>
                    </a:p>
                  </a:txBody>
                  <a:tcPr/>
                </a:tc>
                <a:tc>
                  <a:txBody>
                    <a:bodyPr/>
                    <a:lstStyle/>
                    <a:p>
                      <a:pPr algn="ctr"/>
                      <a:r>
                        <a:rPr lang="en-US" dirty="0" smtClean="0"/>
                        <a:t>aval</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r>
              <a:tr h="370840">
                <a:tc>
                  <a:txBody>
                    <a:bodyPr/>
                    <a:lstStyle/>
                    <a:p>
                      <a:pPr algn="ctr"/>
                      <a:r>
                        <a:rPr lang="en-US" dirty="0" smtClean="0"/>
                        <a:t>Z</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r>
              <a:tr h="370840">
                <a:tc>
                  <a:txBody>
                    <a:bodyPr/>
                    <a:lstStyle/>
                    <a:p>
                      <a:pPr algn="ctr"/>
                      <a:r>
                        <a:rPr lang="en-US" dirty="0" smtClean="0"/>
                        <a:t>X</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r>
            </a:tbl>
          </a:graphicData>
        </a:graphic>
      </p:graphicFrame>
      <p:sp>
        <p:nvSpPr>
          <p:cNvPr id="13" name="TextBox 12"/>
          <p:cNvSpPr txBox="1"/>
          <p:nvPr/>
        </p:nvSpPr>
        <p:spPr>
          <a:xfrm>
            <a:off x="2514600" y="1219200"/>
            <a:ext cx="1447800" cy="424732"/>
          </a:xfrm>
          <a:prstGeom prst="rect">
            <a:avLst/>
          </a:prstGeom>
          <a:noFill/>
        </p:spPr>
        <p:txBody>
          <a:bodyPr wrap="square" rtlCol="0">
            <a:spAutoFit/>
          </a:bodyPr>
          <a:lstStyle/>
          <a:p>
            <a:pPr>
              <a:lnSpc>
                <a:spcPct val="90000"/>
              </a:lnSpc>
            </a:pPr>
            <a:r>
              <a:rPr lang="en-US" sz="2400" dirty="0" smtClean="0">
                <a:solidFill>
                  <a:srgbClr val="FF0000"/>
                </a:solidFill>
              </a:rPr>
              <a:t>In 2 bits.</a:t>
            </a:r>
          </a:p>
        </p:txBody>
      </p:sp>
      <p:graphicFrame>
        <p:nvGraphicFramePr>
          <p:cNvPr id="14" name="Table 13"/>
          <p:cNvGraphicFramePr>
            <a:graphicFrameLocks noGrp="1"/>
          </p:cNvGraphicFramePr>
          <p:nvPr/>
        </p:nvGraphicFramePr>
        <p:xfrm>
          <a:off x="914400" y="4572000"/>
          <a:ext cx="4800599" cy="1854200"/>
        </p:xfrm>
        <a:graphic>
          <a:graphicData uri="http://schemas.openxmlformats.org/drawingml/2006/table">
            <a:tbl>
              <a:tblPr firstRow="1" bandRow="1">
                <a:tableStyleId>{5C22544A-7EE6-4342-B048-85BDC9FD1C3A}</a:tableStyleId>
              </a:tblPr>
              <a:tblGrid>
                <a:gridCol w="1752600"/>
                <a:gridCol w="990600"/>
                <a:gridCol w="914400"/>
                <a:gridCol w="1142999"/>
              </a:tblGrid>
              <a:tr h="370840">
                <a:tc>
                  <a:txBody>
                    <a:bodyPr/>
                    <a:lstStyle/>
                    <a:p>
                      <a:pPr algn="ctr"/>
                      <a:r>
                        <a:rPr lang="en-US" dirty="0" smtClean="0"/>
                        <a:t>4-stat</a:t>
                      </a:r>
                      <a:r>
                        <a:rPr lang="en-US" baseline="0" dirty="0" smtClean="0"/>
                        <a:t>e value</a:t>
                      </a:r>
                      <a:endParaRPr lang="en-US" dirty="0"/>
                    </a:p>
                  </a:txBody>
                  <a:tcPr/>
                </a:tc>
                <a:tc>
                  <a:txBody>
                    <a:bodyPr/>
                    <a:lstStyle/>
                    <a:p>
                      <a:pPr algn="ctr"/>
                      <a:r>
                        <a:rPr lang="en-US" dirty="0" smtClean="0"/>
                        <a:t>bval</a:t>
                      </a:r>
                      <a:endParaRPr lang="en-US" dirty="0"/>
                    </a:p>
                  </a:txBody>
                  <a:tcPr/>
                </a:tc>
                <a:tc>
                  <a:txBody>
                    <a:bodyPr/>
                    <a:lstStyle/>
                    <a:p>
                      <a:pPr algn="ctr"/>
                      <a:r>
                        <a:rPr lang="en-US" dirty="0" smtClean="0"/>
                        <a:t>aval</a:t>
                      </a:r>
                      <a:endParaRPr lang="en-US" dirty="0"/>
                    </a:p>
                  </a:txBody>
                  <a:tcPr/>
                </a:tc>
                <a:tc>
                  <a:txBody>
                    <a:bodyPr/>
                    <a:lstStyle/>
                    <a:p>
                      <a:pPr algn="ctr"/>
                      <a:r>
                        <a:rPr lang="en-US" dirty="0" smtClean="0"/>
                        <a:t>Value in C</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0x0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0x1</a:t>
                      </a:r>
                      <a:endParaRPr lang="en-US" dirty="0"/>
                    </a:p>
                  </a:txBody>
                  <a:tcPr/>
                </a:tc>
              </a:tr>
              <a:tr h="370840">
                <a:tc>
                  <a:txBody>
                    <a:bodyPr/>
                    <a:lstStyle/>
                    <a:p>
                      <a:pPr algn="ctr"/>
                      <a:r>
                        <a:rPr lang="en-US" dirty="0" smtClean="0"/>
                        <a:t>Z</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r>
                        <a:rPr lang="en-US" dirty="0" smtClean="0"/>
                        <a:t>0x2</a:t>
                      </a:r>
                      <a:endParaRPr lang="en-US" dirty="0"/>
                    </a:p>
                  </a:txBody>
                  <a:tcPr/>
                </a:tc>
              </a:tr>
              <a:tr h="370840">
                <a:tc>
                  <a:txBody>
                    <a:bodyPr/>
                    <a:lstStyle/>
                    <a:p>
                      <a:pPr algn="ctr"/>
                      <a:r>
                        <a:rPr lang="en-US" dirty="0" smtClean="0"/>
                        <a:t>X</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0x3</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dirty="0" smtClean="0"/>
              <a:t>Counter that checks for X or Z values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18</a:t>
            </a:fld>
            <a:endParaRPr lang="en-US" dirty="0"/>
          </a:p>
        </p:txBody>
      </p:sp>
      <p:sp>
        <p:nvSpPr>
          <p:cNvPr id="9" name="TextBox 8"/>
          <p:cNvSpPr txBox="1"/>
          <p:nvPr/>
        </p:nvSpPr>
        <p:spPr>
          <a:xfrm>
            <a:off x="152400" y="838200"/>
            <a:ext cx="8924238" cy="5509200"/>
          </a:xfrm>
          <a:prstGeom prst="rect">
            <a:avLst/>
          </a:prstGeom>
          <a:solidFill>
            <a:srgbClr val="CC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void counter7(c7 *inst, sv</a:t>
            </a:r>
            <a:r>
              <a:rPr lang="en-US" sz="2200" spc="-150" noProof="1" smtClean="0">
                <a:solidFill>
                  <a:srgbClr val="FF0000"/>
                </a:solidFill>
                <a:latin typeface="Courier New" pitchFamily="49" charset="0"/>
                <a:cs typeface="Courier New" pitchFamily="49" charset="0"/>
              </a:rPr>
              <a:t>Logic</a:t>
            </a:r>
            <a:r>
              <a:rPr lang="en-US" sz="2200" spc="-150" noProof="1" smtClean="0">
                <a:latin typeface="Courier New" pitchFamily="49" charset="0"/>
                <a:cs typeface="Courier New" pitchFamily="49" charset="0"/>
              </a:rPr>
              <a:t>VecVal* count,</a:t>
            </a:r>
          </a:p>
          <a:p>
            <a:r>
              <a:rPr lang="en-US" sz="2200" spc="-150" noProof="1" smtClean="0">
                <a:latin typeface="Courier New" pitchFamily="49" charset="0"/>
                <a:cs typeface="Courier New" pitchFamily="49" charset="0"/>
              </a:rPr>
              <a:t>              const sv</a:t>
            </a:r>
            <a:r>
              <a:rPr lang="en-US" sz="2200" spc="-150" noProof="1" smtClean="0">
                <a:solidFill>
                  <a:srgbClr val="FF0000"/>
                </a:solidFill>
                <a:latin typeface="Courier New" pitchFamily="49" charset="0"/>
                <a:cs typeface="Courier New" pitchFamily="49" charset="0"/>
              </a:rPr>
              <a:t>Logic</a:t>
            </a:r>
            <a:r>
              <a:rPr lang="en-US" sz="2200" spc="-150" noProof="1" smtClean="0">
                <a:latin typeface="Courier New" pitchFamily="49" charset="0"/>
                <a:cs typeface="Courier New" pitchFamily="49" charset="0"/>
              </a:rPr>
              <a:t>VecVal* i, const sv</a:t>
            </a:r>
            <a:r>
              <a:rPr lang="en-US" sz="2200" spc="-150" noProof="1" smtClean="0">
                <a:solidFill>
                  <a:srgbClr val="FF0000"/>
                </a:solidFill>
                <a:latin typeface="Courier New" pitchFamily="49" charset="0"/>
                <a:cs typeface="Courier New" pitchFamily="49" charset="0"/>
              </a:rPr>
              <a:t>Logic</a:t>
            </a:r>
            <a:r>
              <a:rPr lang="en-US" sz="2200" spc="-150" noProof="1" smtClean="0">
                <a:latin typeface="Courier New" pitchFamily="49" charset="0"/>
                <a:cs typeface="Courier New" pitchFamily="49" charset="0"/>
              </a:rPr>
              <a:t> reset,</a:t>
            </a:r>
          </a:p>
          <a:p>
            <a:r>
              <a:rPr lang="en-US" sz="2200" spc="-150" noProof="1" smtClean="0">
                <a:latin typeface="Courier New" pitchFamily="49" charset="0"/>
                <a:cs typeface="Courier New" pitchFamily="49" charset="0"/>
              </a:rPr>
              <a:t>              const sv</a:t>
            </a:r>
            <a:r>
              <a:rPr lang="en-US" sz="2200" spc="-150" noProof="1" smtClean="0">
                <a:solidFill>
                  <a:srgbClr val="FF0000"/>
                </a:solidFill>
                <a:latin typeface="Courier New" pitchFamily="49" charset="0"/>
                <a:cs typeface="Courier New" pitchFamily="49" charset="0"/>
              </a:rPr>
              <a:t>Logic </a:t>
            </a:r>
            <a:r>
              <a:rPr lang="en-US" sz="2200" spc="-150" noProof="1" smtClean="0">
                <a:latin typeface="Courier New" pitchFamily="49" charset="0"/>
                <a:cs typeface="Courier New" pitchFamily="49" charset="0"/>
              </a:rPr>
              <a:t>load) {</a:t>
            </a:r>
          </a:p>
          <a:p>
            <a:r>
              <a:rPr lang="en-US" sz="2200" spc="-150" noProof="1" smtClean="0">
                <a:latin typeface="Courier New" pitchFamily="49" charset="0"/>
                <a:cs typeface="Courier New" pitchFamily="49" charset="0"/>
              </a:rPr>
              <a:t>   if (reset &amp; 0x2) { </a:t>
            </a:r>
          </a:p>
          <a:p>
            <a:r>
              <a:rPr lang="en-US" sz="2200" spc="-150" noProof="1" smtClean="0">
                <a:latin typeface="Courier New" pitchFamily="49" charset="0"/>
                <a:cs typeface="Courier New" pitchFamily="49" charset="0"/>
              </a:rPr>
              <a:t>      io_printf("Error: Z or X detected on reset\n\n");</a:t>
            </a:r>
          </a:p>
          <a:p>
            <a:r>
              <a:rPr lang="en-US" sz="2200" spc="-150" noProof="1" smtClean="0">
                <a:latin typeface="Courier New" pitchFamily="49" charset="0"/>
                <a:cs typeface="Courier New" pitchFamily="49" charset="0"/>
              </a:rPr>
              <a:t>      return;</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if (load &amp; 0x2) { </a:t>
            </a:r>
          </a:p>
          <a:p>
            <a:r>
              <a:rPr lang="en-US" sz="2200" spc="-150" noProof="1" smtClean="0">
                <a:latin typeface="Courier New" pitchFamily="49" charset="0"/>
                <a:cs typeface="Courier New" pitchFamily="49" charset="0"/>
              </a:rPr>
              <a:t>      io_printf("Error: Z or X detected on load\n\n");</a:t>
            </a:r>
          </a:p>
          <a:p>
            <a:r>
              <a:rPr lang="en-US" sz="2200" spc="-150" noProof="1" smtClean="0">
                <a:latin typeface="Courier New" pitchFamily="49" charset="0"/>
                <a:cs typeface="Courier New" pitchFamily="49" charset="0"/>
              </a:rPr>
              <a:t>      return;</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if (i-&gt;bval) { </a:t>
            </a:r>
          </a:p>
          <a:p>
            <a:r>
              <a:rPr lang="en-US" sz="2200" spc="-150" noProof="1" smtClean="0">
                <a:latin typeface="Courier New" pitchFamily="49" charset="0"/>
                <a:cs typeface="Courier New" pitchFamily="49" charset="0"/>
              </a:rPr>
              <a:t>      io_printf("Error: Z or X detected on i\n\n");</a:t>
            </a:r>
          </a:p>
          <a:p>
            <a:r>
              <a:rPr lang="en-US" sz="2200" spc="-150" noProof="1" smtClean="0">
                <a:latin typeface="Courier New" pitchFamily="49" charset="0"/>
                <a:cs typeface="Courier New" pitchFamily="49" charset="0"/>
              </a:rPr>
              <a:t>      return;</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dirty="0" smtClean="0"/>
              <a:t>Testbench for counter that checks for....</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19</a:t>
            </a:fld>
            <a:endParaRPr lang="en-US" dirty="0"/>
          </a:p>
        </p:txBody>
      </p:sp>
      <p:sp>
        <p:nvSpPr>
          <p:cNvPr id="9" name="TextBox 8"/>
          <p:cNvSpPr txBox="1"/>
          <p:nvPr/>
        </p:nvSpPr>
        <p:spPr>
          <a:xfrm>
            <a:off x="609600" y="1371600"/>
            <a:ext cx="8170827" cy="2123658"/>
          </a:xfrm>
          <a:prstGeom prst="rect">
            <a:avLst/>
          </a:prstGeom>
          <a:solidFill>
            <a:srgbClr val="FF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import "DPI-C" function chandle counter7_new();</a:t>
            </a:r>
          </a:p>
          <a:p>
            <a:r>
              <a:rPr lang="en-US" sz="2200" noProof="1" smtClean="0">
                <a:latin typeface="Courier New" pitchFamily="49" charset="0"/>
                <a:cs typeface="Courier New" pitchFamily="49" charset="0"/>
              </a:rPr>
              <a:t>import "DPI-C" function void counter7</a:t>
            </a:r>
          </a:p>
          <a:p>
            <a:r>
              <a:rPr lang="en-US" sz="2200" noProof="1" smtClean="0">
                <a:latin typeface="Courier New" pitchFamily="49" charset="0"/>
                <a:cs typeface="Courier New" pitchFamily="49" charset="0"/>
              </a:rPr>
              <a:t>   (input chandle inst,</a:t>
            </a:r>
          </a:p>
          <a:p>
            <a:r>
              <a:rPr lang="en-US" sz="2200" noProof="1" smtClean="0">
                <a:latin typeface="Courier New" pitchFamily="49" charset="0"/>
                <a:cs typeface="Courier New" pitchFamily="49" charset="0"/>
              </a:rPr>
              <a:t>    output </a:t>
            </a:r>
            <a:r>
              <a:rPr lang="en-US" sz="2200" noProof="1" smtClean="0">
                <a:solidFill>
                  <a:srgbClr val="FF0000"/>
                </a:solidFill>
                <a:latin typeface="Courier New" pitchFamily="49" charset="0"/>
                <a:cs typeface="Courier New" pitchFamily="49" charset="0"/>
              </a:rPr>
              <a:t>logic</a:t>
            </a:r>
            <a:r>
              <a:rPr lang="en-US" sz="2200" noProof="1" smtClean="0">
                <a:latin typeface="Courier New" pitchFamily="49" charset="0"/>
                <a:cs typeface="Courier New" pitchFamily="49" charset="0"/>
              </a:rPr>
              <a:t> [6:0] out,</a:t>
            </a:r>
          </a:p>
          <a:p>
            <a:r>
              <a:rPr lang="en-US" sz="2200" noProof="1" smtClean="0">
                <a:latin typeface="Courier New" pitchFamily="49" charset="0"/>
                <a:cs typeface="Courier New" pitchFamily="49" charset="0"/>
              </a:rPr>
              <a:t>    input </a:t>
            </a:r>
            <a:r>
              <a:rPr lang="en-US" sz="2200" noProof="1" smtClean="0">
                <a:solidFill>
                  <a:srgbClr val="FF0000"/>
                </a:solidFill>
                <a:latin typeface="Courier New" pitchFamily="49" charset="0"/>
                <a:cs typeface="Courier New" pitchFamily="49" charset="0"/>
              </a:rPr>
              <a:t>logic </a:t>
            </a:r>
            <a:r>
              <a:rPr lang="en-US" sz="2200" noProof="1" smtClean="0">
                <a:latin typeface="Courier New" pitchFamily="49" charset="0"/>
                <a:cs typeface="Courier New" pitchFamily="49" charset="0"/>
              </a:rPr>
              <a:t>[6:0] in,</a:t>
            </a:r>
          </a:p>
          <a:p>
            <a:r>
              <a:rPr lang="en-US" sz="2200" noProof="1" smtClean="0">
                <a:latin typeface="Courier New" pitchFamily="49" charset="0"/>
                <a:cs typeface="Courier New" pitchFamily="49" charset="0"/>
              </a:rPr>
              <a:t>    input </a:t>
            </a:r>
            <a:r>
              <a:rPr lang="en-US" sz="2200" noProof="1" smtClean="0">
                <a:solidFill>
                  <a:srgbClr val="FF0000"/>
                </a:solidFill>
                <a:latin typeface="Courier New" pitchFamily="49" charset="0"/>
                <a:cs typeface="Courier New" pitchFamily="49" charset="0"/>
              </a:rPr>
              <a:t>logic</a:t>
            </a:r>
            <a:r>
              <a:rPr lang="en-US" sz="2200" noProof="1" smtClean="0">
                <a:latin typeface="Courier New" pitchFamily="49" charset="0"/>
                <a:cs typeface="Courier New" pitchFamily="49" charset="0"/>
              </a:rPr>
              <a:t> reset, load);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PLI vs DPI </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a:t>
            </a:fld>
            <a:endParaRPr lang="en-US" dirty="0"/>
          </a:p>
        </p:txBody>
      </p:sp>
      <p:sp>
        <p:nvSpPr>
          <p:cNvPr id="5" name="TextBox 4"/>
          <p:cNvSpPr txBox="1"/>
          <p:nvPr/>
        </p:nvSpPr>
        <p:spPr>
          <a:xfrm>
            <a:off x="533400" y="914400"/>
            <a:ext cx="8153400" cy="3748719"/>
          </a:xfrm>
          <a:prstGeom prst="rect">
            <a:avLst/>
          </a:prstGeom>
          <a:noFill/>
        </p:spPr>
        <p:txBody>
          <a:bodyPr wrap="square" rtlCol="0">
            <a:spAutoFit/>
          </a:bodyPr>
          <a:lstStyle/>
          <a:p>
            <a:pPr>
              <a:lnSpc>
                <a:spcPct val="90000"/>
              </a:lnSpc>
              <a:buFont typeface="Arial" pitchFamily="34" charset="0"/>
              <a:buChar char="•"/>
            </a:pPr>
            <a:r>
              <a:rPr lang="en-US" sz="2400" dirty="0" smtClean="0"/>
              <a:t>Both can communicate with C/C++ through the Programming Language Interface (PLI)</a:t>
            </a:r>
          </a:p>
          <a:p>
            <a:pPr>
              <a:lnSpc>
                <a:spcPct val="90000"/>
              </a:lnSpc>
              <a:buFont typeface="Arial" pitchFamily="34" charset="0"/>
              <a:buChar char="•"/>
            </a:pPr>
            <a:r>
              <a:rPr lang="en-US" sz="2400" dirty="0" smtClean="0"/>
              <a:t>The PLI is very powerful but:</a:t>
            </a:r>
          </a:p>
          <a:p>
            <a:pPr lvl="1">
              <a:lnSpc>
                <a:spcPct val="90000"/>
              </a:lnSpc>
              <a:buFont typeface="Arial" pitchFamily="34" charset="0"/>
              <a:buChar char="•"/>
            </a:pPr>
            <a:r>
              <a:rPr lang="en-US" sz="2400" dirty="0" smtClean="0"/>
              <a:t>requires dozens of lines of code</a:t>
            </a:r>
          </a:p>
          <a:p>
            <a:pPr lvl="1">
              <a:lnSpc>
                <a:spcPct val="90000"/>
              </a:lnSpc>
              <a:buFont typeface="Arial" pitchFamily="34" charset="0"/>
              <a:buChar char="•"/>
            </a:pPr>
            <a:r>
              <a:rPr lang="en-US" sz="2400" dirty="0" smtClean="0"/>
              <a:t>requires understanding of concepts such as synchronizing with multiple simulation phases, call frames, and instance pointers</a:t>
            </a:r>
          </a:p>
          <a:p>
            <a:pPr lvl="1">
              <a:lnSpc>
                <a:spcPct val="90000"/>
              </a:lnSpc>
              <a:buFont typeface="Arial" pitchFamily="34" charset="0"/>
              <a:buChar char="•"/>
            </a:pPr>
            <a:r>
              <a:rPr lang="en-US" sz="2400" dirty="0" smtClean="0"/>
              <a:t>Adds over head to simulation</a:t>
            </a:r>
          </a:p>
          <a:p>
            <a:pPr>
              <a:lnSpc>
                <a:spcPct val="90000"/>
              </a:lnSpc>
              <a:buFont typeface="Arial" pitchFamily="34" charset="0"/>
              <a:buChar char="•"/>
            </a:pPr>
            <a:r>
              <a:rPr lang="en-US" sz="2400" dirty="0" smtClean="0"/>
              <a:t>The DPI is a “lightweight” version of the PLI.</a:t>
            </a:r>
          </a:p>
          <a:p>
            <a:pPr lvl="1">
              <a:lnSpc>
                <a:spcPct val="90000"/>
              </a:lnSpc>
              <a:buFont typeface="Arial" pitchFamily="34" charset="0"/>
              <a:buChar char="•"/>
            </a:pPr>
            <a:r>
              <a:rPr lang="en-US" sz="2400" dirty="0" smtClean="0"/>
              <a:t>Allows SV-C to call each other with as little overhead as possible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dirty="0" smtClean="0"/>
              <a:t>chandle exercise 2/6</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20</a:t>
            </a:fld>
            <a:endParaRPr lang="en-US" dirty="0"/>
          </a:p>
        </p:txBody>
      </p:sp>
      <p:sp>
        <p:nvSpPr>
          <p:cNvPr id="6" name="TextBox 5"/>
          <p:cNvSpPr txBox="1"/>
          <p:nvPr/>
        </p:nvSpPr>
        <p:spPr>
          <a:xfrm>
            <a:off x="304800" y="990600"/>
            <a:ext cx="8534400" cy="1754326"/>
          </a:xfrm>
          <a:prstGeom prst="rect">
            <a:avLst/>
          </a:prstGeom>
          <a:noFill/>
        </p:spPr>
        <p:txBody>
          <a:bodyPr wrap="square" rtlCol="0">
            <a:spAutoFit/>
          </a:bodyPr>
          <a:lstStyle/>
          <a:p>
            <a:pPr>
              <a:lnSpc>
                <a:spcPct val="90000"/>
              </a:lnSpc>
            </a:pPr>
            <a:r>
              <a:rPr lang="en-US" sz="2400" dirty="0" smtClean="0"/>
              <a:t>Expand the last exercise to correctly display the number of times the </a:t>
            </a:r>
            <a:r>
              <a:rPr lang="en-US" sz="2200" dirty="0" smtClean="0">
                <a:latin typeface="Courier New" pitchFamily="49" charset="0"/>
                <a:cs typeface="Courier New" pitchFamily="49" charset="0"/>
              </a:rPr>
              <a:t>Hello World </a:t>
            </a:r>
            <a:r>
              <a:rPr lang="en-US" sz="2400" dirty="0" smtClean="0"/>
              <a:t>function has been called even if the function is instantiated more than once.</a:t>
            </a:r>
          </a:p>
          <a:p>
            <a:pPr>
              <a:lnSpc>
                <a:spcPct val="90000"/>
              </a:lnSpc>
            </a:pPr>
            <a:endParaRPr lang="en-US" sz="2400" dirty="0" smtClean="0"/>
          </a:p>
          <a:p>
            <a:pPr>
              <a:lnSpc>
                <a:spcPct val="90000"/>
              </a:lnSpc>
            </a:pPr>
            <a:r>
              <a:rPr lang="en-US" sz="2400" dirty="0" smtClean="0"/>
              <a:t>Bonus: Provide the ability to initialize the count at instantiation.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12.3 Connecting to C++</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21</a:t>
            </a:fld>
            <a:endParaRPr lang="en-US" dirty="0"/>
          </a:p>
        </p:txBody>
      </p:sp>
      <p:sp>
        <p:nvSpPr>
          <p:cNvPr id="6" name="TextBox 5"/>
          <p:cNvSpPr txBox="1"/>
          <p:nvPr/>
        </p:nvSpPr>
        <p:spPr>
          <a:xfrm>
            <a:off x="228600" y="609600"/>
            <a:ext cx="8534400" cy="424732"/>
          </a:xfrm>
          <a:prstGeom prst="rect">
            <a:avLst/>
          </a:prstGeom>
          <a:noFill/>
        </p:spPr>
        <p:txBody>
          <a:bodyPr wrap="square" rtlCol="0">
            <a:spAutoFit/>
          </a:bodyPr>
          <a:lstStyle/>
          <a:p>
            <a:pPr>
              <a:lnSpc>
                <a:spcPct val="90000"/>
              </a:lnSpc>
            </a:pPr>
            <a:r>
              <a:rPr lang="en-US" sz="2400" dirty="0" smtClean="0"/>
              <a:t>C++  is an object oriented language.</a:t>
            </a:r>
          </a:p>
        </p:txBody>
      </p:sp>
      <p:sp>
        <p:nvSpPr>
          <p:cNvPr id="9" name="TextBox 8"/>
          <p:cNvSpPr txBox="1"/>
          <p:nvPr/>
        </p:nvSpPr>
        <p:spPr>
          <a:xfrm>
            <a:off x="76200" y="1043255"/>
            <a:ext cx="8991600" cy="5586145"/>
          </a:xfrm>
          <a:prstGeom prst="rect">
            <a:avLst/>
          </a:prstGeom>
          <a:solidFill>
            <a:srgbClr val="CCFFCC"/>
          </a:solidFill>
          <a:ln w="19050">
            <a:solidFill>
              <a:schemeClr val="tx1"/>
            </a:solidFill>
          </a:ln>
        </p:spPr>
        <p:txBody>
          <a:bodyPr wrap="square" rtlCol="0">
            <a:spAutoFit/>
          </a:bodyPr>
          <a:lstStyle/>
          <a:p>
            <a:r>
              <a:rPr lang="en-US" sz="2100" spc="-300" noProof="1" smtClean="0">
                <a:latin typeface="Courier New" pitchFamily="49" charset="0"/>
                <a:cs typeface="Courier New" pitchFamily="49" charset="0"/>
              </a:rPr>
              <a:t>class Counter7 {</a:t>
            </a:r>
          </a:p>
          <a:p>
            <a:r>
              <a:rPr lang="en-US" sz="2100" spc="-300" noProof="1" smtClean="0">
                <a:latin typeface="Courier New" pitchFamily="49" charset="0"/>
                <a:cs typeface="Courier New" pitchFamily="49" charset="0"/>
              </a:rPr>
              <a:t>public:</a:t>
            </a:r>
          </a:p>
          <a:p>
            <a:r>
              <a:rPr lang="en-US" sz="2100" spc="-300" noProof="1" smtClean="0">
                <a:latin typeface="Courier New" pitchFamily="49" charset="0"/>
                <a:cs typeface="Courier New" pitchFamily="49" charset="0"/>
              </a:rPr>
              <a:t>  Counter7();</a:t>
            </a:r>
          </a:p>
          <a:p>
            <a:r>
              <a:rPr lang="en-US" sz="2100" spc="-300" noProof="1" smtClean="0">
                <a:latin typeface="Courier New" pitchFamily="49" charset="0"/>
                <a:cs typeface="Courier New" pitchFamily="49" charset="0"/>
              </a:rPr>
              <a:t>  void counter7_signal(svBitVecVal* count, const svBitVecVal* i,</a:t>
            </a:r>
          </a:p>
          <a:p>
            <a:r>
              <a:rPr lang="en-US" sz="2100" spc="-300" noProof="1" smtClean="0">
                <a:latin typeface="Courier New" pitchFamily="49" charset="0"/>
                <a:cs typeface="Courier New" pitchFamily="49" charset="0"/>
              </a:rPr>
              <a:t>                       const svBit reset, const svBit load);</a:t>
            </a:r>
          </a:p>
          <a:p>
            <a:r>
              <a:rPr lang="en-US" sz="2100" spc="-300" noProof="1" smtClean="0">
                <a:latin typeface="Courier New" pitchFamily="49" charset="0"/>
                <a:cs typeface="Courier New" pitchFamily="49" charset="0"/>
              </a:rPr>
              <a:t>private:</a:t>
            </a:r>
          </a:p>
          <a:p>
            <a:r>
              <a:rPr lang="en-US" sz="2100" spc="-300" noProof="1" smtClean="0">
                <a:latin typeface="Courier New" pitchFamily="49" charset="0"/>
                <a:cs typeface="Courier New" pitchFamily="49" charset="0"/>
              </a:rPr>
              <a:t>  unsigned char cnt; </a:t>
            </a:r>
          </a:p>
          <a:p>
            <a:r>
              <a:rPr lang="en-US" sz="2100" spc="-300" noProof="1" smtClean="0">
                <a:latin typeface="Courier New" pitchFamily="49" charset="0"/>
                <a:cs typeface="Courier New" pitchFamily="49" charset="0"/>
              </a:rPr>
              <a:t>};</a:t>
            </a:r>
          </a:p>
          <a:p>
            <a:r>
              <a:rPr lang="en-US" sz="2100" spc="-300" noProof="1" smtClean="0">
                <a:latin typeface="Courier New" pitchFamily="49" charset="0"/>
                <a:cs typeface="Courier New" pitchFamily="49" charset="0"/>
              </a:rPr>
              <a:t>Counter7::Counter7() { cnt = 0;}</a:t>
            </a:r>
          </a:p>
          <a:p>
            <a:r>
              <a:rPr lang="en-US" sz="2100" spc="-300" noProof="1" smtClean="0">
                <a:latin typeface="Courier New" pitchFamily="49" charset="0"/>
                <a:cs typeface="Courier New" pitchFamily="49" charset="0"/>
              </a:rPr>
              <a:t>void Counter7::counter7_signal(svBitVecVal* count, const svBitVecVal* i,</a:t>
            </a:r>
          </a:p>
          <a:p>
            <a:r>
              <a:rPr lang="en-US" sz="2100" spc="-300" noProof="1" smtClean="0">
                <a:latin typeface="Courier New" pitchFamily="49" charset="0"/>
                <a:cs typeface="Courier New" pitchFamily="49" charset="0"/>
              </a:rPr>
              <a:t>                               const svBit reset, const svBit load) {</a:t>
            </a:r>
          </a:p>
          <a:p>
            <a:r>
              <a:rPr lang="en-US" sz="2100" spc="-300" noProof="1" smtClean="0">
                <a:latin typeface="Courier New" pitchFamily="49" charset="0"/>
                <a:cs typeface="Courier New" pitchFamily="49" charset="0"/>
              </a:rPr>
              <a:t>  if (reset) cnt = 0; </a:t>
            </a:r>
          </a:p>
          <a:p>
            <a:r>
              <a:rPr lang="en-US" sz="2100" spc="-300" noProof="1" smtClean="0">
                <a:latin typeface="Courier New" pitchFamily="49" charset="0"/>
                <a:cs typeface="Courier New" pitchFamily="49" charset="0"/>
              </a:rPr>
              <a:t>  else if (load) cnt = *i; </a:t>
            </a:r>
          </a:p>
          <a:p>
            <a:r>
              <a:rPr lang="en-US" sz="2100" spc="-300" noProof="1" smtClean="0">
                <a:latin typeface="Courier New" pitchFamily="49" charset="0"/>
                <a:cs typeface="Courier New" pitchFamily="49" charset="0"/>
              </a:rPr>
              <a:t>  else cnt++; </a:t>
            </a:r>
          </a:p>
          <a:p>
            <a:r>
              <a:rPr lang="en-US" sz="2100" spc="-300" noProof="1" smtClean="0">
                <a:latin typeface="Courier New" pitchFamily="49" charset="0"/>
                <a:cs typeface="Courier New" pitchFamily="49" charset="0"/>
              </a:rPr>
              <a:t>  cnt &amp;= 0x7F; </a:t>
            </a:r>
          </a:p>
          <a:p>
            <a:r>
              <a:rPr lang="en-US" sz="2100" spc="-300" noProof="1" smtClean="0">
                <a:latin typeface="Courier New" pitchFamily="49" charset="0"/>
                <a:cs typeface="Courier New" pitchFamily="49" charset="0"/>
              </a:rPr>
              <a:t>  *count = cnt;</a:t>
            </a:r>
          </a:p>
          <a:p>
            <a:r>
              <a:rPr lang="en-US" sz="2100" spc="-300" noProof="1"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0"/>
            <a:ext cx="8516629" cy="707886"/>
          </a:xfrm>
          <a:prstGeom prst="rect">
            <a:avLst/>
          </a:prstGeom>
          <a:noFill/>
        </p:spPr>
        <p:txBody>
          <a:bodyPr wrap="square" rtlCol="0">
            <a:spAutoFit/>
          </a:bodyPr>
          <a:lstStyle/>
          <a:p>
            <a:pPr algn="ctr"/>
            <a:r>
              <a:rPr lang="en-US" sz="4000" dirty="0" smtClean="0"/>
              <a:t>12.3.2 Static Methods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22</a:t>
            </a:fld>
            <a:endParaRPr lang="en-US" dirty="0"/>
          </a:p>
        </p:txBody>
      </p:sp>
      <p:sp>
        <p:nvSpPr>
          <p:cNvPr id="6" name="TextBox 5"/>
          <p:cNvSpPr txBox="1"/>
          <p:nvPr/>
        </p:nvSpPr>
        <p:spPr>
          <a:xfrm>
            <a:off x="228600" y="609600"/>
            <a:ext cx="8534400" cy="1089529"/>
          </a:xfrm>
          <a:prstGeom prst="rect">
            <a:avLst/>
          </a:prstGeom>
          <a:noFill/>
        </p:spPr>
        <p:txBody>
          <a:bodyPr wrap="square" rtlCol="0">
            <a:spAutoFit/>
          </a:bodyPr>
          <a:lstStyle/>
          <a:p>
            <a:pPr>
              <a:lnSpc>
                <a:spcPct val="90000"/>
              </a:lnSpc>
              <a:buFont typeface="Arial" pitchFamily="34" charset="0"/>
              <a:buChar char="•"/>
            </a:pPr>
            <a:r>
              <a:rPr lang="en-US" sz="2400" dirty="0" smtClean="0"/>
              <a:t>The DPI can only call a static C or C++ method.</a:t>
            </a:r>
          </a:p>
          <a:p>
            <a:pPr>
              <a:lnSpc>
                <a:spcPct val="90000"/>
              </a:lnSpc>
              <a:buFont typeface="Arial" pitchFamily="34" charset="0"/>
              <a:buChar char="•"/>
            </a:pPr>
            <a:r>
              <a:rPr lang="en-US" sz="2400" dirty="0" smtClean="0"/>
              <a:t>The methods on the previous slide are not static.</a:t>
            </a:r>
          </a:p>
          <a:p>
            <a:pPr>
              <a:lnSpc>
                <a:spcPct val="90000"/>
              </a:lnSpc>
              <a:buFont typeface="Arial" pitchFamily="34" charset="0"/>
              <a:buChar char="•"/>
            </a:pPr>
            <a:r>
              <a:rPr lang="en-US" sz="2400" dirty="0" smtClean="0"/>
              <a:t>Solution is to create a static API.</a:t>
            </a:r>
          </a:p>
        </p:txBody>
      </p:sp>
      <p:sp>
        <p:nvSpPr>
          <p:cNvPr id="9" name="TextBox 8"/>
          <p:cNvSpPr txBox="1"/>
          <p:nvPr/>
        </p:nvSpPr>
        <p:spPr>
          <a:xfrm>
            <a:off x="76200" y="2057400"/>
            <a:ext cx="8937062" cy="3785652"/>
          </a:xfrm>
          <a:prstGeom prst="rect">
            <a:avLst/>
          </a:prstGeom>
          <a:solidFill>
            <a:srgbClr val="CCFFCC"/>
          </a:solidFill>
          <a:ln w="19050">
            <a:solidFill>
              <a:schemeClr val="tx1"/>
            </a:solidFill>
          </a:ln>
        </p:spPr>
        <p:txBody>
          <a:bodyPr wrap="none" rtlCol="0">
            <a:spAutoFit/>
          </a:bodyPr>
          <a:lstStyle/>
          <a:p>
            <a:r>
              <a:rPr lang="en-US" sz="2400" spc="-300" dirty="0" smtClean="0">
                <a:latin typeface="Courier New" pitchFamily="49" charset="0"/>
                <a:cs typeface="Courier New" pitchFamily="49" charset="0"/>
              </a:rPr>
              <a:t>extern "C" void* counter7_new()</a:t>
            </a:r>
          </a:p>
          <a:p>
            <a:r>
              <a:rPr lang="en-US" sz="2400" spc="-300" dirty="0" smtClean="0">
                <a:latin typeface="Courier New" pitchFamily="49" charset="0"/>
                <a:cs typeface="Courier New" pitchFamily="49" charset="0"/>
              </a:rPr>
              <a:t>{</a:t>
            </a:r>
          </a:p>
          <a:p>
            <a:r>
              <a:rPr lang="en-US" sz="2400" spc="-300" dirty="0" smtClean="0">
                <a:latin typeface="Courier New" pitchFamily="49" charset="0"/>
                <a:cs typeface="Courier New" pitchFamily="49" charset="0"/>
              </a:rPr>
              <a:t>   return new Counter7;</a:t>
            </a:r>
          </a:p>
          <a:p>
            <a:r>
              <a:rPr lang="en-US" sz="2400" spc="-300" dirty="0" smtClean="0">
                <a:latin typeface="Courier New" pitchFamily="49" charset="0"/>
                <a:cs typeface="Courier New" pitchFamily="49" charset="0"/>
              </a:rPr>
              <a:t>}</a:t>
            </a:r>
          </a:p>
          <a:p>
            <a:r>
              <a:rPr lang="en-US" sz="2400" spc="-300" dirty="0" smtClean="0">
                <a:latin typeface="Courier New" pitchFamily="49" charset="0"/>
                <a:cs typeface="Courier New" pitchFamily="49" charset="0"/>
              </a:rPr>
              <a:t>extern "C" void counter7(void* inst, svBitVecVal* count,</a:t>
            </a:r>
          </a:p>
          <a:p>
            <a:r>
              <a:rPr lang="en-US" sz="2400" spc="-300" dirty="0" smtClean="0">
                <a:latin typeface="Courier New" pitchFamily="49" charset="0"/>
                <a:cs typeface="Courier New" pitchFamily="49" charset="0"/>
              </a:rPr>
              <a:t>  const svBitVecVal* i, const svBit reset, const svBit load)</a:t>
            </a:r>
          </a:p>
          <a:p>
            <a:r>
              <a:rPr lang="en-US" sz="2400" spc="-300" dirty="0" smtClean="0">
                <a:latin typeface="Courier New" pitchFamily="49" charset="0"/>
                <a:cs typeface="Courier New" pitchFamily="49" charset="0"/>
              </a:rPr>
              <a:t>{</a:t>
            </a:r>
          </a:p>
          <a:p>
            <a:r>
              <a:rPr lang="en-US" sz="2400" spc="-300" dirty="0" smtClean="0">
                <a:latin typeface="Courier New" pitchFamily="49" charset="0"/>
                <a:cs typeface="Courier New" pitchFamily="49" charset="0"/>
              </a:rPr>
              <a:t>   Counter7 *c7 = (Counter7 *) inst;</a:t>
            </a:r>
          </a:p>
          <a:p>
            <a:r>
              <a:rPr lang="en-US" sz="2400" spc="-300" dirty="0" smtClean="0">
                <a:latin typeface="Courier New" pitchFamily="49" charset="0"/>
                <a:cs typeface="Courier New" pitchFamily="49" charset="0"/>
              </a:rPr>
              <a:t>   c7-&gt;counter7_signal(count, i, reset, load);</a:t>
            </a:r>
          </a:p>
          <a:p>
            <a:r>
              <a:rPr lang="en-US" sz="2400" spc="-300" dirty="0" smtClean="0">
                <a:latin typeface="Courier New" pitchFamily="49" charset="0"/>
                <a:cs typeface="Courier New" pitchFamily="49" charset="0"/>
              </a:rPr>
              <a:t>}</a:t>
            </a:r>
            <a:endParaRPr lang="en-US" sz="2200" spc="-300" dirty="0" smtClean="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1323439"/>
          </a:xfrm>
          <a:prstGeom prst="rect">
            <a:avLst/>
          </a:prstGeom>
          <a:noFill/>
        </p:spPr>
        <p:txBody>
          <a:bodyPr wrap="square" rtlCol="0">
            <a:spAutoFit/>
          </a:bodyPr>
          <a:lstStyle/>
          <a:p>
            <a:pPr algn="ctr"/>
            <a:r>
              <a:rPr lang="en-US" sz="4000" dirty="0" smtClean="0"/>
              <a:t>12.3.3 Communication with a transaction level C++ model</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23</a:t>
            </a:fld>
            <a:endParaRPr lang="en-US" dirty="0"/>
          </a:p>
        </p:txBody>
      </p:sp>
      <p:sp>
        <p:nvSpPr>
          <p:cNvPr id="6" name="TextBox 5"/>
          <p:cNvSpPr txBox="1"/>
          <p:nvPr/>
        </p:nvSpPr>
        <p:spPr>
          <a:xfrm>
            <a:off x="304800" y="1295400"/>
            <a:ext cx="8534400" cy="757130"/>
          </a:xfrm>
          <a:prstGeom prst="rect">
            <a:avLst/>
          </a:prstGeom>
          <a:noFill/>
        </p:spPr>
        <p:txBody>
          <a:bodyPr wrap="square" rtlCol="0">
            <a:spAutoFit/>
          </a:bodyPr>
          <a:lstStyle/>
          <a:p>
            <a:pPr>
              <a:lnSpc>
                <a:spcPct val="90000"/>
              </a:lnSpc>
              <a:buFont typeface="Arial" pitchFamily="34" charset="0"/>
              <a:buChar char="•"/>
            </a:pPr>
            <a:r>
              <a:rPr lang="en-US" sz="2400" dirty="0" smtClean="0"/>
              <a:t>Previous examples </a:t>
            </a:r>
            <a:r>
              <a:rPr lang="en-US" sz="2400" smtClean="0"/>
              <a:t>were inefficient, low-level </a:t>
            </a:r>
            <a:r>
              <a:rPr lang="en-US" sz="2400" dirty="0" smtClean="0"/>
              <a:t>models</a:t>
            </a:r>
          </a:p>
          <a:p>
            <a:pPr>
              <a:lnSpc>
                <a:spcPct val="90000"/>
              </a:lnSpc>
              <a:buFont typeface="Arial" pitchFamily="34" charset="0"/>
              <a:buChar char="•"/>
            </a:pPr>
            <a:r>
              <a:rPr lang="en-US" sz="2400" smtClean="0"/>
              <a:t>Create </a:t>
            </a:r>
            <a:r>
              <a:rPr lang="en-US" sz="2400" dirty="0" smtClean="0"/>
              <a:t>models that operate at the transaction level.</a:t>
            </a:r>
          </a:p>
        </p:txBody>
      </p:sp>
      <p:sp>
        <p:nvSpPr>
          <p:cNvPr id="10" name="TextBox 9"/>
          <p:cNvSpPr txBox="1"/>
          <p:nvPr/>
        </p:nvSpPr>
        <p:spPr>
          <a:xfrm>
            <a:off x="304800" y="2133600"/>
            <a:ext cx="6131807" cy="3477875"/>
          </a:xfrm>
          <a:prstGeom prst="rect">
            <a:avLst/>
          </a:prstGeom>
          <a:solidFill>
            <a:srgbClr val="CC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class Counter7 {</a:t>
            </a:r>
          </a:p>
          <a:p>
            <a:r>
              <a:rPr lang="en-US" sz="2200" noProof="1" smtClean="0">
                <a:latin typeface="Courier New" pitchFamily="49" charset="0"/>
                <a:cs typeface="Courier New" pitchFamily="49" charset="0"/>
              </a:rPr>
              <a:t>public:</a:t>
            </a:r>
          </a:p>
          <a:p>
            <a:r>
              <a:rPr lang="en-US" sz="2200" noProof="1" smtClean="0">
                <a:latin typeface="Courier New" pitchFamily="49" charset="0"/>
                <a:cs typeface="Courier New" pitchFamily="49" charset="0"/>
              </a:rPr>
              <a:t>   Counter7();</a:t>
            </a:r>
          </a:p>
          <a:p>
            <a:r>
              <a:rPr lang="en-US" sz="2200" noProof="1" smtClean="0">
                <a:latin typeface="Courier New" pitchFamily="49" charset="0"/>
                <a:cs typeface="Courier New" pitchFamily="49" charset="0"/>
              </a:rPr>
              <a:t>   void count();</a:t>
            </a:r>
          </a:p>
          <a:p>
            <a:r>
              <a:rPr lang="en-US" sz="2200" noProof="1" smtClean="0">
                <a:latin typeface="Courier New" pitchFamily="49" charset="0"/>
                <a:cs typeface="Courier New" pitchFamily="49" charset="0"/>
              </a:rPr>
              <a:t>   void load(const svBitVecVal* i);</a:t>
            </a:r>
          </a:p>
          <a:p>
            <a:r>
              <a:rPr lang="en-US" sz="2200" noProof="1" smtClean="0">
                <a:latin typeface="Courier New" pitchFamily="49" charset="0"/>
                <a:cs typeface="Courier New" pitchFamily="49" charset="0"/>
              </a:rPr>
              <a:t>   void reset();</a:t>
            </a:r>
          </a:p>
          <a:p>
            <a:r>
              <a:rPr lang="en-US" sz="2200" noProof="1" smtClean="0">
                <a:latin typeface="Courier New" pitchFamily="49" charset="0"/>
                <a:cs typeface="Courier New" pitchFamily="49" charset="0"/>
              </a:rPr>
              <a:t>   int get();</a:t>
            </a:r>
          </a:p>
          <a:p>
            <a:r>
              <a:rPr lang="en-US" sz="2200" noProof="1" smtClean="0">
                <a:latin typeface="Courier New" pitchFamily="49" charset="0"/>
                <a:cs typeface="Courier New" pitchFamily="49" charset="0"/>
              </a:rPr>
              <a:t>private:</a:t>
            </a:r>
          </a:p>
          <a:p>
            <a:r>
              <a:rPr lang="en-US" sz="2200" noProof="1" smtClean="0">
                <a:latin typeface="Courier New" pitchFamily="49" charset="0"/>
                <a:cs typeface="Courier New" pitchFamily="49" charset="0"/>
              </a:rPr>
              <a:t>   unsigned char cnt;</a:t>
            </a:r>
          </a:p>
          <a:p>
            <a:r>
              <a:rPr lang="en-US" sz="2200" noProof="1"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12.3.3 Communication with a ...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24</a:t>
            </a:fld>
            <a:endParaRPr lang="en-US" dirty="0"/>
          </a:p>
        </p:txBody>
      </p:sp>
      <p:sp>
        <p:nvSpPr>
          <p:cNvPr id="11" name="Rectangle 10"/>
          <p:cNvSpPr/>
          <p:nvPr/>
        </p:nvSpPr>
        <p:spPr>
          <a:xfrm>
            <a:off x="228600" y="609600"/>
            <a:ext cx="8610600" cy="5847755"/>
          </a:xfrm>
          <a:prstGeom prst="rect">
            <a:avLst/>
          </a:prstGeom>
          <a:solidFill>
            <a:srgbClr val="CCFFCC"/>
          </a:solidFill>
          <a:ln>
            <a:solidFill>
              <a:schemeClr val="tx1"/>
            </a:solidFill>
          </a:ln>
        </p:spPr>
        <p:txBody>
          <a:bodyPr wrap="square">
            <a:spAutoFit/>
          </a:bodyPr>
          <a:lstStyle/>
          <a:p>
            <a:r>
              <a:rPr lang="en-US" sz="2200" noProof="1" smtClean="0">
                <a:latin typeface="Courier New" pitchFamily="49" charset="0"/>
                <a:cs typeface="Courier New" pitchFamily="49" charset="0"/>
              </a:rPr>
              <a:t>Counter7::Counter7() { </a:t>
            </a:r>
          </a:p>
          <a:p>
            <a:r>
              <a:rPr lang="en-US" sz="2200" noProof="1" smtClean="0">
                <a:latin typeface="Courier New" pitchFamily="49" charset="0"/>
                <a:cs typeface="Courier New" pitchFamily="49" charset="0"/>
              </a:rPr>
              <a:t>   cnt = 0; </a:t>
            </a:r>
          </a:p>
          <a:p>
            <a:r>
              <a:rPr lang="en-US" sz="2200" noProof="1" smtClean="0">
                <a:latin typeface="Courier New" pitchFamily="49" charset="0"/>
                <a:cs typeface="Courier New" pitchFamily="49" charset="0"/>
              </a:rPr>
              <a:t>}</a:t>
            </a:r>
          </a:p>
          <a:p>
            <a:r>
              <a:rPr lang="en-US" sz="2200" noProof="1" smtClean="0">
                <a:latin typeface="Courier New" pitchFamily="49" charset="0"/>
                <a:cs typeface="Courier New" pitchFamily="49" charset="0"/>
              </a:rPr>
              <a:t>void Counter7::count() { </a:t>
            </a:r>
          </a:p>
          <a:p>
            <a:r>
              <a:rPr lang="en-US" sz="2200" noProof="1" smtClean="0">
                <a:latin typeface="Courier New" pitchFamily="49" charset="0"/>
                <a:cs typeface="Courier New" pitchFamily="49" charset="0"/>
              </a:rPr>
              <a:t>   cnt = cnt + 1;</a:t>
            </a:r>
          </a:p>
          <a:p>
            <a:r>
              <a:rPr lang="en-US" sz="2200" noProof="1" smtClean="0">
                <a:latin typeface="Courier New" pitchFamily="49" charset="0"/>
                <a:cs typeface="Courier New" pitchFamily="49" charset="0"/>
              </a:rPr>
              <a:t>   cnt &amp;= 0x7F;</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void Counter7::reset() {</a:t>
            </a:r>
          </a:p>
          <a:p>
            <a:r>
              <a:rPr lang="en-US" sz="2200" noProof="1" smtClean="0">
                <a:latin typeface="Courier New" pitchFamily="49" charset="0"/>
                <a:cs typeface="Courier New" pitchFamily="49" charset="0"/>
              </a:rPr>
              <a:t>   cnt = 0; </a:t>
            </a:r>
          </a:p>
          <a:p>
            <a:r>
              <a:rPr lang="en-US" sz="2200" noProof="1" smtClean="0">
                <a:latin typeface="Courier New" pitchFamily="49" charset="0"/>
                <a:cs typeface="Courier New" pitchFamily="49" charset="0"/>
              </a:rPr>
              <a:t>}</a:t>
            </a:r>
          </a:p>
          <a:p>
            <a:r>
              <a:rPr lang="en-US" sz="2200" noProof="1" smtClean="0">
                <a:latin typeface="Courier New" pitchFamily="49" charset="0"/>
                <a:cs typeface="Courier New" pitchFamily="49" charset="0"/>
              </a:rPr>
              <a:t>int Counter7::get() {</a:t>
            </a:r>
          </a:p>
          <a:p>
            <a:r>
              <a:rPr lang="en-US" sz="2200" noProof="1" smtClean="0">
                <a:latin typeface="Courier New" pitchFamily="49" charset="0"/>
                <a:cs typeface="Courier New" pitchFamily="49" charset="0"/>
              </a:rPr>
              <a:t>   return cnt; </a:t>
            </a:r>
          </a:p>
          <a:p>
            <a:r>
              <a:rPr lang="en-US" sz="2200" noProof="1" smtClean="0">
                <a:latin typeface="Courier New" pitchFamily="49" charset="0"/>
                <a:cs typeface="Courier New" pitchFamily="49" charset="0"/>
              </a:rPr>
              <a:t>}</a:t>
            </a:r>
          </a:p>
          <a:p>
            <a:r>
              <a:rPr lang="en-US" sz="2200" noProof="1" smtClean="0">
                <a:latin typeface="Courier New" pitchFamily="49" charset="0"/>
                <a:cs typeface="Courier New" pitchFamily="49" charset="0"/>
              </a:rPr>
              <a:t>void Counter7::load(const svBitVecVal* i) {</a:t>
            </a:r>
          </a:p>
          <a:p>
            <a:r>
              <a:rPr lang="en-US" sz="2200" noProof="1" smtClean="0">
                <a:latin typeface="Courier New" pitchFamily="49" charset="0"/>
                <a:cs typeface="Courier New" pitchFamily="49" charset="0"/>
              </a:rPr>
              <a:t>  cnt = *i;</a:t>
            </a:r>
          </a:p>
          <a:p>
            <a:r>
              <a:rPr lang="en-US" sz="2200" noProof="1" smtClean="0">
                <a:latin typeface="Courier New" pitchFamily="49" charset="0"/>
                <a:cs typeface="Courier New" pitchFamily="49" charset="0"/>
              </a:rPr>
              <a:t>  cnt &amp;= 0x7F; // Mask upper bit</a:t>
            </a:r>
          </a:p>
          <a:p>
            <a:r>
              <a:rPr lang="en-US" sz="2200" noProof="1"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12.3.3 Communication with a ...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25</a:t>
            </a:fld>
            <a:endParaRPr lang="en-US" dirty="0"/>
          </a:p>
        </p:txBody>
      </p:sp>
      <p:sp>
        <p:nvSpPr>
          <p:cNvPr id="11" name="Rectangle 10"/>
          <p:cNvSpPr/>
          <p:nvPr/>
        </p:nvSpPr>
        <p:spPr>
          <a:xfrm>
            <a:off x="152400" y="609600"/>
            <a:ext cx="8686800" cy="5016758"/>
          </a:xfrm>
          <a:prstGeom prst="rect">
            <a:avLst/>
          </a:prstGeom>
          <a:solidFill>
            <a:srgbClr val="CCFFCC"/>
          </a:solidFill>
          <a:ln>
            <a:solidFill>
              <a:schemeClr val="tx1"/>
            </a:solidFill>
          </a:ln>
        </p:spPr>
        <p:txBody>
          <a:bodyPr wrap="square">
            <a:spAutoFit/>
          </a:bodyPr>
          <a:lstStyle/>
          <a:p>
            <a:r>
              <a:rPr lang="en-US" sz="2000" spc="-150" noProof="1" smtClean="0">
                <a:latin typeface="Courier New" pitchFamily="49" charset="0"/>
                <a:cs typeface="Courier New" pitchFamily="49" charset="0"/>
              </a:rPr>
              <a:t>extern "C" {</a:t>
            </a:r>
          </a:p>
          <a:p>
            <a:r>
              <a:rPr lang="en-US" sz="2000" spc="-150" noProof="1" smtClean="0">
                <a:latin typeface="Courier New" pitchFamily="49" charset="0"/>
                <a:cs typeface="Courier New" pitchFamily="49" charset="0"/>
              </a:rPr>
              <a:t>  void counter7_load(void* inst, const svBitVecVal* i) {</a:t>
            </a:r>
          </a:p>
          <a:p>
            <a:r>
              <a:rPr lang="en-US" sz="2000" spc="-150" noProof="1" smtClean="0">
                <a:latin typeface="Courier New" pitchFamily="49" charset="0"/>
                <a:cs typeface="Courier New" pitchFamily="49" charset="0"/>
              </a:rPr>
              <a:t>    Counter7 *c7 = (Counter7 *) inst;</a:t>
            </a:r>
          </a:p>
          <a:p>
            <a:r>
              <a:rPr lang="en-US" sz="2000" spc="-150" noProof="1" smtClean="0">
                <a:latin typeface="Courier New" pitchFamily="49" charset="0"/>
                <a:cs typeface="Courier New" pitchFamily="49" charset="0"/>
              </a:rPr>
              <a:t>    c7-&gt;load(i);</a:t>
            </a:r>
          </a:p>
          <a:p>
            <a:r>
              <a:rPr lang="en-US" sz="2000" spc="-150" noProof="1" smtClean="0">
                <a:latin typeface="Courier New" pitchFamily="49" charset="0"/>
                <a:cs typeface="Courier New" pitchFamily="49" charset="0"/>
              </a:rPr>
              <a:t>  } </a:t>
            </a:r>
          </a:p>
          <a:p>
            <a:r>
              <a:rPr lang="en-US" sz="2000" spc="-150" noProof="1" smtClean="0">
                <a:latin typeface="Courier New" pitchFamily="49" charset="0"/>
                <a:cs typeface="Courier New" pitchFamily="49" charset="0"/>
              </a:rPr>
              <a:t>  void counter7_count(void* inst){</a:t>
            </a:r>
          </a:p>
          <a:p>
            <a:r>
              <a:rPr lang="en-US" sz="2000" spc="-150" noProof="1" smtClean="0">
                <a:latin typeface="Courier New" pitchFamily="49" charset="0"/>
                <a:cs typeface="Courier New" pitchFamily="49" charset="0"/>
              </a:rPr>
              <a:t>    Counter7 *c7 = (Counter7 *) inst;</a:t>
            </a:r>
          </a:p>
          <a:p>
            <a:r>
              <a:rPr lang="en-US" sz="2000" spc="-150" noProof="1" smtClean="0">
                <a:latin typeface="Courier New" pitchFamily="49" charset="0"/>
                <a:cs typeface="Courier New" pitchFamily="49" charset="0"/>
              </a:rPr>
              <a:t>    c7-&gt;count();</a:t>
            </a:r>
          </a:p>
          <a:p>
            <a:r>
              <a:rPr lang="en-US" sz="2000" spc="-150" noProof="1" smtClean="0">
                <a:latin typeface="Courier New" pitchFamily="49" charset="0"/>
                <a:cs typeface="Courier New" pitchFamily="49" charset="0"/>
              </a:rPr>
              <a:t>  }</a:t>
            </a:r>
          </a:p>
          <a:p>
            <a:r>
              <a:rPr lang="en-US" sz="2000" spc="-150" noProof="1" smtClean="0">
                <a:latin typeface="Courier New" pitchFamily="49" charset="0"/>
                <a:cs typeface="Courier New" pitchFamily="49" charset="0"/>
              </a:rPr>
              <a:t>  void* counter7_new() {</a:t>
            </a:r>
          </a:p>
          <a:p>
            <a:r>
              <a:rPr lang="en-US" sz="2000" spc="-150" noProof="1" smtClean="0">
                <a:latin typeface="Courier New" pitchFamily="49" charset="0"/>
                <a:cs typeface="Courier New" pitchFamily="49" charset="0"/>
              </a:rPr>
              <a:t>    return new Counter7;</a:t>
            </a:r>
          </a:p>
          <a:p>
            <a:r>
              <a:rPr lang="en-US" sz="2000" spc="-150" noProof="1" smtClean="0">
                <a:latin typeface="Courier New" pitchFamily="49" charset="0"/>
                <a:cs typeface="Courier New" pitchFamily="49" charset="0"/>
              </a:rPr>
              <a:t>  }</a:t>
            </a:r>
          </a:p>
          <a:p>
            <a:endParaRPr lang="en-US" sz="2000" spc="-150" noProof="1" smtClean="0">
              <a:latin typeface="Courier New" pitchFamily="49" charset="0"/>
              <a:cs typeface="Courier New" pitchFamily="49" charset="0"/>
            </a:endParaRPr>
          </a:p>
          <a:p>
            <a:endParaRPr lang="en-US" sz="2000" spc="-150" noProof="1" smtClean="0">
              <a:latin typeface="Courier New" pitchFamily="49" charset="0"/>
              <a:cs typeface="Courier New" pitchFamily="49" charset="0"/>
            </a:endParaRPr>
          </a:p>
          <a:p>
            <a:endParaRPr lang="en-US" sz="2000" spc="-150" noProof="1" smtClean="0">
              <a:latin typeface="Courier New" pitchFamily="49" charset="0"/>
              <a:cs typeface="Courier New" pitchFamily="49" charset="0"/>
            </a:endParaRPr>
          </a:p>
          <a:p>
            <a:endParaRPr lang="en-US" sz="2000" spc="-150" noProof="1" smtClean="0">
              <a:latin typeface="Courier New" pitchFamily="49" charset="0"/>
              <a:cs typeface="Courier New" pitchFamily="49" charset="0"/>
            </a:endParaRPr>
          </a:p>
        </p:txBody>
      </p:sp>
      <p:sp>
        <p:nvSpPr>
          <p:cNvPr id="6" name="Rectangle 5"/>
          <p:cNvSpPr/>
          <p:nvPr/>
        </p:nvSpPr>
        <p:spPr>
          <a:xfrm>
            <a:off x="3657600" y="3429000"/>
            <a:ext cx="5334000" cy="2862322"/>
          </a:xfrm>
          <a:prstGeom prst="rect">
            <a:avLst/>
          </a:prstGeom>
          <a:solidFill>
            <a:srgbClr val="CCFFCC"/>
          </a:solidFill>
          <a:ln>
            <a:solidFill>
              <a:schemeClr val="tx1"/>
            </a:solidFill>
          </a:ln>
        </p:spPr>
        <p:txBody>
          <a:bodyPr wrap="square">
            <a:spAutoFit/>
          </a:bodyPr>
          <a:lstStyle/>
          <a:p>
            <a:r>
              <a:rPr lang="en-US" sz="2000" spc="-150" noProof="1" smtClean="0">
                <a:latin typeface="Courier New" pitchFamily="49" charset="0"/>
                <a:cs typeface="Courier New" pitchFamily="49" charset="0"/>
              </a:rPr>
              <a:t>  void counter7_reset(void* inst) {</a:t>
            </a:r>
          </a:p>
          <a:p>
            <a:r>
              <a:rPr lang="en-US" sz="2000" spc="-150" noProof="1" smtClean="0">
                <a:latin typeface="Courier New" pitchFamily="49" charset="0"/>
                <a:cs typeface="Courier New" pitchFamily="49" charset="0"/>
              </a:rPr>
              <a:t>    Counter7 *c7 = (Counter7 *) inst;</a:t>
            </a:r>
          </a:p>
          <a:p>
            <a:r>
              <a:rPr lang="en-US" sz="2000" spc="-150" noProof="1" smtClean="0">
                <a:latin typeface="Courier New" pitchFamily="49" charset="0"/>
                <a:cs typeface="Courier New" pitchFamily="49" charset="0"/>
              </a:rPr>
              <a:t>    c7-&gt;reset();</a:t>
            </a:r>
          </a:p>
          <a:p>
            <a:r>
              <a:rPr lang="en-US" sz="2000" spc="-150" noProof="1" smtClean="0">
                <a:latin typeface="Courier New" pitchFamily="49" charset="0"/>
                <a:cs typeface="Courier New" pitchFamily="49" charset="0"/>
              </a:rPr>
              <a:t>  }</a:t>
            </a:r>
          </a:p>
          <a:p>
            <a:r>
              <a:rPr lang="en-US" sz="2000" spc="-150" noProof="1" smtClean="0">
                <a:latin typeface="Courier New" pitchFamily="49" charset="0"/>
                <a:cs typeface="Courier New" pitchFamily="49" charset="0"/>
              </a:rPr>
              <a:t>  int counter7_get(void* inst) {</a:t>
            </a:r>
          </a:p>
          <a:p>
            <a:r>
              <a:rPr lang="en-US" sz="2000" spc="-150" noProof="1" smtClean="0">
                <a:latin typeface="Courier New" pitchFamily="49" charset="0"/>
                <a:cs typeface="Courier New" pitchFamily="49" charset="0"/>
              </a:rPr>
              <a:t>    Counter7 *c7 = (Counter7 *) inst;</a:t>
            </a:r>
          </a:p>
          <a:p>
            <a:r>
              <a:rPr lang="en-US" sz="2000" spc="-150" noProof="1" smtClean="0">
                <a:latin typeface="Courier New" pitchFamily="49" charset="0"/>
                <a:cs typeface="Courier New" pitchFamily="49" charset="0"/>
              </a:rPr>
              <a:t>    return c7-&gt;get();</a:t>
            </a:r>
          </a:p>
          <a:p>
            <a:r>
              <a:rPr lang="en-US" sz="2000" spc="-150" noProof="1" smtClean="0">
                <a:latin typeface="Courier New" pitchFamily="49" charset="0"/>
                <a:cs typeface="Courier New" pitchFamily="49" charset="0"/>
              </a:rPr>
              <a:t>  }</a:t>
            </a:r>
          </a:p>
          <a:p>
            <a:r>
              <a:rPr lang="en-US" sz="2000" spc="-150" noProof="1"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6"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12.3.3 Communication with a ...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26</a:t>
            </a:fld>
            <a:endParaRPr lang="en-US" dirty="0"/>
          </a:p>
        </p:txBody>
      </p:sp>
      <p:sp>
        <p:nvSpPr>
          <p:cNvPr id="11" name="Rectangle 10"/>
          <p:cNvSpPr/>
          <p:nvPr/>
        </p:nvSpPr>
        <p:spPr>
          <a:xfrm>
            <a:off x="228600" y="685800"/>
            <a:ext cx="8763000" cy="4708981"/>
          </a:xfrm>
          <a:prstGeom prst="rect">
            <a:avLst/>
          </a:prstGeom>
          <a:solidFill>
            <a:srgbClr val="FFFFCC"/>
          </a:solidFill>
          <a:ln>
            <a:solidFill>
              <a:schemeClr val="tx1"/>
            </a:solidFill>
          </a:ln>
        </p:spPr>
        <p:txBody>
          <a:bodyPr wrap="square">
            <a:spAutoFit/>
          </a:bodyPr>
          <a:lstStyle/>
          <a:p>
            <a:r>
              <a:rPr lang="en-US" sz="2000" spc="-150" noProof="1" smtClean="0">
                <a:latin typeface="Courier New" pitchFamily="49" charset="0"/>
                <a:cs typeface="Courier New" pitchFamily="49" charset="0"/>
              </a:rPr>
              <a:t>import "DPI-C" function chandle counter7_new();</a:t>
            </a:r>
          </a:p>
          <a:p>
            <a:r>
              <a:rPr lang="en-US" sz="2000" spc="-150" noProof="1" smtClean="0">
                <a:latin typeface="Courier New" pitchFamily="49" charset="0"/>
                <a:cs typeface="Courier New" pitchFamily="49" charset="0"/>
              </a:rPr>
              <a:t>import "DPI-C" function void counter7_count(input chandle inst);</a:t>
            </a:r>
          </a:p>
          <a:p>
            <a:r>
              <a:rPr lang="en-US" sz="2000" spc="-150" noProof="1" smtClean="0">
                <a:latin typeface="Courier New" pitchFamily="49" charset="0"/>
                <a:cs typeface="Courier New" pitchFamily="49" charset="0"/>
              </a:rPr>
              <a:t>import "DPI-C" function void counter7_load(input chandle inst, </a:t>
            </a:r>
          </a:p>
          <a:p>
            <a:r>
              <a:rPr lang="en-US" sz="2000" spc="-150" noProof="1" smtClean="0">
                <a:latin typeface="Courier New" pitchFamily="49" charset="0"/>
                <a:cs typeface="Courier New" pitchFamily="49" charset="0"/>
              </a:rPr>
              <a:t>	                                    input bit [6:0] i);</a:t>
            </a:r>
          </a:p>
          <a:p>
            <a:r>
              <a:rPr lang="en-US" sz="2000" spc="-150" noProof="1" smtClean="0">
                <a:latin typeface="Courier New" pitchFamily="49" charset="0"/>
                <a:cs typeface="Courier New" pitchFamily="49" charset="0"/>
              </a:rPr>
              <a:t>import "DPI-C" function void counter7_reset(input chandle inst);</a:t>
            </a:r>
          </a:p>
          <a:p>
            <a:r>
              <a:rPr lang="en-US" sz="2000" spc="-150" noProof="1" smtClean="0">
                <a:latin typeface="Courier New" pitchFamily="49" charset="0"/>
                <a:cs typeface="Courier New" pitchFamily="49" charset="0"/>
              </a:rPr>
              <a:t>import "DPI-C" function int counter7_get(input chandle inst);</a:t>
            </a:r>
          </a:p>
          <a:p>
            <a:r>
              <a:rPr lang="en-US" sz="2000" spc="-150" noProof="1" smtClean="0">
                <a:latin typeface="Courier New" pitchFamily="49" charset="0"/>
                <a:cs typeface="Courier New" pitchFamily="49" charset="0"/>
              </a:rPr>
              <a:t>class Counter7;</a:t>
            </a:r>
          </a:p>
          <a:p>
            <a:r>
              <a:rPr lang="en-US" sz="2000" spc="-150" noProof="1" smtClean="0">
                <a:latin typeface="Courier New" pitchFamily="49" charset="0"/>
                <a:cs typeface="Courier New" pitchFamily="49" charset="0"/>
              </a:rPr>
              <a:t>  chandle inst;</a:t>
            </a:r>
          </a:p>
          <a:p>
            <a:r>
              <a:rPr lang="en-US" sz="2000" spc="-150" noProof="1" smtClean="0">
                <a:latin typeface="Courier New" pitchFamily="49" charset="0"/>
                <a:cs typeface="Courier New" pitchFamily="49" charset="0"/>
              </a:rPr>
              <a:t>  function new();</a:t>
            </a:r>
          </a:p>
          <a:p>
            <a:r>
              <a:rPr lang="en-US" sz="2000" spc="-150" noProof="1" smtClean="0">
                <a:latin typeface="Courier New" pitchFamily="49" charset="0"/>
                <a:cs typeface="Courier New" pitchFamily="49" charset="0"/>
              </a:rPr>
              <a:t>    inst = counter7_new();</a:t>
            </a:r>
          </a:p>
          <a:p>
            <a:r>
              <a:rPr lang="en-US" sz="2000" spc="-150" noProof="1" smtClean="0">
                <a:latin typeface="Courier New" pitchFamily="49" charset="0"/>
                <a:cs typeface="Courier New" pitchFamily="49" charset="0"/>
              </a:rPr>
              <a:t>  endfunction</a:t>
            </a:r>
          </a:p>
          <a:p>
            <a:r>
              <a:rPr lang="en-US" sz="2000" spc="-150" noProof="1" smtClean="0">
                <a:latin typeface="Courier New" pitchFamily="49" charset="0"/>
                <a:cs typeface="Courier New" pitchFamily="49" charset="0"/>
              </a:rPr>
              <a:t>  function void count();</a:t>
            </a:r>
          </a:p>
          <a:p>
            <a:r>
              <a:rPr lang="en-US" sz="2000" spc="-150" noProof="1" smtClean="0">
                <a:latin typeface="Courier New" pitchFamily="49" charset="0"/>
                <a:cs typeface="Courier New" pitchFamily="49" charset="0"/>
              </a:rPr>
              <a:t>    counter7_count(inst);</a:t>
            </a:r>
          </a:p>
          <a:p>
            <a:r>
              <a:rPr lang="en-US" sz="2000" spc="-150" noProof="1" smtClean="0">
                <a:latin typeface="Courier New" pitchFamily="49" charset="0"/>
                <a:cs typeface="Courier New" pitchFamily="49" charset="0"/>
              </a:rPr>
              <a:t>  endfunction</a:t>
            </a:r>
          </a:p>
          <a:p>
            <a:r>
              <a:rPr lang="en-US" sz="2000" spc="-150" noProof="1" smtClean="0">
                <a:latin typeface="Courier New" pitchFamily="49" charset="0"/>
                <a:cs typeface="Courier New" pitchFamily="49" charset="0"/>
              </a:rPr>
              <a:t>  ......</a:t>
            </a:r>
          </a:p>
        </p:txBody>
      </p:sp>
      <p:sp>
        <p:nvSpPr>
          <p:cNvPr id="9" name="Rectangle 8"/>
          <p:cNvSpPr/>
          <p:nvPr/>
        </p:nvSpPr>
        <p:spPr>
          <a:xfrm>
            <a:off x="3886200" y="2922925"/>
            <a:ext cx="5181600" cy="3477875"/>
          </a:xfrm>
          <a:prstGeom prst="rect">
            <a:avLst/>
          </a:prstGeom>
          <a:solidFill>
            <a:srgbClr val="FFFFCC"/>
          </a:solidFill>
          <a:ln>
            <a:solidFill>
              <a:schemeClr val="tx1"/>
            </a:solidFill>
          </a:ln>
        </p:spPr>
        <p:txBody>
          <a:bodyPr wrap="square">
            <a:spAutoFit/>
          </a:bodyPr>
          <a:lstStyle/>
          <a:p>
            <a:r>
              <a:rPr lang="en-US" sz="2000" spc="-300" noProof="1" smtClean="0">
                <a:latin typeface="Courier New" pitchFamily="49" charset="0"/>
                <a:cs typeface="Courier New" pitchFamily="49" charset="0"/>
              </a:rPr>
              <a:t>  .....</a:t>
            </a:r>
          </a:p>
          <a:p>
            <a:r>
              <a:rPr lang="en-US" sz="2000" spc="-300" noProof="1" smtClean="0">
                <a:latin typeface="Courier New" pitchFamily="49" charset="0"/>
                <a:cs typeface="Courier New" pitchFamily="49" charset="0"/>
              </a:rPr>
              <a:t>  function void load(input bit [6:0] val);</a:t>
            </a:r>
          </a:p>
          <a:p>
            <a:r>
              <a:rPr lang="en-US" sz="2000" spc="-300" noProof="1" smtClean="0">
                <a:latin typeface="Courier New" pitchFamily="49" charset="0"/>
                <a:cs typeface="Courier New" pitchFamily="49" charset="0"/>
              </a:rPr>
              <a:t>    counter7_load(inst, val);</a:t>
            </a:r>
          </a:p>
          <a:p>
            <a:r>
              <a:rPr lang="en-US" sz="2000" spc="-300" noProof="1" smtClean="0">
                <a:latin typeface="Courier New" pitchFamily="49" charset="0"/>
                <a:cs typeface="Courier New" pitchFamily="49" charset="0"/>
              </a:rPr>
              <a:t>  endfunction</a:t>
            </a:r>
          </a:p>
          <a:p>
            <a:r>
              <a:rPr lang="en-US" sz="2000" spc="-300" noProof="1" smtClean="0">
                <a:latin typeface="Courier New" pitchFamily="49" charset="0"/>
                <a:cs typeface="Courier New" pitchFamily="49" charset="0"/>
              </a:rPr>
              <a:t>  function void reset();</a:t>
            </a:r>
          </a:p>
          <a:p>
            <a:r>
              <a:rPr lang="en-US" sz="2000" spc="-300" noProof="1" smtClean="0">
                <a:latin typeface="Courier New" pitchFamily="49" charset="0"/>
                <a:cs typeface="Courier New" pitchFamily="49" charset="0"/>
              </a:rPr>
              <a:t>    counter7_reset(inst);</a:t>
            </a:r>
          </a:p>
          <a:p>
            <a:r>
              <a:rPr lang="en-US" sz="2000" spc="-300" noProof="1" smtClean="0">
                <a:latin typeface="Courier New" pitchFamily="49" charset="0"/>
                <a:cs typeface="Courier New" pitchFamily="49" charset="0"/>
              </a:rPr>
              <a:t>  endfunction</a:t>
            </a:r>
          </a:p>
          <a:p>
            <a:r>
              <a:rPr lang="en-US" sz="2000" spc="-300" noProof="1" smtClean="0">
                <a:latin typeface="Courier New" pitchFamily="49" charset="0"/>
                <a:cs typeface="Courier New" pitchFamily="49" charset="0"/>
              </a:rPr>
              <a:t>  function bit [6:0] get();</a:t>
            </a:r>
          </a:p>
          <a:p>
            <a:r>
              <a:rPr lang="en-US" sz="2000" spc="-300" noProof="1" smtClean="0">
                <a:latin typeface="Courier New" pitchFamily="49" charset="0"/>
                <a:cs typeface="Courier New" pitchFamily="49" charset="0"/>
              </a:rPr>
              <a:t>    return counter7_get(inst);</a:t>
            </a:r>
          </a:p>
          <a:p>
            <a:r>
              <a:rPr lang="en-US" sz="2000" spc="-300" noProof="1" smtClean="0">
                <a:latin typeface="Courier New" pitchFamily="49" charset="0"/>
                <a:cs typeface="Courier New" pitchFamily="49" charset="0"/>
              </a:rPr>
              <a:t>  endfunction</a:t>
            </a:r>
          </a:p>
          <a:p>
            <a:r>
              <a:rPr lang="en-US" sz="2000" spc="-300" noProof="1" smtClean="0">
                <a:latin typeface="Courier New" pitchFamily="49" charset="0"/>
                <a:cs typeface="Courier New" pitchFamily="49" charset="0"/>
              </a:rPr>
              <a:t>endclass : Counter7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xEl>
                                              <p:pRg st="2" end="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xEl>
                                              <p:pRg st="8" end="8"/>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
                                            <p:txEl>
                                              <p:pRg st="9" end="9"/>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nimBg="1"/>
      <p:bldP spid="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12.3.3 Communication with a ...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27</a:t>
            </a:fld>
            <a:endParaRPr lang="en-US" dirty="0"/>
          </a:p>
        </p:txBody>
      </p:sp>
      <p:sp>
        <p:nvSpPr>
          <p:cNvPr id="11" name="Rectangle 10"/>
          <p:cNvSpPr/>
          <p:nvPr/>
        </p:nvSpPr>
        <p:spPr>
          <a:xfrm>
            <a:off x="152400" y="696754"/>
            <a:ext cx="8763000" cy="5170646"/>
          </a:xfrm>
          <a:prstGeom prst="rect">
            <a:avLst/>
          </a:prstGeom>
          <a:solidFill>
            <a:srgbClr val="FFFFCC"/>
          </a:solidFill>
          <a:ln>
            <a:solidFill>
              <a:schemeClr val="tx1"/>
            </a:solidFill>
          </a:ln>
        </p:spPr>
        <p:txBody>
          <a:bodyPr wrap="square">
            <a:spAutoFit/>
          </a:bodyPr>
          <a:lstStyle/>
          <a:p>
            <a:r>
              <a:rPr lang="en-US" sz="2200" spc="-150" dirty="0" smtClean="0">
                <a:latin typeface="Courier New" pitchFamily="49" charset="0"/>
                <a:cs typeface="Courier New" pitchFamily="49" charset="0"/>
              </a:rPr>
              <a:t>program automatic test;</a:t>
            </a:r>
          </a:p>
          <a:p>
            <a:r>
              <a:rPr lang="en-US" sz="2200" spc="-150" dirty="0" smtClean="0">
                <a:latin typeface="Courier New" pitchFamily="49" charset="0"/>
                <a:cs typeface="Courier New" pitchFamily="49" charset="0"/>
              </a:rPr>
              <a:t>   Counter7 c1;</a:t>
            </a:r>
          </a:p>
          <a:p>
            <a:r>
              <a:rPr lang="en-US" sz="2200" spc="-150" dirty="0" smtClean="0">
                <a:latin typeface="Courier New" pitchFamily="49" charset="0"/>
                <a:cs typeface="Courier New" pitchFamily="49" charset="0"/>
              </a:rPr>
              <a:t>   initial begin</a:t>
            </a:r>
          </a:p>
          <a:p>
            <a:r>
              <a:rPr lang="en-US" sz="2200" spc="-150" dirty="0" smtClean="0">
                <a:latin typeface="Courier New" pitchFamily="49" charset="0"/>
                <a:cs typeface="Courier New" pitchFamily="49" charset="0"/>
              </a:rPr>
              <a:t>      c1 = new;</a:t>
            </a:r>
          </a:p>
          <a:p>
            <a:r>
              <a:rPr lang="en-US" sz="2200" spc="-150" dirty="0" smtClean="0">
                <a:latin typeface="Courier New" pitchFamily="49" charset="0"/>
                <a:cs typeface="Courier New" pitchFamily="49" charset="0"/>
              </a:rPr>
              <a:t>      c1.reset();</a:t>
            </a:r>
          </a:p>
          <a:p>
            <a:r>
              <a:rPr lang="en-US" sz="2200" spc="-150" dirty="0" smtClean="0">
                <a:latin typeface="Courier New" pitchFamily="49" charset="0"/>
                <a:cs typeface="Courier New" pitchFamily="49" charset="0"/>
              </a:rPr>
              <a:t>      $display("SV: Post reset: counter1=%0d", c1.get());</a:t>
            </a:r>
          </a:p>
          <a:p>
            <a:r>
              <a:rPr lang="en-US" sz="2200" spc="-150" dirty="0" smtClean="0">
                <a:latin typeface="Courier New" pitchFamily="49" charset="0"/>
                <a:cs typeface="Courier New" pitchFamily="49" charset="0"/>
              </a:rPr>
              <a:t>      c1.load(126);</a:t>
            </a:r>
          </a:p>
          <a:p>
            <a:r>
              <a:rPr lang="en-US" sz="2200" spc="-150" dirty="0" smtClean="0">
                <a:latin typeface="Courier New" pitchFamily="49" charset="0"/>
                <a:cs typeface="Courier New" pitchFamily="49" charset="0"/>
              </a:rPr>
              <a:t>      if (c1.get() != 126) </a:t>
            </a:r>
          </a:p>
          <a:p>
            <a:r>
              <a:rPr lang="en-US" sz="2200" spc="-150" dirty="0" smtClean="0">
                <a:latin typeface="Courier New" pitchFamily="49" charset="0"/>
                <a:cs typeface="Courier New" pitchFamily="49" charset="0"/>
              </a:rPr>
              <a:t>         $display("Error in load");</a:t>
            </a:r>
          </a:p>
          <a:p>
            <a:r>
              <a:rPr lang="en-US" sz="2200" spc="-150" dirty="0" smtClean="0">
                <a:latin typeface="Courier New" pitchFamily="49" charset="0"/>
                <a:cs typeface="Courier New" pitchFamily="49" charset="0"/>
              </a:rPr>
              <a:t>      c1.count(); // count = 127</a:t>
            </a:r>
          </a:p>
          <a:p>
            <a:r>
              <a:rPr lang="en-US" sz="2200" spc="-150" dirty="0" smtClean="0">
                <a:latin typeface="Courier New" pitchFamily="49" charset="0"/>
                <a:cs typeface="Courier New" pitchFamily="49" charset="0"/>
              </a:rPr>
              <a:t>      c1.count(); // count = 0</a:t>
            </a:r>
          </a:p>
          <a:p>
            <a:r>
              <a:rPr lang="en-US" sz="2200" spc="-150" dirty="0" smtClean="0">
                <a:latin typeface="Courier New" pitchFamily="49" charset="0"/>
                <a:cs typeface="Courier New" pitchFamily="49" charset="0"/>
              </a:rPr>
              <a:t>      if (c1.get() != 0) </a:t>
            </a:r>
          </a:p>
          <a:p>
            <a:r>
              <a:rPr lang="en-US" sz="2200" spc="-150" dirty="0" smtClean="0">
                <a:latin typeface="Courier New" pitchFamily="49" charset="0"/>
                <a:cs typeface="Courier New" pitchFamily="49" charset="0"/>
              </a:rPr>
              <a:t>         $display("Error in rollover");</a:t>
            </a:r>
          </a:p>
          <a:p>
            <a:r>
              <a:rPr lang="en-US" sz="2200" spc="-150" dirty="0" smtClean="0">
                <a:latin typeface="Courier New" pitchFamily="49" charset="0"/>
                <a:cs typeface="Courier New" pitchFamily="49" charset="0"/>
              </a:rPr>
              <a:t>   end</a:t>
            </a:r>
          </a:p>
          <a:p>
            <a:r>
              <a:rPr lang="en-US" sz="2200" spc="-150" dirty="0" smtClean="0">
                <a:latin typeface="Courier New" pitchFamily="49" charset="0"/>
                <a:cs typeface="Courier New" pitchFamily="49" charset="0"/>
              </a:rPr>
              <a:t>endprogram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dirty="0" smtClean="0"/>
              <a:t>C++ exercise 3/6</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28</a:t>
            </a:fld>
            <a:endParaRPr lang="en-US" dirty="0"/>
          </a:p>
        </p:txBody>
      </p:sp>
      <p:sp>
        <p:nvSpPr>
          <p:cNvPr id="6" name="TextBox 5"/>
          <p:cNvSpPr txBox="1"/>
          <p:nvPr/>
        </p:nvSpPr>
        <p:spPr>
          <a:xfrm>
            <a:off x="304800" y="990600"/>
            <a:ext cx="8534400" cy="1421928"/>
          </a:xfrm>
          <a:prstGeom prst="rect">
            <a:avLst/>
          </a:prstGeom>
          <a:noFill/>
        </p:spPr>
        <p:txBody>
          <a:bodyPr wrap="square" rtlCol="0">
            <a:spAutoFit/>
          </a:bodyPr>
          <a:lstStyle/>
          <a:p>
            <a:pPr>
              <a:lnSpc>
                <a:spcPct val="90000"/>
              </a:lnSpc>
            </a:pPr>
            <a:r>
              <a:rPr lang="en-US" sz="2400" dirty="0" smtClean="0"/>
              <a:t>Expand the last exercise to encapsulate  the </a:t>
            </a:r>
            <a:r>
              <a:rPr lang="en-US" sz="2200" dirty="0" smtClean="0">
                <a:latin typeface="Courier New" pitchFamily="49" charset="0"/>
                <a:cs typeface="Courier New" pitchFamily="49" charset="0"/>
              </a:rPr>
              <a:t>hello</a:t>
            </a:r>
            <a:r>
              <a:rPr lang="en-US" sz="2400" dirty="0" smtClean="0"/>
              <a:t> function in a class.</a:t>
            </a:r>
          </a:p>
          <a:p>
            <a:pPr>
              <a:lnSpc>
                <a:spcPct val="90000"/>
              </a:lnSpc>
            </a:pPr>
            <a:endParaRPr lang="en-US" sz="2400" dirty="0" smtClean="0"/>
          </a:p>
          <a:p>
            <a:pPr>
              <a:lnSpc>
                <a:spcPct val="90000"/>
              </a:lnSpc>
            </a:pPr>
            <a:r>
              <a:rPr lang="en-US" sz="2400" dirty="0" smtClean="0"/>
              <a:t>Bonus: Provide the ability to initialize the count at instantiation.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81000" y="3718679"/>
            <a:ext cx="8534400" cy="2800767"/>
          </a:xfrm>
          <a:prstGeom prst="rect">
            <a:avLst/>
          </a:prstGeom>
          <a:solidFill>
            <a:srgbClr val="FFFFCC"/>
          </a:solidFill>
          <a:ln>
            <a:solidFill>
              <a:schemeClr val="tx1"/>
            </a:solidFill>
          </a:ln>
        </p:spPr>
        <p:txBody>
          <a:bodyPr wrap="square">
            <a:spAutoFit/>
          </a:bodyPr>
          <a:lstStyle/>
          <a:p>
            <a:r>
              <a:rPr lang="en-US" sz="2200" spc="-300" noProof="1" smtClean="0">
                <a:latin typeface="Courier New" pitchFamily="49" charset="0"/>
                <a:cs typeface="Courier New" pitchFamily="49" charset="0"/>
              </a:rPr>
              <a:t>import "DPI-C" function void fib (output bit [31:0] data[20]);</a:t>
            </a:r>
          </a:p>
          <a:p>
            <a:r>
              <a:rPr lang="en-US" sz="2200" spc="-300" noProof="1" smtClean="0">
                <a:latin typeface="Courier New" pitchFamily="49" charset="0"/>
                <a:cs typeface="Courier New" pitchFamily="49" charset="0"/>
              </a:rPr>
              <a:t>program automatic test;</a:t>
            </a:r>
          </a:p>
          <a:p>
            <a:r>
              <a:rPr lang="en-US" sz="2200" spc="-300" noProof="1" smtClean="0">
                <a:latin typeface="Courier New" pitchFamily="49" charset="0"/>
                <a:cs typeface="Courier New" pitchFamily="49" charset="0"/>
              </a:rPr>
              <a:t>   bit [31:0] data[20];</a:t>
            </a:r>
          </a:p>
          <a:p>
            <a:r>
              <a:rPr lang="en-US" sz="2200" spc="-300" noProof="1" smtClean="0">
                <a:latin typeface="Courier New" pitchFamily="49" charset="0"/>
                <a:cs typeface="Courier New" pitchFamily="49" charset="0"/>
              </a:rPr>
              <a:t>   initial begin</a:t>
            </a:r>
          </a:p>
          <a:p>
            <a:r>
              <a:rPr lang="en-US" sz="2200" spc="-300" noProof="1" smtClean="0">
                <a:latin typeface="Courier New" pitchFamily="49" charset="0"/>
                <a:cs typeface="Courier New" pitchFamily="49" charset="0"/>
              </a:rPr>
              <a:t>      fib(data);</a:t>
            </a:r>
          </a:p>
          <a:p>
            <a:r>
              <a:rPr lang="en-US" sz="2200" spc="-300" noProof="1" smtClean="0">
                <a:latin typeface="Courier New" pitchFamily="49" charset="0"/>
                <a:cs typeface="Courier New" pitchFamily="49" charset="0"/>
              </a:rPr>
              <a:t>      foreach (data[i]) $display(i,,data[i]);</a:t>
            </a:r>
          </a:p>
          <a:p>
            <a:r>
              <a:rPr lang="en-US" sz="2200" spc="-300" noProof="1" smtClean="0">
                <a:latin typeface="Courier New" pitchFamily="49" charset="0"/>
                <a:cs typeface="Courier New" pitchFamily="49" charset="0"/>
              </a:rPr>
              <a:t>   end</a:t>
            </a:r>
          </a:p>
          <a:p>
            <a:r>
              <a:rPr lang="en-US" sz="2200" spc="-300" noProof="1" smtClean="0">
                <a:latin typeface="Courier New" pitchFamily="49" charset="0"/>
                <a:cs typeface="Courier New" pitchFamily="49" charset="0"/>
              </a:rPr>
              <a:t>endprogram</a:t>
            </a:r>
          </a:p>
        </p:txBody>
      </p:sp>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12.4 Simple Array Sharing</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29</a:t>
            </a:fld>
            <a:endParaRPr lang="en-US" dirty="0"/>
          </a:p>
        </p:txBody>
      </p:sp>
      <p:sp>
        <p:nvSpPr>
          <p:cNvPr id="11" name="Rectangle 10"/>
          <p:cNvSpPr/>
          <p:nvPr/>
        </p:nvSpPr>
        <p:spPr>
          <a:xfrm>
            <a:off x="381000" y="1143000"/>
            <a:ext cx="6019800" cy="2462213"/>
          </a:xfrm>
          <a:prstGeom prst="rect">
            <a:avLst/>
          </a:prstGeom>
          <a:solidFill>
            <a:srgbClr val="CCFFCC"/>
          </a:solidFill>
          <a:ln>
            <a:solidFill>
              <a:schemeClr val="tx1"/>
            </a:solidFill>
          </a:ln>
        </p:spPr>
        <p:txBody>
          <a:bodyPr wrap="square">
            <a:spAutoFit/>
          </a:bodyPr>
          <a:lstStyle/>
          <a:p>
            <a:r>
              <a:rPr lang="en-US" sz="2200" spc="-150" noProof="1" smtClean="0">
                <a:latin typeface="Courier New" pitchFamily="49" charset="0"/>
                <a:cs typeface="Courier New" pitchFamily="49" charset="0"/>
              </a:rPr>
              <a:t>void fib(svBitVecVal data[20]) {</a:t>
            </a:r>
          </a:p>
          <a:p>
            <a:r>
              <a:rPr lang="en-US" sz="2200" spc="-150" noProof="1" smtClean="0">
                <a:latin typeface="Courier New" pitchFamily="49" charset="0"/>
                <a:cs typeface="Courier New" pitchFamily="49" charset="0"/>
              </a:rPr>
              <a:t>   int i;</a:t>
            </a:r>
          </a:p>
          <a:p>
            <a:r>
              <a:rPr lang="en-US" sz="2200" spc="-150" noProof="1" smtClean="0">
                <a:latin typeface="Courier New" pitchFamily="49" charset="0"/>
                <a:cs typeface="Courier New" pitchFamily="49" charset="0"/>
              </a:rPr>
              <a:t>   data[0] = 1;</a:t>
            </a:r>
          </a:p>
          <a:p>
            <a:r>
              <a:rPr lang="en-US" sz="2200" spc="-150" noProof="1" smtClean="0">
                <a:latin typeface="Courier New" pitchFamily="49" charset="0"/>
                <a:cs typeface="Courier New" pitchFamily="49" charset="0"/>
              </a:rPr>
              <a:t>   data[1] = 1;</a:t>
            </a:r>
          </a:p>
          <a:p>
            <a:r>
              <a:rPr lang="en-US" sz="2200" spc="-150" noProof="1" smtClean="0">
                <a:latin typeface="Courier New" pitchFamily="49" charset="0"/>
                <a:cs typeface="Courier New" pitchFamily="49" charset="0"/>
              </a:rPr>
              <a:t>   for (i=2; i&lt;20; i++)</a:t>
            </a:r>
          </a:p>
          <a:p>
            <a:r>
              <a:rPr lang="en-US" sz="2200" spc="-150" noProof="1" smtClean="0">
                <a:latin typeface="Courier New" pitchFamily="49" charset="0"/>
                <a:cs typeface="Courier New" pitchFamily="49" charset="0"/>
              </a:rPr>
              <a:t>      data[i] = data[i-1] + data[i-2];</a:t>
            </a:r>
          </a:p>
          <a:p>
            <a:r>
              <a:rPr lang="en-US" sz="2200" spc="-150" noProof="1" smtClean="0">
                <a:latin typeface="Courier New" pitchFamily="49" charset="0"/>
                <a:cs typeface="Courier New" pitchFamily="49" charset="0"/>
              </a:rPr>
              <a:t>}</a:t>
            </a:r>
          </a:p>
        </p:txBody>
      </p:sp>
      <p:sp>
        <p:nvSpPr>
          <p:cNvPr id="6" name="TextBox 5"/>
          <p:cNvSpPr txBox="1"/>
          <p:nvPr/>
        </p:nvSpPr>
        <p:spPr>
          <a:xfrm>
            <a:off x="304800" y="685800"/>
            <a:ext cx="8534400" cy="424732"/>
          </a:xfrm>
          <a:prstGeom prst="rect">
            <a:avLst/>
          </a:prstGeom>
          <a:noFill/>
        </p:spPr>
        <p:txBody>
          <a:bodyPr wrap="square" rtlCol="0">
            <a:spAutoFit/>
          </a:bodyPr>
          <a:lstStyle/>
          <a:p>
            <a:pPr>
              <a:lnSpc>
                <a:spcPct val="90000"/>
              </a:lnSpc>
            </a:pPr>
            <a:r>
              <a:rPr lang="en-US" sz="2400" dirty="0" smtClean="0"/>
              <a:t>Previous examples have passed scalars and vectors only</a:t>
            </a:r>
          </a:p>
        </p:txBody>
      </p:sp>
      <p:sp>
        <p:nvSpPr>
          <p:cNvPr id="10" name="TextBox 9"/>
          <p:cNvSpPr txBox="1"/>
          <p:nvPr/>
        </p:nvSpPr>
        <p:spPr>
          <a:xfrm>
            <a:off x="5334000" y="1600200"/>
            <a:ext cx="3581400" cy="1200329"/>
          </a:xfrm>
          <a:prstGeom prst="rect">
            <a:avLst/>
          </a:prstGeom>
          <a:noFill/>
        </p:spPr>
        <p:txBody>
          <a:bodyPr wrap="square" rtlCol="0">
            <a:spAutoFit/>
          </a:bodyPr>
          <a:lstStyle/>
          <a:p>
            <a:r>
              <a:rPr lang="en-US" sz="2400" dirty="0" smtClean="0">
                <a:solidFill>
                  <a:srgbClr val="FF0000"/>
                </a:solidFill>
              </a:rPr>
              <a:t>There is no way to allocate an array in C and reference</a:t>
            </a:r>
          </a:p>
          <a:p>
            <a:r>
              <a:rPr lang="en-US" sz="2400" dirty="0" smtClean="0">
                <a:solidFill>
                  <a:srgbClr val="FF0000"/>
                </a:solidFill>
              </a:rPr>
              <a:t>it in SystemVerilog.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1" grpId="0" uiExpand="1" build="p" animBg="1"/>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Uses/Why for DPI</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a:t>
            </a:fld>
            <a:endParaRPr lang="en-US" dirty="0"/>
          </a:p>
        </p:txBody>
      </p:sp>
      <p:sp>
        <p:nvSpPr>
          <p:cNvPr id="5" name="TextBox 4"/>
          <p:cNvSpPr txBox="1"/>
          <p:nvPr/>
        </p:nvSpPr>
        <p:spPr>
          <a:xfrm>
            <a:off x="533400" y="914400"/>
            <a:ext cx="8153400" cy="1754326"/>
          </a:xfrm>
          <a:prstGeom prst="rect">
            <a:avLst/>
          </a:prstGeom>
          <a:noFill/>
        </p:spPr>
        <p:txBody>
          <a:bodyPr wrap="square" rtlCol="0">
            <a:spAutoFit/>
          </a:bodyPr>
          <a:lstStyle/>
          <a:p>
            <a:pPr>
              <a:lnSpc>
                <a:spcPct val="90000"/>
              </a:lnSpc>
              <a:buFont typeface="Arial" pitchFamily="34" charset="0"/>
              <a:buChar char="•"/>
            </a:pPr>
            <a:r>
              <a:rPr lang="en-US" sz="2400" dirty="0" smtClean="0"/>
              <a:t>Accessing math functions only available in C/C++</a:t>
            </a:r>
          </a:p>
          <a:p>
            <a:pPr>
              <a:lnSpc>
                <a:spcPct val="90000"/>
              </a:lnSpc>
              <a:buFont typeface="Arial" pitchFamily="34" charset="0"/>
              <a:buChar char="•"/>
            </a:pPr>
            <a:r>
              <a:rPr lang="en-US" sz="2400" dirty="0" smtClean="0"/>
              <a:t>DSP algorithm in C/C++.</a:t>
            </a:r>
          </a:p>
          <a:p>
            <a:pPr>
              <a:lnSpc>
                <a:spcPct val="90000"/>
              </a:lnSpc>
              <a:buFont typeface="Arial" pitchFamily="34" charset="0"/>
              <a:buChar char="•"/>
            </a:pPr>
            <a:r>
              <a:rPr lang="en-US" sz="2400" dirty="0" smtClean="0"/>
              <a:t>Processor model in C/C++</a:t>
            </a:r>
          </a:p>
          <a:p>
            <a:pPr>
              <a:lnSpc>
                <a:spcPct val="90000"/>
              </a:lnSpc>
              <a:buFont typeface="Arial" pitchFamily="34" charset="0"/>
              <a:buChar char="•"/>
            </a:pPr>
            <a:r>
              <a:rPr lang="en-US" sz="2400" dirty="0" smtClean="0"/>
              <a:t>Reference (golden) model in C/C++</a:t>
            </a:r>
          </a:p>
          <a:p>
            <a:pPr>
              <a:lnSpc>
                <a:spcPct val="90000"/>
              </a:lnSpc>
              <a:buFont typeface="Arial" pitchFamily="34" charset="0"/>
              <a:buChar char="•"/>
            </a:pPr>
            <a:r>
              <a:rPr lang="en-US" sz="2400" dirty="0" smtClean="0"/>
              <a:t>Testbench in C/C++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4-state Array Sharing</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30</a:t>
            </a:fld>
            <a:endParaRPr lang="en-US" dirty="0"/>
          </a:p>
        </p:txBody>
      </p:sp>
      <p:sp>
        <p:nvSpPr>
          <p:cNvPr id="6" name="TextBox 5"/>
          <p:cNvSpPr txBox="1"/>
          <p:nvPr/>
        </p:nvSpPr>
        <p:spPr>
          <a:xfrm>
            <a:off x="304800" y="685800"/>
            <a:ext cx="8534400" cy="757130"/>
          </a:xfrm>
          <a:prstGeom prst="rect">
            <a:avLst/>
          </a:prstGeom>
          <a:noFill/>
        </p:spPr>
        <p:txBody>
          <a:bodyPr wrap="square" rtlCol="0">
            <a:spAutoFit/>
          </a:bodyPr>
          <a:lstStyle/>
          <a:p>
            <a:pPr>
              <a:lnSpc>
                <a:spcPct val="90000"/>
              </a:lnSpc>
              <a:buFont typeface="Arial" pitchFamily="34" charset="0"/>
              <a:buChar char="•"/>
            </a:pPr>
            <a:r>
              <a:rPr lang="en-US" sz="2400" dirty="0" smtClean="0"/>
              <a:t>How about passing an array of 4-state values?</a:t>
            </a:r>
          </a:p>
          <a:p>
            <a:pPr>
              <a:lnSpc>
                <a:spcPct val="90000"/>
              </a:lnSpc>
              <a:buFont typeface="Arial" pitchFamily="34" charset="0"/>
              <a:buChar char="•"/>
            </a:pPr>
            <a:r>
              <a:rPr lang="en-US" sz="2400" dirty="0" smtClean="0"/>
              <a:t>Need to control the aval and bval values for each element in array.</a:t>
            </a:r>
          </a:p>
        </p:txBody>
      </p:sp>
      <p:sp>
        <p:nvSpPr>
          <p:cNvPr id="9" name="Rectangle 8"/>
          <p:cNvSpPr/>
          <p:nvPr/>
        </p:nvSpPr>
        <p:spPr>
          <a:xfrm>
            <a:off x="381000" y="1676400"/>
            <a:ext cx="8153400" cy="3816429"/>
          </a:xfrm>
          <a:prstGeom prst="rect">
            <a:avLst/>
          </a:prstGeom>
          <a:solidFill>
            <a:srgbClr val="CCFFCC"/>
          </a:solidFill>
          <a:ln>
            <a:solidFill>
              <a:schemeClr val="tx1"/>
            </a:solidFill>
          </a:ln>
        </p:spPr>
        <p:txBody>
          <a:bodyPr wrap="square">
            <a:spAutoFit/>
          </a:bodyPr>
          <a:lstStyle/>
          <a:p>
            <a:r>
              <a:rPr lang="en-US" sz="2200" spc="-150" noProof="1" smtClean="0">
                <a:latin typeface="Courier New" pitchFamily="49" charset="0"/>
                <a:cs typeface="Courier New" pitchFamily="49" charset="0"/>
              </a:rPr>
              <a:t>void fib(svLogicVecVal data[20]) {</a:t>
            </a:r>
          </a:p>
          <a:p>
            <a:r>
              <a:rPr lang="en-US" sz="2200" spc="-150" noProof="1" smtClean="0">
                <a:latin typeface="Courier New" pitchFamily="49" charset="0"/>
                <a:cs typeface="Courier New" pitchFamily="49" charset="0"/>
              </a:rPr>
              <a:t>   int i;</a:t>
            </a:r>
          </a:p>
          <a:p>
            <a:r>
              <a:rPr lang="en-US" sz="2200" spc="-150" noProof="1" smtClean="0">
                <a:latin typeface="Courier New" pitchFamily="49" charset="0"/>
                <a:cs typeface="Courier New" pitchFamily="49" charset="0"/>
              </a:rPr>
              <a:t>   data[0].aval = 1; </a:t>
            </a:r>
          </a:p>
          <a:p>
            <a:r>
              <a:rPr lang="en-US" sz="2200" spc="-150" noProof="1" smtClean="0">
                <a:latin typeface="Courier New" pitchFamily="49" charset="0"/>
                <a:cs typeface="Courier New" pitchFamily="49" charset="0"/>
              </a:rPr>
              <a:t>   data[0].bval = 0; </a:t>
            </a:r>
          </a:p>
          <a:p>
            <a:r>
              <a:rPr lang="en-US" sz="2200" spc="-150" noProof="1" smtClean="0">
                <a:latin typeface="Courier New" pitchFamily="49" charset="0"/>
                <a:cs typeface="Courier New" pitchFamily="49" charset="0"/>
              </a:rPr>
              <a:t>   data[1].aval = 1;</a:t>
            </a:r>
          </a:p>
          <a:p>
            <a:r>
              <a:rPr lang="en-US" sz="2200" spc="-150" noProof="1" smtClean="0">
                <a:latin typeface="Courier New" pitchFamily="49" charset="0"/>
                <a:cs typeface="Courier New" pitchFamily="49" charset="0"/>
              </a:rPr>
              <a:t>   data[1].bval = 0;</a:t>
            </a:r>
          </a:p>
          <a:p>
            <a:r>
              <a:rPr lang="en-US" sz="2200" spc="-150" noProof="1" smtClean="0">
                <a:latin typeface="Courier New" pitchFamily="49" charset="0"/>
                <a:cs typeface="Courier New" pitchFamily="49" charset="0"/>
              </a:rPr>
              <a:t>   for (i=2; i&lt;20; i++) {</a:t>
            </a:r>
          </a:p>
          <a:p>
            <a:r>
              <a:rPr lang="en-US" sz="2200" spc="-150" noProof="1" smtClean="0">
                <a:latin typeface="Courier New" pitchFamily="49" charset="0"/>
                <a:cs typeface="Courier New" pitchFamily="49" charset="0"/>
              </a:rPr>
              <a:t>      data[i].aval = data[i-1].aval + data[i-2].aval;</a:t>
            </a:r>
          </a:p>
          <a:p>
            <a:r>
              <a:rPr lang="en-US" sz="2200" spc="-150" noProof="1" smtClean="0">
                <a:latin typeface="Courier New" pitchFamily="49" charset="0"/>
                <a:cs typeface="Courier New" pitchFamily="49" charset="0"/>
              </a:rPr>
              <a:t>      data[i].bval = 0; </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12.5 Open Arrays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31</a:t>
            </a:fld>
            <a:endParaRPr lang="en-US" dirty="0"/>
          </a:p>
        </p:txBody>
      </p:sp>
      <p:sp>
        <p:nvSpPr>
          <p:cNvPr id="11" name="Rectangle 10"/>
          <p:cNvSpPr/>
          <p:nvPr/>
        </p:nvSpPr>
        <p:spPr>
          <a:xfrm>
            <a:off x="76200" y="1905000"/>
            <a:ext cx="8991600" cy="3323987"/>
          </a:xfrm>
          <a:prstGeom prst="rect">
            <a:avLst/>
          </a:prstGeom>
          <a:solidFill>
            <a:srgbClr val="FFFFCC"/>
          </a:solidFill>
          <a:ln>
            <a:solidFill>
              <a:schemeClr val="tx1"/>
            </a:solidFill>
          </a:ln>
        </p:spPr>
        <p:txBody>
          <a:bodyPr wrap="square">
            <a:spAutoFit/>
          </a:bodyPr>
          <a:lstStyle/>
          <a:p>
            <a:r>
              <a:rPr lang="en-US" sz="2100" spc="-150" noProof="1" smtClean="0">
                <a:latin typeface="Courier New" pitchFamily="49" charset="0"/>
                <a:cs typeface="Courier New" pitchFamily="49" charset="0"/>
              </a:rPr>
              <a:t>import "DPI-C" function void fib_oa(output bit [31:0] data</a:t>
            </a:r>
            <a:r>
              <a:rPr lang="en-US" sz="2100" spc="-150" noProof="1" smtClean="0">
                <a:solidFill>
                  <a:srgbClr val="FF0000"/>
                </a:solidFill>
                <a:latin typeface="Courier New" pitchFamily="49" charset="0"/>
                <a:cs typeface="Courier New" pitchFamily="49" charset="0"/>
              </a:rPr>
              <a:t>[]</a:t>
            </a:r>
            <a:r>
              <a:rPr lang="en-US" sz="2100" spc="-150" noProof="1" smtClean="0">
                <a:latin typeface="Courier New" pitchFamily="49" charset="0"/>
                <a:cs typeface="Courier New" pitchFamily="49" charset="0"/>
              </a:rPr>
              <a:t>);</a:t>
            </a:r>
          </a:p>
          <a:p>
            <a:r>
              <a:rPr lang="en-US" sz="2100" spc="-150" noProof="1" smtClean="0">
                <a:latin typeface="Courier New" pitchFamily="49" charset="0"/>
                <a:cs typeface="Courier New" pitchFamily="49" charset="0"/>
              </a:rPr>
              <a:t>program automatic test;</a:t>
            </a:r>
          </a:p>
          <a:p>
            <a:r>
              <a:rPr lang="en-US" sz="2100" spc="-150" noProof="1" smtClean="0">
                <a:latin typeface="Courier New" pitchFamily="49" charset="0"/>
                <a:cs typeface="Courier New" pitchFamily="49" charset="0"/>
              </a:rPr>
              <a:t>   localparam SIZE=20;</a:t>
            </a:r>
          </a:p>
          <a:p>
            <a:r>
              <a:rPr lang="en-US" sz="2100" spc="-150" noProof="1" smtClean="0">
                <a:latin typeface="Courier New" pitchFamily="49" charset="0"/>
                <a:cs typeface="Courier New" pitchFamily="49" charset="0"/>
              </a:rPr>
              <a:t>   bit [31:0] data[SIZE], r;</a:t>
            </a:r>
          </a:p>
          <a:p>
            <a:r>
              <a:rPr lang="en-US" sz="2100" spc="-150" noProof="1" smtClean="0">
                <a:latin typeface="Courier New" pitchFamily="49" charset="0"/>
                <a:cs typeface="Courier New" pitchFamily="49" charset="0"/>
              </a:rPr>
              <a:t>   initial begin</a:t>
            </a:r>
          </a:p>
          <a:p>
            <a:r>
              <a:rPr lang="en-US" sz="2100" spc="-150" noProof="1" smtClean="0">
                <a:latin typeface="Courier New" pitchFamily="49" charset="0"/>
                <a:cs typeface="Courier New" pitchFamily="49" charset="0"/>
              </a:rPr>
              <a:t>     fib_oa(data, SIZE);</a:t>
            </a:r>
          </a:p>
          <a:p>
            <a:r>
              <a:rPr lang="en-US" sz="2100" spc="-150" noProof="1" smtClean="0">
                <a:latin typeface="Courier New" pitchFamily="49" charset="0"/>
                <a:cs typeface="Courier New" pitchFamily="49" charset="0"/>
              </a:rPr>
              <a:t>     foreach (data[i])</a:t>
            </a:r>
          </a:p>
          <a:p>
            <a:r>
              <a:rPr lang="en-US" sz="2100" spc="-150" noProof="1" smtClean="0">
                <a:latin typeface="Courier New" pitchFamily="49" charset="0"/>
                <a:cs typeface="Courier New" pitchFamily="49" charset="0"/>
              </a:rPr>
              <a:t>     $display(i,,data[i]);</a:t>
            </a:r>
          </a:p>
          <a:p>
            <a:r>
              <a:rPr lang="en-US" sz="2100" spc="-150" noProof="1" smtClean="0">
                <a:latin typeface="Courier New" pitchFamily="49" charset="0"/>
                <a:cs typeface="Courier New" pitchFamily="49" charset="0"/>
              </a:rPr>
              <a:t>   end</a:t>
            </a:r>
          </a:p>
          <a:p>
            <a:r>
              <a:rPr lang="en-US" sz="2100" spc="-150" noProof="1" smtClean="0">
                <a:latin typeface="Courier New" pitchFamily="49" charset="0"/>
                <a:cs typeface="Courier New" pitchFamily="49" charset="0"/>
              </a:rPr>
              <a:t>endprogram</a:t>
            </a:r>
          </a:p>
        </p:txBody>
      </p:sp>
      <p:sp>
        <p:nvSpPr>
          <p:cNvPr id="6" name="TextBox 5"/>
          <p:cNvSpPr txBox="1"/>
          <p:nvPr/>
        </p:nvSpPr>
        <p:spPr>
          <a:xfrm>
            <a:off x="304800" y="685800"/>
            <a:ext cx="8534400" cy="757130"/>
          </a:xfrm>
          <a:prstGeom prst="rect">
            <a:avLst/>
          </a:prstGeom>
          <a:noFill/>
        </p:spPr>
        <p:txBody>
          <a:bodyPr wrap="square" rtlCol="0">
            <a:spAutoFit/>
          </a:bodyPr>
          <a:lstStyle/>
          <a:p>
            <a:pPr>
              <a:lnSpc>
                <a:spcPct val="90000"/>
              </a:lnSpc>
              <a:buFont typeface="Arial" pitchFamily="34" charset="0"/>
              <a:buChar char="•"/>
            </a:pPr>
            <a:r>
              <a:rPr lang="en-US" sz="2400" dirty="0" smtClean="0"/>
              <a:t>Previous examples have hardcoded the array size</a:t>
            </a:r>
          </a:p>
          <a:p>
            <a:pPr>
              <a:lnSpc>
                <a:spcPct val="90000"/>
              </a:lnSpc>
              <a:buFont typeface="Arial" pitchFamily="34" charset="0"/>
              <a:buChar char="•"/>
            </a:pPr>
            <a:r>
              <a:rPr lang="en-US" sz="2400" dirty="0" smtClean="0"/>
              <a:t>Open arrays allow generic functions to be written.</a:t>
            </a:r>
          </a:p>
        </p:txBody>
      </p:sp>
      <p:grpSp>
        <p:nvGrpSpPr>
          <p:cNvPr id="9" name="Group 8"/>
          <p:cNvGrpSpPr/>
          <p:nvPr/>
        </p:nvGrpSpPr>
        <p:grpSpPr>
          <a:xfrm>
            <a:off x="7543800" y="838200"/>
            <a:ext cx="1330044" cy="1143000"/>
            <a:chOff x="3124200" y="457200"/>
            <a:chExt cx="1330044" cy="1143000"/>
          </a:xfrm>
        </p:grpSpPr>
        <p:cxnSp>
          <p:nvCxnSpPr>
            <p:cNvPr id="10" name="Straight Arrow Connector 9"/>
            <p:cNvCxnSpPr/>
            <p:nvPr/>
          </p:nvCxnSpPr>
          <p:spPr>
            <a:xfrm>
              <a:off x="3810794" y="915194"/>
              <a:ext cx="227806" cy="68500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24200" y="457200"/>
              <a:ext cx="1330044" cy="461665"/>
            </a:xfrm>
            <a:prstGeom prst="rect">
              <a:avLst/>
            </a:prstGeom>
            <a:noFill/>
            <a:ln w="19050">
              <a:noFill/>
            </a:ln>
          </p:spPr>
          <p:txBody>
            <a:bodyPr wrap="none" rtlCol="0">
              <a:spAutoFit/>
            </a:bodyPr>
            <a:lstStyle/>
            <a:p>
              <a:r>
                <a:rPr lang="en-US" sz="2400" dirty="0" smtClean="0">
                  <a:solidFill>
                    <a:srgbClr val="FF0000"/>
                  </a:solidFill>
                </a:rPr>
                <a:t>1-D array</a:t>
              </a:r>
            </a:p>
          </p:txBody>
        </p:sp>
      </p:grpSp>
      <p:sp>
        <p:nvSpPr>
          <p:cNvPr id="14" name="Line Callout 1 13"/>
          <p:cNvSpPr/>
          <p:nvPr/>
        </p:nvSpPr>
        <p:spPr>
          <a:xfrm>
            <a:off x="6019800" y="3048000"/>
            <a:ext cx="2286000" cy="914400"/>
          </a:xfrm>
          <a:prstGeom prst="borderCallout1">
            <a:avLst>
              <a:gd name="adj1" fmla="val -7404"/>
              <a:gd name="adj2" fmla="val 68975"/>
              <a:gd name="adj3" fmla="val -82885"/>
              <a:gd name="adj4" fmla="val 108667"/>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smtClean="0">
                <a:solidFill>
                  <a:srgbClr val="FF0000"/>
                </a:solidFill>
              </a:rPr>
              <a:t>Not a dynamic array</a:t>
            </a:r>
            <a:endParaRPr lang="en-US"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6" grpId="0" uiExpand="1" build="p"/>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12.5 Open Arrays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32</a:t>
            </a:fld>
            <a:endParaRPr lang="en-US" dirty="0"/>
          </a:p>
        </p:txBody>
      </p:sp>
      <p:sp>
        <p:nvSpPr>
          <p:cNvPr id="11" name="Rectangle 10"/>
          <p:cNvSpPr/>
          <p:nvPr/>
        </p:nvSpPr>
        <p:spPr>
          <a:xfrm>
            <a:off x="304800" y="1752600"/>
            <a:ext cx="8229600" cy="2831544"/>
          </a:xfrm>
          <a:prstGeom prst="rect">
            <a:avLst/>
          </a:prstGeom>
          <a:solidFill>
            <a:srgbClr val="CCFFCC"/>
          </a:solidFill>
          <a:ln>
            <a:solidFill>
              <a:schemeClr val="tx1"/>
            </a:solidFill>
          </a:ln>
        </p:spPr>
        <p:txBody>
          <a:bodyPr wrap="square">
            <a:spAutoFit/>
          </a:bodyPr>
          <a:lstStyle/>
          <a:p>
            <a:r>
              <a:rPr lang="en-US" sz="2200" noProof="1" smtClean="0">
                <a:latin typeface="Courier New" pitchFamily="49" charset="0"/>
                <a:cs typeface="Courier New" pitchFamily="49" charset="0"/>
              </a:rPr>
              <a:t>void fib_oa(const svOpenArrayHandle data_oa){</a:t>
            </a:r>
          </a:p>
          <a:p>
            <a:r>
              <a:rPr lang="en-US" sz="2200" noProof="1" smtClean="0">
                <a:latin typeface="Courier New" pitchFamily="49" charset="0"/>
                <a:cs typeface="Courier New" pitchFamily="49" charset="0"/>
              </a:rPr>
              <a:t>   int i, *data;</a:t>
            </a:r>
          </a:p>
          <a:p>
            <a:r>
              <a:rPr lang="en-US" sz="2200" noProof="1" smtClean="0">
                <a:latin typeface="Courier New" pitchFamily="49" charset="0"/>
                <a:cs typeface="Courier New" pitchFamily="49" charset="0"/>
              </a:rPr>
              <a:t>   data = (int *) svGetArrayPtr(data_oa);</a:t>
            </a:r>
          </a:p>
          <a:p>
            <a:r>
              <a:rPr lang="en-US" sz="2200" noProof="1" smtClean="0">
                <a:latin typeface="Courier New" pitchFamily="49" charset="0"/>
                <a:cs typeface="Courier New" pitchFamily="49" charset="0"/>
              </a:rPr>
              <a:t>   data[0] = 1;</a:t>
            </a:r>
          </a:p>
          <a:p>
            <a:r>
              <a:rPr lang="en-US" sz="2200" noProof="1" smtClean="0">
                <a:latin typeface="Courier New" pitchFamily="49" charset="0"/>
                <a:cs typeface="Courier New" pitchFamily="49" charset="0"/>
              </a:rPr>
              <a:t>   data[1] = 1;</a:t>
            </a:r>
          </a:p>
          <a:p>
            <a:r>
              <a:rPr lang="en-US" sz="2200" noProof="1" smtClean="0">
                <a:latin typeface="Courier New" pitchFamily="49" charset="0"/>
                <a:cs typeface="Courier New" pitchFamily="49" charset="0"/>
              </a:rPr>
              <a:t>   for (i=2; i&lt;=i&lt;=svSize(data_oa, 1); i++)</a:t>
            </a:r>
          </a:p>
          <a:p>
            <a:r>
              <a:rPr lang="en-US" sz="2200" noProof="1" smtClean="0">
                <a:latin typeface="Courier New" pitchFamily="49" charset="0"/>
                <a:cs typeface="Courier New" pitchFamily="49" charset="0"/>
              </a:rPr>
              <a:t>      data[i] = data[i-1] + data[i-2];</a:t>
            </a:r>
          </a:p>
          <a:p>
            <a:r>
              <a:rPr lang="en-US" sz="2200" noProof="1" smtClean="0">
                <a:latin typeface="Courier New" pitchFamily="49" charset="0"/>
                <a:cs typeface="Courier New" pitchFamily="49" charset="0"/>
              </a:rPr>
              <a:t>}</a:t>
            </a:r>
          </a:p>
        </p:txBody>
      </p:sp>
      <p:grpSp>
        <p:nvGrpSpPr>
          <p:cNvPr id="22" name="Group 21"/>
          <p:cNvGrpSpPr/>
          <p:nvPr/>
        </p:nvGrpSpPr>
        <p:grpSpPr>
          <a:xfrm>
            <a:off x="4953000" y="838200"/>
            <a:ext cx="3185937" cy="990600"/>
            <a:chOff x="4953000" y="838200"/>
            <a:chExt cx="3185937" cy="990600"/>
          </a:xfrm>
        </p:grpSpPr>
        <p:cxnSp>
          <p:nvCxnSpPr>
            <p:cNvPr id="10" name="Straight Arrow Connector 9"/>
            <p:cNvCxnSpPr/>
            <p:nvPr/>
          </p:nvCxnSpPr>
          <p:spPr>
            <a:xfrm>
              <a:off x="6400800" y="1219200"/>
              <a:ext cx="914400" cy="609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838200"/>
              <a:ext cx="3185937" cy="461665"/>
            </a:xfrm>
            <a:prstGeom prst="rect">
              <a:avLst/>
            </a:prstGeom>
            <a:noFill/>
            <a:ln w="19050">
              <a:noFill/>
            </a:ln>
          </p:spPr>
          <p:txBody>
            <a:bodyPr wrap="none" rtlCol="0">
              <a:spAutoFit/>
            </a:bodyPr>
            <a:lstStyle/>
            <a:p>
              <a:r>
                <a:rPr lang="en-US" sz="2400" dirty="0" smtClean="0">
                  <a:solidFill>
                    <a:srgbClr val="FF0000"/>
                  </a:solidFill>
                </a:rPr>
                <a:t>Reference to open array</a:t>
              </a:r>
            </a:p>
          </p:txBody>
        </p:sp>
      </p:grpSp>
      <p:grpSp>
        <p:nvGrpSpPr>
          <p:cNvPr id="21" name="Group 20"/>
          <p:cNvGrpSpPr/>
          <p:nvPr/>
        </p:nvGrpSpPr>
        <p:grpSpPr>
          <a:xfrm>
            <a:off x="1447800" y="838200"/>
            <a:ext cx="2856488" cy="990600"/>
            <a:chOff x="1447800" y="838200"/>
            <a:chExt cx="2856488" cy="990600"/>
          </a:xfrm>
        </p:grpSpPr>
        <p:cxnSp>
          <p:nvCxnSpPr>
            <p:cNvPr id="13" name="Straight Arrow Connector 12"/>
            <p:cNvCxnSpPr/>
            <p:nvPr/>
          </p:nvCxnSpPr>
          <p:spPr>
            <a:xfrm>
              <a:off x="2895600" y="1219200"/>
              <a:ext cx="1295400" cy="609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447800" y="838200"/>
              <a:ext cx="2856488" cy="461665"/>
            </a:xfrm>
            <a:prstGeom prst="rect">
              <a:avLst/>
            </a:prstGeom>
            <a:noFill/>
            <a:ln w="19050">
              <a:noFill/>
            </a:ln>
          </p:spPr>
          <p:txBody>
            <a:bodyPr wrap="none" rtlCol="0">
              <a:spAutoFit/>
            </a:bodyPr>
            <a:lstStyle/>
            <a:p>
              <a:r>
                <a:rPr lang="en-US" sz="2400" dirty="0" smtClean="0">
                  <a:solidFill>
                    <a:srgbClr val="FF0000"/>
                  </a:solidFill>
                </a:rPr>
                <a:t>Type of the reference</a:t>
              </a:r>
            </a:p>
          </p:txBody>
        </p:sp>
      </p:grpSp>
      <p:grpSp>
        <p:nvGrpSpPr>
          <p:cNvPr id="23" name="Group 22"/>
          <p:cNvGrpSpPr/>
          <p:nvPr/>
        </p:nvGrpSpPr>
        <p:grpSpPr>
          <a:xfrm>
            <a:off x="5181600" y="2743200"/>
            <a:ext cx="3179601" cy="614065"/>
            <a:chOff x="4495800" y="2895600"/>
            <a:chExt cx="3179601" cy="614065"/>
          </a:xfrm>
        </p:grpSpPr>
        <p:cxnSp>
          <p:nvCxnSpPr>
            <p:cNvPr id="17" name="Straight Arrow Connector 16"/>
            <p:cNvCxnSpPr/>
            <p:nvPr/>
          </p:nvCxnSpPr>
          <p:spPr>
            <a:xfrm flipH="1" flipV="1">
              <a:off x="4495800" y="2895600"/>
              <a:ext cx="304800" cy="3810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24400" y="3048000"/>
              <a:ext cx="2951001" cy="461665"/>
            </a:xfrm>
            <a:prstGeom prst="rect">
              <a:avLst/>
            </a:prstGeom>
            <a:noFill/>
            <a:ln w="19050">
              <a:noFill/>
            </a:ln>
          </p:spPr>
          <p:txBody>
            <a:bodyPr wrap="none" rtlCol="0">
              <a:spAutoFit/>
            </a:bodyPr>
            <a:lstStyle/>
            <a:p>
              <a:r>
                <a:rPr lang="en-US" sz="2400" dirty="0" smtClean="0">
                  <a:solidFill>
                    <a:srgbClr val="FF0000"/>
                  </a:solidFill>
                </a:rPr>
                <a:t>Access array elements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12.5.2 Open Array Methods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33</a:t>
            </a:fld>
            <a:endParaRPr lang="en-US" dirty="0"/>
          </a:p>
        </p:txBody>
      </p:sp>
      <p:graphicFrame>
        <p:nvGraphicFramePr>
          <p:cNvPr id="15" name="Table 14"/>
          <p:cNvGraphicFramePr>
            <a:graphicFrameLocks noGrp="1"/>
          </p:cNvGraphicFramePr>
          <p:nvPr/>
        </p:nvGraphicFramePr>
        <p:xfrm>
          <a:off x="304800" y="1447800"/>
          <a:ext cx="8305800" cy="4953000"/>
        </p:xfrm>
        <a:graphic>
          <a:graphicData uri="http://schemas.openxmlformats.org/drawingml/2006/table">
            <a:tbl>
              <a:tblPr firstRow="1" bandRow="1">
                <a:tableStyleId>{5C22544A-7EE6-4342-B048-85BDC9FD1C3A}</a:tableStyleId>
              </a:tblPr>
              <a:tblGrid>
                <a:gridCol w="2133600"/>
                <a:gridCol w="3200400"/>
                <a:gridCol w="2971800"/>
              </a:tblGrid>
              <a:tr h="370840">
                <a:tc>
                  <a:txBody>
                    <a:bodyPr/>
                    <a:lstStyle/>
                    <a:p>
                      <a:r>
                        <a:rPr lang="en-US" sz="1800" b="1" i="1" kern="1200" baseline="0" dirty="0" smtClean="0">
                          <a:solidFill>
                            <a:schemeClr val="lt1"/>
                          </a:solidFill>
                          <a:latin typeface="+mn-lt"/>
                          <a:ea typeface="+mn-ea"/>
                          <a:cs typeface="+mn-cs"/>
                        </a:rPr>
                        <a:t>Function</a:t>
                      </a:r>
                      <a:endParaRPr lang="en-US" dirty="0"/>
                    </a:p>
                  </a:txBody>
                  <a:tcPr/>
                </a:tc>
                <a:tc>
                  <a:txBody>
                    <a:bodyPr/>
                    <a:lstStyle/>
                    <a:p>
                      <a:r>
                        <a:rPr lang="en-US" sz="1800" b="1" i="1" kern="1200" baseline="0" dirty="0" smtClean="0">
                          <a:solidFill>
                            <a:schemeClr val="lt1"/>
                          </a:solidFill>
                          <a:latin typeface="+mn-lt"/>
                          <a:ea typeface="+mn-ea"/>
                          <a:cs typeface="+mn-cs"/>
                        </a:rPr>
                        <a:t>Description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bit [31:0</a:t>
                      </a:r>
                      <a:r>
                        <a:rPr lang="en-US" sz="1800" smtClean="0"/>
                        <a:t>] data[25];</a:t>
                      </a:r>
                      <a:endParaRPr lang="en-US" sz="1800" dirty="0" smtClean="0"/>
                    </a:p>
                  </a:txBody>
                  <a:tcPr/>
                </a:tc>
              </a:tr>
              <a:tr h="370840">
                <a:tc>
                  <a:txBody>
                    <a:bodyPr/>
                    <a:lstStyle/>
                    <a:p>
                      <a:r>
                        <a:rPr lang="en-US" sz="1800" kern="1200" baseline="0" dirty="0" smtClean="0">
                          <a:solidFill>
                            <a:schemeClr val="dk1"/>
                          </a:solidFill>
                          <a:latin typeface="+mn-lt"/>
                          <a:ea typeface="+mn-ea"/>
                          <a:cs typeface="+mn-cs"/>
                        </a:rPr>
                        <a:t>int svLeft(h, d)</a:t>
                      </a:r>
                      <a:endParaRPr lang="en-US" dirty="0"/>
                    </a:p>
                  </a:txBody>
                  <a:tcPr/>
                </a:tc>
                <a:tc>
                  <a:txBody>
                    <a:bodyPr/>
                    <a:lstStyle/>
                    <a:p>
                      <a:r>
                        <a:rPr lang="en-US" sz="1800" kern="1200" baseline="0" dirty="0" smtClean="0">
                          <a:solidFill>
                            <a:schemeClr val="dk1"/>
                          </a:solidFill>
                          <a:latin typeface="+mn-lt"/>
                          <a:ea typeface="+mn-ea"/>
                          <a:cs typeface="+mn-cs"/>
                        </a:rPr>
                        <a:t>Left bound for dimension d</a:t>
                      </a:r>
                      <a:endParaRPr lang="en-US" dirty="0"/>
                    </a:p>
                  </a:txBody>
                  <a:tcPr/>
                </a:tc>
                <a:tc>
                  <a:txBody>
                    <a:bodyPr/>
                    <a:lstStyle/>
                    <a:p>
                      <a:r>
                        <a:rPr lang="en-US" dirty="0" smtClean="0"/>
                        <a:t>svLeft(</a:t>
                      </a:r>
                      <a:r>
                        <a:rPr lang="en-US" sz="1800" dirty="0" smtClean="0"/>
                        <a:t>data_oa, 0)=31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svLeft(</a:t>
                      </a:r>
                      <a:r>
                        <a:rPr lang="en-US" sz="1800" dirty="0" smtClean="0"/>
                        <a:t>data_oa, 1)=0</a:t>
                      </a:r>
                    </a:p>
                  </a:txBody>
                  <a:tcPr/>
                </a:tc>
              </a:tr>
              <a:tr h="370840">
                <a:tc>
                  <a:txBody>
                    <a:bodyPr/>
                    <a:lstStyle/>
                    <a:p>
                      <a:r>
                        <a:rPr lang="en-US" sz="1800" kern="1200" baseline="0" dirty="0" smtClean="0">
                          <a:solidFill>
                            <a:schemeClr val="dk1"/>
                          </a:solidFill>
                          <a:latin typeface="+mn-lt"/>
                          <a:ea typeface="+mn-ea"/>
                          <a:cs typeface="+mn-cs"/>
                        </a:rPr>
                        <a:t>int svRight(h, d)</a:t>
                      </a:r>
                      <a:endParaRPr lang="en-US" dirty="0"/>
                    </a:p>
                  </a:txBody>
                  <a:tcPr/>
                </a:tc>
                <a:tc>
                  <a:txBody>
                    <a:bodyPr/>
                    <a:lstStyle/>
                    <a:p>
                      <a:r>
                        <a:rPr lang="en-US" sz="1800" kern="1200" baseline="0" dirty="0" smtClean="0">
                          <a:solidFill>
                            <a:schemeClr val="dk1"/>
                          </a:solidFill>
                          <a:latin typeface="+mn-lt"/>
                          <a:ea typeface="+mn-ea"/>
                          <a:cs typeface="+mn-cs"/>
                        </a:rPr>
                        <a:t>Right bound for dimension d</a:t>
                      </a:r>
                      <a:endParaRPr lang="en-US" dirty="0"/>
                    </a:p>
                  </a:txBody>
                  <a:tcPr/>
                </a:tc>
                <a:tc>
                  <a:txBody>
                    <a:bodyPr/>
                    <a:lstStyle/>
                    <a:p>
                      <a:r>
                        <a:rPr lang="en-US" dirty="0" smtClean="0"/>
                        <a:t>svRight(</a:t>
                      </a:r>
                      <a:r>
                        <a:rPr lang="en-US" sz="1800" dirty="0" smtClean="0"/>
                        <a:t>data_oa, 0)=0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svRight</a:t>
                      </a:r>
                      <a:r>
                        <a:rPr lang="en-US" sz="1800" dirty="0" smtClean="0"/>
                        <a:t>data_oa, 1)=24</a:t>
                      </a:r>
                    </a:p>
                  </a:txBody>
                  <a:tcPr/>
                </a:tc>
              </a:tr>
              <a:tr h="370840">
                <a:tc>
                  <a:txBody>
                    <a:bodyPr/>
                    <a:lstStyle/>
                    <a:p>
                      <a:r>
                        <a:rPr lang="en-US" sz="1800" kern="1200" baseline="0" dirty="0" smtClean="0">
                          <a:solidFill>
                            <a:schemeClr val="dk1"/>
                          </a:solidFill>
                          <a:latin typeface="+mn-lt"/>
                          <a:ea typeface="+mn-ea"/>
                          <a:cs typeface="+mn-cs"/>
                        </a:rPr>
                        <a:t>int svLow(h, d)</a:t>
                      </a:r>
                      <a:endParaRPr lang="en-US" dirty="0"/>
                    </a:p>
                  </a:txBody>
                  <a:tcPr/>
                </a:tc>
                <a:tc>
                  <a:txBody>
                    <a:bodyPr/>
                    <a:lstStyle/>
                    <a:p>
                      <a:r>
                        <a:rPr lang="en-US" sz="1800" kern="1200" baseline="0" dirty="0" smtClean="0">
                          <a:solidFill>
                            <a:schemeClr val="dk1"/>
                          </a:solidFill>
                          <a:latin typeface="+mn-lt"/>
                          <a:ea typeface="+mn-ea"/>
                          <a:cs typeface="+mn-cs"/>
                        </a:rPr>
                        <a:t>Low bound for dimension d</a:t>
                      </a:r>
                      <a:endParaRPr lang="en-US" dirty="0"/>
                    </a:p>
                  </a:txBody>
                  <a:tcPr/>
                </a:tc>
                <a:tc>
                  <a:txBody>
                    <a:bodyPr/>
                    <a:lstStyle/>
                    <a:p>
                      <a:r>
                        <a:rPr lang="en-US" dirty="0" smtClean="0"/>
                        <a:t>svLow(</a:t>
                      </a:r>
                      <a:r>
                        <a:rPr lang="en-US" sz="1800" dirty="0" smtClean="0"/>
                        <a:t>data_oa, 0)=0</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svLow(</a:t>
                      </a:r>
                      <a:r>
                        <a:rPr lang="en-US" sz="1800" dirty="0" smtClean="0"/>
                        <a:t>data_oa, 1)=0</a:t>
                      </a:r>
                    </a:p>
                  </a:txBody>
                  <a:tcPr/>
                </a:tc>
              </a:tr>
              <a:tr h="370840">
                <a:tc>
                  <a:txBody>
                    <a:bodyPr/>
                    <a:lstStyle/>
                    <a:p>
                      <a:r>
                        <a:rPr lang="en-US" sz="1800" kern="1200" baseline="0" dirty="0" smtClean="0">
                          <a:solidFill>
                            <a:schemeClr val="dk1"/>
                          </a:solidFill>
                          <a:latin typeface="+mn-lt"/>
                          <a:ea typeface="+mn-ea"/>
                          <a:cs typeface="+mn-cs"/>
                        </a:rPr>
                        <a:t>int svHigh(h, d)</a:t>
                      </a:r>
                      <a:endParaRPr lang="en-US" dirty="0"/>
                    </a:p>
                  </a:txBody>
                  <a:tcPr/>
                </a:tc>
                <a:tc>
                  <a:txBody>
                    <a:bodyPr/>
                    <a:lstStyle/>
                    <a:p>
                      <a:r>
                        <a:rPr lang="en-US" sz="1800" kern="1200" baseline="0" dirty="0" smtClean="0">
                          <a:solidFill>
                            <a:schemeClr val="dk1"/>
                          </a:solidFill>
                          <a:latin typeface="+mn-lt"/>
                          <a:ea typeface="+mn-ea"/>
                          <a:cs typeface="+mn-cs"/>
                        </a:rPr>
                        <a:t>High bound for dimension d</a:t>
                      </a:r>
                      <a:endParaRPr lang="en-US" dirty="0"/>
                    </a:p>
                  </a:txBody>
                  <a:tcPr/>
                </a:tc>
                <a:tc>
                  <a:txBody>
                    <a:bodyPr/>
                    <a:lstStyle/>
                    <a:p>
                      <a:r>
                        <a:rPr lang="en-US" dirty="0" smtClean="0"/>
                        <a:t>svHigh(</a:t>
                      </a:r>
                      <a:r>
                        <a:rPr lang="en-US" sz="1800" dirty="0" smtClean="0"/>
                        <a:t>data_oa, 0)=31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svHigh(</a:t>
                      </a:r>
                      <a:r>
                        <a:rPr lang="en-US" sz="1800" dirty="0" smtClean="0"/>
                        <a:t>data_oa, 1)=24</a:t>
                      </a:r>
                    </a:p>
                  </a:txBody>
                  <a:tcPr/>
                </a:tc>
              </a:tr>
              <a:tr h="370840">
                <a:tc>
                  <a:txBody>
                    <a:bodyPr/>
                    <a:lstStyle/>
                    <a:p>
                      <a:r>
                        <a:rPr lang="en-US" sz="1800" kern="1200" baseline="0" dirty="0" smtClean="0">
                          <a:solidFill>
                            <a:schemeClr val="dk1"/>
                          </a:solidFill>
                          <a:latin typeface="+mn-lt"/>
                          <a:ea typeface="+mn-ea"/>
                          <a:cs typeface="+mn-cs"/>
                        </a:rPr>
                        <a:t>int svIncrement(h, d)</a:t>
                      </a:r>
                      <a:endParaRPr lang="en-US" dirty="0"/>
                    </a:p>
                  </a:txBody>
                  <a:tcPr/>
                </a:tc>
                <a:tc>
                  <a:txBody>
                    <a:bodyPr/>
                    <a:lstStyle/>
                    <a:p>
                      <a:r>
                        <a:rPr lang="en-US" dirty="0" smtClean="0"/>
                        <a:t>If left bound &gt;=right bound ,</a:t>
                      </a:r>
                      <a:r>
                        <a:rPr lang="en-US" baseline="0" dirty="0" smtClean="0"/>
                        <a:t> 1, else -1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svIncrement(</a:t>
                      </a:r>
                      <a:r>
                        <a:rPr lang="en-US" sz="1800" dirty="0" smtClean="0"/>
                        <a:t>data_oa, 0)=1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svIncrement(</a:t>
                      </a:r>
                      <a:r>
                        <a:rPr lang="en-US" sz="1800" dirty="0" smtClean="0"/>
                        <a:t>data_oa, 1)=-1</a:t>
                      </a:r>
                    </a:p>
                  </a:txBody>
                  <a:tcPr/>
                </a:tc>
              </a:tr>
              <a:tr h="370840">
                <a:tc>
                  <a:txBody>
                    <a:bodyPr/>
                    <a:lstStyle/>
                    <a:p>
                      <a:r>
                        <a:rPr lang="en-US" sz="1800" kern="1200" baseline="0" dirty="0" smtClean="0">
                          <a:solidFill>
                            <a:schemeClr val="dk1"/>
                          </a:solidFill>
                          <a:latin typeface="+mn-lt"/>
                          <a:ea typeface="+mn-ea"/>
                          <a:cs typeface="+mn-cs"/>
                        </a:rPr>
                        <a:t>int svSize(h, d)</a:t>
                      </a:r>
                      <a:endParaRPr lang="en-US" dirty="0"/>
                    </a:p>
                  </a:txBody>
                  <a:tcPr/>
                </a:tc>
                <a:tc>
                  <a:txBody>
                    <a:bodyPr/>
                    <a:lstStyle/>
                    <a:p>
                      <a:r>
                        <a:rPr lang="en-US" sz="1800" kern="1200" baseline="0" dirty="0" smtClean="0">
                          <a:solidFill>
                            <a:schemeClr val="dk1"/>
                          </a:solidFill>
                          <a:latin typeface="+mn-lt"/>
                          <a:ea typeface="+mn-ea"/>
                          <a:cs typeface="+mn-cs"/>
                        </a:rPr>
                        <a:t>Number of elements in dimension 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svSize(</a:t>
                      </a:r>
                      <a:r>
                        <a:rPr lang="en-US" sz="1800" dirty="0" smtClean="0"/>
                        <a:t>data_oa, 0)=32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svSize(</a:t>
                      </a:r>
                      <a:r>
                        <a:rPr lang="en-US" sz="1800" dirty="0" smtClean="0"/>
                        <a:t>data_oa, 1)=25</a:t>
                      </a:r>
                    </a:p>
                  </a:txBody>
                  <a:tcPr/>
                </a:tc>
              </a:tr>
              <a:tr h="370840">
                <a:tc>
                  <a:txBody>
                    <a:bodyPr/>
                    <a:lstStyle/>
                    <a:p>
                      <a:r>
                        <a:rPr lang="en-US" sz="1800" kern="1200" baseline="0" dirty="0" smtClean="0">
                          <a:solidFill>
                            <a:schemeClr val="dk1"/>
                          </a:solidFill>
                          <a:latin typeface="+mn-lt"/>
                          <a:ea typeface="+mn-ea"/>
                          <a:cs typeface="+mn-cs"/>
                        </a:rPr>
                        <a:t>int svDimensions(h)</a:t>
                      </a:r>
                      <a:endParaRPr lang="en-US" dirty="0"/>
                    </a:p>
                  </a:txBody>
                  <a:tcPr/>
                </a:tc>
                <a:tc>
                  <a:txBody>
                    <a:bodyPr/>
                    <a:lstStyle/>
                    <a:p>
                      <a:r>
                        <a:rPr lang="en-US" sz="1800" kern="1200" baseline="0" dirty="0" smtClean="0">
                          <a:solidFill>
                            <a:schemeClr val="dk1"/>
                          </a:solidFill>
                          <a:latin typeface="+mn-lt"/>
                          <a:ea typeface="+mn-ea"/>
                          <a:cs typeface="+mn-cs"/>
                        </a:rPr>
                        <a:t>Dimensions in open array</a:t>
                      </a:r>
                      <a:endParaRPr lang="en-US" dirty="0"/>
                    </a:p>
                  </a:txBody>
                  <a:tcPr/>
                </a:tc>
                <a:tc>
                  <a:txBody>
                    <a:bodyPr/>
                    <a:lstStyle/>
                    <a:p>
                      <a:r>
                        <a:rPr lang="en-US" dirty="0" smtClean="0"/>
                        <a:t>svDimensions(</a:t>
                      </a:r>
                      <a:r>
                        <a:rPr lang="en-US" sz="1800" dirty="0" smtClean="0"/>
                        <a:t>data_oa) =1 </a:t>
                      </a:r>
                      <a:endParaRPr lang="en-US" dirty="0"/>
                    </a:p>
                  </a:txBody>
                  <a:tcPr/>
                </a:tc>
              </a:tr>
              <a:tr h="370840">
                <a:tc>
                  <a:txBody>
                    <a:bodyPr/>
                    <a:lstStyle/>
                    <a:p>
                      <a:r>
                        <a:rPr lang="en-US" sz="1800" kern="1200" baseline="0" dirty="0" smtClean="0">
                          <a:solidFill>
                            <a:schemeClr val="dk1"/>
                          </a:solidFill>
                          <a:latin typeface="+mn-lt"/>
                          <a:ea typeface="+mn-ea"/>
                          <a:cs typeface="+mn-cs"/>
                        </a:rPr>
                        <a:t>int svSizeOfArray(h)</a:t>
                      </a:r>
                      <a:endParaRPr lang="en-US" dirty="0"/>
                    </a:p>
                  </a:txBody>
                  <a:tcPr/>
                </a:tc>
                <a:tc>
                  <a:txBody>
                    <a:bodyPr/>
                    <a:lstStyle/>
                    <a:p>
                      <a:r>
                        <a:rPr lang="en-US" sz="1800" kern="1200" baseline="0" dirty="0" smtClean="0">
                          <a:solidFill>
                            <a:schemeClr val="dk1"/>
                          </a:solidFill>
                          <a:latin typeface="+mn-lt"/>
                          <a:ea typeface="+mn-ea"/>
                          <a:cs typeface="+mn-cs"/>
                        </a:rPr>
                        <a:t>Total size of array in bytes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svSizeOfArray(</a:t>
                      </a:r>
                      <a:r>
                        <a:rPr lang="en-US" sz="1800" dirty="0" smtClean="0"/>
                        <a:t>data_oa) = 100</a:t>
                      </a:r>
                      <a:endParaRPr lang="en-US" dirty="0" smtClean="0"/>
                    </a:p>
                  </a:txBody>
                  <a:tcPr/>
                </a:tc>
              </a:tr>
            </a:tbl>
          </a:graphicData>
        </a:graphic>
      </p:graphicFrame>
      <p:grpSp>
        <p:nvGrpSpPr>
          <p:cNvPr id="24" name="Group 23"/>
          <p:cNvGrpSpPr/>
          <p:nvPr/>
        </p:nvGrpSpPr>
        <p:grpSpPr>
          <a:xfrm>
            <a:off x="4191000" y="838200"/>
            <a:ext cx="1905000" cy="685800"/>
            <a:chOff x="1905000" y="1219200"/>
            <a:chExt cx="1905000" cy="685800"/>
          </a:xfrm>
        </p:grpSpPr>
        <p:cxnSp>
          <p:nvCxnSpPr>
            <p:cNvPr id="25" name="Straight Arrow Connector 24"/>
            <p:cNvCxnSpPr/>
            <p:nvPr/>
          </p:nvCxnSpPr>
          <p:spPr>
            <a:xfrm rot="16200000" flipH="1">
              <a:off x="3505200" y="1600200"/>
              <a:ext cx="3048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905000" y="1219200"/>
              <a:ext cx="1717137" cy="461665"/>
            </a:xfrm>
            <a:prstGeom prst="rect">
              <a:avLst/>
            </a:prstGeom>
            <a:noFill/>
            <a:ln w="19050">
              <a:noFill/>
            </a:ln>
          </p:spPr>
          <p:txBody>
            <a:bodyPr wrap="none" rtlCol="0">
              <a:spAutoFit/>
            </a:bodyPr>
            <a:lstStyle/>
            <a:p>
              <a:r>
                <a:rPr lang="en-US" sz="2400" dirty="0" smtClean="0">
                  <a:solidFill>
                    <a:srgbClr val="FF0000"/>
                  </a:solidFill>
                </a:rPr>
                <a:t>dimension 0</a:t>
              </a:r>
            </a:p>
          </p:txBody>
        </p:sp>
      </p:grpSp>
      <p:grpSp>
        <p:nvGrpSpPr>
          <p:cNvPr id="28" name="Group 27"/>
          <p:cNvGrpSpPr/>
          <p:nvPr/>
        </p:nvGrpSpPr>
        <p:grpSpPr>
          <a:xfrm>
            <a:off x="5943600" y="838200"/>
            <a:ext cx="1717137" cy="609600"/>
            <a:chOff x="2362200" y="1295400"/>
            <a:chExt cx="1717137" cy="609600"/>
          </a:xfrm>
        </p:grpSpPr>
        <p:cxnSp>
          <p:nvCxnSpPr>
            <p:cNvPr id="29" name="Straight Arrow Connector 28"/>
            <p:cNvCxnSpPr/>
            <p:nvPr/>
          </p:nvCxnSpPr>
          <p:spPr>
            <a:xfrm rot="16200000" flipH="1">
              <a:off x="3581400" y="1676400"/>
              <a:ext cx="2286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362200" y="1295400"/>
              <a:ext cx="1717137" cy="461665"/>
            </a:xfrm>
            <a:prstGeom prst="rect">
              <a:avLst/>
            </a:prstGeom>
            <a:noFill/>
            <a:ln w="19050">
              <a:noFill/>
            </a:ln>
          </p:spPr>
          <p:txBody>
            <a:bodyPr wrap="none" rtlCol="0">
              <a:spAutoFit/>
            </a:bodyPr>
            <a:lstStyle/>
            <a:p>
              <a:r>
                <a:rPr lang="en-US" sz="2400" dirty="0" smtClean="0">
                  <a:solidFill>
                    <a:srgbClr val="FF0000"/>
                  </a:solidFill>
                </a:rPr>
                <a:t>dimension 1</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Open Array Locator Functions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34</a:t>
            </a:fld>
            <a:endParaRPr lang="en-US" dirty="0"/>
          </a:p>
        </p:txBody>
      </p:sp>
      <p:graphicFrame>
        <p:nvGraphicFramePr>
          <p:cNvPr id="5" name="Table 4"/>
          <p:cNvGraphicFramePr>
            <a:graphicFrameLocks noGrp="1"/>
          </p:cNvGraphicFramePr>
          <p:nvPr/>
        </p:nvGraphicFramePr>
        <p:xfrm>
          <a:off x="381000" y="1066800"/>
          <a:ext cx="8305800" cy="3840480"/>
        </p:xfrm>
        <a:graphic>
          <a:graphicData uri="http://schemas.openxmlformats.org/drawingml/2006/table">
            <a:tbl>
              <a:tblPr firstRow="1" bandRow="1">
                <a:tableStyleId>{5C22544A-7EE6-4342-B048-85BDC9FD1C3A}</a:tableStyleId>
              </a:tblPr>
              <a:tblGrid>
                <a:gridCol w="3505200"/>
                <a:gridCol w="1828800"/>
                <a:gridCol w="2971800"/>
              </a:tblGrid>
              <a:tr h="370840">
                <a:tc>
                  <a:txBody>
                    <a:bodyPr/>
                    <a:lstStyle/>
                    <a:p>
                      <a:r>
                        <a:rPr lang="en-US" sz="1800" b="1" i="1" kern="1200" baseline="0" dirty="0" smtClean="0">
                          <a:solidFill>
                            <a:schemeClr val="lt1"/>
                          </a:solidFill>
                          <a:latin typeface="+mn-lt"/>
                          <a:ea typeface="+mn-ea"/>
                          <a:cs typeface="+mn-cs"/>
                        </a:rPr>
                        <a:t>Function</a:t>
                      </a:r>
                      <a:endParaRPr lang="en-US" dirty="0"/>
                    </a:p>
                  </a:txBody>
                  <a:tcPr/>
                </a:tc>
                <a:tc>
                  <a:txBody>
                    <a:bodyPr/>
                    <a:lstStyle/>
                    <a:p>
                      <a:r>
                        <a:rPr lang="en-US" sz="1800" b="1" i="1" kern="1200" baseline="0" dirty="0" smtClean="0">
                          <a:solidFill>
                            <a:schemeClr val="lt1"/>
                          </a:solidFill>
                          <a:latin typeface="+mn-lt"/>
                          <a:ea typeface="+mn-ea"/>
                          <a:cs typeface="+mn-cs"/>
                        </a:rPr>
                        <a:t>Returns pointer to:</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bit [31:0] data[LENGTH];</a:t>
                      </a:r>
                    </a:p>
                  </a:txBody>
                  <a:tcPr/>
                </a:tc>
              </a:tr>
              <a:tr h="370840">
                <a:tc>
                  <a:txBody>
                    <a:bodyPr/>
                    <a:lstStyle/>
                    <a:p>
                      <a:r>
                        <a:rPr lang="en-US" sz="1800" kern="1200" baseline="0" dirty="0" smtClean="0">
                          <a:solidFill>
                            <a:schemeClr val="dk1"/>
                          </a:solidFill>
                          <a:latin typeface="+mn-lt"/>
                          <a:ea typeface="+mn-ea"/>
                          <a:cs typeface="+mn-cs"/>
                        </a:rPr>
                        <a:t>void *svGetArrayPtr(h)</a:t>
                      </a:r>
                      <a:endParaRPr lang="en-US" dirty="0"/>
                    </a:p>
                  </a:txBody>
                  <a:tcPr/>
                </a:tc>
                <a:tc>
                  <a:txBody>
                    <a:bodyPr/>
                    <a:lstStyle/>
                    <a:p>
                      <a:r>
                        <a:rPr lang="en-US" sz="1800" kern="1200" baseline="0" dirty="0" smtClean="0">
                          <a:solidFill>
                            <a:schemeClr val="dk1"/>
                          </a:solidFill>
                          <a:latin typeface="+mn-lt"/>
                          <a:ea typeface="+mn-ea"/>
                          <a:cs typeface="+mn-cs"/>
                        </a:rPr>
                        <a:t>storage for the entire array</a:t>
                      </a:r>
                      <a:endParaRPr lang="en-US" dirty="0"/>
                    </a:p>
                  </a:txBody>
                  <a:tcPr/>
                </a:tc>
                <a:tc>
                  <a:txBody>
                    <a:bodyPr/>
                    <a:lstStyle/>
                    <a:p>
                      <a:r>
                        <a:rPr lang="en-US" sz="1800" kern="1200" baseline="0" dirty="0" smtClean="0">
                          <a:solidFill>
                            <a:schemeClr val="dk1"/>
                          </a:solidFill>
                          <a:latin typeface="+mn-lt"/>
                          <a:ea typeface="+mn-ea"/>
                          <a:cs typeface="+mn-cs"/>
                        </a:rPr>
                        <a:t>svGetArrayPtr(data_oa) = pointer to data array</a:t>
                      </a:r>
                      <a:endParaRPr lang="en-US" sz="1800" dirty="0" smtClean="0"/>
                    </a:p>
                  </a:txBody>
                  <a:tcPr/>
                </a:tc>
              </a:tr>
              <a:tr h="370840">
                <a:tc>
                  <a:txBody>
                    <a:bodyPr/>
                    <a:lstStyle/>
                    <a:p>
                      <a:r>
                        <a:rPr lang="en-US" sz="1800" kern="1200" baseline="0" dirty="0" smtClean="0">
                          <a:solidFill>
                            <a:schemeClr val="dk1"/>
                          </a:solidFill>
                          <a:latin typeface="+mn-lt"/>
                          <a:ea typeface="+mn-ea"/>
                          <a:cs typeface="+mn-cs"/>
                        </a:rPr>
                        <a:t>void *svGetArrElemPtr(h, i1, ...)</a:t>
                      </a:r>
                      <a:endParaRPr lang="en-US" dirty="0"/>
                    </a:p>
                  </a:txBody>
                  <a:tcPr/>
                </a:tc>
                <a:tc>
                  <a:txBody>
                    <a:bodyPr/>
                    <a:lstStyle/>
                    <a:p>
                      <a:r>
                        <a:rPr lang="en-US" sz="1800" kern="1200" baseline="0" dirty="0" smtClean="0">
                          <a:solidFill>
                            <a:schemeClr val="dk1"/>
                          </a:solidFill>
                          <a:latin typeface="+mn-lt"/>
                          <a:ea typeface="+mn-ea"/>
                          <a:cs typeface="+mn-cs"/>
                        </a:rPr>
                        <a:t>an element in the array</a:t>
                      </a:r>
                      <a:endParaRPr lang="en-US" dirty="0"/>
                    </a:p>
                  </a:txBody>
                  <a:tcPr/>
                </a:tc>
                <a:tc>
                  <a:txBody>
                    <a:bodyPr/>
                    <a:lstStyle/>
                    <a:p>
                      <a:r>
                        <a:rPr lang="en-US" dirty="0" smtClean="0"/>
                        <a:t>svGetArrElemPtr(data_oa, 4)=5</a:t>
                      </a:r>
                      <a:endParaRPr lang="en-US" sz="1800" dirty="0" smtClean="0"/>
                    </a:p>
                  </a:txBody>
                  <a:tcPr/>
                </a:tc>
              </a:tr>
              <a:tr h="370840">
                <a:tc>
                  <a:txBody>
                    <a:bodyPr/>
                    <a:lstStyle/>
                    <a:p>
                      <a:r>
                        <a:rPr lang="en-US" sz="1800" kern="1200" baseline="0" dirty="0" smtClean="0">
                          <a:solidFill>
                            <a:schemeClr val="dk1"/>
                          </a:solidFill>
                          <a:latin typeface="+mn-lt"/>
                          <a:ea typeface="+mn-ea"/>
                          <a:cs typeface="+mn-cs"/>
                        </a:rPr>
                        <a:t>void *svGetArrElemPtr1(h, i1)</a:t>
                      </a:r>
                      <a:endParaRPr lang="en-US" dirty="0"/>
                    </a:p>
                  </a:txBody>
                  <a:tcPr/>
                </a:tc>
                <a:tc>
                  <a:txBody>
                    <a:bodyPr/>
                    <a:lstStyle/>
                    <a:p>
                      <a:r>
                        <a:rPr lang="en-US" sz="1800" kern="1200" baseline="0" dirty="0" smtClean="0">
                          <a:solidFill>
                            <a:schemeClr val="dk1"/>
                          </a:solidFill>
                          <a:latin typeface="+mn-lt"/>
                          <a:ea typeface="+mn-ea"/>
                          <a:cs typeface="+mn-cs"/>
                        </a:rPr>
                        <a:t>an element in a 1-D array</a:t>
                      </a:r>
                      <a:endParaRPr lang="en-US" dirty="0"/>
                    </a:p>
                  </a:txBody>
                  <a:tcPr/>
                </a:tc>
                <a:tc>
                  <a:txBody>
                    <a:bodyPr/>
                    <a:lstStyle/>
                    <a:p>
                      <a:r>
                        <a:rPr lang="en-US" dirty="0" smtClean="0"/>
                        <a:t>svGetArrElemPtr1(data_oa, 4)= 5</a:t>
                      </a:r>
                      <a:endParaRPr lang="en-US" sz="1800" dirty="0" smtClean="0"/>
                    </a:p>
                  </a:txBody>
                  <a:tcPr/>
                </a:tc>
              </a:tr>
              <a:tr h="370840">
                <a:tc>
                  <a:txBody>
                    <a:bodyPr/>
                    <a:lstStyle/>
                    <a:p>
                      <a:r>
                        <a:rPr lang="en-US" sz="1800" kern="1200" baseline="0" dirty="0" smtClean="0">
                          <a:solidFill>
                            <a:schemeClr val="dk1"/>
                          </a:solidFill>
                          <a:latin typeface="+mn-lt"/>
                          <a:ea typeface="+mn-ea"/>
                          <a:cs typeface="+mn-cs"/>
                        </a:rPr>
                        <a:t>void *svGetArrElemPtr2(h, i1, i2)</a:t>
                      </a:r>
                      <a:endParaRPr lang="en-US" dirty="0"/>
                    </a:p>
                  </a:txBody>
                  <a:tcPr/>
                </a:tc>
                <a:tc>
                  <a:txBody>
                    <a:bodyPr/>
                    <a:lstStyle/>
                    <a:p>
                      <a:r>
                        <a:rPr lang="en-US" sz="1800" kern="1200" baseline="0" dirty="0" smtClean="0">
                          <a:solidFill>
                            <a:schemeClr val="dk1"/>
                          </a:solidFill>
                          <a:latin typeface="+mn-lt"/>
                          <a:ea typeface="+mn-ea"/>
                          <a:cs typeface="+mn-cs"/>
                        </a:rPr>
                        <a:t>an element in a 2-D array</a:t>
                      </a:r>
                      <a:endParaRPr lang="en-US" dirty="0"/>
                    </a:p>
                  </a:txBody>
                  <a:tcPr/>
                </a:tc>
                <a:tc>
                  <a:txBody>
                    <a:bodyPr/>
                    <a:lstStyle/>
                    <a:p>
                      <a:r>
                        <a:rPr lang="en-US" dirty="0" smtClean="0"/>
                        <a:t>n/a</a:t>
                      </a:r>
                      <a:endParaRPr lang="en-US" sz="1800" dirty="0" smtClean="0"/>
                    </a:p>
                  </a:txBody>
                  <a:tcPr/>
                </a:tc>
              </a:tr>
              <a:tr h="370840">
                <a:tc>
                  <a:txBody>
                    <a:bodyPr/>
                    <a:lstStyle/>
                    <a:p>
                      <a:r>
                        <a:rPr lang="nn-NO" sz="1800" kern="1200" baseline="0" smtClean="0">
                          <a:solidFill>
                            <a:schemeClr val="dk1"/>
                          </a:solidFill>
                          <a:latin typeface="+mn-lt"/>
                          <a:ea typeface="+mn-ea"/>
                          <a:cs typeface="+mn-cs"/>
                        </a:rPr>
                        <a:t>void *svGetArrElemPtr3(h, i1, i2, i3)</a:t>
                      </a:r>
                      <a:endParaRPr lang="en-US" dirty="0"/>
                    </a:p>
                  </a:txBody>
                  <a:tcPr/>
                </a:tc>
                <a:tc>
                  <a:txBody>
                    <a:bodyPr/>
                    <a:lstStyle/>
                    <a:p>
                      <a:r>
                        <a:rPr lang="en-US" sz="1800" kern="1200" baseline="0" dirty="0" smtClean="0">
                          <a:solidFill>
                            <a:schemeClr val="dk1"/>
                          </a:solidFill>
                          <a:latin typeface="+mn-lt"/>
                          <a:ea typeface="+mn-ea"/>
                          <a:cs typeface="+mn-cs"/>
                        </a:rPr>
                        <a:t>an element in a 3-D array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n/a</a:t>
                      </a:r>
                      <a:endParaRPr lang="en-US" sz="1800" dirty="0" smtClean="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12.5.3 Passing unsized open arrays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35</a:t>
            </a:fld>
            <a:endParaRPr lang="en-US" dirty="0"/>
          </a:p>
        </p:txBody>
      </p:sp>
      <p:sp>
        <p:nvSpPr>
          <p:cNvPr id="5" name="TextBox 4"/>
          <p:cNvSpPr txBox="1"/>
          <p:nvPr/>
        </p:nvSpPr>
        <p:spPr>
          <a:xfrm>
            <a:off x="304800" y="1676400"/>
            <a:ext cx="8622873" cy="3816429"/>
          </a:xfrm>
          <a:prstGeom prst="rect">
            <a:avLst/>
          </a:prstGeom>
          <a:solidFill>
            <a:srgbClr val="FF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import "DPI-C" function void mydisplay(inout int h</a:t>
            </a:r>
            <a:r>
              <a:rPr lang="en-US" sz="2200" spc="-150" noProof="1" smtClean="0">
                <a:solidFill>
                  <a:srgbClr val="FF0000"/>
                </a:solidFill>
                <a:latin typeface="Courier New" pitchFamily="49" charset="0"/>
                <a:cs typeface="Courier New" pitchFamily="49" charset="0"/>
              </a:rPr>
              <a:t>[][]</a:t>
            </a:r>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program automatic test;</a:t>
            </a: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int a[6:1][8:3]; </a:t>
            </a:r>
          </a:p>
          <a:p>
            <a:r>
              <a:rPr lang="en-US" sz="2200" spc="-150" noProof="1" smtClean="0">
                <a:latin typeface="Courier New" pitchFamily="49" charset="0"/>
                <a:cs typeface="Courier New" pitchFamily="49" charset="0"/>
              </a:rPr>
              <a:t>   initial begin</a:t>
            </a:r>
          </a:p>
          <a:p>
            <a:r>
              <a:rPr lang="en-US" sz="2200" spc="-150" noProof="1" smtClean="0">
                <a:latin typeface="Courier New" pitchFamily="49" charset="0"/>
                <a:cs typeface="Courier New" pitchFamily="49" charset="0"/>
              </a:rPr>
              <a:t>      foreach (a[i,j]) </a:t>
            </a:r>
          </a:p>
          <a:p>
            <a:r>
              <a:rPr lang="en-US" sz="2200" spc="-150" noProof="1" smtClean="0">
                <a:latin typeface="Courier New" pitchFamily="49" charset="0"/>
                <a:cs typeface="Courier New" pitchFamily="49" charset="0"/>
              </a:rPr>
              <a:t>         a[i][j] = i+j;</a:t>
            </a:r>
          </a:p>
          <a:p>
            <a:r>
              <a:rPr lang="en-US" sz="2200" spc="-150" noProof="1" smtClean="0">
                <a:latin typeface="Courier New" pitchFamily="49" charset="0"/>
                <a:cs typeface="Courier New" pitchFamily="49" charset="0"/>
              </a:rPr>
              <a:t>      mydisplay(a);</a:t>
            </a:r>
          </a:p>
          <a:p>
            <a:r>
              <a:rPr lang="en-US" sz="2200" spc="-150" noProof="1" smtClean="0">
                <a:latin typeface="Courier New" pitchFamily="49" charset="0"/>
                <a:cs typeface="Courier New" pitchFamily="49" charset="0"/>
              </a:rPr>
              <a:t>      foreach (a[i,j]) </a:t>
            </a:r>
          </a:p>
          <a:p>
            <a:r>
              <a:rPr lang="en-US" sz="2200" spc="-150" noProof="1" smtClean="0">
                <a:latin typeface="Courier New" pitchFamily="49" charset="0"/>
                <a:cs typeface="Courier New" pitchFamily="49" charset="0"/>
              </a:rPr>
              <a:t>         $display("V: a[%0d][%0d] = %0d",i, j, a[i][j]);</a:t>
            </a:r>
          </a:p>
          <a:p>
            <a:r>
              <a:rPr lang="en-US" sz="2200" spc="-150" noProof="1" smtClean="0">
                <a:latin typeface="Courier New" pitchFamily="49" charset="0"/>
                <a:cs typeface="Courier New" pitchFamily="49" charset="0"/>
              </a:rPr>
              <a:t>   end</a:t>
            </a:r>
          </a:p>
          <a:p>
            <a:r>
              <a:rPr lang="en-US" sz="2200" spc="-150" noProof="1" smtClean="0">
                <a:latin typeface="Courier New" pitchFamily="49" charset="0"/>
                <a:cs typeface="Courier New" pitchFamily="49" charset="0"/>
              </a:rPr>
              <a:t>endprogram  </a:t>
            </a:r>
          </a:p>
        </p:txBody>
      </p:sp>
      <p:grpSp>
        <p:nvGrpSpPr>
          <p:cNvPr id="6" name="Group 5"/>
          <p:cNvGrpSpPr/>
          <p:nvPr/>
        </p:nvGrpSpPr>
        <p:grpSpPr>
          <a:xfrm>
            <a:off x="7162800" y="762000"/>
            <a:ext cx="1330044" cy="991394"/>
            <a:chOff x="3124200" y="457200"/>
            <a:chExt cx="1330044" cy="991394"/>
          </a:xfrm>
        </p:grpSpPr>
        <p:cxnSp>
          <p:nvCxnSpPr>
            <p:cNvPr id="9" name="Straight Arrow Connector 8"/>
            <p:cNvCxnSpPr/>
            <p:nvPr/>
          </p:nvCxnSpPr>
          <p:spPr>
            <a:xfrm rot="5400000">
              <a:off x="3543300" y="1181100"/>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24200" y="457200"/>
              <a:ext cx="1330044" cy="461665"/>
            </a:xfrm>
            <a:prstGeom prst="rect">
              <a:avLst/>
            </a:prstGeom>
            <a:noFill/>
            <a:ln w="19050">
              <a:noFill/>
            </a:ln>
          </p:spPr>
          <p:txBody>
            <a:bodyPr wrap="none" rtlCol="0">
              <a:spAutoFit/>
            </a:bodyPr>
            <a:lstStyle/>
            <a:p>
              <a:r>
                <a:rPr lang="en-US" sz="2400" dirty="0" smtClean="0">
                  <a:solidFill>
                    <a:srgbClr val="FF0000"/>
                  </a:solidFill>
                </a:rPr>
                <a:t>2-D array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12.5.3 Passing unsized open arrays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36</a:t>
            </a:fld>
            <a:endParaRPr lang="en-US" dirty="0"/>
          </a:p>
        </p:txBody>
      </p:sp>
      <p:sp>
        <p:nvSpPr>
          <p:cNvPr id="5" name="TextBox 4"/>
          <p:cNvSpPr txBox="1"/>
          <p:nvPr/>
        </p:nvSpPr>
        <p:spPr>
          <a:xfrm>
            <a:off x="381000" y="1447800"/>
            <a:ext cx="8458200" cy="4832092"/>
          </a:xfrm>
          <a:prstGeom prst="rect">
            <a:avLst/>
          </a:prstGeom>
          <a:solidFill>
            <a:srgbClr val="CC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void mydisplay(const svOpenArrayHandle h) {</a:t>
            </a:r>
          </a:p>
          <a:p>
            <a:r>
              <a:rPr lang="en-US" sz="2200" noProof="1" smtClean="0">
                <a:latin typeface="Courier New" pitchFamily="49" charset="0"/>
                <a:cs typeface="Courier New" pitchFamily="49" charset="0"/>
              </a:rPr>
              <a:t>  int i, j;</a:t>
            </a:r>
          </a:p>
          <a:p>
            <a:r>
              <a:rPr lang="en-US" sz="2200" noProof="1" smtClean="0">
                <a:latin typeface="Courier New" pitchFamily="49" charset="0"/>
                <a:cs typeface="Courier New" pitchFamily="49" charset="0"/>
              </a:rPr>
              <a:t>  int lo1 = svLow(h, 1);   </a:t>
            </a:r>
            <a:r>
              <a:rPr lang="en-US" sz="2200" noProof="1" smtClean="0">
                <a:solidFill>
                  <a:srgbClr val="FF0000"/>
                </a:solidFill>
                <a:latin typeface="Courier New" pitchFamily="49" charset="0"/>
                <a:cs typeface="Courier New" pitchFamily="49" charset="0"/>
              </a:rPr>
              <a:t>// Returns 1</a:t>
            </a:r>
          </a:p>
          <a:p>
            <a:r>
              <a:rPr lang="en-US" sz="2200" noProof="1" smtClean="0">
                <a:latin typeface="Courier New" pitchFamily="49" charset="0"/>
                <a:cs typeface="Courier New" pitchFamily="49" charset="0"/>
              </a:rPr>
              <a:t>  int hi1 = svHigh(h, 1);  </a:t>
            </a:r>
            <a:r>
              <a:rPr lang="en-US" sz="2200" noProof="1" smtClean="0">
                <a:solidFill>
                  <a:srgbClr val="FF0000"/>
                </a:solidFill>
                <a:latin typeface="Courier New" pitchFamily="49" charset="0"/>
                <a:cs typeface="Courier New" pitchFamily="49" charset="0"/>
              </a:rPr>
              <a:t>// Returns 6</a:t>
            </a:r>
          </a:p>
          <a:p>
            <a:r>
              <a:rPr lang="en-US" sz="2200" noProof="1" smtClean="0">
                <a:latin typeface="Courier New" pitchFamily="49" charset="0"/>
                <a:cs typeface="Courier New" pitchFamily="49" charset="0"/>
              </a:rPr>
              <a:t>  int lo2 = svLow(h, 2);   </a:t>
            </a:r>
            <a:r>
              <a:rPr lang="en-US" sz="2200" noProof="1" smtClean="0">
                <a:solidFill>
                  <a:srgbClr val="FF0000"/>
                </a:solidFill>
                <a:latin typeface="Courier New" pitchFamily="49" charset="0"/>
                <a:cs typeface="Courier New" pitchFamily="49" charset="0"/>
              </a:rPr>
              <a:t>// Returns 3</a:t>
            </a:r>
          </a:p>
          <a:p>
            <a:r>
              <a:rPr lang="en-US" sz="2200" noProof="1" smtClean="0">
                <a:latin typeface="Courier New" pitchFamily="49" charset="0"/>
                <a:cs typeface="Courier New" pitchFamily="49" charset="0"/>
              </a:rPr>
              <a:t>  int hi2 = svHigh(h, 2);  </a:t>
            </a:r>
            <a:r>
              <a:rPr lang="en-US" sz="2200" noProof="1" smtClean="0">
                <a:solidFill>
                  <a:srgbClr val="FF0000"/>
                </a:solidFill>
                <a:latin typeface="Courier New" pitchFamily="49" charset="0"/>
                <a:cs typeface="Courier New" pitchFamily="49" charset="0"/>
              </a:rPr>
              <a:t>// Returns 8</a:t>
            </a:r>
          </a:p>
          <a:p>
            <a:r>
              <a:rPr lang="en-US" sz="2200" noProof="1" smtClean="0">
                <a:latin typeface="Courier New" pitchFamily="49" charset="0"/>
                <a:cs typeface="Courier New" pitchFamily="49" charset="0"/>
              </a:rPr>
              <a:t>  for (i=lo1; i&lt;=hi1; i++) {</a:t>
            </a:r>
          </a:p>
          <a:p>
            <a:r>
              <a:rPr lang="en-US" sz="2200" noProof="1" smtClean="0">
                <a:latin typeface="Courier New" pitchFamily="49" charset="0"/>
                <a:cs typeface="Courier New" pitchFamily="49" charset="0"/>
              </a:rPr>
              <a:t>    for (j=lo2; j&lt;=hi2; j++) {</a:t>
            </a:r>
          </a:p>
          <a:p>
            <a:r>
              <a:rPr lang="en-US" sz="2200" noProof="1" smtClean="0">
                <a:latin typeface="Courier New" pitchFamily="49" charset="0"/>
                <a:cs typeface="Courier New" pitchFamily="49" charset="0"/>
              </a:rPr>
              <a:t>      int *a = (int*) svGetArrElemPtr2(h, i, j);</a:t>
            </a:r>
          </a:p>
          <a:p>
            <a:r>
              <a:rPr lang="en-US" sz="2200" noProof="1" smtClean="0">
                <a:latin typeface="Courier New" pitchFamily="49" charset="0"/>
                <a:cs typeface="Courier New" pitchFamily="49" charset="0"/>
              </a:rPr>
              <a:t>      io_printf("C: a[%d][%d] = %d\n", i, j, *a);</a:t>
            </a:r>
          </a:p>
          <a:p>
            <a:r>
              <a:rPr lang="en-US" sz="2200" noProof="1" smtClean="0">
                <a:latin typeface="Courier New" pitchFamily="49" charset="0"/>
                <a:cs typeface="Courier New" pitchFamily="49" charset="0"/>
              </a:rPr>
              <a:t>      *a = i * j;</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a:t>
            </a:r>
          </a:p>
        </p:txBody>
      </p:sp>
      <p:sp>
        <p:nvSpPr>
          <p:cNvPr id="12" name="TextBox 11"/>
          <p:cNvSpPr txBox="1"/>
          <p:nvPr/>
        </p:nvSpPr>
        <p:spPr>
          <a:xfrm>
            <a:off x="457200" y="762000"/>
            <a:ext cx="5802294" cy="461665"/>
          </a:xfrm>
          <a:prstGeom prst="rect">
            <a:avLst/>
          </a:prstGeom>
          <a:noFill/>
          <a:ln w="19050">
            <a:noFill/>
          </a:ln>
        </p:spPr>
        <p:txBody>
          <a:bodyPr wrap="none" rtlCol="0">
            <a:spAutoFit/>
          </a:bodyPr>
          <a:lstStyle/>
          <a:p>
            <a:r>
              <a:rPr lang="en-US" sz="2400" dirty="0" smtClean="0"/>
              <a:t>Recall that SV array is </a:t>
            </a:r>
            <a:r>
              <a:rPr lang="en-US" sz="2200" dirty="0" smtClean="0">
                <a:latin typeface="Courier New" pitchFamily="49" charset="0"/>
                <a:cs typeface="Courier New" pitchFamily="49" charset="0"/>
              </a:rPr>
              <a:t>int a[6:1][8:3];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152400"/>
            <a:ext cx="8516629" cy="707886"/>
          </a:xfrm>
          <a:prstGeom prst="rect">
            <a:avLst/>
          </a:prstGeom>
          <a:noFill/>
        </p:spPr>
        <p:txBody>
          <a:bodyPr wrap="square" rtlCol="0">
            <a:spAutoFit/>
          </a:bodyPr>
          <a:lstStyle/>
          <a:p>
            <a:pPr algn="ctr"/>
            <a:r>
              <a:rPr lang="en-US" sz="4000" dirty="0" smtClean="0"/>
              <a:t>Open Array exercise 4/6</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37</a:t>
            </a:fld>
            <a:endParaRPr lang="en-US" dirty="0"/>
          </a:p>
        </p:txBody>
      </p:sp>
      <p:sp>
        <p:nvSpPr>
          <p:cNvPr id="6" name="TextBox 5"/>
          <p:cNvSpPr txBox="1"/>
          <p:nvPr/>
        </p:nvSpPr>
        <p:spPr>
          <a:xfrm>
            <a:off x="304800" y="990600"/>
            <a:ext cx="8534400" cy="1421928"/>
          </a:xfrm>
          <a:prstGeom prst="rect">
            <a:avLst/>
          </a:prstGeom>
          <a:noFill/>
        </p:spPr>
        <p:txBody>
          <a:bodyPr wrap="square" rtlCol="0">
            <a:spAutoFit/>
          </a:bodyPr>
          <a:lstStyle/>
          <a:p>
            <a:pPr>
              <a:lnSpc>
                <a:spcPct val="90000"/>
              </a:lnSpc>
            </a:pPr>
            <a:r>
              <a:rPr lang="en-US" sz="2400" dirty="0" smtClean="0"/>
              <a:t>For the code on the previous 2 slides determine what is returned:</a:t>
            </a:r>
          </a:p>
          <a:p>
            <a:pPr>
              <a:lnSpc>
                <a:spcPct val="90000"/>
              </a:lnSpc>
            </a:pPr>
            <a:endParaRPr lang="en-US" sz="2400" dirty="0" smtClean="0"/>
          </a:p>
          <a:p>
            <a:pPr>
              <a:lnSpc>
                <a:spcPct val="90000"/>
              </a:lnSpc>
            </a:pPr>
            <a:endParaRPr lang="en-US" sz="2400" dirty="0" smtClean="0"/>
          </a:p>
          <a:p>
            <a:pPr>
              <a:lnSpc>
                <a:spcPct val="90000"/>
              </a:lnSpc>
            </a:pPr>
            <a:r>
              <a:rPr lang="en-US" sz="2400" dirty="0" smtClean="0"/>
              <a:t> </a:t>
            </a:r>
          </a:p>
        </p:txBody>
      </p:sp>
      <p:sp>
        <p:nvSpPr>
          <p:cNvPr id="9" name="TextBox 8"/>
          <p:cNvSpPr txBox="1"/>
          <p:nvPr/>
        </p:nvSpPr>
        <p:spPr>
          <a:xfrm>
            <a:off x="1371600" y="1676400"/>
            <a:ext cx="3243196" cy="2800767"/>
          </a:xfrm>
          <a:prstGeom prst="rect">
            <a:avLst/>
          </a:prstGeom>
          <a:solidFill>
            <a:srgbClr val="CCFFCC"/>
          </a:solidFill>
          <a:ln w="19050">
            <a:solidFill>
              <a:schemeClr val="tx1"/>
            </a:solidFill>
          </a:ln>
        </p:spPr>
        <p:txBody>
          <a:bodyPr wrap="none" rtlCol="0">
            <a:spAutoFit/>
          </a:bodyPr>
          <a:lstStyle/>
          <a:p>
            <a:r>
              <a:rPr lang="en-US" sz="2200" noProof="1" smtClean="0">
                <a:latin typeface="Courier New" pitchFamily="49" charset="0"/>
                <a:cs typeface="Courier New" pitchFamily="49" charset="0"/>
              </a:rPr>
              <a:t>svLeft(h, 1));</a:t>
            </a:r>
          </a:p>
          <a:p>
            <a:r>
              <a:rPr lang="en-US" sz="2200" noProof="1" smtClean="0">
                <a:latin typeface="Courier New" pitchFamily="49" charset="0"/>
                <a:cs typeface="Courier New" pitchFamily="49" charset="0"/>
              </a:rPr>
              <a:t>svLeft(h, 2));</a:t>
            </a:r>
          </a:p>
          <a:p>
            <a:r>
              <a:rPr lang="en-US" sz="2200" noProof="1" smtClean="0">
                <a:latin typeface="Courier New" pitchFamily="49" charset="0"/>
                <a:cs typeface="Courier New" pitchFamily="49" charset="0"/>
              </a:rPr>
              <a:t>svRight(h, 1));</a:t>
            </a:r>
          </a:p>
          <a:p>
            <a:r>
              <a:rPr lang="en-US" sz="2200" noProof="1" smtClean="0">
                <a:latin typeface="Courier New" pitchFamily="49" charset="0"/>
                <a:cs typeface="Courier New" pitchFamily="49" charset="0"/>
              </a:rPr>
              <a:t>svRight(h, 2));</a:t>
            </a:r>
          </a:p>
          <a:p>
            <a:r>
              <a:rPr lang="en-US" sz="2200" noProof="1" smtClean="0">
                <a:latin typeface="Courier New" pitchFamily="49" charset="0"/>
                <a:cs typeface="Courier New" pitchFamily="49" charset="0"/>
              </a:rPr>
              <a:t>svSize(h, 1));</a:t>
            </a:r>
          </a:p>
          <a:p>
            <a:r>
              <a:rPr lang="en-US" sz="2200" noProof="1" smtClean="0">
                <a:latin typeface="Courier New" pitchFamily="49" charset="0"/>
                <a:cs typeface="Courier New" pitchFamily="49" charset="0"/>
              </a:rPr>
              <a:t>svSize(h, 2));</a:t>
            </a:r>
          </a:p>
          <a:p>
            <a:r>
              <a:rPr lang="en-US" sz="2200" noProof="1" smtClean="0">
                <a:latin typeface="Courier New" pitchFamily="49" charset="0"/>
                <a:cs typeface="Courier New" pitchFamily="49" charset="0"/>
              </a:rPr>
              <a:t>svDimensions(h));</a:t>
            </a:r>
          </a:p>
          <a:p>
            <a:r>
              <a:rPr lang="en-US" sz="2200" noProof="1" smtClean="0">
                <a:latin typeface="Courier New" pitchFamily="49" charset="0"/>
                <a:cs typeface="Courier New" pitchFamily="49" charset="0"/>
              </a:rPr>
              <a:t>svSizeOfArray(h));</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12.6 Sharing Composite Types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38</a:t>
            </a:fld>
            <a:endParaRPr lang="en-US" dirty="0"/>
          </a:p>
        </p:txBody>
      </p:sp>
      <p:sp>
        <p:nvSpPr>
          <p:cNvPr id="11" name="TextBox 10"/>
          <p:cNvSpPr txBox="1"/>
          <p:nvPr/>
        </p:nvSpPr>
        <p:spPr>
          <a:xfrm>
            <a:off x="381000" y="762000"/>
            <a:ext cx="8534400" cy="1089529"/>
          </a:xfrm>
          <a:prstGeom prst="rect">
            <a:avLst/>
          </a:prstGeom>
          <a:noFill/>
        </p:spPr>
        <p:txBody>
          <a:bodyPr wrap="square" rtlCol="0">
            <a:spAutoFit/>
          </a:bodyPr>
          <a:lstStyle/>
          <a:p>
            <a:pPr>
              <a:lnSpc>
                <a:spcPct val="90000"/>
              </a:lnSpc>
              <a:buFont typeface="Arial" pitchFamily="34" charset="0"/>
              <a:buChar char="•"/>
            </a:pPr>
            <a:r>
              <a:rPr lang="en-US" sz="2400" dirty="0" smtClean="0"/>
              <a:t>How to pass objects between SystemVerilog and C/C++?</a:t>
            </a:r>
          </a:p>
          <a:p>
            <a:pPr>
              <a:lnSpc>
                <a:spcPct val="90000"/>
              </a:lnSpc>
              <a:buFont typeface="Arial" pitchFamily="34" charset="0"/>
              <a:buChar char="•"/>
            </a:pPr>
            <a:r>
              <a:rPr lang="en-US" sz="2400" dirty="0" smtClean="0"/>
              <a:t>Cannot share objects directly.</a:t>
            </a:r>
          </a:p>
          <a:p>
            <a:pPr>
              <a:lnSpc>
                <a:spcPct val="90000"/>
              </a:lnSpc>
              <a:buFont typeface="Arial" pitchFamily="34" charset="0"/>
              <a:buChar char="•"/>
            </a:pPr>
            <a:r>
              <a:rPr lang="en-US" sz="2400" dirty="0" smtClean="0"/>
              <a:t>Must create similar structures in each language.</a:t>
            </a:r>
          </a:p>
        </p:txBody>
      </p:sp>
      <p:sp>
        <p:nvSpPr>
          <p:cNvPr id="12" name="TextBox 11"/>
          <p:cNvSpPr txBox="1"/>
          <p:nvPr/>
        </p:nvSpPr>
        <p:spPr>
          <a:xfrm>
            <a:off x="381000" y="1828800"/>
            <a:ext cx="8382000" cy="3323987"/>
          </a:xfrm>
          <a:prstGeom prst="rect">
            <a:avLst/>
          </a:prstGeom>
          <a:solidFill>
            <a:srgbClr val="CCFFCC"/>
          </a:solidFill>
          <a:ln w="19050">
            <a:solidFill>
              <a:schemeClr val="tx1"/>
            </a:solidFill>
          </a:ln>
        </p:spPr>
        <p:txBody>
          <a:bodyPr wrap="square" rtlCol="0">
            <a:spAutoFit/>
          </a:bodyPr>
          <a:lstStyle/>
          <a:p>
            <a:r>
              <a:rPr lang="en-US" sz="2100" spc="-300" noProof="1" smtClean="0">
                <a:latin typeface="Courier New" pitchFamily="49" charset="0"/>
                <a:cs typeface="Courier New" pitchFamily="49" charset="0"/>
              </a:rPr>
              <a:t>typedef struct {</a:t>
            </a:r>
          </a:p>
          <a:p>
            <a:r>
              <a:rPr lang="en-US" sz="2100" spc="-300" noProof="1" smtClean="0">
                <a:latin typeface="Courier New" pitchFamily="49" charset="0"/>
                <a:cs typeface="Courier New" pitchFamily="49" charset="0"/>
              </a:rPr>
              <a:t>  unsigned char b, g, r; // x86 little-endian</a:t>
            </a:r>
          </a:p>
          <a:p>
            <a:r>
              <a:rPr lang="en-US" sz="2100" spc="-300" noProof="1" smtClean="0">
                <a:latin typeface="Courier New" pitchFamily="49" charset="0"/>
                <a:cs typeface="Courier New" pitchFamily="49" charset="0"/>
              </a:rPr>
              <a:t>  //unsigned char r, g, b; // SPARC format</a:t>
            </a:r>
          </a:p>
          <a:p>
            <a:r>
              <a:rPr lang="en-US" sz="2100" spc="-300" noProof="1" smtClean="0">
                <a:latin typeface="Courier New" pitchFamily="49" charset="0"/>
                <a:cs typeface="Courier New" pitchFamily="49" charset="0"/>
              </a:rPr>
              <a:t>} p_rgb;</a:t>
            </a:r>
          </a:p>
          <a:p>
            <a:r>
              <a:rPr lang="en-US" sz="2100" spc="-300" noProof="1" smtClean="0">
                <a:latin typeface="Courier New" pitchFamily="49" charset="0"/>
                <a:cs typeface="Courier New" pitchFamily="49" charset="0"/>
              </a:rPr>
              <a:t>void invert(p_rgb *rgb) {</a:t>
            </a:r>
          </a:p>
          <a:p>
            <a:r>
              <a:rPr lang="en-US" sz="2100" spc="-300" noProof="1" smtClean="0">
                <a:latin typeface="Courier New" pitchFamily="49" charset="0"/>
                <a:cs typeface="Courier New" pitchFamily="49" charset="0"/>
              </a:rPr>
              <a:t>  rgb-&gt;r = ~rgb-&gt;r; // Invert the color values</a:t>
            </a:r>
          </a:p>
          <a:p>
            <a:r>
              <a:rPr lang="en-US" sz="2100" spc="-300" noProof="1" smtClean="0">
                <a:latin typeface="Courier New" pitchFamily="49" charset="0"/>
                <a:cs typeface="Courier New" pitchFamily="49" charset="0"/>
              </a:rPr>
              <a:t>  rgb-&gt;g = ~rgb-&gt;g;</a:t>
            </a:r>
          </a:p>
          <a:p>
            <a:r>
              <a:rPr lang="en-US" sz="2100" spc="-300" noProof="1" smtClean="0">
                <a:latin typeface="Courier New" pitchFamily="49" charset="0"/>
                <a:cs typeface="Courier New" pitchFamily="49" charset="0"/>
              </a:rPr>
              <a:t>  rgb-&gt;b = ~rgb-&gt;b;</a:t>
            </a:r>
          </a:p>
          <a:p>
            <a:r>
              <a:rPr lang="en-US" sz="2100" spc="-300" noProof="1" smtClean="0">
                <a:latin typeface="Courier New" pitchFamily="49" charset="0"/>
                <a:cs typeface="Courier New" pitchFamily="49" charset="0"/>
              </a:rPr>
              <a:t>  printf("C: Invert rgb=%02x,%02x,%02x\n", rgb-&gt;r, rgb-&gt;g, rgb-&gt;b);</a:t>
            </a:r>
          </a:p>
          <a:p>
            <a:r>
              <a:rPr lang="en-US" sz="2100" spc="-300" noProof="1" smtClean="0">
                <a:latin typeface="Courier New" pitchFamily="49" charset="0"/>
                <a:cs typeface="Courier New" pitchFamily="49" charset="0"/>
              </a:rPr>
              <a:t>}</a:t>
            </a:r>
          </a:p>
        </p:txBody>
      </p:sp>
      <p:graphicFrame>
        <p:nvGraphicFramePr>
          <p:cNvPr id="9" name="Object 8"/>
          <p:cNvGraphicFramePr>
            <a:graphicFrameLocks noChangeAspect="1"/>
          </p:cNvGraphicFramePr>
          <p:nvPr/>
        </p:nvGraphicFramePr>
        <p:xfrm>
          <a:off x="196850" y="5243513"/>
          <a:ext cx="8205788" cy="1393825"/>
        </p:xfrm>
        <a:graphic>
          <a:graphicData uri="http://schemas.openxmlformats.org/presentationml/2006/ole">
            <p:oleObj spid="_x0000_s1026" name="Visio" r:id="rId4" imgW="4231958" imgH="719518"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P spid="12" grpId="0" uiExpand="1" build="p"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12.6 Sharing Composite Types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39</a:t>
            </a:fld>
            <a:endParaRPr lang="en-US" dirty="0"/>
          </a:p>
        </p:txBody>
      </p:sp>
      <p:sp>
        <p:nvSpPr>
          <p:cNvPr id="12" name="TextBox 11"/>
          <p:cNvSpPr txBox="1"/>
          <p:nvPr/>
        </p:nvSpPr>
        <p:spPr>
          <a:xfrm>
            <a:off x="152400" y="838200"/>
            <a:ext cx="8763000" cy="5509200"/>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typedef struct packed { bit [7:0] r, g, b; } RGB_T;</a:t>
            </a:r>
          </a:p>
          <a:p>
            <a:r>
              <a:rPr lang="en-US" sz="2200" spc="-150" noProof="1" smtClean="0">
                <a:latin typeface="Courier New" pitchFamily="49" charset="0"/>
                <a:cs typeface="Courier New" pitchFamily="49" charset="0"/>
              </a:rPr>
              <a:t>import "DPI-C" function void invert(inout RGB_T pstruct);</a:t>
            </a:r>
          </a:p>
          <a:p>
            <a:r>
              <a:rPr lang="en-US" sz="2200" spc="-150" noProof="1" smtClean="0">
                <a:latin typeface="Courier New" pitchFamily="49" charset="0"/>
                <a:cs typeface="Courier New" pitchFamily="49" charset="0"/>
              </a:rPr>
              <a:t>program automatic test;</a:t>
            </a:r>
          </a:p>
          <a:p>
            <a:r>
              <a:rPr lang="en-US" sz="2200" spc="-150" noProof="1" smtClean="0">
                <a:latin typeface="Courier New" pitchFamily="49" charset="0"/>
                <a:cs typeface="Courier New" pitchFamily="49" charset="0"/>
              </a:rPr>
              <a:t>  class RGB;</a:t>
            </a:r>
          </a:p>
          <a:p>
            <a:r>
              <a:rPr lang="en-US" sz="2200" spc="-150" noProof="1" smtClean="0">
                <a:latin typeface="Courier New" pitchFamily="49" charset="0"/>
                <a:cs typeface="Courier New" pitchFamily="49" charset="0"/>
              </a:rPr>
              <a:t>    rand bit [7:0] r, g, b;</a:t>
            </a:r>
          </a:p>
          <a:p>
            <a:r>
              <a:rPr lang="en-US" sz="2200" spc="-150" noProof="1" smtClean="0">
                <a:latin typeface="Courier New" pitchFamily="49" charset="0"/>
                <a:cs typeface="Courier New" pitchFamily="49" charset="0"/>
              </a:rPr>
              <a:t>    function void display(input string prefix="");</a:t>
            </a:r>
          </a:p>
          <a:p>
            <a:r>
              <a:rPr lang="en-US" sz="2200" spc="-150" noProof="1" smtClean="0">
                <a:latin typeface="Courier New" pitchFamily="49" charset="0"/>
                <a:cs typeface="Courier New" pitchFamily="49" charset="0"/>
              </a:rPr>
              <a:t>      $display("%sRGB=%x,%x,%x", prefix, r, g, b);</a:t>
            </a:r>
          </a:p>
          <a:p>
            <a:r>
              <a:rPr lang="en-US" sz="2200" spc="-150" noProof="1" smtClean="0">
                <a:latin typeface="Courier New" pitchFamily="49" charset="0"/>
                <a:cs typeface="Courier New" pitchFamily="49" charset="0"/>
              </a:rPr>
              <a:t>    endfunction : display</a:t>
            </a:r>
          </a:p>
          <a:p>
            <a:r>
              <a:rPr lang="en-US" sz="2200" spc="-150" noProof="1" smtClean="0">
                <a:latin typeface="Courier New" pitchFamily="49" charset="0"/>
                <a:cs typeface="Courier New" pitchFamily="49" charset="0"/>
              </a:rPr>
              <a:t>    function RGB_T pack(); </a:t>
            </a:r>
          </a:p>
          <a:p>
            <a:r>
              <a:rPr lang="en-US" sz="2200" spc="-150" noProof="1" smtClean="0">
                <a:latin typeface="Courier New" pitchFamily="49" charset="0"/>
                <a:cs typeface="Courier New" pitchFamily="49" charset="0"/>
              </a:rPr>
              <a:t>      pack.r = r; pack.g = g; pack.b = b;</a:t>
            </a:r>
          </a:p>
          <a:p>
            <a:r>
              <a:rPr lang="en-US" sz="2200" spc="-150" noProof="1" smtClean="0">
                <a:latin typeface="Courier New" pitchFamily="49" charset="0"/>
                <a:cs typeface="Courier New" pitchFamily="49" charset="0"/>
              </a:rPr>
              <a:t>    endfunction : pack</a:t>
            </a:r>
          </a:p>
          <a:p>
            <a:r>
              <a:rPr lang="en-US" sz="2200" spc="-150" noProof="1" smtClean="0">
                <a:latin typeface="Courier New" pitchFamily="49" charset="0"/>
                <a:cs typeface="Courier New" pitchFamily="49" charset="0"/>
              </a:rPr>
              <a:t>    function void unpack(input RGB_T pstruct);</a:t>
            </a:r>
          </a:p>
          <a:p>
            <a:r>
              <a:rPr lang="en-US" sz="2200" spc="-150" noProof="1" smtClean="0">
                <a:latin typeface="Courier New" pitchFamily="49" charset="0"/>
                <a:cs typeface="Courier New" pitchFamily="49" charset="0"/>
              </a:rPr>
              <a:t>      r = pstruct.r; g = pstruct.g; b = pstruct.b;</a:t>
            </a:r>
          </a:p>
          <a:p>
            <a:r>
              <a:rPr lang="en-US" sz="2200" spc="-150" noProof="1" smtClean="0">
                <a:latin typeface="Courier New" pitchFamily="49" charset="0"/>
                <a:cs typeface="Courier New" pitchFamily="49" charset="0"/>
              </a:rPr>
              <a:t>    endfunction : unpack</a:t>
            </a:r>
          </a:p>
          <a:p>
            <a:r>
              <a:rPr lang="en-US" sz="2200" spc="-150" noProof="1" smtClean="0">
                <a:latin typeface="Courier New" pitchFamily="49" charset="0"/>
                <a:cs typeface="Courier New" pitchFamily="49" charset="0"/>
              </a:rPr>
              <a:t>  endclass</a:t>
            </a:r>
          </a:p>
          <a:p>
            <a:r>
              <a:rPr lang="en-US" sz="2200" spc="-150" noProof="1" smtClean="0">
                <a:latin typeface="Courier New" pitchFamily="49" charset="0"/>
                <a:cs typeface="Courier New"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12.1 Passing Simple Values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a:t>
            </a:fld>
            <a:endParaRPr lang="en-US" dirty="0"/>
          </a:p>
        </p:txBody>
      </p:sp>
      <p:sp>
        <p:nvSpPr>
          <p:cNvPr id="5" name="TextBox 4"/>
          <p:cNvSpPr txBox="1"/>
          <p:nvPr/>
        </p:nvSpPr>
        <p:spPr>
          <a:xfrm>
            <a:off x="76200" y="914400"/>
            <a:ext cx="8915400" cy="2800767"/>
          </a:xfrm>
          <a:prstGeom prst="rect">
            <a:avLst/>
          </a:prstGeom>
          <a:solidFill>
            <a:srgbClr val="FFFFCC"/>
          </a:solidFill>
          <a:ln>
            <a:solidFill>
              <a:schemeClr val="tx1"/>
            </a:solidFill>
          </a:ln>
        </p:spPr>
        <p:txBody>
          <a:bodyPr wrap="square" rtlCol="0">
            <a:spAutoFit/>
          </a:bodyPr>
          <a:lstStyle/>
          <a:p>
            <a:r>
              <a:rPr lang="en-US" sz="2200" noProof="1" smtClean="0">
                <a:latin typeface="Courier New" pitchFamily="49" charset="0"/>
                <a:cs typeface="Courier New" pitchFamily="49" charset="0"/>
              </a:rPr>
              <a:t>// test.sv</a:t>
            </a:r>
          </a:p>
          <a:p>
            <a:r>
              <a:rPr lang="en-US" sz="2200" noProof="1" smtClean="0">
                <a:latin typeface="Courier New" pitchFamily="49" charset="0"/>
                <a:cs typeface="Courier New" pitchFamily="49" charset="0"/>
              </a:rPr>
              <a:t>import "DPI-C" function int factorial(input int i);</a:t>
            </a:r>
          </a:p>
          <a:p>
            <a:r>
              <a:rPr lang="en-US" sz="2200" noProof="1" smtClean="0">
                <a:latin typeface="Courier New" pitchFamily="49" charset="0"/>
                <a:cs typeface="Courier New" pitchFamily="49" charset="0"/>
              </a:rPr>
              <a:t>program automatic test;</a:t>
            </a:r>
          </a:p>
          <a:p>
            <a:r>
              <a:rPr lang="en-US" sz="2200" noProof="1" smtClean="0">
                <a:latin typeface="Courier New" pitchFamily="49" charset="0"/>
                <a:cs typeface="Courier New" pitchFamily="49" charset="0"/>
              </a:rPr>
              <a:t>   initial begin</a:t>
            </a:r>
          </a:p>
          <a:p>
            <a:r>
              <a:rPr lang="en-US" sz="2200" noProof="1" smtClean="0">
                <a:latin typeface="Courier New" pitchFamily="49" charset="0"/>
                <a:cs typeface="Courier New" pitchFamily="49" charset="0"/>
              </a:rPr>
              <a:t>      for (int i=1; i&lt;=10; i++)</a:t>
            </a:r>
          </a:p>
          <a:p>
            <a:r>
              <a:rPr lang="en-US" sz="2200" noProof="1" smtClean="0">
                <a:latin typeface="Courier New" pitchFamily="49" charset="0"/>
                <a:cs typeface="Courier New" pitchFamily="49" charset="0"/>
              </a:rPr>
              <a:t>         $display("%0d != %0d", i, factorial(i));   </a:t>
            </a:r>
          </a:p>
          <a:p>
            <a:r>
              <a:rPr lang="en-US" sz="2200" noProof="1" smtClean="0">
                <a:latin typeface="Courier New" pitchFamily="49" charset="0"/>
                <a:cs typeface="Courier New" pitchFamily="49" charset="0"/>
              </a:rPr>
              <a:t>   end</a:t>
            </a:r>
          </a:p>
          <a:p>
            <a:r>
              <a:rPr lang="en-US" sz="2200" noProof="1" smtClean="0">
                <a:latin typeface="Courier New" pitchFamily="49" charset="0"/>
                <a:cs typeface="Courier New" pitchFamily="49" charset="0"/>
              </a:rPr>
              <a:t>endprogram</a:t>
            </a:r>
          </a:p>
        </p:txBody>
      </p:sp>
      <p:sp>
        <p:nvSpPr>
          <p:cNvPr id="6" name="TextBox 5"/>
          <p:cNvSpPr txBox="1"/>
          <p:nvPr/>
        </p:nvSpPr>
        <p:spPr>
          <a:xfrm>
            <a:off x="228600" y="3962400"/>
            <a:ext cx="6172200" cy="1785104"/>
          </a:xfrm>
          <a:prstGeom prst="rect">
            <a:avLst/>
          </a:prstGeom>
          <a:solidFill>
            <a:srgbClr val="CCFFCC"/>
          </a:solidFill>
          <a:ln>
            <a:solidFill>
              <a:schemeClr val="tx1"/>
            </a:solidFill>
          </a:ln>
        </p:spPr>
        <p:txBody>
          <a:bodyPr wrap="square" rtlCol="0">
            <a:spAutoFit/>
          </a:bodyPr>
          <a:lstStyle/>
          <a:p>
            <a:r>
              <a:rPr lang="en-US" sz="2200" noProof="1" smtClean="0">
                <a:latin typeface="Courier New" pitchFamily="49" charset="0"/>
                <a:cs typeface="Courier New" pitchFamily="49" charset="0"/>
              </a:rPr>
              <a:t>/* factorial.c */</a:t>
            </a:r>
          </a:p>
          <a:p>
            <a:r>
              <a:rPr lang="en-US" sz="2200" noProof="1" smtClean="0">
                <a:latin typeface="Courier New" pitchFamily="49" charset="0"/>
                <a:cs typeface="Courier New" pitchFamily="49" charset="0"/>
              </a:rPr>
              <a:t>int factorial(int i) {</a:t>
            </a:r>
          </a:p>
          <a:p>
            <a:r>
              <a:rPr lang="en-US" sz="2200" noProof="1" smtClean="0">
                <a:latin typeface="Courier New" pitchFamily="49" charset="0"/>
                <a:cs typeface="Courier New" pitchFamily="49" charset="0"/>
              </a:rPr>
              <a:t>   if (i&lt;=1) return 1;</a:t>
            </a:r>
          </a:p>
          <a:p>
            <a:r>
              <a:rPr lang="en-US" sz="2200" noProof="1" smtClean="0">
                <a:latin typeface="Courier New" pitchFamily="49" charset="0"/>
                <a:cs typeface="Courier New" pitchFamily="49" charset="0"/>
              </a:rPr>
              <a:t>   else return i*factorial(i-1);</a:t>
            </a:r>
          </a:p>
          <a:p>
            <a:r>
              <a:rPr lang="en-US" sz="2200" noProof="1" smtClean="0">
                <a:latin typeface="Courier New" pitchFamily="49" charset="0"/>
                <a:cs typeface="Courier New" pitchFamily="49" charset="0"/>
              </a:rPr>
              <a:t>}</a:t>
            </a:r>
          </a:p>
        </p:txBody>
      </p:sp>
      <p:cxnSp>
        <p:nvCxnSpPr>
          <p:cNvPr id="12" name="Straight Arrow Connector 11"/>
          <p:cNvCxnSpPr/>
          <p:nvPr/>
        </p:nvCxnSpPr>
        <p:spPr>
          <a:xfrm flipH="1">
            <a:off x="2743200" y="2971800"/>
            <a:ext cx="3962400" cy="1371600"/>
          </a:xfrm>
          <a:prstGeom prst="straightConnector1">
            <a:avLst/>
          </a:prstGeom>
          <a:ln w="222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12.6 Sharing Composite Types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40</a:t>
            </a:fld>
            <a:endParaRPr lang="en-US" dirty="0"/>
          </a:p>
        </p:txBody>
      </p:sp>
      <p:sp>
        <p:nvSpPr>
          <p:cNvPr id="12" name="TextBox 11"/>
          <p:cNvSpPr txBox="1"/>
          <p:nvPr/>
        </p:nvSpPr>
        <p:spPr>
          <a:xfrm>
            <a:off x="304800" y="838200"/>
            <a:ext cx="7848600" cy="5170646"/>
          </a:xfrm>
          <a:prstGeom prst="rect">
            <a:avLst/>
          </a:prstGeom>
          <a:solidFill>
            <a:srgbClr val="FF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  initial begin</a:t>
            </a:r>
          </a:p>
          <a:p>
            <a:r>
              <a:rPr lang="en-US" sz="2200" noProof="1" smtClean="0">
                <a:latin typeface="Courier New" pitchFamily="49" charset="0"/>
                <a:cs typeface="Courier New" pitchFamily="49" charset="0"/>
              </a:rPr>
              <a:t>    RGB_T pstruct; </a:t>
            </a:r>
          </a:p>
          <a:p>
            <a:r>
              <a:rPr lang="en-US" sz="2200" noProof="1" smtClean="0">
                <a:latin typeface="Courier New" pitchFamily="49" charset="0"/>
                <a:cs typeface="Courier New" pitchFamily="49" charset="0"/>
              </a:rPr>
              <a:t>    RGB pixel;   </a:t>
            </a:r>
          </a:p>
          <a:p>
            <a:r>
              <a:rPr lang="en-US" sz="2200" noProof="1" smtClean="0">
                <a:latin typeface="Courier New" pitchFamily="49" charset="0"/>
                <a:cs typeface="Courier New" pitchFamily="49" charset="0"/>
              </a:rPr>
              <a:t>    pixel = new;</a:t>
            </a:r>
          </a:p>
          <a:p>
            <a:r>
              <a:rPr lang="en-US" sz="2200" noProof="1" smtClean="0">
                <a:latin typeface="Courier New" pitchFamily="49" charset="0"/>
                <a:cs typeface="Courier New" pitchFamily="49" charset="0"/>
              </a:rPr>
              <a:t>    repeat (5) begin</a:t>
            </a:r>
          </a:p>
          <a:p>
            <a:r>
              <a:rPr lang="en-US" sz="2200" noProof="1" smtClean="0">
                <a:latin typeface="Courier New" pitchFamily="49" charset="0"/>
                <a:cs typeface="Courier New" pitchFamily="49" charset="0"/>
              </a:rPr>
              <a:t>       `SV_RAND_CHECK(pixel.randomize()); </a:t>
            </a:r>
          </a:p>
          <a:p>
            <a:r>
              <a:rPr lang="en-US" sz="2200" noProof="1" smtClean="0">
                <a:latin typeface="Courier New" pitchFamily="49" charset="0"/>
                <a:cs typeface="Courier New" pitchFamily="49" charset="0"/>
              </a:rPr>
              <a:t>       pixel.display("\nSV: before "); </a:t>
            </a:r>
          </a:p>
          <a:p>
            <a:r>
              <a:rPr lang="en-US" sz="2200" noProof="1" smtClean="0">
                <a:latin typeface="Courier New" pitchFamily="49" charset="0"/>
                <a:cs typeface="Courier New" pitchFamily="49" charset="0"/>
              </a:rPr>
              <a:t>       pstruct = pixel.pack(); </a:t>
            </a:r>
          </a:p>
          <a:p>
            <a:r>
              <a:rPr lang="en-US" sz="2200" noProof="1" smtClean="0">
                <a:latin typeface="Courier New" pitchFamily="49" charset="0"/>
                <a:cs typeface="Courier New" pitchFamily="49" charset="0"/>
              </a:rPr>
              <a:t>       invert(pstruct); </a:t>
            </a:r>
          </a:p>
          <a:p>
            <a:r>
              <a:rPr lang="en-US" sz="2200" noProof="1" smtClean="0">
                <a:latin typeface="Courier New" pitchFamily="49" charset="0"/>
                <a:cs typeface="Courier New" pitchFamily="49" charset="0"/>
              </a:rPr>
              <a:t>       pixel.unpack(pstruct); </a:t>
            </a:r>
          </a:p>
          <a:p>
            <a:r>
              <a:rPr lang="en-US" sz="2200" noProof="1" smtClean="0">
                <a:latin typeface="Courier New" pitchFamily="49" charset="0"/>
                <a:cs typeface="Courier New" pitchFamily="49" charset="0"/>
              </a:rPr>
              <a:t>       pixel.display("SV: after "); </a:t>
            </a:r>
          </a:p>
          <a:p>
            <a:r>
              <a:rPr lang="en-US" sz="2200" noProof="1" smtClean="0">
                <a:latin typeface="Courier New" pitchFamily="49" charset="0"/>
                <a:cs typeface="Courier New" pitchFamily="49" charset="0"/>
              </a:rPr>
              <a:t>    end</a:t>
            </a:r>
          </a:p>
          <a:p>
            <a:r>
              <a:rPr lang="en-US" sz="2200" noProof="1" smtClean="0">
                <a:latin typeface="Courier New" pitchFamily="49" charset="0"/>
                <a:cs typeface="Courier New" pitchFamily="49" charset="0"/>
              </a:rPr>
              <a:t>  end</a:t>
            </a:r>
          </a:p>
          <a:p>
            <a:r>
              <a:rPr lang="en-US" sz="2200" noProof="1" smtClean="0">
                <a:latin typeface="Courier New" pitchFamily="49" charset="0"/>
                <a:cs typeface="Courier New" pitchFamily="49" charset="0"/>
              </a:rPr>
              <a:t>endprogram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xEl>
                                              <p:pRg st="11" end="1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xEl>
                                              <p:pRg st="12" end="1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12.7 Pure and Context Imported Methods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41</a:t>
            </a:fld>
            <a:endParaRPr lang="en-US" dirty="0"/>
          </a:p>
        </p:txBody>
      </p:sp>
      <p:sp>
        <p:nvSpPr>
          <p:cNvPr id="6" name="TextBox 5"/>
          <p:cNvSpPr txBox="1"/>
          <p:nvPr/>
        </p:nvSpPr>
        <p:spPr>
          <a:xfrm>
            <a:off x="381000" y="990600"/>
            <a:ext cx="8534400" cy="3083921"/>
          </a:xfrm>
          <a:prstGeom prst="rect">
            <a:avLst/>
          </a:prstGeom>
          <a:noFill/>
        </p:spPr>
        <p:txBody>
          <a:bodyPr wrap="square" rtlCol="0">
            <a:spAutoFit/>
          </a:bodyPr>
          <a:lstStyle/>
          <a:p>
            <a:pPr>
              <a:lnSpc>
                <a:spcPct val="90000"/>
              </a:lnSpc>
              <a:buFont typeface="Arial" pitchFamily="34" charset="0"/>
              <a:buChar char="•"/>
            </a:pPr>
            <a:r>
              <a:rPr lang="en-US" sz="2400" dirty="0" smtClean="0"/>
              <a:t>Imported methods are classified as </a:t>
            </a:r>
            <a:r>
              <a:rPr lang="en-US" sz="2200" dirty="0" smtClean="0">
                <a:latin typeface="Courier New" pitchFamily="49" charset="0"/>
                <a:cs typeface="Courier New" pitchFamily="49" charset="0"/>
              </a:rPr>
              <a:t>pure</a:t>
            </a:r>
            <a:r>
              <a:rPr lang="en-US" sz="2400" dirty="0" smtClean="0"/>
              <a:t>, </a:t>
            </a:r>
            <a:r>
              <a:rPr lang="en-US" sz="2200" dirty="0" smtClean="0">
                <a:latin typeface="Courier New" pitchFamily="49" charset="0"/>
                <a:cs typeface="Courier New" pitchFamily="49" charset="0"/>
              </a:rPr>
              <a:t>context</a:t>
            </a:r>
            <a:r>
              <a:rPr lang="en-US" sz="2400" dirty="0" smtClean="0"/>
              <a:t> or, generic</a:t>
            </a:r>
          </a:p>
          <a:p>
            <a:pPr>
              <a:lnSpc>
                <a:spcPct val="90000"/>
              </a:lnSpc>
              <a:buFont typeface="Arial" pitchFamily="34" charset="0"/>
              <a:buChar char="•"/>
            </a:pPr>
            <a:r>
              <a:rPr lang="en-US" sz="2200" dirty="0" smtClean="0">
                <a:latin typeface="Courier New" pitchFamily="49" charset="0"/>
                <a:cs typeface="Courier New" pitchFamily="49" charset="0"/>
              </a:rPr>
              <a:t>Pure</a:t>
            </a:r>
            <a:r>
              <a:rPr lang="en-US" sz="2400" dirty="0" smtClean="0"/>
              <a:t> function</a:t>
            </a:r>
          </a:p>
          <a:p>
            <a:pPr lvl="1">
              <a:lnSpc>
                <a:spcPct val="90000"/>
              </a:lnSpc>
              <a:buFont typeface="Arial" pitchFamily="34" charset="0"/>
              <a:buChar char="•"/>
            </a:pPr>
            <a:r>
              <a:rPr lang="en-US" sz="2400" dirty="0" smtClean="0"/>
              <a:t>Calculates its output strictly based on its inputs</a:t>
            </a:r>
          </a:p>
          <a:p>
            <a:pPr lvl="1">
              <a:lnSpc>
                <a:spcPct val="90000"/>
              </a:lnSpc>
              <a:buFont typeface="Arial" pitchFamily="34" charset="0"/>
              <a:buChar char="•"/>
            </a:pPr>
            <a:r>
              <a:rPr lang="en-US" sz="2400" dirty="0" smtClean="0"/>
              <a:t>Does not access any global or static variables</a:t>
            </a:r>
          </a:p>
          <a:p>
            <a:pPr lvl="1">
              <a:lnSpc>
                <a:spcPct val="90000"/>
              </a:lnSpc>
              <a:buFont typeface="Arial" pitchFamily="34" charset="0"/>
              <a:buChar char="•"/>
            </a:pPr>
            <a:r>
              <a:rPr lang="en-US" sz="2400" dirty="0" smtClean="0"/>
              <a:t>Does not perform any file I/O.</a:t>
            </a:r>
          </a:p>
          <a:p>
            <a:pPr lvl="1">
              <a:lnSpc>
                <a:spcPct val="90000"/>
              </a:lnSpc>
              <a:buFont typeface="Arial" pitchFamily="34" charset="0"/>
              <a:buChar char="•"/>
            </a:pPr>
            <a:r>
              <a:rPr lang="en-US" sz="2400" dirty="0" smtClean="0"/>
              <a:t>etc.</a:t>
            </a:r>
          </a:p>
          <a:p>
            <a:pPr>
              <a:lnSpc>
                <a:spcPct val="90000"/>
              </a:lnSpc>
              <a:buFont typeface="Arial" pitchFamily="34" charset="0"/>
              <a:buChar char="•"/>
            </a:pPr>
            <a:r>
              <a:rPr lang="en-US" sz="2200" dirty="0" smtClean="0">
                <a:latin typeface="Courier New" pitchFamily="49" charset="0"/>
                <a:cs typeface="Courier New" pitchFamily="49" charset="0"/>
              </a:rPr>
              <a:t>Context</a:t>
            </a:r>
            <a:r>
              <a:rPr lang="en-US" sz="2400" dirty="0" smtClean="0"/>
              <a:t> function has no restrictions</a:t>
            </a:r>
          </a:p>
          <a:p>
            <a:pPr lvl="1">
              <a:lnSpc>
                <a:spcPct val="90000"/>
              </a:lnSpc>
              <a:buFont typeface="Arial" pitchFamily="34" charset="0"/>
              <a:buChar char="•"/>
            </a:pPr>
            <a:r>
              <a:rPr lang="en-US" sz="2400" dirty="0" smtClean="0"/>
              <a:t>Has the most overhead</a:t>
            </a:r>
          </a:p>
          <a:p>
            <a:pPr>
              <a:lnSpc>
                <a:spcPct val="90000"/>
              </a:lnSpc>
              <a:buFont typeface="Arial" pitchFamily="34" charset="0"/>
              <a:buChar char="•"/>
            </a:pPr>
            <a:r>
              <a:rPr lang="en-US" sz="2400" dirty="0" smtClean="0"/>
              <a:t>“Generic” functions are declared as neither pure nor context.</a:t>
            </a:r>
          </a:p>
        </p:txBody>
      </p:sp>
      <p:sp>
        <p:nvSpPr>
          <p:cNvPr id="9" name="TextBox 8"/>
          <p:cNvSpPr txBox="1"/>
          <p:nvPr/>
        </p:nvSpPr>
        <p:spPr>
          <a:xfrm>
            <a:off x="304800" y="4495800"/>
            <a:ext cx="8622873" cy="1107996"/>
          </a:xfrm>
          <a:prstGeom prst="rect">
            <a:avLst/>
          </a:prstGeom>
          <a:solidFill>
            <a:srgbClr val="FF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import "DPI-C" pure function int factorial(input int i);</a:t>
            </a:r>
          </a:p>
          <a:p>
            <a:r>
              <a:rPr lang="en-US" sz="2200" spc="-150" noProof="1" smtClean="0">
                <a:latin typeface="Courier New" pitchFamily="49" charset="0"/>
                <a:cs typeface="Courier New" pitchFamily="49" charset="0"/>
              </a:rPr>
              <a:t>import "DPI-C" pure function real sin(input real in);</a:t>
            </a:r>
          </a:p>
          <a:p>
            <a:r>
              <a:rPr lang="en-US" sz="2200" spc="-150" noProof="1" smtClean="0">
                <a:latin typeface="Courier New" pitchFamily="49" charset="0"/>
                <a:cs typeface="Courier New" pitchFamily="49" charset="0"/>
              </a:rPr>
              <a:t>import "DPI-C" context task call_sv(bit [31:0]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677108"/>
          </a:xfrm>
          <a:prstGeom prst="rect">
            <a:avLst/>
          </a:prstGeom>
          <a:noFill/>
        </p:spPr>
        <p:txBody>
          <a:bodyPr wrap="square" rtlCol="0">
            <a:spAutoFit/>
          </a:bodyPr>
          <a:lstStyle/>
          <a:p>
            <a:pPr algn="ctr"/>
            <a:r>
              <a:rPr lang="en-US" sz="3700" dirty="0" smtClean="0"/>
              <a:t>12.8 Communicating from C to SystemVerilog</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42</a:t>
            </a:fld>
            <a:endParaRPr lang="en-US" dirty="0"/>
          </a:p>
        </p:txBody>
      </p:sp>
      <p:sp>
        <p:nvSpPr>
          <p:cNvPr id="6" name="TextBox 5"/>
          <p:cNvSpPr txBox="1"/>
          <p:nvPr/>
        </p:nvSpPr>
        <p:spPr>
          <a:xfrm>
            <a:off x="381000" y="685800"/>
            <a:ext cx="7315200" cy="757130"/>
          </a:xfrm>
          <a:prstGeom prst="rect">
            <a:avLst/>
          </a:prstGeom>
          <a:noFill/>
        </p:spPr>
        <p:txBody>
          <a:bodyPr wrap="square" rtlCol="0">
            <a:spAutoFit/>
          </a:bodyPr>
          <a:lstStyle/>
          <a:p>
            <a:pPr>
              <a:lnSpc>
                <a:spcPct val="90000"/>
              </a:lnSpc>
              <a:buFont typeface="Arial" pitchFamily="34" charset="0"/>
              <a:buChar char="•"/>
            </a:pPr>
            <a:r>
              <a:rPr lang="en-US" sz="2400" dirty="0" smtClean="0"/>
              <a:t>Previous examples have called C from SystemVerilog.</a:t>
            </a:r>
          </a:p>
          <a:p>
            <a:pPr>
              <a:lnSpc>
                <a:spcPct val="90000"/>
              </a:lnSpc>
              <a:buFont typeface="Arial" pitchFamily="34" charset="0"/>
              <a:buChar char="•"/>
            </a:pPr>
            <a:r>
              <a:rPr lang="en-US" sz="2400" dirty="0" smtClean="0"/>
              <a:t>How about calling SystemVerilog from C? </a:t>
            </a:r>
          </a:p>
        </p:txBody>
      </p:sp>
      <p:sp>
        <p:nvSpPr>
          <p:cNvPr id="9" name="TextBox 8"/>
          <p:cNvSpPr txBox="1"/>
          <p:nvPr/>
        </p:nvSpPr>
        <p:spPr>
          <a:xfrm>
            <a:off x="228600" y="1447800"/>
            <a:ext cx="8686800" cy="2800767"/>
          </a:xfrm>
          <a:prstGeom prst="rect">
            <a:avLst/>
          </a:prstGeom>
          <a:solidFill>
            <a:srgbClr val="FF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module block;</a:t>
            </a:r>
          </a:p>
          <a:p>
            <a:r>
              <a:rPr lang="en-US" sz="2200" spc="-150" noProof="1" smtClean="0">
                <a:latin typeface="Courier New" pitchFamily="49" charset="0"/>
                <a:cs typeface="Courier New" pitchFamily="49" charset="0"/>
              </a:rPr>
              <a:t>  import "DPI-C" context function void c_display();</a:t>
            </a:r>
          </a:p>
          <a:p>
            <a:r>
              <a:rPr lang="en-US" sz="2200" spc="-150" noProof="1" smtClean="0">
                <a:latin typeface="Courier New" pitchFamily="49" charset="0"/>
                <a:cs typeface="Courier New" pitchFamily="49" charset="0"/>
              </a:rPr>
              <a:t>  export "DPI-C" function sv_display; </a:t>
            </a:r>
            <a:r>
              <a:rPr lang="en-US" sz="2200" spc="-150" noProof="1" smtClean="0">
                <a:solidFill>
                  <a:srgbClr val="FF0000"/>
                </a:solidFill>
                <a:latin typeface="Courier New" pitchFamily="49" charset="0"/>
                <a:cs typeface="Courier New" pitchFamily="49" charset="0"/>
              </a:rPr>
              <a:t>// No type or args</a:t>
            </a:r>
          </a:p>
          <a:p>
            <a:r>
              <a:rPr lang="en-US" sz="2200" spc="-150" noProof="1" smtClean="0">
                <a:latin typeface="Courier New" pitchFamily="49" charset="0"/>
                <a:cs typeface="Courier New" pitchFamily="49" charset="0"/>
              </a:rPr>
              <a:t>  initial c_display();</a:t>
            </a:r>
          </a:p>
          <a:p>
            <a:r>
              <a:rPr lang="en-US" sz="2200" spc="-150" noProof="1" smtClean="0">
                <a:latin typeface="Courier New" pitchFamily="49" charset="0"/>
                <a:cs typeface="Courier New" pitchFamily="49" charset="0"/>
              </a:rPr>
              <a:t>  function void sv_display();</a:t>
            </a:r>
          </a:p>
          <a:p>
            <a:r>
              <a:rPr lang="en-US" sz="2200" spc="-150" noProof="1" smtClean="0">
                <a:latin typeface="Courier New" pitchFamily="49" charset="0"/>
                <a:cs typeface="Courier New" pitchFamily="49" charset="0"/>
              </a:rPr>
              <a:t>     $display("SV: in sv_display");</a:t>
            </a:r>
          </a:p>
          <a:p>
            <a:r>
              <a:rPr lang="en-US" sz="2200" spc="-150" noProof="1" smtClean="0">
                <a:latin typeface="Courier New" pitchFamily="49" charset="0"/>
                <a:cs typeface="Courier New" pitchFamily="49" charset="0"/>
              </a:rPr>
              <a:t>  endfunction</a:t>
            </a:r>
          </a:p>
          <a:p>
            <a:r>
              <a:rPr lang="en-US" sz="2200" spc="-150" noProof="1" smtClean="0">
                <a:latin typeface="Courier New" pitchFamily="49" charset="0"/>
                <a:cs typeface="Courier New" pitchFamily="49" charset="0"/>
              </a:rPr>
              <a:t>endmodule : block</a:t>
            </a:r>
          </a:p>
        </p:txBody>
      </p:sp>
      <p:grpSp>
        <p:nvGrpSpPr>
          <p:cNvPr id="13" name="Group 12"/>
          <p:cNvGrpSpPr/>
          <p:nvPr/>
        </p:nvGrpSpPr>
        <p:grpSpPr>
          <a:xfrm>
            <a:off x="7239000" y="685800"/>
            <a:ext cx="1491457" cy="461665"/>
            <a:chOff x="3733800" y="2209800"/>
            <a:chExt cx="1491457" cy="461665"/>
          </a:xfrm>
        </p:grpSpPr>
        <p:sp>
          <p:nvSpPr>
            <p:cNvPr id="10" name="TextBox 9"/>
            <p:cNvSpPr txBox="1"/>
            <p:nvPr/>
          </p:nvSpPr>
          <p:spPr>
            <a:xfrm>
              <a:off x="4191000" y="2209800"/>
              <a:ext cx="1034257" cy="461665"/>
            </a:xfrm>
            <a:prstGeom prst="rect">
              <a:avLst/>
            </a:prstGeom>
            <a:noFill/>
            <a:ln w="19050">
              <a:noFill/>
            </a:ln>
          </p:spPr>
          <p:txBody>
            <a:bodyPr wrap="none" rtlCol="0">
              <a:spAutoFit/>
            </a:bodyPr>
            <a:lstStyle/>
            <a:p>
              <a:r>
                <a:rPr lang="en-US" sz="2400" dirty="0" smtClean="0">
                  <a:solidFill>
                    <a:srgbClr val="FF0000"/>
                  </a:solidFill>
                </a:rPr>
                <a:t>import</a:t>
              </a:r>
            </a:p>
          </p:txBody>
        </p:sp>
        <p:cxnSp>
          <p:nvCxnSpPr>
            <p:cNvPr id="12" name="Straight Arrow Connector 11"/>
            <p:cNvCxnSpPr/>
            <p:nvPr/>
          </p:nvCxnSpPr>
          <p:spPr>
            <a:xfrm rot="10800000">
              <a:off x="3733800" y="2438400"/>
              <a:ext cx="457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5715000" y="990600"/>
            <a:ext cx="1457923" cy="461665"/>
            <a:chOff x="3733800" y="2209800"/>
            <a:chExt cx="1457923" cy="461665"/>
          </a:xfrm>
        </p:grpSpPr>
        <p:sp>
          <p:nvSpPr>
            <p:cNvPr id="15" name="TextBox 14"/>
            <p:cNvSpPr txBox="1"/>
            <p:nvPr/>
          </p:nvSpPr>
          <p:spPr>
            <a:xfrm>
              <a:off x="4191000" y="2209800"/>
              <a:ext cx="1000723" cy="461665"/>
            </a:xfrm>
            <a:prstGeom prst="rect">
              <a:avLst/>
            </a:prstGeom>
            <a:noFill/>
            <a:ln w="19050">
              <a:noFill/>
            </a:ln>
          </p:spPr>
          <p:txBody>
            <a:bodyPr wrap="none" rtlCol="0">
              <a:spAutoFit/>
            </a:bodyPr>
            <a:lstStyle/>
            <a:p>
              <a:r>
                <a:rPr lang="en-US" sz="2400" dirty="0" smtClean="0">
                  <a:solidFill>
                    <a:srgbClr val="FF0000"/>
                  </a:solidFill>
                </a:rPr>
                <a:t>export</a:t>
              </a:r>
            </a:p>
          </p:txBody>
        </p:sp>
        <p:cxnSp>
          <p:nvCxnSpPr>
            <p:cNvPr id="16" name="Straight Arrow Connector 15"/>
            <p:cNvCxnSpPr/>
            <p:nvPr/>
          </p:nvCxnSpPr>
          <p:spPr>
            <a:xfrm rot="10800000">
              <a:off x="3733800" y="2438400"/>
              <a:ext cx="457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457200" y="4648200"/>
            <a:ext cx="5334000" cy="1785104"/>
          </a:xfrm>
          <a:prstGeom prst="rect">
            <a:avLst/>
          </a:prstGeom>
          <a:solidFill>
            <a:srgbClr val="CCFFCC"/>
          </a:solidFill>
          <a:ln w="19050">
            <a:solidFill>
              <a:schemeClr val="tx1"/>
            </a:solidFill>
          </a:ln>
        </p:spPr>
        <p:txBody>
          <a:bodyPr wrap="square" rtlCol="0">
            <a:spAutoFit/>
          </a:bodyPr>
          <a:lstStyle/>
          <a:p>
            <a:r>
              <a:rPr lang="en-US" sz="2200" spc="-150" noProof="1" smtClean="0">
                <a:latin typeface="Courier New" pitchFamily="49" charset="0"/>
                <a:cs typeface="Courier New" pitchFamily="49" charset="0"/>
              </a:rPr>
              <a:t>extern void sv_display();</a:t>
            </a:r>
          </a:p>
          <a:p>
            <a:r>
              <a:rPr lang="en-US" sz="2200" spc="-150" noProof="1" smtClean="0">
                <a:latin typeface="Courier New" pitchFamily="49" charset="0"/>
                <a:cs typeface="Courier New" pitchFamily="49" charset="0"/>
              </a:rPr>
              <a:t>void c_display() {</a:t>
            </a:r>
          </a:p>
          <a:p>
            <a:r>
              <a:rPr lang="en-US" sz="2200" spc="-150" noProof="1" smtClean="0">
                <a:latin typeface="Courier New" pitchFamily="49" charset="0"/>
                <a:cs typeface="Courier New" pitchFamily="49" charset="0"/>
              </a:rPr>
              <a:t>  io_printf("C: in c_display\n");</a:t>
            </a:r>
          </a:p>
          <a:p>
            <a:r>
              <a:rPr lang="en-US" sz="2200" spc="-150" noProof="1" smtClean="0">
                <a:latin typeface="Courier New" pitchFamily="49" charset="0"/>
                <a:cs typeface="Courier New" pitchFamily="49" charset="0"/>
              </a:rPr>
              <a:t>  sv_display();</a:t>
            </a:r>
          </a:p>
          <a:p>
            <a:r>
              <a:rPr lang="en-US" sz="2200" spc="-150" noProof="1" smtClean="0">
                <a:latin typeface="Courier New" pitchFamily="49" charset="0"/>
                <a:cs typeface="Courier New" pitchFamily="49" charset="0"/>
              </a:rPr>
              <a:t>}</a:t>
            </a:r>
          </a:p>
        </p:txBody>
      </p:sp>
      <p:sp>
        <p:nvSpPr>
          <p:cNvPr id="18" name="TextBox 17"/>
          <p:cNvSpPr txBox="1"/>
          <p:nvPr/>
        </p:nvSpPr>
        <p:spPr>
          <a:xfrm>
            <a:off x="6019800" y="5105400"/>
            <a:ext cx="2746265" cy="769441"/>
          </a:xfrm>
          <a:prstGeom prst="rect">
            <a:avLst/>
          </a:prstGeom>
          <a:solidFill>
            <a:srgbClr val="CCFFFF"/>
          </a:solidFill>
          <a:ln w="19050">
            <a:solidFill>
              <a:srgbClr val="FF0000"/>
            </a:solidFill>
          </a:ln>
        </p:spPr>
        <p:txBody>
          <a:bodyPr wrap="none" rtlCol="0">
            <a:spAutoFit/>
          </a:bodyPr>
          <a:lstStyle/>
          <a:p>
            <a:r>
              <a:rPr lang="en-US" sz="2200" spc="-150" noProof="1" smtClean="0">
                <a:solidFill>
                  <a:srgbClr val="FF0000"/>
                </a:solidFill>
                <a:latin typeface="Courier New" pitchFamily="49" charset="0"/>
                <a:cs typeface="Courier New" pitchFamily="49" charset="0"/>
              </a:rPr>
              <a:t>C: c_display</a:t>
            </a:r>
          </a:p>
          <a:p>
            <a:r>
              <a:rPr lang="en-US" sz="2200" spc="-150" noProof="1" smtClean="0">
                <a:solidFill>
                  <a:srgbClr val="FF0000"/>
                </a:solidFill>
                <a:latin typeface="Courier New" pitchFamily="49" charset="0"/>
                <a:cs typeface="Courier New" pitchFamily="49" charset="0"/>
              </a:rPr>
              <a:t>SV: in sv_display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xEl>
                                              <p:pRg st="1" end="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xEl>
                                              <p:pRg st="2" end="2"/>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xEl>
                                              <p:pRg st="3" end="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p" animBg="1"/>
      <p:bldP spid="17" grpId="0" uiExpand="1" build="p"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12.8.2 C Calling SV </a:t>
            </a:r>
            <a:r>
              <a:rPr lang="en-US" sz="4000" i="1" dirty="0" smtClean="0"/>
              <a:t>function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43</a:t>
            </a:fld>
            <a:endParaRPr lang="en-US" dirty="0"/>
          </a:p>
        </p:txBody>
      </p:sp>
      <p:sp>
        <p:nvSpPr>
          <p:cNvPr id="6" name="TextBox 5"/>
          <p:cNvSpPr txBox="1"/>
          <p:nvPr/>
        </p:nvSpPr>
        <p:spPr>
          <a:xfrm>
            <a:off x="381000" y="914400"/>
            <a:ext cx="8458200" cy="757130"/>
          </a:xfrm>
          <a:prstGeom prst="rect">
            <a:avLst/>
          </a:prstGeom>
          <a:noFill/>
        </p:spPr>
        <p:txBody>
          <a:bodyPr wrap="square" rtlCol="0">
            <a:spAutoFit/>
          </a:bodyPr>
          <a:lstStyle/>
          <a:p>
            <a:pPr>
              <a:lnSpc>
                <a:spcPct val="90000"/>
              </a:lnSpc>
            </a:pPr>
            <a:r>
              <a:rPr lang="en-US" sz="2400" dirty="0" smtClean="0"/>
              <a:t>More complex example of a C testbench that tests a SystemVerilog memory model. </a:t>
            </a:r>
          </a:p>
        </p:txBody>
      </p:sp>
      <p:sp>
        <p:nvSpPr>
          <p:cNvPr id="9" name="TextBox 8"/>
          <p:cNvSpPr txBox="1"/>
          <p:nvPr/>
        </p:nvSpPr>
        <p:spPr>
          <a:xfrm>
            <a:off x="304800" y="1828800"/>
            <a:ext cx="8597225" cy="3816429"/>
          </a:xfrm>
          <a:prstGeom prst="rect">
            <a:avLst/>
          </a:prstGeom>
          <a:solidFill>
            <a:srgbClr val="FFFFCC"/>
          </a:solidFill>
          <a:ln w="19050">
            <a:solidFill>
              <a:schemeClr val="tx1"/>
            </a:solidFill>
          </a:ln>
        </p:spPr>
        <p:txBody>
          <a:bodyPr wrap="none" rtlCol="0">
            <a:spAutoFit/>
          </a:bodyPr>
          <a:lstStyle/>
          <a:p>
            <a:r>
              <a:rPr lang="en-US" sz="2200" spc="-300" noProof="1" smtClean="0">
                <a:latin typeface="Courier New" pitchFamily="49" charset="0"/>
                <a:cs typeface="Courier New" pitchFamily="49" charset="0"/>
              </a:rPr>
              <a:t>module memory;</a:t>
            </a:r>
          </a:p>
          <a:p>
            <a:r>
              <a:rPr lang="en-US" sz="2200" spc="-300" noProof="1" smtClean="0">
                <a:latin typeface="Courier New" pitchFamily="49" charset="0"/>
                <a:cs typeface="Courier New" pitchFamily="49" charset="0"/>
              </a:rPr>
              <a:t>  import "DPI-C" context function void read_file(string fname); </a:t>
            </a:r>
          </a:p>
          <a:p>
            <a:r>
              <a:rPr lang="en-US" sz="2200" spc="-300" noProof="1" smtClean="0">
                <a:latin typeface="Courier New" pitchFamily="49" charset="0"/>
                <a:cs typeface="Courier New" pitchFamily="49" charset="0"/>
              </a:rPr>
              <a:t>  export "DPI-C" function mem_build; </a:t>
            </a:r>
          </a:p>
          <a:p>
            <a:r>
              <a:rPr lang="en-US" sz="2200" spc="-300" noProof="1" smtClean="0">
                <a:latin typeface="Courier New" pitchFamily="49" charset="0"/>
                <a:cs typeface="Courier New" pitchFamily="49" charset="0"/>
              </a:rPr>
              <a:t>  initial begin</a:t>
            </a:r>
          </a:p>
          <a:p>
            <a:r>
              <a:rPr lang="en-US" sz="2200" spc="-300" noProof="1" smtClean="0">
                <a:latin typeface="Courier New" pitchFamily="49" charset="0"/>
                <a:cs typeface="Courier New" pitchFamily="49" charset="0"/>
              </a:rPr>
              <a:t>    read_file("mem.dat");</a:t>
            </a:r>
          </a:p>
          <a:p>
            <a:r>
              <a:rPr lang="en-US" sz="2200" spc="-300" noProof="1" smtClean="0">
                <a:latin typeface="Courier New" pitchFamily="49" charset="0"/>
                <a:cs typeface="Courier New" pitchFamily="49" charset="0"/>
              </a:rPr>
              <a:t>  end</a:t>
            </a:r>
          </a:p>
          <a:p>
            <a:r>
              <a:rPr lang="en-US" sz="2200" spc="-300" noProof="1" smtClean="0">
                <a:latin typeface="Courier New" pitchFamily="49" charset="0"/>
                <a:cs typeface="Courier New" pitchFamily="49" charset="0"/>
              </a:rPr>
              <a:t>  int mem[];</a:t>
            </a:r>
          </a:p>
          <a:p>
            <a:r>
              <a:rPr lang="en-US" sz="2200" spc="-300" noProof="1" smtClean="0">
                <a:latin typeface="Courier New" pitchFamily="49" charset="0"/>
                <a:cs typeface="Courier New" pitchFamily="49" charset="0"/>
              </a:rPr>
              <a:t>  function void mem_build(input int size);</a:t>
            </a:r>
          </a:p>
          <a:p>
            <a:r>
              <a:rPr lang="en-US" sz="2200" spc="-300" noProof="1" smtClean="0">
                <a:latin typeface="Courier New" pitchFamily="49" charset="0"/>
                <a:cs typeface="Courier New" pitchFamily="49" charset="0"/>
              </a:rPr>
              <a:t>    mem = new[size]; // Allocate dynamic memory elements</a:t>
            </a:r>
          </a:p>
          <a:p>
            <a:r>
              <a:rPr lang="en-US" sz="2200" spc="-300" noProof="1" smtClean="0">
                <a:latin typeface="Courier New" pitchFamily="49" charset="0"/>
                <a:cs typeface="Courier New" pitchFamily="49" charset="0"/>
              </a:rPr>
              <a:t>  endfunction</a:t>
            </a:r>
          </a:p>
          <a:p>
            <a:r>
              <a:rPr lang="en-US" sz="2200" spc="-300" noProof="1" smtClean="0">
                <a:latin typeface="Courier New" pitchFamily="49" charset="0"/>
                <a:cs typeface="Courier New" pitchFamily="49" charset="0"/>
              </a:rPr>
              <a:t>endmodule : memory</a:t>
            </a:r>
          </a:p>
        </p:txBody>
      </p:sp>
      <p:sp>
        <p:nvSpPr>
          <p:cNvPr id="10" name="Line Callout 1 9"/>
          <p:cNvSpPr/>
          <p:nvPr/>
        </p:nvSpPr>
        <p:spPr>
          <a:xfrm>
            <a:off x="5867400" y="2819400"/>
            <a:ext cx="2286000" cy="457200"/>
          </a:xfrm>
          <a:prstGeom prst="borderCallout1">
            <a:avLst>
              <a:gd name="adj1" fmla="val 18750"/>
              <a:gd name="adj2" fmla="val -8333"/>
              <a:gd name="adj3" fmla="val -19853"/>
              <a:gd name="adj4" fmla="val -31455"/>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smtClean="0">
                <a:solidFill>
                  <a:srgbClr val="FF0000"/>
                </a:solidFill>
              </a:rPr>
              <a:t>No arguments!</a:t>
            </a:r>
            <a:endParaRPr lang="en-US" sz="2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838200"/>
            <a:ext cx="5943600" cy="5909310"/>
          </a:xfrm>
          <a:prstGeom prst="rect">
            <a:avLst/>
          </a:prstGeom>
          <a:solidFill>
            <a:srgbClr val="CCFFCC"/>
          </a:solidFill>
          <a:ln w="19050">
            <a:solidFill>
              <a:schemeClr val="tx1"/>
            </a:solidFill>
          </a:ln>
        </p:spPr>
        <p:txBody>
          <a:bodyPr wrap="square" rtlCol="0">
            <a:spAutoFit/>
          </a:bodyPr>
          <a:lstStyle/>
          <a:p>
            <a:r>
              <a:rPr lang="en-US" sz="2100" noProof="1" smtClean="0">
                <a:latin typeface="Courier New" pitchFamily="49" charset="0"/>
                <a:cs typeface="Courier New" pitchFamily="49" charset="0"/>
              </a:rPr>
              <a:t>extern void mem_build(int);</a:t>
            </a:r>
          </a:p>
          <a:p>
            <a:r>
              <a:rPr lang="en-US" sz="2100" noProof="1" smtClean="0">
                <a:latin typeface="Courier New" pitchFamily="49" charset="0"/>
                <a:cs typeface="Courier New" pitchFamily="49" charset="0"/>
              </a:rPr>
              <a:t>void read_file(char *fname){</a:t>
            </a:r>
          </a:p>
          <a:p>
            <a:r>
              <a:rPr lang="en-US" sz="2100" noProof="1" smtClean="0">
                <a:latin typeface="Courier New" pitchFamily="49" charset="0"/>
                <a:cs typeface="Courier New" pitchFamily="49" charset="0"/>
              </a:rPr>
              <a:t>  char cmd;</a:t>
            </a:r>
          </a:p>
          <a:p>
            <a:r>
              <a:rPr lang="en-US" sz="2100" noProof="1" smtClean="0">
                <a:latin typeface="Courier New" pitchFamily="49" charset="0"/>
                <a:cs typeface="Courier New" pitchFamily="49" charset="0"/>
              </a:rPr>
              <a:t>  FILE *file;</a:t>
            </a:r>
          </a:p>
          <a:p>
            <a:r>
              <a:rPr lang="en-US" sz="2100" noProof="1" smtClean="0">
                <a:latin typeface="Courier New" pitchFamily="49" charset="0"/>
                <a:cs typeface="Courier New" pitchFamily="49" charset="0"/>
              </a:rPr>
              <a:t>  file = fopen(fname, "r");</a:t>
            </a:r>
          </a:p>
          <a:p>
            <a:r>
              <a:rPr lang="en-US" sz="2100" noProof="1" smtClean="0">
                <a:latin typeface="Courier New" pitchFamily="49" charset="0"/>
                <a:cs typeface="Courier New" pitchFamily="49" charset="0"/>
              </a:rPr>
              <a:t>  while (!feof(file)) {</a:t>
            </a:r>
          </a:p>
          <a:p>
            <a:r>
              <a:rPr lang="en-US" sz="2100" noProof="1" smtClean="0">
                <a:latin typeface="Courier New" pitchFamily="49" charset="0"/>
                <a:cs typeface="Courier New" pitchFamily="49" charset="0"/>
              </a:rPr>
              <a:t>    cmd = fgetc(file);</a:t>
            </a:r>
          </a:p>
          <a:p>
            <a:r>
              <a:rPr lang="en-US" sz="2100" noProof="1" smtClean="0">
                <a:latin typeface="Courier New" pitchFamily="49" charset="0"/>
                <a:cs typeface="Courier New" pitchFamily="49" charset="0"/>
              </a:rPr>
              <a:t>    switch (cmd) {</a:t>
            </a:r>
          </a:p>
          <a:p>
            <a:r>
              <a:rPr lang="en-US" sz="2100" noProof="1" smtClean="0">
                <a:latin typeface="Courier New" pitchFamily="49" charset="0"/>
                <a:cs typeface="Courier New" pitchFamily="49" charset="0"/>
              </a:rPr>
              <a:t>      case ’M’: {</a:t>
            </a:r>
          </a:p>
          <a:p>
            <a:r>
              <a:rPr lang="en-US" sz="2100" noProof="1" smtClean="0">
                <a:latin typeface="Courier New" pitchFamily="49" charset="0"/>
                <a:cs typeface="Courier New" pitchFamily="49" charset="0"/>
              </a:rPr>
              <a:t>        int hi;</a:t>
            </a:r>
          </a:p>
          <a:p>
            <a:r>
              <a:rPr lang="en-US" sz="2100" noProof="1" smtClean="0">
                <a:latin typeface="Courier New" pitchFamily="49" charset="0"/>
                <a:cs typeface="Courier New" pitchFamily="49" charset="0"/>
              </a:rPr>
              <a:t>        fscanf(file, "%d ", &amp;hi);</a:t>
            </a:r>
          </a:p>
          <a:p>
            <a:r>
              <a:rPr lang="en-US" sz="2100" noProof="1" smtClean="0">
                <a:latin typeface="Courier New" pitchFamily="49" charset="0"/>
                <a:cs typeface="Courier New" pitchFamily="49" charset="0"/>
              </a:rPr>
              <a:t>        mem_build(hi);</a:t>
            </a:r>
          </a:p>
          <a:p>
            <a:r>
              <a:rPr lang="en-US" sz="2100" noProof="1" smtClean="0">
                <a:latin typeface="Courier New" pitchFamily="49" charset="0"/>
                <a:cs typeface="Courier New" pitchFamily="49" charset="0"/>
              </a:rPr>
              <a:t>        break;</a:t>
            </a:r>
          </a:p>
          <a:p>
            <a:r>
              <a:rPr lang="en-US" sz="2100" noProof="1" smtClean="0">
                <a:latin typeface="Courier New" pitchFamily="49" charset="0"/>
                <a:cs typeface="Courier New" pitchFamily="49" charset="0"/>
              </a:rPr>
              <a:t>      } </a:t>
            </a:r>
          </a:p>
          <a:p>
            <a:r>
              <a:rPr lang="en-US" sz="2100" noProof="1" smtClean="0">
                <a:latin typeface="Courier New" pitchFamily="49" charset="0"/>
                <a:cs typeface="Courier New" pitchFamily="49" charset="0"/>
              </a:rPr>
              <a:t>    }</a:t>
            </a:r>
          </a:p>
          <a:p>
            <a:r>
              <a:rPr lang="en-US" sz="2100" noProof="1" smtClean="0">
                <a:latin typeface="Courier New" pitchFamily="49" charset="0"/>
                <a:cs typeface="Courier New" pitchFamily="49" charset="0"/>
              </a:rPr>
              <a:t>  }</a:t>
            </a:r>
          </a:p>
          <a:p>
            <a:r>
              <a:rPr lang="en-US" sz="2100" noProof="1" smtClean="0">
                <a:latin typeface="Courier New" pitchFamily="49" charset="0"/>
                <a:cs typeface="Courier New" pitchFamily="49" charset="0"/>
              </a:rPr>
              <a:t>  fclose(file);</a:t>
            </a:r>
          </a:p>
          <a:p>
            <a:r>
              <a:rPr lang="en-US" sz="2100" noProof="1" smtClean="0">
                <a:latin typeface="Courier New" pitchFamily="49" charset="0"/>
                <a:cs typeface="Courier New" pitchFamily="49" charset="0"/>
              </a:rPr>
              <a:t>}</a:t>
            </a:r>
          </a:p>
        </p:txBody>
      </p:sp>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12.8.2 C Calling SV </a:t>
            </a:r>
            <a:r>
              <a:rPr lang="en-US" sz="4000" i="1" dirty="0" smtClean="0"/>
              <a:t>function</a:t>
            </a:r>
            <a:r>
              <a:rPr lang="en-US" sz="4000" dirty="0" smtClean="0"/>
              <a:t>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44</a:t>
            </a:fld>
            <a:endParaRPr lang="en-US" dirty="0"/>
          </a:p>
        </p:txBody>
      </p:sp>
      <p:sp>
        <p:nvSpPr>
          <p:cNvPr id="6" name="TextBox 5"/>
          <p:cNvSpPr txBox="1"/>
          <p:nvPr/>
        </p:nvSpPr>
        <p:spPr>
          <a:xfrm>
            <a:off x="6096000" y="3048000"/>
            <a:ext cx="2563522" cy="769441"/>
          </a:xfrm>
          <a:prstGeom prst="rect">
            <a:avLst/>
          </a:prstGeom>
          <a:solidFill>
            <a:srgbClr val="CCFFFF"/>
          </a:solidFill>
          <a:ln w="19050">
            <a:solidFill>
              <a:schemeClr val="tx1"/>
            </a:solidFill>
          </a:ln>
        </p:spPr>
        <p:txBody>
          <a:bodyPr wrap="none" rtlCol="0">
            <a:spAutoFit/>
          </a:bodyPr>
          <a:lstStyle/>
          <a:p>
            <a:r>
              <a:rPr lang="en-US" sz="2200" noProof="1" smtClean="0">
                <a:solidFill>
                  <a:srgbClr val="FF0000"/>
                </a:solidFill>
                <a:latin typeface="Courier New" pitchFamily="49" charset="0"/>
                <a:cs typeface="Courier New" pitchFamily="49" charset="0"/>
              </a:rPr>
              <a:t>Sample mem.dat</a:t>
            </a:r>
          </a:p>
          <a:p>
            <a:r>
              <a:rPr lang="en-US" sz="2200" noProof="1" smtClean="0">
                <a:solidFill>
                  <a:srgbClr val="FF0000"/>
                </a:solidFill>
                <a:latin typeface="Courier New" pitchFamily="49" charset="0"/>
                <a:cs typeface="Courier New" pitchFamily="49" charset="0"/>
              </a:rPr>
              <a:t>M 100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4" end="14"/>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xEl>
                                              <p:pRg st="16" end="1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33400" y="1066800"/>
            <a:ext cx="7888698" cy="5586145"/>
          </a:xfrm>
          <a:prstGeom prst="rect">
            <a:avLst/>
          </a:prstGeom>
          <a:solidFill>
            <a:srgbClr val="FFFFCC"/>
          </a:solidFill>
          <a:ln w="19050">
            <a:solidFill>
              <a:schemeClr val="tx1"/>
            </a:solidFill>
          </a:ln>
        </p:spPr>
        <p:txBody>
          <a:bodyPr wrap="none" rtlCol="0">
            <a:spAutoFit/>
          </a:bodyPr>
          <a:lstStyle/>
          <a:p>
            <a:r>
              <a:rPr lang="en-US" sz="2100" spc="-150" noProof="1" smtClean="0">
                <a:latin typeface="Courier New" pitchFamily="49" charset="0"/>
                <a:cs typeface="Courier New" pitchFamily="49" charset="0"/>
              </a:rPr>
              <a:t>module memory;</a:t>
            </a:r>
          </a:p>
          <a:p>
            <a:r>
              <a:rPr lang="en-US" sz="2100" spc="-150" noProof="1" smtClean="0">
                <a:latin typeface="Courier New" pitchFamily="49" charset="0"/>
                <a:cs typeface="Courier New" pitchFamily="49" charset="0"/>
              </a:rPr>
              <a:t>  import "DPI-C" context task read_file(string fname);</a:t>
            </a:r>
          </a:p>
          <a:p>
            <a:r>
              <a:rPr lang="en-US" sz="2100" spc="-150" noProof="1" smtClean="0">
                <a:latin typeface="Courier New" pitchFamily="49" charset="0"/>
                <a:cs typeface="Courier New" pitchFamily="49" charset="0"/>
              </a:rPr>
              <a:t>  export "DPI-C" task mem_read;</a:t>
            </a:r>
          </a:p>
          <a:p>
            <a:r>
              <a:rPr lang="en-US" sz="2100" spc="-150" noProof="1" smtClean="0">
                <a:latin typeface="Courier New" pitchFamily="49" charset="0"/>
                <a:cs typeface="Courier New" pitchFamily="49" charset="0"/>
              </a:rPr>
              <a:t>  export "DPI-C" task mem_write;</a:t>
            </a:r>
          </a:p>
          <a:p>
            <a:r>
              <a:rPr lang="en-US" sz="2100" spc="-150" noProof="1" smtClean="0">
                <a:latin typeface="Courier New" pitchFamily="49" charset="0"/>
                <a:cs typeface="Courier New" pitchFamily="49" charset="0"/>
              </a:rPr>
              <a:t>  export "DPI-C" function mem_build;</a:t>
            </a:r>
          </a:p>
          <a:p>
            <a:r>
              <a:rPr lang="en-US" sz="2100" spc="-150" noProof="1" smtClean="0">
                <a:latin typeface="Courier New" pitchFamily="49" charset="0"/>
                <a:cs typeface="Courier New" pitchFamily="49" charset="0"/>
              </a:rPr>
              <a:t>  initial read_file("mem.dat");</a:t>
            </a:r>
          </a:p>
          <a:p>
            <a:r>
              <a:rPr lang="en-US" sz="2100" spc="-150" noProof="1" smtClean="0">
                <a:latin typeface="Courier New" pitchFamily="49" charset="0"/>
                <a:cs typeface="Courier New" pitchFamily="49" charset="0"/>
              </a:rPr>
              <a:t>  int mem[];</a:t>
            </a:r>
          </a:p>
          <a:p>
            <a:r>
              <a:rPr lang="en-US" sz="2100" spc="-150" noProof="1" smtClean="0">
                <a:latin typeface="Courier New" pitchFamily="49" charset="0"/>
                <a:cs typeface="Courier New" pitchFamily="49" charset="0"/>
              </a:rPr>
              <a:t>  function void mem_build(input int size);</a:t>
            </a:r>
          </a:p>
          <a:p>
            <a:r>
              <a:rPr lang="en-US" sz="2100" spc="-150" noProof="1" smtClean="0">
                <a:latin typeface="Courier New" pitchFamily="49" charset="0"/>
                <a:cs typeface="Courier New" pitchFamily="49" charset="0"/>
              </a:rPr>
              <a:t>    mem = new[size];</a:t>
            </a:r>
          </a:p>
          <a:p>
            <a:r>
              <a:rPr lang="en-US" sz="2100" spc="-150" noProof="1" smtClean="0">
                <a:latin typeface="Courier New" pitchFamily="49" charset="0"/>
                <a:cs typeface="Courier New" pitchFamily="49" charset="0"/>
              </a:rPr>
              <a:t>  endfunction</a:t>
            </a:r>
          </a:p>
          <a:p>
            <a:r>
              <a:rPr lang="en-US" sz="2100" spc="-150" noProof="1" smtClean="0">
                <a:latin typeface="Courier New" pitchFamily="49" charset="0"/>
                <a:cs typeface="Courier New" pitchFamily="49" charset="0"/>
              </a:rPr>
              <a:t>  task mem_read(input int addr, output int data);</a:t>
            </a:r>
          </a:p>
          <a:p>
            <a:r>
              <a:rPr lang="en-US" sz="2100" spc="-150" noProof="1" smtClean="0">
                <a:latin typeface="Courier New" pitchFamily="49" charset="0"/>
                <a:cs typeface="Courier New" pitchFamily="49" charset="0"/>
              </a:rPr>
              <a:t>    #20 data = mem[addr];</a:t>
            </a:r>
          </a:p>
          <a:p>
            <a:r>
              <a:rPr lang="en-US" sz="2100" spc="-150" noProof="1" smtClean="0">
                <a:latin typeface="Courier New" pitchFamily="49" charset="0"/>
                <a:cs typeface="Courier New" pitchFamily="49" charset="0"/>
              </a:rPr>
              <a:t>  endtask</a:t>
            </a:r>
          </a:p>
          <a:p>
            <a:r>
              <a:rPr lang="en-US" sz="2100" spc="-150" noProof="1" smtClean="0">
                <a:latin typeface="Courier New" pitchFamily="49" charset="0"/>
                <a:cs typeface="Courier New" pitchFamily="49" charset="0"/>
              </a:rPr>
              <a:t>  task mem_write(input int addr, input int data);</a:t>
            </a:r>
          </a:p>
          <a:p>
            <a:r>
              <a:rPr lang="en-US" sz="2100" spc="-150" noProof="1" smtClean="0">
                <a:latin typeface="Courier New" pitchFamily="49" charset="0"/>
                <a:cs typeface="Courier New" pitchFamily="49" charset="0"/>
              </a:rPr>
              <a:t>    #10 mem[addr] = data;</a:t>
            </a:r>
          </a:p>
          <a:p>
            <a:r>
              <a:rPr lang="en-US" sz="2100" spc="-150" noProof="1" smtClean="0">
                <a:latin typeface="Courier New" pitchFamily="49" charset="0"/>
                <a:cs typeface="Courier New" pitchFamily="49" charset="0"/>
              </a:rPr>
              <a:t>  endtask</a:t>
            </a:r>
          </a:p>
          <a:p>
            <a:r>
              <a:rPr lang="en-US" sz="2100" spc="-150" noProof="1" smtClean="0">
                <a:latin typeface="Courier New" pitchFamily="49" charset="0"/>
                <a:cs typeface="Courier New" pitchFamily="49" charset="0"/>
              </a:rPr>
              <a:t>endmodule : memory</a:t>
            </a:r>
          </a:p>
        </p:txBody>
      </p:sp>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12.8.3 C task calling SV </a:t>
            </a:r>
            <a:r>
              <a:rPr lang="en-US" sz="4000" i="1" dirty="0" smtClean="0"/>
              <a:t>task</a:t>
            </a:r>
          </a:p>
        </p:txBody>
      </p:sp>
      <p:sp>
        <p:nvSpPr>
          <p:cNvPr id="6" name="TextBox 5"/>
          <p:cNvSpPr txBox="1"/>
          <p:nvPr/>
        </p:nvSpPr>
        <p:spPr>
          <a:xfrm>
            <a:off x="457200" y="685800"/>
            <a:ext cx="8382000" cy="433965"/>
          </a:xfrm>
          <a:prstGeom prst="rect">
            <a:avLst/>
          </a:prstGeom>
          <a:noFill/>
        </p:spPr>
        <p:txBody>
          <a:bodyPr wrap="square" rtlCol="0">
            <a:spAutoFit/>
          </a:bodyPr>
          <a:lstStyle/>
          <a:p>
            <a:pPr>
              <a:lnSpc>
                <a:spcPct val="90000"/>
              </a:lnSpc>
            </a:pPr>
            <a:r>
              <a:rPr lang="en-US" sz="2400" dirty="0" smtClean="0"/>
              <a:t>Previous 2 examples are of C calling an SV function</a:t>
            </a:r>
            <a:endParaRPr lang="en-US" sz="2200" dirty="0" smtClean="0">
              <a:latin typeface="Courier New" pitchFamily="49" charset="0"/>
              <a:cs typeface="Courier New" pitchFamily="49" charset="0"/>
            </a:endParaRPr>
          </a:p>
        </p:txBody>
      </p:sp>
      <p:sp>
        <p:nvSpPr>
          <p:cNvPr id="8" name="Slide Number Placeholder 7"/>
          <p:cNvSpPr>
            <a:spLocks noGrp="1"/>
          </p:cNvSpPr>
          <p:nvPr>
            <p:ph type="sldNum" sz="quarter" idx="12"/>
          </p:nvPr>
        </p:nvSpPr>
        <p:spPr/>
        <p:txBody>
          <a:bodyPr/>
          <a:lstStyle/>
          <a:p>
            <a:fld id="{40AF488E-6686-480A-A715-D02D7FC0CDA5}" type="slidenum">
              <a:rPr lang="en-US" smtClean="0"/>
              <a:pPr/>
              <a:t>45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838200"/>
            <a:ext cx="6629400" cy="5847755"/>
          </a:xfrm>
          <a:prstGeom prst="rect">
            <a:avLst/>
          </a:prstGeom>
          <a:solidFill>
            <a:srgbClr val="CCFFCC"/>
          </a:solidFill>
          <a:ln w="19050">
            <a:solidFill>
              <a:schemeClr val="tx1"/>
            </a:solidFill>
          </a:ln>
        </p:spPr>
        <p:txBody>
          <a:bodyPr wrap="square" rtlCol="0">
            <a:spAutoFit/>
          </a:bodyPr>
          <a:lstStyle/>
          <a:p>
            <a:r>
              <a:rPr lang="en-US" sz="2200" noProof="1" smtClean="0">
                <a:latin typeface="Courier New" pitchFamily="49" charset="0"/>
                <a:cs typeface="Courier New" pitchFamily="49" charset="0"/>
              </a:rPr>
              <a:t>extern void mem_read(int, int*);</a:t>
            </a:r>
          </a:p>
          <a:p>
            <a:r>
              <a:rPr lang="en-US" sz="2200" noProof="1" smtClean="0">
                <a:latin typeface="Courier New" pitchFamily="49" charset="0"/>
                <a:cs typeface="Courier New" pitchFamily="49" charset="0"/>
              </a:rPr>
              <a:t>extern void mem_write(int, int);</a:t>
            </a:r>
          </a:p>
          <a:p>
            <a:r>
              <a:rPr lang="en-US" sz="2200" noProof="1" smtClean="0">
                <a:latin typeface="Courier New" pitchFamily="49" charset="0"/>
                <a:cs typeface="Courier New" pitchFamily="49" charset="0"/>
              </a:rPr>
              <a:t>extern void mem_build(int);</a:t>
            </a:r>
          </a:p>
          <a:p>
            <a:r>
              <a:rPr lang="en-US" sz="2200" noProof="1" smtClean="0">
                <a:latin typeface="Courier New" pitchFamily="49" charset="0"/>
                <a:cs typeface="Courier New" pitchFamily="49" charset="0"/>
              </a:rPr>
              <a:t>void read_file(const char *fname) {</a:t>
            </a:r>
          </a:p>
          <a:p>
            <a:r>
              <a:rPr lang="en-US" sz="2200" noProof="1" smtClean="0">
                <a:latin typeface="Courier New" pitchFamily="49" charset="0"/>
                <a:cs typeface="Courier New" pitchFamily="49" charset="0"/>
              </a:rPr>
              <a:t>  char cmd;</a:t>
            </a:r>
          </a:p>
          <a:p>
            <a:r>
              <a:rPr lang="en-US" sz="2200" noProof="1" smtClean="0">
                <a:latin typeface="Courier New" pitchFamily="49" charset="0"/>
                <a:cs typeface="Courier New" pitchFamily="49" charset="0"/>
              </a:rPr>
              <a:t>  FILE *file;</a:t>
            </a:r>
          </a:p>
          <a:p>
            <a:r>
              <a:rPr lang="en-US" sz="2200" noProof="1" smtClean="0">
                <a:latin typeface="Courier New" pitchFamily="49" charset="0"/>
                <a:cs typeface="Courier New" pitchFamily="49" charset="0"/>
              </a:rPr>
              <a:t>  file = fopen(fname, "r");</a:t>
            </a:r>
          </a:p>
          <a:p>
            <a:r>
              <a:rPr lang="en-US" sz="2200" noProof="1" smtClean="0">
                <a:latin typeface="Courier New" pitchFamily="49" charset="0"/>
                <a:cs typeface="Courier New" pitchFamily="49" charset="0"/>
              </a:rPr>
              <a:t>  while (!feof(file)) {</a:t>
            </a:r>
          </a:p>
          <a:p>
            <a:r>
              <a:rPr lang="en-US" sz="2200" noProof="1" smtClean="0">
                <a:latin typeface="Courier New" pitchFamily="49" charset="0"/>
                <a:cs typeface="Courier New" pitchFamily="49" charset="0"/>
              </a:rPr>
              <a:t>    cmd = fgetc(file);</a:t>
            </a:r>
          </a:p>
          <a:p>
            <a:r>
              <a:rPr lang="en-US" sz="2200" noProof="1" smtClean="0">
                <a:latin typeface="Courier New" pitchFamily="49" charset="0"/>
                <a:cs typeface="Courier New" pitchFamily="49" charset="0"/>
              </a:rPr>
              <a:t>    switch (cmd) {</a:t>
            </a:r>
          </a:p>
          <a:p>
            <a:r>
              <a:rPr lang="en-US" sz="2200" noProof="1" smtClean="0">
                <a:latin typeface="Courier New" pitchFamily="49" charset="0"/>
                <a:cs typeface="Courier New" pitchFamily="49" charset="0"/>
              </a:rPr>
              <a:t>      case ’M’: {</a:t>
            </a:r>
          </a:p>
          <a:p>
            <a:r>
              <a:rPr lang="en-US" sz="2200" noProof="1" smtClean="0">
                <a:latin typeface="Courier New" pitchFamily="49" charset="0"/>
                <a:cs typeface="Courier New" pitchFamily="49" charset="0"/>
              </a:rPr>
              <a:t>        int hi;</a:t>
            </a:r>
          </a:p>
          <a:p>
            <a:r>
              <a:rPr lang="en-US" sz="2200" noProof="1" smtClean="0">
                <a:latin typeface="Courier New" pitchFamily="49" charset="0"/>
                <a:cs typeface="Courier New" pitchFamily="49" charset="0"/>
              </a:rPr>
              <a:t>        fscanf(file, "%d ", &amp;hi);</a:t>
            </a:r>
          </a:p>
          <a:p>
            <a:r>
              <a:rPr lang="en-US" sz="2200" noProof="1" smtClean="0">
                <a:latin typeface="Courier New" pitchFamily="49" charset="0"/>
                <a:cs typeface="Courier New" pitchFamily="49" charset="0"/>
              </a:rPr>
              <a:t>        mem_build(hi);</a:t>
            </a:r>
          </a:p>
          <a:p>
            <a:r>
              <a:rPr lang="en-US" sz="2200" noProof="1" smtClean="0">
                <a:latin typeface="Courier New" pitchFamily="49" charset="0"/>
                <a:cs typeface="Courier New" pitchFamily="49" charset="0"/>
              </a:rPr>
              <a:t>        break;</a:t>
            </a:r>
          </a:p>
          <a:p>
            <a:r>
              <a:rPr lang="en-US" sz="2200" noProof="1" smtClean="0">
                <a:latin typeface="Courier New" pitchFamily="49" charset="0"/>
                <a:cs typeface="Courier New" pitchFamily="49" charset="0"/>
              </a:rPr>
              <a:t>      }</a:t>
            </a:r>
          </a:p>
          <a:p>
            <a:r>
              <a:rPr lang="en-US" sz="2200" noProof="1" smtClean="0">
                <a:latin typeface="Courier New" pitchFamily="49" charset="0"/>
                <a:cs typeface="Courier New" pitchFamily="49" charset="0"/>
              </a:rPr>
              <a:t>      ........</a:t>
            </a:r>
          </a:p>
        </p:txBody>
      </p:sp>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12.8.3 C Calling SV </a:t>
            </a:r>
            <a:r>
              <a:rPr lang="en-US" sz="4000" i="1" dirty="0" smtClean="0"/>
              <a:t>task </a:t>
            </a:r>
            <a:r>
              <a:rPr lang="en-US" sz="4000" dirty="0" smtClean="0"/>
              <a:t>(cont)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304800" y="625525"/>
            <a:ext cx="7888698" cy="6232475"/>
          </a:xfrm>
          <a:prstGeom prst="rect">
            <a:avLst/>
          </a:prstGeom>
          <a:solidFill>
            <a:srgbClr val="CCFFCC"/>
          </a:solidFill>
          <a:ln w="19050">
            <a:solidFill>
              <a:schemeClr val="tx1"/>
            </a:solidFill>
          </a:ln>
        </p:spPr>
        <p:txBody>
          <a:bodyPr wrap="none" rtlCol="0">
            <a:spAutoFit/>
          </a:bodyPr>
          <a:lstStyle/>
          <a:p>
            <a:r>
              <a:rPr lang="en-US" sz="2100" spc="-150" noProof="1" smtClean="0">
                <a:latin typeface="Courier New" pitchFamily="49" charset="0"/>
                <a:cs typeface="Courier New" pitchFamily="49" charset="0"/>
              </a:rPr>
              <a:t>      .........</a:t>
            </a:r>
          </a:p>
          <a:p>
            <a:r>
              <a:rPr lang="en-US" sz="2100" spc="-150" noProof="1" smtClean="0">
                <a:latin typeface="Courier New" pitchFamily="49" charset="0"/>
                <a:cs typeface="Courier New" pitchFamily="49" charset="0"/>
              </a:rPr>
              <a:t>      case ’R’: {</a:t>
            </a:r>
          </a:p>
          <a:p>
            <a:r>
              <a:rPr lang="en-US" sz="2100" spc="-150" noProof="1" smtClean="0">
                <a:latin typeface="Courier New" pitchFamily="49" charset="0"/>
                <a:cs typeface="Courier New" pitchFamily="49" charset="0"/>
              </a:rPr>
              <a:t>        int addr, data, exp;</a:t>
            </a:r>
          </a:p>
          <a:p>
            <a:r>
              <a:rPr lang="en-US" sz="2100" spc="-150" noProof="1" smtClean="0">
                <a:latin typeface="Courier New" pitchFamily="49" charset="0"/>
                <a:cs typeface="Courier New" pitchFamily="49" charset="0"/>
              </a:rPr>
              <a:t>        fscanf(file, “%d %d ", &amp;addr, &amp;exp);</a:t>
            </a:r>
          </a:p>
          <a:p>
            <a:r>
              <a:rPr lang="en-US" sz="2100" spc="-150" noProof="1" smtClean="0">
                <a:latin typeface="Courier New" pitchFamily="49" charset="0"/>
                <a:cs typeface="Courier New" pitchFamily="49" charset="0"/>
              </a:rPr>
              <a:t>        mem_read(addr, &amp;data);</a:t>
            </a:r>
          </a:p>
          <a:p>
            <a:r>
              <a:rPr lang="en-US" sz="2100" spc="-150" noProof="1" smtClean="0">
                <a:latin typeface="Courier New" pitchFamily="49" charset="0"/>
                <a:cs typeface="Courier New" pitchFamily="49" charset="0"/>
              </a:rPr>
              <a:t>        if (data != exp)</a:t>
            </a:r>
          </a:p>
          <a:p>
            <a:r>
              <a:rPr lang="en-US" sz="2100" spc="-150" noProof="1" smtClean="0">
                <a:latin typeface="Courier New" pitchFamily="49" charset="0"/>
                <a:cs typeface="Courier New" pitchFamily="49" charset="0"/>
              </a:rPr>
              <a:t>          printf("C: Data=%d, exp=%d\n", data, exp);</a:t>
            </a:r>
          </a:p>
          <a:p>
            <a:r>
              <a:rPr lang="en-US" sz="2100" spc="-150" noProof="1" smtClean="0">
                <a:latin typeface="Courier New" pitchFamily="49" charset="0"/>
                <a:cs typeface="Courier New" pitchFamily="49" charset="0"/>
              </a:rPr>
              <a:t>          break;</a:t>
            </a:r>
          </a:p>
          <a:p>
            <a:r>
              <a:rPr lang="en-US" sz="2100" spc="-150" noProof="1" smtClean="0">
                <a:latin typeface="Courier New" pitchFamily="49" charset="0"/>
                <a:cs typeface="Courier New" pitchFamily="49" charset="0"/>
              </a:rPr>
              <a:t>      }</a:t>
            </a:r>
          </a:p>
          <a:p>
            <a:r>
              <a:rPr lang="en-US" sz="2100" spc="-150" noProof="1" smtClean="0">
                <a:latin typeface="Courier New" pitchFamily="49" charset="0"/>
                <a:cs typeface="Courier New" pitchFamily="49" charset="0"/>
              </a:rPr>
              <a:t>      case ’W’: {</a:t>
            </a:r>
          </a:p>
          <a:p>
            <a:r>
              <a:rPr lang="en-US" sz="2100" spc="-150" noProof="1" smtClean="0">
                <a:latin typeface="Courier New" pitchFamily="49" charset="0"/>
                <a:cs typeface="Courier New" pitchFamily="49" charset="0"/>
              </a:rPr>
              <a:t>        int addr, data;</a:t>
            </a:r>
          </a:p>
          <a:p>
            <a:r>
              <a:rPr lang="en-US" sz="2100" spc="-150" noProof="1" smtClean="0">
                <a:latin typeface="Courier New" pitchFamily="49" charset="0"/>
                <a:cs typeface="Courier New" pitchFamily="49" charset="0"/>
              </a:rPr>
              <a:t>        fscanf(file, "%d %d ", &amp;addr, &amp;data);</a:t>
            </a:r>
          </a:p>
          <a:p>
            <a:r>
              <a:rPr lang="en-US" sz="2100" spc="-150" noProof="1" smtClean="0">
                <a:latin typeface="Courier New" pitchFamily="49" charset="0"/>
                <a:cs typeface="Courier New" pitchFamily="49" charset="0"/>
              </a:rPr>
              <a:t>        mem_write(addr, data);</a:t>
            </a:r>
          </a:p>
          <a:p>
            <a:r>
              <a:rPr lang="en-US" sz="2100" spc="-150" noProof="1" smtClean="0">
                <a:latin typeface="Courier New" pitchFamily="49" charset="0"/>
                <a:cs typeface="Courier New" pitchFamily="49" charset="0"/>
              </a:rPr>
              <a:t>        break;</a:t>
            </a:r>
          </a:p>
          <a:p>
            <a:r>
              <a:rPr lang="en-US" sz="2100" spc="-150" noProof="1" smtClean="0">
                <a:latin typeface="Courier New" pitchFamily="49" charset="0"/>
                <a:cs typeface="Courier New" pitchFamily="49" charset="0"/>
              </a:rPr>
              <a:t>      }</a:t>
            </a:r>
          </a:p>
          <a:p>
            <a:r>
              <a:rPr lang="en-US" sz="2100" spc="-150" noProof="1" smtClean="0">
                <a:latin typeface="Courier New" pitchFamily="49" charset="0"/>
                <a:cs typeface="Courier New" pitchFamily="49" charset="0"/>
              </a:rPr>
              <a:t>    }</a:t>
            </a:r>
          </a:p>
          <a:p>
            <a:r>
              <a:rPr lang="en-US" sz="2100" spc="-150" noProof="1" smtClean="0">
                <a:latin typeface="Courier New" pitchFamily="49" charset="0"/>
                <a:cs typeface="Courier New" pitchFamily="49" charset="0"/>
              </a:rPr>
              <a:t>  }</a:t>
            </a:r>
          </a:p>
          <a:p>
            <a:r>
              <a:rPr lang="en-US" sz="2100" spc="-150" noProof="1" smtClean="0">
                <a:latin typeface="Courier New" pitchFamily="49" charset="0"/>
                <a:cs typeface="Courier New" pitchFamily="49" charset="0"/>
              </a:rPr>
              <a:t>fclose(file);</a:t>
            </a:r>
          </a:p>
          <a:p>
            <a:r>
              <a:rPr lang="en-US" sz="2100" spc="-150" noProof="1" smtClean="0">
                <a:latin typeface="Courier New" pitchFamily="49" charset="0"/>
                <a:cs typeface="Courier New" pitchFamily="49" charset="0"/>
              </a:rPr>
              <a:t>}</a:t>
            </a:r>
          </a:p>
        </p:txBody>
      </p:sp>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12.8.3 C Calling SV </a:t>
            </a:r>
            <a:r>
              <a:rPr lang="en-US" sz="4000" i="1" dirty="0" smtClean="0"/>
              <a:t>task </a:t>
            </a:r>
            <a:r>
              <a:rPr lang="en-US" sz="4000" dirty="0" smtClean="0"/>
              <a:t>(cont)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47</a:t>
            </a:fld>
            <a:endParaRPr lang="en-US" dirty="0"/>
          </a:p>
        </p:txBody>
      </p:sp>
      <p:sp>
        <p:nvSpPr>
          <p:cNvPr id="11" name="TextBox 10"/>
          <p:cNvSpPr txBox="1"/>
          <p:nvPr/>
        </p:nvSpPr>
        <p:spPr>
          <a:xfrm>
            <a:off x="6019800" y="4572000"/>
            <a:ext cx="2357056" cy="1938992"/>
          </a:xfrm>
          <a:prstGeom prst="rect">
            <a:avLst/>
          </a:prstGeom>
          <a:solidFill>
            <a:srgbClr val="CCFFFF"/>
          </a:solidFill>
          <a:ln w="19050">
            <a:solidFill>
              <a:schemeClr val="tx1"/>
            </a:solidFill>
          </a:ln>
        </p:spPr>
        <p:txBody>
          <a:bodyPr wrap="none" rtlCol="0">
            <a:spAutoFit/>
          </a:bodyPr>
          <a:lstStyle/>
          <a:p>
            <a:r>
              <a:rPr lang="en-US" sz="2400" noProof="1" smtClean="0">
                <a:solidFill>
                  <a:srgbClr val="FF0000"/>
                </a:solidFill>
              </a:rPr>
              <a:t>Sample mem.dat</a:t>
            </a:r>
          </a:p>
          <a:p>
            <a:r>
              <a:rPr lang="en-US" sz="2400" noProof="1" smtClean="0">
                <a:solidFill>
                  <a:srgbClr val="FF0000"/>
                </a:solidFill>
              </a:rPr>
              <a:t>M 100</a:t>
            </a:r>
          </a:p>
          <a:p>
            <a:r>
              <a:rPr lang="en-US" sz="2400" noProof="1" smtClean="0">
                <a:solidFill>
                  <a:srgbClr val="FF0000"/>
                </a:solidFill>
              </a:rPr>
              <a:t>W 12 34</a:t>
            </a:r>
          </a:p>
          <a:p>
            <a:r>
              <a:rPr lang="en-US" sz="2400" noProof="1" smtClean="0">
                <a:solidFill>
                  <a:srgbClr val="FF0000"/>
                </a:solidFill>
              </a:rPr>
              <a:t>W 99 8</a:t>
            </a:r>
          </a:p>
          <a:p>
            <a:r>
              <a:rPr lang="en-US" sz="2400" noProof="1" smtClean="0">
                <a:solidFill>
                  <a:srgbClr val="FF0000"/>
                </a:solidFill>
              </a:rPr>
              <a:t>R 12 34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Exporting Exercise 5/6</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48</a:t>
            </a:fld>
            <a:endParaRPr lang="en-US" dirty="0"/>
          </a:p>
        </p:txBody>
      </p:sp>
      <p:sp>
        <p:nvSpPr>
          <p:cNvPr id="10" name="TextBox 9"/>
          <p:cNvSpPr txBox="1"/>
          <p:nvPr/>
        </p:nvSpPr>
        <p:spPr>
          <a:xfrm>
            <a:off x="304800" y="1143000"/>
            <a:ext cx="8458200" cy="1938992"/>
          </a:xfrm>
          <a:prstGeom prst="rect">
            <a:avLst/>
          </a:prstGeom>
          <a:noFill/>
        </p:spPr>
        <p:txBody>
          <a:bodyPr wrap="square" rtlCol="0">
            <a:spAutoFit/>
          </a:bodyPr>
          <a:lstStyle/>
          <a:p>
            <a:pPr marL="457200" lvl="0" indent="-457200"/>
            <a:r>
              <a:rPr lang="en-US" sz="2400" dirty="0" smtClean="0"/>
              <a:t>Modify exercise 1 to:</a:t>
            </a:r>
          </a:p>
          <a:p>
            <a:pPr marL="457200" lvl="0" indent="-457200">
              <a:buAutoNum type="arabicParenR"/>
            </a:pPr>
            <a:r>
              <a:rPr lang="en-US" sz="2400" dirty="0" smtClean="0"/>
              <a:t> instead of printing out </a:t>
            </a:r>
            <a:r>
              <a:rPr lang="en-US" sz="2200" dirty="0" smtClean="0">
                <a:latin typeface="Courier New" pitchFamily="49" charset="0"/>
                <a:cs typeface="Courier New" pitchFamily="49" charset="0"/>
              </a:rPr>
              <a:t>C: Hello World </a:t>
            </a:r>
            <a:r>
              <a:rPr lang="en-US" sz="2400" dirty="0" smtClean="0"/>
              <a:t>the C function calls an exported SystemVerilog function named </a:t>
            </a:r>
            <a:r>
              <a:rPr lang="en-US" sz="2200" dirty="0" smtClean="0">
                <a:latin typeface="Courier New" pitchFamily="49" charset="0"/>
                <a:cs typeface="Courier New" pitchFamily="49" charset="0"/>
              </a:rPr>
              <a:t>hello_sv</a:t>
            </a:r>
            <a:r>
              <a:rPr lang="en-US" sz="2400" dirty="0" smtClean="0"/>
              <a:t>.</a:t>
            </a:r>
          </a:p>
          <a:p>
            <a:pPr marL="457200" lvl="0" indent="-457200">
              <a:buAutoNum type="arabicParenR"/>
            </a:pPr>
            <a:r>
              <a:rPr lang="en-US" sz="2400" dirty="0" smtClean="0"/>
              <a:t>create a function named </a:t>
            </a:r>
            <a:r>
              <a:rPr lang="en-US" sz="2200" dirty="0" smtClean="0">
                <a:latin typeface="Courier New" pitchFamily="49" charset="0"/>
                <a:cs typeface="Courier New" pitchFamily="49" charset="0"/>
              </a:rPr>
              <a:t>hello_sv</a:t>
            </a:r>
            <a:r>
              <a:rPr lang="en-US" sz="2400" dirty="0" smtClean="0"/>
              <a:t> that will print out </a:t>
            </a:r>
            <a:r>
              <a:rPr lang="en-US" sz="2200" dirty="0" smtClean="0">
                <a:latin typeface="Courier New" pitchFamily="49" charset="0"/>
                <a:cs typeface="Courier New" pitchFamily="49" charset="0"/>
              </a:rPr>
              <a:t>SV: Hello World</a:t>
            </a:r>
            <a:r>
              <a:rPr lang="en-US" sz="2400" smtClean="0"/>
              <a:t>.  Export </a:t>
            </a:r>
            <a:r>
              <a:rPr lang="en-US" sz="2400" dirty="0" smtClean="0"/>
              <a:t>this function.</a:t>
            </a:r>
            <a:endParaRPr lang="en-US" sz="24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12.8.4 Calling methods in objects:</a:t>
            </a:r>
            <a:endParaRPr lang="en-US" sz="4000" i="1" dirty="0"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49</a:t>
            </a:fld>
            <a:endParaRPr lang="en-US" dirty="0"/>
          </a:p>
        </p:txBody>
      </p:sp>
      <p:sp>
        <p:nvSpPr>
          <p:cNvPr id="6" name="TextBox 5"/>
          <p:cNvSpPr txBox="1"/>
          <p:nvPr/>
        </p:nvSpPr>
        <p:spPr>
          <a:xfrm>
            <a:off x="228600" y="838200"/>
            <a:ext cx="8610600" cy="2086725"/>
          </a:xfrm>
          <a:prstGeom prst="rect">
            <a:avLst/>
          </a:prstGeom>
          <a:noFill/>
        </p:spPr>
        <p:txBody>
          <a:bodyPr wrap="square" rtlCol="0">
            <a:spAutoFit/>
          </a:bodyPr>
          <a:lstStyle/>
          <a:p>
            <a:pPr>
              <a:lnSpc>
                <a:spcPct val="90000"/>
              </a:lnSpc>
              <a:buFont typeface="Arial" pitchFamily="34" charset="0"/>
              <a:buChar char="•"/>
            </a:pPr>
            <a:r>
              <a:rPr lang="en-US" sz="2400" dirty="0" smtClean="0"/>
              <a:t>How would you have multiple memories?</a:t>
            </a:r>
          </a:p>
          <a:p>
            <a:pPr>
              <a:lnSpc>
                <a:spcPct val="90000"/>
              </a:lnSpc>
              <a:buFont typeface="Arial" pitchFamily="34" charset="0"/>
              <a:buChar char="•"/>
            </a:pPr>
            <a:r>
              <a:rPr lang="en-US" sz="2400" dirty="0" smtClean="0"/>
              <a:t>Just like with importing static C methods, cannot export SV methods defined in a class.</a:t>
            </a:r>
          </a:p>
          <a:p>
            <a:pPr>
              <a:lnSpc>
                <a:spcPct val="90000"/>
              </a:lnSpc>
              <a:buFont typeface="Arial" pitchFamily="34" charset="0"/>
              <a:buChar char="•"/>
            </a:pPr>
            <a:r>
              <a:rPr lang="en-US" sz="2400" dirty="0" smtClean="0"/>
              <a:t>Cannot pass a SV handle through the DPI, like with C and </a:t>
            </a:r>
            <a:r>
              <a:rPr lang="en-US" sz="2200" dirty="0" smtClean="0">
                <a:latin typeface="Courier New" pitchFamily="49" charset="0"/>
                <a:cs typeface="Courier New" pitchFamily="49" charset="0"/>
              </a:rPr>
              <a:t>chandle</a:t>
            </a:r>
            <a:r>
              <a:rPr lang="en-US" sz="2400" dirty="0" smtClean="0"/>
              <a:t>.</a:t>
            </a:r>
          </a:p>
          <a:p>
            <a:pPr>
              <a:lnSpc>
                <a:spcPct val="90000"/>
              </a:lnSpc>
              <a:buFont typeface="Arial" pitchFamily="34" charset="0"/>
              <a:buChar char="•"/>
            </a:pPr>
            <a:r>
              <a:rPr lang="en-US" sz="2400" dirty="0" smtClean="0"/>
              <a:t>Solution is to create a queue of SV handles and pass a queue index through the DPI.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12.1.2 The import declaration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5</a:t>
            </a:fld>
            <a:endParaRPr lang="en-US" dirty="0"/>
          </a:p>
        </p:txBody>
      </p:sp>
      <p:sp>
        <p:nvSpPr>
          <p:cNvPr id="6" name="TextBox 5"/>
          <p:cNvSpPr txBox="1"/>
          <p:nvPr/>
        </p:nvSpPr>
        <p:spPr>
          <a:xfrm>
            <a:off x="533400" y="5562600"/>
            <a:ext cx="3886200" cy="757130"/>
          </a:xfrm>
          <a:prstGeom prst="rect">
            <a:avLst/>
          </a:prstGeom>
          <a:noFill/>
        </p:spPr>
        <p:txBody>
          <a:bodyPr wrap="square" rtlCol="0">
            <a:spAutoFit/>
          </a:bodyPr>
          <a:lstStyle/>
          <a:p>
            <a:pPr>
              <a:lnSpc>
                <a:spcPct val="90000"/>
              </a:lnSpc>
            </a:pPr>
            <a:r>
              <a:rPr lang="en-US" sz="2400" dirty="0" smtClean="0"/>
              <a:t>C function with return value</a:t>
            </a:r>
          </a:p>
          <a:p>
            <a:pPr>
              <a:lnSpc>
                <a:spcPct val="90000"/>
              </a:lnSpc>
            </a:pPr>
            <a:r>
              <a:rPr lang="en-US" sz="2400" dirty="0" smtClean="0"/>
              <a:t>Void C function</a:t>
            </a:r>
          </a:p>
        </p:txBody>
      </p:sp>
      <p:cxnSp>
        <p:nvCxnSpPr>
          <p:cNvPr id="10" name="Straight Arrow Connector 9"/>
          <p:cNvCxnSpPr/>
          <p:nvPr/>
        </p:nvCxnSpPr>
        <p:spPr>
          <a:xfrm>
            <a:off x="4191000" y="5791200"/>
            <a:ext cx="762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667000" y="6096000"/>
            <a:ext cx="2286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05400" y="5562600"/>
            <a:ext cx="3505200" cy="757130"/>
          </a:xfrm>
          <a:prstGeom prst="rect">
            <a:avLst/>
          </a:prstGeom>
          <a:noFill/>
        </p:spPr>
        <p:txBody>
          <a:bodyPr wrap="square" rtlCol="0">
            <a:spAutoFit/>
          </a:bodyPr>
          <a:lstStyle/>
          <a:p>
            <a:pPr>
              <a:lnSpc>
                <a:spcPct val="90000"/>
              </a:lnSpc>
            </a:pPr>
            <a:r>
              <a:rPr lang="en-US" sz="2400" dirty="0" smtClean="0"/>
              <a:t>SV function</a:t>
            </a:r>
          </a:p>
          <a:p>
            <a:pPr>
              <a:lnSpc>
                <a:spcPct val="90000"/>
              </a:lnSpc>
            </a:pPr>
            <a:r>
              <a:rPr lang="en-US" sz="2400" dirty="0" smtClean="0"/>
              <a:t>SV task or void function</a:t>
            </a:r>
          </a:p>
        </p:txBody>
      </p:sp>
      <p:sp>
        <p:nvSpPr>
          <p:cNvPr id="20" name="TextBox 19"/>
          <p:cNvSpPr txBox="1"/>
          <p:nvPr/>
        </p:nvSpPr>
        <p:spPr>
          <a:xfrm>
            <a:off x="457200" y="838200"/>
            <a:ext cx="7772400" cy="2419124"/>
          </a:xfrm>
          <a:prstGeom prst="rect">
            <a:avLst/>
          </a:prstGeom>
          <a:noFill/>
        </p:spPr>
        <p:txBody>
          <a:bodyPr wrap="square" rtlCol="0">
            <a:spAutoFit/>
          </a:bodyPr>
          <a:lstStyle/>
          <a:p>
            <a:pPr>
              <a:lnSpc>
                <a:spcPct val="90000"/>
              </a:lnSpc>
              <a:buFont typeface="Arial" pitchFamily="34" charset="0"/>
              <a:buChar char="•"/>
            </a:pPr>
            <a:r>
              <a:rPr lang="en-US" sz="2400" dirty="0" smtClean="0"/>
              <a:t>Recall that C has only 1 type of procedure, called </a:t>
            </a:r>
            <a:r>
              <a:rPr lang="en-US" sz="2200" dirty="0" smtClean="0">
                <a:latin typeface="Courier New" pitchFamily="49" charset="0"/>
                <a:cs typeface="Courier New" pitchFamily="49" charset="0"/>
              </a:rPr>
              <a:t>function</a:t>
            </a:r>
          </a:p>
          <a:p>
            <a:pPr>
              <a:lnSpc>
                <a:spcPct val="90000"/>
              </a:lnSpc>
              <a:buFont typeface="Arial" pitchFamily="34" charset="0"/>
              <a:buChar char="•"/>
            </a:pPr>
            <a:r>
              <a:rPr lang="en-US" sz="2400" dirty="0" smtClean="0"/>
              <a:t>Imported C functions can have zero or more arguments. </a:t>
            </a:r>
          </a:p>
          <a:p>
            <a:pPr>
              <a:lnSpc>
                <a:spcPct val="90000"/>
              </a:lnSpc>
              <a:buFont typeface="Arial" pitchFamily="34" charset="0"/>
              <a:buChar char="•"/>
            </a:pPr>
            <a:r>
              <a:rPr lang="en-US" sz="2400" dirty="0" smtClean="0"/>
              <a:t>Argument direction:</a:t>
            </a:r>
          </a:p>
          <a:p>
            <a:pPr marL="914400" lvl="1" indent="-457200">
              <a:lnSpc>
                <a:spcPct val="90000"/>
              </a:lnSpc>
              <a:buFont typeface="+mj-lt"/>
              <a:buAutoNum type="arabicPeriod"/>
            </a:pPr>
            <a:r>
              <a:rPr lang="en-US" sz="2400" dirty="0" smtClean="0"/>
              <a:t> input  (the default)</a:t>
            </a:r>
          </a:p>
          <a:p>
            <a:pPr marL="914400" lvl="1" indent="-457200">
              <a:lnSpc>
                <a:spcPct val="90000"/>
              </a:lnSpc>
              <a:buFont typeface="+mj-lt"/>
              <a:buAutoNum type="arabicPeriod"/>
            </a:pPr>
            <a:r>
              <a:rPr lang="en-US" sz="2400" dirty="0" smtClean="0"/>
              <a:t>output</a:t>
            </a:r>
          </a:p>
          <a:p>
            <a:pPr marL="914400" lvl="1" indent="-457200">
              <a:lnSpc>
                <a:spcPct val="90000"/>
              </a:lnSpc>
              <a:buFont typeface="+mj-lt"/>
              <a:buAutoNum type="arabicPeriod"/>
            </a:pPr>
            <a:r>
              <a:rPr lang="en-US" sz="2400" dirty="0" smtClean="0"/>
              <a:t>inout</a:t>
            </a:r>
          </a:p>
          <a:p>
            <a:pPr marL="914400" lvl="1" indent="-457200">
              <a:lnSpc>
                <a:spcPct val="90000"/>
              </a:lnSpc>
              <a:buFont typeface="+mj-lt"/>
              <a:buAutoNum type="arabicPeriod"/>
            </a:pPr>
            <a:r>
              <a:rPr lang="en-US" sz="2400" dirty="0" smtClean="0"/>
              <a:t>ref</a:t>
            </a:r>
          </a:p>
        </p:txBody>
      </p:sp>
      <p:grpSp>
        <p:nvGrpSpPr>
          <p:cNvPr id="27" name="Group 26"/>
          <p:cNvGrpSpPr/>
          <p:nvPr/>
        </p:nvGrpSpPr>
        <p:grpSpPr>
          <a:xfrm>
            <a:off x="1143000" y="2895600"/>
            <a:ext cx="990600" cy="304800"/>
            <a:chOff x="762000" y="3124200"/>
            <a:chExt cx="990600" cy="304800"/>
          </a:xfrm>
        </p:grpSpPr>
        <p:cxnSp>
          <p:nvCxnSpPr>
            <p:cNvPr id="22" name="Straight Arrow Connector 21"/>
            <p:cNvCxnSpPr/>
            <p:nvPr/>
          </p:nvCxnSpPr>
          <p:spPr>
            <a:xfrm flipV="1">
              <a:off x="762000" y="3124200"/>
              <a:ext cx="990600" cy="3048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90600" y="3124200"/>
              <a:ext cx="762000" cy="228600"/>
            </a:xfrm>
            <a:prstGeom prst="straightConnector1">
              <a:avLst/>
            </a:prstGeom>
            <a:ln w="2540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381000" y="3429000"/>
            <a:ext cx="6248400" cy="1785104"/>
          </a:xfrm>
          <a:prstGeom prst="rect">
            <a:avLst/>
          </a:prstGeom>
          <a:solidFill>
            <a:srgbClr val="CCFFCC"/>
          </a:solidFill>
          <a:ln>
            <a:solidFill>
              <a:schemeClr val="tx1"/>
            </a:solidFill>
          </a:ln>
        </p:spPr>
        <p:txBody>
          <a:bodyPr wrap="square" rtlCol="0">
            <a:spAutoFit/>
          </a:bodyPr>
          <a:lstStyle/>
          <a:p>
            <a:r>
              <a:rPr lang="en-US" sz="2200" noProof="1" smtClean="0">
                <a:latin typeface="Courier New" pitchFamily="49" charset="0"/>
                <a:cs typeface="Courier New" pitchFamily="49" charset="0"/>
              </a:rPr>
              <a:t>/* factorial.c */</a:t>
            </a:r>
          </a:p>
          <a:p>
            <a:r>
              <a:rPr lang="en-US" sz="2200" noProof="1" smtClean="0">
                <a:latin typeface="Courier New" pitchFamily="49" charset="0"/>
                <a:cs typeface="Courier New" pitchFamily="49" charset="0"/>
              </a:rPr>
              <a:t>int factorial(</a:t>
            </a:r>
            <a:r>
              <a:rPr lang="en-US" sz="2200" noProof="1" smtClean="0">
                <a:solidFill>
                  <a:srgbClr val="FF0000"/>
                </a:solidFill>
                <a:latin typeface="Courier New" pitchFamily="49" charset="0"/>
                <a:cs typeface="Courier New" pitchFamily="49" charset="0"/>
              </a:rPr>
              <a:t>const</a:t>
            </a:r>
            <a:r>
              <a:rPr lang="en-US" sz="2200" noProof="1" smtClean="0">
                <a:latin typeface="Courier New" pitchFamily="49" charset="0"/>
                <a:cs typeface="Courier New" pitchFamily="49" charset="0"/>
              </a:rPr>
              <a:t> int i) {</a:t>
            </a:r>
          </a:p>
          <a:p>
            <a:r>
              <a:rPr lang="en-US" sz="2200" noProof="1" smtClean="0">
                <a:latin typeface="Courier New" pitchFamily="49" charset="0"/>
                <a:cs typeface="Courier New" pitchFamily="49" charset="0"/>
              </a:rPr>
              <a:t>   if (i&lt;=1) return 1;</a:t>
            </a:r>
          </a:p>
          <a:p>
            <a:r>
              <a:rPr lang="en-US" sz="2200" noProof="1" smtClean="0">
                <a:latin typeface="Courier New" pitchFamily="49" charset="0"/>
                <a:cs typeface="Courier New" pitchFamily="49" charset="0"/>
              </a:rPr>
              <a:t>   else return i*factorial(i-1);</a:t>
            </a:r>
          </a:p>
          <a:p>
            <a:r>
              <a:rPr lang="en-US" sz="2200" noProof="1"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1" end="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28600" y="838200"/>
            <a:ext cx="8648521" cy="5940088"/>
          </a:xfrm>
          <a:prstGeom prst="rect">
            <a:avLst/>
          </a:prstGeom>
          <a:solidFill>
            <a:srgbClr val="FFFFCC"/>
          </a:solidFill>
          <a:ln w="19050">
            <a:solidFill>
              <a:schemeClr val="tx1"/>
            </a:solidFill>
          </a:ln>
        </p:spPr>
        <p:txBody>
          <a:bodyPr wrap="none" rtlCol="0">
            <a:spAutoFit/>
          </a:bodyPr>
          <a:lstStyle/>
          <a:p>
            <a:r>
              <a:rPr lang="en-US" sz="2000" noProof="1" smtClean="0">
                <a:latin typeface="Courier New" pitchFamily="49" charset="0"/>
                <a:cs typeface="Courier New" pitchFamily="49" charset="0"/>
              </a:rPr>
              <a:t>module memory;</a:t>
            </a:r>
          </a:p>
          <a:p>
            <a:r>
              <a:rPr lang="en-US" sz="2000" noProof="1" smtClean="0">
                <a:latin typeface="Courier New" pitchFamily="49" charset="0"/>
                <a:cs typeface="Courier New" pitchFamily="49" charset="0"/>
              </a:rPr>
              <a:t>  import "DPI-C" context task read_file(string fname);</a:t>
            </a:r>
          </a:p>
          <a:p>
            <a:r>
              <a:rPr lang="en-US" sz="2000" noProof="1" smtClean="0">
                <a:latin typeface="Courier New" pitchFamily="49" charset="0"/>
                <a:cs typeface="Courier New" pitchFamily="49" charset="0"/>
              </a:rPr>
              <a:t>  export "DPI-C" task mem_read;</a:t>
            </a:r>
          </a:p>
          <a:p>
            <a:r>
              <a:rPr lang="en-US" sz="2000" noProof="1" smtClean="0">
                <a:latin typeface="Courier New" pitchFamily="49" charset="0"/>
                <a:cs typeface="Courier New" pitchFamily="49" charset="0"/>
              </a:rPr>
              <a:t>  export "DPI-C" task mem_write;</a:t>
            </a:r>
          </a:p>
          <a:p>
            <a:r>
              <a:rPr lang="en-US" sz="2000" noProof="1" smtClean="0">
                <a:latin typeface="Courier New" pitchFamily="49" charset="0"/>
                <a:cs typeface="Courier New" pitchFamily="49" charset="0"/>
              </a:rPr>
              <a:t>  export "DPI-C" function void mem_build;</a:t>
            </a:r>
          </a:p>
          <a:p>
            <a:r>
              <a:rPr lang="en-US" sz="2000" noProof="1" smtClean="0">
                <a:latin typeface="Courier New" pitchFamily="49" charset="0"/>
                <a:cs typeface="Courier New" pitchFamily="49" charset="0"/>
              </a:rPr>
              <a:t>  initial read_file("mem.dat");</a:t>
            </a:r>
          </a:p>
          <a:p>
            <a:r>
              <a:rPr lang="en-US" sz="2000" noProof="1" smtClean="0">
                <a:latin typeface="Courier New" pitchFamily="49" charset="0"/>
                <a:cs typeface="Courier New" pitchFamily="49" charset="0"/>
              </a:rPr>
              <a:t>  class Memory;</a:t>
            </a:r>
          </a:p>
          <a:p>
            <a:r>
              <a:rPr lang="en-US" sz="2000" noProof="1" smtClean="0">
                <a:latin typeface="Courier New" pitchFamily="49" charset="0"/>
                <a:cs typeface="Courier New" pitchFamily="49" charset="0"/>
              </a:rPr>
              <a:t>    int mem[];</a:t>
            </a:r>
          </a:p>
          <a:p>
            <a:r>
              <a:rPr lang="en-US" sz="2000" noProof="1" smtClean="0">
                <a:latin typeface="Courier New" pitchFamily="49" charset="0"/>
                <a:cs typeface="Courier New" pitchFamily="49" charset="0"/>
              </a:rPr>
              <a:t>    function new(input int size);</a:t>
            </a:r>
          </a:p>
          <a:p>
            <a:r>
              <a:rPr lang="en-US" sz="2000" noProof="1" smtClean="0">
                <a:latin typeface="Courier New" pitchFamily="49" charset="0"/>
                <a:cs typeface="Courier New" pitchFamily="49" charset="0"/>
              </a:rPr>
              <a:t>       mem = new[size];</a:t>
            </a:r>
          </a:p>
          <a:p>
            <a:r>
              <a:rPr lang="en-US" sz="2000" noProof="1" smtClean="0">
                <a:latin typeface="Courier New" pitchFamily="49" charset="0"/>
                <a:cs typeface="Courier New" pitchFamily="49" charset="0"/>
              </a:rPr>
              <a:t>    endfunction</a:t>
            </a:r>
          </a:p>
          <a:p>
            <a:r>
              <a:rPr lang="en-US" sz="2000" noProof="1" smtClean="0">
                <a:latin typeface="Courier New" pitchFamily="49" charset="0"/>
                <a:cs typeface="Courier New" pitchFamily="49" charset="0"/>
              </a:rPr>
              <a:t>    task mem_read(input int addr, output int data);</a:t>
            </a:r>
          </a:p>
          <a:p>
            <a:r>
              <a:rPr lang="en-US" sz="2000" noProof="1" smtClean="0">
                <a:latin typeface="Courier New" pitchFamily="49" charset="0"/>
                <a:cs typeface="Courier New" pitchFamily="49" charset="0"/>
              </a:rPr>
              <a:t>      #20 data = mem[addr];</a:t>
            </a:r>
          </a:p>
          <a:p>
            <a:r>
              <a:rPr lang="en-US" sz="2000" noProof="1" smtClean="0">
                <a:latin typeface="Courier New" pitchFamily="49" charset="0"/>
                <a:cs typeface="Courier New" pitchFamily="49" charset="0"/>
              </a:rPr>
              <a:t>    endtask</a:t>
            </a:r>
          </a:p>
          <a:p>
            <a:r>
              <a:rPr lang="en-US" sz="2000" noProof="1" smtClean="0">
                <a:latin typeface="Courier New" pitchFamily="49" charset="0"/>
                <a:cs typeface="Courier New" pitchFamily="49" charset="0"/>
              </a:rPr>
              <a:t>    task mem_write(input int addr, input int data);</a:t>
            </a:r>
          </a:p>
          <a:p>
            <a:r>
              <a:rPr lang="en-US" sz="2000" noProof="1" smtClean="0">
                <a:latin typeface="Courier New" pitchFamily="49" charset="0"/>
                <a:cs typeface="Courier New" pitchFamily="49" charset="0"/>
              </a:rPr>
              <a:t>      #10 mem[addr] = data;</a:t>
            </a:r>
          </a:p>
          <a:p>
            <a:r>
              <a:rPr lang="en-US" sz="2000" noProof="1" smtClean="0">
                <a:latin typeface="Courier New" pitchFamily="49" charset="0"/>
                <a:cs typeface="Courier New" pitchFamily="49" charset="0"/>
              </a:rPr>
              <a:t>    endtask : mem_write   endclass</a:t>
            </a:r>
          </a:p>
          <a:p>
            <a:r>
              <a:rPr lang="en-US" sz="2000" noProof="1" smtClean="0">
                <a:latin typeface="Courier New" pitchFamily="49" charset="0"/>
                <a:cs typeface="Courier New" pitchFamily="49" charset="0"/>
              </a:rPr>
              <a:t>  endclass</a:t>
            </a:r>
          </a:p>
          <a:p>
            <a:r>
              <a:rPr lang="en-US" sz="2000" noProof="1" smtClean="0">
                <a:latin typeface="Courier New" pitchFamily="49" charset="0"/>
                <a:cs typeface="Courier New" pitchFamily="49" charset="0"/>
              </a:rPr>
              <a:t>  .....</a:t>
            </a:r>
          </a:p>
        </p:txBody>
      </p:sp>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12.8.4 Calling methods in objects (cont)</a:t>
            </a:r>
            <a:endParaRPr lang="en-US" sz="4000" i="1" dirty="0"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50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14" end="1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15" end="1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16" end="1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12.8.4 Calling methods in objects (cont)</a:t>
            </a:r>
            <a:endParaRPr lang="en-US" sz="4000" i="1" dirty="0"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51</a:t>
            </a:fld>
            <a:endParaRPr lang="en-US" dirty="0"/>
          </a:p>
        </p:txBody>
      </p:sp>
      <p:sp>
        <p:nvSpPr>
          <p:cNvPr id="9" name="TextBox 8"/>
          <p:cNvSpPr txBox="1"/>
          <p:nvPr/>
        </p:nvSpPr>
        <p:spPr>
          <a:xfrm>
            <a:off x="381000" y="959108"/>
            <a:ext cx="8472191" cy="4832092"/>
          </a:xfrm>
          <a:prstGeom prst="rect">
            <a:avLst/>
          </a:prstGeom>
          <a:solidFill>
            <a:srgbClr val="FF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  ....... </a:t>
            </a:r>
          </a:p>
          <a:p>
            <a:r>
              <a:rPr lang="en-US" sz="2200" spc="-150" noProof="1" smtClean="0">
                <a:latin typeface="Courier New" pitchFamily="49" charset="0"/>
                <a:cs typeface="Courier New" pitchFamily="49" charset="0"/>
              </a:rPr>
              <a:t>  Memory memq[$];</a:t>
            </a:r>
          </a:p>
          <a:p>
            <a:r>
              <a:rPr lang="en-US" sz="2200" spc="-150" noProof="1" smtClean="0">
                <a:latin typeface="Courier New" pitchFamily="49" charset="0"/>
                <a:cs typeface="Courier New" pitchFamily="49" charset="0"/>
              </a:rPr>
              <a:t>  function void mem_build(input int size);</a:t>
            </a:r>
          </a:p>
          <a:p>
            <a:r>
              <a:rPr lang="en-US" sz="2200" spc="-150" noProof="1" smtClean="0">
                <a:latin typeface="Courier New" pitchFamily="49" charset="0"/>
                <a:cs typeface="Courier New" pitchFamily="49" charset="0"/>
              </a:rPr>
              <a:t>    Memory m;</a:t>
            </a:r>
          </a:p>
          <a:p>
            <a:r>
              <a:rPr lang="en-US" sz="2200" spc="-150" noProof="1" smtClean="0">
                <a:latin typeface="Courier New" pitchFamily="49" charset="0"/>
                <a:cs typeface="Courier New" pitchFamily="49" charset="0"/>
              </a:rPr>
              <a:t>    m = new(size);</a:t>
            </a:r>
          </a:p>
          <a:p>
            <a:r>
              <a:rPr lang="en-US" sz="2200" spc="-150" noProof="1" smtClean="0">
                <a:latin typeface="Courier New" pitchFamily="49" charset="0"/>
                <a:cs typeface="Courier New" pitchFamily="49" charset="0"/>
              </a:rPr>
              <a:t>    memq.push_back(m);</a:t>
            </a:r>
          </a:p>
          <a:p>
            <a:r>
              <a:rPr lang="en-US" sz="2200" spc="-150" noProof="1" smtClean="0">
                <a:latin typeface="Courier New" pitchFamily="49" charset="0"/>
                <a:cs typeface="Courier New" pitchFamily="49" charset="0"/>
              </a:rPr>
              <a:t>  endfunction</a:t>
            </a:r>
          </a:p>
          <a:p>
            <a:r>
              <a:rPr lang="en-US" sz="2200" spc="-150" noProof="1" smtClean="0">
                <a:latin typeface="Courier New" pitchFamily="49" charset="0"/>
                <a:cs typeface="Courier New" pitchFamily="49" charset="0"/>
              </a:rPr>
              <a:t>  task mem_read(input int idx, addr, output int data);</a:t>
            </a:r>
          </a:p>
          <a:p>
            <a:r>
              <a:rPr lang="en-US" sz="2200" spc="-150" noProof="1" smtClean="0">
                <a:latin typeface="Courier New" pitchFamily="49" charset="0"/>
                <a:cs typeface="Courier New" pitchFamily="49" charset="0"/>
              </a:rPr>
              <a:t>    memq[idx].mem_read(addr, data);</a:t>
            </a:r>
          </a:p>
          <a:p>
            <a:r>
              <a:rPr lang="en-US" sz="2200" spc="-150" noProof="1" smtClean="0">
                <a:latin typeface="Courier New" pitchFamily="49" charset="0"/>
                <a:cs typeface="Courier New" pitchFamily="49" charset="0"/>
              </a:rPr>
              <a:t>  endtask</a:t>
            </a:r>
          </a:p>
          <a:p>
            <a:r>
              <a:rPr lang="en-US" sz="2200" spc="-150" noProof="1" smtClean="0">
                <a:latin typeface="Courier New" pitchFamily="49" charset="0"/>
                <a:cs typeface="Courier New" pitchFamily="49" charset="0"/>
              </a:rPr>
              <a:t>  task mem_write(input int idx, addr, input int data);</a:t>
            </a:r>
          </a:p>
          <a:p>
            <a:r>
              <a:rPr lang="en-US" sz="2200" spc="-150" noProof="1" smtClean="0">
                <a:latin typeface="Courier New" pitchFamily="49" charset="0"/>
                <a:cs typeface="Courier New" pitchFamily="49" charset="0"/>
              </a:rPr>
              <a:t>    memq[idx].mem_write(addr, data);</a:t>
            </a:r>
          </a:p>
          <a:p>
            <a:r>
              <a:rPr lang="en-US" sz="2200" spc="-150" noProof="1" smtClean="0">
                <a:latin typeface="Courier New" pitchFamily="49" charset="0"/>
                <a:cs typeface="Courier New" pitchFamily="49" charset="0"/>
              </a:rPr>
              <a:t>  endtask</a:t>
            </a:r>
          </a:p>
          <a:p>
            <a:r>
              <a:rPr lang="en-US" sz="2200" spc="-150" noProof="1" smtClean="0">
                <a:latin typeface="Courier New" pitchFamily="49" charset="0"/>
                <a:cs typeface="Courier New" pitchFamily="49" charset="0"/>
              </a:rPr>
              <a:t>endmodule : memory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1000" y="671691"/>
            <a:ext cx="5759910" cy="6186309"/>
          </a:xfrm>
          <a:prstGeom prst="rect">
            <a:avLst/>
          </a:prstGeom>
          <a:solidFill>
            <a:srgbClr val="CC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extern void mem_read(int, int, int*);</a:t>
            </a:r>
          </a:p>
          <a:p>
            <a:r>
              <a:rPr lang="en-US" sz="2200" spc="-150" noProof="1" smtClean="0">
                <a:latin typeface="Courier New" pitchFamily="49" charset="0"/>
                <a:cs typeface="Courier New" pitchFamily="49" charset="0"/>
              </a:rPr>
              <a:t>extern void mem_write(int, int, int);</a:t>
            </a:r>
          </a:p>
          <a:p>
            <a:r>
              <a:rPr lang="en-US" sz="2200" spc="-150" noProof="1" smtClean="0">
                <a:latin typeface="Courier New" pitchFamily="49" charset="0"/>
                <a:cs typeface="Courier New" pitchFamily="49" charset="0"/>
              </a:rPr>
              <a:t>extern int mem_build(int);</a:t>
            </a:r>
          </a:p>
          <a:p>
            <a:r>
              <a:rPr lang="en-US" sz="2200" spc="-150" noProof="1" smtClean="0">
                <a:latin typeface="Courier New" pitchFamily="49" charset="0"/>
                <a:cs typeface="Courier New" pitchFamily="49" charset="0"/>
              </a:rPr>
              <a:t>void read_file(char *fname) {</a:t>
            </a:r>
          </a:p>
          <a:p>
            <a:r>
              <a:rPr lang="en-US" sz="2200" spc="-150" noProof="1" smtClean="0">
                <a:latin typeface="Courier New" pitchFamily="49" charset="0"/>
                <a:cs typeface="Courier New" pitchFamily="49" charset="0"/>
              </a:rPr>
              <a:t>  char cmd; int idx;</a:t>
            </a:r>
          </a:p>
          <a:p>
            <a:r>
              <a:rPr lang="en-US" sz="2200" spc="-150" noProof="1" smtClean="0">
                <a:latin typeface="Courier New" pitchFamily="49" charset="0"/>
                <a:cs typeface="Courier New" pitchFamily="49" charset="0"/>
              </a:rPr>
              <a:t>  FILE *file;</a:t>
            </a:r>
          </a:p>
          <a:p>
            <a:r>
              <a:rPr lang="en-US" sz="2200" spc="-150" noProof="1" smtClean="0">
                <a:latin typeface="Courier New" pitchFamily="49" charset="0"/>
                <a:cs typeface="Courier New" pitchFamily="49" charset="0"/>
              </a:rPr>
              <a:t>  file = fopen(fname, "r");</a:t>
            </a:r>
          </a:p>
          <a:p>
            <a:r>
              <a:rPr lang="en-US" sz="2200" spc="-150" noProof="1" smtClean="0">
                <a:latin typeface="Courier New" pitchFamily="49" charset="0"/>
                <a:cs typeface="Courier New" pitchFamily="49" charset="0"/>
              </a:rPr>
              <a:t>  while (!feof(file)) {</a:t>
            </a:r>
          </a:p>
          <a:p>
            <a:r>
              <a:rPr lang="en-US" sz="2200" spc="-150" noProof="1" smtClean="0">
                <a:latin typeface="Courier New" pitchFamily="49" charset="0"/>
                <a:cs typeface="Courier New" pitchFamily="49" charset="0"/>
              </a:rPr>
              <a:t>    cmd = fgetc(file);</a:t>
            </a:r>
          </a:p>
          <a:p>
            <a:r>
              <a:rPr lang="en-US" sz="2200" spc="-150" noProof="1" smtClean="0">
                <a:latin typeface="Courier New" pitchFamily="49" charset="0"/>
                <a:cs typeface="Courier New" pitchFamily="49" charset="0"/>
              </a:rPr>
              <a:t>    </a:t>
            </a:r>
            <a:r>
              <a:rPr lang="en-US" sz="2200" spc="-150" noProof="1" smtClean="0">
                <a:solidFill>
                  <a:srgbClr val="FF0000"/>
                </a:solidFill>
                <a:latin typeface="Courier New" pitchFamily="49" charset="0"/>
                <a:cs typeface="Courier New" pitchFamily="49" charset="0"/>
              </a:rPr>
              <a:t>fscanf(file, "%d", &amp;idx);</a:t>
            </a:r>
          </a:p>
          <a:p>
            <a:r>
              <a:rPr lang="en-US" sz="2200" spc="-150" noProof="1" smtClean="0">
                <a:latin typeface="Courier New" pitchFamily="49" charset="0"/>
                <a:cs typeface="Courier New" pitchFamily="49" charset="0"/>
              </a:rPr>
              <a:t>    switch (cmd) {</a:t>
            </a:r>
          </a:p>
          <a:p>
            <a:r>
              <a:rPr lang="en-US" sz="2200" spc="-150" noProof="1" smtClean="0">
                <a:latin typeface="Courier New" pitchFamily="49" charset="0"/>
                <a:cs typeface="Courier New" pitchFamily="49" charset="0"/>
              </a:rPr>
              <a:t>      case 'M': {</a:t>
            </a:r>
          </a:p>
          <a:p>
            <a:r>
              <a:rPr lang="en-US" sz="2200" spc="-150" noProof="1" smtClean="0">
                <a:latin typeface="Courier New" pitchFamily="49" charset="0"/>
                <a:cs typeface="Courier New" pitchFamily="49" charset="0"/>
              </a:rPr>
              <a:t>        int hi;</a:t>
            </a:r>
          </a:p>
          <a:p>
            <a:r>
              <a:rPr lang="en-US" sz="2200" spc="-150" noProof="1" smtClean="0">
                <a:latin typeface="Courier New" pitchFamily="49" charset="0"/>
                <a:cs typeface="Courier New" pitchFamily="49" charset="0"/>
              </a:rPr>
              <a:t>        fscanf(file, "%d ", &amp;hi);</a:t>
            </a:r>
          </a:p>
          <a:p>
            <a:r>
              <a:rPr lang="en-US" sz="2200" spc="-150" noProof="1" smtClean="0">
                <a:latin typeface="Courier New" pitchFamily="49" charset="0"/>
                <a:cs typeface="Courier New" pitchFamily="49" charset="0"/>
              </a:rPr>
              <a:t>        mem_build(hi);</a:t>
            </a:r>
          </a:p>
          <a:p>
            <a:r>
              <a:rPr lang="en-US" sz="2200" spc="-150" noProof="1" smtClean="0">
                <a:latin typeface="Courier New" pitchFamily="49" charset="0"/>
                <a:cs typeface="Courier New" pitchFamily="49" charset="0"/>
              </a:rPr>
              <a:t>        break;</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a:t>
            </a:r>
          </a:p>
        </p:txBody>
      </p:sp>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12.8.4 Calling methods in objects (cont)</a:t>
            </a:r>
            <a:endParaRPr lang="en-US" sz="4000" i="1" dirty="0"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52</a:t>
            </a:fld>
            <a:endParaRPr lang="en-US" dirty="0"/>
          </a:p>
        </p:txBody>
      </p:sp>
      <p:sp>
        <p:nvSpPr>
          <p:cNvPr id="6" name="TextBox 5"/>
          <p:cNvSpPr txBox="1"/>
          <p:nvPr/>
        </p:nvSpPr>
        <p:spPr>
          <a:xfrm>
            <a:off x="6477000" y="2286000"/>
            <a:ext cx="2304157" cy="3416320"/>
          </a:xfrm>
          <a:prstGeom prst="rect">
            <a:avLst/>
          </a:prstGeom>
          <a:solidFill>
            <a:srgbClr val="CCFFFF"/>
          </a:solidFill>
          <a:ln w="19050">
            <a:solidFill>
              <a:schemeClr val="tx1"/>
            </a:solidFill>
          </a:ln>
        </p:spPr>
        <p:txBody>
          <a:bodyPr wrap="none" rtlCol="0">
            <a:spAutoFit/>
          </a:bodyPr>
          <a:lstStyle/>
          <a:p>
            <a:r>
              <a:rPr lang="en-US" sz="2400" noProof="1" smtClean="0">
                <a:solidFill>
                  <a:srgbClr val="FF0000"/>
                </a:solidFill>
              </a:rPr>
              <a:t>Sample mem.dat</a:t>
            </a:r>
          </a:p>
          <a:p>
            <a:r>
              <a:rPr lang="en-US" sz="2400" noProof="1" smtClean="0">
                <a:solidFill>
                  <a:srgbClr val="FF0000"/>
                </a:solidFill>
              </a:rPr>
              <a:t>M0 1000</a:t>
            </a:r>
          </a:p>
          <a:p>
            <a:r>
              <a:rPr lang="en-US" sz="2400" noProof="1" smtClean="0">
                <a:solidFill>
                  <a:srgbClr val="FF0000"/>
                </a:solidFill>
              </a:rPr>
              <a:t>M1 2000</a:t>
            </a:r>
          </a:p>
          <a:p>
            <a:r>
              <a:rPr lang="en-US" sz="2400" noProof="1" smtClean="0">
                <a:solidFill>
                  <a:srgbClr val="FF0000"/>
                </a:solidFill>
              </a:rPr>
              <a:t>W0 12 34</a:t>
            </a:r>
          </a:p>
          <a:p>
            <a:r>
              <a:rPr lang="en-US" sz="2400" noProof="1" smtClean="0">
                <a:solidFill>
                  <a:srgbClr val="FF0000"/>
                </a:solidFill>
              </a:rPr>
              <a:t>W1 12 88</a:t>
            </a:r>
          </a:p>
          <a:p>
            <a:r>
              <a:rPr lang="en-US" sz="2400" noProof="1" smtClean="0">
                <a:solidFill>
                  <a:srgbClr val="FF0000"/>
                </a:solidFill>
              </a:rPr>
              <a:t>W0 99 18</a:t>
            </a:r>
          </a:p>
          <a:p>
            <a:r>
              <a:rPr lang="en-US" sz="2400" noProof="1" smtClean="0">
                <a:solidFill>
                  <a:srgbClr val="FF0000"/>
                </a:solidFill>
              </a:rPr>
              <a:t>R1 22 44</a:t>
            </a:r>
          </a:p>
          <a:p>
            <a:r>
              <a:rPr lang="en-US" sz="2400" noProof="1" smtClean="0">
                <a:solidFill>
                  <a:srgbClr val="FF0000"/>
                </a:solidFill>
              </a:rPr>
              <a:t>R0 12 34</a:t>
            </a:r>
          </a:p>
          <a:p>
            <a:r>
              <a:rPr lang="en-US" sz="2400" noProof="1" smtClean="0">
                <a:solidFill>
                  <a:srgbClr val="FF0000"/>
                </a:solidFill>
              </a:rPr>
              <a:t>R1 12 88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12.8.4 Calling methods in objects (cont)</a:t>
            </a:r>
            <a:endParaRPr lang="en-US" sz="4000" i="1" dirty="0"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53</a:t>
            </a:fld>
            <a:endParaRPr lang="en-US" dirty="0"/>
          </a:p>
        </p:txBody>
      </p:sp>
      <p:sp>
        <p:nvSpPr>
          <p:cNvPr id="9" name="TextBox 8"/>
          <p:cNvSpPr txBox="1"/>
          <p:nvPr/>
        </p:nvSpPr>
        <p:spPr>
          <a:xfrm>
            <a:off x="152400" y="671691"/>
            <a:ext cx="6603090" cy="5909310"/>
          </a:xfrm>
          <a:prstGeom prst="rect">
            <a:avLst/>
          </a:prstGeom>
          <a:solidFill>
            <a:srgbClr val="CCFFCC"/>
          </a:solidFill>
          <a:ln w="19050">
            <a:solidFill>
              <a:schemeClr val="tx1"/>
            </a:solidFill>
          </a:ln>
        </p:spPr>
        <p:txBody>
          <a:bodyPr wrap="none" rtlCol="0">
            <a:spAutoFit/>
          </a:bodyPr>
          <a:lstStyle/>
          <a:p>
            <a:r>
              <a:rPr lang="en-US" sz="2100" spc="-300" noProof="1" smtClean="0">
                <a:latin typeface="Courier New" pitchFamily="49" charset="0"/>
                <a:cs typeface="Courier New" pitchFamily="49" charset="0"/>
              </a:rPr>
              <a:t>      case 'R': {</a:t>
            </a:r>
          </a:p>
          <a:p>
            <a:r>
              <a:rPr lang="en-US" sz="2100" spc="-300" noProof="1" smtClean="0">
                <a:latin typeface="Courier New" pitchFamily="49" charset="0"/>
                <a:cs typeface="Courier New" pitchFamily="49" charset="0"/>
              </a:rPr>
              <a:t>        int addr, data, exp;</a:t>
            </a:r>
          </a:p>
          <a:p>
            <a:r>
              <a:rPr lang="en-US" sz="2100" spc="-300" noProof="1" smtClean="0">
                <a:latin typeface="Courier New" pitchFamily="49" charset="0"/>
                <a:cs typeface="Courier New" pitchFamily="49" charset="0"/>
              </a:rPr>
              <a:t>        fscanf(file, "%d %d ", &amp;addr, &amp;exp);</a:t>
            </a:r>
          </a:p>
          <a:p>
            <a:r>
              <a:rPr lang="en-US" sz="2100" spc="-300" noProof="1" smtClean="0">
                <a:latin typeface="Courier New" pitchFamily="49" charset="0"/>
                <a:cs typeface="Courier New" pitchFamily="49" charset="0"/>
              </a:rPr>
              <a:t>        </a:t>
            </a:r>
            <a:r>
              <a:rPr lang="en-US" sz="2100" spc="-300" noProof="1" smtClean="0">
                <a:solidFill>
                  <a:srgbClr val="FF0000"/>
                </a:solidFill>
                <a:latin typeface="Courier New" pitchFamily="49" charset="0"/>
                <a:cs typeface="Courier New" pitchFamily="49" charset="0"/>
              </a:rPr>
              <a:t>mem_read(idx, addr, &amp;data);</a:t>
            </a:r>
          </a:p>
          <a:p>
            <a:r>
              <a:rPr lang="en-US" sz="2100" spc="-300" noProof="1" smtClean="0">
                <a:latin typeface="Courier New" pitchFamily="49" charset="0"/>
                <a:cs typeface="Courier New" pitchFamily="49" charset="0"/>
              </a:rPr>
              <a:t>        if (data != exp)</a:t>
            </a:r>
          </a:p>
          <a:p>
            <a:r>
              <a:rPr lang="en-US" sz="2100" spc="-300" noProof="1" smtClean="0">
                <a:latin typeface="Courier New" pitchFamily="49" charset="0"/>
                <a:cs typeface="Courier New" pitchFamily="49" charset="0"/>
              </a:rPr>
              <a:t>          printf("C: Data=%d, exp=%d\n", data, exp);</a:t>
            </a:r>
          </a:p>
          <a:p>
            <a:r>
              <a:rPr lang="en-US" sz="2100" spc="-300" noProof="1" smtClean="0">
                <a:latin typeface="Courier New" pitchFamily="49" charset="0"/>
                <a:cs typeface="Courier New" pitchFamily="49" charset="0"/>
              </a:rPr>
              <a:t>        break;</a:t>
            </a:r>
          </a:p>
          <a:p>
            <a:r>
              <a:rPr lang="en-US" sz="2100" spc="-300" noProof="1" smtClean="0">
                <a:latin typeface="Courier New" pitchFamily="49" charset="0"/>
                <a:cs typeface="Courier New" pitchFamily="49" charset="0"/>
              </a:rPr>
              <a:t>      }</a:t>
            </a:r>
          </a:p>
          <a:p>
            <a:r>
              <a:rPr lang="en-US" sz="2100" spc="-300" noProof="1" smtClean="0">
                <a:latin typeface="Courier New" pitchFamily="49" charset="0"/>
                <a:cs typeface="Courier New" pitchFamily="49" charset="0"/>
              </a:rPr>
              <a:t>      case 'W': {</a:t>
            </a:r>
          </a:p>
          <a:p>
            <a:r>
              <a:rPr lang="en-US" sz="2100" spc="-300" noProof="1" smtClean="0">
                <a:latin typeface="Courier New" pitchFamily="49" charset="0"/>
                <a:cs typeface="Courier New" pitchFamily="49" charset="0"/>
              </a:rPr>
              <a:t>        int addr, data;</a:t>
            </a:r>
          </a:p>
          <a:p>
            <a:r>
              <a:rPr lang="en-US" sz="2100" spc="-300" noProof="1" smtClean="0">
                <a:latin typeface="Courier New" pitchFamily="49" charset="0"/>
                <a:cs typeface="Courier New" pitchFamily="49" charset="0"/>
              </a:rPr>
              <a:t>        fscanf(file, "%d %d ", &amp;addr, &amp;data);</a:t>
            </a:r>
          </a:p>
          <a:p>
            <a:r>
              <a:rPr lang="en-US" sz="2100" spc="-300" noProof="1" smtClean="0">
                <a:latin typeface="Courier New" pitchFamily="49" charset="0"/>
                <a:cs typeface="Courier New" pitchFamily="49" charset="0"/>
              </a:rPr>
              <a:t>        </a:t>
            </a:r>
            <a:r>
              <a:rPr lang="en-US" sz="2100" spc="-300" noProof="1" smtClean="0">
                <a:solidFill>
                  <a:srgbClr val="FF0000"/>
                </a:solidFill>
                <a:latin typeface="Courier New" pitchFamily="49" charset="0"/>
                <a:cs typeface="Courier New" pitchFamily="49" charset="0"/>
              </a:rPr>
              <a:t>mem_write(idx, addr, data);</a:t>
            </a:r>
          </a:p>
          <a:p>
            <a:r>
              <a:rPr lang="en-US" sz="2100" spc="-300" noProof="1" smtClean="0">
                <a:latin typeface="Courier New" pitchFamily="49" charset="0"/>
                <a:cs typeface="Courier New" pitchFamily="49" charset="0"/>
              </a:rPr>
              <a:t>        break;</a:t>
            </a:r>
          </a:p>
          <a:p>
            <a:r>
              <a:rPr lang="en-US" sz="2100" spc="-300" noProof="1" smtClean="0">
                <a:latin typeface="Courier New" pitchFamily="49" charset="0"/>
                <a:cs typeface="Courier New" pitchFamily="49" charset="0"/>
              </a:rPr>
              <a:t>      }</a:t>
            </a:r>
          </a:p>
          <a:p>
            <a:r>
              <a:rPr lang="en-US" sz="2100" spc="-300" noProof="1" smtClean="0">
                <a:latin typeface="Courier New" pitchFamily="49" charset="0"/>
                <a:cs typeface="Courier New" pitchFamily="49" charset="0"/>
              </a:rPr>
              <a:t>    }</a:t>
            </a:r>
          </a:p>
          <a:p>
            <a:r>
              <a:rPr lang="en-US" sz="2100" spc="-300" noProof="1" smtClean="0">
                <a:latin typeface="Courier New" pitchFamily="49" charset="0"/>
                <a:cs typeface="Courier New" pitchFamily="49" charset="0"/>
              </a:rPr>
              <a:t>  }</a:t>
            </a:r>
          </a:p>
          <a:p>
            <a:r>
              <a:rPr lang="en-US" sz="2100" spc="-300" noProof="1" smtClean="0">
                <a:latin typeface="Courier New" pitchFamily="49" charset="0"/>
                <a:cs typeface="Courier New" pitchFamily="49" charset="0"/>
              </a:rPr>
              <a:t>  fclose(file);</a:t>
            </a:r>
          </a:p>
          <a:p>
            <a:r>
              <a:rPr lang="en-US" sz="2100" spc="-300" noProof="1" smtClean="0">
                <a:latin typeface="Courier New" pitchFamily="49" charset="0"/>
                <a:cs typeface="Courier New" pitchFamily="49" charset="0"/>
              </a:rPr>
              <a:t>}</a:t>
            </a:r>
          </a:p>
        </p:txBody>
      </p:sp>
      <p:sp>
        <p:nvSpPr>
          <p:cNvPr id="10" name="TextBox 9"/>
          <p:cNvSpPr txBox="1"/>
          <p:nvPr/>
        </p:nvSpPr>
        <p:spPr>
          <a:xfrm>
            <a:off x="6705600" y="1981200"/>
            <a:ext cx="2304157" cy="3416320"/>
          </a:xfrm>
          <a:prstGeom prst="rect">
            <a:avLst/>
          </a:prstGeom>
          <a:solidFill>
            <a:srgbClr val="CCFFFF"/>
          </a:solidFill>
          <a:ln w="19050">
            <a:solidFill>
              <a:schemeClr val="tx1"/>
            </a:solidFill>
          </a:ln>
        </p:spPr>
        <p:txBody>
          <a:bodyPr wrap="none" rtlCol="0">
            <a:spAutoFit/>
          </a:bodyPr>
          <a:lstStyle/>
          <a:p>
            <a:r>
              <a:rPr lang="en-US" sz="2400" noProof="1" smtClean="0">
                <a:solidFill>
                  <a:srgbClr val="FF0000"/>
                </a:solidFill>
              </a:rPr>
              <a:t>Sample mem.dat</a:t>
            </a:r>
          </a:p>
          <a:p>
            <a:r>
              <a:rPr lang="en-US" sz="2400" noProof="1" smtClean="0">
                <a:solidFill>
                  <a:srgbClr val="FF0000"/>
                </a:solidFill>
              </a:rPr>
              <a:t>M0 1000</a:t>
            </a:r>
          </a:p>
          <a:p>
            <a:r>
              <a:rPr lang="en-US" sz="2400" noProof="1" smtClean="0">
                <a:solidFill>
                  <a:srgbClr val="FF0000"/>
                </a:solidFill>
              </a:rPr>
              <a:t>M1 2000</a:t>
            </a:r>
          </a:p>
          <a:p>
            <a:r>
              <a:rPr lang="en-US" sz="2400" noProof="1" smtClean="0">
                <a:solidFill>
                  <a:srgbClr val="FF0000"/>
                </a:solidFill>
              </a:rPr>
              <a:t>W0 12 34</a:t>
            </a:r>
          </a:p>
          <a:p>
            <a:r>
              <a:rPr lang="en-US" sz="2400" noProof="1" smtClean="0">
                <a:solidFill>
                  <a:srgbClr val="FF0000"/>
                </a:solidFill>
              </a:rPr>
              <a:t>W1 12 88</a:t>
            </a:r>
          </a:p>
          <a:p>
            <a:r>
              <a:rPr lang="en-US" sz="2400" noProof="1" smtClean="0">
                <a:solidFill>
                  <a:srgbClr val="FF0000"/>
                </a:solidFill>
              </a:rPr>
              <a:t>W0 99 18</a:t>
            </a:r>
          </a:p>
          <a:p>
            <a:r>
              <a:rPr lang="en-US" sz="2400" noProof="1" smtClean="0">
                <a:solidFill>
                  <a:srgbClr val="FF0000"/>
                </a:solidFill>
              </a:rPr>
              <a:t>R1 22 44</a:t>
            </a:r>
          </a:p>
          <a:p>
            <a:r>
              <a:rPr lang="en-US" sz="2400" noProof="1" smtClean="0">
                <a:solidFill>
                  <a:srgbClr val="FF0000"/>
                </a:solidFill>
              </a:rPr>
              <a:t>R0 12 34</a:t>
            </a:r>
          </a:p>
          <a:p>
            <a:r>
              <a:rPr lang="en-US" sz="2400" noProof="1" smtClean="0">
                <a:solidFill>
                  <a:srgbClr val="FF0000"/>
                </a:solidFill>
              </a:rPr>
              <a:t>R1 12 88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Calling Methods in Objects Exercise 6/6</a:t>
            </a:r>
          </a:p>
        </p:txBody>
      </p:sp>
      <p:sp>
        <p:nvSpPr>
          <p:cNvPr id="8" name="Slide Number Placeholder 7"/>
          <p:cNvSpPr>
            <a:spLocks noGrp="1"/>
          </p:cNvSpPr>
          <p:nvPr>
            <p:ph type="sldNum" sz="quarter" idx="12"/>
          </p:nvPr>
        </p:nvSpPr>
        <p:spPr/>
        <p:txBody>
          <a:bodyPr/>
          <a:lstStyle/>
          <a:p>
            <a:fld id="{40AF488E-6686-480A-A715-D02D7FC0CDA5}" type="slidenum">
              <a:rPr lang="en-US" smtClean="0"/>
              <a:pPr/>
              <a:t>54</a:t>
            </a:fld>
            <a:endParaRPr lang="en-US" dirty="0"/>
          </a:p>
        </p:txBody>
      </p:sp>
      <p:sp>
        <p:nvSpPr>
          <p:cNvPr id="10" name="TextBox 9"/>
          <p:cNvSpPr txBox="1"/>
          <p:nvPr/>
        </p:nvSpPr>
        <p:spPr>
          <a:xfrm>
            <a:off x="304800" y="1143000"/>
            <a:ext cx="8458200" cy="2308324"/>
          </a:xfrm>
          <a:prstGeom prst="rect">
            <a:avLst/>
          </a:prstGeom>
          <a:noFill/>
        </p:spPr>
        <p:txBody>
          <a:bodyPr wrap="square" rtlCol="0">
            <a:spAutoFit/>
          </a:bodyPr>
          <a:lstStyle/>
          <a:p>
            <a:pPr marL="457200" lvl="0" indent="-457200"/>
            <a:r>
              <a:rPr lang="en-US" sz="2400" dirty="0" smtClean="0"/>
              <a:t>Modify exercise 5 to:</a:t>
            </a:r>
          </a:p>
          <a:p>
            <a:pPr marL="457200" indent="-457200">
              <a:buFont typeface="+mj-lt"/>
              <a:buAutoNum type="arabicPeriod"/>
            </a:pPr>
            <a:r>
              <a:rPr lang="en-US" sz="2400" dirty="0" smtClean="0"/>
              <a:t>create a SystemVerilog class </a:t>
            </a:r>
            <a:r>
              <a:rPr lang="en-US" sz="2200" dirty="0" smtClean="0">
                <a:latin typeface="Courier New" pitchFamily="49" charset="0"/>
                <a:cs typeface="Courier New" pitchFamily="49" charset="0"/>
              </a:rPr>
              <a:t>Hello</a:t>
            </a:r>
            <a:r>
              <a:rPr lang="en-US" sz="2400" dirty="0" smtClean="0"/>
              <a:t> and define function </a:t>
            </a:r>
            <a:r>
              <a:rPr lang="en-US" sz="2200" dirty="0" smtClean="0">
                <a:latin typeface="Courier New" pitchFamily="49" charset="0"/>
                <a:cs typeface="Courier New" pitchFamily="49" charset="0"/>
              </a:rPr>
              <a:t>hello_sv</a:t>
            </a:r>
            <a:r>
              <a:rPr lang="en-US" sz="2400" dirty="0" smtClean="0"/>
              <a:t> within the class</a:t>
            </a:r>
          </a:p>
          <a:p>
            <a:pPr marL="457200" indent="-457200">
              <a:buFont typeface="+mj-lt"/>
              <a:buAutoNum type="arabicPeriod"/>
            </a:pPr>
            <a:r>
              <a:rPr lang="en-US" sz="2400" dirty="0" smtClean="0"/>
              <a:t>define and export  SystemVerilog function </a:t>
            </a:r>
            <a:r>
              <a:rPr lang="en-US" sz="2200" dirty="0" smtClean="0">
                <a:latin typeface="Courier New" pitchFamily="49" charset="0"/>
                <a:cs typeface="Courier New" pitchFamily="49" charset="0"/>
              </a:rPr>
              <a:t>hello_build</a:t>
            </a:r>
          </a:p>
          <a:p>
            <a:pPr marL="457200" indent="-457200">
              <a:buFont typeface="+mj-lt"/>
              <a:buAutoNum type="arabicPeriod"/>
            </a:pPr>
            <a:r>
              <a:rPr lang="en-US" sz="2400" dirty="0" smtClean="0"/>
              <a:t>call the SystemVerilog function </a:t>
            </a:r>
            <a:r>
              <a:rPr lang="en-US" sz="2200" dirty="0" smtClean="0">
                <a:latin typeface="Courier New" pitchFamily="49" charset="0"/>
                <a:cs typeface="Courier New" pitchFamily="49" charset="0"/>
              </a:rPr>
              <a:t>hello_sv</a:t>
            </a:r>
            <a:r>
              <a:rPr lang="en-US" sz="2400" dirty="0" smtClean="0"/>
              <a:t> for two different SystemVerilog objects from the C function</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12.9 Connecting Other Languages</a:t>
            </a:r>
            <a:endParaRPr lang="en-US" sz="4000" i="1" dirty="0" smtClean="0"/>
          </a:p>
        </p:txBody>
      </p:sp>
      <p:sp>
        <p:nvSpPr>
          <p:cNvPr id="8" name="Slide Number Placeholder 7"/>
          <p:cNvSpPr>
            <a:spLocks noGrp="1"/>
          </p:cNvSpPr>
          <p:nvPr>
            <p:ph type="sldNum" sz="quarter" idx="12"/>
          </p:nvPr>
        </p:nvSpPr>
        <p:spPr/>
        <p:txBody>
          <a:bodyPr/>
          <a:lstStyle/>
          <a:p>
            <a:fld id="{40AF488E-6686-480A-A715-D02D7FC0CDA5}" type="slidenum">
              <a:rPr lang="en-US" smtClean="0"/>
              <a:pPr/>
              <a:t>55</a:t>
            </a:fld>
            <a:endParaRPr lang="en-US" dirty="0"/>
          </a:p>
        </p:txBody>
      </p:sp>
      <p:sp>
        <p:nvSpPr>
          <p:cNvPr id="6" name="TextBox 5"/>
          <p:cNvSpPr txBox="1"/>
          <p:nvPr/>
        </p:nvSpPr>
        <p:spPr>
          <a:xfrm>
            <a:off x="228600" y="838200"/>
            <a:ext cx="8610600" cy="757130"/>
          </a:xfrm>
          <a:prstGeom prst="rect">
            <a:avLst/>
          </a:prstGeom>
          <a:noFill/>
        </p:spPr>
        <p:txBody>
          <a:bodyPr wrap="square" rtlCol="0">
            <a:spAutoFit/>
          </a:bodyPr>
          <a:lstStyle/>
          <a:p>
            <a:pPr>
              <a:lnSpc>
                <a:spcPct val="90000"/>
              </a:lnSpc>
            </a:pPr>
            <a:r>
              <a:rPr lang="en-US" sz="2400" dirty="0" smtClean="0"/>
              <a:t>Can connect other languages with SystemVerilog using the task </a:t>
            </a:r>
            <a:r>
              <a:rPr lang="en-US" sz="2200" dirty="0" smtClean="0">
                <a:latin typeface="Courier New" pitchFamily="49" charset="0"/>
                <a:cs typeface="Courier New" pitchFamily="49" charset="0"/>
              </a:rPr>
              <a:t>$system</a:t>
            </a:r>
            <a:r>
              <a:rPr lang="en-US" sz="2400" dirty="0" smtClean="0"/>
              <a:t>.</a:t>
            </a:r>
          </a:p>
        </p:txBody>
      </p:sp>
      <p:sp>
        <p:nvSpPr>
          <p:cNvPr id="9" name="TextBox 8"/>
          <p:cNvSpPr txBox="1"/>
          <p:nvPr/>
        </p:nvSpPr>
        <p:spPr>
          <a:xfrm>
            <a:off x="304800" y="1752600"/>
            <a:ext cx="8170827" cy="2462213"/>
          </a:xfrm>
          <a:prstGeom prst="rect">
            <a:avLst/>
          </a:prstGeom>
          <a:solidFill>
            <a:srgbClr val="FF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module test;</a:t>
            </a:r>
          </a:p>
          <a:p>
            <a:r>
              <a:rPr lang="en-US" sz="2200" spc="-150" noProof="1" smtClean="0">
                <a:latin typeface="Courier New" pitchFamily="49" charset="0"/>
                <a:cs typeface="Courier New" pitchFamily="49" charset="0"/>
              </a:rPr>
              <a:t>   int return_val;</a:t>
            </a:r>
          </a:p>
          <a:p>
            <a:r>
              <a:rPr lang="en-US" sz="2200" spc="-150" noProof="1" smtClean="0">
                <a:latin typeface="Courier New" pitchFamily="49" charset="0"/>
                <a:cs typeface="Courier New" pitchFamily="49" charset="0"/>
              </a:rPr>
              <a:t>   initial begin</a:t>
            </a:r>
          </a:p>
          <a:p>
            <a:r>
              <a:rPr lang="en-US" sz="2200" spc="-150" noProof="1" smtClean="0">
                <a:latin typeface="Courier New" pitchFamily="49" charset="0"/>
                <a:cs typeface="Courier New" pitchFamily="49" charset="0"/>
              </a:rPr>
              <a:t>      return_val = $system("perl script.perl");</a:t>
            </a:r>
          </a:p>
          <a:p>
            <a:r>
              <a:rPr lang="en-US" sz="2200" spc="-150" noProof="1" smtClean="0">
                <a:latin typeface="Courier New" pitchFamily="49" charset="0"/>
                <a:cs typeface="Courier New" pitchFamily="49" charset="0"/>
              </a:rPr>
              <a:t>      $display("The return value is %d", return_val);</a:t>
            </a:r>
          </a:p>
          <a:p>
            <a:r>
              <a:rPr lang="en-US" sz="2200" spc="-150" noProof="1" smtClean="0">
                <a:latin typeface="Courier New" pitchFamily="49" charset="0"/>
                <a:cs typeface="Courier New" pitchFamily="49" charset="0"/>
              </a:rPr>
              <a:t>   end</a:t>
            </a:r>
          </a:p>
          <a:p>
            <a:r>
              <a:rPr lang="en-US" sz="2200" spc="-150" noProof="1" smtClean="0">
                <a:latin typeface="Courier New" pitchFamily="49" charset="0"/>
                <a:cs typeface="Courier New" pitchFamily="49" charset="0"/>
              </a:rPr>
              <a:t>endmodule</a:t>
            </a:r>
          </a:p>
        </p:txBody>
      </p:sp>
      <p:sp>
        <p:nvSpPr>
          <p:cNvPr id="11" name="TextBox 10"/>
          <p:cNvSpPr txBox="1"/>
          <p:nvPr/>
        </p:nvSpPr>
        <p:spPr>
          <a:xfrm>
            <a:off x="457200" y="4724400"/>
            <a:ext cx="4705134" cy="1107996"/>
          </a:xfrm>
          <a:prstGeom prst="rect">
            <a:avLst/>
          </a:prstGeom>
          <a:solidFill>
            <a:srgbClr val="CCFFCC"/>
          </a:solidFill>
          <a:ln w="19050">
            <a:solidFill>
              <a:schemeClr val="tx1"/>
            </a:solidFill>
          </a:ln>
        </p:spPr>
        <p:txBody>
          <a:bodyPr wrap="none" rtlCol="0">
            <a:spAutoFit/>
          </a:bodyPr>
          <a:lstStyle/>
          <a:p>
            <a:r>
              <a:rPr lang="en-US" sz="2200" spc="-150" noProof="1" smtClean="0">
                <a:latin typeface="Courier New" pitchFamily="49" charset="0"/>
                <a:cs typeface="Courier New" pitchFamily="49" charset="0"/>
              </a:rPr>
              <a:t>#!/usr/bin/perl</a:t>
            </a:r>
          </a:p>
          <a:p>
            <a:r>
              <a:rPr lang="en-US" sz="2200" spc="-150" noProof="1" smtClean="0">
                <a:latin typeface="Courier New" pitchFamily="49" charset="0"/>
                <a:cs typeface="Courier New" pitchFamily="49" charset="0"/>
              </a:rPr>
              <a:t>print "Perl: Hello world!\n" ;</a:t>
            </a:r>
          </a:p>
          <a:p>
            <a:r>
              <a:rPr lang="en-US" sz="2200" spc="-150" noProof="1" smtClean="0">
                <a:latin typeface="Courier New" pitchFamily="49" charset="0"/>
                <a:cs typeface="Courier New" pitchFamily="49" charset="0"/>
              </a:rPr>
              <a:t>exit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Name Conflicts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6</a:t>
            </a:fld>
            <a:endParaRPr lang="en-US" dirty="0"/>
          </a:p>
        </p:txBody>
      </p:sp>
      <p:sp>
        <p:nvSpPr>
          <p:cNvPr id="15" name="TextBox 14"/>
          <p:cNvSpPr txBox="1"/>
          <p:nvPr/>
        </p:nvSpPr>
        <p:spPr>
          <a:xfrm>
            <a:off x="2971800" y="1143000"/>
            <a:ext cx="5863389" cy="1785104"/>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 test.sv</a:t>
            </a:r>
          </a:p>
          <a:p>
            <a:r>
              <a:rPr lang="en-US" sz="2200" spc="-150" noProof="1" smtClean="0">
                <a:latin typeface="Courier New" pitchFamily="49" charset="0"/>
                <a:cs typeface="Courier New" pitchFamily="49" charset="0"/>
              </a:rPr>
              <a:t>import "DPI-C" function void </a:t>
            </a:r>
            <a:r>
              <a:rPr lang="en-US" sz="2200" spc="-150" noProof="1" smtClean="0">
                <a:solidFill>
                  <a:srgbClr val="FF0000"/>
                </a:solidFill>
                <a:latin typeface="Courier New" pitchFamily="49" charset="0"/>
                <a:cs typeface="Courier New" pitchFamily="49" charset="0"/>
              </a:rPr>
              <a:t>test</a:t>
            </a:r>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program automatic </a:t>
            </a:r>
            <a:r>
              <a:rPr lang="en-US" sz="2200" spc="-150" noProof="1" smtClean="0">
                <a:solidFill>
                  <a:srgbClr val="FF0000"/>
                </a:solidFill>
                <a:latin typeface="Courier New" pitchFamily="49" charset="0"/>
                <a:cs typeface="Courier New" pitchFamily="49" charset="0"/>
              </a:rPr>
              <a:t>test</a:t>
            </a:r>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   initial test();</a:t>
            </a:r>
          </a:p>
          <a:p>
            <a:r>
              <a:rPr lang="en-US" sz="2200" spc="-150" noProof="1" smtClean="0">
                <a:latin typeface="Courier New" pitchFamily="49" charset="0"/>
                <a:cs typeface="Courier New" pitchFamily="49" charset="0"/>
              </a:rPr>
              <a:t>endprogram</a:t>
            </a:r>
          </a:p>
        </p:txBody>
      </p:sp>
      <p:sp>
        <p:nvSpPr>
          <p:cNvPr id="16" name="TextBox 15"/>
          <p:cNvSpPr txBox="1"/>
          <p:nvPr/>
        </p:nvSpPr>
        <p:spPr>
          <a:xfrm>
            <a:off x="228600" y="1143000"/>
            <a:ext cx="2438400" cy="1446550"/>
          </a:xfrm>
          <a:prstGeom prst="rect">
            <a:avLst/>
          </a:prstGeom>
          <a:solidFill>
            <a:srgbClr val="CC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 test.c */</a:t>
            </a:r>
          </a:p>
          <a:p>
            <a:r>
              <a:rPr lang="en-US" sz="2200" spc="-150" noProof="1" smtClean="0">
                <a:latin typeface="Courier New" pitchFamily="49" charset="0"/>
                <a:cs typeface="Courier New" pitchFamily="49" charset="0"/>
              </a:rPr>
              <a:t>int test(...... </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a:t>
            </a:r>
          </a:p>
        </p:txBody>
      </p:sp>
      <p:grpSp>
        <p:nvGrpSpPr>
          <p:cNvPr id="14" name="Group 13"/>
          <p:cNvGrpSpPr/>
          <p:nvPr/>
        </p:nvGrpSpPr>
        <p:grpSpPr>
          <a:xfrm>
            <a:off x="6553200" y="1828800"/>
            <a:ext cx="2285279" cy="537865"/>
            <a:chOff x="3581400" y="2590800"/>
            <a:chExt cx="2285279" cy="537865"/>
          </a:xfrm>
        </p:grpSpPr>
        <p:cxnSp>
          <p:nvCxnSpPr>
            <p:cNvPr id="17" name="Straight Arrow Connector 16"/>
            <p:cNvCxnSpPr/>
            <p:nvPr/>
          </p:nvCxnSpPr>
          <p:spPr>
            <a:xfrm flipV="1">
              <a:off x="3581400" y="2590800"/>
              <a:ext cx="1066800" cy="228600"/>
            </a:xfrm>
            <a:prstGeom prst="straightConnector1">
              <a:avLst/>
            </a:prstGeom>
            <a:ln w="25400">
              <a:solidFill>
                <a:srgbClr val="0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86200" y="2667000"/>
              <a:ext cx="1980479" cy="461665"/>
            </a:xfrm>
            <a:prstGeom prst="rect">
              <a:avLst/>
            </a:prstGeom>
            <a:noFill/>
            <a:ln w="19050">
              <a:noFill/>
            </a:ln>
          </p:spPr>
          <p:txBody>
            <a:bodyPr wrap="none" rtlCol="0">
              <a:spAutoFit/>
            </a:bodyPr>
            <a:lstStyle/>
            <a:p>
              <a:r>
                <a:rPr lang="en-US" sz="2400" dirty="0" smtClean="0">
                  <a:solidFill>
                    <a:srgbClr val="FF0000"/>
                  </a:solidFill>
                </a:rPr>
                <a:t>name conflict!</a:t>
              </a:r>
            </a:p>
          </p:txBody>
        </p:sp>
      </p:grpSp>
      <p:sp>
        <p:nvSpPr>
          <p:cNvPr id="18" name="TextBox 17"/>
          <p:cNvSpPr txBox="1"/>
          <p:nvPr/>
        </p:nvSpPr>
        <p:spPr>
          <a:xfrm>
            <a:off x="228600" y="3886200"/>
            <a:ext cx="8534400" cy="1446550"/>
          </a:xfrm>
          <a:prstGeom prst="rect">
            <a:avLst/>
          </a:prstGeom>
          <a:solidFill>
            <a:srgbClr val="FFFFCC"/>
          </a:solidFill>
          <a:ln>
            <a:solidFill>
              <a:schemeClr val="tx1"/>
            </a:solidFill>
          </a:ln>
        </p:spPr>
        <p:txBody>
          <a:bodyPr wrap="square" rtlCol="0">
            <a:spAutoFit/>
          </a:bodyPr>
          <a:lstStyle/>
          <a:p>
            <a:r>
              <a:rPr lang="en-US" sz="2200" noProof="1" smtClean="0">
                <a:latin typeface="Courier New" pitchFamily="49" charset="0"/>
                <a:cs typeface="Courier New" pitchFamily="49" charset="0"/>
              </a:rPr>
              <a:t>import "DPI-C" </a:t>
            </a:r>
            <a:r>
              <a:rPr lang="en-US" sz="2200" noProof="1" smtClean="0">
                <a:solidFill>
                  <a:srgbClr val="FF0000"/>
                </a:solidFill>
                <a:latin typeface="Courier New" pitchFamily="49" charset="0"/>
                <a:cs typeface="Courier New" pitchFamily="49" charset="0"/>
              </a:rPr>
              <a:t>test = </a:t>
            </a:r>
            <a:r>
              <a:rPr lang="en-US" sz="2200" noProof="1" smtClean="0">
                <a:latin typeface="Courier New" pitchFamily="49" charset="0"/>
                <a:cs typeface="Courier New" pitchFamily="49" charset="0"/>
              </a:rPr>
              <a:t>function void </a:t>
            </a:r>
            <a:r>
              <a:rPr lang="en-US" sz="2200" noProof="1" smtClean="0">
                <a:solidFill>
                  <a:srgbClr val="FF0000"/>
                </a:solidFill>
                <a:latin typeface="Courier New" pitchFamily="49" charset="0"/>
                <a:cs typeface="Courier New" pitchFamily="49" charset="0"/>
              </a:rPr>
              <a:t>my_test</a:t>
            </a:r>
            <a:r>
              <a:rPr lang="en-US" sz="2200" noProof="1" smtClean="0">
                <a:latin typeface="Courier New" pitchFamily="49" charset="0"/>
                <a:cs typeface="Courier New" pitchFamily="49" charset="0"/>
              </a:rPr>
              <a:t>();</a:t>
            </a:r>
          </a:p>
          <a:p>
            <a:r>
              <a:rPr lang="en-US" sz="2200" noProof="1" smtClean="0">
                <a:latin typeface="Courier New" pitchFamily="49" charset="0"/>
                <a:cs typeface="Courier New" pitchFamily="49" charset="0"/>
              </a:rPr>
              <a:t>program automatic test;</a:t>
            </a:r>
          </a:p>
          <a:p>
            <a:r>
              <a:rPr lang="en-US" sz="2200" noProof="1" smtClean="0">
                <a:latin typeface="Courier New" pitchFamily="49" charset="0"/>
                <a:cs typeface="Courier New" pitchFamily="49" charset="0"/>
              </a:rPr>
              <a:t>   initial </a:t>
            </a:r>
            <a:r>
              <a:rPr lang="en-US" sz="2200" noProof="1" smtClean="0">
                <a:solidFill>
                  <a:srgbClr val="FF0000"/>
                </a:solidFill>
                <a:latin typeface="Courier New" pitchFamily="49" charset="0"/>
                <a:cs typeface="Courier New" pitchFamily="49" charset="0"/>
              </a:rPr>
              <a:t>my_test</a:t>
            </a:r>
            <a:r>
              <a:rPr lang="en-US" sz="2200" noProof="1" smtClean="0">
                <a:latin typeface="Courier New" pitchFamily="49" charset="0"/>
                <a:cs typeface="Courier New" pitchFamily="49" charset="0"/>
              </a:rPr>
              <a:t>();</a:t>
            </a:r>
          </a:p>
          <a:p>
            <a:r>
              <a:rPr lang="en-US" sz="2200" noProof="1" smtClean="0">
                <a:latin typeface="Courier New" pitchFamily="49" charset="0"/>
                <a:cs typeface="Courier New" pitchFamily="49" charset="0"/>
              </a:rPr>
              <a:t>endprogram</a:t>
            </a:r>
          </a:p>
        </p:txBody>
      </p:sp>
      <p:cxnSp>
        <p:nvCxnSpPr>
          <p:cNvPr id="20" name="Straight Arrow Connector 19"/>
          <p:cNvCxnSpPr/>
          <p:nvPr/>
        </p:nvCxnSpPr>
        <p:spPr>
          <a:xfrm>
            <a:off x="1447800" y="1828800"/>
            <a:ext cx="1676400" cy="2133600"/>
          </a:xfrm>
          <a:prstGeom prst="straightConnector1">
            <a:avLst/>
          </a:prstGeom>
          <a:ln w="25400">
            <a:solidFill>
              <a:srgbClr val="0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886200" y="4267200"/>
            <a:ext cx="3429000" cy="457200"/>
          </a:xfrm>
          <a:prstGeom prst="straightConnector1">
            <a:avLst/>
          </a:prstGeom>
          <a:ln w="25400">
            <a:solidFill>
              <a:srgbClr val="0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486400" y="3048000"/>
            <a:ext cx="0" cy="685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8600" y="914400"/>
            <a:ext cx="2819400" cy="1446550"/>
          </a:xfrm>
          <a:prstGeom prst="rect">
            <a:avLst/>
          </a:prstGeom>
          <a:solidFill>
            <a:srgbClr val="CC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 test.c */</a:t>
            </a:r>
          </a:p>
          <a:p>
            <a:r>
              <a:rPr lang="en-US" sz="2200" spc="-150" noProof="1" smtClean="0">
                <a:latin typeface="Courier New" pitchFamily="49" charset="0"/>
                <a:cs typeface="Courier New" pitchFamily="49" charset="0"/>
              </a:rPr>
              <a:t>int expect(...... </a:t>
            </a: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a:t>
            </a:r>
          </a:p>
        </p:txBody>
      </p:sp>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Reserved Words</a:t>
            </a:r>
          </a:p>
        </p:txBody>
      </p:sp>
      <p:sp>
        <p:nvSpPr>
          <p:cNvPr id="15" name="TextBox 14"/>
          <p:cNvSpPr txBox="1"/>
          <p:nvPr/>
        </p:nvSpPr>
        <p:spPr>
          <a:xfrm>
            <a:off x="2286000" y="1676400"/>
            <a:ext cx="6629400" cy="1785104"/>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 test.sv</a:t>
            </a:r>
          </a:p>
          <a:p>
            <a:r>
              <a:rPr lang="en-US" sz="2200" spc="-150" noProof="1" smtClean="0">
                <a:latin typeface="Courier New" pitchFamily="49" charset="0"/>
                <a:cs typeface="Courier New" pitchFamily="49" charset="0"/>
              </a:rPr>
              <a:t>import "DPI-C" function void expect();</a:t>
            </a:r>
          </a:p>
          <a:p>
            <a:r>
              <a:rPr lang="en-US" sz="2200" spc="-150" noProof="1" smtClean="0">
                <a:latin typeface="Courier New" pitchFamily="49" charset="0"/>
                <a:cs typeface="Courier New" pitchFamily="49" charset="0"/>
              </a:rPr>
              <a:t>program automatic test;</a:t>
            </a:r>
          </a:p>
          <a:p>
            <a:r>
              <a:rPr lang="en-US" sz="2200" spc="-150" noProof="1" smtClean="0">
                <a:latin typeface="Courier New" pitchFamily="49" charset="0"/>
                <a:cs typeface="Courier New" pitchFamily="49" charset="0"/>
              </a:rPr>
              <a:t>   initial expect();</a:t>
            </a:r>
          </a:p>
          <a:p>
            <a:r>
              <a:rPr lang="en-US" sz="2200" spc="-150" noProof="1" smtClean="0">
                <a:latin typeface="Courier New" pitchFamily="49" charset="0"/>
                <a:cs typeface="Courier New" pitchFamily="49" charset="0"/>
              </a:rPr>
              <a:t>endprogram</a:t>
            </a:r>
          </a:p>
        </p:txBody>
      </p:sp>
      <p:sp>
        <p:nvSpPr>
          <p:cNvPr id="8" name="Slide Number Placeholder 7"/>
          <p:cNvSpPr>
            <a:spLocks noGrp="1"/>
          </p:cNvSpPr>
          <p:nvPr>
            <p:ph type="sldNum" sz="quarter" idx="12"/>
          </p:nvPr>
        </p:nvSpPr>
        <p:spPr/>
        <p:txBody>
          <a:bodyPr/>
          <a:lstStyle/>
          <a:p>
            <a:fld id="{40AF488E-6686-480A-A715-D02D7FC0CDA5}" type="slidenum">
              <a:rPr lang="en-US" smtClean="0"/>
              <a:pPr/>
              <a:t>7</a:t>
            </a:fld>
            <a:endParaRPr lang="en-US" dirty="0"/>
          </a:p>
        </p:txBody>
      </p:sp>
      <p:grpSp>
        <p:nvGrpSpPr>
          <p:cNvPr id="2" name="Group 13"/>
          <p:cNvGrpSpPr/>
          <p:nvPr/>
        </p:nvGrpSpPr>
        <p:grpSpPr>
          <a:xfrm>
            <a:off x="6553200" y="2438400"/>
            <a:ext cx="2373791" cy="841871"/>
            <a:chOff x="3810000" y="2591594"/>
            <a:chExt cx="2373791" cy="841871"/>
          </a:xfrm>
        </p:grpSpPr>
        <p:cxnSp>
          <p:nvCxnSpPr>
            <p:cNvPr id="17" name="Straight Arrow Connector 16"/>
            <p:cNvCxnSpPr/>
            <p:nvPr/>
          </p:nvCxnSpPr>
          <p:spPr>
            <a:xfrm rot="5400000" flipH="1" flipV="1">
              <a:off x="3962400" y="2819400"/>
              <a:ext cx="457200" cy="1588"/>
            </a:xfrm>
            <a:prstGeom prst="straightConnector1">
              <a:avLst/>
            </a:prstGeom>
            <a:ln w="254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10000" y="2971800"/>
              <a:ext cx="2373791" cy="461665"/>
            </a:xfrm>
            <a:prstGeom prst="rect">
              <a:avLst/>
            </a:prstGeom>
            <a:noFill/>
            <a:ln w="19050">
              <a:noFill/>
            </a:ln>
          </p:spPr>
          <p:txBody>
            <a:bodyPr wrap="none" rtlCol="0">
              <a:spAutoFit/>
            </a:bodyPr>
            <a:lstStyle/>
            <a:p>
              <a:r>
                <a:rPr lang="en-US" sz="2400" dirty="0" smtClean="0">
                  <a:solidFill>
                    <a:srgbClr val="FF0000"/>
                  </a:solidFill>
                </a:rPr>
                <a:t>SV reserved word</a:t>
              </a:r>
            </a:p>
          </p:txBody>
        </p:sp>
      </p:grpSp>
      <p:sp>
        <p:nvSpPr>
          <p:cNvPr id="18" name="TextBox 17"/>
          <p:cNvSpPr txBox="1"/>
          <p:nvPr/>
        </p:nvSpPr>
        <p:spPr>
          <a:xfrm>
            <a:off x="457200" y="4114800"/>
            <a:ext cx="8458200" cy="1446550"/>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import "DPI-C" </a:t>
            </a:r>
            <a:r>
              <a:rPr lang="en-US" sz="2200" spc="-150" noProof="1" smtClean="0">
                <a:solidFill>
                  <a:srgbClr val="FF0000"/>
                </a:solidFill>
                <a:latin typeface="Courier New" pitchFamily="49" charset="0"/>
                <a:cs typeface="Courier New" pitchFamily="49" charset="0"/>
              </a:rPr>
              <a:t>\expect = </a:t>
            </a:r>
            <a:r>
              <a:rPr lang="en-US" sz="2200" spc="-150" noProof="1" smtClean="0">
                <a:latin typeface="Courier New" pitchFamily="49" charset="0"/>
                <a:cs typeface="Courier New" pitchFamily="49" charset="0"/>
              </a:rPr>
              <a:t>function void </a:t>
            </a:r>
            <a:r>
              <a:rPr lang="en-US" sz="2200" spc="-150" noProof="1" smtClean="0">
                <a:solidFill>
                  <a:srgbClr val="FF0000"/>
                </a:solidFill>
                <a:latin typeface="Courier New" pitchFamily="49" charset="0"/>
                <a:cs typeface="Courier New" pitchFamily="49" charset="0"/>
              </a:rPr>
              <a:t>fexpect()</a:t>
            </a:r>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program automatic test;</a:t>
            </a:r>
          </a:p>
          <a:p>
            <a:r>
              <a:rPr lang="en-US" sz="2200" spc="-150" noProof="1" smtClean="0">
                <a:latin typeface="Courier New" pitchFamily="49" charset="0"/>
                <a:cs typeface="Courier New" pitchFamily="49" charset="0"/>
              </a:rPr>
              <a:t>  initial </a:t>
            </a:r>
            <a:r>
              <a:rPr lang="en-US" sz="2200" spc="-150" noProof="1" smtClean="0">
                <a:solidFill>
                  <a:srgbClr val="FF0000"/>
                </a:solidFill>
                <a:latin typeface="Courier New" pitchFamily="49" charset="0"/>
                <a:cs typeface="Courier New" pitchFamily="49" charset="0"/>
              </a:rPr>
              <a:t>fexpect()</a:t>
            </a:r>
            <a:r>
              <a:rPr lang="en-US" sz="2200" spc="-150" noProof="1" smtClean="0">
                <a:latin typeface="Courier New" pitchFamily="49" charset="0"/>
                <a:cs typeface="Courier New" pitchFamily="49" charset="0"/>
              </a:rPr>
              <a:t>;</a:t>
            </a:r>
          </a:p>
          <a:p>
            <a:r>
              <a:rPr lang="en-US" sz="2200" spc="-150" noProof="1" smtClean="0">
                <a:latin typeface="Courier New" pitchFamily="49" charset="0"/>
                <a:cs typeface="Courier New" pitchFamily="49" charset="0"/>
              </a:rPr>
              <a:t>endprogram</a:t>
            </a:r>
          </a:p>
        </p:txBody>
      </p:sp>
      <p:cxnSp>
        <p:nvCxnSpPr>
          <p:cNvPr id="20" name="Straight Arrow Connector 19"/>
          <p:cNvCxnSpPr/>
          <p:nvPr/>
        </p:nvCxnSpPr>
        <p:spPr>
          <a:xfrm>
            <a:off x="1524000" y="1600200"/>
            <a:ext cx="1828800" cy="25908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581400" y="4495800"/>
            <a:ext cx="3200400" cy="5334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486400" y="3581400"/>
            <a:ext cx="0"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12.1.4 Argument types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8</a:t>
            </a:fld>
            <a:endParaRPr lang="en-US" dirty="0"/>
          </a:p>
        </p:txBody>
      </p:sp>
      <p:graphicFrame>
        <p:nvGraphicFramePr>
          <p:cNvPr id="13" name="Table 12"/>
          <p:cNvGraphicFramePr>
            <a:graphicFrameLocks noGrp="1"/>
          </p:cNvGraphicFramePr>
          <p:nvPr/>
        </p:nvGraphicFramePr>
        <p:xfrm>
          <a:off x="1295400" y="1143000"/>
          <a:ext cx="6096000" cy="33375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SystemVerilog</a:t>
                      </a:r>
                      <a:endParaRPr lang="en-US" dirty="0"/>
                    </a:p>
                  </a:txBody>
                  <a:tcPr/>
                </a:tc>
                <a:tc>
                  <a:txBody>
                    <a:bodyPr/>
                    <a:lstStyle/>
                    <a:p>
                      <a:r>
                        <a:rPr lang="en-US" dirty="0" smtClean="0"/>
                        <a:t>C/C++ (input)</a:t>
                      </a:r>
                      <a:endParaRPr lang="en-US" dirty="0"/>
                    </a:p>
                  </a:txBody>
                  <a:tcPr/>
                </a:tc>
                <a:tc>
                  <a:txBody>
                    <a:bodyPr/>
                    <a:lstStyle/>
                    <a:p>
                      <a:r>
                        <a:rPr lang="en-US" dirty="0" smtClean="0"/>
                        <a:t>C/C++</a:t>
                      </a:r>
                      <a:r>
                        <a:rPr lang="en-US" baseline="0" dirty="0" smtClean="0"/>
                        <a:t> (output)</a:t>
                      </a:r>
                      <a:endParaRPr lang="en-US" dirty="0"/>
                    </a:p>
                  </a:txBody>
                  <a:tcPr/>
                </a:tc>
              </a:tr>
              <a:tr h="370840">
                <a:tc>
                  <a:txBody>
                    <a:bodyPr/>
                    <a:lstStyle/>
                    <a:p>
                      <a:r>
                        <a:rPr lang="en-US" dirty="0" smtClean="0"/>
                        <a:t>byte</a:t>
                      </a:r>
                      <a:endParaRPr lang="en-US" dirty="0"/>
                    </a:p>
                  </a:txBody>
                  <a:tcPr/>
                </a:tc>
                <a:tc>
                  <a:txBody>
                    <a:bodyPr/>
                    <a:lstStyle/>
                    <a:p>
                      <a:r>
                        <a:rPr lang="en-US" dirty="0" smtClean="0"/>
                        <a:t>char</a:t>
                      </a:r>
                      <a:endParaRPr lang="en-US" dirty="0"/>
                    </a:p>
                  </a:txBody>
                  <a:tcPr/>
                </a:tc>
                <a:tc>
                  <a:txBody>
                    <a:bodyPr/>
                    <a:lstStyle/>
                    <a:p>
                      <a:r>
                        <a:rPr lang="en-US" dirty="0" smtClean="0"/>
                        <a:t>char*</a:t>
                      </a:r>
                      <a:endParaRPr lang="en-US" dirty="0"/>
                    </a:p>
                  </a:txBody>
                  <a:tcPr/>
                </a:tc>
              </a:tr>
              <a:tr h="370840">
                <a:tc>
                  <a:txBody>
                    <a:bodyPr/>
                    <a:lstStyle/>
                    <a:p>
                      <a:r>
                        <a:rPr lang="en-US" dirty="0" smtClean="0"/>
                        <a:t>shortint</a:t>
                      </a:r>
                      <a:endParaRPr lang="en-US" dirty="0"/>
                    </a:p>
                  </a:txBody>
                  <a:tcPr/>
                </a:tc>
                <a:tc>
                  <a:txBody>
                    <a:bodyPr/>
                    <a:lstStyle/>
                    <a:p>
                      <a:r>
                        <a:rPr lang="en-US" dirty="0" smtClean="0"/>
                        <a:t>short int</a:t>
                      </a:r>
                      <a:endParaRPr lang="en-US" dirty="0"/>
                    </a:p>
                  </a:txBody>
                  <a:tcPr/>
                </a:tc>
                <a:tc>
                  <a:txBody>
                    <a:bodyPr/>
                    <a:lstStyle/>
                    <a:p>
                      <a:r>
                        <a:rPr lang="en-US" dirty="0" smtClean="0"/>
                        <a:t>short int*</a:t>
                      </a:r>
                      <a:endParaRPr lang="en-US" dirty="0"/>
                    </a:p>
                  </a:txBody>
                  <a:tcPr/>
                </a:tc>
              </a:tr>
              <a:tr h="370840">
                <a:tc>
                  <a:txBody>
                    <a:bodyPr/>
                    <a:lstStyle/>
                    <a:p>
                      <a:r>
                        <a:rPr lang="en-US" dirty="0" smtClean="0"/>
                        <a:t>int</a:t>
                      </a:r>
                      <a:endParaRPr lang="en-US" dirty="0"/>
                    </a:p>
                  </a:txBody>
                  <a:tcPr/>
                </a:tc>
                <a:tc>
                  <a:txBody>
                    <a:bodyPr/>
                    <a:lstStyle/>
                    <a:p>
                      <a:r>
                        <a:rPr lang="en-US" dirty="0" smtClean="0"/>
                        <a:t>int</a:t>
                      </a:r>
                      <a:endParaRPr lang="en-US" dirty="0"/>
                    </a:p>
                  </a:txBody>
                  <a:tcPr/>
                </a:tc>
                <a:tc>
                  <a:txBody>
                    <a:bodyPr/>
                    <a:lstStyle/>
                    <a:p>
                      <a:r>
                        <a:rPr lang="en-US" dirty="0" smtClean="0"/>
                        <a:t>int*</a:t>
                      </a:r>
                      <a:endParaRPr lang="en-US" dirty="0"/>
                    </a:p>
                  </a:txBody>
                  <a:tcPr/>
                </a:tc>
              </a:tr>
              <a:tr h="370840">
                <a:tc>
                  <a:txBody>
                    <a:bodyPr/>
                    <a:lstStyle/>
                    <a:p>
                      <a:r>
                        <a:rPr lang="en-US" dirty="0" smtClean="0"/>
                        <a:t>longint</a:t>
                      </a:r>
                      <a:endParaRPr lang="en-US" dirty="0"/>
                    </a:p>
                  </a:txBody>
                  <a:tcPr/>
                </a:tc>
                <a:tc>
                  <a:txBody>
                    <a:bodyPr/>
                    <a:lstStyle/>
                    <a:p>
                      <a:r>
                        <a:rPr lang="en-US" dirty="0" smtClean="0"/>
                        <a:t>long long int</a:t>
                      </a:r>
                      <a:endParaRPr lang="en-US" dirty="0"/>
                    </a:p>
                  </a:txBody>
                  <a:tcPr/>
                </a:tc>
                <a:tc>
                  <a:txBody>
                    <a:bodyPr/>
                    <a:lstStyle/>
                    <a:p>
                      <a:r>
                        <a:rPr lang="en-US" dirty="0" smtClean="0"/>
                        <a:t>long int*</a:t>
                      </a:r>
                      <a:endParaRPr lang="en-US" dirty="0"/>
                    </a:p>
                  </a:txBody>
                  <a:tcPr/>
                </a:tc>
              </a:tr>
              <a:tr h="370840">
                <a:tc>
                  <a:txBody>
                    <a:bodyPr/>
                    <a:lstStyle/>
                    <a:p>
                      <a:r>
                        <a:rPr lang="en-US" dirty="0" smtClean="0"/>
                        <a:t>shortreal</a:t>
                      </a:r>
                      <a:endParaRPr lang="en-US" dirty="0"/>
                    </a:p>
                  </a:txBody>
                  <a:tcPr/>
                </a:tc>
                <a:tc>
                  <a:txBody>
                    <a:bodyPr/>
                    <a:lstStyle/>
                    <a:p>
                      <a:r>
                        <a:rPr lang="en-US" dirty="0" smtClean="0"/>
                        <a:t>float</a:t>
                      </a:r>
                      <a:endParaRPr lang="en-US" dirty="0"/>
                    </a:p>
                  </a:txBody>
                  <a:tcPr/>
                </a:tc>
                <a:tc>
                  <a:txBody>
                    <a:bodyPr/>
                    <a:lstStyle/>
                    <a:p>
                      <a:r>
                        <a:rPr lang="en-US" dirty="0" smtClean="0"/>
                        <a:t>float*</a:t>
                      </a:r>
                      <a:endParaRPr lang="en-US" dirty="0"/>
                    </a:p>
                  </a:txBody>
                  <a:tcPr/>
                </a:tc>
              </a:tr>
              <a:tr h="370840">
                <a:tc>
                  <a:txBody>
                    <a:bodyPr/>
                    <a:lstStyle/>
                    <a:p>
                      <a:r>
                        <a:rPr lang="en-US" dirty="0" smtClean="0"/>
                        <a:t>real</a:t>
                      </a:r>
                      <a:endParaRPr lang="en-US" dirty="0"/>
                    </a:p>
                  </a:txBody>
                  <a:tcPr/>
                </a:tc>
                <a:tc>
                  <a:txBody>
                    <a:bodyPr/>
                    <a:lstStyle/>
                    <a:p>
                      <a:r>
                        <a:rPr lang="en-US" dirty="0" smtClean="0"/>
                        <a:t>double</a:t>
                      </a:r>
                      <a:endParaRPr lang="en-US" dirty="0"/>
                    </a:p>
                  </a:txBody>
                  <a:tcPr/>
                </a:tc>
                <a:tc>
                  <a:txBody>
                    <a:bodyPr/>
                    <a:lstStyle/>
                    <a:p>
                      <a:r>
                        <a:rPr lang="en-US" dirty="0" smtClean="0"/>
                        <a:t>double*</a:t>
                      </a:r>
                      <a:endParaRPr lang="en-US" dirty="0"/>
                    </a:p>
                  </a:txBody>
                  <a:tcPr/>
                </a:tc>
              </a:tr>
              <a:tr h="370840">
                <a:tc>
                  <a:txBody>
                    <a:bodyPr/>
                    <a:lstStyle/>
                    <a:p>
                      <a:r>
                        <a:rPr lang="en-US" dirty="0" smtClean="0"/>
                        <a:t>string </a:t>
                      </a:r>
                      <a:endParaRPr lang="en-US" dirty="0"/>
                    </a:p>
                  </a:txBody>
                  <a:tcPr/>
                </a:tc>
                <a:tc>
                  <a:txBody>
                    <a:bodyPr/>
                    <a:lstStyle/>
                    <a:p>
                      <a:r>
                        <a:rPr lang="en-US" dirty="0" smtClean="0"/>
                        <a:t>const</a:t>
                      </a:r>
                      <a:r>
                        <a:rPr lang="en-US" baseline="0" dirty="0" smtClean="0"/>
                        <a:t> char*</a:t>
                      </a:r>
                      <a:endParaRPr lang="en-US" dirty="0"/>
                    </a:p>
                  </a:txBody>
                  <a:tcPr/>
                </a:tc>
                <a:tc>
                  <a:txBody>
                    <a:bodyPr/>
                    <a:lstStyle/>
                    <a:p>
                      <a:r>
                        <a:rPr lang="en-US" dirty="0" smtClean="0"/>
                        <a:t>char**</a:t>
                      </a:r>
                      <a:endParaRPr lang="en-US" dirty="0"/>
                    </a:p>
                  </a:txBody>
                  <a:tcPr/>
                </a:tc>
              </a:tr>
              <a:tr h="370840">
                <a:tc>
                  <a:txBody>
                    <a:bodyPr/>
                    <a:lstStyle/>
                    <a:p>
                      <a:r>
                        <a:rPr lang="en-US" dirty="0" smtClean="0"/>
                        <a:t>string[N]</a:t>
                      </a:r>
                      <a:endParaRPr lang="en-US" dirty="0"/>
                    </a:p>
                  </a:txBody>
                  <a:tcPr/>
                </a:tc>
                <a:tc>
                  <a:txBody>
                    <a:bodyPr/>
                    <a:lstStyle/>
                    <a:p>
                      <a:r>
                        <a:rPr lang="en-US" dirty="0" smtClean="0"/>
                        <a:t>const char**</a:t>
                      </a:r>
                      <a:endParaRPr lang="en-US" dirty="0"/>
                    </a:p>
                  </a:txBody>
                  <a:tcPr/>
                </a:tc>
                <a:tc>
                  <a:txBody>
                    <a:bodyPr/>
                    <a:lstStyle/>
                    <a:p>
                      <a:r>
                        <a:rPr lang="en-US" dirty="0" smtClean="0"/>
                        <a:t>char**</a:t>
                      </a:r>
                      <a:endParaRPr lang="en-US" dirty="0"/>
                    </a:p>
                  </a:txBody>
                  <a:tcPr/>
                </a:tc>
              </a:tr>
            </a:tbl>
          </a:graphicData>
        </a:graphic>
      </p:graphicFrame>
      <p:sp>
        <p:nvSpPr>
          <p:cNvPr id="14" name="TextBox 13"/>
          <p:cNvSpPr txBox="1"/>
          <p:nvPr/>
        </p:nvSpPr>
        <p:spPr>
          <a:xfrm>
            <a:off x="457200" y="4800600"/>
            <a:ext cx="8382000" cy="1446550"/>
          </a:xfrm>
          <a:prstGeom prst="rect">
            <a:avLst/>
          </a:prstGeom>
          <a:solidFill>
            <a:srgbClr val="CCFFCC"/>
          </a:solidFill>
          <a:ln>
            <a:solidFill>
              <a:schemeClr val="tx1"/>
            </a:solidFill>
          </a:ln>
        </p:spPr>
        <p:txBody>
          <a:bodyPr wrap="square" rtlCol="0">
            <a:spAutoFit/>
          </a:bodyPr>
          <a:lstStyle/>
          <a:p>
            <a:r>
              <a:rPr lang="en-US" sz="2200" noProof="1" smtClean="0">
                <a:latin typeface="Courier New" pitchFamily="49" charset="0"/>
                <a:cs typeface="Courier New" pitchFamily="49" charset="0"/>
              </a:rPr>
              <a:t>void square_root(double i, double *j) {</a:t>
            </a:r>
          </a:p>
          <a:p>
            <a:r>
              <a:rPr lang="en-US" sz="2200" noProof="1" smtClean="0">
                <a:latin typeface="Courier New" pitchFamily="49" charset="0"/>
                <a:cs typeface="Courier New" pitchFamily="49" charset="0"/>
              </a:rPr>
              <a:t>  *j = sqrt(i);</a:t>
            </a:r>
          </a:p>
          <a:p>
            <a:r>
              <a:rPr lang="en-US" sz="2200" noProof="1" smtClean="0">
                <a:latin typeface="Courier New" pitchFamily="49" charset="0"/>
                <a:cs typeface="Courier New" pitchFamily="49" charset="0"/>
              </a:rPr>
              <a:t>  printf("C: square root of %f is %f\n", i, *j);</a:t>
            </a:r>
          </a:p>
          <a:p>
            <a:r>
              <a:rPr lang="en-US" sz="2200" noProof="1" smtClean="0">
                <a:latin typeface="Courier New" pitchFamily="49" charset="0"/>
                <a:cs typeface="Courier New"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4114800" cy="365125"/>
          </a:xfrm>
        </p:spPr>
        <p:txBody>
          <a:bodyPr/>
          <a:lstStyle/>
          <a:p>
            <a:r>
              <a:rPr lang="en-US" dirty="0" smtClean="0"/>
              <a:t>Chapter 12 Copyright 2011 G. Tumbush, C. Spear v1.0</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Argument types requiring svdpi.h</a:t>
            </a:r>
          </a:p>
        </p:txBody>
      </p:sp>
      <p:sp>
        <p:nvSpPr>
          <p:cNvPr id="8" name="Slide Number Placeholder 7"/>
          <p:cNvSpPr>
            <a:spLocks noGrp="1"/>
          </p:cNvSpPr>
          <p:nvPr>
            <p:ph type="sldNum" sz="quarter" idx="12"/>
          </p:nvPr>
        </p:nvSpPr>
        <p:spPr/>
        <p:txBody>
          <a:bodyPr/>
          <a:lstStyle/>
          <a:p>
            <a:fld id="{40AF488E-6686-480A-A715-D02D7FC0CDA5}" type="slidenum">
              <a:rPr lang="en-US" smtClean="0"/>
              <a:pPr/>
              <a:t>9</a:t>
            </a:fld>
            <a:endParaRPr lang="en-US" dirty="0"/>
          </a:p>
        </p:txBody>
      </p:sp>
      <p:graphicFrame>
        <p:nvGraphicFramePr>
          <p:cNvPr id="13" name="Table 12"/>
          <p:cNvGraphicFramePr>
            <a:graphicFrameLocks noGrp="1"/>
          </p:cNvGraphicFramePr>
          <p:nvPr/>
        </p:nvGraphicFramePr>
        <p:xfrm>
          <a:off x="685800" y="1143000"/>
          <a:ext cx="7620000" cy="2865120"/>
        </p:xfrm>
        <a:graphic>
          <a:graphicData uri="http://schemas.openxmlformats.org/drawingml/2006/table">
            <a:tbl>
              <a:tblPr firstRow="1" bandRow="1">
                <a:tableStyleId>{5C22544A-7EE6-4342-B048-85BDC9FD1C3A}</a:tableStyleId>
              </a:tblPr>
              <a:tblGrid>
                <a:gridCol w="2057400"/>
                <a:gridCol w="3022600"/>
                <a:gridCol w="2540000"/>
              </a:tblGrid>
              <a:tr h="370840">
                <a:tc>
                  <a:txBody>
                    <a:bodyPr/>
                    <a:lstStyle/>
                    <a:p>
                      <a:r>
                        <a:rPr lang="en-US" dirty="0" smtClean="0"/>
                        <a:t>SystemVerilog</a:t>
                      </a:r>
                      <a:endParaRPr lang="en-US" dirty="0"/>
                    </a:p>
                  </a:txBody>
                  <a:tcPr/>
                </a:tc>
                <a:tc>
                  <a:txBody>
                    <a:bodyPr/>
                    <a:lstStyle/>
                    <a:p>
                      <a:r>
                        <a:rPr lang="en-US" dirty="0" smtClean="0"/>
                        <a:t>C/C++ (input)</a:t>
                      </a:r>
                      <a:endParaRPr lang="en-US" dirty="0"/>
                    </a:p>
                  </a:txBody>
                  <a:tcPr/>
                </a:tc>
                <a:tc>
                  <a:txBody>
                    <a:bodyPr/>
                    <a:lstStyle/>
                    <a:p>
                      <a:r>
                        <a:rPr lang="en-US" dirty="0" smtClean="0"/>
                        <a:t>C/C++</a:t>
                      </a:r>
                      <a:r>
                        <a:rPr lang="en-US" baseline="0" dirty="0" smtClean="0"/>
                        <a:t> (output)</a:t>
                      </a:r>
                      <a:endParaRPr lang="en-US" dirty="0"/>
                    </a:p>
                  </a:txBody>
                  <a:tcPr/>
                </a:tc>
              </a:tr>
              <a:tr h="370840">
                <a:tc>
                  <a:txBody>
                    <a:bodyPr/>
                    <a:lstStyle/>
                    <a:p>
                      <a:r>
                        <a:rPr lang="en-US" dirty="0" smtClean="0"/>
                        <a:t>bit</a:t>
                      </a:r>
                      <a:endParaRPr lang="en-US" dirty="0"/>
                    </a:p>
                  </a:txBody>
                  <a:tcPr/>
                </a:tc>
                <a:tc>
                  <a:txBody>
                    <a:bodyPr/>
                    <a:lstStyle/>
                    <a:p>
                      <a:r>
                        <a:rPr lang="en-US" dirty="0" smtClean="0"/>
                        <a:t>svBit or unsigned char</a:t>
                      </a:r>
                      <a:endParaRPr lang="en-US" dirty="0"/>
                    </a:p>
                  </a:txBody>
                  <a:tcPr/>
                </a:tc>
                <a:tc>
                  <a:txBody>
                    <a:bodyPr/>
                    <a:lstStyle/>
                    <a:p>
                      <a:r>
                        <a:rPr lang="en-US" dirty="0" smtClean="0"/>
                        <a:t>svBit* or unsigned char</a:t>
                      </a:r>
                      <a:endParaRPr lang="en-US" dirty="0"/>
                    </a:p>
                  </a:txBody>
                  <a:tcPr/>
                </a:tc>
              </a:tr>
              <a:tr h="370840">
                <a:tc>
                  <a:txBody>
                    <a:bodyPr/>
                    <a:lstStyle/>
                    <a:p>
                      <a:r>
                        <a:rPr lang="en-US" dirty="0" smtClean="0"/>
                        <a:t>logic, reg</a:t>
                      </a:r>
                      <a:endParaRPr lang="en-US" dirty="0"/>
                    </a:p>
                  </a:txBody>
                  <a:tcPr/>
                </a:tc>
                <a:tc>
                  <a:txBody>
                    <a:bodyPr/>
                    <a:lstStyle/>
                    <a:p>
                      <a:r>
                        <a:rPr lang="en-US" dirty="0" smtClean="0"/>
                        <a:t>svLogic or unsigned char</a:t>
                      </a:r>
                      <a:endParaRPr lang="en-US" dirty="0"/>
                    </a:p>
                  </a:txBody>
                  <a:tcPr/>
                </a:tc>
                <a:tc>
                  <a:txBody>
                    <a:bodyPr/>
                    <a:lstStyle/>
                    <a:p>
                      <a:r>
                        <a:rPr lang="en-US" dirty="0" smtClean="0"/>
                        <a:t>svLogic* or unsigned char*</a:t>
                      </a:r>
                      <a:endParaRPr lang="en-US" dirty="0"/>
                    </a:p>
                  </a:txBody>
                  <a:tcPr/>
                </a:tc>
              </a:tr>
              <a:tr h="370840">
                <a:tc>
                  <a:txBody>
                    <a:bodyPr/>
                    <a:lstStyle/>
                    <a:p>
                      <a:r>
                        <a:rPr lang="en-US" dirty="0" smtClean="0"/>
                        <a:t>bit[N:0]</a:t>
                      </a:r>
                      <a:endParaRPr lang="en-US" dirty="0"/>
                    </a:p>
                  </a:txBody>
                  <a:tcPr/>
                </a:tc>
                <a:tc>
                  <a:txBody>
                    <a:bodyPr/>
                    <a:lstStyle/>
                    <a:p>
                      <a:r>
                        <a:rPr lang="en-US" sz="1800" kern="1200" baseline="0" dirty="0" smtClean="0">
                          <a:solidFill>
                            <a:schemeClr val="dk1"/>
                          </a:solidFill>
                          <a:latin typeface="+mn-lt"/>
                          <a:ea typeface="+mn-ea"/>
                          <a:cs typeface="+mn-cs"/>
                        </a:rPr>
                        <a:t>const svBitVecVal*</a:t>
                      </a:r>
                      <a:endParaRPr lang="en-US" dirty="0"/>
                    </a:p>
                  </a:txBody>
                  <a:tcPr/>
                </a:tc>
                <a:tc>
                  <a:txBody>
                    <a:bodyPr/>
                    <a:lstStyle/>
                    <a:p>
                      <a:r>
                        <a:rPr lang="en-US" sz="1800" kern="1200" baseline="0" dirty="0" smtClean="0">
                          <a:solidFill>
                            <a:schemeClr val="dk1"/>
                          </a:solidFill>
                          <a:latin typeface="+mn-lt"/>
                          <a:ea typeface="+mn-ea"/>
                          <a:cs typeface="+mn-cs"/>
                        </a:rPr>
                        <a:t>svBitVecVal*</a:t>
                      </a:r>
                      <a:endParaRPr lang="en-US" dirty="0"/>
                    </a:p>
                  </a:txBody>
                  <a:tcPr/>
                </a:tc>
              </a:tr>
              <a:tr h="370840">
                <a:tc>
                  <a:txBody>
                    <a:bodyPr/>
                    <a:lstStyle/>
                    <a:p>
                      <a:r>
                        <a:rPr lang="en-US" sz="1800" kern="1200" baseline="0" dirty="0" smtClean="0">
                          <a:solidFill>
                            <a:schemeClr val="dk1"/>
                          </a:solidFill>
                          <a:latin typeface="+mn-lt"/>
                          <a:ea typeface="+mn-ea"/>
                          <a:cs typeface="+mn-cs"/>
                        </a:rPr>
                        <a:t>reg[N:0], logic[N:0]</a:t>
                      </a:r>
                      <a:endParaRPr lang="en-US" dirty="0"/>
                    </a:p>
                  </a:txBody>
                  <a:tcPr/>
                </a:tc>
                <a:tc>
                  <a:txBody>
                    <a:bodyPr/>
                    <a:lstStyle/>
                    <a:p>
                      <a:r>
                        <a:rPr lang="en-US" sz="1800" kern="1200" baseline="0" dirty="0" smtClean="0">
                          <a:solidFill>
                            <a:schemeClr val="dk1"/>
                          </a:solidFill>
                          <a:latin typeface="+mn-lt"/>
                          <a:ea typeface="+mn-ea"/>
                          <a:cs typeface="+mn-cs"/>
                        </a:rPr>
                        <a:t>const svLogicVecVal*</a:t>
                      </a:r>
                      <a:endParaRPr lang="en-US" dirty="0"/>
                    </a:p>
                  </a:txBody>
                  <a:tcPr/>
                </a:tc>
                <a:tc>
                  <a:txBody>
                    <a:bodyPr/>
                    <a:lstStyle/>
                    <a:p>
                      <a:r>
                        <a:rPr lang="en-US" sz="1800" kern="1200" baseline="0" dirty="0" smtClean="0">
                          <a:solidFill>
                            <a:schemeClr val="dk1"/>
                          </a:solidFill>
                          <a:latin typeface="+mn-lt"/>
                          <a:ea typeface="+mn-ea"/>
                          <a:cs typeface="+mn-cs"/>
                        </a:rPr>
                        <a:t>svLogicVecVal*</a:t>
                      </a:r>
                      <a:endParaRPr lang="en-US" dirty="0"/>
                    </a:p>
                  </a:txBody>
                  <a:tcPr/>
                </a:tc>
              </a:tr>
              <a:tr h="370840">
                <a:tc>
                  <a:txBody>
                    <a:bodyPr/>
                    <a:lstStyle/>
                    <a:p>
                      <a:r>
                        <a:rPr lang="en-US" dirty="0" smtClean="0"/>
                        <a:t>unsized array</a:t>
                      </a:r>
                      <a:endParaRPr lang="en-US" dirty="0"/>
                    </a:p>
                  </a:txBody>
                  <a:tcPr/>
                </a:tc>
                <a:tc>
                  <a:txBody>
                    <a:bodyPr/>
                    <a:lstStyle/>
                    <a:p>
                      <a:r>
                        <a:rPr lang="en-US" sz="1800" kern="1200" baseline="0" dirty="0" smtClean="0">
                          <a:solidFill>
                            <a:schemeClr val="dk1"/>
                          </a:solidFill>
                          <a:latin typeface="+mn-lt"/>
                          <a:ea typeface="+mn-ea"/>
                          <a:cs typeface="+mn-cs"/>
                        </a:rPr>
                        <a:t>const svOpenArrayHandle</a:t>
                      </a:r>
                      <a:endParaRPr lang="en-US" dirty="0"/>
                    </a:p>
                  </a:txBody>
                  <a:tcPr/>
                </a:tc>
                <a:tc>
                  <a:txBody>
                    <a:bodyPr/>
                    <a:lstStyle/>
                    <a:p>
                      <a:r>
                        <a:rPr lang="en-US" sz="1800" kern="1200" baseline="0" dirty="0" smtClean="0">
                          <a:solidFill>
                            <a:schemeClr val="dk1"/>
                          </a:solidFill>
                          <a:latin typeface="+mn-lt"/>
                          <a:ea typeface="+mn-ea"/>
                          <a:cs typeface="+mn-cs"/>
                        </a:rPr>
                        <a:t>svOpenArrayHandle</a:t>
                      </a:r>
                      <a:endParaRPr lang="en-US" dirty="0"/>
                    </a:p>
                  </a:txBody>
                  <a:tcPr/>
                </a:tc>
              </a:tr>
              <a:tr h="370840">
                <a:tc>
                  <a:txBody>
                    <a:bodyPr/>
                    <a:lstStyle/>
                    <a:p>
                      <a:r>
                        <a:rPr lang="en-US" dirty="0" smtClean="0"/>
                        <a:t>chandle</a:t>
                      </a:r>
                      <a:endParaRPr lang="en-US" dirty="0"/>
                    </a:p>
                  </a:txBody>
                  <a:tcPr/>
                </a:tc>
                <a:tc>
                  <a:txBody>
                    <a:bodyPr/>
                    <a:lstStyle/>
                    <a:p>
                      <a:r>
                        <a:rPr lang="en-US" dirty="0" smtClean="0"/>
                        <a:t>const void*</a:t>
                      </a:r>
                      <a:endParaRPr lang="en-US" dirty="0"/>
                    </a:p>
                  </a:txBody>
                  <a:tcPr/>
                </a:tc>
                <a:tc>
                  <a:txBody>
                    <a:bodyPr/>
                    <a:lstStyle/>
                    <a:p>
                      <a:r>
                        <a:rPr lang="en-US" dirty="0" smtClean="0"/>
                        <a:t>void*</a:t>
                      </a:r>
                      <a:endParaRPr lang="en-US"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19050">
          <a:solidFill>
            <a:schemeClr val="tx1"/>
          </a:solidFill>
        </a:ln>
      </a:spPr>
      <a:bodyPr wrap="none" rtlCol="0">
        <a:spAutoFit/>
      </a:bodyPr>
      <a:lstStyle>
        <a:defPPr>
          <a:defRPr sz="240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129356</TotalTime>
  <Words>12497</Words>
  <Application>Microsoft Office PowerPoint</Application>
  <PresentationFormat>On-screen Show (4:3)</PresentationFormat>
  <Paragraphs>1639</Paragraphs>
  <Slides>55</Slides>
  <Notes>55</Notes>
  <HiddenSlides>0</HiddenSlides>
  <MMClips>0</MMClips>
  <ScaleCrop>false</ScaleCrop>
  <HeadingPairs>
    <vt:vector size="6" baseType="variant">
      <vt:variant>
        <vt:lpstr>Theme</vt:lpstr>
      </vt:variant>
      <vt:variant>
        <vt:i4>1</vt:i4>
      </vt:variant>
      <vt:variant>
        <vt:lpstr>Links</vt:lpstr>
      </vt:variant>
      <vt:variant>
        <vt:i4>1</vt:i4>
      </vt:variant>
      <vt:variant>
        <vt:lpstr>Slide Titles</vt:lpstr>
      </vt:variant>
      <vt:variant>
        <vt:i4>55</vt:i4>
      </vt:variant>
    </vt:vector>
  </HeadingPairs>
  <TitlesOfParts>
    <vt:vector size="57" baseType="lpstr">
      <vt:lpstr>Office Theme</vt:lpstr>
      <vt:lpstr>C:\Documents and Settings\Greg\My Documents\verif_book\Chap_12_Interfacing_with_C\endian.vsd</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Synthesizing FlipFlops</dc:title>
  <dc:creator> </dc:creator>
  <cp:lastModifiedBy>Greg Tumbush</cp:lastModifiedBy>
  <cp:revision>4557</cp:revision>
  <dcterms:created xsi:type="dcterms:W3CDTF">2008-10-07T19:16:34Z</dcterms:created>
  <dcterms:modified xsi:type="dcterms:W3CDTF">2011-09-27T21:03:53Z</dcterms:modified>
</cp:coreProperties>
</file>