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78" r:id="rId2"/>
    <p:sldId id="302" r:id="rId3"/>
    <p:sldId id="279" r:id="rId4"/>
    <p:sldId id="301" r:id="rId5"/>
    <p:sldId id="303" r:id="rId6"/>
    <p:sldId id="304" r:id="rId7"/>
    <p:sldId id="305" r:id="rId8"/>
    <p:sldId id="326" r:id="rId9"/>
    <p:sldId id="306" r:id="rId10"/>
    <p:sldId id="325" r:id="rId11"/>
    <p:sldId id="333" r:id="rId12"/>
    <p:sldId id="334" r:id="rId13"/>
    <p:sldId id="307" r:id="rId14"/>
    <p:sldId id="308" r:id="rId15"/>
    <p:sldId id="309" r:id="rId16"/>
    <p:sldId id="310" r:id="rId17"/>
    <p:sldId id="311" r:id="rId18"/>
    <p:sldId id="313" r:id="rId19"/>
    <p:sldId id="312" r:id="rId20"/>
    <p:sldId id="314" r:id="rId21"/>
    <p:sldId id="315" r:id="rId22"/>
    <p:sldId id="316" r:id="rId23"/>
    <p:sldId id="332" r:id="rId24"/>
    <p:sldId id="317" r:id="rId25"/>
    <p:sldId id="319" r:id="rId26"/>
    <p:sldId id="320" r:id="rId27"/>
    <p:sldId id="321" r:id="rId28"/>
    <p:sldId id="323" r:id="rId29"/>
    <p:sldId id="324" r:id="rId30"/>
    <p:sldId id="327" r:id="rId31"/>
    <p:sldId id="328" r:id="rId32"/>
    <p:sldId id="329" r:id="rId33"/>
    <p:sldId id="330" r:id="rId34"/>
    <p:sldId id="331" r:id="rId35"/>
    <p:sldId id="322"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EEEEEE"/>
    <a:srgbClr val="F2F2F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53" autoAdjust="0"/>
    <p:restoredTop sz="70155" autoAdjust="0"/>
  </p:normalViewPr>
  <p:slideViewPr>
    <p:cSldViewPr>
      <p:cViewPr>
        <p:scale>
          <a:sx n="80" d="100"/>
          <a:sy n="80" d="100"/>
        </p:scale>
        <p:origin x="-102" y="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170583" cy="480469"/>
          </a:xfrm>
          <a:prstGeom prst="rect">
            <a:avLst/>
          </a:prstGeom>
        </p:spPr>
        <p:txBody>
          <a:bodyPr vert="horz" lIns="94428" tIns="47214" rIns="94428" bIns="47214" rtlCol="0"/>
          <a:lstStyle>
            <a:lvl1pPr algn="l">
              <a:defRPr sz="1200"/>
            </a:lvl1pPr>
          </a:lstStyle>
          <a:p>
            <a:endParaRPr lang="en-US"/>
          </a:p>
        </p:txBody>
      </p:sp>
      <p:sp>
        <p:nvSpPr>
          <p:cNvPr id="3" name="Date Placeholder 2"/>
          <p:cNvSpPr>
            <a:spLocks noGrp="1"/>
          </p:cNvSpPr>
          <p:nvPr>
            <p:ph type="dt" sz="quarter" idx="1"/>
          </p:nvPr>
        </p:nvSpPr>
        <p:spPr>
          <a:xfrm>
            <a:off x="4142967" y="2"/>
            <a:ext cx="3170583" cy="480469"/>
          </a:xfrm>
          <a:prstGeom prst="rect">
            <a:avLst/>
          </a:prstGeom>
        </p:spPr>
        <p:txBody>
          <a:bodyPr vert="horz" lIns="94428" tIns="47214" rIns="94428" bIns="47214" rtlCol="0"/>
          <a:lstStyle>
            <a:lvl1pPr algn="r">
              <a:defRPr sz="1200"/>
            </a:lvl1pPr>
          </a:lstStyle>
          <a:p>
            <a:fld id="{0439BDBB-6DC8-4E97-8F49-C99A07DB359A}" type="datetimeFigureOut">
              <a:rPr lang="en-US" smtClean="0"/>
              <a:pPr/>
              <a:t>8/30/2011</a:t>
            </a:fld>
            <a:endParaRPr lang="en-US"/>
          </a:p>
        </p:txBody>
      </p:sp>
      <p:sp>
        <p:nvSpPr>
          <p:cNvPr id="4" name="Footer Placeholder 3"/>
          <p:cNvSpPr>
            <a:spLocks noGrp="1"/>
          </p:cNvSpPr>
          <p:nvPr>
            <p:ph type="ftr" sz="quarter" idx="2"/>
          </p:nvPr>
        </p:nvSpPr>
        <p:spPr>
          <a:xfrm>
            <a:off x="3" y="9119099"/>
            <a:ext cx="3170583" cy="480468"/>
          </a:xfrm>
          <a:prstGeom prst="rect">
            <a:avLst/>
          </a:prstGeom>
        </p:spPr>
        <p:txBody>
          <a:bodyPr vert="horz" lIns="94428" tIns="47214" rIns="94428" bIns="47214" rtlCol="0" anchor="b"/>
          <a:lstStyle>
            <a:lvl1pPr algn="l">
              <a:defRPr sz="1200"/>
            </a:lvl1pPr>
          </a:lstStyle>
          <a:p>
            <a:endParaRPr lang="en-US"/>
          </a:p>
        </p:txBody>
      </p:sp>
      <p:sp>
        <p:nvSpPr>
          <p:cNvPr id="5" name="Slide Number Placeholder 4"/>
          <p:cNvSpPr>
            <a:spLocks noGrp="1"/>
          </p:cNvSpPr>
          <p:nvPr>
            <p:ph type="sldNum" sz="quarter" idx="3"/>
          </p:nvPr>
        </p:nvSpPr>
        <p:spPr>
          <a:xfrm>
            <a:off x="4142967" y="9119099"/>
            <a:ext cx="3170583" cy="480468"/>
          </a:xfrm>
          <a:prstGeom prst="rect">
            <a:avLst/>
          </a:prstGeom>
        </p:spPr>
        <p:txBody>
          <a:bodyPr vert="horz" lIns="94428" tIns="47214" rIns="94428" bIns="47214" rtlCol="0" anchor="b"/>
          <a:lstStyle>
            <a:lvl1pPr algn="r">
              <a:defRPr sz="1200"/>
            </a:lvl1pPr>
          </a:lstStyle>
          <a:p>
            <a:fld id="{109CEF60-CADF-486E-9973-564B3FDA10A8}"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0"/>
            <a:ext cx="3169920" cy="480060"/>
          </a:xfrm>
          <a:prstGeom prst="rect">
            <a:avLst/>
          </a:prstGeom>
        </p:spPr>
        <p:txBody>
          <a:bodyPr vert="horz" lIns="96195" tIns="48100" rIns="96195" bIns="48100" rtlCol="0"/>
          <a:lstStyle>
            <a:lvl1pPr algn="l">
              <a:defRPr sz="1200"/>
            </a:lvl1pPr>
          </a:lstStyle>
          <a:p>
            <a:endParaRPr lang="en-US"/>
          </a:p>
        </p:txBody>
      </p:sp>
      <p:sp>
        <p:nvSpPr>
          <p:cNvPr id="3" name="Date Placeholder 2"/>
          <p:cNvSpPr>
            <a:spLocks noGrp="1"/>
          </p:cNvSpPr>
          <p:nvPr>
            <p:ph type="dt" idx="1"/>
          </p:nvPr>
        </p:nvSpPr>
        <p:spPr>
          <a:xfrm>
            <a:off x="4143587" y="10"/>
            <a:ext cx="3169920" cy="480060"/>
          </a:xfrm>
          <a:prstGeom prst="rect">
            <a:avLst/>
          </a:prstGeom>
        </p:spPr>
        <p:txBody>
          <a:bodyPr vert="horz" lIns="96195" tIns="48100" rIns="96195" bIns="48100" rtlCol="0"/>
          <a:lstStyle>
            <a:lvl1pPr algn="r">
              <a:defRPr sz="1200"/>
            </a:lvl1pPr>
          </a:lstStyle>
          <a:p>
            <a:fld id="{A68FFE3F-0F9A-465D-917C-BF022CF9A8F3}" type="datetimeFigureOut">
              <a:rPr lang="en-US" smtClean="0"/>
              <a:pPr/>
              <a:t>8/30/2011</a:t>
            </a:fld>
            <a:endParaRPr lang="en-US"/>
          </a:p>
        </p:txBody>
      </p:sp>
      <p:sp>
        <p:nvSpPr>
          <p:cNvPr id="4" name="Slide Image Placeholder 3"/>
          <p:cNvSpPr>
            <a:spLocks noGrp="1" noRot="1" noChangeAspect="1"/>
          </p:cNvSpPr>
          <p:nvPr>
            <p:ph type="sldImg" idx="2"/>
          </p:nvPr>
        </p:nvSpPr>
        <p:spPr>
          <a:xfrm>
            <a:off x="1255713" y="719138"/>
            <a:ext cx="4803775" cy="3602037"/>
          </a:xfrm>
          <a:prstGeom prst="rect">
            <a:avLst/>
          </a:prstGeom>
          <a:noFill/>
          <a:ln w="12700">
            <a:solidFill>
              <a:prstClr val="black"/>
            </a:solidFill>
          </a:ln>
        </p:spPr>
        <p:txBody>
          <a:bodyPr vert="horz" lIns="96195" tIns="48100" rIns="96195" bIns="48100"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195" tIns="48100" rIns="96195" bIns="481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7"/>
            <a:ext cx="3169920" cy="480060"/>
          </a:xfrm>
          <a:prstGeom prst="rect">
            <a:avLst/>
          </a:prstGeom>
        </p:spPr>
        <p:txBody>
          <a:bodyPr vert="horz" lIns="96195" tIns="48100" rIns="96195" bIns="4810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7"/>
            <a:ext cx="3169920" cy="480060"/>
          </a:xfrm>
          <a:prstGeom prst="rect">
            <a:avLst/>
          </a:prstGeom>
        </p:spPr>
        <p:txBody>
          <a:bodyPr vert="horz" lIns="96195" tIns="48100" rIns="96195" bIns="48100" rtlCol="0" anchor="b"/>
          <a:lstStyle>
            <a:lvl1pPr algn="r">
              <a:defRPr sz="1200"/>
            </a:lvl1pPr>
          </a:lstStyle>
          <a:p>
            <a:fld id="{9496BE8D-5B08-4040-8D09-919B89F312A5}"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My</a:t>
            </a:r>
            <a:r>
              <a:rPr lang="en-US" baseline="0" smtClean="0"/>
              <a:t> Ph.D. dissertation was a partitioning algorithm based on combinatorial optimization</a:t>
            </a:r>
          </a:p>
          <a:p>
            <a:r>
              <a:rPr lang="en-US" baseline="0" smtClean="0"/>
              <a:t>At AFRL worked on dynamically reconfigurable computing</a:t>
            </a:r>
          </a:p>
          <a:p>
            <a:r>
              <a:rPr lang="en-US" baseline="0" smtClean="0"/>
              <a:t>At </a:t>
            </a:r>
            <a:r>
              <a:rPr lang="en-US" baseline="0" err="1" smtClean="0"/>
              <a:t>Astek</a:t>
            </a:r>
            <a:r>
              <a:rPr lang="en-US" baseline="0" smtClean="0"/>
              <a:t> worked mostly as a contractor to LSI Logic where I designed and verified disk drive controllers.  Very fast, large, power hungry.</a:t>
            </a:r>
          </a:p>
          <a:p>
            <a:r>
              <a:rPr lang="en-US" baseline="0" smtClean="0"/>
              <a:t>At Starkey designed and verified hearing aids. Low clock speeds, small, very low power. Was one of the first companies to work with </a:t>
            </a:r>
            <a:r>
              <a:rPr lang="en-US" baseline="0" err="1" smtClean="0"/>
              <a:t>SystemC</a:t>
            </a:r>
            <a:r>
              <a:rPr lang="en-US" baseline="0" smtClean="0"/>
              <a:t>.</a:t>
            </a:r>
          </a:p>
          <a:p>
            <a:r>
              <a:rPr lang="en-US" baseline="0" smtClean="0"/>
              <a:t>Starkey’s IC design center in Colorado Springs was bought by AMI.  We branched out into glucose monitors.</a:t>
            </a:r>
          </a:p>
          <a:p>
            <a:r>
              <a:rPr lang="en-US" baseline="0" smtClean="0"/>
              <a:t>All of AMI was purchased by ON.  Similar product line.</a:t>
            </a:r>
          </a:p>
          <a:p>
            <a:r>
              <a:rPr lang="en-US" baseline="0" smtClean="0"/>
              <a:t>Quit ON in Aug of 08 to form a consulting company with the inventive name of Tumbush Enterprises</a:t>
            </a:r>
          </a:p>
          <a:p>
            <a:r>
              <a:rPr lang="en-US" baseline="0" smtClean="0"/>
              <a:t>I had previously taught as an adjunct at UCCS and accepted a ½ time instructor position with them in Fall/08 </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defTabSz="914252">
              <a:buFontTx/>
              <a:buAutoNum type="arabicParenR"/>
              <a:defRPr/>
            </a:pPr>
            <a:r>
              <a:rPr lang="en-US" smtClean="0"/>
              <a:t>The second</a:t>
            </a:r>
            <a:r>
              <a:rPr lang="en-US" baseline="0" smtClean="0"/>
              <a:t> case study of an FPGA design is from Fore River Group, a consulting company specializing in </a:t>
            </a:r>
            <a:r>
              <a:rPr lang="en-US" smtClean="0"/>
              <a:t>Front-end Chip Development Services</a:t>
            </a:r>
          </a:p>
          <a:p>
            <a:pPr marL="228563" indent="-228563" defTabSz="914252">
              <a:buFontTx/>
              <a:buAutoNum type="arabicParenR"/>
              <a:defRPr/>
            </a:pPr>
            <a:r>
              <a:rPr lang="en-US" smtClean="0"/>
              <a:t>Product was relatively simple so perfect for directed/lab testing, right?</a:t>
            </a:r>
          </a:p>
          <a:p>
            <a:pPr marL="228563" indent="-228563" defTabSz="914252">
              <a:buFontTx/>
              <a:buAutoNum type="arabicParenR"/>
              <a:defRPr/>
            </a:pPr>
            <a:r>
              <a:rPr lang="en-US" smtClean="0"/>
              <a:t>After shipping to customers, found 40 new bugs.</a:t>
            </a:r>
          </a:p>
          <a:p>
            <a:pPr marL="228563" indent="-228563" defTabSz="914252">
              <a:buFontTx/>
              <a:buAutoNum type="arabicParenR"/>
              <a:defRPr/>
            </a:pPr>
            <a:r>
              <a:rPr lang="en-US" smtClean="0"/>
              <a:t>The third case study</a:t>
            </a:r>
            <a:r>
              <a:rPr lang="en-US" baseline="0" smtClean="0"/>
              <a:t> of an FPGA design is again from Fore River Group.</a:t>
            </a:r>
            <a:endParaRPr lang="en-US" smtClean="0"/>
          </a:p>
          <a:p>
            <a:pPr marL="228563" indent="-228563" defTabSz="914252">
              <a:buFontTx/>
              <a:buAutoNum type="arabicParenR"/>
              <a:defRPr/>
            </a:pPr>
            <a:r>
              <a:rPr lang="en-US" smtClean="0"/>
              <a:t>The product did packet switching, 10/100/1000 MAC cores, PCI, DDIR SDRAM, etc</a:t>
            </a:r>
          </a:p>
          <a:p>
            <a:pPr marL="228563" indent="-228563" defTabSz="914252">
              <a:buFontTx/>
              <a:buAutoNum type="arabicParenR"/>
              <a:defRPr/>
            </a:pPr>
            <a:r>
              <a:rPr lang="en-US" smtClean="0"/>
              <a:t>Verification considered complete because about 200 directed tests written.</a:t>
            </a:r>
          </a:p>
          <a:p>
            <a:pPr marL="228563" indent="-228563" defTabSz="914252">
              <a:buFontTx/>
              <a:buAutoNum type="arabicParenR"/>
              <a:defRPr/>
            </a:pPr>
            <a:endParaRPr lang="en-US" smtClean="0"/>
          </a:p>
          <a:p>
            <a:pPr marL="228563" indent="-228563" defTabSz="914252">
              <a:buFontTx/>
              <a:buAutoNum type="arabicParenR"/>
              <a:defRPr/>
            </a:pPr>
            <a:endParaRPr lang="en-US" smtClean="0"/>
          </a:p>
          <a:p>
            <a:pPr marL="228563" indent="-228563" defTabSz="914252">
              <a:buFontTx/>
              <a:buAutoNum type="arabicParenR"/>
              <a:defRPr/>
            </a:pPr>
            <a:endParaRPr lang="en-US" smtClean="0"/>
          </a:p>
          <a:p>
            <a:pPr marL="228563" indent="-228563" defTabSz="914252">
              <a:buFontTx/>
              <a:buAutoNum type="arabicParenR"/>
              <a:defRPr/>
            </a:pPr>
            <a:endParaRPr lang="en-US"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By</a:t>
            </a:r>
            <a:r>
              <a:rPr lang="en-US" baseline="0" smtClean="0"/>
              <a:t> having more than 1 person interpret the spec there is redundancy in the process.</a:t>
            </a:r>
          </a:p>
          <a:p>
            <a:r>
              <a:rPr lang="en-US" baseline="0" smtClean="0"/>
              <a:t>The designer may not need to create a design spec. It depends on if he/she can write code directly from the spec.</a:t>
            </a:r>
          </a:p>
          <a:p>
            <a:r>
              <a:rPr lang="en-US" baseline="0" smtClean="0"/>
              <a:t>Bugs are good! If you are not finding any bugs your testing is not thorough enough.</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mtClean="0"/>
              <a:t> Maximum control since we have full ability</a:t>
            </a:r>
            <a:r>
              <a:rPr lang="en-US" baseline="0" smtClean="0"/>
              <a:t> to </a:t>
            </a:r>
            <a:r>
              <a:rPr lang="en-US" smtClean="0"/>
              <a:t>drive/observe</a:t>
            </a:r>
            <a:r>
              <a:rPr lang="en-US" baseline="0" smtClean="0"/>
              <a:t> a blocks I/O. For example a corner case involving the uC in a particular state when a DMA occurs might take many clock cycles to get to this state if testing at the DUT level. At the block level it can occur in 1 clock cycle</a:t>
            </a:r>
            <a:endParaRPr lang="en-US" smtClean="0"/>
          </a:p>
          <a:p>
            <a:pPr>
              <a:buFont typeface="Arial" pitchFamily="34" charset="0"/>
              <a:buChar char="•"/>
            </a:pPr>
            <a:r>
              <a:rPr lang="en-US" smtClean="0"/>
              <a:t> For the same</a:t>
            </a:r>
            <a:r>
              <a:rPr lang="en-US" baseline="0" smtClean="0"/>
              <a:t> reason n</a:t>
            </a:r>
            <a:r>
              <a:rPr lang="en-US" smtClean="0"/>
              <a:t>eed to emulate peripheral blocks.</a:t>
            </a:r>
          </a:p>
          <a:p>
            <a:pPr>
              <a:buFont typeface="Arial" pitchFamily="34" charset="0"/>
              <a:buChar char="•"/>
            </a:pPr>
            <a:r>
              <a:rPr lang="en-US" smtClean="0"/>
              <a:t> Emulate System I/O if block has I/O that is the System I/O. For example an I2C master or slave or external interrupts or program space to the uC.</a:t>
            </a:r>
          </a:p>
          <a:p>
            <a:pPr>
              <a:buFont typeface="Arial" pitchFamily="34" charset="0"/>
              <a:buChar char="•"/>
            </a:pPr>
            <a:r>
              <a:rPr lang="en-US" smtClean="0"/>
              <a:t> Easiest to debug since there are less signals, it takes fewer clock cycles to get to the bug, and it’s obvious what caused the bug.</a:t>
            </a:r>
          </a:p>
          <a:p>
            <a:pPr>
              <a:buFont typeface="Arial" pitchFamily="34" charset="0"/>
              <a:buNone/>
            </a:pPr>
            <a:r>
              <a:rPr lang="en-US" smtClean="0"/>
              <a:t> </a:t>
            </a:r>
          </a:p>
          <a:p>
            <a:pPr>
              <a:buFont typeface="Arial" pitchFamily="34" charset="0"/>
              <a:buNone/>
            </a:pPr>
            <a:r>
              <a:rPr lang="en-US" smtClean="0"/>
              <a:t>You could build a hybrid where you test just the uC and the config regs, etc.</a:t>
            </a:r>
          </a:p>
          <a:p>
            <a:endParaRPr lang="en-US" smtClean="0"/>
          </a:p>
          <a:p>
            <a:endParaRPr lang="en-US" smtClean="0"/>
          </a:p>
          <a:p>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1) Check reset values at both startup and after writing all the registers.</a:t>
            </a:r>
          </a:p>
          <a:p>
            <a:r>
              <a:rPr lang="en-US" smtClean="0"/>
              <a:t>2) Read a memory mapped output: For example, an input to a config register might be a 8-bit value called ADC_out. When a particular address is read this value is read out on the I2C bus.</a:t>
            </a:r>
          </a:p>
          <a:p>
            <a:r>
              <a:rPr lang="en-US" smtClean="0"/>
              <a:t>2. Verification IP could be an I2C master to drive our I2C slave.</a:t>
            </a:r>
          </a:p>
          <a:p>
            <a:endParaRPr lang="en-US" smtClean="0"/>
          </a:p>
          <a:p>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36237" indent="-236237"/>
            <a:r>
              <a:rPr lang="en-US" smtClean="0">
                <a:latin typeface="Arial" charset="0"/>
              </a:rPr>
              <a:t>The verification plan is an evolving document. The document is updated as details are fleshed</a:t>
            </a:r>
            <a:r>
              <a:rPr lang="en-US" baseline="0" smtClean="0">
                <a:latin typeface="Arial" charset="0"/>
              </a:rPr>
              <a:t> out as the </a:t>
            </a:r>
            <a:r>
              <a:rPr lang="en-US" smtClean="0">
                <a:latin typeface="Arial" charset="0"/>
              </a:rPr>
              <a:t>project progresses. The changes could be because of architectural changes or because of missing items found in the design or due</a:t>
            </a:r>
            <a:r>
              <a:rPr lang="en-US" baseline="0" smtClean="0">
                <a:latin typeface="Arial" charset="0"/>
              </a:rPr>
              <a:t> to </a:t>
            </a:r>
            <a:r>
              <a:rPr lang="en-US" smtClean="0">
                <a:latin typeface="Arial" charset="0"/>
              </a:rPr>
              <a:t>verification methodology</a:t>
            </a:r>
            <a:r>
              <a:rPr lang="en-US" baseline="0" smtClean="0">
                <a:latin typeface="Arial" charset="0"/>
              </a:rPr>
              <a:t> </a:t>
            </a:r>
            <a:r>
              <a:rPr lang="en-US" smtClean="0">
                <a:latin typeface="Arial" charset="0"/>
              </a:rPr>
              <a:t>updates.</a:t>
            </a:r>
          </a:p>
          <a:p>
            <a:pPr marL="236237" indent="-236237"/>
            <a:endParaRPr lang="en-US" smtClean="0">
              <a:latin typeface="Arial" charset="0"/>
            </a:endParaRPr>
          </a:p>
          <a:p>
            <a:pPr marL="236237" indent="-236237"/>
            <a:r>
              <a:rPr lang="en-US" smtClean="0">
                <a:latin typeface="Arial" charset="0"/>
              </a:rPr>
              <a:t>The design and verification cycle follow the waterfall flow. The key stages of the cycle are </a:t>
            </a:r>
          </a:p>
          <a:p>
            <a:pPr marL="236237" indent="-236237">
              <a:buFontTx/>
              <a:buAutoNum type="arabicPeriod"/>
            </a:pPr>
            <a:r>
              <a:rPr lang="en-US" smtClean="0">
                <a:latin typeface="Arial" charset="0"/>
              </a:rPr>
              <a:t>Functional Specification development</a:t>
            </a:r>
          </a:p>
          <a:p>
            <a:pPr marL="236237" indent="-236237">
              <a:buFontTx/>
              <a:buAutoNum type="arabicPeriod"/>
            </a:pPr>
            <a:r>
              <a:rPr lang="en-US" smtClean="0">
                <a:latin typeface="Arial" charset="0"/>
              </a:rPr>
              <a:t>High level design</a:t>
            </a:r>
          </a:p>
          <a:p>
            <a:pPr marL="236237" indent="-236237">
              <a:buFontTx/>
              <a:buAutoNum type="arabicPeriod"/>
            </a:pPr>
            <a:r>
              <a:rPr lang="en-US" smtClean="0">
                <a:latin typeface="Arial" charset="0"/>
              </a:rPr>
              <a:t>Verification plan</a:t>
            </a:r>
          </a:p>
          <a:p>
            <a:pPr marL="236237" indent="-236237"/>
            <a:r>
              <a:rPr lang="en-US" smtClean="0">
                <a:latin typeface="Arial" charset="0"/>
              </a:rPr>
              <a:t>These stages determine the project schedule and development cycle. The other stages can be overlapped to save time.</a:t>
            </a:r>
          </a:p>
          <a:p>
            <a:pPr marL="236237" indent="-236237"/>
            <a:endParaRPr lang="en-US" smtClean="0">
              <a:latin typeface="Arial" charset="0"/>
            </a:endParaRPr>
          </a:p>
          <a:p>
            <a:pPr marL="236237" indent="-236237"/>
            <a:r>
              <a:rPr lang="en-US" smtClean="0">
                <a:latin typeface="Arial" charset="0"/>
              </a:rPr>
              <a:t>The plan review checkpoint is a key milestone in a project as it allows for key players to “sync up”. The review ensures that:</a:t>
            </a:r>
          </a:p>
          <a:p>
            <a:pPr marL="236237" indent="-236237">
              <a:buFont typeface="+mj-lt"/>
              <a:buAutoNum type="arabicPeriod"/>
            </a:pPr>
            <a:r>
              <a:rPr lang="en-US" smtClean="0">
                <a:latin typeface="Arial" charset="0"/>
              </a:rPr>
              <a:t>The design adheres to the interface protocols</a:t>
            </a:r>
          </a:p>
          <a:p>
            <a:pPr marL="236237" indent="-236237">
              <a:buFont typeface="+mj-lt"/>
              <a:buAutoNum type="arabicPeriod"/>
            </a:pPr>
            <a:r>
              <a:rPr lang="en-US" smtClean="0">
                <a:latin typeface="Arial" charset="0"/>
              </a:rPr>
              <a:t>Functional models have the correct behavior</a:t>
            </a:r>
          </a:p>
          <a:p>
            <a:pPr marL="236237" indent="-236237">
              <a:buFont typeface="+mj-lt"/>
              <a:buAutoNum type="arabicPeriod"/>
            </a:pPr>
            <a:r>
              <a:rPr lang="en-US" smtClean="0">
                <a:latin typeface="Arial" charset="0"/>
              </a:rPr>
              <a:t>The verification plan is complete</a:t>
            </a:r>
          </a:p>
          <a:p>
            <a:pPr marL="236237" indent="-236237">
              <a:buFont typeface="+mj-lt"/>
              <a:buAutoNum type="arabicPeriod"/>
            </a:pPr>
            <a:endParaRPr lang="en-US" smtClean="0">
              <a:latin typeface="Arial" charset="0"/>
            </a:endParaRPr>
          </a:p>
          <a:p>
            <a:pPr marL="236237" indent="-236237"/>
            <a:r>
              <a:rPr lang="en-US" smtClean="0">
                <a:latin typeface="Arial" charset="0"/>
              </a:rPr>
              <a:t>The verification plan is the foundation for implementing the verification environment hence the review should</a:t>
            </a:r>
            <a:r>
              <a:rPr lang="en-US" baseline="0" smtClean="0">
                <a:latin typeface="Arial" charset="0"/>
              </a:rPr>
              <a:t> </a:t>
            </a:r>
            <a:r>
              <a:rPr lang="en-US" smtClean="0">
                <a:latin typeface="Arial" charset="0"/>
              </a:rPr>
              <a:t>occur before any verification code is written. Failure to review the verification plan can result in wasted time and effort. The plan should be continuously reviewed and updated especially if the specifications evolve. In addition there should be reviews at all key milestones such as: </a:t>
            </a:r>
          </a:p>
          <a:p>
            <a:pPr marL="236237" indent="-236237">
              <a:buFont typeface="Arial" pitchFamily="34" charset="0"/>
              <a:buChar char="•"/>
            </a:pPr>
            <a:r>
              <a:rPr lang="en-US" smtClean="0">
                <a:latin typeface="Arial" charset="0"/>
              </a:rPr>
              <a:t>ready to move to the next level</a:t>
            </a:r>
          </a:p>
          <a:p>
            <a:pPr marL="236237" indent="-236237">
              <a:buFont typeface="Arial" pitchFamily="34" charset="0"/>
              <a:buChar char="•"/>
            </a:pPr>
            <a:r>
              <a:rPr lang="en-US" smtClean="0">
                <a:latin typeface="Arial" charset="0"/>
              </a:rPr>
              <a:t>Tape out readiness check</a:t>
            </a:r>
          </a:p>
          <a:p>
            <a:pPr marL="236237" indent="-236237"/>
            <a:endParaRPr lang="en-US" smtClean="0">
              <a:latin typeface="Arial" charset="0"/>
            </a:endParaRPr>
          </a:p>
          <a:p>
            <a:pPr marL="236237" indent="-236237"/>
            <a:r>
              <a:rPr lang="en-US" smtClean="0">
                <a:latin typeface="Arial" charset="0"/>
              </a:rPr>
              <a:t>Following this process puts the verification plan and execution in lock step with the design cycle thus reducing the overall design risk. </a:t>
            </a:r>
          </a:p>
          <a:p>
            <a:pPr marL="236237" indent="-236237"/>
            <a:endParaRPr lang="en-US" smtClean="0">
              <a:latin typeface="Arial" charset="0"/>
            </a:endParaRPr>
          </a:p>
          <a:p>
            <a:pPr marL="236237" indent="-236237"/>
            <a:r>
              <a:rPr lang="en-US" smtClean="0">
                <a:latin typeface="Arial" charset="0"/>
              </a:rPr>
              <a:t>Another aspect to consider is integration of hierarchical levels of verification plans into one cohesive plan. Different verification engineers will have their own verification plans, these plans should be integrated to ensure all functions are covered. </a:t>
            </a:r>
            <a:endParaRPr lang="en-US" smtClean="0"/>
          </a:p>
          <a:p>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Check reset value of C</a:t>
            </a:r>
          </a:p>
          <a:p>
            <a:r>
              <a:rPr lang="en-US" smtClean="0"/>
              <a:t>Apply all</a:t>
            </a:r>
            <a:r>
              <a:rPr lang="en-US" baseline="0" smtClean="0"/>
              <a:t> permutations of max pos, max neg, and 0 to the add and subtract opcodes</a:t>
            </a:r>
          </a:p>
          <a:p>
            <a:r>
              <a:rPr lang="en-US" baseline="0" smtClean="0"/>
              <a:t>Apply 0 and all 1’s to A for bitwise invert input A opcode. Set B to non-all 0 and non-all 1. </a:t>
            </a:r>
          </a:p>
          <a:p>
            <a:pPr defTabSz="944948"/>
            <a:r>
              <a:rPr lang="en-US" baseline="0" smtClean="0"/>
              <a:t>Apply 0, all 1’s, and walking 1’s to B for ReductionOR_B opcode. Set A to a value that will yield the opposite result.</a:t>
            </a:r>
          </a:p>
          <a:p>
            <a:endParaRPr lang="en-US" baseline="0" smtClean="0"/>
          </a:p>
          <a:p>
            <a:r>
              <a:rPr lang="en-US" baseline="0" smtClean="0"/>
              <a:t>Apply more inputs. How many?</a:t>
            </a:r>
          </a:p>
          <a:p>
            <a:r>
              <a:rPr lang="en-US" baseline="0" smtClean="0"/>
              <a:t>Apply inputs so that C is all 1. Reset</a:t>
            </a:r>
          </a:p>
          <a:p>
            <a:endParaRPr lang="en-US" baseline="0" smtClean="0"/>
          </a:p>
          <a:p>
            <a:r>
              <a:rPr lang="en-US" baseline="0" smtClean="0"/>
              <a:t>Did anyone say to randomize inputs A and B or the opcode?</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4)</a:t>
            </a:r>
            <a:r>
              <a:rPr lang="en-US" baseline="0" smtClean="0"/>
              <a:t> </a:t>
            </a:r>
            <a:r>
              <a:rPr lang="en-US" smtClean="0"/>
              <a:t>Check for correctness is a huge job.</a:t>
            </a:r>
            <a:r>
              <a:rPr lang="en-US" baseline="0" smtClean="0"/>
              <a:t> It could be a task that is called that the expected and actual values are passed. But this is tedius and difficult to maintain.  It could be a golden model and you just run your model and the golden model in parallel or something in between.</a:t>
            </a:r>
            <a:endParaRPr lang="en-US" smtClean="0"/>
          </a:p>
          <a:p>
            <a:r>
              <a:rPr lang="en-US" smtClean="0"/>
              <a:t>5) Progress can be measured by noting functional</a:t>
            </a:r>
            <a:r>
              <a:rPr lang="en-US" baseline="0" smtClean="0"/>
              <a:t> coverage.  It can be done automatically or manually by checking off the tests in your test plan.</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Popular with managers</a:t>
            </a:r>
          </a:p>
          <a:p>
            <a:r>
              <a:rPr lang="en-US" smtClean="0"/>
              <a:t>For example, on the</a:t>
            </a:r>
            <a:r>
              <a:rPr lang="en-US" baseline="0" smtClean="0"/>
              <a:t> last verification project I worked on there was a design change that took 1 hour but it took me 3 days to change all the tests.</a:t>
            </a:r>
          </a:p>
          <a:p>
            <a:r>
              <a:rPr lang="en-US" baseline="0" smtClean="0"/>
              <a:t>If the design complexity doubles the verification effort doubles. Not acceptable.  Need better than linear progress. </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See Chap1_Verification_Guidelines/homework_solution</a:t>
            </a:r>
            <a:r>
              <a:rPr lang="en-US" baseline="0" smtClean="0"/>
              <a:t> for solution</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buFont typeface="+mj-lt"/>
              <a:buAutoNum type="arabicPeriod"/>
            </a:pPr>
            <a:r>
              <a:rPr lang="en-US" smtClean="0"/>
              <a:t>It</a:t>
            </a:r>
            <a:r>
              <a:rPr lang="en-US" baseline="0" smtClean="0"/>
              <a:t>’s not hard to create lots of random stimulus. But not all of it is valid. Need to constrain the randomness</a:t>
            </a:r>
          </a:p>
          <a:p>
            <a:pPr marL="236237" indent="-236237">
              <a:buFont typeface="+mj-lt"/>
              <a:buAutoNum type="arabicPeriod"/>
            </a:pPr>
            <a:r>
              <a:rPr lang="en-US" baseline="0" smtClean="0"/>
              <a:t>To see if the randomness is doing anything useful</a:t>
            </a:r>
          </a:p>
          <a:p>
            <a:pPr marL="236237" indent="-236237">
              <a:buFont typeface="+mj-lt"/>
              <a:buAutoNum type="arabicPeriod"/>
            </a:pPr>
            <a:r>
              <a:rPr lang="en-US" baseline="0" smtClean="0"/>
              <a:t>Don’t twiddle bits at the bus level like for example writing a RAM. Assert CS, wait a clock, assert addr/data/we, wait a clock, deassert signals, wait a clock deassert CS. Put this in a 	task write(input [7:0] data, addr) begin</a:t>
            </a:r>
          </a:p>
          <a:p>
            <a:pPr marL="236237" indent="-236237"/>
            <a:r>
              <a:rPr lang="en-US" baseline="0" smtClean="0"/>
              <a:t>		   @(negedge clk);</a:t>
            </a:r>
          </a:p>
          <a:p>
            <a:pPr marL="236237" indent="-236237"/>
            <a:r>
              <a:rPr lang="en-US" baseline="0" smtClean="0"/>
              <a:t>		   CS = 1;</a:t>
            </a:r>
          </a:p>
          <a:p>
            <a:pPr marL="236237" indent="-236237"/>
            <a:r>
              <a:rPr lang="en-US" baseline="0" smtClean="0"/>
              <a:t>	   	   @(negedge clk);</a:t>
            </a:r>
          </a:p>
          <a:p>
            <a:pPr marL="236237" indent="-236237"/>
            <a:r>
              <a:rPr lang="en-US" baseline="0" smtClean="0"/>
              <a:t>		   D = data; A = addr; WE = 1;</a:t>
            </a:r>
          </a:p>
          <a:p>
            <a:pPr marL="236237" indent="-236237"/>
            <a:r>
              <a:rPr lang="en-US" baseline="0" smtClean="0"/>
              <a:t>                       @(negedge clk);</a:t>
            </a:r>
          </a:p>
          <a:p>
            <a:pPr marL="236237" indent="-236237"/>
            <a:r>
              <a:rPr lang="en-US" baseline="0" smtClean="0"/>
              <a:t>		   WE = 0;</a:t>
            </a:r>
          </a:p>
          <a:p>
            <a:pPr marL="236237" indent="-236237"/>
            <a:r>
              <a:rPr lang="en-US" baseline="0" smtClean="0"/>
              <a:t>		   @(negedge clk);</a:t>
            </a:r>
          </a:p>
          <a:p>
            <a:pPr marL="236237" indent="-236237"/>
            <a:r>
              <a:rPr lang="en-US" baseline="0" smtClean="0"/>
              <a:t>		   CS = 0;</a:t>
            </a:r>
          </a:p>
          <a:p>
            <a:pPr marL="236237" indent="-236237"/>
            <a:r>
              <a:rPr lang="en-US" baseline="0" smtClean="0"/>
              <a:t>		endtask</a:t>
            </a:r>
          </a:p>
          <a:p>
            <a:pPr marL="236237" indent="-236237">
              <a:buFont typeface="+mj-lt"/>
              <a:buAutoNum type="arabicPeriod" startAt="4"/>
            </a:pPr>
            <a:r>
              <a:rPr lang="en-US" baseline="0" smtClean="0"/>
              <a:t>To leverage the testbench and not have to re-write it multiple times</a:t>
            </a:r>
          </a:p>
          <a:p>
            <a:pPr marL="236237" indent="-236237">
              <a:buFont typeface="+mj-lt"/>
              <a:buAutoNum type="arabicPeriod" startAt="4"/>
            </a:pPr>
            <a:r>
              <a:rPr lang="en-US" baseline="0" smtClean="0"/>
              <a:t> To keep the testbench uncluttered and easy to maintain</a:t>
            </a:r>
          </a:p>
          <a:p>
            <a:pPr marL="236237" indent="-236237"/>
            <a:endParaRPr lang="en-US" baseline="0" smtClean="0"/>
          </a:p>
          <a:p>
            <a:pPr marL="236237" indent="-236237"/>
            <a:r>
              <a:rPr lang="en-US" baseline="0" smtClean="0"/>
              <a:t>Random testing takes more upfront work but the progress is better than linear.</a:t>
            </a:r>
          </a:p>
          <a:p>
            <a:pPr marL="236237" indent="-236237"/>
            <a:r>
              <a:rPr lang="en-US" baseline="0" smtClean="0"/>
              <a:t>A random testbench is more extensible. For example, what if we widened the bit widths of the ALU by 1 bit?  A random testbench requires minimal changes.  A directed testbench requires massive changes.</a:t>
            </a:r>
          </a:p>
          <a:p>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buAutoNum type="arabicPeriod"/>
            </a:pPr>
            <a:r>
              <a:rPr lang="en-US" smtClean="0"/>
              <a:t>Think</a:t>
            </a:r>
            <a:r>
              <a:rPr lang="en-US" baseline="0" smtClean="0"/>
              <a:t> about all the ways you can configure a processor, cell phone chip, etc</a:t>
            </a:r>
          </a:p>
          <a:p>
            <a:pPr marL="236237" indent="-236237">
              <a:buAutoNum type="arabicPeriod"/>
            </a:pPr>
            <a:r>
              <a:rPr lang="en-US" smtClean="0"/>
              <a:t>Your testbench</a:t>
            </a:r>
            <a:r>
              <a:rPr lang="en-US" baseline="0" smtClean="0"/>
              <a:t> mimics the environment your device operates in. the processor is connected to memory, video chips, etc. Need to test all the ways this environment can be configured. </a:t>
            </a:r>
          </a:p>
          <a:p>
            <a:pPr marL="236237" indent="-236237" defTabSz="944948">
              <a:buFontTx/>
              <a:buAutoNum type="arabicPeriod"/>
              <a:defRPr/>
            </a:pPr>
            <a:r>
              <a:rPr lang="en-US" baseline="0" smtClean="0"/>
              <a:t>For example, what happens if an I2C command fails to complete or an AHB/PCI/SCSI bus aborts? Does the device lock up?</a:t>
            </a:r>
          </a:p>
          <a:p>
            <a:pPr marL="236237" indent="-236237" defTabSz="944948">
              <a:buFontTx/>
              <a:buAutoNum type="arabicPeriod"/>
              <a:defRPr/>
            </a:pPr>
            <a:r>
              <a:rPr lang="en-US" baseline="0" smtClean="0"/>
              <a:t>It’s easy to design a device that works when there are no errors. Need to test error conditions like invalid operations.  There is always the debate of how much hardware to implement to protect the user from himself.  In a low power chip or where the firmware is supplied by the device supplier not much. For a device that the general public can program, need lots.</a:t>
            </a:r>
          </a:p>
          <a:p>
            <a:pPr marL="236237" indent="-236237" defTabSz="944948">
              <a:buFontTx/>
              <a:buAutoNum type="arabicPeriod"/>
              <a:defRPr/>
            </a:pPr>
            <a:r>
              <a:rPr lang="en-US" baseline="0" smtClean="0"/>
              <a:t>Send in stimulus at different rates. For example, back to back reads, back to back writes. read immediately followed by write, etc.</a:t>
            </a:r>
          </a:p>
          <a:p>
            <a:pPr marL="236237" indent="-236237" defTabSz="944948">
              <a:buFontTx/>
              <a:buAutoNum type="arabicPeriod"/>
              <a:defRPr/>
            </a:pPr>
            <a:r>
              <a:rPr lang="en-US" baseline="0" smtClean="0"/>
              <a:t>For regression testing where you run many tests randomize the order they are run to eliminate any test order dependencies.</a:t>
            </a:r>
          </a:p>
          <a:p>
            <a:pPr marL="236237" indent="-236237" defTabSz="944948">
              <a:buFontTx/>
              <a:buAutoNum type="arabicPeriod"/>
              <a:defRPr/>
            </a:pPr>
            <a:r>
              <a:rPr lang="en-US" baseline="0" smtClean="0"/>
              <a:t>Use a different seed so that the test changes every time it’s run.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smtClean="0"/>
              <a:t>1) addr = $random % 6;  // Range of remainder is between -5 and 5 since the value returned by $random is signed. The lower 4-bits of -5 is 1011 which is 11 unsigned.  The lower 4-bits of -1 is 1111 which is 15  unsigned.  What we need to do is cast this # to an unsigned value before the modulus.  There are a number of ways to do this.  The LRM suggest enclosing $random in the concatenation operator but doesn’t explain why.  Concatenation will convert a signed value to an unsigned value.  A more explanatory way to do this is use the $unsigned operator.</a:t>
            </a:r>
          </a:p>
          <a:p>
            <a:pPr marL="236237" indent="-236237"/>
            <a:r>
              <a:rPr lang="en-US" smtClean="0"/>
              <a:t>2) $urandom</a:t>
            </a:r>
            <a:r>
              <a:rPr lang="en-US" baseline="0" smtClean="0"/>
              <a:t> is used exactly like $random except the result is unsigned.</a:t>
            </a:r>
            <a:r>
              <a:rPr lang="en-US" smtClean="0"/>
              <a:t> </a:t>
            </a:r>
          </a:p>
          <a:p>
            <a:pPr marL="236237" indent="-236237"/>
            <a:r>
              <a:rPr lang="en-US" smtClean="0"/>
              <a:t>3) $urandom_range</a:t>
            </a:r>
            <a:r>
              <a:rPr lang="en-US" baseline="0" smtClean="0"/>
              <a:t> uses as arguments (max val, min val). There is no mention in the LRM of how to pass a seed to $urandom_range.</a:t>
            </a:r>
            <a:endParaRPr lang="en-US" smtClean="0"/>
          </a:p>
          <a:p>
            <a:pPr marL="236237" indent="-236237"/>
            <a:r>
              <a:rPr lang="en-US" smtClean="0"/>
              <a:t>4) It’s important to that a “random” simulation can be repeated. How else would you debug it?</a:t>
            </a:r>
          </a:p>
          <a:p>
            <a:pPr marL="236237" indent="-236237"/>
            <a:r>
              <a:rPr lang="en-US" smtClean="0"/>
              <a:t>If the seed or code is not changed every subsequent run will be the same. If you want every run to be different need to change the seed.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baseline="0" smtClean="0"/>
              <a:t>It could only be randomly testing a small part of your design.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baseline="0" smtClean="0"/>
              <a:t>1) The Driver is the part of the testbench that drives the input of the DUT</a:t>
            </a:r>
          </a:p>
          <a:p>
            <a:pPr marL="236237" indent="-236237"/>
            <a:r>
              <a:rPr lang="en-US" baseline="0" smtClean="0"/>
              <a:t>2) The Monitor is the part of the testbench that observes the output of the DUT. </a:t>
            </a:r>
          </a:p>
          <a:p>
            <a:pPr marL="236237" indent="-236237"/>
            <a:r>
              <a:rPr lang="en-US" baseline="0" smtClean="0"/>
              <a:t>3) From the coverage assertions the stimulus, i.e. your tests, can be modified on the fly.</a:t>
            </a:r>
          </a:p>
          <a:p>
            <a:pPr marL="236237" indent="-236237"/>
            <a:r>
              <a:rPr lang="en-US" baseline="0" smtClean="0"/>
              <a:t>For example, for our ALU, if the number of times the operands have equaled max pos has reached a threshold, reduce the probability that that the operands will equal max pos again.</a:t>
            </a:r>
          </a:p>
          <a:p>
            <a:pPr marL="236237" indent="-236237"/>
            <a:r>
              <a:rPr lang="en-US" baseline="0" smtClean="0"/>
              <a:t>We’ll talk about this much more in later classes.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buAutoNum type="arabicParenR"/>
            </a:pPr>
            <a:r>
              <a:rPr lang="en-US" baseline="0" smtClean="0"/>
              <a:t>Layering refers to abstracting away details. For example instead of manipulating pins to create a memory read create a memory read task. Then create another layer of higher level tasks that use your memory read task, for example, a DMA. Keep abstracting to higher level tasks.</a:t>
            </a:r>
          </a:p>
          <a:p>
            <a:pPr marL="236237" indent="-236237">
              <a:buAutoNum type="arabicParenR"/>
            </a:pPr>
            <a:r>
              <a:rPr lang="en-US" baseline="0" smtClean="0"/>
              <a:t>Partition your code into simple easy to understand/maintain blocks.</a:t>
            </a:r>
          </a:p>
          <a:p>
            <a:pPr marL="236237" indent="-236237">
              <a:buAutoNum type="arabicParenR"/>
            </a:pPr>
            <a:r>
              <a:rPr lang="en-US" baseline="0" smtClean="0"/>
              <a:t>Remember that any device your DUT talks to must be emulated in your testbench.  For example, if your device is a USB device (i.e. a slave) you’ll need to emulate a USB host (i.e. master). This is where verification IP comes into play.  Buy a model of a USB host instead of building your own.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baseline="0" smtClean="0"/>
              <a:t>This is an example of a write transaction on an AMBA APB bus (AMBA peripheral bus) and would be the first attempt at abstracting away pin level stimulus through layering.</a:t>
            </a:r>
          </a:p>
          <a:p>
            <a:pPr marL="236237" indent="-236237"/>
            <a:r>
              <a:rPr lang="en-US" baseline="0" smtClean="0"/>
              <a:t>The flat testbench is tedius, error prone, and hard to maintain. What if the address or data width changed? Or if you wanted to change the timing?</a:t>
            </a:r>
          </a:p>
          <a:p>
            <a:pPr marL="236237" indent="-236237"/>
            <a:r>
              <a:rPr lang="en-US" baseline="0" smtClean="0"/>
              <a:t>A layered testbench is resuable and extendable.  Call this task from your testbench with the data  and address you choose.  This is also called testing at the transaction level.</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baseline="0" smtClean="0"/>
              <a:t>1) The first layer is the command layer. It abstracts the I/O pins of the DUT into the low level commands</a:t>
            </a:r>
          </a:p>
          <a:p>
            <a:pPr marL="236237" indent="-236237"/>
            <a:r>
              <a:rPr lang="en-US" baseline="0" smtClean="0"/>
              <a:t>2) The write task in the last slide would be in the driver.</a:t>
            </a:r>
          </a:p>
          <a:p>
            <a:pPr marL="236237" indent="-236237"/>
            <a:r>
              <a:rPr lang="en-US" baseline="0" smtClean="0"/>
              <a:t>3) A task that collects the results of a read would be in the monitor.</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baseline="0" smtClean="0"/>
              <a:t>For example:</a:t>
            </a:r>
          </a:p>
          <a:p>
            <a:pPr marL="236237" indent="-236237"/>
            <a:r>
              <a:rPr lang="en-US" baseline="0" smtClean="0"/>
              <a:t>1) The Agent could break a DMA command into low level writes and reads.  </a:t>
            </a:r>
          </a:p>
          <a:p>
            <a:pPr marL="236237" indent="-236237"/>
            <a:r>
              <a:rPr lang="en-US" baseline="0" smtClean="0"/>
              <a:t>2) The Scoreboard will predict the result of each low level command. For example, if the DUT was a memory controller it would keep track of all the reads and writes so it could predict the results of the next read.</a:t>
            </a:r>
          </a:p>
          <a:p>
            <a:pPr marL="236237" indent="-236237"/>
            <a:r>
              <a:rPr lang="en-US" baseline="0" smtClean="0"/>
              <a:t>3) The Checker compares the predicted result from the Scoreboard and the actual result from the Monitor.</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baseline="0" smtClean="0"/>
              <a:t>1) The functional layer is driven by the generator in the scenario layer.</a:t>
            </a:r>
          </a:p>
          <a:p>
            <a:pPr marL="236237" indent="-236237"/>
            <a:r>
              <a:rPr lang="en-US" baseline="0" smtClean="0"/>
              <a:t>2) At this point we have all the blocks that define our testbench environment.  The testbench environment does not change for individual tests.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baseline="0" smtClean="0"/>
              <a:t>1) This is the full testbench.</a:t>
            </a:r>
          </a:p>
          <a:p>
            <a:pPr marL="236237" indent="-236237"/>
            <a:r>
              <a:rPr lang="en-US" baseline="0" smtClean="0"/>
              <a:t>2) Functional coverage measures the progress of all tests in fulfillign the verification plan requirements. The functional coverage code changes throughout the project as the various criteria complete. This code is constantly being modified, and thus it is not part of the test independent environment.</a:t>
            </a:r>
          </a:p>
          <a:p>
            <a:pPr marL="236237" indent="-236237"/>
            <a:r>
              <a:rPr lang="en-US" baseline="0" smtClean="0"/>
              <a:t>3) You might need less or more layers in your testbench.  If your DUT has many protocol layers use a testbench layer for each protocol. </a:t>
            </a:r>
          </a:p>
          <a:p>
            <a:pPr marL="236237" indent="-236237"/>
            <a:endParaRPr lang="en-US" baseline="0" smtClean="0"/>
          </a:p>
          <a:p>
            <a:pPr marL="236237" indent="-236237"/>
            <a:r>
              <a:rPr lang="en-US" baseline="0" smtClean="0"/>
              <a:t>For our MP3 example:</a:t>
            </a:r>
          </a:p>
          <a:p>
            <a:pPr marL="236237" indent="-236237"/>
            <a:r>
              <a:rPr lang="en-US" baseline="0" smtClean="0"/>
              <a:t>Test a turn-on of the MP3 player.</a:t>
            </a:r>
          </a:p>
          <a:p>
            <a:pPr marL="236237" indent="-236237"/>
            <a:r>
              <a:rPr lang="en-US" baseline="0" smtClean="0"/>
              <a:t>The Test will generate the following scenarios, hit power button, select track, adjust volume.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Check out the errata page for Spear’s book at http://chris.spear.net/systemverilog/errata.htm   It’s updated rapidly.</a:t>
            </a:r>
          </a:p>
          <a:p>
            <a:r>
              <a:rPr lang="en-US" smtClean="0"/>
              <a:t>Lots</a:t>
            </a:r>
            <a:r>
              <a:rPr lang="en-US" baseline="0" smtClean="0"/>
              <a:t> of great examples in LRM. The most current is 2009. Download it from the library.  </a:t>
            </a:r>
          </a:p>
          <a:p>
            <a:r>
              <a:rPr lang="en-US" smtClean="0"/>
              <a:t>http://www.uccs.edu/~library/</a:t>
            </a:r>
          </a:p>
          <a:p>
            <a:r>
              <a:rPr lang="en-US" smtClean="0"/>
              <a:t>In</a:t>
            </a:r>
            <a:r>
              <a:rPr lang="en-US" baseline="0" smtClean="0"/>
              <a:t> the Select a Database section select Engineering and Applied Science from the pull-down</a:t>
            </a:r>
          </a:p>
          <a:p>
            <a:r>
              <a:rPr lang="en-US" baseline="0" smtClean="0"/>
              <a:t>Click on IEEE Xplore</a:t>
            </a:r>
          </a:p>
          <a:p>
            <a:r>
              <a:rPr lang="en-US" baseline="0" smtClean="0"/>
              <a:t>In the browse section click on Standards</a:t>
            </a:r>
          </a:p>
          <a:p>
            <a:r>
              <a:rPr lang="en-US" baseline="0" smtClean="0"/>
              <a:t>In Option 1 (Browse by Keyword) fill in SystemVerilog.</a:t>
            </a:r>
          </a:p>
          <a:p>
            <a:r>
              <a:rPr lang="en-US" baseline="0" smtClean="0"/>
              <a:t>You are looking for Std 1800-2009. Click on it.</a:t>
            </a:r>
          </a:p>
          <a:p>
            <a:r>
              <a:rPr lang="en-US" baseline="0" smtClean="0"/>
              <a:t>The full text PDF is available for download in the left hand pane.</a:t>
            </a:r>
          </a:p>
          <a:p>
            <a:endParaRPr lang="en-US" baseline="0" smtClean="0"/>
          </a:p>
          <a:p>
            <a:r>
              <a:rPr lang="en-US" baseline="0" smtClean="0"/>
              <a:t>You either need to be in the library or connected to the library VPN.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US" smtClean="0"/>
              <a:t>1) Build</a:t>
            </a:r>
          </a:p>
          <a:p>
            <a:pPr lvl="1">
              <a:buFont typeface="Arial" pitchFamily="34" charset="0"/>
              <a:buChar char="•"/>
            </a:pPr>
            <a:r>
              <a:rPr lang="en-US" smtClean="0"/>
              <a:t> Generate DUT configuration – Might be random, might be directed.</a:t>
            </a:r>
          </a:p>
          <a:p>
            <a:pPr lvl="1">
              <a:buFont typeface="Arial" pitchFamily="34" charset="0"/>
              <a:buChar char="•"/>
            </a:pPr>
            <a:r>
              <a:rPr lang="en-US" smtClean="0"/>
              <a:t> Build testbench environment – In SystemVerilog testbench components can be created on the fly. For example, if the configuration of the DUT chose 3 bus drivers allocate/initialize them here.</a:t>
            </a:r>
          </a:p>
          <a:p>
            <a:pPr lvl="1">
              <a:buFont typeface="Arial" pitchFamily="34" charset="0"/>
              <a:buChar char="•"/>
            </a:pPr>
            <a:r>
              <a:rPr lang="en-US" smtClean="0"/>
              <a:t> Reset the DUT</a:t>
            </a:r>
          </a:p>
          <a:p>
            <a:pPr lvl="1">
              <a:buFont typeface="Arial" pitchFamily="34" charset="0"/>
              <a:buChar char="•"/>
            </a:pPr>
            <a:r>
              <a:rPr lang="en-US" smtClean="0"/>
              <a:t> Configure the DUT – Might require loading the DUT config regs</a:t>
            </a:r>
          </a:p>
          <a:p>
            <a:pPr>
              <a:buFont typeface="Arial" pitchFamily="34" charset="0"/>
              <a:buNone/>
            </a:pPr>
            <a:r>
              <a:rPr lang="en-US" smtClean="0"/>
              <a:t>2) Run – The phase where the test actually runs.</a:t>
            </a:r>
          </a:p>
          <a:p>
            <a:pPr lvl="1">
              <a:buFont typeface="Arial" pitchFamily="34" charset="0"/>
              <a:buChar char="•"/>
            </a:pPr>
            <a:r>
              <a:rPr lang="en-US" smtClean="0"/>
              <a:t> Start environment -Perhaps initializing all the blocks in the environment?</a:t>
            </a:r>
          </a:p>
          <a:p>
            <a:pPr lvl="1">
              <a:buFont typeface="Arial" pitchFamily="34" charset="0"/>
              <a:buChar char="•"/>
            </a:pPr>
            <a:r>
              <a:rPr lang="en-US" smtClean="0"/>
              <a:t> Run the test – Exectute all the scenarios specified by the Test. Use a timeout checker to fail a test that takes too long.</a:t>
            </a:r>
          </a:p>
          <a:p>
            <a:pPr>
              <a:buFont typeface="Arial" pitchFamily="34" charset="0"/>
              <a:buNone/>
            </a:pPr>
            <a:r>
              <a:rPr lang="en-US" smtClean="0"/>
              <a:t>3) Wrap-up</a:t>
            </a:r>
          </a:p>
          <a:p>
            <a:pPr lvl="1">
              <a:buFont typeface="Arial" pitchFamily="34" charset="0"/>
              <a:buChar char="•"/>
            </a:pPr>
            <a:r>
              <a:rPr lang="en-US" smtClean="0"/>
              <a:t> Sweep – Wait for the final transactions to drain out of the DUT and be processed by the monitor.  Sweep the testbench for lost data. Is there still expected data in the scoreboard?  Why didn’t a corresponding transaction get reported by the monitor?</a:t>
            </a:r>
          </a:p>
          <a:p>
            <a:pPr lvl="1">
              <a:buFont typeface="Arial" pitchFamily="34" charset="0"/>
              <a:buChar char="•"/>
            </a:pPr>
            <a:r>
              <a:rPr lang="en-US" smtClean="0"/>
              <a:t> Report – Create a final report on whether the test passed or failed.  Delete functional coverage info if test failed. You didn’t successfully test a function if the result was incorrect.</a:t>
            </a:r>
          </a:p>
          <a:p>
            <a:pPr marL="236237" indent="-236237"/>
            <a:endParaRPr lang="en-US"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baseline="0" smtClean="0"/>
              <a:t>An ASIC I designed/verified a few years ago required about 150 directed tests. I wish I could redo the verification environment.</a:t>
            </a:r>
          </a:p>
          <a:p>
            <a:pPr marL="236237" indent="-236237"/>
            <a:endParaRPr lang="en-US" baseline="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smtClean="0"/>
              <a:t>Avoid visually verified tests – Create a self checking testbench</a:t>
            </a:r>
          </a:p>
          <a:p>
            <a:pPr marL="236237" indent="-236237"/>
            <a:r>
              <a:rPr lang="en-US" baseline="0" smtClean="0"/>
              <a:t> The most common reason your tests need to be change is due to a spec change.  Would you rather change a bunch of tests or a single scoreboard that predicts the results?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6237" indent="-236237"/>
            <a:r>
              <a:rPr lang="en-US" baseline="0" smtClean="0"/>
              <a:t>1) A golden model can be a matlab, SystemVerilog, SystemC model of the DUT or you could be the golden model. For example, the checkers you wrote for the ALU testbench is the receiver and you are the golden model because you tell the checkers what the expected value is. This is a what you think of when you think of verification. Lots of work creating the golden model.</a:t>
            </a:r>
          </a:p>
          <a:p>
            <a:pPr marL="236237" indent="-236237"/>
            <a:endParaRPr lang="en-US" baseline="0" smtClean="0"/>
          </a:p>
          <a:p>
            <a:pPr marL="236237" indent="-236237"/>
            <a:r>
              <a:rPr lang="en-US" baseline="0" smtClean="0"/>
              <a:t>2) White box verification methods use monitors and assertions exclusively to determine correctness. The monitors and assertions observe the input and output of the DUT as well as internal signals. Whitebox verification methods on a netlist is difficuly because the signals in the DUT might be gone or renamed. Lots of work to create the monitors and assertions.</a:t>
            </a:r>
          </a:p>
          <a:p>
            <a:pPr marL="236237" indent="-236237"/>
            <a:endParaRPr lang="en-US" baseline="0" smtClean="0"/>
          </a:p>
          <a:p>
            <a:pPr marL="236237" indent="-236237"/>
            <a:r>
              <a:rPr lang="en-US" baseline="0" smtClean="0"/>
              <a:t>3) Graybox is most typically used. Most of our testbenches will look like this.</a:t>
            </a:r>
          </a:p>
          <a:p>
            <a:pPr marL="236237" indent="-236237"/>
            <a:endParaRPr lang="en-US" baseline="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Questasim is</a:t>
            </a:r>
            <a:r>
              <a:rPr lang="en-US" baseline="0" smtClean="0"/>
              <a:t> an advanced version of modelsim. It looks and works very similar to modelsim but has more features.</a:t>
            </a:r>
            <a:endParaRPr lang="en-US" smtClean="0"/>
          </a:p>
          <a:p>
            <a:r>
              <a:rPr lang="en-US" smtClean="0"/>
              <a:t>Many</a:t>
            </a:r>
            <a:r>
              <a:rPr lang="en-US" baseline="0" smtClean="0"/>
              <a:t> of the features we will use in this class are not available in the student version of modelsim.</a:t>
            </a:r>
            <a:endParaRPr lang="en-US" smtClean="0"/>
          </a:p>
          <a:p>
            <a:r>
              <a:rPr lang="en-US" smtClean="0"/>
              <a:t>Questasim is hosted on the</a:t>
            </a:r>
            <a:r>
              <a:rPr lang="en-US" baseline="0" smtClean="0"/>
              <a:t> unix server </a:t>
            </a:r>
            <a:r>
              <a:rPr lang="en-US" smtClean="0"/>
              <a:t>LATS and windows server RATS.</a:t>
            </a:r>
          </a:p>
          <a:p>
            <a:r>
              <a:rPr lang="en-US" smtClean="0"/>
              <a:t>You may</a:t>
            </a:r>
            <a:r>
              <a:rPr lang="en-US" baseline="0" smtClean="0"/>
              <a:t> use the windows version or the unix version. I would highly recommend using the unix version for a number of reasons:</a:t>
            </a:r>
          </a:p>
          <a:p>
            <a:pPr marL="236237" indent="-236237">
              <a:buAutoNum type="arabicParenR"/>
            </a:pPr>
            <a:r>
              <a:rPr lang="en-US" baseline="0" smtClean="0"/>
              <a:t>Most large verification projects are developed in a linux environment to take advantage of the scripting, stability, and tool support.</a:t>
            </a:r>
          </a:p>
          <a:p>
            <a:pPr marL="236237" indent="-236237">
              <a:buAutoNum type="arabicParenR"/>
            </a:pPr>
            <a:r>
              <a:rPr lang="en-US" baseline="0" smtClean="0"/>
              <a:t>LATS is a very powerful but lightly used server</a:t>
            </a:r>
          </a:p>
          <a:p>
            <a:pPr marL="236237" indent="-236237">
              <a:buAutoNum type="arabicParenR"/>
            </a:pPr>
            <a:r>
              <a:rPr lang="en-US" baseline="0" smtClean="0"/>
              <a:t>Prior to this semester RATS and LATS were the same physical machine but the virtual machine software that made this one server look like a windows and a linux server is now gone and we have 2 dedicated servers.</a:t>
            </a:r>
          </a:p>
          <a:p>
            <a:pPr marL="236237" indent="-236237">
              <a:buAutoNum type="arabicParenR"/>
            </a:pPr>
            <a:r>
              <a:rPr lang="en-US" baseline="0" smtClean="0"/>
              <a:t>If you have issue accessing these 2 machines e-mail the issue to Sean Staples at sstaples@eas.uccs.edu</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buFont typeface="Arial" pitchFamily="34" charset="0"/>
              <a:buChar char="•"/>
            </a:pPr>
            <a:r>
              <a:rPr lang="en-US" smtClean="0"/>
              <a:t>Introduction to Verification – What is verification</a:t>
            </a:r>
          </a:p>
          <a:p>
            <a:pPr>
              <a:lnSpc>
                <a:spcPct val="90000"/>
              </a:lnSpc>
              <a:buFont typeface="Arial" pitchFamily="34" charset="0"/>
              <a:buChar char="•"/>
            </a:pPr>
            <a:r>
              <a:rPr lang="en-US" smtClean="0"/>
              <a:t>SystemVerilog Language Constructs – Language improvements that make testbench improvements quicker and easier.</a:t>
            </a:r>
          </a:p>
          <a:p>
            <a:pPr>
              <a:lnSpc>
                <a:spcPct val="90000"/>
              </a:lnSpc>
              <a:buFont typeface="Arial" pitchFamily="34" charset="0"/>
              <a:buChar char="•"/>
            </a:pPr>
            <a:r>
              <a:rPr lang="en-US" smtClean="0"/>
              <a:t>Test Bench Environments – You’ll be developing many verification environments in this class.</a:t>
            </a:r>
          </a:p>
          <a:p>
            <a:pPr>
              <a:lnSpc>
                <a:spcPct val="90000"/>
              </a:lnSpc>
              <a:buFont typeface="Arial" pitchFamily="34" charset="0"/>
              <a:buChar char="•"/>
            </a:pPr>
            <a:r>
              <a:rPr lang="en-US" smtClean="0"/>
              <a:t>Interfaces – Used to encapsulate related signals, for example, a PCE bus.</a:t>
            </a:r>
          </a:p>
          <a:p>
            <a:pPr>
              <a:lnSpc>
                <a:spcPct val="90000"/>
              </a:lnSpc>
              <a:buFont typeface="Arial" pitchFamily="34" charset="0"/>
              <a:buChar char="•"/>
            </a:pPr>
            <a:r>
              <a:rPr lang="en-US" smtClean="0"/>
              <a:t> Clocking blocks and programs – Methods to alleviate, or at least reduce, the chance of race conditions.</a:t>
            </a:r>
          </a:p>
          <a:p>
            <a:pPr>
              <a:lnSpc>
                <a:spcPct val="90000"/>
              </a:lnSpc>
              <a:buFont typeface="Arial" pitchFamily="34" charset="0"/>
              <a:buChar char="•"/>
            </a:pPr>
            <a:r>
              <a:rPr lang="en-US" smtClean="0"/>
              <a:t> Basic OOP – SystemVerilog is object oriented.  </a:t>
            </a:r>
          </a:p>
          <a:p>
            <a:pPr>
              <a:lnSpc>
                <a:spcPct val="90000"/>
              </a:lnSpc>
              <a:buFont typeface="Arial" pitchFamily="34" charset="0"/>
              <a:buChar char="•"/>
            </a:pPr>
            <a:r>
              <a:rPr lang="en-US" smtClean="0"/>
              <a:t> Randomization – SystemVerilog improves greatly on the simple randomization provided in Verilog 2001 using $random</a:t>
            </a:r>
          </a:p>
          <a:p>
            <a:pPr>
              <a:lnSpc>
                <a:spcPct val="90000"/>
              </a:lnSpc>
              <a:buFont typeface="Arial" pitchFamily="34" charset="0"/>
              <a:buChar char="•"/>
            </a:pPr>
            <a:r>
              <a:rPr lang="en-US" smtClean="0"/>
              <a:t>Threads and Interprocess Communication – Testbench components run in parallel and independently. How are proceeses spawned in parallel and how do the processes communicate?</a:t>
            </a:r>
          </a:p>
          <a:p>
            <a:pPr>
              <a:lnSpc>
                <a:spcPct val="90000"/>
              </a:lnSpc>
              <a:buFont typeface="Arial" pitchFamily="34" charset="0"/>
              <a:buChar char="•"/>
            </a:pPr>
            <a:r>
              <a:rPr lang="en-US" smtClean="0"/>
              <a:t> Advanced OOP – Advanced concepts like inheritance, composition, callbacks, and parameterized classes.</a:t>
            </a:r>
          </a:p>
          <a:p>
            <a:pPr>
              <a:lnSpc>
                <a:spcPct val="90000"/>
              </a:lnSpc>
              <a:buFont typeface="Arial" pitchFamily="34" charset="0"/>
              <a:buChar char="•"/>
            </a:pPr>
            <a:r>
              <a:rPr lang="en-US" smtClean="0"/>
              <a:t>Functional Coverage – Technique to prove that a condition in the design was tested. For example, for a CPU, has an ADD instruction been tested or for an ADD instruction has max pos and max neg been added together. </a:t>
            </a:r>
          </a:p>
          <a:p>
            <a:pPr>
              <a:lnSpc>
                <a:spcPct val="90000"/>
              </a:lnSpc>
              <a:buFont typeface="Arial" pitchFamily="34" charset="0"/>
              <a:buChar char="•"/>
            </a:pPr>
            <a:r>
              <a:rPr lang="en-US" smtClean="0"/>
              <a:t>Advanced Interfaces like parameterized interfaces and Virtual Interfaces</a:t>
            </a:r>
          </a:p>
          <a:p>
            <a:pPr>
              <a:lnSpc>
                <a:spcPct val="90000"/>
              </a:lnSpc>
              <a:buFont typeface="Arial" pitchFamily="34" charset="0"/>
              <a:buChar char="•"/>
            </a:pPr>
            <a:r>
              <a:rPr lang="en-US" smtClean="0"/>
              <a:t> Interfacing with C++- Might have models or a legacy testbench in C or C++. SystemVerilog can communicate with C/C++ through the DPI.</a:t>
            </a:r>
          </a:p>
          <a:p>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key for</a:t>
            </a:r>
            <a:r>
              <a:rPr lang="en-US" baseline="0" smtClean="0"/>
              <a:t> successful verification is independence of the designer/verifier.  Both the design engineer and the verification engineer read and interpret the spec. There is always ambiguity in the spec.  An executable spec is a description of the desired function that can be run with a software tool.  There is still ambiguity, however, in an executable spec. For example, when is an output valid?  Also, all of the functionality might not be modeled.  Typically an exectuable spec cannot model asynchronous events like external inputs and reset.  Best used for verification of data manipulation.</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bug</a:t>
            </a:r>
            <a:r>
              <a:rPr lang="en-US" baseline="0" smtClean="0"/>
              <a:t> found at the block level has very little cost to fix. A bug found in the field is very expensive, pariticularly if it involves product recalls. Even more so if those product are in a body!  The curve is a little flatter for FPGA based systems because there is no post silicon product phase.</a:t>
            </a:r>
          </a:p>
          <a:p>
            <a:endParaRPr lang="en-US" baseline="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defTabSz="914252">
              <a:buFontTx/>
              <a:buAutoNum type="arabicParenR"/>
              <a:defRPr/>
            </a:pPr>
            <a:r>
              <a:rPr lang="en-US" smtClean="0"/>
              <a:t>The first case study</a:t>
            </a:r>
            <a:r>
              <a:rPr lang="en-US" baseline="0" smtClean="0"/>
              <a:t> of an FPGA design is from LOA Technology, a startup concentrating on </a:t>
            </a:r>
            <a:r>
              <a:rPr lang="en-US" smtClean="0"/>
              <a:t>High Performance Low Cost silicon test.</a:t>
            </a:r>
          </a:p>
          <a:p>
            <a:pPr marL="228563" indent="-228563" defTabSz="914252">
              <a:buFontTx/>
              <a:buAutoNum type="arabicParenR"/>
              <a:defRPr/>
            </a:pPr>
            <a:r>
              <a:rPr lang="en-US" smtClean="0"/>
              <a:t>The design contained two custom FPGA’s, a PCI-33 bridge, and a timing generator. Had no dedicated verification engineers so the same people did design and verification.</a:t>
            </a:r>
          </a:p>
          <a:p>
            <a:pPr marL="228563" indent="-228563" defTabSz="914252">
              <a:buFontTx/>
              <a:buAutoNum type="arabicParenR"/>
              <a:defRPr/>
            </a:pPr>
            <a:r>
              <a:rPr lang="en-US" smtClean="0"/>
              <a:t>Using assertions they found 131 bugs in 45 man weeks of effort which is about 0.4 bugs/day</a:t>
            </a:r>
          </a:p>
          <a:p>
            <a:pPr marL="228563" indent="-228563" defTabSz="914252">
              <a:buFontTx/>
              <a:buAutoNum type="arabicParenR"/>
              <a:defRPr/>
            </a:pPr>
            <a:r>
              <a:rPr lang="en-US" smtClean="0"/>
              <a:t>Then went into lab. Found 9 bugs in 10 man-weeks of debug, which is about 0.125 bugs/day</a:t>
            </a:r>
          </a:p>
          <a:p>
            <a:pPr marL="228563" indent="-228563" defTabSz="914252">
              <a:buFontTx/>
              <a:buAutoNum type="arabicParenR"/>
              <a:defRPr/>
            </a:pPr>
            <a:r>
              <a:rPr lang="en-US" smtClean="0"/>
              <a:t>Total of 55 man-weeks</a:t>
            </a:r>
          </a:p>
          <a:p>
            <a:pPr marL="228563" indent="-228563" defTabSz="914252">
              <a:buFontTx/>
              <a:buAutoNum type="arabicParenR"/>
              <a:defRPr/>
            </a:pPr>
            <a:r>
              <a:rPr lang="en-US" smtClean="0"/>
              <a:t>If all debug in lab would have taken 160 man weeks.</a:t>
            </a:r>
          </a:p>
          <a:p>
            <a:pPr marL="228563" indent="-228563" defTabSz="914252">
              <a:buFontTx/>
              <a:buAutoNum type="arabicParenR"/>
              <a:defRPr/>
            </a:pPr>
            <a:r>
              <a:rPr lang="en-US" smtClean="0"/>
              <a:t>Much easier to parallelize simulation, just need another simulator license. Much harder to parallelize lab debug, need more DUT’s and lab equipment.</a:t>
            </a:r>
          </a:p>
          <a:p>
            <a:endParaRPr lang="en-US" baseline="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B38D35-5DE3-4F81-A7DC-1431456FC3D5}" type="datetime1">
              <a:rPr lang="en-US" smtClean="0"/>
              <a:t>8/30/2011</a:t>
            </a:fld>
            <a:endParaRPr lang="en-US"/>
          </a:p>
        </p:txBody>
      </p:sp>
      <p:sp>
        <p:nvSpPr>
          <p:cNvPr id="5" name="Footer Placeholder 4"/>
          <p:cNvSpPr>
            <a:spLocks noGrp="1"/>
          </p:cNvSpPr>
          <p:nvPr>
            <p:ph type="ftr" sz="quarter" idx="11"/>
          </p:nvPr>
        </p:nvSpPr>
        <p:spPr/>
        <p:txBody>
          <a:bodyPr/>
          <a:lstStyle/>
          <a:p>
            <a:r>
              <a:rPr lang="en-US" smtClean="0"/>
              <a:t>Chapter 1 Copyright 2011 G. Tumbush, C. Spear v1.0</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D8134-1AE5-4D36-A7F0-7B82AF26C236}" type="datetime1">
              <a:rPr lang="en-US" smtClean="0"/>
              <a:t>8/30/2011</a:t>
            </a:fld>
            <a:endParaRPr lang="en-US"/>
          </a:p>
        </p:txBody>
      </p:sp>
      <p:sp>
        <p:nvSpPr>
          <p:cNvPr id="5" name="Footer Placeholder 4"/>
          <p:cNvSpPr>
            <a:spLocks noGrp="1"/>
          </p:cNvSpPr>
          <p:nvPr>
            <p:ph type="ftr" sz="quarter" idx="11"/>
          </p:nvPr>
        </p:nvSpPr>
        <p:spPr/>
        <p:txBody>
          <a:bodyPr/>
          <a:lstStyle/>
          <a:p>
            <a:r>
              <a:rPr lang="en-US" smtClean="0"/>
              <a:t>Chapter 1 Copyright 2011 G. Tumbush, C. Spear v1.0</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6257B-0930-43CF-8E67-2FA961848E7A}" type="datetime1">
              <a:rPr lang="en-US" smtClean="0"/>
              <a:t>8/30/2011</a:t>
            </a:fld>
            <a:endParaRPr lang="en-US"/>
          </a:p>
        </p:txBody>
      </p:sp>
      <p:sp>
        <p:nvSpPr>
          <p:cNvPr id="5" name="Footer Placeholder 4"/>
          <p:cNvSpPr>
            <a:spLocks noGrp="1"/>
          </p:cNvSpPr>
          <p:nvPr>
            <p:ph type="ftr" sz="quarter" idx="11"/>
          </p:nvPr>
        </p:nvSpPr>
        <p:spPr/>
        <p:txBody>
          <a:bodyPr/>
          <a:lstStyle/>
          <a:p>
            <a:r>
              <a:rPr lang="en-US" smtClean="0"/>
              <a:t>Chapter 1 Copyright 2011 G. Tumbush, C. Spear v1.0</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4C88A8-F4B6-4427-9BB5-145F2343515B}" type="datetime1">
              <a:rPr lang="en-US" smtClean="0"/>
              <a:t>8/30/2011</a:t>
            </a:fld>
            <a:endParaRPr lang="en-US"/>
          </a:p>
        </p:txBody>
      </p:sp>
      <p:sp>
        <p:nvSpPr>
          <p:cNvPr id="5" name="Footer Placeholder 4"/>
          <p:cNvSpPr>
            <a:spLocks noGrp="1"/>
          </p:cNvSpPr>
          <p:nvPr>
            <p:ph type="ftr" sz="quarter" idx="11"/>
          </p:nvPr>
        </p:nvSpPr>
        <p:spPr/>
        <p:txBody>
          <a:bodyPr/>
          <a:lstStyle/>
          <a:p>
            <a:r>
              <a:rPr lang="en-US" smtClean="0"/>
              <a:t>Chapter 1 Copyright 2011 G. Tumbush, C. Spear v1.0</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978C3-FA82-4B2E-8654-B000D07CC878}" type="datetime1">
              <a:rPr lang="en-US" smtClean="0"/>
              <a:t>8/30/2011</a:t>
            </a:fld>
            <a:endParaRPr lang="en-US"/>
          </a:p>
        </p:txBody>
      </p:sp>
      <p:sp>
        <p:nvSpPr>
          <p:cNvPr id="5" name="Footer Placeholder 4"/>
          <p:cNvSpPr>
            <a:spLocks noGrp="1"/>
          </p:cNvSpPr>
          <p:nvPr>
            <p:ph type="ftr" sz="quarter" idx="11"/>
          </p:nvPr>
        </p:nvSpPr>
        <p:spPr/>
        <p:txBody>
          <a:bodyPr/>
          <a:lstStyle/>
          <a:p>
            <a:r>
              <a:rPr lang="en-US" smtClean="0"/>
              <a:t>Chapter 1 Copyright 2011 G. Tumbush, C. Spear v1.0</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06967A-C696-4795-8E99-98B54AF5C1E0}" type="datetime1">
              <a:rPr lang="en-US" smtClean="0"/>
              <a:t>8/30/2011</a:t>
            </a:fld>
            <a:endParaRPr lang="en-US"/>
          </a:p>
        </p:txBody>
      </p:sp>
      <p:sp>
        <p:nvSpPr>
          <p:cNvPr id="6" name="Footer Placeholder 5"/>
          <p:cNvSpPr>
            <a:spLocks noGrp="1"/>
          </p:cNvSpPr>
          <p:nvPr>
            <p:ph type="ftr" sz="quarter" idx="11"/>
          </p:nvPr>
        </p:nvSpPr>
        <p:spPr/>
        <p:txBody>
          <a:bodyPr/>
          <a:lstStyle/>
          <a:p>
            <a:r>
              <a:rPr lang="en-US" smtClean="0"/>
              <a:t>Chapter 1 Copyright 2011 G. Tumbush, C. Spear v1.0</a:t>
            </a:r>
            <a:endParaRPr lang="en-US"/>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953166-42B3-4C78-88C1-97C2CE805003}" type="datetime1">
              <a:rPr lang="en-US" smtClean="0"/>
              <a:t>8/30/2011</a:t>
            </a:fld>
            <a:endParaRPr lang="en-US"/>
          </a:p>
        </p:txBody>
      </p:sp>
      <p:sp>
        <p:nvSpPr>
          <p:cNvPr id="8" name="Footer Placeholder 7"/>
          <p:cNvSpPr>
            <a:spLocks noGrp="1"/>
          </p:cNvSpPr>
          <p:nvPr>
            <p:ph type="ftr" sz="quarter" idx="11"/>
          </p:nvPr>
        </p:nvSpPr>
        <p:spPr/>
        <p:txBody>
          <a:bodyPr/>
          <a:lstStyle/>
          <a:p>
            <a:r>
              <a:rPr lang="en-US" smtClean="0"/>
              <a:t>Chapter 1 Copyright 2011 G. Tumbush, C. Spear v1.0</a:t>
            </a:r>
            <a:endParaRPr lang="en-US"/>
          </a:p>
        </p:txBody>
      </p:sp>
      <p:sp>
        <p:nvSpPr>
          <p:cNvPr id="9" name="Slide Number Placeholder 8"/>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2678D6-9FB8-41CF-ACFE-DD7F967E08EF}" type="datetime1">
              <a:rPr lang="en-US" smtClean="0"/>
              <a:t>8/30/2011</a:t>
            </a:fld>
            <a:endParaRPr lang="en-US"/>
          </a:p>
        </p:txBody>
      </p:sp>
      <p:sp>
        <p:nvSpPr>
          <p:cNvPr id="4" name="Footer Placeholder 3"/>
          <p:cNvSpPr>
            <a:spLocks noGrp="1"/>
          </p:cNvSpPr>
          <p:nvPr>
            <p:ph type="ftr" sz="quarter" idx="11"/>
          </p:nvPr>
        </p:nvSpPr>
        <p:spPr/>
        <p:txBody>
          <a:bodyPr/>
          <a:lstStyle/>
          <a:p>
            <a:r>
              <a:rPr lang="en-US" smtClean="0"/>
              <a:t>Chapter 1 Copyright 2011 G. Tumbush, C. Spear v1.0</a:t>
            </a:r>
            <a:endParaRPr lang="en-US"/>
          </a:p>
        </p:txBody>
      </p:sp>
      <p:sp>
        <p:nvSpPr>
          <p:cNvPr id="5" name="Slide Number Placeholder 4"/>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9749A-A581-471E-B839-0486710EC640}" type="datetime1">
              <a:rPr lang="en-US" smtClean="0"/>
              <a:t>8/30/2011</a:t>
            </a:fld>
            <a:endParaRPr lang="en-US"/>
          </a:p>
        </p:txBody>
      </p:sp>
      <p:sp>
        <p:nvSpPr>
          <p:cNvPr id="3" name="Footer Placeholder 2"/>
          <p:cNvSpPr>
            <a:spLocks noGrp="1"/>
          </p:cNvSpPr>
          <p:nvPr>
            <p:ph type="ftr" sz="quarter" idx="11"/>
          </p:nvPr>
        </p:nvSpPr>
        <p:spPr/>
        <p:txBody>
          <a:bodyPr/>
          <a:lstStyle/>
          <a:p>
            <a:r>
              <a:rPr lang="en-US" smtClean="0"/>
              <a:t>Chapter 1 Copyright 2011 G. Tumbush, C. Spear v1.0</a:t>
            </a:r>
            <a:endParaRPr lang="en-US"/>
          </a:p>
        </p:txBody>
      </p:sp>
      <p:sp>
        <p:nvSpPr>
          <p:cNvPr id="4" name="Slide Number Placeholder 3"/>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7B348F-DCCE-43E3-AFFC-3AC80E0CC265}" type="datetime1">
              <a:rPr lang="en-US" smtClean="0"/>
              <a:t>8/30/2011</a:t>
            </a:fld>
            <a:endParaRPr lang="en-US"/>
          </a:p>
        </p:txBody>
      </p:sp>
      <p:sp>
        <p:nvSpPr>
          <p:cNvPr id="6" name="Footer Placeholder 5"/>
          <p:cNvSpPr>
            <a:spLocks noGrp="1"/>
          </p:cNvSpPr>
          <p:nvPr>
            <p:ph type="ftr" sz="quarter" idx="11"/>
          </p:nvPr>
        </p:nvSpPr>
        <p:spPr/>
        <p:txBody>
          <a:bodyPr/>
          <a:lstStyle/>
          <a:p>
            <a:r>
              <a:rPr lang="en-US" smtClean="0"/>
              <a:t>Chapter 1 Copyright 2011 G. Tumbush, C. Spear v1.0</a:t>
            </a:r>
            <a:endParaRPr lang="en-US"/>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AFC37-1F52-4AD9-BDCA-F12B1DCF4697}" type="datetime1">
              <a:rPr lang="en-US" smtClean="0"/>
              <a:t>8/30/2011</a:t>
            </a:fld>
            <a:endParaRPr lang="en-US"/>
          </a:p>
        </p:txBody>
      </p:sp>
      <p:sp>
        <p:nvSpPr>
          <p:cNvPr id="6" name="Footer Placeholder 5"/>
          <p:cNvSpPr>
            <a:spLocks noGrp="1"/>
          </p:cNvSpPr>
          <p:nvPr>
            <p:ph type="ftr" sz="quarter" idx="11"/>
          </p:nvPr>
        </p:nvSpPr>
        <p:spPr/>
        <p:txBody>
          <a:bodyPr/>
          <a:lstStyle/>
          <a:p>
            <a:r>
              <a:rPr lang="en-US" smtClean="0"/>
              <a:t>Chapter 1 Copyright 2011 G. Tumbush, C. Spear v1.0</a:t>
            </a:r>
            <a:endParaRPr lang="en-US"/>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827A6-38CC-4584-8378-593FBCFBABF5}" type="datetime1">
              <a:rPr lang="en-US" smtClean="0"/>
              <a:t>8/30/2011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1 Copyright 2011 G. Tumbush, C. Spear v1.0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F488E-6686-480A-A715-D02D7FC0CD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file:///C:\Documents%20and%20Settings\Greg\My%20Documents\verif_book\Chap_1_Verification_Guidelines\Cost%20of%20Bug.vs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file:///C:\Documents%20and%20Settings\Greg\My%20Documents\verif_book\Chap_1_Verification_Guidelines\1.1.1%20Testing%20at%20different%20levels.vs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file:///C:\Documents%20and%20Settings\Greg\My%20Documents\verif_book\Chap_1_Verification_Guidelines\Fig%201-1%20Directed%20test%20progress%20over%20time.vs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file:///C:\Documents%20and%20Settings\Greg\My%20Documents\verif_book\Chap_1_Verification_Guidelines\Fig%201-3%20constrainted%20random%20test%20progress.vsd"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file:///C:\Documents%20and%20Settings\Greg\My%20Documents\verif_book\Chap_1_Verification_Guidelines\coverage.vsd"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file:///C:\Documents%20and%20Settings\Greg\My%20Documents\verif_book\Chap_1_Verification_Guidelines\Fig%201-9%20Signal%20and%20command%20layers.vsd"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file:///C:\Documents%20and%20Settings\Greg\My%20Documents\verif_book\Chap_1_Verification_Guidelines\Fig%201-10%20Testbench%20with%20Functional%20layer%20added.vs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file:///C:\Documents%20and%20Settings\Greg\My%20Documents\verif_book\Chap_1_Verification_Guidelines\Fig%201-11%20Testbench%20with%20Scenario%20layer%20added.vsd"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oleObject" Target="file:///C:\Documents%20and%20Settings\Greg\My%20Documents\verif_book\Chap_1_Verification_Guidelines\Fig%201-12%20Full%20testbench%20with%20all%20layers.vsd"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gray%20box.vsd" TargetMode="External"/><Relationship Id="rId5" Type="http://schemas.openxmlformats.org/officeDocument/2006/relationships/oleObject" Target="white%20box.vsd" TargetMode="External"/><Relationship Id="rId4" Type="http://schemas.openxmlformats.org/officeDocument/2006/relationships/oleObject" Target="black%20box.vs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246370" y="1371600"/>
            <a:ext cx="8516629" cy="3170099"/>
          </a:xfrm>
          <a:prstGeom prst="rect">
            <a:avLst/>
          </a:prstGeom>
          <a:noFill/>
        </p:spPr>
        <p:txBody>
          <a:bodyPr wrap="square" rtlCol="0">
            <a:spAutoFit/>
          </a:bodyPr>
          <a:lstStyle/>
          <a:p>
            <a:pPr algn="ctr"/>
            <a:r>
              <a:rPr lang="en-US" sz="4000" smtClean="0"/>
              <a:t>Advanced Verification Methodology</a:t>
            </a:r>
          </a:p>
          <a:p>
            <a:pPr algn="ctr"/>
            <a:r>
              <a:rPr lang="en-US" sz="4000" smtClean="0"/>
              <a:t>ECE 4280/5280</a:t>
            </a:r>
          </a:p>
          <a:p>
            <a:pPr algn="ctr"/>
            <a:r>
              <a:rPr lang="en-US" sz="4000" smtClean="0"/>
              <a:t>Wed 4:30pm-7:05pm</a:t>
            </a:r>
          </a:p>
          <a:p>
            <a:pPr algn="ctr"/>
            <a:endParaRPr lang="en-US" sz="4000" smtClean="0"/>
          </a:p>
          <a:p>
            <a:pPr algn="ctr"/>
            <a:r>
              <a:rPr lang="en-US" sz="4000" smtClean="0"/>
              <a:t>Greg Tumbush, PhD</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Why Verify?</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10</a:t>
            </a:fld>
            <a:endParaRPr lang="en-US"/>
          </a:p>
        </p:txBody>
      </p:sp>
      <p:sp>
        <p:nvSpPr>
          <p:cNvPr id="5" name="TextBox 4"/>
          <p:cNvSpPr txBox="1"/>
          <p:nvPr/>
        </p:nvSpPr>
        <p:spPr>
          <a:xfrm>
            <a:off x="533400" y="990600"/>
            <a:ext cx="8153400" cy="424732"/>
          </a:xfrm>
          <a:prstGeom prst="rect">
            <a:avLst/>
          </a:prstGeom>
          <a:noFill/>
        </p:spPr>
        <p:txBody>
          <a:bodyPr wrap="square" rtlCol="0">
            <a:spAutoFit/>
          </a:bodyPr>
          <a:lstStyle/>
          <a:p>
            <a:pPr>
              <a:lnSpc>
                <a:spcPct val="90000"/>
              </a:lnSpc>
            </a:pPr>
            <a:r>
              <a:rPr lang="en-US" sz="2400" smtClean="0"/>
              <a:t>The later in the product cycle a bug is found the more costly it is.</a:t>
            </a:r>
            <a:endParaRPr lang="en-US" sz="2000"/>
          </a:p>
        </p:txBody>
      </p:sp>
      <p:graphicFrame>
        <p:nvGraphicFramePr>
          <p:cNvPr id="16" name="Object 15"/>
          <p:cNvGraphicFramePr>
            <a:graphicFrameLocks noChangeAspect="1"/>
          </p:cNvGraphicFramePr>
          <p:nvPr/>
        </p:nvGraphicFramePr>
        <p:xfrm>
          <a:off x="1066800" y="1524000"/>
          <a:ext cx="6934200" cy="4313238"/>
        </p:xfrm>
        <a:graphic>
          <a:graphicData uri="http://schemas.openxmlformats.org/presentationml/2006/ole">
            <p:oleObj spid="_x0000_s26627" name="Visio" r:id="rId4" imgW="4454271" imgH="2771204" progId="Visio.Drawing.11">
              <p:link updateAutomatic="1"/>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FPGAs Need Verification!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11</a:t>
            </a:fld>
            <a:endParaRPr lang="en-US"/>
          </a:p>
        </p:txBody>
      </p:sp>
      <p:sp>
        <p:nvSpPr>
          <p:cNvPr id="5" name="TextBox 4"/>
          <p:cNvSpPr txBox="1"/>
          <p:nvPr/>
        </p:nvSpPr>
        <p:spPr>
          <a:xfrm>
            <a:off x="533400" y="990600"/>
            <a:ext cx="8153400" cy="1089529"/>
          </a:xfrm>
          <a:prstGeom prst="rect">
            <a:avLst/>
          </a:prstGeom>
          <a:noFill/>
        </p:spPr>
        <p:txBody>
          <a:bodyPr wrap="square" rtlCol="0">
            <a:spAutoFit/>
          </a:bodyPr>
          <a:lstStyle/>
          <a:p>
            <a:pPr>
              <a:lnSpc>
                <a:spcPct val="90000"/>
              </a:lnSpc>
            </a:pPr>
            <a:r>
              <a:rPr lang="en-US" sz="2400" smtClean="0"/>
              <a:t>Case Study 1:</a:t>
            </a:r>
          </a:p>
          <a:p>
            <a:pPr>
              <a:lnSpc>
                <a:spcPct val="90000"/>
              </a:lnSpc>
            </a:pPr>
            <a:r>
              <a:rPr lang="en-US" sz="2400" smtClean="0"/>
              <a:t>LOA Technology</a:t>
            </a:r>
          </a:p>
          <a:p>
            <a:pPr>
              <a:lnSpc>
                <a:spcPct val="90000"/>
              </a:lnSpc>
            </a:pPr>
            <a:r>
              <a:rPr lang="en-US" sz="2400" smtClean="0"/>
              <a:t>2 fully custom FPGA’s</a:t>
            </a:r>
          </a:p>
        </p:txBody>
      </p:sp>
      <p:sp>
        <p:nvSpPr>
          <p:cNvPr id="9" name="Rectangle 14"/>
          <p:cNvSpPr>
            <a:spLocks noChangeArrowheads="1"/>
          </p:cNvSpPr>
          <p:nvPr/>
        </p:nvSpPr>
        <p:spPr bwMode="auto">
          <a:xfrm>
            <a:off x="2667000" y="6248400"/>
            <a:ext cx="4800600" cy="246221"/>
          </a:xfrm>
          <a:prstGeom prst="rect">
            <a:avLst/>
          </a:prstGeom>
          <a:noFill/>
          <a:ln w="9525">
            <a:noFill/>
            <a:miter lim="800000"/>
            <a:headEnd/>
            <a:tailEnd/>
          </a:ln>
        </p:spPr>
        <p:txBody>
          <a:bodyPr wrap="square">
            <a:spAutoFit/>
          </a:bodyPr>
          <a:lstStyle/>
          <a:p>
            <a:r>
              <a:rPr lang="en-US" sz="1000" smtClean="0"/>
              <a:t>Al Czamara, FPGA Verification Panel, 2008 Synopsys Users Group (SNUG), Boston, MA.</a:t>
            </a:r>
            <a:endParaRPr lang="en-US" sz="1000"/>
          </a:p>
        </p:txBody>
      </p:sp>
      <p:pic>
        <p:nvPicPr>
          <p:cNvPr id="52227" name="Picture 3"/>
          <p:cNvPicPr>
            <a:picLocks noChangeAspect="1" noChangeArrowheads="1"/>
          </p:cNvPicPr>
          <p:nvPr/>
        </p:nvPicPr>
        <p:blipFill>
          <a:blip r:embed="rId3" cstate="print"/>
          <a:srcRect/>
          <a:stretch>
            <a:fillRect/>
          </a:stretch>
        </p:blipFill>
        <p:spPr bwMode="auto">
          <a:xfrm>
            <a:off x="304800" y="2133600"/>
            <a:ext cx="8305800" cy="2636416"/>
          </a:xfrm>
          <a:prstGeom prst="rect">
            <a:avLst/>
          </a:prstGeom>
          <a:noFill/>
          <a:ln w="9525">
            <a:noFill/>
            <a:miter lim="800000"/>
            <a:headEnd/>
            <a:tailEnd/>
          </a:ln>
        </p:spPr>
      </p:pic>
      <p:sp>
        <p:nvSpPr>
          <p:cNvPr id="10" name="TextBox 9"/>
          <p:cNvSpPr txBox="1"/>
          <p:nvPr/>
        </p:nvSpPr>
        <p:spPr>
          <a:xfrm>
            <a:off x="304800" y="4953000"/>
            <a:ext cx="4572000" cy="424732"/>
          </a:xfrm>
          <a:prstGeom prst="rect">
            <a:avLst/>
          </a:prstGeom>
          <a:noFill/>
        </p:spPr>
        <p:txBody>
          <a:bodyPr wrap="square" rtlCol="0">
            <a:spAutoFit/>
          </a:bodyPr>
          <a:lstStyle/>
          <a:p>
            <a:pPr>
              <a:lnSpc>
                <a:spcPct val="90000"/>
              </a:lnSpc>
            </a:pPr>
            <a:r>
              <a:rPr lang="en-US" sz="2400" smtClean="0"/>
              <a:t>45 man weeks of verification effort</a:t>
            </a:r>
            <a:endParaRPr lang="en-US" sz="2000" smtClean="0"/>
          </a:p>
        </p:txBody>
      </p:sp>
      <p:grpSp>
        <p:nvGrpSpPr>
          <p:cNvPr id="14" name="Group 13"/>
          <p:cNvGrpSpPr/>
          <p:nvPr/>
        </p:nvGrpSpPr>
        <p:grpSpPr>
          <a:xfrm>
            <a:off x="4800600" y="4876800"/>
            <a:ext cx="2895600" cy="424732"/>
            <a:chOff x="4800600" y="4876800"/>
            <a:chExt cx="2895600" cy="424732"/>
          </a:xfrm>
        </p:grpSpPr>
        <p:cxnSp>
          <p:nvCxnSpPr>
            <p:cNvPr id="12" name="Straight Arrow Connector 11"/>
            <p:cNvCxnSpPr/>
            <p:nvPr/>
          </p:nvCxnSpPr>
          <p:spPr>
            <a:xfrm rot="10800000">
              <a:off x="4800600" y="5105400"/>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10200" y="4876800"/>
              <a:ext cx="2286000" cy="424732"/>
            </a:xfrm>
            <a:prstGeom prst="rect">
              <a:avLst/>
            </a:prstGeom>
            <a:noFill/>
          </p:spPr>
          <p:txBody>
            <a:bodyPr wrap="square" rtlCol="0">
              <a:spAutoFit/>
            </a:bodyPr>
            <a:lstStyle/>
            <a:p>
              <a:pPr>
                <a:lnSpc>
                  <a:spcPct val="90000"/>
                </a:lnSpc>
              </a:pPr>
              <a:r>
                <a:rPr lang="en-US" sz="2400" smtClean="0">
                  <a:solidFill>
                    <a:srgbClr val="FF0000"/>
                  </a:solidFill>
                </a:rPr>
                <a:t>131 bugs found</a:t>
              </a:r>
              <a:endParaRPr lang="en-US" sz="2000" smtClean="0">
                <a:solidFill>
                  <a:srgbClr val="FF0000"/>
                </a:solidFill>
              </a:endParaRPr>
            </a:p>
          </p:txBody>
        </p:sp>
      </p:grpSp>
      <p:sp>
        <p:nvSpPr>
          <p:cNvPr id="15" name="TextBox 14"/>
          <p:cNvSpPr txBox="1"/>
          <p:nvPr/>
        </p:nvSpPr>
        <p:spPr>
          <a:xfrm>
            <a:off x="304800" y="5410200"/>
            <a:ext cx="4038600" cy="424732"/>
          </a:xfrm>
          <a:prstGeom prst="rect">
            <a:avLst/>
          </a:prstGeom>
          <a:noFill/>
        </p:spPr>
        <p:txBody>
          <a:bodyPr wrap="square" rtlCol="0">
            <a:spAutoFit/>
          </a:bodyPr>
          <a:lstStyle/>
          <a:p>
            <a:pPr>
              <a:lnSpc>
                <a:spcPct val="90000"/>
              </a:lnSpc>
            </a:pPr>
            <a:r>
              <a:rPr lang="en-US" sz="2400" smtClean="0"/>
              <a:t>10 man-weeks of lab debug</a:t>
            </a:r>
            <a:endParaRPr lang="en-US" sz="2000" smtClean="0"/>
          </a:p>
        </p:txBody>
      </p:sp>
      <p:grpSp>
        <p:nvGrpSpPr>
          <p:cNvPr id="17" name="Group 16"/>
          <p:cNvGrpSpPr/>
          <p:nvPr/>
        </p:nvGrpSpPr>
        <p:grpSpPr>
          <a:xfrm>
            <a:off x="3810000" y="5410200"/>
            <a:ext cx="2895600" cy="424732"/>
            <a:chOff x="4800600" y="4876800"/>
            <a:chExt cx="2895600" cy="424732"/>
          </a:xfrm>
        </p:grpSpPr>
        <p:cxnSp>
          <p:nvCxnSpPr>
            <p:cNvPr id="18" name="Straight Arrow Connector 17"/>
            <p:cNvCxnSpPr/>
            <p:nvPr/>
          </p:nvCxnSpPr>
          <p:spPr>
            <a:xfrm rot="10800000">
              <a:off x="4800600" y="5105400"/>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10200" y="4876800"/>
              <a:ext cx="2286000" cy="424732"/>
            </a:xfrm>
            <a:prstGeom prst="rect">
              <a:avLst/>
            </a:prstGeom>
            <a:noFill/>
          </p:spPr>
          <p:txBody>
            <a:bodyPr wrap="square" rtlCol="0">
              <a:spAutoFit/>
            </a:bodyPr>
            <a:lstStyle/>
            <a:p>
              <a:pPr>
                <a:lnSpc>
                  <a:spcPct val="90000"/>
                </a:lnSpc>
              </a:pPr>
              <a:r>
                <a:rPr lang="en-US" sz="2400" smtClean="0">
                  <a:solidFill>
                    <a:srgbClr val="FF0000"/>
                  </a:solidFill>
                </a:rPr>
                <a:t>9 bugs found</a:t>
              </a:r>
              <a:endParaRPr lang="en-US" sz="2000" smtClean="0">
                <a:solidFill>
                  <a:srgbClr val="FF0000"/>
                </a:solidFill>
              </a:endParaRPr>
            </a:p>
          </p:txBody>
        </p:sp>
      </p:grpSp>
      <p:sp>
        <p:nvSpPr>
          <p:cNvPr id="20" name="TextBox 19"/>
          <p:cNvSpPr txBox="1"/>
          <p:nvPr/>
        </p:nvSpPr>
        <p:spPr>
          <a:xfrm>
            <a:off x="381000" y="5867400"/>
            <a:ext cx="3429000" cy="424732"/>
          </a:xfrm>
          <a:prstGeom prst="rect">
            <a:avLst/>
          </a:prstGeom>
          <a:noFill/>
        </p:spPr>
        <p:txBody>
          <a:bodyPr wrap="square" rtlCol="0">
            <a:spAutoFit/>
          </a:bodyPr>
          <a:lstStyle/>
          <a:p>
            <a:pPr>
              <a:lnSpc>
                <a:spcPct val="90000"/>
              </a:lnSpc>
            </a:pPr>
            <a:r>
              <a:rPr lang="en-US" sz="2400" smtClean="0"/>
              <a:t>100% statement coverage</a:t>
            </a:r>
            <a:endParaRPr 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FPGAs Need Verification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12</a:t>
            </a:fld>
            <a:endParaRPr lang="en-US"/>
          </a:p>
        </p:txBody>
      </p:sp>
      <p:sp>
        <p:nvSpPr>
          <p:cNvPr id="5" name="TextBox 4"/>
          <p:cNvSpPr txBox="1"/>
          <p:nvPr/>
        </p:nvSpPr>
        <p:spPr>
          <a:xfrm>
            <a:off x="533400" y="990600"/>
            <a:ext cx="8153400" cy="4745915"/>
          </a:xfrm>
          <a:prstGeom prst="rect">
            <a:avLst/>
          </a:prstGeom>
          <a:noFill/>
        </p:spPr>
        <p:txBody>
          <a:bodyPr wrap="square" rtlCol="0">
            <a:spAutoFit/>
          </a:bodyPr>
          <a:lstStyle/>
          <a:p>
            <a:pPr>
              <a:lnSpc>
                <a:spcPct val="90000"/>
              </a:lnSpc>
            </a:pPr>
            <a:r>
              <a:rPr lang="en-US" sz="2400" smtClean="0"/>
              <a:t>Case Study 2:</a:t>
            </a:r>
          </a:p>
          <a:p>
            <a:pPr lvl="1">
              <a:lnSpc>
                <a:spcPct val="90000"/>
              </a:lnSpc>
              <a:buFont typeface="Arial" pitchFamily="34" charset="0"/>
              <a:buChar char="•"/>
            </a:pPr>
            <a:r>
              <a:rPr lang="en-US" sz="2400" smtClean="0"/>
              <a:t>Fore River Group</a:t>
            </a:r>
          </a:p>
          <a:p>
            <a:pPr lvl="1">
              <a:lnSpc>
                <a:spcPct val="90000"/>
              </a:lnSpc>
              <a:buFont typeface="Arial" pitchFamily="34" charset="0"/>
              <a:buChar char="•"/>
            </a:pPr>
            <a:r>
              <a:rPr lang="en-US" sz="2400" smtClean="0"/>
              <a:t>Hardware acceleration for network security.</a:t>
            </a:r>
          </a:p>
          <a:p>
            <a:pPr lvl="1">
              <a:lnSpc>
                <a:spcPct val="90000"/>
              </a:lnSpc>
              <a:buFont typeface="Arial" pitchFamily="34" charset="0"/>
              <a:buChar char="•"/>
            </a:pPr>
            <a:r>
              <a:rPr lang="en-US" sz="2400" smtClean="0"/>
              <a:t>Existing testbench with 100 directed tests.</a:t>
            </a:r>
          </a:p>
          <a:p>
            <a:pPr lvl="1">
              <a:lnSpc>
                <a:spcPct val="90000"/>
              </a:lnSpc>
              <a:buFont typeface="Arial" pitchFamily="34" charset="0"/>
              <a:buChar char="•"/>
            </a:pPr>
            <a:r>
              <a:rPr lang="en-US" sz="2400" smtClean="0">
                <a:solidFill>
                  <a:srgbClr val="FF0000"/>
                </a:solidFill>
              </a:rPr>
              <a:t>Shipping to customers.</a:t>
            </a:r>
          </a:p>
          <a:p>
            <a:pPr lvl="1">
              <a:lnSpc>
                <a:spcPct val="90000"/>
              </a:lnSpc>
              <a:buFont typeface="Arial" pitchFamily="34" charset="0"/>
              <a:buChar char="•"/>
            </a:pPr>
            <a:r>
              <a:rPr lang="en-US" sz="2400" smtClean="0"/>
              <a:t>7 man-months of effort.</a:t>
            </a:r>
          </a:p>
          <a:p>
            <a:pPr lvl="1">
              <a:lnSpc>
                <a:spcPct val="90000"/>
              </a:lnSpc>
              <a:buFont typeface="Arial" pitchFamily="34" charset="0"/>
              <a:buChar char="•"/>
            </a:pPr>
            <a:r>
              <a:rPr lang="en-US" sz="2400" smtClean="0"/>
              <a:t>Using random verification found </a:t>
            </a:r>
            <a:r>
              <a:rPr lang="en-US" sz="2400" smtClean="0">
                <a:solidFill>
                  <a:srgbClr val="FF0000"/>
                </a:solidFill>
              </a:rPr>
              <a:t>40 bugs</a:t>
            </a:r>
            <a:endParaRPr lang="en-US" sz="2400" smtClean="0"/>
          </a:p>
          <a:p>
            <a:pPr>
              <a:lnSpc>
                <a:spcPct val="90000"/>
              </a:lnSpc>
            </a:pPr>
            <a:endParaRPr lang="en-US" sz="2400" smtClean="0"/>
          </a:p>
          <a:p>
            <a:pPr>
              <a:lnSpc>
                <a:spcPct val="90000"/>
              </a:lnSpc>
            </a:pPr>
            <a:r>
              <a:rPr lang="en-US" sz="2400" smtClean="0"/>
              <a:t>Case Study 3:</a:t>
            </a:r>
          </a:p>
          <a:p>
            <a:pPr lvl="1">
              <a:lnSpc>
                <a:spcPct val="90000"/>
              </a:lnSpc>
              <a:buFont typeface="Arial" pitchFamily="34" charset="0"/>
              <a:buChar char="•"/>
            </a:pPr>
            <a:r>
              <a:rPr lang="en-US" sz="2400" smtClean="0"/>
              <a:t>Fore River Group</a:t>
            </a:r>
          </a:p>
          <a:p>
            <a:pPr lvl="1">
              <a:lnSpc>
                <a:spcPct val="90000"/>
              </a:lnSpc>
              <a:buFont typeface="Arial" pitchFamily="34" charset="0"/>
              <a:buChar char="•"/>
            </a:pPr>
            <a:r>
              <a:rPr lang="en-US" sz="2400" smtClean="0"/>
              <a:t>Packet Switching device</a:t>
            </a:r>
          </a:p>
          <a:p>
            <a:pPr lvl="1">
              <a:lnSpc>
                <a:spcPct val="90000"/>
              </a:lnSpc>
              <a:buFont typeface="Arial" pitchFamily="34" charset="0"/>
              <a:buChar char="•"/>
            </a:pPr>
            <a:r>
              <a:rPr lang="en-US" sz="2400" smtClean="0"/>
              <a:t>Verification considered complete</a:t>
            </a:r>
          </a:p>
          <a:p>
            <a:pPr lvl="1">
              <a:lnSpc>
                <a:spcPct val="90000"/>
              </a:lnSpc>
              <a:buFont typeface="Arial" pitchFamily="34" charset="0"/>
              <a:buChar char="•"/>
            </a:pPr>
            <a:r>
              <a:rPr lang="en-US" sz="2400" smtClean="0"/>
              <a:t>6 man-months of effort.</a:t>
            </a:r>
          </a:p>
          <a:p>
            <a:pPr lvl="1">
              <a:lnSpc>
                <a:spcPct val="90000"/>
              </a:lnSpc>
              <a:buFont typeface="Arial" pitchFamily="34" charset="0"/>
              <a:buChar char="•"/>
            </a:pPr>
            <a:r>
              <a:rPr lang="en-US" sz="2400" smtClean="0"/>
              <a:t>Using random verification found </a:t>
            </a:r>
            <a:r>
              <a:rPr lang="en-US" sz="2400" smtClean="0">
                <a:solidFill>
                  <a:srgbClr val="FF0000"/>
                </a:solidFill>
              </a:rPr>
              <a:t>42 bugs</a:t>
            </a:r>
            <a:endParaRPr lang="en-US" sz="2400" smtClean="0"/>
          </a:p>
        </p:txBody>
      </p:sp>
      <p:sp>
        <p:nvSpPr>
          <p:cNvPr id="9" name="Rectangle 14"/>
          <p:cNvSpPr>
            <a:spLocks noChangeArrowheads="1"/>
          </p:cNvSpPr>
          <p:nvPr/>
        </p:nvSpPr>
        <p:spPr bwMode="auto">
          <a:xfrm>
            <a:off x="2667000" y="6248400"/>
            <a:ext cx="4800600" cy="246221"/>
          </a:xfrm>
          <a:prstGeom prst="rect">
            <a:avLst/>
          </a:prstGeom>
          <a:noFill/>
          <a:ln w="9525">
            <a:noFill/>
            <a:miter lim="800000"/>
            <a:headEnd/>
            <a:tailEnd/>
          </a:ln>
        </p:spPr>
        <p:txBody>
          <a:bodyPr wrap="square">
            <a:spAutoFit/>
          </a:bodyPr>
          <a:lstStyle/>
          <a:p>
            <a:r>
              <a:rPr lang="en-US" sz="1000" smtClean="0"/>
              <a:t>Jay Brown, FPGA Verification Panel, 2008 Synopsys Users Group (SNUG), Boston, MA.</a:t>
            </a:r>
            <a:endParaRPr 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1.1 The Verification Process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13</a:t>
            </a:fld>
            <a:endParaRPr lang="en-US"/>
          </a:p>
        </p:txBody>
      </p:sp>
      <p:sp>
        <p:nvSpPr>
          <p:cNvPr id="6" name="TextBox 5"/>
          <p:cNvSpPr txBox="1"/>
          <p:nvPr/>
        </p:nvSpPr>
        <p:spPr>
          <a:xfrm>
            <a:off x="3657600" y="1524000"/>
            <a:ext cx="2039469" cy="523220"/>
          </a:xfrm>
          <a:prstGeom prst="rect">
            <a:avLst/>
          </a:prstGeom>
          <a:noFill/>
        </p:spPr>
        <p:txBody>
          <a:bodyPr wrap="square" rtlCol="0">
            <a:spAutoFit/>
          </a:bodyPr>
          <a:lstStyle/>
          <a:p>
            <a:r>
              <a:rPr lang="en-US" sz="2800" smtClean="0"/>
              <a:t>Specification</a:t>
            </a:r>
            <a:endParaRPr lang="en-US" sz="2800" dirty="0" smtClean="0"/>
          </a:p>
        </p:txBody>
      </p:sp>
      <p:sp>
        <p:nvSpPr>
          <p:cNvPr id="13" name="TextBox 12"/>
          <p:cNvSpPr txBox="1"/>
          <p:nvPr/>
        </p:nvSpPr>
        <p:spPr>
          <a:xfrm>
            <a:off x="5257800" y="2438400"/>
            <a:ext cx="3886200" cy="461665"/>
          </a:xfrm>
          <a:prstGeom prst="rect">
            <a:avLst/>
          </a:prstGeom>
          <a:noFill/>
        </p:spPr>
        <p:txBody>
          <a:bodyPr wrap="square" rtlCol="0">
            <a:spAutoFit/>
          </a:bodyPr>
          <a:lstStyle/>
          <a:p>
            <a:r>
              <a:rPr lang="en-US" sz="2400" smtClean="0"/>
              <a:t>Designer interprets the spec</a:t>
            </a:r>
            <a:endParaRPr lang="en-US" sz="2400" dirty="0" smtClean="0"/>
          </a:p>
        </p:txBody>
      </p:sp>
      <p:sp>
        <p:nvSpPr>
          <p:cNvPr id="14" name="TextBox 13"/>
          <p:cNvSpPr txBox="1"/>
          <p:nvPr/>
        </p:nvSpPr>
        <p:spPr>
          <a:xfrm>
            <a:off x="990600" y="2438400"/>
            <a:ext cx="3523722" cy="461665"/>
          </a:xfrm>
          <a:prstGeom prst="rect">
            <a:avLst/>
          </a:prstGeom>
          <a:noFill/>
        </p:spPr>
        <p:txBody>
          <a:bodyPr wrap="none" rtlCol="0">
            <a:spAutoFit/>
          </a:bodyPr>
          <a:lstStyle/>
          <a:p>
            <a:r>
              <a:rPr lang="en-US" sz="2400" smtClean="0"/>
              <a:t>Verifier interprets the spec</a:t>
            </a:r>
            <a:endParaRPr lang="en-US" sz="2400" dirty="0" smtClean="0"/>
          </a:p>
        </p:txBody>
      </p:sp>
      <p:cxnSp>
        <p:nvCxnSpPr>
          <p:cNvPr id="32" name="Straight Arrow Connector 31"/>
          <p:cNvCxnSpPr>
            <a:stCxn id="6" idx="3"/>
            <a:endCxn id="13" idx="0"/>
          </p:cNvCxnSpPr>
          <p:nvPr/>
        </p:nvCxnSpPr>
        <p:spPr>
          <a:xfrm>
            <a:off x="5697069" y="1785610"/>
            <a:ext cx="1503831" cy="6527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819900" y="3162300"/>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257800" y="4495800"/>
            <a:ext cx="3886200" cy="461665"/>
          </a:xfrm>
          <a:prstGeom prst="rect">
            <a:avLst/>
          </a:prstGeom>
          <a:noFill/>
        </p:spPr>
        <p:txBody>
          <a:bodyPr wrap="square" rtlCol="0">
            <a:spAutoFit/>
          </a:bodyPr>
          <a:lstStyle/>
          <a:p>
            <a:r>
              <a:rPr lang="en-US" sz="2400" smtClean="0"/>
              <a:t>Designer creates the logic</a:t>
            </a:r>
            <a:endParaRPr lang="en-US" sz="2400" dirty="0" smtClean="0"/>
          </a:p>
        </p:txBody>
      </p:sp>
      <p:sp>
        <p:nvSpPr>
          <p:cNvPr id="23" name="TextBox 22"/>
          <p:cNvSpPr txBox="1"/>
          <p:nvPr/>
        </p:nvSpPr>
        <p:spPr>
          <a:xfrm>
            <a:off x="5029200" y="3429000"/>
            <a:ext cx="4114800" cy="461665"/>
          </a:xfrm>
          <a:prstGeom prst="rect">
            <a:avLst/>
          </a:prstGeom>
          <a:noFill/>
        </p:spPr>
        <p:txBody>
          <a:bodyPr wrap="square" rtlCol="0">
            <a:spAutoFit/>
          </a:bodyPr>
          <a:lstStyle/>
          <a:p>
            <a:r>
              <a:rPr lang="en-US" sz="2400" smtClean="0"/>
              <a:t>Designer creates a design spec</a:t>
            </a:r>
            <a:endParaRPr lang="en-US" sz="2400" dirty="0" smtClean="0"/>
          </a:p>
        </p:txBody>
      </p:sp>
      <p:cxnSp>
        <p:nvCxnSpPr>
          <p:cNvPr id="24" name="Straight Arrow Connector 23"/>
          <p:cNvCxnSpPr/>
          <p:nvPr/>
        </p:nvCxnSpPr>
        <p:spPr>
          <a:xfrm rot="5400000">
            <a:off x="6744494" y="4152106"/>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a:endCxn id="14" idx="0"/>
          </p:cNvCxnSpPr>
          <p:nvPr/>
        </p:nvCxnSpPr>
        <p:spPr>
          <a:xfrm rot="10800000" flipV="1">
            <a:off x="2752462" y="1785610"/>
            <a:ext cx="905139" cy="6527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33400" y="3429000"/>
            <a:ext cx="4374531" cy="461665"/>
          </a:xfrm>
          <a:prstGeom prst="rect">
            <a:avLst/>
          </a:prstGeom>
          <a:noFill/>
        </p:spPr>
        <p:txBody>
          <a:bodyPr wrap="none" rtlCol="0">
            <a:spAutoFit/>
          </a:bodyPr>
          <a:lstStyle/>
          <a:p>
            <a:r>
              <a:rPr lang="en-US" sz="2400" smtClean="0"/>
              <a:t>Verifier creates a verification plan</a:t>
            </a:r>
            <a:endParaRPr lang="en-US" sz="2400" dirty="0" smtClean="0"/>
          </a:p>
        </p:txBody>
      </p:sp>
      <p:cxnSp>
        <p:nvCxnSpPr>
          <p:cNvPr id="30" name="Straight Arrow Connector 29"/>
          <p:cNvCxnSpPr/>
          <p:nvPr/>
        </p:nvCxnSpPr>
        <p:spPr>
          <a:xfrm rot="5400000">
            <a:off x="2439194" y="3123406"/>
            <a:ext cx="457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34" idx="0"/>
          </p:cNvCxnSpPr>
          <p:nvPr/>
        </p:nvCxnSpPr>
        <p:spPr>
          <a:xfrm rot="5400000">
            <a:off x="2246584" y="4151584"/>
            <a:ext cx="685798" cy="26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19200" y="4495800"/>
            <a:ext cx="2737929" cy="461665"/>
          </a:xfrm>
          <a:prstGeom prst="rect">
            <a:avLst/>
          </a:prstGeom>
          <a:noFill/>
        </p:spPr>
        <p:txBody>
          <a:bodyPr wrap="none" rtlCol="0">
            <a:spAutoFit/>
          </a:bodyPr>
          <a:lstStyle/>
          <a:p>
            <a:r>
              <a:rPr lang="en-US" sz="2400" smtClean="0"/>
              <a:t>Verifier creates tests</a:t>
            </a:r>
            <a:endParaRPr lang="en-US" sz="2400" dirty="0" smtClean="0"/>
          </a:p>
        </p:txBody>
      </p:sp>
      <p:cxnSp>
        <p:nvCxnSpPr>
          <p:cNvPr id="39" name="Straight Arrow Connector 38"/>
          <p:cNvCxnSpPr/>
          <p:nvPr/>
        </p:nvCxnSpPr>
        <p:spPr>
          <a:xfrm flipV="1">
            <a:off x="4038600" y="4724400"/>
            <a:ext cx="1143000" cy="4"/>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91000" y="4800600"/>
            <a:ext cx="984565" cy="461665"/>
          </a:xfrm>
          <a:prstGeom prst="rect">
            <a:avLst/>
          </a:prstGeom>
          <a:noFill/>
        </p:spPr>
        <p:txBody>
          <a:bodyPr wrap="none" rtlCol="0">
            <a:spAutoFit/>
          </a:bodyPr>
          <a:lstStyle/>
          <a:p>
            <a:r>
              <a:rPr lang="en-US" sz="2400" smtClean="0">
                <a:solidFill>
                  <a:srgbClr val="FF0000"/>
                </a:solidFill>
              </a:rPr>
              <a:t>BUGS!</a:t>
            </a:r>
            <a:endParaRPr lang="en-US"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22" grpId="0"/>
      <p:bldP spid="23" grpId="0"/>
      <p:bldP spid="29" grpId="0"/>
      <p:bldP spid="34"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1.1.1 Testing at Different Levels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14</a:t>
            </a:fld>
            <a:endParaRPr lang="en-US"/>
          </a:p>
        </p:txBody>
      </p:sp>
      <p:sp>
        <p:nvSpPr>
          <p:cNvPr id="22" name="TextBox 21"/>
          <p:cNvSpPr txBox="1"/>
          <p:nvPr/>
        </p:nvSpPr>
        <p:spPr>
          <a:xfrm>
            <a:off x="457200" y="1219200"/>
            <a:ext cx="4724400" cy="2308324"/>
          </a:xfrm>
          <a:prstGeom prst="rect">
            <a:avLst/>
          </a:prstGeom>
          <a:noFill/>
        </p:spPr>
        <p:txBody>
          <a:bodyPr wrap="square" rtlCol="0">
            <a:spAutoFit/>
          </a:bodyPr>
          <a:lstStyle/>
          <a:p>
            <a:r>
              <a:rPr lang="en-US" sz="2400" smtClean="0"/>
              <a:t>Block Level</a:t>
            </a:r>
          </a:p>
          <a:p>
            <a:pPr>
              <a:buFont typeface="Arial" pitchFamily="34" charset="0"/>
              <a:buChar char="•"/>
            </a:pPr>
            <a:r>
              <a:rPr lang="en-US" sz="2400" smtClean="0"/>
              <a:t> Maximum control</a:t>
            </a:r>
          </a:p>
          <a:p>
            <a:pPr>
              <a:buFont typeface="Arial" pitchFamily="34" charset="0"/>
              <a:buChar char="•"/>
            </a:pPr>
            <a:r>
              <a:rPr lang="en-US" sz="2400" smtClean="0"/>
              <a:t> Need to emulate peripheral blocks</a:t>
            </a:r>
          </a:p>
          <a:p>
            <a:pPr>
              <a:buFont typeface="Arial" pitchFamily="34" charset="0"/>
              <a:buChar char="•"/>
            </a:pPr>
            <a:r>
              <a:rPr lang="en-US" sz="2400" smtClean="0"/>
              <a:t> Might need to emulate DUT I/O</a:t>
            </a:r>
          </a:p>
          <a:p>
            <a:pPr>
              <a:buFont typeface="Arial" pitchFamily="34" charset="0"/>
              <a:buChar char="•"/>
            </a:pPr>
            <a:r>
              <a:rPr lang="en-US" sz="2400" smtClean="0"/>
              <a:t> Easiest to debug</a:t>
            </a:r>
          </a:p>
          <a:p>
            <a:pPr>
              <a:buFont typeface="Arial" pitchFamily="34" charset="0"/>
              <a:buChar char="•"/>
            </a:pPr>
            <a:r>
              <a:rPr lang="en-US" sz="2400" smtClean="0"/>
              <a:t> Highest simulation performance</a:t>
            </a:r>
            <a:endParaRPr lang="en-US" sz="2400" dirty="0" smtClean="0"/>
          </a:p>
        </p:txBody>
      </p:sp>
      <p:graphicFrame>
        <p:nvGraphicFramePr>
          <p:cNvPr id="6" name="Object 5"/>
          <p:cNvGraphicFramePr>
            <a:graphicFrameLocks noChangeAspect="1"/>
          </p:cNvGraphicFramePr>
          <p:nvPr/>
        </p:nvGraphicFramePr>
        <p:xfrm>
          <a:off x="5257800" y="1720850"/>
          <a:ext cx="3124200" cy="3122613"/>
        </p:xfrm>
        <a:graphic>
          <a:graphicData uri="http://schemas.openxmlformats.org/presentationml/2006/ole">
            <p:oleObj spid="_x0000_s1026" name="Visio" r:id="rId4" imgW="1644206" imgH="1644206" progId="Visio.Drawing.11">
              <p:link updateAutomatic="1"/>
            </p:oleObj>
          </a:graphicData>
        </a:graphic>
      </p:graphicFrame>
      <p:sp>
        <p:nvSpPr>
          <p:cNvPr id="9" name="TextBox 8"/>
          <p:cNvSpPr txBox="1"/>
          <p:nvPr/>
        </p:nvSpPr>
        <p:spPr>
          <a:xfrm>
            <a:off x="457200" y="4419600"/>
            <a:ext cx="4724400" cy="1938992"/>
          </a:xfrm>
          <a:prstGeom prst="rect">
            <a:avLst/>
          </a:prstGeom>
          <a:noFill/>
        </p:spPr>
        <p:txBody>
          <a:bodyPr wrap="square" rtlCol="0">
            <a:spAutoFit/>
          </a:bodyPr>
          <a:lstStyle/>
          <a:p>
            <a:r>
              <a:rPr lang="en-US" sz="2400" smtClean="0"/>
              <a:t>System Level</a:t>
            </a:r>
          </a:p>
          <a:p>
            <a:pPr>
              <a:buFont typeface="Arial" pitchFamily="34" charset="0"/>
              <a:buChar char="•"/>
            </a:pPr>
            <a:r>
              <a:rPr lang="en-US" sz="2400" smtClean="0"/>
              <a:t> Minimum control</a:t>
            </a:r>
          </a:p>
          <a:p>
            <a:pPr>
              <a:buFont typeface="Arial" pitchFamily="34" charset="0"/>
              <a:buChar char="•"/>
            </a:pPr>
            <a:r>
              <a:rPr lang="en-US" sz="2400" smtClean="0"/>
              <a:t> Need to emulate system I/O</a:t>
            </a:r>
          </a:p>
          <a:p>
            <a:pPr>
              <a:buFont typeface="Arial" pitchFamily="34" charset="0"/>
              <a:buChar char="•"/>
            </a:pPr>
            <a:r>
              <a:rPr lang="en-US" sz="2400" smtClean="0"/>
              <a:t> Hardest to debug</a:t>
            </a:r>
          </a:p>
          <a:p>
            <a:pPr>
              <a:buFont typeface="Arial" pitchFamily="34" charset="0"/>
              <a:buChar char="•"/>
            </a:pPr>
            <a:r>
              <a:rPr lang="en-US" sz="2400" smtClean="0"/>
              <a:t> Lowest simulation performance</a:t>
            </a:r>
            <a:endParaRPr lang="en-US" sz="2400" dirty="0" smtClean="0"/>
          </a:p>
        </p:txBody>
      </p:sp>
      <p:cxnSp>
        <p:nvCxnSpPr>
          <p:cNvPr id="11" name="Straight Arrow Connector 10"/>
          <p:cNvCxnSpPr/>
          <p:nvPr/>
        </p:nvCxnSpPr>
        <p:spPr>
          <a:xfrm rot="5400000">
            <a:off x="1791494" y="4076700"/>
            <a:ext cx="989806" cy="794"/>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P spid="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1.1.2 The Verification Plan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15</a:t>
            </a:fld>
            <a:endParaRPr lang="en-US"/>
          </a:p>
        </p:txBody>
      </p:sp>
      <p:sp>
        <p:nvSpPr>
          <p:cNvPr id="10" name="TextBox 9"/>
          <p:cNvSpPr txBox="1"/>
          <p:nvPr/>
        </p:nvSpPr>
        <p:spPr>
          <a:xfrm>
            <a:off x="533400" y="685800"/>
            <a:ext cx="7239000" cy="461665"/>
          </a:xfrm>
          <a:prstGeom prst="rect">
            <a:avLst/>
          </a:prstGeom>
          <a:noFill/>
        </p:spPr>
        <p:txBody>
          <a:bodyPr wrap="square" rtlCol="0">
            <a:spAutoFit/>
          </a:bodyPr>
          <a:lstStyle/>
          <a:p>
            <a:pPr marL="457200" indent="-457200">
              <a:buFont typeface="+mj-lt"/>
              <a:buAutoNum type="arabicPeriod"/>
            </a:pPr>
            <a:r>
              <a:rPr lang="en-US" sz="2400" smtClean="0"/>
              <a:t>Binds a requirement in the specification to the test(s) </a:t>
            </a:r>
            <a:endParaRPr lang="en-US" sz="2400" dirty="0" smtClean="0"/>
          </a:p>
        </p:txBody>
      </p:sp>
      <p:sp>
        <p:nvSpPr>
          <p:cNvPr id="12" name="TextBox 11"/>
          <p:cNvSpPr txBox="1"/>
          <p:nvPr/>
        </p:nvSpPr>
        <p:spPr>
          <a:xfrm>
            <a:off x="533400" y="1295400"/>
            <a:ext cx="2819400" cy="1569660"/>
          </a:xfrm>
          <a:prstGeom prst="rect">
            <a:avLst/>
          </a:prstGeom>
          <a:noFill/>
        </p:spPr>
        <p:txBody>
          <a:bodyPr wrap="square" rtlCol="0">
            <a:spAutoFit/>
          </a:bodyPr>
          <a:lstStyle/>
          <a:p>
            <a:r>
              <a:rPr lang="en-US" sz="2400" smtClean="0"/>
              <a:t>Specification:</a:t>
            </a:r>
          </a:p>
          <a:p>
            <a:r>
              <a:rPr lang="en-US" sz="2400" smtClean="0"/>
              <a:t>The I</a:t>
            </a:r>
            <a:r>
              <a:rPr lang="en-US" sz="2400" baseline="30000" smtClean="0"/>
              <a:t>2</a:t>
            </a:r>
            <a:r>
              <a:rPr lang="en-US" sz="2400" smtClean="0"/>
              <a:t>C bus will read/write the config registers</a:t>
            </a:r>
            <a:endParaRPr lang="en-US" sz="2400" dirty="0" smtClean="0"/>
          </a:p>
        </p:txBody>
      </p:sp>
      <p:sp>
        <p:nvSpPr>
          <p:cNvPr id="13" name="TextBox 12"/>
          <p:cNvSpPr txBox="1"/>
          <p:nvPr/>
        </p:nvSpPr>
        <p:spPr>
          <a:xfrm>
            <a:off x="4038600" y="1371600"/>
            <a:ext cx="4724400" cy="2677656"/>
          </a:xfrm>
          <a:prstGeom prst="rect">
            <a:avLst/>
          </a:prstGeom>
          <a:noFill/>
        </p:spPr>
        <p:txBody>
          <a:bodyPr wrap="square" rtlCol="0">
            <a:spAutoFit/>
          </a:bodyPr>
          <a:lstStyle/>
          <a:p>
            <a:r>
              <a:rPr lang="en-US" sz="2400" smtClean="0"/>
              <a:t>Test Plan:</a:t>
            </a:r>
          </a:p>
          <a:p>
            <a:pPr>
              <a:buFont typeface="Arial" pitchFamily="34" charset="0"/>
              <a:buChar char="•"/>
            </a:pPr>
            <a:r>
              <a:rPr lang="en-US" sz="2400" smtClean="0"/>
              <a:t> Check reset values</a:t>
            </a:r>
          </a:p>
          <a:p>
            <a:pPr>
              <a:buFont typeface="Arial" pitchFamily="34" charset="0"/>
              <a:buChar char="•"/>
            </a:pPr>
            <a:r>
              <a:rPr lang="en-US" sz="2400" smtClean="0"/>
              <a:t> Write a writable config reg</a:t>
            </a:r>
          </a:p>
          <a:p>
            <a:pPr>
              <a:buFont typeface="Arial" pitchFamily="34" charset="0"/>
              <a:buChar char="•"/>
            </a:pPr>
            <a:r>
              <a:rPr lang="en-US" sz="2400" smtClean="0"/>
              <a:t> Write a read-only config reg</a:t>
            </a:r>
          </a:p>
          <a:p>
            <a:pPr>
              <a:buFont typeface="Arial" pitchFamily="34" charset="0"/>
              <a:buChar char="•"/>
            </a:pPr>
            <a:r>
              <a:rPr lang="en-US" sz="2400" smtClean="0"/>
              <a:t> Read a config reg</a:t>
            </a:r>
          </a:p>
          <a:p>
            <a:pPr>
              <a:buFont typeface="Arial" pitchFamily="34" charset="0"/>
              <a:buChar char="•"/>
            </a:pPr>
            <a:r>
              <a:rPr lang="en-US" sz="2400" smtClean="0"/>
              <a:t> Read a memory mapped input</a:t>
            </a:r>
          </a:p>
          <a:p>
            <a:pPr>
              <a:buFont typeface="Arial" pitchFamily="34" charset="0"/>
              <a:buChar char="•"/>
            </a:pPr>
            <a:r>
              <a:rPr lang="en-US" sz="2400" smtClean="0"/>
              <a:t> Stall an I</a:t>
            </a:r>
            <a:r>
              <a:rPr lang="en-US" sz="2400" baseline="30000" smtClean="0"/>
              <a:t>2</a:t>
            </a:r>
            <a:r>
              <a:rPr lang="en-US" sz="2400" smtClean="0"/>
              <a:t>C transaction</a:t>
            </a:r>
          </a:p>
        </p:txBody>
      </p:sp>
      <p:sp>
        <p:nvSpPr>
          <p:cNvPr id="14" name="TextBox 13"/>
          <p:cNvSpPr txBox="1"/>
          <p:nvPr/>
        </p:nvSpPr>
        <p:spPr>
          <a:xfrm>
            <a:off x="609600" y="4180344"/>
            <a:ext cx="7239000" cy="3785652"/>
          </a:xfrm>
          <a:prstGeom prst="rect">
            <a:avLst/>
          </a:prstGeom>
          <a:noFill/>
        </p:spPr>
        <p:txBody>
          <a:bodyPr wrap="square" rtlCol="0">
            <a:spAutoFit/>
          </a:bodyPr>
          <a:lstStyle/>
          <a:p>
            <a:pPr marL="457200" indent="-457200"/>
            <a:r>
              <a:rPr lang="en-US" sz="2400" smtClean="0"/>
              <a:t>2. Technique for testing feature</a:t>
            </a:r>
          </a:p>
          <a:p>
            <a:pPr marL="457200" indent="-457200"/>
            <a:r>
              <a:rPr lang="en-US" sz="2400" smtClean="0"/>
              <a:t>	a. Block, hybrid, or System level</a:t>
            </a:r>
          </a:p>
          <a:p>
            <a:pPr marL="457200" indent="-457200"/>
            <a:r>
              <a:rPr lang="en-US" sz="2400" smtClean="0"/>
              <a:t>	b. Directed or random</a:t>
            </a:r>
          </a:p>
          <a:p>
            <a:pPr marL="457200" indent="-457200"/>
            <a:r>
              <a:rPr lang="en-US" sz="2400" smtClean="0"/>
              <a:t>	c. Assertions</a:t>
            </a:r>
          </a:p>
          <a:p>
            <a:pPr marL="457200" indent="-457200"/>
            <a:r>
              <a:rPr lang="en-US" sz="2400" smtClean="0"/>
              <a:t>	d. Emulation (FPGA, accelerator, etc)</a:t>
            </a:r>
          </a:p>
          <a:p>
            <a:pPr marL="457200" indent="-457200"/>
            <a:r>
              <a:rPr lang="en-US" sz="2400" smtClean="0"/>
              <a:t>	e. Verification IP</a:t>
            </a:r>
          </a:p>
          <a:p>
            <a:pPr marL="457200" indent="-457200"/>
            <a:r>
              <a:rPr lang="en-US" sz="2400" smtClean="0"/>
              <a:t>	f.  Self checking or visual</a:t>
            </a:r>
          </a:p>
          <a:p>
            <a:pPr marL="457200" indent="-457200"/>
            <a:endParaRPr lang="en-US" sz="2400" smtClean="0"/>
          </a:p>
          <a:p>
            <a:pPr marL="457200" indent="-457200"/>
            <a:endParaRPr lang="en-US" sz="2400" smtClean="0"/>
          </a:p>
          <a:p>
            <a:pPr marL="914400" lvl="1" indent="-457200">
              <a:buFont typeface="+mj-lt"/>
              <a:buAutoNum type="arabicPeriod" startAt="2"/>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P spid="1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Evolution of the Verification Plan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16</a:t>
            </a:fld>
            <a:endParaRPr lang="en-US"/>
          </a:p>
        </p:txBody>
      </p:sp>
      <p:pic>
        <p:nvPicPr>
          <p:cNvPr id="9" name="Picture 9" descr="verification_plan"/>
          <p:cNvPicPr>
            <a:picLocks noChangeAspect="1" noChangeArrowheads="1"/>
          </p:cNvPicPr>
          <p:nvPr/>
        </p:nvPicPr>
        <p:blipFill>
          <a:blip r:embed="rId3" cstate="print"/>
          <a:srcRect/>
          <a:stretch>
            <a:fillRect/>
          </a:stretch>
        </p:blipFill>
        <p:spPr bwMode="auto">
          <a:xfrm>
            <a:off x="1600199" y="762000"/>
            <a:ext cx="6825727" cy="4775200"/>
          </a:xfrm>
          <a:prstGeom prst="rect">
            <a:avLst/>
          </a:prstGeom>
          <a:noFill/>
          <a:ln w="9525">
            <a:solidFill>
              <a:schemeClr val="tx1"/>
            </a:solidFill>
            <a:miter lim="800000"/>
            <a:headEnd/>
            <a:tailEnd/>
          </a:ln>
        </p:spPr>
      </p:pic>
      <p:sp>
        <p:nvSpPr>
          <p:cNvPr id="11" name="AutoShape 11"/>
          <p:cNvSpPr>
            <a:spLocks/>
          </p:cNvSpPr>
          <p:nvPr/>
        </p:nvSpPr>
        <p:spPr bwMode="auto">
          <a:xfrm>
            <a:off x="1142999" y="5666591"/>
            <a:ext cx="7196667" cy="505609"/>
          </a:xfrm>
          <a:prstGeom prst="roundRect">
            <a:avLst>
              <a:gd name="adj" fmla="val 10343"/>
            </a:avLst>
          </a:prstGeom>
          <a:solidFill>
            <a:srgbClr val="3366FF"/>
          </a:solidFill>
          <a:ln w="25400">
            <a:noFill/>
            <a:round/>
            <a:headEnd/>
            <a:tailEnd/>
          </a:ln>
          <a:effectLst>
            <a:outerShdw dist="177799" dir="2700000" algn="ctr" rotWithShape="0">
              <a:srgbClr val="2E2E2E">
                <a:alpha val="75000"/>
              </a:srgbClr>
            </a:outerShdw>
          </a:effectLst>
        </p:spPr>
        <p:txBody>
          <a:bodyPr lIns="0" tIns="0" rIns="0" bIns="0" anchor="ctr"/>
          <a:lstStyle/>
          <a:p>
            <a:r>
              <a:rPr lang="en-US" sz="2200">
                <a:solidFill>
                  <a:srgbClr val="FFFFFF"/>
                </a:solidFill>
                <a:latin typeface="American Typewriter" pitchFamily="-110" charset="0"/>
                <a:ea typeface="ヒラギノ明朝 Pro W3" pitchFamily="-110" charset="-128"/>
                <a:sym typeface="American Typewriter" pitchFamily="-110" charset="0"/>
              </a:rPr>
              <a:t>Design and Verification follow the “Waterfall” flow</a:t>
            </a:r>
          </a:p>
        </p:txBody>
      </p:sp>
      <p:sp>
        <p:nvSpPr>
          <p:cNvPr id="15" name="AutoShape 13"/>
          <p:cNvSpPr>
            <a:spLocks noChangeArrowheads="1"/>
          </p:cNvSpPr>
          <p:nvPr/>
        </p:nvSpPr>
        <p:spPr bwMode="auto">
          <a:xfrm>
            <a:off x="304800" y="2450054"/>
            <a:ext cx="1199444" cy="674146"/>
          </a:xfrm>
          <a:prstGeom prst="wedgeRoundRectCallout">
            <a:avLst>
              <a:gd name="adj1" fmla="val 268333"/>
              <a:gd name="adj2" fmla="val 51824"/>
              <a:gd name="adj3" fmla="val 16667"/>
            </a:avLst>
          </a:prstGeom>
          <a:solidFill>
            <a:srgbClr val="7BA600"/>
          </a:solidFill>
          <a:ln w="9525">
            <a:solidFill>
              <a:srgbClr val="7BA600"/>
            </a:solidFill>
            <a:miter lim="800000"/>
            <a:headEnd/>
            <a:tailEnd/>
          </a:ln>
          <a:effectLst>
            <a:outerShdw blurRad="63500" dist="38099" dir="2700000" algn="ctr" rotWithShape="0">
              <a:schemeClr val="bg2">
                <a:alpha val="74998"/>
              </a:schemeClr>
            </a:outerShdw>
          </a:effectLst>
        </p:spPr>
        <p:txBody>
          <a:bodyPr wrap="none" anchor="ctr"/>
          <a:lstStyle/>
          <a:p>
            <a:r>
              <a:rPr lang="en-US" sz="1400">
                <a:solidFill>
                  <a:schemeClr val="bg1"/>
                </a:solidFill>
                <a:latin typeface="Helvetica Neue Light" pitchFamily="-64" charset="0"/>
              </a:rPr>
              <a:t>Continuously </a:t>
            </a:r>
          </a:p>
          <a:p>
            <a:r>
              <a:rPr lang="en-US" sz="1400">
                <a:solidFill>
                  <a:schemeClr val="bg1"/>
                </a:solidFill>
                <a:latin typeface="Helvetica Neue Light" pitchFamily="-64" charset="0"/>
              </a:rPr>
              <a:t>updated</a:t>
            </a:r>
          </a:p>
        </p:txBody>
      </p:sp>
      <p:sp>
        <p:nvSpPr>
          <p:cNvPr id="16" name="Rectangle 14"/>
          <p:cNvSpPr>
            <a:spLocks noChangeArrowheads="1"/>
          </p:cNvSpPr>
          <p:nvPr/>
        </p:nvSpPr>
        <p:spPr bwMode="auto">
          <a:xfrm>
            <a:off x="0" y="6477001"/>
            <a:ext cx="8686800" cy="246221"/>
          </a:xfrm>
          <a:prstGeom prst="rect">
            <a:avLst/>
          </a:prstGeom>
          <a:noFill/>
          <a:ln w="9525">
            <a:noFill/>
            <a:miter lim="800000"/>
            <a:headEnd/>
            <a:tailEnd/>
          </a:ln>
        </p:spPr>
        <p:txBody>
          <a:bodyPr wrap="square">
            <a:spAutoFit/>
          </a:bodyPr>
          <a:lstStyle/>
          <a:p>
            <a:r>
              <a:rPr lang="es-ES" sz="1000" smtClean="0"/>
              <a:t>  Dr. Meeta Yadiv, </a:t>
            </a:r>
            <a:r>
              <a:rPr lang="en-US" sz="1000" smtClean="0"/>
              <a:t>ASIC Verification, North Carolina State University Fall 2007          Source</a:t>
            </a:r>
            <a:r>
              <a:rPr lang="en-US" sz="1000"/>
              <a:t>: Will, Goss, Roesner: Comprehensive Functional Verification: Elsevier</a:t>
            </a:r>
          </a:p>
        </p:txBody>
      </p:sp>
      <p:sp>
        <p:nvSpPr>
          <p:cNvPr id="10" name="Footer Placeholder 9"/>
          <p:cNvSpPr>
            <a:spLocks noGrp="1"/>
          </p:cNvSpPr>
          <p:nvPr>
            <p:ph type="ftr" sz="quarter" idx="11"/>
          </p:nvPr>
        </p:nvSpPr>
        <p:spPr>
          <a:xfrm>
            <a:off x="2743200" y="6356350"/>
            <a:ext cx="3657600" cy="365125"/>
          </a:xfrm>
        </p:spPr>
        <p:txBody>
          <a:bodyPr/>
          <a:lstStyle/>
          <a:p>
            <a:r>
              <a:rPr lang="en-US" smtClean="0"/>
              <a:t>Chapter 1 Copyright 2011 G. Tumbush, C. Spear v1.0</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Verification Plan Exercise</a:t>
            </a:r>
          </a:p>
        </p:txBody>
      </p:sp>
      <p:sp>
        <p:nvSpPr>
          <p:cNvPr id="8" name="Slide Number Placeholder 7"/>
          <p:cNvSpPr>
            <a:spLocks noGrp="1"/>
          </p:cNvSpPr>
          <p:nvPr>
            <p:ph type="sldNum" sz="quarter" idx="12"/>
          </p:nvPr>
        </p:nvSpPr>
        <p:spPr>
          <a:xfrm>
            <a:off x="6705600" y="6248400"/>
            <a:ext cx="2133600" cy="365125"/>
          </a:xfrm>
        </p:spPr>
        <p:txBody>
          <a:bodyPr/>
          <a:lstStyle/>
          <a:p>
            <a:fld id="{40AF488E-6686-480A-A715-D02D7FC0CDA5}" type="slidenum">
              <a:rPr lang="en-US" smtClean="0"/>
              <a:pPr/>
              <a:t>17</a:t>
            </a:fld>
            <a:endParaRPr lang="en-US"/>
          </a:p>
        </p:txBody>
      </p:sp>
      <p:sp>
        <p:nvSpPr>
          <p:cNvPr id="12" name="TextBox 11"/>
          <p:cNvSpPr txBox="1"/>
          <p:nvPr/>
        </p:nvSpPr>
        <p:spPr>
          <a:xfrm>
            <a:off x="533400" y="914400"/>
            <a:ext cx="7772400" cy="4154984"/>
          </a:xfrm>
          <a:prstGeom prst="rect">
            <a:avLst/>
          </a:prstGeom>
          <a:noFill/>
        </p:spPr>
        <p:txBody>
          <a:bodyPr wrap="square" rtlCol="0">
            <a:spAutoFit/>
          </a:bodyPr>
          <a:lstStyle/>
          <a:p>
            <a:r>
              <a:rPr lang="en-US" sz="2400" smtClean="0"/>
              <a:t>Write a verification plan for an ALU with:</a:t>
            </a:r>
          </a:p>
          <a:p>
            <a:pPr marL="457200" lvl="0" indent="-457200">
              <a:buFont typeface="+mj-lt"/>
              <a:buAutoNum type="arabicPeriod"/>
            </a:pPr>
            <a:r>
              <a:rPr lang="en-US" sz="2400" smtClean="0"/>
              <a:t>Asynchronous active high input reset</a:t>
            </a:r>
          </a:p>
          <a:p>
            <a:pPr marL="457200" indent="-457200">
              <a:buFont typeface="+mj-lt"/>
              <a:buAutoNum type="arabicPeriod"/>
            </a:pPr>
            <a:r>
              <a:rPr lang="en-US" sz="2400" smtClean="0"/>
              <a:t>Input clock</a:t>
            </a:r>
          </a:p>
          <a:p>
            <a:pPr marL="457200" indent="-457200">
              <a:buFont typeface="+mj-lt"/>
              <a:buAutoNum type="arabicPeriod"/>
            </a:pPr>
            <a:r>
              <a:rPr lang="en-US" sz="2400" smtClean="0"/>
              <a:t>4-bit signed inputs, A and B</a:t>
            </a:r>
          </a:p>
          <a:p>
            <a:pPr marL="457200" indent="-457200">
              <a:buFont typeface="+mj-lt"/>
              <a:buAutoNum type="arabicPeriod"/>
            </a:pPr>
            <a:r>
              <a:rPr lang="en-US" sz="2400" smtClean="0"/>
              <a:t>5-bit registered signed output  C</a:t>
            </a:r>
          </a:p>
          <a:p>
            <a:pPr marL="457200" indent="-457200">
              <a:buFont typeface="+mj-lt"/>
              <a:buAutoNum type="arabicPeriod"/>
            </a:pPr>
            <a:r>
              <a:rPr lang="en-US" sz="2400" smtClean="0"/>
              <a:t>4 opcodes  </a:t>
            </a:r>
          </a:p>
          <a:p>
            <a:pPr marL="971550" lvl="1" indent="-514350">
              <a:buFont typeface="+mj-lt"/>
              <a:buAutoNum type="romanLcPeriod"/>
            </a:pPr>
            <a:r>
              <a:rPr lang="en-US" sz="2400" smtClean="0"/>
              <a:t>Add</a:t>
            </a:r>
          </a:p>
          <a:p>
            <a:pPr marL="971550" lvl="1" indent="-514350">
              <a:buFont typeface="+mj-lt"/>
              <a:buAutoNum type="romanLcPeriod"/>
            </a:pPr>
            <a:r>
              <a:rPr lang="en-US" sz="2400" smtClean="0"/>
              <a:t>Sub</a:t>
            </a:r>
          </a:p>
          <a:p>
            <a:pPr marL="971550" lvl="1" indent="-514350">
              <a:buFont typeface="+mj-lt"/>
              <a:buAutoNum type="romanLcPeriod"/>
            </a:pPr>
            <a:r>
              <a:rPr lang="en-US" sz="2400" smtClean="0"/>
              <a:t>bitwise invert input A</a:t>
            </a:r>
          </a:p>
          <a:p>
            <a:pPr marL="971550" lvl="1" indent="-514350">
              <a:buFont typeface="+mj-lt"/>
              <a:buAutoNum type="romanLcPeriod"/>
            </a:pPr>
            <a:r>
              <a:rPr lang="en-US" sz="2400" smtClean="0"/>
              <a:t>reduction OR input B</a:t>
            </a:r>
          </a:p>
          <a:p>
            <a:pPr marL="457200" indent="-457200">
              <a:buFont typeface="+mj-lt"/>
              <a:buAutoNum type="arabicPeriod"/>
            </a:pPr>
            <a:endParaRPr lang="en-US"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1.3 Basic Testbench Functionality</a:t>
            </a:r>
          </a:p>
        </p:txBody>
      </p:sp>
      <p:sp>
        <p:nvSpPr>
          <p:cNvPr id="8" name="Slide Number Placeholder 7"/>
          <p:cNvSpPr>
            <a:spLocks noGrp="1"/>
          </p:cNvSpPr>
          <p:nvPr>
            <p:ph type="sldNum" sz="quarter" idx="12"/>
          </p:nvPr>
        </p:nvSpPr>
        <p:spPr>
          <a:xfrm>
            <a:off x="6705600" y="6248400"/>
            <a:ext cx="2133600" cy="365125"/>
          </a:xfrm>
        </p:spPr>
        <p:txBody>
          <a:bodyPr/>
          <a:lstStyle/>
          <a:p>
            <a:fld id="{40AF488E-6686-480A-A715-D02D7FC0CDA5}" type="slidenum">
              <a:rPr lang="en-US" smtClean="0"/>
              <a:pPr/>
              <a:t>18</a:t>
            </a:fld>
            <a:endParaRPr lang="en-US"/>
          </a:p>
        </p:txBody>
      </p:sp>
      <p:sp>
        <p:nvSpPr>
          <p:cNvPr id="12" name="TextBox 11"/>
          <p:cNvSpPr txBox="1"/>
          <p:nvPr/>
        </p:nvSpPr>
        <p:spPr>
          <a:xfrm>
            <a:off x="533400" y="914400"/>
            <a:ext cx="7010400" cy="1938992"/>
          </a:xfrm>
          <a:prstGeom prst="rect">
            <a:avLst/>
          </a:prstGeom>
          <a:noFill/>
        </p:spPr>
        <p:txBody>
          <a:bodyPr wrap="square" rtlCol="0">
            <a:spAutoFit/>
          </a:bodyPr>
          <a:lstStyle/>
          <a:p>
            <a:pPr marL="457200" indent="-457200">
              <a:buFont typeface="+mj-lt"/>
              <a:buAutoNum type="arabicPeriod"/>
            </a:pPr>
            <a:r>
              <a:rPr lang="en-US" sz="2400" smtClean="0"/>
              <a:t>Generate stimulus</a:t>
            </a:r>
          </a:p>
          <a:p>
            <a:pPr marL="457200" indent="-457200">
              <a:buFont typeface="+mj-lt"/>
              <a:buAutoNum type="arabicPeriod"/>
            </a:pPr>
            <a:r>
              <a:rPr lang="en-US" sz="2400" smtClean="0"/>
              <a:t>Apply stimulus to DUT</a:t>
            </a:r>
          </a:p>
          <a:p>
            <a:pPr marL="457200" indent="-457200">
              <a:buFont typeface="+mj-lt"/>
              <a:buAutoNum type="arabicPeriod"/>
            </a:pPr>
            <a:r>
              <a:rPr lang="en-US" sz="2400" smtClean="0"/>
              <a:t>Capture the responses</a:t>
            </a:r>
          </a:p>
          <a:p>
            <a:pPr marL="457200" indent="-457200">
              <a:buFont typeface="+mj-lt"/>
              <a:buAutoNum type="arabicPeriod"/>
            </a:pPr>
            <a:r>
              <a:rPr lang="en-US" sz="2400" smtClean="0"/>
              <a:t>Check for correctness</a:t>
            </a:r>
          </a:p>
          <a:p>
            <a:pPr marL="457200" indent="-457200">
              <a:buFont typeface="+mj-lt"/>
              <a:buAutoNum type="arabicPeriod"/>
            </a:pPr>
            <a:r>
              <a:rPr lang="en-US" sz="2400" smtClean="0"/>
              <a:t>Measure progress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1 Copyright 2011 G. Tumbush, C. Spear v1.0</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1.4 Directed Testing</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19</a:t>
            </a:fld>
            <a:endParaRPr lang="en-US"/>
          </a:p>
        </p:txBody>
      </p:sp>
      <p:sp>
        <p:nvSpPr>
          <p:cNvPr id="12" name="TextBox 11"/>
          <p:cNvSpPr txBox="1"/>
          <p:nvPr/>
        </p:nvSpPr>
        <p:spPr>
          <a:xfrm>
            <a:off x="533400" y="914400"/>
            <a:ext cx="7924800" cy="1569660"/>
          </a:xfrm>
          <a:prstGeom prst="rect">
            <a:avLst/>
          </a:prstGeom>
          <a:noFill/>
        </p:spPr>
        <p:txBody>
          <a:bodyPr wrap="square" rtlCol="0">
            <a:spAutoFit/>
          </a:bodyPr>
          <a:lstStyle/>
          <a:p>
            <a:r>
              <a:rPr lang="en-US" sz="2400" smtClean="0"/>
              <a:t>Most (all) probably specified directed testing in their test plan</a:t>
            </a:r>
          </a:p>
          <a:p>
            <a:pPr>
              <a:buFont typeface="Arial" pitchFamily="34" charset="0"/>
              <a:buChar char="•"/>
            </a:pPr>
            <a:r>
              <a:rPr lang="en-US" sz="2400" smtClean="0"/>
              <a:t> Steady progress</a:t>
            </a:r>
          </a:p>
          <a:p>
            <a:pPr>
              <a:buFont typeface="Arial" pitchFamily="34" charset="0"/>
              <a:buChar char="•"/>
            </a:pPr>
            <a:r>
              <a:rPr lang="en-US" sz="2400" smtClean="0"/>
              <a:t> Little up-front infrastructure development</a:t>
            </a:r>
          </a:p>
          <a:p>
            <a:pPr>
              <a:buFont typeface="Arial" pitchFamily="34" charset="0"/>
              <a:buChar char="•"/>
            </a:pPr>
            <a:r>
              <a:rPr lang="en-US" sz="2400" smtClean="0"/>
              <a:t> Small design changes could mean massive test changes</a:t>
            </a:r>
          </a:p>
        </p:txBody>
      </p:sp>
      <p:graphicFrame>
        <p:nvGraphicFramePr>
          <p:cNvPr id="6" name="Object 5"/>
          <p:cNvGraphicFramePr>
            <a:graphicFrameLocks noChangeAspect="1"/>
          </p:cNvGraphicFramePr>
          <p:nvPr/>
        </p:nvGraphicFramePr>
        <p:xfrm>
          <a:off x="1219200" y="2767001"/>
          <a:ext cx="6096000" cy="2871799"/>
        </p:xfrm>
        <a:graphic>
          <a:graphicData uri="http://schemas.openxmlformats.org/presentationml/2006/ole">
            <p:oleObj spid="_x0000_s3074" name="Visio" r:id="rId4" imgW="3679317" imgH="1733931"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381000"/>
            <a:ext cx="8516629" cy="707886"/>
          </a:xfrm>
          <a:prstGeom prst="rect">
            <a:avLst/>
          </a:prstGeom>
          <a:noFill/>
        </p:spPr>
        <p:txBody>
          <a:bodyPr wrap="square" rtlCol="0">
            <a:spAutoFit/>
          </a:bodyPr>
          <a:lstStyle/>
          <a:p>
            <a:pPr algn="ctr"/>
            <a:r>
              <a:rPr lang="en-US" sz="4000" smtClean="0"/>
              <a:t>A little about me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a:t>
            </a:fld>
            <a:endParaRPr lang="en-US"/>
          </a:p>
        </p:txBody>
      </p:sp>
      <p:sp>
        <p:nvSpPr>
          <p:cNvPr id="5" name="TextBox 4"/>
          <p:cNvSpPr txBox="1"/>
          <p:nvPr/>
        </p:nvSpPr>
        <p:spPr>
          <a:xfrm>
            <a:off x="838200" y="1295400"/>
            <a:ext cx="6765891" cy="4893647"/>
          </a:xfrm>
          <a:prstGeom prst="rect">
            <a:avLst/>
          </a:prstGeom>
          <a:noFill/>
        </p:spPr>
        <p:txBody>
          <a:bodyPr wrap="none" rtlCol="0">
            <a:spAutoFit/>
          </a:bodyPr>
          <a:lstStyle/>
          <a:p>
            <a:r>
              <a:rPr lang="en-US" sz="2400" smtClean="0"/>
              <a:t>B.S. from Wright State University in Dayton, OH 1991</a:t>
            </a:r>
          </a:p>
          <a:p>
            <a:r>
              <a:rPr lang="en-US" sz="2400" smtClean="0"/>
              <a:t>M.S from Ohio State in Columbus, OH 1993</a:t>
            </a:r>
          </a:p>
          <a:p>
            <a:r>
              <a:rPr lang="en-US" sz="2400" smtClean="0"/>
              <a:t>Ph.D. from University of Cincinnati, 1998</a:t>
            </a:r>
          </a:p>
          <a:p>
            <a:endParaRPr lang="en-US" sz="2400" smtClean="0"/>
          </a:p>
          <a:p>
            <a:r>
              <a:rPr lang="en-US" sz="2400" smtClean="0"/>
              <a:t>Air Force Research Labs 1991-1993, 1998-1999</a:t>
            </a:r>
          </a:p>
          <a:p>
            <a:r>
              <a:rPr lang="en-US" sz="2400" err="1" smtClean="0"/>
              <a:t>Astek</a:t>
            </a:r>
            <a:r>
              <a:rPr lang="en-US" sz="2400" smtClean="0"/>
              <a:t> Corp 2000-2002</a:t>
            </a:r>
          </a:p>
          <a:p>
            <a:r>
              <a:rPr lang="en-US" sz="2400" smtClean="0"/>
              <a:t>Starkey Labs 2003-2005</a:t>
            </a:r>
          </a:p>
          <a:p>
            <a:r>
              <a:rPr lang="en-US" sz="2400" smtClean="0"/>
              <a:t>AMI Semiconductor 2006-2007</a:t>
            </a:r>
          </a:p>
          <a:p>
            <a:r>
              <a:rPr lang="en-US" sz="2400" smtClean="0"/>
              <a:t>ON Semiconductor 2008</a:t>
            </a:r>
          </a:p>
          <a:p>
            <a:endParaRPr lang="en-US" sz="2400" smtClean="0"/>
          </a:p>
          <a:p>
            <a:r>
              <a:rPr lang="en-US" sz="2400" smtClean="0"/>
              <a:t>Formed Tumbush Enterprises, LLC in June 2008</a:t>
            </a:r>
          </a:p>
          <a:p>
            <a:r>
              <a:rPr lang="en-US" sz="2400" smtClean="0"/>
              <a:t>½ time instructor at UCCS Fall Semester 2008</a:t>
            </a:r>
          </a:p>
          <a:p>
            <a:endParaRPr lang="en-US" sz="2400" smtClean="0"/>
          </a:p>
        </p:txBody>
      </p:sp>
      <p:pic>
        <p:nvPicPr>
          <p:cNvPr id="219138" name="Picture 2" descr="Starkey Home"/>
          <p:cNvPicPr>
            <a:picLocks noChangeAspect="1" noChangeArrowheads="1"/>
          </p:cNvPicPr>
          <p:nvPr/>
        </p:nvPicPr>
        <p:blipFill>
          <a:blip r:embed="rId3"/>
          <a:srcRect/>
          <a:stretch>
            <a:fillRect/>
          </a:stretch>
        </p:blipFill>
        <p:spPr bwMode="auto">
          <a:xfrm>
            <a:off x="155575" y="-296863"/>
            <a:ext cx="1524000" cy="619126"/>
          </a:xfrm>
          <a:prstGeom prst="rect">
            <a:avLst/>
          </a:prstGeom>
          <a:noFill/>
        </p:spPr>
      </p:pic>
      <p:pic>
        <p:nvPicPr>
          <p:cNvPr id="10" name="Picture 9" descr="Starkey.gif"/>
          <p:cNvPicPr>
            <a:picLocks noChangeAspect="1"/>
          </p:cNvPicPr>
          <p:nvPr/>
        </p:nvPicPr>
        <p:blipFill>
          <a:blip r:embed="rId4" cstate="print"/>
          <a:stretch>
            <a:fillRect/>
          </a:stretch>
        </p:blipFill>
        <p:spPr>
          <a:xfrm>
            <a:off x="7620000" y="3809999"/>
            <a:ext cx="1268782" cy="556483"/>
          </a:xfrm>
          <a:prstGeom prst="rect">
            <a:avLst/>
          </a:prstGeom>
        </p:spPr>
      </p:pic>
      <p:pic>
        <p:nvPicPr>
          <p:cNvPr id="11" name="Picture 10" descr="Astek.png"/>
          <p:cNvPicPr>
            <a:picLocks noChangeAspect="1"/>
          </p:cNvPicPr>
          <p:nvPr/>
        </p:nvPicPr>
        <p:blipFill>
          <a:blip r:embed="rId5" cstate="print"/>
          <a:stretch>
            <a:fillRect/>
          </a:stretch>
        </p:blipFill>
        <p:spPr>
          <a:xfrm>
            <a:off x="7315200" y="3124200"/>
            <a:ext cx="1583869" cy="533400"/>
          </a:xfrm>
          <a:prstGeom prst="rect">
            <a:avLst/>
          </a:prstGeom>
        </p:spPr>
      </p:pic>
      <p:pic>
        <p:nvPicPr>
          <p:cNvPr id="12" name="Picture 11" descr="onsemi.gif"/>
          <p:cNvPicPr>
            <a:picLocks noChangeAspect="1"/>
          </p:cNvPicPr>
          <p:nvPr/>
        </p:nvPicPr>
        <p:blipFill>
          <a:blip r:embed="rId6" cstate="print"/>
          <a:stretch>
            <a:fillRect/>
          </a:stretch>
        </p:blipFill>
        <p:spPr>
          <a:xfrm>
            <a:off x="7575094" y="4953000"/>
            <a:ext cx="1314450" cy="955348"/>
          </a:xfrm>
          <a:prstGeom prst="rect">
            <a:avLst/>
          </a:prstGeom>
        </p:spPr>
      </p:pic>
      <p:pic>
        <p:nvPicPr>
          <p:cNvPr id="13" name="Picture 12" descr="amis.jpg"/>
          <p:cNvPicPr>
            <a:picLocks noChangeAspect="1"/>
          </p:cNvPicPr>
          <p:nvPr/>
        </p:nvPicPr>
        <p:blipFill>
          <a:blip r:embed="rId7" cstate="print"/>
          <a:srcRect t="36226" b="27170"/>
          <a:stretch>
            <a:fillRect/>
          </a:stretch>
        </p:blipFill>
        <p:spPr>
          <a:xfrm>
            <a:off x="7498894" y="4495799"/>
            <a:ext cx="1143000" cy="509753"/>
          </a:xfrm>
          <a:prstGeom prst="rect">
            <a:avLst/>
          </a:prstGeom>
        </p:spPr>
      </p:pic>
      <p:pic>
        <p:nvPicPr>
          <p:cNvPr id="14" name="Picture 13" descr="UCCS Square Image.png"/>
          <p:cNvPicPr>
            <a:picLocks noChangeAspect="1"/>
          </p:cNvPicPr>
          <p:nvPr/>
        </p:nvPicPr>
        <p:blipFill>
          <a:blip r:embed="rId8" cstate="print"/>
          <a:stretch>
            <a:fillRect/>
          </a:stretch>
        </p:blipFill>
        <p:spPr>
          <a:xfrm>
            <a:off x="7848600" y="5791200"/>
            <a:ext cx="1021894" cy="653536"/>
          </a:xfrm>
          <a:prstGeom prst="rect">
            <a:avLst/>
          </a:prstGeom>
        </p:spPr>
      </p:pic>
      <p:pic>
        <p:nvPicPr>
          <p:cNvPr id="15" name="Picture 14" descr="logo_wsu.gif"/>
          <p:cNvPicPr>
            <a:picLocks noChangeAspect="1"/>
          </p:cNvPicPr>
          <p:nvPr/>
        </p:nvPicPr>
        <p:blipFill>
          <a:blip r:embed="rId9" cstate="print"/>
          <a:stretch>
            <a:fillRect/>
          </a:stretch>
        </p:blipFill>
        <p:spPr>
          <a:xfrm>
            <a:off x="8001000" y="457200"/>
            <a:ext cx="990600" cy="538928"/>
          </a:xfrm>
          <a:prstGeom prst="rect">
            <a:avLst/>
          </a:prstGeom>
        </p:spPr>
      </p:pic>
      <p:pic>
        <p:nvPicPr>
          <p:cNvPr id="16" name="Picture 15" descr="osu_logo.png"/>
          <p:cNvPicPr>
            <a:picLocks noChangeAspect="1"/>
          </p:cNvPicPr>
          <p:nvPr/>
        </p:nvPicPr>
        <p:blipFill>
          <a:blip r:embed="rId10" cstate="print"/>
          <a:stretch>
            <a:fillRect/>
          </a:stretch>
        </p:blipFill>
        <p:spPr>
          <a:xfrm>
            <a:off x="8153400" y="1066800"/>
            <a:ext cx="704850" cy="666750"/>
          </a:xfrm>
          <a:prstGeom prst="rect">
            <a:avLst/>
          </a:prstGeom>
        </p:spPr>
      </p:pic>
      <p:pic>
        <p:nvPicPr>
          <p:cNvPr id="17" name="Picture 16" descr="UC_symbol-[75].jpg"/>
          <p:cNvPicPr>
            <a:picLocks noChangeAspect="1"/>
          </p:cNvPicPr>
          <p:nvPr/>
        </p:nvPicPr>
        <p:blipFill>
          <a:blip r:embed="rId11" cstate="print"/>
          <a:srcRect l="24615" t="22722" r="24615" b="22722"/>
          <a:stretch>
            <a:fillRect/>
          </a:stretch>
        </p:blipFill>
        <p:spPr>
          <a:xfrm>
            <a:off x="8001000" y="1752600"/>
            <a:ext cx="605384" cy="563795"/>
          </a:xfrm>
          <a:prstGeom prst="rect">
            <a:avLst/>
          </a:prstGeom>
        </p:spPr>
      </p:pic>
      <p:pic>
        <p:nvPicPr>
          <p:cNvPr id="18" name="Picture 17" descr="afrl.jpg"/>
          <p:cNvPicPr>
            <a:picLocks noChangeAspect="1"/>
          </p:cNvPicPr>
          <p:nvPr/>
        </p:nvPicPr>
        <p:blipFill>
          <a:blip r:embed="rId12" cstate="print"/>
          <a:srcRect l="67765" r="8471"/>
          <a:stretch>
            <a:fillRect/>
          </a:stretch>
        </p:blipFill>
        <p:spPr>
          <a:xfrm>
            <a:off x="7924800" y="2286000"/>
            <a:ext cx="846537" cy="83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Verification Exercise</a:t>
            </a:r>
          </a:p>
        </p:txBody>
      </p:sp>
      <p:sp>
        <p:nvSpPr>
          <p:cNvPr id="8" name="Slide Number Placeholder 7"/>
          <p:cNvSpPr>
            <a:spLocks noGrp="1"/>
          </p:cNvSpPr>
          <p:nvPr>
            <p:ph type="sldNum" sz="quarter" idx="12"/>
          </p:nvPr>
        </p:nvSpPr>
        <p:spPr>
          <a:xfrm>
            <a:off x="6705600" y="6248400"/>
            <a:ext cx="2133600" cy="365125"/>
          </a:xfrm>
        </p:spPr>
        <p:txBody>
          <a:bodyPr/>
          <a:lstStyle/>
          <a:p>
            <a:fld id="{40AF488E-6686-480A-A715-D02D7FC0CDA5}" type="slidenum">
              <a:rPr lang="en-US" smtClean="0"/>
              <a:pPr/>
              <a:t>20</a:t>
            </a:fld>
            <a:endParaRPr lang="en-US"/>
          </a:p>
        </p:txBody>
      </p:sp>
      <p:sp>
        <p:nvSpPr>
          <p:cNvPr id="12" name="TextBox 11"/>
          <p:cNvSpPr txBox="1"/>
          <p:nvPr/>
        </p:nvSpPr>
        <p:spPr>
          <a:xfrm>
            <a:off x="533400" y="914400"/>
            <a:ext cx="8001000" cy="830997"/>
          </a:xfrm>
          <a:prstGeom prst="rect">
            <a:avLst/>
          </a:prstGeom>
          <a:noFill/>
        </p:spPr>
        <p:txBody>
          <a:bodyPr wrap="square" rtlCol="0">
            <a:spAutoFit/>
          </a:bodyPr>
          <a:lstStyle/>
          <a:p>
            <a:r>
              <a:rPr lang="en-US" sz="2400" smtClean="0"/>
              <a:t>Write a self-checking testbench to verify your ALU.  Assume the following encoding of the opcodes.</a:t>
            </a:r>
          </a:p>
        </p:txBody>
      </p:sp>
      <p:graphicFrame>
        <p:nvGraphicFramePr>
          <p:cNvPr id="6" name="Table 5"/>
          <p:cNvGraphicFramePr>
            <a:graphicFrameLocks noGrp="1"/>
          </p:cNvGraphicFramePr>
          <p:nvPr/>
        </p:nvGraphicFramePr>
        <p:xfrm>
          <a:off x="1981200" y="3048000"/>
          <a:ext cx="4648200" cy="1940560"/>
        </p:xfrm>
        <a:graphic>
          <a:graphicData uri="http://schemas.openxmlformats.org/drawingml/2006/table">
            <a:tbl>
              <a:tblPr firstRow="1" bandRow="1">
                <a:tableStyleId>{5C22544A-7EE6-4342-B048-85BDC9FD1C3A}</a:tableStyleId>
              </a:tblPr>
              <a:tblGrid>
                <a:gridCol w="3048000"/>
                <a:gridCol w="1600200"/>
              </a:tblGrid>
              <a:tr h="370840">
                <a:tc>
                  <a:txBody>
                    <a:bodyPr/>
                    <a:lstStyle/>
                    <a:p>
                      <a:r>
                        <a:rPr lang="en-US" sz="2400" smtClean="0"/>
                        <a:t>Opcode</a:t>
                      </a:r>
                      <a:endParaRPr lang="en-US" sz="2400"/>
                    </a:p>
                  </a:txBody>
                  <a:tcPr/>
                </a:tc>
                <a:tc>
                  <a:txBody>
                    <a:bodyPr/>
                    <a:lstStyle/>
                    <a:p>
                      <a:r>
                        <a:rPr lang="en-US" sz="2400" smtClean="0"/>
                        <a:t>Encoding</a:t>
                      </a:r>
                      <a:endParaRPr lang="en-US" sz="2400"/>
                    </a:p>
                  </a:txBody>
                  <a:tcPr/>
                </a:tc>
              </a:tr>
              <a:tr h="370840">
                <a:tc>
                  <a:txBody>
                    <a:bodyPr/>
                    <a:lstStyle/>
                    <a:p>
                      <a:pPr>
                        <a:spcAft>
                          <a:spcPts val="0"/>
                        </a:spcAft>
                      </a:pPr>
                      <a:r>
                        <a:rPr lang="en-US" sz="2400">
                          <a:latin typeface="Calibri"/>
                        </a:rPr>
                        <a:t>add</a:t>
                      </a:r>
                    </a:p>
                  </a:txBody>
                  <a:tcPr marL="68580" marR="68580" marT="0" marB="0"/>
                </a:tc>
                <a:tc>
                  <a:txBody>
                    <a:bodyPr/>
                    <a:lstStyle/>
                    <a:p>
                      <a:pPr>
                        <a:spcAft>
                          <a:spcPts val="0"/>
                        </a:spcAft>
                      </a:pPr>
                      <a:r>
                        <a:rPr lang="en-US" sz="2400">
                          <a:latin typeface="Calibri"/>
                        </a:rPr>
                        <a:t>2’b00</a:t>
                      </a:r>
                    </a:p>
                  </a:txBody>
                  <a:tcPr marL="68580" marR="68580" marT="0" marB="0"/>
                </a:tc>
              </a:tr>
              <a:tr h="370840">
                <a:tc>
                  <a:txBody>
                    <a:bodyPr/>
                    <a:lstStyle/>
                    <a:p>
                      <a:pPr>
                        <a:spcAft>
                          <a:spcPts val="0"/>
                        </a:spcAft>
                      </a:pPr>
                      <a:r>
                        <a:rPr lang="en-US" sz="2400">
                          <a:latin typeface="Calibri"/>
                        </a:rPr>
                        <a:t>sub</a:t>
                      </a:r>
                    </a:p>
                  </a:txBody>
                  <a:tcPr marL="68580" marR="68580" marT="0" marB="0"/>
                </a:tc>
                <a:tc>
                  <a:txBody>
                    <a:bodyPr/>
                    <a:lstStyle/>
                    <a:p>
                      <a:pPr>
                        <a:spcAft>
                          <a:spcPts val="0"/>
                        </a:spcAft>
                      </a:pPr>
                      <a:r>
                        <a:rPr lang="en-US" sz="2400">
                          <a:latin typeface="Calibri"/>
                        </a:rPr>
                        <a:t>2’b01</a:t>
                      </a:r>
                    </a:p>
                  </a:txBody>
                  <a:tcPr marL="68580" marR="68580" marT="0" marB="0"/>
                </a:tc>
              </a:tr>
              <a:tr h="370840">
                <a:tc>
                  <a:txBody>
                    <a:bodyPr/>
                    <a:lstStyle/>
                    <a:p>
                      <a:pPr>
                        <a:spcAft>
                          <a:spcPts val="0"/>
                        </a:spcAft>
                      </a:pPr>
                      <a:r>
                        <a:rPr lang="en-US" sz="2400">
                          <a:latin typeface="Calibri"/>
                        </a:rPr>
                        <a:t>bitwise invert input A</a:t>
                      </a:r>
                    </a:p>
                  </a:txBody>
                  <a:tcPr marL="68580" marR="68580" marT="0" marB="0"/>
                </a:tc>
                <a:tc>
                  <a:txBody>
                    <a:bodyPr/>
                    <a:lstStyle/>
                    <a:p>
                      <a:pPr>
                        <a:spcAft>
                          <a:spcPts val="0"/>
                        </a:spcAft>
                      </a:pPr>
                      <a:r>
                        <a:rPr lang="en-US" sz="2400">
                          <a:latin typeface="Calibri"/>
                        </a:rPr>
                        <a:t>2’b10</a:t>
                      </a:r>
                    </a:p>
                  </a:txBody>
                  <a:tcPr marL="68580" marR="68580" marT="0" marB="0"/>
                </a:tc>
              </a:tr>
              <a:tr h="370840">
                <a:tc>
                  <a:txBody>
                    <a:bodyPr/>
                    <a:lstStyle/>
                    <a:p>
                      <a:pPr>
                        <a:spcAft>
                          <a:spcPts val="0"/>
                        </a:spcAft>
                      </a:pPr>
                      <a:r>
                        <a:rPr lang="en-US" sz="2400">
                          <a:latin typeface="Calibri"/>
                        </a:rPr>
                        <a:t>reduction OR input B</a:t>
                      </a:r>
                    </a:p>
                  </a:txBody>
                  <a:tcPr marL="68580" marR="68580" marT="0" marB="0"/>
                </a:tc>
                <a:tc>
                  <a:txBody>
                    <a:bodyPr/>
                    <a:lstStyle/>
                    <a:p>
                      <a:pPr>
                        <a:spcAft>
                          <a:spcPts val="0"/>
                        </a:spcAft>
                      </a:pPr>
                      <a:r>
                        <a:rPr lang="en-US" sz="2400">
                          <a:latin typeface="Calibri"/>
                        </a:rPr>
                        <a:t>2’b11</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1.5 Methodology Basics</a:t>
            </a:r>
          </a:p>
        </p:txBody>
      </p:sp>
      <p:sp>
        <p:nvSpPr>
          <p:cNvPr id="8" name="Slide Number Placeholder 7"/>
          <p:cNvSpPr>
            <a:spLocks noGrp="1"/>
          </p:cNvSpPr>
          <p:nvPr>
            <p:ph type="sldNum" sz="quarter" idx="12"/>
          </p:nvPr>
        </p:nvSpPr>
        <p:spPr>
          <a:xfrm>
            <a:off x="6705600" y="6248400"/>
            <a:ext cx="2133600" cy="365125"/>
          </a:xfrm>
        </p:spPr>
        <p:txBody>
          <a:bodyPr/>
          <a:lstStyle/>
          <a:p>
            <a:fld id="{40AF488E-6686-480A-A715-D02D7FC0CDA5}" type="slidenum">
              <a:rPr lang="en-US" smtClean="0"/>
              <a:pPr/>
              <a:t>21</a:t>
            </a:fld>
            <a:endParaRPr lang="en-US"/>
          </a:p>
        </p:txBody>
      </p:sp>
      <p:sp>
        <p:nvSpPr>
          <p:cNvPr id="12" name="TextBox 11"/>
          <p:cNvSpPr txBox="1"/>
          <p:nvPr/>
        </p:nvSpPr>
        <p:spPr>
          <a:xfrm>
            <a:off x="533400" y="914400"/>
            <a:ext cx="8229600" cy="2677656"/>
          </a:xfrm>
          <a:prstGeom prst="rect">
            <a:avLst/>
          </a:prstGeom>
          <a:noFill/>
        </p:spPr>
        <p:txBody>
          <a:bodyPr wrap="square" rtlCol="0">
            <a:spAutoFit/>
          </a:bodyPr>
          <a:lstStyle/>
          <a:p>
            <a:r>
              <a:rPr lang="en-US" sz="2400" smtClean="0"/>
              <a:t>Our verification environments will use the following principles</a:t>
            </a:r>
          </a:p>
          <a:p>
            <a:pPr marL="457200" indent="-457200">
              <a:buFont typeface="+mj-lt"/>
              <a:buAutoNum type="arabicPeriod"/>
            </a:pPr>
            <a:r>
              <a:rPr lang="en-US" sz="2400" smtClean="0"/>
              <a:t>Constrained random stimulus</a:t>
            </a:r>
          </a:p>
          <a:p>
            <a:pPr marL="457200" indent="-457200">
              <a:buFont typeface="+mj-lt"/>
              <a:buAutoNum type="arabicPeriod"/>
            </a:pPr>
            <a:r>
              <a:rPr lang="en-US" sz="2400" smtClean="0"/>
              <a:t>Functional coverage</a:t>
            </a:r>
          </a:p>
          <a:p>
            <a:pPr marL="457200" indent="-457200">
              <a:buFont typeface="+mj-lt"/>
              <a:buAutoNum type="arabicPeriod"/>
            </a:pPr>
            <a:r>
              <a:rPr lang="en-US" sz="2400" smtClean="0"/>
              <a:t>Layered testbench using transactors</a:t>
            </a:r>
          </a:p>
          <a:p>
            <a:pPr marL="457200" indent="-457200">
              <a:buFont typeface="+mj-lt"/>
              <a:buAutoNum type="arabicPeriod"/>
            </a:pPr>
            <a:r>
              <a:rPr lang="en-US" sz="2400" smtClean="0"/>
              <a:t>Common testbench for all tests</a:t>
            </a:r>
          </a:p>
          <a:p>
            <a:pPr marL="457200" indent="-457200">
              <a:buFont typeface="+mj-lt"/>
              <a:buAutoNum type="arabicPeriod"/>
            </a:pPr>
            <a:r>
              <a:rPr lang="en-US" sz="2400" smtClean="0"/>
              <a:t>Test-specific code kept separate from testbench</a:t>
            </a:r>
          </a:p>
          <a:p>
            <a:pPr marL="457200" indent="-457200">
              <a:buFont typeface="+mj-lt"/>
              <a:buAutoNum type="arabicPeriod"/>
            </a:pPr>
            <a:endParaRPr lang="en-US" sz="2400" smtClean="0"/>
          </a:p>
        </p:txBody>
      </p:sp>
      <p:graphicFrame>
        <p:nvGraphicFramePr>
          <p:cNvPr id="6" name="Object 5"/>
          <p:cNvGraphicFramePr>
            <a:graphicFrameLocks noChangeAspect="1"/>
          </p:cNvGraphicFramePr>
          <p:nvPr/>
        </p:nvGraphicFramePr>
        <p:xfrm>
          <a:off x="1219200" y="3352800"/>
          <a:ext cx="6429584" cy="3028950"/>
        </p:xfrm>
        <a:graphic>
          <a:graphicData uri="http://schemas.openxmlformats.org/presentationml/2006/ole">
            <p:oleObj spid="_x0000_s4098" name="Visio" r:id="rId4" imgW="3679317" imgH="1733931"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1 Copyright 2011 G. Tumbush, C. Spear v1.0</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1.7 What should you randomize?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22</a:t>
            </a:fld>
            <a:endParaRPr lang="en-US"/>
          </a:p>
        </p:txBody>
      </p:sp>
      <p:sp>
        <p:nvSpPr>
          <p:cNvPr id="12" name="TextBox 11"/>
          <p:cNvSpPr txBox="1"/>
          <p:nvPr/>
        </p:nvSpPr>
        <p:spPr>
          <a:xfrm>
            <a:off x="533400" y="914400"/>
            <a:ext cx="7924800" cy="3416320"/>
          </a:xfrm>
          <a:prstGeom prst="rect">
            <a:avLst/>
          </a:prstGeom>
          <a:noFill/>
        </p:spPr>
        <p:txBody>
          <a:bodyPr wrap="square" rtlCol="0">
            <a:spAutoFit/>
          </a:bodyPr>
          <a:lstStyle/>
          <a:p>
            <a:r>
              <a:rPr lang="en-US" sz="2400" smtClean="0"/>
              <a:t>Much more than data</a:t>
            </a:r>
          </a:p>
          <a:p>
            <a:pPr marL="457200" indent="-457200">
              <a:buFont typeface="+mj-lt"/>
              <a:buAutoNum type="arabicPeriod"/>
            </a:pPr>
            <a:r>
              <a:rPr lang="en-US" sz="2400" smtClean="0"/>
              <a:t>Device configuration</a:t>
            </a:r>
          </a:p>
          <a:p>
            <a:pPr marL="457200" indent="-457200">
              <a:buFont typeface="+mj-lt"/>
              <a:buAutoNum type="arabicPeriod"/>
            </a:pPr>
            <a:r>
              <a:rPr lang="en-US" sz="2400" smtClean="0"/>
              <a:t>Environment configuration</a:t>
            </a:r>
          </a:p>
          <a:p>
            <a:pPr marL="457200" indent="-457200">
              <a:buFont typeface="+mj-lt"/>
              <a:buAutoNum type="arabicPeriod"/>
            </a:pPr>
            <a:r>
              <a:rPr lang="en-US" sz="2400" smtClean="0"/>
              <a:t>Protocol exceptions</a:t>
            </a:r>
          </a:p>
          <a:p>
            <a:pPr marL="457200" indent="-457200">
              <a:buFont typeface="+mj-lt"/>
              <a:buAutoNum type="arabicPeriod"/>
            </a:pPr>
            <a:r>
              <a:rPr lang="en-US" sz="2400" smtClean="0"/>
              <a:t>Errors and violations</a:t>
            </a:r>
          </a:p>
          <a:p>
            <a:pPr marL="457200" indent="-457200">
              <a:buFont typeface="+mj-lt"/>
              <a:buAutoNum type="arabicPeriod"/>
            </a:pPr>
            <a:r>
              <a:rPr lang="en-US" sz="2400" smtClean="0"/>
              <a:t>Delays</a:t>
            </a:r>
          </a:p>
          <a:p>
            <a:pPr marL="457200" indent="-457200">
              <a:buFont typeface="+mj-lt"/>
              <a:buAutoNum type="arabicPeriod"/>
            </a:pPr>
            <a:r>
              <a:rPr lang="en-US" sz="2400" smtClean="0"/>
              <a:t>Test order</a:t>
            </a:r>
          </a:p>
          <a:p>
            <a:pPr marL="457200" indent="-457200">
              <a:buFont typeface="+mj-lt"/>
              <a:buAutoNum type="arabicPeriod"/>
            </a:pPr>
            <a:r>
              <a:rPr lang="en-US" sz="2400" smtClean="0"/>
              <a:t>Seed for the random test</a:t>
            </a:r>
          </a:p>
          <a:p>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1 Copyright 2011 G. Tumbush, C. Spear v1.0</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$random</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23</a:t>
            </a:fld>
            <a:endParaRPr lang="en-US"/>
          </a:p>
        </p:txBody>
      </p:sp>
      <p:sp>
        <p:nvSpPr>
          <p:cNvPr id="12" name="TextBox 11"/>
          <p:cNvSpPr txBox="1"/>
          <p:nvPr/>
        </p:nvSpPr>
        <p:spPr>
          <a:xfrm>
            <a:off x="533400" y="609600"/>
            <a:ext cx="7924800" cy="4924425"/>
          </a:xfrm>
          <a:prstGeom prst="rect">
            <a:avLst/>
          </a:prstGeom>
          <a:noFill/>
        </p:spPr>
        <p:txBody>
          <a:bodyPr wrap="square" rtlCol="0">
            <a:spAutoFit/>
          </a:bodyPr>
          <a:lstStyle/>
          <a:p>
            <a:pPr>
              <a:buFont typeface="Arial" pitchFamily="34" charset="0"/>
              <a:buChar char="•"/>
            </a:pPr>
            <a:r>
              <a:rPr lang="en-US" sz="2400" smtClean="0"/>
              <a:t> Available since Verilog 1995. </a:t>
            </a:r>
          </a:p>
          <a:p>
            <a:pPr>
              <a:buFont typeface="Arial" pitchFamily="34" charset="0"/>
              <a:buChar char="•"/>
            </a:pPr>
            <a:r>
              <a:rPr lang="en-US" sz="2400" smtClean="0"/>
              <a:t> $random creates a 32-bit signed random number.</a:t>
            </a:r>
          </a:p>
          <a:p>
            <a:pPr>
              <a:buFont typeface="Arial" pitchFamily="34" charset="0"/>
              <a:buChar char="•"/>
            </a:pPr>
            <a:r>
              <a:rPr lang="en-US" sz="2400" smtClean="0"/>
              <a:t> If your range is a power of 2 use implicit bit selection</a:t>
            </a:r>
          </a:p>
          <a:p>
            <a:endParaRPr lang="en-US" sz="2400" smtClean="0"/>
          </a:p>
          <a:p>
            <a:endParaRPr lang="en-US" sz="2400" smtClean="0"/>
          </a:p>
          <a:p>
            <a:endParaRPr lang="en-US" sz="1000" smtClean="0">
              <a:latin typeface="Courier New" pitchFamily="49" charset="0"/>
              <a:cs typeface="Courier New" pitchFamily="49" charset="0"/>
            </a:endParaRPr>
          </a:p>
          <a:p>
            <a:pPr>
              <a:buFont typeface="Arial" pitchFamily="34" charset="0"/>
              <a:buChar char="•"/>
            </a:pPr>
            <a:r>
              <a:rPr lang="en-US" sz="2400" smtClean="0"/>
              <a:t> If your range is not a power of 2 use modulus (%).</a:t>
            </a:r>
          </a:p>
          <a:p>
            <a:r>
              <a:rPr lang="en-US" sz="2400" smtClean="0"/>
              <a:t>   Example: generate a random addr between 0 and 5</a:t>
            </a:r>
          </a:p>
          <a:p>
            <a:r>
              <a:rPr lang="en-US" sz="3200" smtClean="0"/>
              <a:t>   </a:t>
            </a:r>
            <a:endParaRPr lang="en-US" sz="2800" smtClean="0">
              <a:latin typeface="Courier New" pitchFamily="49" charset="0"/>
              <a:cs typeface="Courier New" pitchFamily="49" charset="0"/>
            </a:endParaRPr>
          </a:p>
          <a:p>
            <a:pPr>
              <a:buFont typeface="Arial" pitchFamily="34" charset="0"/>
              <a:buChar char="•"/>
            </a:pPr>
            <a:r>
              <a:rPr lang="en-US" sz="2400" smtClean="0"/>
              <a:t> New to SystemVerilog is $urandom and $urandom_range </a:t>
            </a:r>
          </a:p>
          <a:p>
            <a:endParaRPr lang="en-US" sz="2400" smtClean="0"/>
          </a:p>
          <a:p>
            <a:endParaRPr lang="en-US" sz="1100" smtClean="0"/>
          </a:p>
          <a:p>
            <a:pPr>
              <a:buFont typeface="Arial" pitchFamily="34" charset="0"/>
              <a:buChar char="•"/>
            </a:pPr>
            <a:r>
              <a:rPr lang="en-US" sz="2400" smtClean="0"/>
              <a:t>Unless your code changes the random generation will be the same. Use a seed to change the generation</a:t>
            </a:r>
          </a:p>
        </p:txBody>
      </p:sp>
      <p:sp>
        <p:nvSpPr>
          <p:cNvPr id="6" name="TextBox 5"/>
          <p:cNvSpPr txBox="1"/>
          <p:nvPr/>
        </p:nvSpPr>
        <p:spPr>
          <a:xfrm>
            <a:off x="838200" y="1828800"/>
            <a:ext cx="2937022" cy="738664"/>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logic [3:0] addr;</a:t>
            </a:r>
          </a:p>
          <a:p>
            <a:r>
              <a:rPr lang="en-US" sz="2100" smtClean="0">
                <a:latin typeface="Courier New" pitchFamily="49" charset="0"/>
                <a:cs typeface="Courier New" pitchFamily="49" charset="0"/>
              </a:rPr>
              <a:t>addr = $random;</a:t>
            </a:r>
          </a:p>
        </p:txBody>
      </p:sp>
      <p:sp>
        <p:nvSpPr>
          <p:cNvPr id="9" name="TextBox 8"/>
          <p:cNvSpPr txBox="1"/>
          <p:nvPr/>
        </p:nvSpPr>
        <p:spPr>
          <a:xfrm>
            <a:off x="838200" y="3429000"/>
            <a:ext cx="5041765" cy="415498"/>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addr = $unsigned($random) % 6;</a:t>
            </a:r>
          </a:p>
        </p:txBody>
      </p:sp>
      <p:sp>
        <p:nvSpPr>
          <p:cNvPr id="10" name="TextBox 9"/>
          <p:cNvSpPr txBox="1"/>
          <p:nvPr/>
        </p:nvSpPr>
        <p:spPr>
          <a:xfrm>
            <a:off x="685800" y="5562600"/>
            <a:ext cx="6336991" cy="738664"/>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integer r_seed = 2;</a:t>
            </a:r>
          </a:p>
          <a:p>
            <a:r>
              <a:rPr lang="en-US" sz="2100" smtClean="0">
                <a:latin typeface="Courier New" pitchFamily="49" charset="0"/>
                <a:cs typeface="Courier New" pitchFamily="49" charset="0"/>
              </a:rPr>
              <a:t>addr = $unsigned($random(r_seed)) % 6;</a:t>
            </a:r>
          </a:p>
        </p:txBody>
      </p:sp>
      <p:sp>
        <p:nvSpPr>
          <p:cNvPr id="11" name="TextBox 10"/>
          <p:cNvSpPr txBox="1"/>
          <p:nvPr/>
        </p:nvSpPr>
        <p:spPr>
          <a:xfrm>
            <a:off x="762000" y="4267200"/>
            <a:ext cx="3422732" cy="415498"/>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$urandom_range(5,0);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6"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1 Copyright 2011 G. Tumbush, C. Spear v1.0</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1.8 Functional Coverage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24</a:t>
            </a:fld>
            <a:endParaRPr lang="en-US"/>
          </a:p>
        </p:txBody>
      </p:sp>
      <p:sp>
        <p:nvSpPr>
          <p:cNvPr id="12" name="TextBox 11"/>
          <p:cNvSpPr txBox="1"/>
          <p:nvPr/>
        </p:nvSpPr>
        <p:spPr>
          <a:xfrm>
            <a:off x="533400" y="914400"/>
            <a:ext cx="7924800" cy="4893647"/>
          </a:xfrm>
          <a:prstGeom prst="rect">
            <a:avLst/>
          </a:prstGeom>
          <a:noFill/>
        </p:spPr>
        <p:txBody>
          <a:bodyPr wrap="square" rtlCol="0">
            <a:spAutoFit/>
          </a:bodyPr>
          <a:lstStyle/>
          <a:p>
            <a:r>
              <a:rPr lang="en-US" sz="2400" smtClean="0"/>
              <a:t>How do you know your random testbench is doing anything useful?</a:t>
            </a:r>
          </a:p>
          <a:p>
            <a:endParaRPr lang="en-US" sz="2400" smtClean="0"/>
          </a:p>
          <a:p>
            <a:r>
              <a:rPr lang="en-US" sz="2400" smtClean="0"/>
              <a:t>Functional coverage measures how many items in your test plan have been tested.</a:t>
            </a:r>
          </a:p>
          <a:p>
            <a:r>
              <a:rPr lang="en-US" sz="2400" smtClean="0"/>
              <a:t>For ALU Example:</a:t>
            </a:r>
          </a:p>
          <a:p>
            <a:pPr marL="457200" indent="-457200">
              <a:buFont typeface="+mj-lt"/>
              <a:buAutoNum type="arabicPeriod"/>
            </a:pPr>
            <a:r>
              <a:rPr lang="en-US" sz="2400" smtClean="0"/>
              <a:t>Have all opcodes been exercised?</a:t>
            </a:r>
          </a:p>
          <a:p>
            <a:pPr marL="457200" indent="-457200">
              <a:buFont typeface="+mj-lt"/>
              <a:buAutoNum type="arabicPeriod"/>
            </a:pPr>
            <a:r>
              <a:rPr lang="en-US" sz="2400" smtClean="0"/>
              <a:t>Have operands taken values of max pos, max neg, 0?</a:t>
            </a:r>
          </a:p>
          <a:p>
            <a:pPr marL="457200" indent="-457200">
              <a:buFont typeface="+mj-lt"/>
              <a:buAutoNum type="arabicPeriod"/>
            </a:pPr>
            <a:r>
              <a:rPr lang="en-US" sz="2400" smtClean="0"/>
              <a:t>Have all permutation of operands been exercised?</a:t>
            </a:r>
          </a:p>
          <a:p>
            <a:endParaRPr lang="en-US" sz="2400" smtClean="0"/>
          </a:p>
          <a:p>
            <a:r>
              <a:rPr lang="en-US" sz="2400" smtClean="0"/>
              <a:t>Functional coverage can be collected manually or by writing SystemVerilog coverage statements.</a:t>
            </a:r>
          </a:p>
          <a:p>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1 Copyright 2011 G. Tumbush, C. Spear v1.0</a:t>
            </a:r>
            <a:endParaRPr lang="en-US"/>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1.8.1 Feedback from Functional Coverage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25</a:t>
            </a:fld>
            <a:endParaRPr lang="en-US"/>
          </a:p>
        </p:txBody>
      </p:sp>
      <p:sp>
        <p:nvSpPr>
          <p:cNvPr id="12" name="TextBox 11"/>
          <p:cNvSpPr txBox="1"/>
          <p:nvPr/>
        </p:nvSpPr>
        <p:spPr>
          <a:xfrm>
            <a:off x="533400" y="914400"/>
            <a:ext cx="7924800" cy="1200329"/>
          </a:xfrm>
          <a:prstGeom prst="rect">
            <a:avLst/>
          </a:prstGeom>
          <a:noFill/>
        </p:spPr>
        <p:txBody>
          <a:bodyPr wrap="square" rtlCol="0">
            <a:spAutoFit/>
          </a:bodyPr>
          <a:lstStyle/>
          <a:p>
            <a:r>
              <a:rPr lang="en-US" sz="2400" smtClean="0"/>
              <a:t>Tests might need to be modified or additional tests written due to feedback from functional coverage. </a:t>
            </a:r>
          </a:p>
          <a:p>
            <a:endParaRPr lang="en-US" sz="2400" smtClean="0"/>
          </a:p>
        </p:txBody>
      </p:sp>
      <p:graphicFrame>
        <p:nvGraphicFramePr>
          <p:cNvPr id="6" name="Object 5"/>
          <p:cNvGraphicFramePr>
            <a:graphicFrameLocks noChangeAspect="1"/>
          </p:cNvGraphicFramePr>
          <p:nvPr/>
        </p:nvGraphicFramePr>
        <p:xfrm>
          <a:off x="1676400" y="2355150"/>
          <a:ext cx="5638800" cy="3062988"/>
        </p:xfrm>
        <a:graphic>
          <a:graphicData uri="http://schemas.openxmlformats.org/presentationml/2006/ole">
            <p:oleObj spid="_x0000_s19458" name="Visio" r:id="rId4" imgW="4838319" imgH="2629472" progId="Visio.Drawing.11">
              <p:link updateAutomatic="1"/>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1.9 Testbench Components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26</a:t>
            </a:fld>
            <a:endParaRPr lang="en-US"/>
          </a:p>
        </p:txBody>
      </p:sp>
      <p:sp>
        <p:nvSpPr>
          <p:cNvPr id="14" name="Rectangle 3"/>
          <p:cNvSpPr txBox="1">
            <a:spLocks noChangeArrowheads="1"/>
          </p:cNvSpPr>
          <p:nvPr/>
        </p:nvSpPr>
        <p:spPr>
          <a:xfrm>
            <a:off x="228600" y="685800"/>
            <a:ext cx="9067800" cy="4983163"/>
          </a:xfrm>
          <a:prstGeom prst="rect">
            <a:avLst/>
          </a:prstGeom>
        </p:spPr>
        <p:txBody>
          <a:bodyPr vert="horz" lIns="91440" tIns="45720" rIns="91440" bIns="45720" rtlCol="0">
            <a:normAutofit/>
          </a:bodyPr>
          <a:lstStyle/>
          <a:p>
            <a:pPr>
              <a:lnSpc>
                <a:spcPct val="80000"/>
              </a:lnSpc>
              <a:spcBef>
                <a:spcPct val="20000"/>
              </a:spcBef>
              <a:buFont typeface="Arial" pitchFamily="34" charset="0"/>
              <a:buChar char="•"/>
            </a:pPr>
            <a:r>
              <a:rPr kumimoji="0" lang="en-US" sz="2800" b="0" i="0" u="none" strike="noStrike" kern="1200" cap="none" spc="0" normalizeH="0" baseline="0" noProof="0" smtClean="0">
                <a:ln>
                  <a:noFill/>
                </a:ln>
                <a:effectLst/>
                <a:uLnTx/>
                <a:uFillTx/>
                <a:latin typeface="+mn-lt"/>
                <a:ea typeface="+mn-ea"/>
                <a:cs typeface="+mn-cs"/>
              </a:rPr>
              <a:t>Testbench wraps around the Design Under Test</a:t>
            </a:r>
          </a:p>
          <a:p>
            <a:pPr marL="914400" marR="0" lvl="2" indent="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effectLst/>
                <a:uLnTx/>
                <a:uFillTx/>
                <a:latin typeface="+mn-lt"/>
                <a:ea typeface="+mn-ea"/>
                <a:cs typeface="+mn-cs"/>
              </a:rPr>
              <a:t>Generate stimulus</a:t>
            </a:r>
          </a:p>
          <a:p>
            <a:pPr marL="914400" marR="0" lvl="2" indent="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effectLst/>
                <a:uLnTx/>
                <a:uFillTx/>
                <a:latin typeface="+mn-lt"/>
                <a:ea typeface="+mn-ea"/>
                <a:cs typeface="+mn-cs"/>
              </a:rPr>
              <a:t>Capture response</a:t>
            </a:r>
          </a:p>
          <a:p>
            <a:pPr marL="914400" marR="0" lvl="2" indent="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effectLst/>
                <a:uLnTx/>
                <a:uFillTx/>
                <a:latin typeface="+mn-lt"/>
                <a:ea typeface="+mn-ea"/>
                <a:cs typeface="+mn-cs"/>
              </a:rPr>
              <a:t>Check for correctness</a:t>
            </a:r>
          </a:p>
          <a:p>
            <a:pPr marL="914400" marR="0" lvl="2" indent="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effectLst/>
                <a:uLnTx/>
                <a:uFillTx/>
                <a:latin typeface="+mn-lt"/>
                <a:ea typeface="+mn-ea"/>
                <a:cs typeface="+mn-cs"/>
              </a:rPr>
              <a:t>Measure progress through coverage numbers</a:t>
            </a:r>
          </a:p>
          <a:p>
            <a:pPr marL="0" marR="0" lvl="0" indent="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effectLst/>
                <a:uLnTx/>
                <a:uFillTx/>
                <a:latin typeface="+mn-lt"/>
                <a:ea typeface="+mn-ea"/>
                <a:cs typeface="+mn-cs"/>
              </a:rPr>
              <a:t>Features of an effective testbench</a:t>
            </a:r>
          </a:p>
          <a:p>
            <a:pPr marL="457200" marR="0" lvl="1" indent="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effectLst/>
                <a:uLnTx/>
                <a:uFillTx/>
                <a:latin typeface="+mn-lt"/>
                <a:ea typeface="+mn-ea"/>
                <a:cs typeface="+mn-cs"/>
              </a:rPr>
              <a:t>Reusable and easy to modify for different DUTs </a:t>
            </a:r>
            <a:r>
              <a:rPr kumimoji="0" lang="en-US" sz="2800" b="0" i="0" u="none" strike="noStrike" kern="1200" cap="none" spc="0" normalizeH="0" baseline="0" noProof="0" smtClean="0">
                <a:ln>
                  <a:noFill/>
                </a:ln>
                <a:effectLst/>
                <a:uLnTx/>
                <a:uFillTx/>
                <a:latin typeface="+mn-lt"/>
                <a:ea typeface="+mn-ea"/>
                <a:cs typeface="+mn-cs"/>
              </a:rPr>
              <a:t>&lt;- </a:t>
            </a:r>
            <a:r>
              <a:rPr kumimoji="0" lang="en-US" sz="2400" b="0" i="0" u="none" strike="noStrike" kern="1200" cap="none" spc="0" normalizeH="0" baseline="0" noProof="0" smtClean="0">
                <a:ln>
                  <a:noFill/>
                </a:ln>
                <a:effectLst/>
                <a:uLnTx/>
                <a:uFillTx/>
                <a:latin typeface="+mn-lt"/>
                <a:ea typeface="+mn-ea"/>
                <a:cs typeface="+mn-cs"/>
              </a:rPr>
              <a:t>Object oriented</a:t>
            </a:r>
            <a:endParaRPr kumimoji="0" lang="en-US" sz="2000" b="0" i="0" u="none" strike="noStrike" kern="1200" cap="none" spc="0" normalizeH="0" baseline="0" noProof="0" smtClean="0">
              <a:ln>
                <a:noFill/>
              </a:ln>
              <a:effectLst/>
              <a:uLnTx/>
              <a:uFillTx/>
              <a:latin typeface="+mn-lt"/>
              <a:ea typeface="+mn-ea"/>
              <a:cs typeface="+mn-cs"/>
            </a:endParaRPr>
          </a:p>
          <a:p>
            <a:pPr marL="457200" marR="0" lvl="1" indent="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effectLst/>
                <a:uLnTx/>
                <a:uFillTx/>
                <a:latin typeface="+mn-lt"/>
                <a:ea typeface="+mn-ea"/>
                <a:cs typeface="+mn-cs"/>
              </a:rPr>
              <a:t>Testbench should be layered to enable reuse</a:t>
            </a:r>
          </a:p>
          <a:p>
            <a:pPr marL="914400" marR="0" lvl="2" indent="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effectLst/>
                <a:uLnTx/>
                <a:uFillTx/>
                <a:latin typeface="+mn-lt"/>
                <a:ea typeface="+mn-ea"/>
                <a:cs typeface="+mn-cs"/>
              </a:rPr>
              <a:t>Flat testbenches are hard to expand.</a:t>
            </a:r>
          </a:p>
          <a:p>
            <a:pPr marL="914400" marR="0" lvl="2" indent="0" defTabSz="914400" rtl="0" eaLnBrk="1" fontAlgn="auto" latinLnBrk="0" hangingPunct="1">
              <a:lnSpc>
                <a:spcPct val="80000"/>
              </a:lnSpc>
              <a:spcBef>
                <a:spcPct val="20000"/>
              </a:spcBef>
              <a:spcAft>
                <a:spcPts val="0"/>
              </a:spcAft>
              <a:buClrTx/>
              <a:buSzTx/>
              <a:buFont typeface="Arial" pitchFamily="34" charset="0"/>
              <a:buChar char="•"/>
              <a:tabLst/>
              <a:defRPr/>
            </a:pPr>
            <a:r>
              <a:rPr lang="en-US" sz="2000" smtClean="0"/>
              <a:t>S</a:t>
            </a:r>
            <a:r>
              <a:rPr kumimoji="0" lang="en-US" sz="2000" b="0" i="0" u="none" strike="noStrike" kern="1200" cap="none" spc="0" normalizeH="0" baseline="0" noProof="0" smtClean="0">
                <a:ln>
                  <a:noFill/>
                </a:ln>
                <a:effectLst/>
                <a:uLnTx/>
                <a:uFillTx/>
                <a:latin typeface="+mn-lt"/>
                <a:ea typeface="+mn-ea"/>
                <a:cs typeface="+mn-cs"/>
              </a:rPr>
              <a:t>eparate code into smaller pieces that can be developed separately and combine common actions together</a:t>
            </a:r>
          </a:p>
          <a:p>
            <a:pPr marL="457200" marR="0" lvl="1" indent="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effectLst/>
                <a:uLnTx/>
                <a:uFillTx/>
                <a:latin typeface="+mn-lt"/>
                <a:ea typeface="+mn-ea"/>
                <a:cs typeface="+mn-cs"/>
              </a:rPr>
              <a:t>Catches bugs and achieves coverage quickly &lt;-</a:t>
            </a:r>
            <a:r>
              <a:rPr kumimoji="0" lang="en-US" sz="2400" b="0" i="0" u="none" strike="noStrike" kern="1200" cap="none" spc="0" normalizeH="0" noProof="0" smtClean="0">
                <a:ln>
                  <a:noFill/>
                </a:ln>
                <a:effectLst/>
                <a:uLnTx/>
                <a:uFillTx/>
                <a:latin typeface="+mn-lt"/>
                <a:ea typeface="+mn-ea"/>
                <a:cs typeface="+mn-cs"/>
              </a:rPr>
              <a:t> Randomize!</a:t>
            </a:r>
            <a:endParaRPr kumimoji="0" lang="en-US" sz="2400" b="0" i="0" u="none" strike="noStrike" kern="1200" cap="none" spc="0" normalizeH="0" baseline="0" noProof="0" smtClean="0">
              <a:ln>
                <a:noFill/>
              </a:ln>
              <a:effectLst/>
              <a:uLnTx/>
              <a:uFillTx/>
              <a:latin typeface="+mn-lt"/>
              <a:ea typeface="+mn-ea"/>
              <a:cs typeface="+mn-cs"/>
            </a:endParaRPr>
          </a:p>
          <a:p>
            <a:pPr marL="914400" marR="0" lvl="2" indent="0" algn="ctr" defTabSz="914400" rtl="0" eaLnBrk="1" fontAlgn="auto" latinLnBrk="0" hangingPunct="1">
              <a:lnSpc>
                <a:spcPct val="80000"/>
              </a:lnSpc>
              <a:spcBef>
                <a:spcPct val="20000"/>
              </a:spcBef>
              <a:spcAft>
                <a:spcPts val="0"/>
              </a:spcAft>
              <a:buClrTx/>
              <a:buSzTx/>
              <a:buFont typeface="Arial" charset="0"/>
              <a:buNone/>
              <a:tabLst/>
              <a:defRPr/>
            </a:pPr>
            <a:endParaRPr kumimoji="0" lang="en-US" sz="16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914400" marR="0" lvl="2" indent="0" algn="ctr" defTabSz="914400" rtl="0" eaLnBrk="1" fontAlgn="auto" latinLnBrk="0" hangingPunct="1">
              <a:lnSpc>
                <a:spcPct val="8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914400" marR="0" lvl="2" indent="0" algn="ctr" defTabSz="914400" rtl="0" eaLnBrk="1" fontAlgn="auto" latinLnBrk="0" hangingPunct="1">
              <a:lnSpc>
                <a:spcPct val="8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914400" marR="0" lvl="2" indent="0" algn="ctr" defTabSz="914400" rtl="0" eaLnBrk="1" fontAlgn="auto" latinLnBrk="0" hangingPunct="1">
              <a:lnSpc>
                <a:spcPct val="8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914400" marR="0" lvl="2" indent="0" algn="ctr" defTabSz="914400" rtl="0" eaLnBrk="1" fontAlgn="auto" latinLnBrk="0" hangingPunct="1">
              <a:lnSpc>
                <a:spcPct val="8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457200" marR="0" lvl="1" indent="0" algn="ctr" defTabSz="914400" rtl="0" eaLnBrk="1" fontAlgn="auto" latinLnBrk="0" hangingPunct="1">
              <a:lnSpc>
                <a:spcPct val="80000"/>
              </a:lnSpc>
              <a:spcBef>
                <a:spcPct val="20000"/>
              </a:spcBef>
              <a:spcAft>
                <a:spcPts val="0"/>
              </a:spcAft>
              <a:buClrTx/>
              <a:buSzTx/>
              <a:buFont typeface="Wingdings" pitchFamily="-110" charset="2"/>
              <a:buNone/>
              <a:tabLst/>
              <a:defRPr/>
            </a:pPr>
            <a:endParaRPr kumimoji="0" lang="en-US" sz="1700" b="0" i="0" u="none" strike="noStrike" kern="1200" cap="none" spc="0" normalizeH="0" baseline="0" noProof="0" smtClean="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8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pic>
        <p:nvPicPr>
          <p:cNvPr id="15" name="Picture 12"/>
          <p:cNvPicPr>
            <a:picLocks noChangeAspect="1" noChangeArrowheads="1"/>
          </p:cNvPicPr>
          <p:nvPr/>
        </p:nvPicPr>
        <p:blipFill>
          <a:blip r:embed="rId3" cstate="print"/>
          <a:srcRect/>
          <a:stretch>
            <a:fillRect/>
          </a:stretch>
        </p:blipFill>
        <p:spPr bwMode="auto">
          <a:xfrm>
            <a:off x="3048000" y="5029200"/>
            <a:ext cx="3733800" cy="1393825"/>
          </a:xfrm>
          <a:prstGeom prst="rect">
            <a:avLst/>
          </a:prstGeom>
          <a:noFill/>
          <a:ln w="9525">
            <a:noFill/>
            <a:miter lim="800000"/>
            <a:headEnd/>
            <a:tailEnd/>
          </a:ln>
        </p:spPr>
      </p:pic>
      <p:sp>
        <p:nvSpPr>
          <p:cNvPr id="9" name="Footer Placeholder 8"/>
          <p:cNvSpPr>
            <a:spLocks noGrp="1"/>
          </p:cNvSpPr>
          <p:nvPr>
            <p:ph type="ftr" sz="quarter" idx="11"/>
          </p:nvPr>
        </p:nvSpPr>
        <p:spPr>
          <a:xfrm>
            <a:off x="2667000" y="6356350"/>
            <a:ext cx="3810000" cy="365125"/>
          </a:xfrm>
        </p:spPr>
        <p:txBody>
          <a:bodyPr/>
          <a:lstStyle/>
          <a:p>
            <a:r>
              <a:rPr lang="en-US" smtClean="0"/>
              <a:t>Chapter 1 Copyright 2011 G. Tumbush, C. Spear v1.0</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1.10 Layered Testbench</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27</a:t>
            </a:fld>
            <a:endParaRPr lang="en-US"/>
          </a:p>
        </p:txBody>
      </p:sp>
      <p:sp>
        <p:nvSpPr>
          <p:cNvPr id="9" name="TextBox 8"/>
          <p:cNvSpPr txBox="1"/>
          <p:nvPr/>
        </p:nvSpPr>
        <p:spPr>
          <a:xfrm>
            <a:off x="228600" y="990600"/>
            <a:ext cx="4191000" cy="3785652"/>
          </a:xfrm>
          <a:prstGeom prst="rect">
            <a:avLst/>
          </a:prstGeom>
          <a:solidFill>
            <a:srgbClr val="FFFFCC"/>
          </a:solidFill>
          <a:ln>
            <a:solidFill>
              <a:schemeClr val="tx1"/>
            </a:solidFill>
          </a:ln>
        </p:spPr>
        <p:txBody>
          <a:bodyPr wrap="square" rtlCol="0">
            <a:spAutoFit/>
          </a:bodyPr>
          <a:lstStyle/>
          <a:p>
            <a:r>
              <a:rPr lang="en-US" sz="2000" smtClean="0">
                <a:latin typeface="Courier New" pitchFamily="49" charset="0"/>
                <a:cs typeface="Courier New" pitchFamily="49" charset="0"/>
              </a:rPr>
              <a:t>//Write 32’hFFFF to 16’h50</a:t>
            </a:r>
          </a:p>
          <a:p>
            <a:r>
              <a:rPr lang="en-US" sz="2000" smtClean="0">
                <a:latin typeface="Courier New" pitchFamily="49" charset="0"/>
                <a:cs typeface="Courier New" pitchFamily="49" charset="0"/>
              </a:rPr>
              <a:t>@(posedge clk);</a:t>
            </a:r>
          </a:p>
          <a:p>
            <a:r>
              <a:rPr lang="en-US" sz="2000" smtClean="0">
                <a:latin typeface="Courier New" pitchFamily="49" charset="0"/>
                <a:cs typeface="Courier New" pitchFamily="49" charset="0"/>
              </a:rPr>
              <a:t>PAddr &lt;= 16’h50;</a:t>
            </a:r>
          </a:p>
          <a:p>
            <a:r>
              <a:rPr lang="en-US" sz="2000" smtClean="0">
                <a:latin typeface="Courier New" pitchFamily="49" charset="0"/>
                <a:cs typeface="Courier New" pitchFamily="49" charset="0"/>
              </a:rPr>
              <a:t>PWData &lt;= 32’hFFFF;</a:t>
            </a:r>
          </a:p>
          <a:p>
            <a:r>
              <a:rPr lang="en-US" sz="2000" smtClean="0">
                <a:latin typeface="Courier New" pitchFamily="49" charset="0"/>
                <a:cs typeface="Courier New" pitchFamily="49" charset="0"/>
              </a:rPr>
              <a:t>PWrite &lt;= 1’b1;</a:t>
            </a:r>
          </a:p>
          <a:p>
            <a:r>
              <a:rPr lang="en-US" sz="2000" smtClean="0">
                <a:latin typeface="Courier New" pitchFamily="49" charset="0"/>
                <a:cs typeface="Courier New" pitchFamily="49" charset="0"/>
              </a:rPr>
              <a:t>PSel &lt;= 1’b1;</a:t>
            </a:r>
          </a:p>
          <a:p>
            <a:endParaRPr lang="en-US" sz="2000" smtClean="0">
              <a:latin typeface="Courier New" pitchFamily="49" charset="0"/>
              <a:cs typeface="Courier New" pitchFamily="49" charset="0"/>
            </a:endParaRPr>
          </a:p>
          <a:p>
            <a:r>
              <a:rPr lang="en-US" sz="2000" smtClean="0">
                <a:latin typeface="Courier New" pitchFamily="49" charset="0"/>
                <a:cs typeface="Courier New" pitchFamily="49" charset="0"/>
              </a:rPr>
              <a:t>// Toggle PEnable</a:t>
            </a:r>
          </a:p>
          <a:p>
            <a:r>
              <a:rPr lang="en-US" sz="2000" smtClean="0">
                <a:latin typeface="Courier New" pitchFamily="49" charset="0"/>
                <a:cs typeface="Courier New" pitchFamily="49" charset="0"/>
              </a:rPr>
              <a:t>@(posedge clk);</a:t>
            </a:r>
          </a:p>
          <a:p>
            <a:r>
              <a:rPr lang="en-US" sz="2000" smtClean="0">
                <a:latin typeface="Courier New" pitchFamily="49" charset="0"/>
                <a:cs typeface="Courier New" pitchFamily="49" charset="0"/>
              </a:rPr>
              <a:t>PEnable &lt;= 1’b1;</a:t>
            </a:r>
          </a:p>
          <a:p>
            <a:r>
              <a:rPr lang="en-US" sz="2000" smtClean="0">
                <a:latin typeface="Courier New" pitchFamily="49" charset="0"/>
                <a:cs typeface="Courier New" pitchFamily="49" charset="0"/>
              </a:rPr>
              <a:t>@(posedge clk);</a:t>
            </a:r>
          </a:p>
          <a:p>
            <a:r>
              <a:rPr lang="en-US" sz="2000" smtClean="0">
                <a:latin typeface="Courier New" pitchFamily="49" charset="0"/>
                <a:cs typeface="Courier New" pitchFamily="49" charset="0"/>
              </a:rPr>
              <a:t>PEnable &lt;= 1’b0;</a:t>
            </a:r>
          </a:p>
        </p:txBody>
      </p:sp>
      <p:sp>
        <p:nvSpPr>
          <p:cNvPr id="11"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12" name="TextBox 11"/>
          <p:cNvSpPr txBox="1"/>
          <p:nvPr/>
        </p:nvSpPr>
        <p:spPr>
          <a:xfrm>
            <a:off x="4648200" y="990601"/>
            <a:ext cx="4343400" cy="4708981"/>
          </a:xfrm>
          <a:prstGeom prst="rect">
            <a:avLst/>
          </a:prstGeom>
          <a:solidFill>
            <a:srgbClr val="FFFFCC"/>
          </a:solidFill>
          <a:ln>
            <a:solidFill>
              <a:schemeClr val="tx1"/>
            </a:solidFill>
          </a:ln>
        </p:spPr>
        <p:txBody>
          <a:bodyPr wrap="square" rtlCol="0">
            <a:spAutoFit/>
          </a:bodyPr>
          <a:lstStyle/>
          <a:p>
            <a:r>
              <a:rPr lang="en-US" sz="2000" smtClean="0">
                <a:latin typeface="Courier New" pitchFamily="49" charset="0"/>
                <a:cs typeface="Courier New" pitchFamily="49" charset="0"/>
              </a:rPr>
              <a:t>task write(reg[15:0] addr,</a:t>
            </a:r>
          </a:p>
          <a:p>
            <a:r>
              <a:rPr lang="en-US" sz="2000" smtClean="0">
                <a:latin typeface="Courier New" pitchFamily="49" charset="0"/>
                <a:cs typeface="Courier New" pitchFamily="49" charset="0"/>
              </a:rPr>
              <a:t>         reg [31:0] data);</a:t>
            </a:r>
          </a:p>
          <a:p>
            <a:endParaRPr lang="en-US" sz="2000" smtClean="0">
              <a:latin typeface="Courier New" pitchFamily="49" charset="0"/>
              <a:cs typeface="Courier New" pitchFamily="49" charset="0"/>
            </a:endParaRPr>
          </a:p>
          <a:p>
            <a:pPr lvl="1"/>
            <a:r>
              <a:rPr lang="en-US" sz="2000" smtClean="0">
                <a:latin typeface="Courier New" pitchFamily="49" charset="0"/>
                <a:cs typeface="Courier New" pitchFamily="49" charset="0"/>
              </a:rPr>
              <a:t>@(posedge clk);</a:t>
            </a:r>
          </a:p>
          <a:p>
            <a:pPr lvl="1"/>
            <a:r>
              <a:rPr lang="en-US" sz="2000" smtClean="0">
                <a:latin typeface="Courier New" pitchFamily="49" charset="0"/>
                <a:cs typeface="Courier New" pitchFamily="49" charset="0"/>
              </a:rPr>
              <a:t>PAddr &lt;= addr;</a:t>
            </a:r>
          </a:p>
          <a:p>
            <a:pPr lvl="1"/>
            <a:r>
              <a:rPr lang="en-US" sz="2000" smtClean="0">
                <a:latin typeface="Courier New" pitchFamily="49" charset="0"/>
                <a:cs typeface="Courier New" pitchFamily="49" charset="0"/>
              </a:rPr>
              <a:t>PWData &lt;= data;</a:t>
            </a:r>
          </a:p>
          <a:p>
            <a:pPr lvl="1"/>
            <a:r>
              <a:rPr lang="en-US" sz="2000" smtClean="0">
                <a:latin typeface="Courier New" pitchFamily="49" charset="0"/>
                <a:cs typeface="Courier New" pitchFamily="49" charset="0"/>
              </a:rPr>
              <a:t>PWrite &lt;= 1’b1;</a:t>
            </a:r>
          </a:p>
          <a:p>
            <a:pPr lvl="1"/>
            <a:r>
              <a:rPr lang="en-US" sz="2000" smtClean="0">
                <a:latin typeface="Courier New" pitchFamily="49" charset="0"/>
                <a:cs typeface="Courier New" pitchFamily="49" charset="0"/>
              </a:rPr>
              <a:t>PSel &lt;= 1’b1;</a:t>
            </a:r>
          </a:p>
          <a:p>
            <a:endParaRPr lang="en-US" sz="2000" smtClean="0">
              <a:latin typeface="Courier New" pitchFamily="49" charset="0"/>
              <a:cs typeface="Courier New" pitchFamily="49" charset="0"/>
            </a:endParaRPr>
          </a:p>
          <a:p>
            <a:pPr lvl="1"/>
            <a:r>
              <a:rPr lang="en-US" sz="2000" smtClean="0">
                <a:latin typeface="Courier New" pitchFamily="49" charset="0"/>
                <a:cs typeface="Courier New" pitchFamily="49" charset="0"/>
              </a:rPr>
              <a:t>// Toggle PEnable</a:t>
            </a:r>
          </a:p>
          <a:p>
            <a:pPr lvl="1"/>
            <a:r>
              <a:rPr lang="en-US" sz="2000" smtClean="0">
                <a:latin typeface="Courier New" pitchFamily="49" charset="0"/>
                <a:cs typeface="Courier New" pitchFamily="49" charset="0"/>
              </a:rPr>
              <a:t>@(posedge clk);</a:t>
            </a:r>
          </a:p>
          <a:p>
            <a:pPr lvl="1"/>
            <a:r>
              <a:rPr lang="en-US" sz="2000" smtClean="0">
                <a:latin typeface="Courier New" pitchFamily="49" charset="0"/>
                <a:cs typeface="Courier New" pitchFamily="49" charset="0"/>
              </a:rPr>
              <a:t>PEnable &lt;= 1’b1;</a:t>
            </a:r>
          </a:p>
          <a:p>
            <a:pPr lvl="1"/>
            <a:r>
              <a:rPr lang="en-US" sz="2000" smtClean="0">
                <a:latin typeface="Courier New" pitchFamily="49" charset="0"/>
                <a:cs typeface="Courier New" pitchFamily="49" charset="0"/>
              </a:rPr>
              <a:t>@(posedge clk);</a:t>
            </a:r>
          </a:p>
          <a:p>
            <a:pPr lvl="1"/>
            <a:r>
              <a:rPr lang="en-US" sz="2000" smtClean="0">
                <a:latin typeface="Courier New" pitchFamily="49" charset="0"/>
                <a:cs typeface="Courier New" pitchFamily="49" charset="0"/>
              </a:rPr>
              <a:t>PEnable &lt;= 1’b0;</a:t>
            </a:r>
          </a:p>
          <a:p>
            <a:r>
              <a:rPr lang="en-US" sz="2000" smtClean="0">
                <a:latin typeface="Courier New" pitchFamily="49" charset="0"/>
                <a:cs typeface="Courier New" pitchFamily="49" charset="0"/>
              </a:rPr>
              <a:t>endtask</a:t>
            </a:r>
          </a:p>
        </p:txBody>
      </p:sp>
      <p:sp>
        <p:nvSpPr>
          <p:cNvPr id="13" name="TextBox 12"/>
          <p:cNvSpPr txBox="1"/>
          <p:nvPr/>
        </p:nvSpPr>
        <p:spPr>
          <a:xfrm>
            <a:off x="838200" y="609600"/>
            <a:ext cx="1992340" cy="461665"/>
          </a:xfrm>
          <a:prstGeom prst="rect">
            <a:avLst/>
          </a:prstGeom>
          <a:noFill/>
        </p:spPr>
        <p:txBody>
          <a:bodyPr wrap="none" rtlCol="0">
            <a:spAutoFit/>
          </a:bodyPr>
          <a:lstStyle/>
          <a:p>
            <a:r>
              <a:rPr lang="en-US" sz="2400" b="1" smtClean="0"/>
              <a:t>Flat testbench</a:t>
            </a:r>
            <a:endParaRPr lang="en-US" sz="2400" b="1" dirty="0" smtClean="0"/>
          </a:p>
        </p:txBody>
      </p:sp>
      <p:sp>
        <p:nvSpPr>
          <p:cNvPr id="17" name="TextBox 16"/>
          <p:cNvSpPr txBox="1"/>
          <p:nvPr/>
        </p:nvSpPr>
        <p:spPr>
          <a:xfrm>
            <a:off x="5181600" y="609600"/>
            <a:ext cx="2519729" cy="461665"/>
          </a:xfrm>
          <a:prstGeom prst="rect">
            <a:avLst/>
          </a:prstGeom>
          <a:noFill/>
        </p:spPr>
        <p:txBody>
          <a:bodyPr wrap="none" rtlCol="0">
            <a:spAutoFit/>
          </a:bodyPr>
          <a:lstStyle/>
          <a:p>
            <a:r>
              <a:rPr lang="en-US" sz="2400" b="1" smtClean="0"/>
              <a:t>Layered testbench</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xEl>
                                              <p:pRg st="10" end="1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xEl>
                                              <p:pRg st="11" end="11"/>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xEl>
                                              <p:pRg st="13" end="13"/>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2"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1.10.2 Signal and Command Layers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28</a:t>
            </a:fld>
            <a:endParaRPr lang="en-US"/>
          </a:p>
        </p:txBody>
      </p:sp>
      <p:sp>
        <p:nvSpPr>
          <p:cNvPr id="11"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graphicFrame>
        <p:nvGraphicFramePr>
          <p:cNvPr id="10" name="Object 9"/>
          <p:cNvGraphicFramePr>
            <a:graphicFrameLocks noChangeAspect="1"/>
          </p:cNvGraphicFramePr>
          <p:nvPr/>
        </p:nvGraphicFramePr>
        <p:xfrm>
          <a:off x="381000" y="4038600"/>
          <a:ext cx="8545513" cy="2185988"/>
        </p:xfrm>
        <a:graphic>
          <a:graphicData uri="http://schemas.openxmlformats.org/presentationml/2006/ole">
            <p:oleObj spid="_x0000_s24578" name="Visio" r:id="rId4" imgW="6216206" imgH="1589913" progId="Visio.Drawing.11">
              <p:link updateAutomatic="1"/>
            </p:oleObj>
          </a:graphicData>
        </a:graphic>
      </p:graphicFrame>
      <p:sp>
        <p:nvSpPr>
          <p:cNvPr id="14" name="TextBox 13"/>
          <p:cNvSpPr txBox="1"/>
          <p:nvPr/>
        </p:nvSpPr>
        <p:spPr>
          <a:xfrm>
            <a:off x="304800" y="762000"/>
            <a:ext cx="8839200" cy="2308324"/>
          </a:xfrm>
          <a:prstGeom prst="rect">
            <a:avLst/>
          </a:prstGeom>
          <a:noFill/>
        </p:spPr>
        <p:txBody>
          <a:bodyPr wrap="square" rtlCol="0">
            <a:spAutoFit/>
          </a:bodyPr>
          <a:lstStyle/>
          <a:p>
            <a:pPr>
              <a:buFont typeface="Arial" pitchFamily="34" charset="0"/>
              <a:buChar char="•"/>
            </a:pPr>
            <a:r>
              <a:rPr lang="en-US" sz="2400" smtClean="0"/>
              <a:t> Signal Layer</a:t>
            </a:r>
          </a:p>
          <a:p>
            <a:pPr lvl="1">
              <a:buFont typeface="Arial" pitchFamily="34" charset="0"/>
              <a:buChar char="•"/>
            </a:pPr>
            <a:r>
              <a:rPr lang="en-US" sz="2400" smtClean="0"/>
              <a:t> DUT and all pin level connections</a:t>
            </a:r>
          </a:p>
          <a:p>
            <a:pPr>
              <a:buFont typeface="Arial" pitchFamily="34" charset="0"/>
              <a:buChar char="•"/>
            </a:pPr>
            <a:r>
              <a:rPr lang="en-US" sz="2400" smtClean="0"/>
              <a:t> Command Layer</a:t>
            </a:r>
          </a:p>
          <a:p>
            <a:pPr lvl="1">
              <a:buFont typeface="Arial" pitchFamily="34" charset="0"/>
              <a:buChar char="•"/>
            </a:pPr>
            <a:r>
              <a:rPr lang="en-US" sz="2400" smtClean="0"/>
              <a:t> Driver converts low level commands to inputs of DUT</a:t>
            </a:r>
          </a:p>
          <a:p>
            <a:pPr lvl="1">
              <a:buFont typeface="Arial" pitchFamily="34" charset="0"/>
              <a:buChar char="•"/>
            </a:pPr>
            <a:r>
              <a:rPr lang="en-US" sz="2400" smtClean="0"/>
              <a:t> Assertions look at I/O or internal signals of DUT</a:t>
            </a:r>
          </a:p>
          <a:p>
            <a:pPr lvl="1">
              <a:buFont typeface="Arial" pitchFamily="34" charset="0"/>
              <a:buChar char="•"/>
            </a:pPr>
            <a:r>
              <a:rPr lang="en-US" sz="2400" smtClean="0"/>
              <a:t> Monitor converts outputs of DUT to low level transaction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1.10.3 Functional Layer</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29</a:t>
            </a:fld>
            <a:endParaRPr lang="en-US"/>
          </a:p>
        </p:txBody>
      </p:sp>
      <p:sp>
        <p:nvSpPr>
          <p:cNvPr id="11"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14" name="TextBox 13"/>
          <p:cNvSpPr txBox="1"/>
          <p:nvPr/>
        </p:nvSpPr>
        <p:spPr>
          <a:xfrm>
            <a:off x="282921" y="762000"/>
            <a:ext cx="8861080" cy="3046988"/>
          </a:xfrm>
          <a:prstGeom prst="rect">
            <a:avLst/>
          </a:prstGeom>
          <a:noFill/>
        </p:spPr>
        <p:txBody>
          <a:bodyPr wrap="square" rtlCol="0">
            <a:spAutoFit/>
          </a:bodyPr>
          <a:lstStyle/>
          <a:p>
            <a:pPr>
              <a:buFont typeface="Arial" pitchFamily="34" charset="0"/>
              <a:buChar char="•"/>
            </a:pPr>
            <a:r>
              <a:rPr lang="en-US" sz="2400" smtClean="0"/>
              <a:t> Agent</a:t>
            </a:r>
          </a:p>
          <a:p>
            <a:pPr lvl="1">
              <a:buFont typeface="Arial" pitchFamily="34" charset="0"/>
              <a:buChar char="•"/>
            </a:pPr>
            <a:r>
              <a:rPr lang="en-US" sz="2400" smtClean="0"/>
              <a:t> Breaks down higher level commands into low level commands</a:t>
            </a:r>
          </a:p>
          <a:p>
            <a:pPr lvl="1">
              <a:buFont typeface="Arial" pitchFamily="34" charset="0"/>
              <a:buChar char="•"/>
            </a:pPr>
            <a:r>
              <a:rPr lang="en-US" sz="2400" smtClean="0"/>
              <a:t> Informs the Scoreboard of commands sent to the DUT</a:t>
            </a:r>
          </a:p>
          <a:p>
            <a:pPr>
              <a:buFont typeface="Arial" pitchFamily="34" charset="0"/>
              <a:buChar char="•"/>
            </a:pPr>
            <a:r>
              <a:rPr lang="en-US" sz="2400" smtClean="0"/>
              <a:t> Scoreboard</a:t>
            </a:r>
          </a:p>
          <a:p>
            <a:pPr lvl="1">
              <a:buFont typeface="Arial" pitchFamily="34" charset="0"/>
              <a:buChar char="•"/>
            </a:pPr>
            <a:r>
              <a:rPr lang="en-US" sz="2400" smtClean="0"/>
              <a:t> Predicts the results of the commands</a:t>
            </a:r>
          </a:p>
          <a:p>
            <a:pPr>
              <a:buFont typeface="Arial" pitchFamily="34" charset="0"/>
              <a:buChar char="•"/>
            </a:pPr>
            <a:r>
              <a:rPr lang="en-US" sz="2400" smtClean="0"/>
              <a:t> Checker</a:t>
            </a:r>
          </a:p>
          <a:p>
            <a:pPr lvl="1">
              <a:buFont typeface="Arial" pitchFamily="34" charset="0"/>
              <a:buChar char="•"/>
            </a:pPr>
            <a:r>
              <a:rPr lang="en-US" sz="2400" smtClean="0"/>
              <a:t> Compares result predicted by scoreboard with the result collected by the Monitor</a:t>
            </a:r>
          </a:p>
        </p:txBody>
      </p:sp>
      <p:graphicFrame>
        <p:nvGraphicFramePr>
          <p:cNvPr id="9" name="Object 8"/>
          <p:cNvGraphicFramePr>
            <a:graphicFrameLocks noChangeAspect="1"/>
          </p:cNvGraphicFramePr>
          <p:nvPr/>
        </p:nvGraphicFramePr>
        <p:xfrm>
          <a:off x="533400" y="3733800"/>
          <a:ext cx="7467600" cy="2687101"/>
        </p:xfrm>
        <a:graphic>
          <a:graphicData uri="http://schemas.openxmlformats.org/presentationml/2006/ole">
            <p:oleObj spid="_x0000_s25603" name="Visio" r:id="rId4" imgW="6528816" imgH="2349436"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Course Description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a:t>
            </a:fld>
            <a:endParaRPr lang="en-US"/>
          </a:p>
        </p:txBody>
      </p:sp>
      <p:sp>
        <p:nvSpPr>
          <p:cNvPr id="5" name="TextBox 4"/>
          <p:cNvSpPr txBox="1"/>
          <p:nvPr/>
        </p:nvSpPr>
        <p:spPr>
          <a:xfrm>
            <a:off x="304800" y="1143000"/>
            <a:ext cx="8229599" cy="3046988"/>
          </a:xfrm>
          <a:prstGeom prst="rect">
            <a:avLst/>
          </a:prstGeom>
          <a:noFill/>
        </p:spPr>
        <p:txBody>
          <a:bodyPr wrap="square" rtlCol="0">
            <a:spAutoFit/>
          </a:bodyPr>
          <a:lstStyle/>
          <a:p>
            <a:r>
              <a:rPr lang="en-US" sz="2400" smtClean="0"/>
              <a:t>Advanced Verification Methodology. Verification of electronic systems consumes 70% of the development cycle. This course teaches students how to develop high-quality verification environments with SystemVerilog and how to use advanced verification techniques such as assertions and coverage for digital systems.</a:t>
            </a:r>
            <a:endParaRPr lang="en-US" sz="2400" strike="sngStrike" smtClean="0"/>
          </a:p>
          <a:p>
            <a:endParaRPr lang="en-US" sz="2400" smtClean="0"/>
          </a:p>
          <a:p>
            <a:r>
              <a:rPr lang="en-US" sz="2400" smtClean="0"/>
              <a:t>Prerequisite: ECE 4242/5242. </a:t>
            </a:r>
          </a:p>
        </p:txBody>
      </p:sp>
      <p:sp>
        <p:nvSpPr>
          <p:cNvPr id="6" name="Rectangle 5"/>
          <p:cNvSpPr/>
          <p:nvPr/>
        </p:nvSpPr>
        <p:spPr>
          <a:xfrm>
            <a:off x="2667000" y="1600200"/>
            <a:ext cx="3886200" cy="304800"/>
          </a:xfrm>
          <a:prstGeom prst="rect">
            <a:avLst/>
          </a:prstGeom>
          <a:solidFill>
            <a:srgbClr val="FF0000">
              <a:alpha val="20000"/>
            </a:srgb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4495800" y="1981200"/>
            <a:ext cx="3048000" cy="304800"/>
          </a:xfrm>
          <a:prstGeom prst="rect">
            <a:avLst/>
          </a:prstGeom>
          <a:solidFill>
            <a:srgbClr val="FF0000">
              <a:alpha val="20000"/>
            </a:srgb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2743200" y="2286000"/>
            <a:ext cx="1828800" cy="304800"/>
          </a:xfrm>
          <a:prstGeom prst="rect">
            <a:avLst/>
          </a:prstGeom>
          <a:solidFill>
            <a:srgbClr val="FF0000">
              <a:alpha val="20000"/>
            </a:srgb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4191000" y="2667000"/>
            <a:ext cx="1295400" cy="304800"/>
          </a:xfrm>
          <a:prstGeom prst="rect">
            <a:avLst/>
          </a:prstGeom>
          <a:solidFill>
            <a:srgbClr val="FF0000">
              <a:alpha val="20000"/>
            </a:srgb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6019800" y="2667000"/>
            <a:ext cx="1295400" cy="304800"/>
          </a:xfrm>
          <a:prstGeom prst="rect">
            <a:avLst/>
          </a:prstGeom>
          <a:solidFill>
            <a:srgbClr val="FF0000">
              <a:alpha val="20000"/>
            </a:srgb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381000" y="3048000"/>
            <a:ext cx="1905000" cy="304800"/>
          </a:xfrm>
          <a:prstGeom prst="rect">
            <a:avLst/>
          </a:prstGeom>
          <a:solidFill>
            <a:srgbClr val="FF0000">
              <a:alpha val="20000"/>
            </a:srgb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1.10.4 Scenario Layer</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30</a:t>
            </a:fld>
            <a:endParaRPr lang="en-US"/>
          </a:p>
        </p:txBody>
      </p:sp>
      <p:sp>
        <p:nvSpPr>
          <p:cNvPr id="11"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14" name="TextBox 13"/>
          <p:cNvSpPr txBox="1"/>
          <p:nvPr/>
        </p:nvSpPr>
        <p:spPr>
          <a:xfrm>
            <a:off x="282921" y="762000"/>
            <a:ext cx="8861080" cy="830997"/>
          </a:xfrm>
          <a:prstGeom prst="rect">
            <a:avLst/>
          </a:prstGeom>
          <a:noFill/>
        </p:spPr>
        <p:txBody>
          <a:bodyPr wrap="square" rtlCol="0">
            <a:spAutoFit/>
          </a:bodyPr>
          <a:lstStyle/>
          <a:p>
            <a:pPr>
              <a:buFont typeface="Arial" pitchFamily="34" charset="0"/>
              <a:buChar char="•"/>
            </a:pPr>
            <a:r>
              <a:rPr lang="en-US" sz="2400" smtClean="0"/>
              <a:t> Generator</a:t>
            </a:r>
          </a:p>
          <a:p>
            <a:pPr lvl="1">
              <a:buFont typeface="Arial" pitchFamily="34" charset="0"/>
              <a:buChar char="•"/>
            </a:pPr>
            <a:r>
              <a:rPr lang="en-US" sz="2400" smtClean="0"/>
              <a:t> Breaks down a scenario into high level commands</a:t>
            </a:r>
          </a:p>
        </p:txBody>
      </p:sp>
      <p:graphicFrame>
        <p:nvGraphicFramePr>
          <p:cNvPr id="10" name="Object 9"/>
          <p:cNvGraphicFramePr>
            <a:graphicFrameLocks noChangeAspect="1"/>
          </p:cNvGraphicFramePr>
          <p:nvPr/>
        </p:nvGraphicFramePr>
        <p:xfrm>
          <a:off x="2362200" y="3352800"/>
          <a:ext cx="5791200" cy="3021375"/>
        </p:xfrm>
        <a:graphic>
          <a:graphicData uri="http://schemas.openxmlformats.org/presentationml/2006/ole">
            <p:oleObj spid="_x0000_s27651" name="Visio" r:id="rId4" imgW="6614541" imgH="3451288" progId="Visio.Drawing.11">
              <p:link updateAutomatic="1"/>
            </p:oleObj>
          </a:graphicData>
        </a:graphic>
      </p:graphicFrame>
      <p:sp>
        <p:nvSpPr>
          <p:cNvPr id="12" name="TextBox 11"/>
          <p:cNvSpPr txBox="1"/>
          <p:nvPr/>
        </p:nvSpPr>
        <p:spPr>
          <a:xfrm>
            <a:off x="282920" y="1600200"/>
            <a:ext cx="8861080" cy="2308324"/>
          </a:xfrm>
          <a:prstGeom prst="rect">
            <a:avLst/>
          </a:prstGeom>
          <a:noFill/>
        </p:spPr>
        <p:txBody>
          <a:bodyPr wrap="square" rtlCol="0">
            <a:spAutoFit/>
          </a:bodyPr>
          <a:lstStyle/>
          <a:p>
            <a:pPr>
              <a:buFont typeface="Arial" pitchFamily="34" charset="0"/>
              <a:buChar char="•"/>
            </a:pPr>
            <a:r>
              <a:rPr lang="en-US" sz="2400" smtClean="0"/>
              <a:t> Scenario examples for an MP3 player</a:t>
            </a:r>
          </a:p>
          <a:p>
            <a:pPr lvl="1">
              <a:buFont typeface="Arial" pitchFamily="34" charset="0"/>
              <a:buChar char="•"/>
            </a:pPr>
            <a:r>
              <a:rPr lang="en-US" sz="2400" smtClean="0"/>
              <a:t> play music from storage</a:t>
            </a:r>
          </a:p>
          <a:p>
            <a:pPr lvl="1">
              <a:buFont typeface="Arial" pitchFamily="34" charset="0"/>
              <a:buChar char="•"/>
            </a:pPr>
            <a:r>
              <a:rPr lang="en-US" sz="2400" smtClean="0"/>
              <a:t>download new music</a:t>
            </a:r>
          </a:p>
          <a:p>
            <a:pPr lvl="1">
              <a:buFont typeface="Arial" pitchFamily="34" charset="0"/>
              <a:buChar char="•"/>
            </a:pPr>
            <a:r>
              <a:rPr lang="en-US" sz="2400" smtClean="0"/>
              <a:t>adjust volume</a:t>
            </a:r>
          </a:p>
          <a:p>
            <a:pPr lvl="1">
              <a:buFont typeface="Arial" pitchFamily="34" charset="0"/>
              <a:buChar char="•"/>
            </a:pPr>
            <a:r>
              <a:rPr lang="en-US" sz="2400" smtClean="0"/>
              <a:t>change tracks, etc.</a:t>
            </a:r>
          </a:p>
          <a:p>
            <a:pPr lvl="1">
              <a:buFont typeface="Arial" pitchFamily="34" charset="0"/>
              <a:buChar char="•"/>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1.10.5 Test Layer and Functional Coverage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31</a:t>
            </a:fld>
            <a:endParaRPr lang="en-US"/>
          </a:p>
        </p:txBody>
      </p:sp>
      <p:sp>
        <p:nvSpPr>
          <p:cNvPr id="11"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14" name="TextBox 13"/>
          <p:cNvSpPr txBox="1"/>
          <p:nvPr/>
        </p:nvSpPr>
        <p:spPr>
          <a:xfrm>
            <a:off x="282921" y="762000"/>
            <a:ext cx="3831879" cy="1569660"/>
          </a:xfrm>
          <a:prstGeom prst="rect">
            <a:avLst/>
          </a:prstGeom>
          <a:noFill/>
        </p:spPr>
        <p:txBody>
          <a:bodyPr wrap="square" rtlCol="0">
            <a:spAutoFit/>
          </a:bodyPr>
          <a:lstStyle/>
          <a:p>
            <a:pPr>
              <a:buFont typeface="Arial" pitchFamily="34" charset="0"/>
              <a:buChar char="•"/>
            </a:pPr>
            <a:r>
              <a:rPr lang="en-US" sz="2400" smtClean="0"/>
              <a:t> Test block determines:</a:t>
            </a:r>
          </a:p>
          <a:p>
            <a:pPr lvl="1">
              <a:buFont typeface="Arial" pitchFamily="34" charset="0"/>
              <a:buChar char="•"/>
            </a:pPr>
            <a:r>
              <a:rPr lang="en-US" sz="2400" smtClean="0"/>
              <a:t> What scenarios to run</a:t>
            </a:r>
          </a:p>
          <a:p>
            <a:pPr lvl="1">
              <a:buFont typeface="Arial" pitchFamily="34" charset="0"/>
              <a:buChar char="•"/>
            </a:pPr>
            <a:r>
              <a:rPr lang="en-US" sz="2400" smtClean="0"/>
              <a:t> Timing of scenarios </a:t>
            </a:r>
          </a:p>
          <a:p>
            <a:pPr lvl="1">
              <a:buFont typeface="Arial" pitchFamily="34" charset="0"/>
              <a:buChar char="•"/>
            </a:pPr>
            <a:r>
              <a:rPr lang="en-US" sz="2400" smtClean="0"/>
              <a:t> Random constraints</a:t>
            </a:r>
          </a:p>
        </p:txBody>
      </p:sp>
      <p:graphicFrame>
        <p:nvGraphicFramePr>
          <p:cNvPr id="9" name="Object 8"/>
          <p:cNvGraphicFramePr>
            <a:graphicFrameLocks noChangeAspect="1"/>
          </p:cNvGraphicFramePr>
          <p:nvPr/>
        </p:nvGraphicFramePr>
        <p:xfrm>
          <a:off x="990600" y="2286000"/>
          <a:ext cx="7011988" cy="4079875"/>
        </p:xfrm>
        <a:graphic>
          <a:graphicData uri="http://schemas.openxmlformats.org/presentationml/2006/ole">
            <p:oleObj spid="_x0000_s28675" name="Visio" r:id="rId4" imgW="7011734" imgH="4079938" progId="Visio.Drawing.11">
              <p:link updateAutomatic="1"/>
            </p:oleObj>
          </a:graphicData>
        </a:graphic>
      </p:graphicFrame>
      <p:sp>
        <p:nvSpPr>
          <p:cNvPr id="13" name="TextBox 12"/>
          <p:cNvSpPr txBox="1"/>
          <p:nvPr/>
        </p:nvSpPr>
        <p:spPr>
          <a:xfrm>
            <a:off x="4267200" y="838200"/>
            <a:ext cx="4648200" cy="1200329"/>
          </a:xfrm>
          <a:prstGeom prst="rect">
            <a:avLst/>
          </a:prstGeom>
          <a:noFill/>
        </p:spPr>
        <p:txBody>
          <a:bodyPr wrap="square" rtlCol="0">
            <a:spAutoFit/>
          </a:bodyPr>
          <a:lstStyle/>
          <a:p>
            <a:pPr>
              <a:buFont typeface="Arial" pitchFamily="34" charset="0"/>
              <a:buChar char="•"/>
            </a:pPr>
            <a:r>
              <a:rPr lang="en-US" sz="2400" smtClean="0"/>
              <a:t> Functional Coverage</a:t>
            </a:r>
          </a:p>
          <a:p>
            <a:pPr lvl="1">
              <a:buFont typeface="Arial" pitchFamily="34" charset="0"/>
              <a:buChar char="•"/>
            </a:pPr>
            <a:r>
              <a:rPr lang="en-US" sz="2400" smtClean="0"/>
              <a:t> Measures progress of tests</a:t>
            </a:r>
          </a:p>
          <a:p>
            <a:pPr lvl="1">
              <a:buFont typeface="Arial" pitchFamily="34" charset="0"/>
              <a:buChar char="•"/>
            </a:pPr>
            <a:r>
              <a:rPr lang="en-US" sz="2400" smtClean="0"/>
              <a:t> Changes throughout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1.12 Simulation Environment Phases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32</a:t>
            </a:fld>
            <a:endParaRPr lang="en-US"/>
          </a:p>
        </p:txBody>
      </p:sp>
      <p:sp>
        <p:nvSpPr>
          <p:cNvPr id="11"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14" name="TextBox 13"/>
          <p:cNvSpPr txBox="1"/>
          <p:nvPr/>
        </p:nvSpPr>
        <p:spPr>
          <a:xfrm>
            <a:off x="533400" y="838200"/>
            <a:ext cx="8305800" cy="4154984"/>
          </a:xfrm>
          <a:prstGeom prst="rect">
            <a:avLst/>
          </a:prstGeom>
          <a:noFill/>
        </p:spPr>
        <p:txBody>
          <a:bodyPr wrap="square" rtlCol="0">
            <a:spAutoFit/>
          </a:bodyPr>
          <a:lstStyle/>
          <a:p>
            <a:pPr>
              <a:buFont typeface="Arial" pitchFamily="34" charset="0"/>
              <a:buChar char="•"/>
            </a:pPr>
            <a:r>
              <a:rPr lang="en-US" sz="2400" smtClean="0"/>
              <a:t> Build</a:t>
            </a:r>
          </a:p>
          <a:p>
            <a:pPr lvl="1">
              <a:buFont typeface="Arial" pitchFamily="34" charset="0"/>
              <a:buChar char="•"/>
            </a:pPr>
            <a:r>
              <a:rPr lang="en-US" sz="2400" smtClean="0"/>
              <a:t> Generate DUT configuration and environment configuration</a:t>
            </a:r>
          </a:p>
          <a:p>
            <a:pPr lvl="1">
              <a:buFont typeface="Arial" pitchFamily="34" charset="0"/>
              <a:buChar char="•"/>
            </a:pPr>
            <a:r>
              <a:rPr lang="en-US" sz="2400" smtClean="0"/>
              <a:t> Build testbench environment</a:t>
            </a:r>
          </a:p>
          <a:p>
            <a:pPr lvl="1">
              <a:buFont typeface="Arial" pitchFamily="34" charset="0"/>
              <a:buChar char="•"/>
            </a:pPr>
            <a:r>
              <a:rPr lang="en-US" sz="2400" smtClean="0"/>
              <a:t> Reset the DUT</a:t>
            </a:r>
          </a:p>
          <a:p>
            <a:pPr lvl="1">
              <a:buFont typeface="Arial" pitchFamily="34" charset="0"/>
              <a:buChar char="•"/>
            </a:pPr>
            <a:r>
              <a:rPr lang="en-US" sz="2400" smtClean="0"/>
              <a:t> Configure the DUT</a:t>
            </a:r>
          </a:p>
          <a:p>
            <a:pPr>
              <a:buFont typeface="Arial" pitchFamily="34" charset="0"/>
              <a:buChar char="•"/>
            </a:pPr>
            <a:r>
              <a:rPr lang="en-US" sz="2400" smtClean="0"/>
              <a:t> Run</a:t>
            </a:r>
          </a:p>
          <a:p>
            <a:pPr lvl="1">
              <a:buFont typeface="Arial" pitchFamily="34" charset="0"/>
              <a:buChar char="•"/>
            </a:pPr>
            <a:r>
              <a:rPr lang="en-US" sz="2400" smtClean="0"/>
              <a:t> Start environment</a:t>
            </a:r>
          </a:p>
          <a:p>
            <a:pPr lvl="1">
              <a:buFont typeface="Arial" pitchFamily="34" charset="0"/>
              <a:buChar char="•"/>
            </a:pPr>
            <a:r>
              <a:rPr lang="en-US" sz="2400" smtClean="0"/>
              <a:t> Run the test</a:t>
            </a:r>
          </a:p>
          <a:p>
            <a:pPr>
              <a:buFont typeface="Arial" pitchFamily="34" charset="0"/>
              <a:buChar char="•"/>
            </a:pPr>
            <a:r>
              <a:rPr lang="en-US" sz="2400" smtClean="0"/>
              <a:t> Wrap-up</a:t>
            </a:r>
          </a:p>
          <a:p>
            <a:pPr lvl="1">
              <a:buFont typeface="Arial" pitchFamily="34" charset="0"/>
              <a:buChar char="•"/>
            </a:pPr>
            <a:r>
              <a:rPr lang="en-US" sz="2400" smtClean="0"/>
              <a:t> Sweep</a:t>
            </a:r>
          </a:p>
          <a:p>
            <a:pPr lvl="1">
              <a:buFont typeface="Arial" pitchFamily="34" charset="0"/>
              <a:buChar char="•"/>
            </a:pPr>
            <a:r>
              <a:rPr lang="en-US" sz="2400" smtClean="0"/>
              <a:t> 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1.13 Maximum Code Reuse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33</a:t>
            </a:fld>
            <a:endParaRPr lang="en-US"/>
          </a:p>
        </p:txBody>
      </p:sp>
      <p:sp>
        <p:nvSpPr>
          <p:cNvPr id="11"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14" name="TextBox 13"/>
          <p:cNvSpPr txBox="1"/>
          <p:nvPr/>
        </p:nvSpPr>
        <p:spPr>
          <a:xfrm>
            <a:off x="838200" y="838200"/>
            <a:ext cx="7315200" cy="1569660"/>
          </a:xfrm>
          <a:prstGeom prst="rect">
            <a:avLst/>
          </a:prstGeom>
          <a:noFill/>
        </p:spPr>
        <p:txBody>
          <a:bodyPr wrap="square" rtlCol="0">
            <a:spAutoFit/>
          </a:bodyPr>
          <a:lstStyle/>
          <a:p>
            <a:pPr>
              <a:buFont typeface="Arial" pitchFamily="34" charset="0"/>
              <a:buChar char="•"/>
            </a:pPr>
            <a:r>
              <a:rPr lang="en-US" sz="2400" smtClean="0"/>
              <a:t> Put your effort into your testbench not into your tests.</a:t>
            </a:r>
          </a:p>
          <a:p>
            <a:pPr>
              <a:buFont typeface="Arial" pitchFamily="34" charset="0"/>
              <a:buChar char="•"/>
            </a:pPr>
            <a:r>
              <a:rPr lang="en-US" sz="2400" smtClean="0"/>
              <a:t> Write 100’s or 1000’s of directed tests or far fewer random tests.</a:t>
            </a:r>
          </a:p>
          <a:p>
            <a:pPr>
              <a:buFont typeface="Arial" pitchFamily="34" charset="0"/>
              <a:buChar char="•"/>
            </a:pPr>
            <a:r>
              <a:rPr lang="en-US" sz="2400" smtClean="0"/>
              <a:t> Use directed test to cover missed functional coverage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1.14 Testbench Performance</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34</a:t>
            </a:fld>
            <a:endParaRPr lang="en-US"/>
          </a:p>
        </p:txBody>
      </p:sp>
      <p:sp>
        <p:nvSpPr>
          <p:cNvPr id="11" name="Footer Placeholder 3"/>
          <p:cNvSpPr>
            <a:spLocks noGrp="1"/>
          </p:cNvSpPr>
          <p:nvPr>
            <p:ph type="ftr" sz="quarter" idx="11"/>
          </p:nvPr>
        </p:nvSpPr>
        <p:spPr>
          <a:xfrm>
            <a:off x="3048000" y="6324600"/>
            <a:ext cx="3505200" cy="365125"/>
          </a:xfrm>
        </p:spPr>
        <p:txBody>
          <a:bodyPr/>
          <a:lstStyle/>
          <a:p>
            <a:r>
              <a:rPr lang="en-US" smtClean="0"/>
              <a:t>Chapter 1 Copyright 2011 G. Tumbush, C. Spear v1.0</a:t>
            </a:r>
            <a:endParaRPr lang="en-US"/>
          </a:p>
        </p:txBody>
      </p:sp>
      <p:sp>
        <p:nvSpPr>
          <p:cNvPr id="14" name="TextBox 13"/>
          <p:cNvSpPr txBox="1"/>
          <p:nvPr/>
        </p:nvSpPr>
        <p:spPr>
          <a:xfrm>
            <a:off x="838200" y="838200"/>
            <a:ext cx="7696200" cy="2308324"/>
          </a:xfrm>
          <a:prstGeom prst="rect">
            <a:avLst/>
          </a:prstGeom>
          <a:noFill/>
        </p:spPr>
        <p:txBody>
          <a:bodyPr wrap="square" rtlCol="0">
            <a:spAutoFit/>
          </a:bodyPr>
          <a:lstStyle/>
          <a:p>
            <a:pPr>
              <a:buFont typeface="Arial" pitchFamily="34" charset="0"/>
              <a:buChar char="•"/>
            </a:pPr>
            <a:r>
              <a:rPr lang="en-US" sz="2400" smtClean="0"/>
              <a:t> Directed tests run quicker than random tests</a:t>
            </a:r>
          </a:p>
          <a:p>
            <a:pPr>
              <a:buFont typeface="Arial" pitchFamily="34" charset="0"/>
              <a:buChar char="•"/>
            </a:pPr>
            <a:r>
              <a:rPr lang="en-US" sz="2400" smtClean="0"/>
              <a:t> Random testing explores a wide range of the state space </a:t>
            </a:r>
          </a:p>
          <a:p>
            <a:pPr>
              <a:buFont typeface="Arial" pitchFamily="34" charset="0"/>
              <a:buChar char="•"/>
            </a:pPr>
            <a:r>
              <a:rPr lang="en-US" sz="2400" smtClean="0"/>
              <a:t> Simulation time is cheap</a:t>
            </a:r>
          </a:p>
          <a:p>
            <a:pPr>
              <a:buFont typeface="Arial" pitchFamily="34" charset="0"/>
              <a:buChar char="•"/>
            </a:pPr>
            <a:r>
              <a:rPr lang="en-US" sz="2400" smtClean="0"/>
              <a:t> Your time is not</a:t>
            </a:r>
          </a:p>
          <a:p>
            <a:pPr>
              <a:buFont typeface="Arial" pitchFamily="34" charset="0"/>
              <a:buChar char="•"/>
            </a:pPr>
            <a:r>
              <a:rPr lang="en-US" sz="2400" smtClean="0"/>
              <a:t> Avoid visually verified tests</a:t>
            </a:r>
          </a:p>
          <a:p>
            <a:pPr>
              <a:buFont typeface="Arial" pitchFamily="34" charset="0"/>
              <a:buChar char="•"/>
            </a:pPr>
            <a:r>
              <a:rPr lang="en-US" sz="2400" smtClean="0"/>
              <a:t> Test maintenance can be a huge effort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24600"/>
            <a:ext cx="3505200" cy="365125"/>
          </a:xfrm>
        </p:spPr>
        <p:txBody>
          <a:bodyPr/>
          <a:lstStyle/>
          <a:p>
            <a:r>
              <a:rPr lang="en-US" smtClean="0"/>
              <a:t>Chapter 1 Copyright 2011 G. Tumbush, C. Spear v1.0</a:t>
            </a:r>
            <a:endParaRPr lang="en-US"/>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Black/White/Grey Box testing methods</a:t>
            </a:r>
          </a:p>
        </p:txBody>
      </p:sp>
      <p:sp>
        <p:nvSpPr>
          <p:cNvPr id="8" name="Slide Number Placeholder 7"/>
          <p:cNvSpPr>
            <a:spLocks noGrp="1"/>
          </p:cNvSpPr>
          <p:nvPr>
            <p:ph type="sldNum" sz="quarter" idx="12"/>
          </p:nvPr>
        </p:nvSpPr>
        <p:spPr>
          <a:xfrm>
            <a:off x="6629400" y="6324600"/>
            <a:ext cx="2133600" cy="365125"/>
          </a:xfrm>
        </p:spPr>
        <p:txBody>
          <a:bodyPr/>
          <a:lstStyle/>
          <a:p>
            <a:fld id="{40AF488E-6686-480A-A715-D02D7FC0CDA5}" type="slidenum">
              <a:rPr lang="en-US" smtClean="0"/>
              <a:pPr/>
              <a:t>35</a:t>
            </a:fld>
            <a:endParaRPr lang="en-US"/>
          </a:p>
        </p:txBody>
      </p:sp>
      <p:sp>
        <p:nvSpPr>
          <p:cNvPr id="12" name="TextBox 11"/>
          <p:cNvSpPr txBox="1"/>
          <p:nvPr/>
        </p:nvSpPr>
        <p:spPr>
          <a:xfrm>
            <a:off x="533400" y="609600"/>
            <a:ext cx="7924800" cy="6740307"/>
          </a:xfrm>
          <a:prstGeom prst="rect">
            <a:avLst/>
          </a:prstGeom>
          <a:noFill/>
        </p:spPr>
        <p:txBody>
          <a:bodyPr wrap="square" rtlCol="0">
            <a:spAutoFit/>
          </a:bodyPr>
          <a:lstStyle/>
          <a:p>
            <a:pPr>
              <a:buFont typeface="Arial" pitchFamily="34" charset="0"/>
              <a:buChar char="•"/>
            </a:pPr>
            <a:r>
              <a:rPr lang="en-US" sz="2400" smtClean="0"/>
              <a:t>Blackbox verification</a:t>
            </a:r>
          </a:p>
          <a:p>
            <a:pPr lvl="1">
              <a:buFont typeface="Arial" pitchFamily="34" charset="0"/>
              <a:buChar char="•"/>
            </a:pPr>
            <a:r>
              <a:rPr lang="en-US" sz="2400" smtClean="0"/>
              <a:t> Use I/O only for determining bugs</a:t>
            </a:r>
          </a:p>
          <a:p>
            <a:pPr lvl="1">
              <a:buFont typeface="Arial" pitchFamily="34" charset="0"/>
              <a:buChar char="•"/>
            </a:pPr>
            <a:r>
              <a:rPr lang="en-US" sz="2400" smtClean="0"/>
              <a:t> Difficult to fully verify and debug</a:t>
            </a:r>
          </a:p>
          <a:p>
            <a:pPr lvl="1"/>
            <a:endParaRPr lang="en-US" sz="2400" smtClean="0"/>
          </a:p>
          <a:p>
            <a:pPr lvl="1"/>
            <a:endParaRPr lang="en-US" sz="2400" smtClean="0"/>
          </a:p>
          <a:p>
            <a:pPr lvl="1"/>
            <a:endParaRPr lang="en-US" sz="1200" smtClean="0"/>
          </a:p>
          <a:p>
            <a:pPr>
              <a:buFont typeface="Arial" pitchFamily="34" charset="0"/>
              <a:buChar char="•"/>
            </a:pPr>
            <a:r>
              <a:rPr lang="en-US" sz="2400" smtClean="0"/>
              <a:t> Whitebox verification</a:t>
            </a:r>
          </a:p>
          <a:p>
            <a:pPr lvl="1">
              <a:buFont typeface="Arial" pitchFamily="34" charset="0"/>
              <a:buChar char="•"/>
            </a:pPr>
            <a:r>
              <a:rPr lang="en-US" sz="2400" smtClean="0"/>
              <a:t> Use I/O and signals in the DUT for determining bugs</a:t>
            </a:r>
          </a:p>
          <a:p>
            <a:pPr lvl="1">
              <a:buFont typeface="Arial" pitchFamily="34" charset="0"/>
              <a:buChar char="•"/>
            </a:pPr>
            <a:r>
              <a:rPr lang="en-US" sz="2400" smtClean="0"/>
              <a:t> Easy to debug</a:t>
            </a:r>
          </a:p>
          <a:p>
            <a:pPr lvl="1">
              <a:buFont typeface="Arial" pitchFamily="34" charset="0"/>
              <a:buChar char="•"/>
            </a:pPr>
            <a:endParaRPr lang="en-US" sz="2400" smtClean="0"/>
          </a:p>
          <a:p>
            <a:pPr lvl="1"/>
            <a:endParaRPr lang="en-US" sz="2400" smtClean="0"/>
          </a:p>
          <a:p>
            <a:pPr lvl="1"/>
            <a:endParaRPr lang="en-US" sz="1200" smtClean="0"/>
          </a:p>
          <a:p>
            <a:pPr>
              <a:buFont typeface="Arial" pitchFamily="34" charset="0"/>
              <a:buChar char="•"/>
            </a:pPr>
            <a:r>
              <a:rPr lang="en-US" sz="2400" smtClean="0"/>
              <a:t>Greybox verification</a:t>
            </a:r>
          </a:p>
          <a:p>
            <a:pPr lvl="1">
              <a:buFont typeface="Arial" pitchFamily="34" charset="0"/>
              <a:buChar char="•"/>
            </a:pPr>
            <a:r>
              <a:rPr lang="en-US" sz="2400" smtClean="0"/>
              <a:t>A hybrid of blackbox and white box verification</a:t>
            </a:r>
          </a:p>
          <a:p>
            <a:pPr>
              <a:buFont typeface="Arial" pitchFamily="34" charset="0"/>
              <a:buChar char="•"/>
            </a:pPr>
            <a:endParaRPr lang="en-US" sz="2400" smtClean="0"/>
          </a:p>
          <a:p>
            <a:pPr>
              <a:buFont typeface="Arial" pitchFamily="34" charset="0"/>
              <a:buChar char="•"/>
            </a:pPr>
            <a:endParaRPr lang="en-US" sz="2400" smtClean="0"/>
          </a:p>
          <a:p>
            <a:endParaRPr lang="en-US" sz="2400" smtClean="0"/>
          </a:p>
          <a:p>
            <a:endParaRPr lang="en-US" sz="2400" smtClean="0"/>
          </a:p>
          <a:p>
            <a:endParaRPr lang="en-US" sz="2400" smtClean="0"/>
          </a:p>
        </p:txBody>
      </p:sp>
      <p:graphicFrame>
        <p:nvGraphicFramePr>
          <p:cNvPr id="6" name="Object 5"/>
          <p:cNvGraphicFramePr>
            <a:graphicFrameLocks noChangeAspect="1"/>
          </p:cNvGraphicFramePr>
          <p:nvPr/>
        </p:nvGraphicFramePr>
        <p:xfrm>
          <a:off x="1600200" y="1752600"/>
          <a:ext cx="5353050" cy="800100"/>
        </p:xfrm>
        <a:graphic>
          <a:graphicData uri="http://schemas.openxmlformats.org/presentationml/2006/ole">
            <p:oleObj spid="_x0000_s23554" name="Visio" r:id="rId4" imgW="5352669" imgH="800100" progId="Visio.Drawing.11">
              <p:link updateAutomatic="1"/>
            </p:oleObj>
          </a:graphicData>
        </a:graphic>
      </p:graphicFrame>
      <p:graphicFrame>
        <p:nvGraphicFramePr>
          <p:cNvPr id="10" name="Object 9"/>
          <p:cNvGraphicFramePr>
            <a:graphicFrameLocks noChangeAspect="1"/>
          </p:cNvGraphicFramePr>
          <p:nvPr/>
        </p:nvGraphicFramePr>
        <p:xfrm>
          <a:off x="1524000" y="3733800"/>
          <a:ext cx="5405438" cy="800100"/>
        </p:xfrm>
        <a:graphic>
          <a:graphicData uri="http://schemas.openxmlformats.org/presentationml/2006/ole">
            <p:oleObj spid="_x0000_s23555" name="Visio" r:id="rId5" imgW="5405247" imgH="800100" progId="Visio.Drawing.11">
              <p:link updateAutomatic="1"/>
            </p:oleObj>
          </a:graphicData>
        </a:graphic>
      </p:graphicFrame>
      <p:graphicFrame>
        <p:nvGraphicFramePr>
          <p:cNvPr id="11" name="Object 10"/>
          <p:cNvGraphicFramePr>
            <a:graphicFrameLocks noChangeAspect="1"/>
          </p:cNvGraphicFramePr>
          <p:nvPr/>
        </p:nvGraphicFramePr>
        <p:xfrm>
          <a:off x="1600200" y="5334000"/>
          <a:ext cx="5353050" cy="1285875"/>
        </p:xfrm>
        <a:graphic>
          <a:graphicData uri="http://schemas.openxmlformats.org/presentationml/2006/ole">
            <p:oleObj spid="_x0000_s23556" name="Visio" r:id="rId6" imgW="5352669" imgH="1285875"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Assumptions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a:t>
            </a:fld>
            <a:endParaRPr lang="en-US"/>
          </a:p>
        </p:txBody>
      </p:sp>
      <p:sp>
        <p:nvSpPr>
          <p:cNvPr id="5" name="TextBox 4"/>
          <p:cNvSpPr txBox="1"/>
          <p:nvPr/>
        </p:nvSpPr>
        <p:spPr>
          <a:xfrm>
            <a:off x="609600" y="1143000"/>
            <a:ext cx="8153400" cy="1938992"/>
          </a:xfrm>
          <a:prstGeom prst="rect">
            <a:avLst/>
          </a:prstGeom>
          <a:noFill/>
        </p:spPr>
        <p:txBody>
          <a:bodyPr wrap="square" rtlCol="0">
            <a:spAutoFit/>
          </a:bodyPr>
          <a:lstStyle/>
          <a:p>
            <a:pPr>
              <a:buFont typeface="Arial" pitchFamily="34" charset="0"/>
              <a:buChar char="•"/>
            </a:pPr>
            <a:r>
              <a:rPr lang="en-US" sz="2400" smtClean="0"/>
              <a:t> Prerequisite is Advanced Digital Design Methodology (4242/5242) or equivalent</a:t>
            </a:r>
          </a:p>
          <a:p>
            <a:pPr>
              <a:buFont typeface="Arial" pitchFamily="34" charset="0"/>
              <a:buChar char="•"/>
            </a:pPr>
            <a:r>
              <a:rPr lang="en-US" sz="2400" smtClean="0"/>
              <a:t> Strong knowledge of  Verilog</a:t>
            </a:r>
          </a:p>
          <a:p>
            <a:pPr>
              <a:buFont typeface="Arial" pitchFamily="34" charset="0"/>
              <a:buChar char="•"/>
            </a:pPr>
            <a:r>
              <a:rPr lang="en-US" sz="2400" smtClean="0"/>
              <a:t> Familiarity with a simulator (preferrably QuestaSim)</a:t>
            </a:r>
          </a:p>
          <a:p>
            <a:pPr>
              <a:buFont typeface="Arial" pitchFamily="34" charset="0"/>
              <a:buChar char="•"/>
            </a:pPr>
            <a:r>
              <a:rPr lang="en-US" sz="2400" smtClean="0"/>
              <a:t> Object oriented exposure helpful but not required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References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5</a:t>
            </a:fld>
            <a:endParaRPr lang="en-US"/>
          </a:p>
        </p:txBody>
      </p:sp>
      <p:sp>
        <p:nvSpPr>
          <p:cNvPr id="5" name="TextBox 4"/>
          <p:cNvSpPr txBox="1"/>
          <p:nvPr/>
        </p:nvSpPr>
        <p:spPr>
          <a:xfrm>
            <a:off x="304800" y="990600"/>
            <a:ext cx="4495800" cy="1569660"/>
          </a:xfrm>
          <a:prstGeom prst="rect">
            <a:avLst/>
          </a:prstGeom>
          <a:noFill/>
        </p:spPr>
        <p:txBody>
          <a:bodyPr wrap="square" rtlCol="0">
            <a:spAutoFit/>
          </a:bodyPr>
          <a:lstStyle/>
          <a:p>
            <a:r>
              <a:rPr lang="en-US" sz="2400" smtClean="0"/>
              <a:t>Spear, C. and Tumbush, G., </a:t>
            </a:r>
            <a:r>
              <a:rPr lang="en-US" sz="2400" i="1" smtClean="0"/>
              <a:t>SystemVerilog for Verification: A Guide to Learning the Testbench Language Features, 3</a:t>
            </a:r>
            <a:r>
              <a:rPr lang="en-US" sz="2400" i="1" baseline="30000" smtClean="0"/>
              <a:t>rd</a:t>
            </a:r>
            <a:r>
              <a:rPr lang="en-US" sz="2400" i="1" smtClean="0"/>
              <a:t> Edition</a:t>
            </a:r>
            <a:endParaRPr lang="en-US" sz="2400" smtClean="0"/>
          </a:p>
        </p:txBody>
      </p:sp>
      <p:pic>
        <p:nvPicPr>
          <p:cNvPr id="199683" name="Picture 3" descr="C:\Documents and Settings\Greg\My Documents\UCCS\4280\Speer book picture.jpg"/>
          <p:cNvPicPr>
            <a:picLocks noChangeAspect="1" noChangeArrowheads="1"/>
          </p:cNvPicPr>
          <p:nvPr/>
        </p:nvPicPr>
        <p:blipFill>
          <a:blip r:embed="rId3" cstate="print"/>
          <a:srcRect l="18000" t="12800" r="24000"/>
          <a:stretch>
            <a:fillRect/>
          </a:stretch>
        </p:blipFill>
        <p:spPr bwMode="auto">
          <a:xfrm>
            <a:off x="5943600" y="609600"/>
            <a:ext cx="1676400" cy="2520381"/>
          </a:xfrm>
          <a:prstGeom prst="rect">
            <a:avLst/>
          </a:prstGeom>
          <a:noFill/>
        </p:spPr>
      </p:pic>
      <p:sp>
        <p:nvSpPr>
          <p:cNvPr id="9" name="TextBox 8"/>
          <p:cNvSpPr txBox="1"/>
          <p:nvPr/>
        </p:nvSpPr>
        <p:spPr>
          <a:xfrm>
            <a:off x="304800" y="3505200"/>
            <a:ext cx="3733800" cy="1938992"/>
          </a:xfrm>
          <a:prstGeom prst="rect">
            <a:avLst/>
          </a:prstGeom>
          <a:noFill/>
        </p:spPr>
        <p:txBody>
          <a:bodyPr wrap="square" rtlCol="0">
            <a:spAutoFit/>
          </a:bodyPr>
          <a:lstStyle/>
          <a:p>
            <a:r>
              <a:rPr lang="en-US" sz="2400" smtClean="0"/>
              <a:t>IEEE</a:t>
            </a:r>
            <a:r>
              <a:rPr lang="en-US" sz="2400" i="1" smtClean="0"/>
              <a:t>, IEEE Standard for SystemVerilog— Unified Hardware Design, Specification, and Verification Language, 2009</a:t>
            </a:r>
            <a:endParaRPr lang="en-US" sz="2400" dirty="0" smtClean="0"/>
          </a:p>
        </p:txBody>
      </p:sp>
      <p:pic>
        <p:nvPicPr>
          <p:cNvPr id="199686" name="Picture 6"/>
          <p:cNvPicPr>
            <a:picLocks noChangeAspect="1" noChangeArrowheads="1"/>
          </p:cNvPicPr>
          <p:nvPr/>
        </p:nvPicPr>
        <p:blipFill>
          <a:blip r:embed="rId4" cstate="print"/>
          <a:srcRect l="23363" t="25125" r="21239" b="8375"/>
          <a:stretch>
            <a:fillRect/>
          </a:stretch>
        </p:blipFill>
        <p:spPr bwMode="auto">
          <a:xfrm>
            <a:off x="4555805" y="3352800"/>
            <a:ext cx="2368616" cy="288418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96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9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Tools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6</a:t>
            </a:fld>
            <a:endParaRPr lang="en-US"/>
          </a:p>
        </p:txBody>
      </p:sp>
      <p:sp>
        <p:nvSpPr>
          <p:cNvPr id="5" name="TextBox 4"/>
          <p:cNvSpPr txBox="1"/>
          <p:nvPr/>
        </p:nvSpPr>
        <p:spPr>
          <a:xfrm>
            <a:off x="304800" y="685800"/>
            <a:ext cx="4495800" cy="461665"/>
          </a:xfrm>
          <a:prstGeom prst="rect">
            <a:avLst/>
          </a:prstGeom>
          <a:noFill/>
        </p:spPr>
        <p:txBody>
          <a:bodyPr wrap="square" rtlCol="0">
            <a:spAutoFit/>
          </a:bodyPr>
          <a:lstStyle/>
          <a:p>
            <a:r>
              <a:rPr lang="en-US" sz="2400" smtClean="0"/>
              <a:t>QuestaSim 10.0b 64-bit</a:t>
            </a:r>
          </a:p>
        </p:txBody>
      </p:sp>
      <p:pic>
        <p:nvPicPr>
          <p:cNvPr id="52226" name="Picture 2"/>
          <p:cNvPicPr>
            <a:picLocks noChangeAspect="1" noChangeArrowheads="1"/>
          </p:cNvPicPr>
          <p:nvPr/>
        </p:nvPicPr>
        <p:blipFill>
          <a:blip r:embed="rId3" cstate="print"/>
          <a:srcRect l="6750" t="36684" r="44250" b="11192"/>
          <a:stretch>
            <a:fillRect/>
          </a:stretch>
        </p:blipFill>
        <p:spPr bwMode="auto">
          <a:xfrm>
            <a:off x="380999" y="1219200"/>
            <a:ext cx="7957373"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Semester Topics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7</a:t>
            </a:fld>
            <a:endParaRPr lang="en-US"/>
          </a:p>
        </p:txBody>
      </p:sp>
      <p:sp>
        <p:nvSpPr>
          <p:cNvPr id="5" name="TextBox 4"/>
          <p:cNvSpPr txBox="1"/>
          <p:nvPr/>
        </p:nvSpPr>
        <p:spPr>
          <a:xfrm>
            <a:off x="609600" y="1143000"/>
            <a:ext cx="8153400" cy="4081117"/>
          </a:xfrm>
          <a:prstGeom prst="rect">
            <a:avLst/>
          </a:prstGeom>
          <a:noFill/>
        </p:spPr>
        <p:txBody>
          <a:bodyPr wrap="square" rtlCol="0">
            <a:spAutoFit/>
          </a:bodyPr>
          <a:lstStyle/>
          <a:p>
            <a:pPr>
              <a:lnSpc>
                <a:spcPct val="90000"/>
              </a:lnSpc>
              <a:buFont typeface="Arial" pitchFamily="34" charset="0"/>
              <a:buChar char="•"/>
            </a:pPr>
            <a:r>
              <a:rPr lang="en-US" sz="2400" smtClean="0"/>
              <a:t>Introduction to Verification</a:t>
            </a:r>
          </a:p>
          <a:p>
            <a:pPr>
              <a:lnSpc>
                <a:spcPct val="90000"/>
              </a:lnSpc>
              <a:buFont typeface="Arial" pitchFamily="34" charset="0"/>
              <a:buChar char="•"/>
            </a:pPr>
            <a:r>
              <a:rPr lang="en-US" sz="2400" smtClean="0"/>
              <a:t>SystemVerilog Language Constructs</a:t>
            </a:r>
          </a:p>
          <a:p>
            <a:pPr>
              <a:lnSpc>
                <a:spcPct val="90000"/>
              </a:lnSpc>
              <a:buFont typeface="Arial" pitchFamily="34" charset="0"/>
              <a:buChar char="•"/>
            </a:pPr>
            <a:r>
              <a:rPr lang="en-US" sz="2400" smtClean="0"/>
              <a:t>Test Bench Environments</a:t>
            </a:r>
          </a:p>
          <a:p>
            <a:pPr>
              <a:lnSpc>
                <a:spcPct val="90000"/>
              </a:lnSpc>
              <a:buFont typeface="Arial" pitchFamily="34" charset="0"/>
              <a:buChar char="•"/>
            </a:pPr>
            <a:r>
              <a:rPr lang="en-US" sz="2400" smtClean="0"/>
              <a:t>Interfaces</a:t>
            </a:r>
          </a:p>
          <a:p>
            <a:pPr>
              <a:lnSpc>
                <a:spcPct val="90000"/>
              </a:lnSpc>
              <a:buFont typeface="Arial" pitchFamily="34" charset="0"/>
              <a:buChar char="•"/>
            </a:pPr>
            <a:r>
              <a:rPr lang="en-US" sz="2400" smtClean="0"/>
              <a:t> Clocking blocks and programs</a:t>
            </a:r>
          </a:p>
          <a:p>
            <a:pPr>
              <a:lnSpc>
                <a:spcPct val="90000"/>
              </a:lnSpc>
              <a:buFont typeface="Arial" pitchFamily="34" charset="0"/>
              <a:buChar char="•"/>
            </a:pPr>
            <a:r>
              <a:rPr lang="en-US" sz="2400" smtClean="0"/>
              <a:t> Basic OOP</a:t>
            </a:r>
          </a:p>
          <a:p>
            <a:pPr>
              <a:lnSpc>
                <a:spcPct val="90000"/>
              </a:lnSpc>
              <a:buFont typeface="Arial" pitchFamily="34" charset="0"/>
              <a:buChar char="•"/>
            </a:pPr>
            <a:r>
              <a:rPr lang="en-US" sz="2400" smtClean="0"/>
              <a:t> Randomization</a:t>
            </a:r>
          </a:p>
          <a:p>
            <a:pPr>
              <a:lnSpc>
                <a:spcPct val="90000"/>
              </a:lnSpc>
              <a:buFont typeface="Arial" pitchFamily="34" charset="0"/>
              <a:buChar char="•"/>
            </a:pPr>
            <a:r>
              <a:rPr lang="en-US" sz="2400" smtClean="0"/>
              <a:t>Threads and Interprocess Communication</a:t>
            </a:r>
          </a:p>
          <a:p>
            <a:pPr>
              <a:lnSpc>
                <a:spcPct val="90000"/>
              </a:lnSpc>
              <a:buFont typeface="Arial" pitchFamily="34" charset="0"/>
              <a:buChar char="•"/>
            </a:pPr>
            <a:r>
              <a:rPr lang="en-US" sz="2400" smtClean="0"/>
              <a:t>Advanced OOP</a:t>
            </a:r>
          </a:p>
          <a:p>
            <a:pPr>
              <a:lnSpc>
                <a:spcPct val="90000"/>
              </a:lnSpc>
              <a:buFont typeface="Arial" pitchFamily="34" charset="0"/>
              <a:buChar char="•"/>
            </a:pPr>
            <a:r>
              <a:rPr lang="en-US" sz="2400" smtClean="0"/>
              <a:t>Functional Coverage</a:t>
            </a:r>
          </a:p>
          <a:p>
            <a:pPr>
              <a:lnSpc>
                <a:spcPct val="90000"/>
              </a:lnSpc>
              <a:buFont typeface="Arial" pitchFamily="34" charset="0"/>
              <a:buChar char="•"/>
            </a:pPr>
            <a:r>
              <a:rPr lang="en-US" sz="2400" smtClean="0"/>
              <a:t>Advanced Interfaces</a:t>
            </a:r>
          </a:p>
          <a:p>
            <a:pPr>
              <a:lnSpc>
                <a:spcPct val="90000"/>
              </a:lnSpc>
              <a:buFont typeface="Arial" pitchFamily="34" charset="0"/>
              <a:buChar char="•"/>
            </a:pPr>
            <a:r>
              <a:rPr lang="en-US" sz="2400" smtClean="0"/>
              <a:t> Interfacing with C/C++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Class 1 Topics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8</a:t>
            </a:fld>
            <a:endParaRPr lang="en-US"/>
          </a:p>
        </p:txBody>
      </p:sp>
      <p:sp>
        <p:nvSpPr>
          <p:cNvPr id="5" name="TextBox 4"/>
          <p:cNvSpPr txBox="1"/>
          <p:nvPr/>
        </p:nvSpPr>
        <p:spPr>
          <a:xfrm>
            <a:off x="609600" y="1143000"/>
            <a:ext cx="8153400" cy="4025717"/>
          </a:xfrm>
          <a:prstGeom prst="rect">
            <a:avLst/>
          </a:prstGeom>
          <a:noFill/>
        </p:spPr>
        <p:txBody>
          <a:bodyPr wrap="square" rtlCol="0">
            <a:spAutoFit/>
          </a:bodyPr>
          <a:lstStyle/>
          <a:p>
            <a:pPr>
              <a:lnSpc>
                <a:spcPct val="90000"/>
              </a:lnSpc>
              <a:buFont typeface="Arial" pitchFamily="34" charset="0"/>
              <a:buChar char="•"/>
            </a:pPr>
            <a:r>
              <a:rPr lang="en-US" sz="2400" smtClean="0"/>
              <a:t>What is verification?</a:t>
            </a:r>
          </a:p>
          <a:p>
            <a:pPr>
              <a:lnSpc>
                <a:spcPct val="90000"/>
              </a:lnSpc>
              <a:buFont typeface="Arial" pitchFamily="34" charset="0"/>
              <a:buChar char="•"/>
            </a:pPr>
            <a:r>
              <a:rPr lang="en-US" sz="2400" smtClean="0"/>
              <a:t>Why verify?</a:t>
            </a:r>
          </a:p>
          <a:p>
            <a:pPr>
              <a:lnSpc>
                <a:spcPct val="90000"/>
              </a:lnSpc>
              <a:buFont typeface="Arial" pitchFamily="34" charset="0"/>
              <a:buChar char="•"/>
            </a:pPr>
            <a:r>
              <a:rPr lang="en-US" sz="2400" smtClean="0"/>
              <a:t>The verification process</a:t>
            </a:r>
          </a:p>
          <a:p>
            <a:pPr>
              <a:lnSpc>
                <a:spcPct val="90000"/>
              </a:lnSpc>
              <a:buFont typeface="Arial" pitchFamily="34" charset="0"/>
              <a:buChar char="•"/>
            </a:pPr>
            <a:r>
              <a:rPr lang="en-US" sz="2400" smtClean="0"/>
              <a:t>Verification plan exercise</a:t>
            </a:r>
          </a:p>
          <a:p>
            <a:pPr>
              <a:lnSpc>
                <a:spcPct val="90000"/>
              </a:lnSpc>
              <a:buFont typeface="Arial" pitchFamily="34" charset="0"/>
              <a:buChar char="•"/>
            </a:pPr>
            <a:r>
              <a:rPr lang="en-US" sz="2400" smtClean="0"/>
              <a:t>Directed testing</a:t>
            </a:r>
          </a:p>
          <a:p>
            <a:pPr>
              <a:lnSpc>
                <a:spcPct val="90000"/>
              </a:lnSpc>
              <a:buFont typeface="Arial" pitchFamily="34" charset="0"/>
              <a:buChar char="•"/>
            </a:pPr>
            <a:r>
              <a:rPr lang="en-US" sz="2400" smtClean="0"/>
              <a:t>Testbench exercise</a:t>
            </a:r>
          </a:p>
          <a:p>
            <a:pPr>
              <a:lnSpc>
                <a:spcPct val="90000"/>
              </a:lnSpc>
              <a:buFont typeface="Arial" pitchFamily="34" charset="0"/>
              <a:buChar char="•"/>
            </a:pPr>
            <a:r>
              <a:rPr lang="en-US" sz="2400" smtClean="0"/>
              <a:t>Randomization</a:t>
            </a:r>
          </a:p>
          <a:p>
            <a:pPr>
              <a:lnSpc>
                <a:spcPct val="90000"/>
              </a:lnSpc>
              <a:buFont typeface="Arial" pitchFamily="34" charset="0"/>
              <a:buChar char="•"/>
            </a:pPr>
            <a:r>
              <a:rPr lang="en-US" sz="2400" smtClean="0"/>
              <a:t>Functional coverage</a:t>
            </a:r>
          </a:p>
          <a:p>
            <a:pPr>
              <a:lnSpc>
                <a:spcPct val="90000"/>
              </a:lnSpc>
              <a:buFont typeface="Arial" pitchFamily="34" charset="0"/>
              <a:buChar char="•"/>
            </a:pPr>
            <a:r>
              <a:rPr lang="en-US" sz="2400" smtClean="0"/>
              <a:t> Testbench components</a:t>
            </a:r>
          </a:p>
          <a:p>
            <a:pPr>
              <a:lnSpc>
                <a:spcPct val="90000"/>
              </a:lnSpc>
              <a:buFont typeface="Arial" pitchFamily="34" charset="0"/>
              <a:buChar char="•"/>
            </a:pPr>
            <a:r>
              <a:rPr lang="en-US" sz="2400" smtClean="0"/>
              <a:t> Black/white/gray box verification methods</a:t>
            </a:r>
          </a:p>
          <a:p>
            <a:pPr>
              <a:lnSpc>
                <a:spcPct val="90000"/>
              </a:lnSpc>
              <a:buFont typeface="Arial" pitchFamily="34" charset="0"/>
              <a:buChar char="•"/>
            </a:pPr>
            <a:r>
              <a:rPr lang="en-US" sz="2400" smtClean="0"/>
              <a:t> HW 1</a:t>
            </a:r>
          </a:p>
          <a:p>
            <a:pPr>
              <a:lnSpc>
                <a:spcPct val="90000"/>
              </a:lnSpc>
              <a:buFont typeface="Arial" pitchFamily="34" charset="0"/>
              <a:buChar char="•"/>
            </a:pP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1 Copyright 2011 G. Tumbush, C. Spear v1.0</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What is verification?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9</a:t>
            </a:fld>
            <a:endParaRPr lang="en-US"/>
          </a:p>
        </p:txBody>
      </p:sp>
      <p:sp>
        <p:nvSpPr>
          <p:cNvPr id="5" name="TextBox 4"/>
          <p:cNvSpPr txBox="1"/>
          <p:nvPr/>
        </p:nvSpPr>
        <p:spPr>
          <a:xfrm>
            <a:off x="609600" y="1143000"/>
            <a:ext cx="8153400" cy="1089529"/>
          </a:xfrm>
          <a:prstGeom prst="rect">
            <a:avLst/>
          </a:prstGeom>
          <a:noFill/>
        </p:spPr>
        <p:txBody>
          <a:bodyPr wrap="square" rtlCol="0">
            <a:spAutoFit/>
          </a:bodyPr>
          <a:lstStyle/>
          <a:p>
            <a:pPr>
              <a:lnSpc>
                <a:spcPct val="90000"/>
              </a:lnSpc>
            </a:pPr>
            <a:r>
              <a:rPr lang="en-US" sz="2400" smtClean="0"/>
              <a:t>Verification ensures that the RTL performs the correct function.</a:t>
            </a:r>
          </a:p>
          <a:p>
            <a:pPr>
              <a:lnSpc>
                <a:spcPct val="90000"/>
              </a:lnSpc>
            </a:pPr>
            <a:endParaRPr lang="en-US" sz="2400" smtClean="0"/>
          </a:p>
          <a:p>
            <a:pPr>
              <a:lnSpc>
                <a:spcPct val="90000"/>
              </a:lnSpc>
            </a:pPr>
            <a:r>
              <a:rPr lang="en-US" sz="2400" smtClean="0"/>
              <a:t>What defines the correct function of the RTL? </a:t>
            </a:r>
            <a:endParaRPr lang="en-US" sz="2000"/>
          </a:p>
        </p:txBody>
      </p:sp>
      <p:sp>
        <p:nvSpPr>
          <p:cNvPr id="6" name="TextBox 5"/>
          <p:cNvSpPr txBox="1"/>
          <p:nvPr/>
        </p:nvSpPr>
        <p:spPr>
          <a:xfrm>
            <a:off x="3429000" y="2438400"/>
            <a:ext cx="2039469" cy="523220"/>
          </a:xfrm>
          <a:prstGeom prst="rect">
            <a:avLst/>
          </a:prstGeom>
          <a:noFill/>
        </p:spPr>
        <p:txBody>
          <a:bodyPr wrap="square" rtlCol="0">
            <a:spAutoFit/>
          </a:bodyPr>
          <a:lstStyle/>
          <a:p>
            <a:r>
              <a:rPr lang="en-US" sz="2800" smtClean="0"/>
              <a:t>Specification</a:t>
            </a:r>
            <a:endParaRPr lang="en-US" sz="2800" dirty="0" smtClean="0"/>
          </a:p>
        </p:txBody>
      </p:sp>
      <p:sp>
        <p:nvSpPr>
          <p:cNvPr id="13" name="TextBox 12"/>
          <p:cNvSpPr txBox="1"/>
          <p:nvPr/>
        </p:nvSpPr>
        <p:spPr>
          <a:xfrm>
            <a:off x="6477000" y="2438400"/>
            <a:ext cx="1024639" cy="461665"/>
          </a:xfrm>
          <a:prstGeom prst="rect">
            <a:avLst/>
          </a:prstGeom>
          <a:noFill/>
        </p:spPr>
        <p:txBody>
          <a:bodyPr wrap="none" rtlCol="0">
            <a:spAutoFit/>
          </a:bodyPr>
          <a:lstStyle/>
          <a:p>
            <a:r>
              <a:rPr lang="en-US" sz="2400" smtClean="0"/>
              <a:t>Design</a:t>
            </a:r>
            <a:endParaRPr lang="en-US" sz="2400" dirty="0" smtClean="0"/>
          </a:p>
        </p:txBody>
      </p:sp>
      <p:sp>
        <p:nvSpPr>
          <p:cNvPr id="14" name="TextBox 13"/>
          <p:cNvSpPr txBox="1"/>
          <p:nvPr/>
        </p:nvSpPr>
        <p:spPr>
          <a:xfrm>
            <a:off x="990600" y="2438400"/>
            <a:ext cx="1609800" cy="461665"/>
          </a:xfrm>
          <a:prstGeom prst="rect">
            <a:avLst/>
          </a:prstGeom>
          <a:noFill/>
        </p:spPr>
        <p:txBody>
          <a:bodyPr wrap="none" rtlCol="0">
            <a:spAutoFit/>
          </a:bodyPr>
          <a:lstStyle/>
          <a:p>
            <a:r>
              <a:rPr lang="en-US" sz="2400" smtClean="0"/>
              <a:t>Verification</a:t>
            </a:r>
            <a:endParaRPr lang="en-US" sz="2400" dirty="0" smtClean="0"/>
          </a:p>
        </p:txBody>
      </p:sp>
      <p:sp>
        <p:nvSpPr>
          <p:cNvPr id="15" name="TextBox 14"/>
          <p:cNvSpPr txBox="1"/>
          <p:nvPr/>
        </p:nvSpPr>
        <p:spPr>
          <a:xfrm>
            <a:off x="685800" y="3352800"/>
            <a:ext cx="5149102" cy="2677656"/>
          </a:xfrm>
          <a:prstGeom prst="rect">
            <a:avLst/>
          </a:prstGeom>
          <a:noFill/>
        </p:spPr>
        <p:txBody>
          <a:bodyPr wrap="none" rtlCol="0">
            <a:spAutoFit/>
          </a:bodyPr>
          <a:lstStyle/>
          <a:p>
            <a:r>
              <a:rPr lang="en-US" sz="2400" smtClean="0"/>
              <a:t>What is the format of the specification?</a:t>
            </a:r>
          </a:p>
          <a:p>
            <a:pPr marL="457200" indent="-457200">
              <a:buFont typeface="+mj-lt"/>
              <a:buAutoNum type="arabicPeriod"/>
            </a:pPr>
            <a:r>
              <a:rPr lang="en-US" sz="2400" smtClean="0"/>
              <a:t>paper document</a:t>
            </a:r>
          </a:p>
          <a:p>
            <a:pPr marL="457200" indent="-457200">
              <a:buFont typeface="+mj-lt"/>
              <a:buAutoNum type="arabicPeriod"/>
            </a:pPr>
            <a:r>
              <a:rPr lang="en-US" sz="2400" smtClean="0"/>
              <a:t>Executable spec</a:t>
            </a:r>
          </a:p>
          <a:p>
            <a:pPr marL="914400" lvl="1" indent="-457200">
              <a:buFont typeface="+mj-lt"/>
              <a:buAutoNum type="arabicPeriod"/>
            </a:pPr>
            <a:r>
              <a:rPr lang="en-US" sz="2400" smtClean="0"/>
              <a:t>SystemC</a:t>
            </a:r>
          </a:p>
          <a:p>
            <a:pPr marL="914400" lvl="1" indent="-457200">
              <a:buFont typeface="+mj-lt"/>
              <a:buAutoNum type="arabicPeriod"/>
            </a:pPr>
            <a:r>
              <a:rPr lang="en-US" sz="2400" smtClean="0"/>
              <a:t>C++</a:t>
            </a:r>
          </a:p>
          <a:p>
            <a:pPr marL="914400" lvl="1" indent="-457200">
              <a:buFont typeface="+mj-lt"/>
              <a:buAutoNum type="arabicPeriod"/>
            </a:pPr>
            <a:r>
              <a:rPr lang="en-US" sz="2400" smtClean="0"/>
              <a:t>Matlab</a:t>
            </a:r>
          </a:p>
          <a:p>
            <a:pPr marL="914400" lvl="1" indent="-457200">
              <a:buFont typeface="+mj-lt"/>
              <a:buAutoNum type="arabicPeriod"/>
            </a:pPr>
            <a:r>
              <a:rPr lang="en-US" sz="2400" smtClean="0"/>
              <a:t>etc.</a:t>
            </a:r>
            <a:endParaRPr lang="en-US" sz="2400" dirty="0" smtClean="0"/>
          </a:p>
        </p:txBody>
      </p:sp>
      <p:cxnSp>
        <p:nvCxnSpPr>
          <p:cNvPr id="32" name="Straight Arrow Connector 31"/>
          <p:cNvCxnSpPr/>
          <p:nvPr/>
        </p:nvCxnSpPr>
        <p:spPr>
          <a:xfrm>
            <a:off x="5486400" y="2667000"/>
            <a:ext cx="914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a:off x="2590800" y="2667000"/>
            <a:ext cx="838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5" grpId="0" uiExpand="1"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spPr>
      <a:bodyPr wrap="square" rtlCol="0">
        <a:spAutoFit/>
      </a:bodyPr>
      <a:lstStyle>
        <a:defPPr>
          <a:defRPr sz="2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47786</TotalTime>
  <Words>5471</Words>
  <Application>Microsoft Office PowerPoint</Application>
  <PresentationFormat>On-screen Show (4:3)</PresentationFormat>
  <Paragraphs>628</Paragraphs>
  <Slides>35</Slides>
  <Notes>33</Notes>
  <HiddenSlides>0</HiddenSlides>
  <MMClips>0</MMClips>
  <ScaleCrop>false</ScaleCrop>
  <HeadingPairs>
    <vt:vector size="6" baseType="variant">
      <vt:variant>
        <vt:lpstr>Theme</vt:lpstr>
      </vt:variant>
      <vt:variant>
        <vt:i4>1</vt:i4>
      </vt:variant>
      <vt:variant>
        <vt:lpstr>Links</vt:lpstr>
      </vt:variant>
      <vt:variant>
        <vt:i4>12</vt:i4>
      </vt:variant>
      <vt:variant>
        <vt:lpstr>Slide Titles</vt:lpstr>
      </vt:variant>
      <vt:variant>
        <vt:i4>35</vt:i4>
      </vt:variant>
    </vt:vector>
  </HeadingPairs>
  <TitlesOfParts>
    <vt:vector size="48" baseType="lpstr">
      <vt:lpstr>Office Theme</vt:lpstr>
      <vt:lpstr>C:\Documents and Settings\Greg\My Documents\verif_book\Chap_1_Verification_Guidelines\Cost of Bug.vsd</vt:lpstr>
      <vt:lpstr>C:\Documents and Settings\Greg\My Documents\verif_book\Chap_1_Verification_Guidelines\1.1.1 Testing at different levels.vsd</vt:lpstr>
      <vt:lpstr>C:\Documents and Settings\Greg\My Documents\verif_book\Chap_1_Verification_Guidelines\Fig 1-1 Directed test progress over time.vsd</vt:lpstr>
      <vt:lpstr>C:\Documents and Settings\Greg\My Documents\verif_book\Chap_1_Verification_Guidelines\Fig 1-3 constrainted random test progress.vsd</vt:lpstr>
      <vt:lpstr>C:\Documents and Settings\Greg\My Documents\verif_book\Chap_1_Verification_Guidelines\coverage.vsd</vt:lpstr>
      <vt:lpstr>C:\Documents and Settings\Greg\My Documents\verif_book\Chap_1_Verification_Guidelines\Fig 1-9 Signal and command layers.vsd</vt:lpstr>
      <vt:lpstr>C:\Documents and Settings\Greg\My Documents\verif_book\Chap_1_Verification_Guidelines\Fig 1-10 Testbench with Functional layer added.vsd</vt:lpstr>
      <vt:lpstr>C:\Documents and Settings\Greg\My Documents\verif_book\Chap_1_Verification_Guidelines\Fig 1-11 Testbench with Scenario layer added.vsd</vt:lpstr>
      <vt:lpstr>C:\Documents and Settings\Greg\My Documents\verif_book\Chap_1_Verification_Guidelines\Fig 1-12 Full testbench with all layers.vsd</vt:lpstr>
      <vt:lpstr>black box.vsd</vt:lpstr>
      <vt:lpstr>white box.vsd</vt:lpstr>
      <vt:lpstr>gray box.vsd</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 FlipFlops</dc:title>
  <dc:creator> </dc:creator>
  <cp:lastModifiedBy>Greg Tumbush</cp:lastModifiedBy>
  <cp:revision>1030</cp:revision>
  <dcterms:created xsi:type="dcterms:W3CDTF">2008-10-07T19:16:34Z</dcterms:created>
  <dcterms:modified xsi:type="dcterms:W3CDTF">2011-08-30T15:55:42Z</dcterms:modified>
</cp:coreProperties>
</file>