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26" r:id="rId2"/>
    <p:sldId id="306" r:id="rId3"/>
    <p:sldId id="328" r:id="rId4"/>
    <p:sldId id="327" r:id="rId5"/>
    <p:sldId id="329" r:id="rId6"/>
    <p:sldId id="330" r:id="rId7"/>
    <p:sldId id="331" r:id="rId8"/>
    <p:sldId id="332" r:id="rId9"/>
    <p:sldId id="333" r:id="rId10"/>
    <p:sldId id="334" r:id="rId11"/>
    <p:sldId id="336" r:id="rId12"/>
    <p:sldId id="335" r:id="rId13"/>
    <p:sldId id="337" r:id="rId14"/>
    <p:sldId id="338" r:id="rId15"/>
    <p:sldId id="339" r:id="rId16"/>
    <p:sldId id="340" r:id="rId17"/>
    <p:sldId id="341" r:id="rId18"/>
    <p:sldId id="342" r:id="rId19"/>
    <p:sldId id="354" r:id="rId20"/>
    <p:sldId id="343" r:id="rId21"/>
    <p:sldId id="344" r:id="rId22"/>
    <p:sldId id="345" r:id="rId23"/>
    <p:sldId id="346" r:id="rId24"/>
    <p:sldId id="347" r:id="rId25"/>
    <p:sldId id="348" r:id="rId26"/>
    <p:sldId id="352" r:id="rId27"/>
    <p:sldId id="349" r:id="rId28"/>
    <p:sldId id="351" r:id="rId29"/>
    <p:sldId id="350" r:id="rId30"/>
    <p:sldId id="353" r:id="rId31"/>
    <p:sldId id="355" r:id="rId32"/>
    <p:sldId id="356" r:id="rId33"/>
    <p:sldId id="389" r:id="rId34"/>
    <p:sldId id="357" r:id="rId35"/>
    <p:sldId id="358" r:id="rId36"/>
    <p:sldId id="390" r:id="rId37"/>
    <p:sldId id="359" r:id="rId38"/>
    <p:sldId id="360" r:id="rId39"/>
    <p:sldId id="361" r:id="rId40"/>
    <p:sldId id="362" r:id="rId41"/>
    <p:sldId id="363" r:id="rId42"/>
    <p:sldId id="364" r:id="rId43"/>
    <p:sldId id="365" r:id="rId44"/>
    <p:sldId id="391" r:id="rId45"/>
    <p:sldId id="392" r:id="rId46"/>
    <p:sldId id="366" r:id="rId47"/>
    <p:sldId id="367" r:id="rId48"/>
    <p:sldId id="368" r:id="rId49"/>
    <p:sldId id="369" r:id="rId50"/>
    <p:sldId id="370" r:id="rId51"/>
    <p:sldId id="371" r:id="rId52"/>
    <p:sldId id="372" r:id="rId53"/>
    <p:sldId id="393" r:id="rId54"/>
    <p:sldId id="373" r:id="rId55"/>
    <p:sldId id="374" r:id="rId56"/>
    <p:sldId id="375" r:id="rId57"/>
    <p:sldId id="376" r:id="rId58"/>
    <p:sldId id="377" r:id="rId59"/>
    <p:sldId id="378" r:id="rId60"/>
    <p:sldId id="380" r:id="rId61"/>
    <p:sldId id="381" r:id="rId62"/>
    <p:sldId id="383" r:id="rId63"/>
    <p:sldId id="385" r:id="rId64"/>
    <p:sldId id="388" r:id="rId65"/>
    <p:sldId id="386"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CC"/>
    <a:srgbClr val="CC6600"/>
    <a:srgbClr val="EEEEEE"/>
    <a:srgbClr val="F2F2F2"/>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5" autoAdjust="0"/>
    <p:restoredTop sz="79949" autoAdjust="0"/>
  </p:normalViewPr>
  <p:slideViewPr>
    <p:cSldViewPr>
      <p:cViewPr>
        <p:scale>
          <a:sx n="88" d="100"/>
          <a:sy n="88" d="100"/>
        </p:scale>
        <p:origin x="-210" y="3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710" y="-114"/>
      </p:cViewPr>
      <p:guideLst>
        <p:guide orient="horz" pos="3025"/>
        <p:guide pos="2305"/>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170583" cy="480470"/>
          </a:xfrm>
          <a:prstGeom prst="rect">
            <a:avLst/>
          </a:prstGeom>
        </p:spPr>
        <p:txBody>
          <a:bodyPr vert="horz" lIns="94771" tIns="47386" rIns="94771" bIns="47386" rtlCol="0"/>
          <a:lstStyle>
            <a:lvl1pPr algn="l">
              <a:defRPr sz="1200"/>
            </a:lvl1pPr>
          </a:lstStyle>
          <a:p>
            <a:endParaRPr lang="en-US"/>
          </a:p>
        </p:txBody>
      </p:sp>
      <p:sp>
        <p:nvSpPr>
          <p:cNvPr id="3" name="Date Placeholder 2"/>
          <p:cNvSpPr>
            <a:spLocks noGrp="1"/>
          </p:cNvSpPr>
          <p:nvPr>
            <p:ph type="dt" sz="quarter" idx="1"/>
          </p:nvPr>
        </p:nvSpPr>
        <p:spPr>
          <a:xfrm>
            <a:off x="4142967" y="0"/>
            <a:ext cx="3170583" cy="480470"/>
          </a:xfrm>
          <a:prstGeom prst="rect">
            <a:avLst/>
          </a:prstGeom>
        </p:spPr>
        <p:txBody>
          <a:bodyPr vert="horz" lIns="94771" tIns="47386" rIns="94771" bIns="47386" rtlCol="0"/>
          <a:lstStyle>
            <a:lvl1pPr algn="r">
              <a:defRPr sz="1200"/>
            </a:lvl1pPr>
          </a:lstStyle>
          <a:p>
            <a:fld id="{0439BDBB-6DC8-4E97-8F49-C99A07DB359A}" type="datetimeFigureOut">
              <a:rPr lang="en-US" smtClean="0"/>
              <a:pPr/>
              <a:t>9/15/2011</a:t>
            </a:fld>
            <a:endParaRPr lang="en-US"/>
          </a:p>
        </p:txBody>
      </p:sp>
      <p:sp>
        <p:nvSpPr>
          <p:cNvPr id="4" name="Footer Placeholder 3"/>
          <p:cNvSpPr>
            <a:spLocks noGrp="1"/>
          </p:cNvSpPr>
          <p:nvPr>
            <p:ph type="ftr" sz="quarter" idx="2"/>
          </p:nvPr>
        </p:nvSpPr>
        <p:spPr>
          <a:xfrm>
            <a:off x="3" y="9119101"/>
            <a:ext cx="3170583" cy="480469"/>
          </a:xfrm>
          <a:prstGeom prst="rect">
            <a:avLst/>
          </a:prstGeom>
        </p:spPr>
        <p:txBody>
          <a:bodyPr vert="horz" lIns="94771" tIns="47386" rIns="94771" bIns="47386" rtlCol="0" anchor="b"/>
          <a:lstStyle>
            <a:lvl1pPr algn="l">
              <a:defRPr sz="1200"/>
            </a:lvl1pPr>
          </a:lstStyle>
          <a:p>
            <a:endParaRPr lang="en-US"/>
          </a:p>
        </p:txBody>
      </p:sp>
      <p:sp>
        <p:nvSpPr>
          <p:cNvPr id="5" name="Slide Number Placeholder 4"/>
          <p:cNvSpPr>
            <a:spLocks noGrp="1"/>
          </p:cNvSpPr>
          <p:nvPr>
            <p:ph type="sldNum" sz="quarter" idx="3"/>
          </p:nvPr>
        </p:nvSpPr>
        <p:spPr>
          <a:xfrm>
            <a:off x="4142967" y="9119101"/>
            <a:ext cx="3170583" cy="480469"/>
          </a:xfrm>
          <a:prstGeom prst="rect">
            <a:avLst/>
          </a:prstGeom>
        </p:spPr>
        <p:txBody>
          <a:bodyPr vert="horz" lIns="94771" tIns="47386" rIns="94771" bIns="47386" rtlCol="0" anchor="b"/>
          <a:lstStyle>
            <a:lvl1pPr algn="r">
              <a:defRPr sz="1200"/>
            </a:lvl1pPr>
          </a:lstStyle>
          <a:p>
            <a:fld id="{109CEF60-CADF-486E-9973-564B3FDA10A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1"/>
            <a:ext cx="3169920" cy="480060"/>
          </a:xfrm>
          <a:prstGeom prst="rect">
            <a:avLst/>
          </a:prstGeom>
        </p:spPr>
        <p:txBody>
          <a:bodyPr vert="horz" lIns="96546" tIns="48274" rIns="96546" bIns="48274" rtlCol="0"/>
          <a:lstStyle>
            <a:lvl1pPr algn="l">
              <a:defRPr sz="1200"/>
            </a:lvl1pPr>
          </a:lstStyle>
          <a:p>
            <a:endParaRPr lang="en-US"/>
          </a:p>
        </p:txBody>
      </p:sp>
      <p:sp>
        <p:nvSpPr>
          <p:cNvPr id="3" name="Date Placeholder 2"/>
          <p:cNvSpPr>
            <a:spLocks noGrp="1"/>
          </p:cNvSpPr>
          <p:nvPr>
            <p:ph type="dt" idx="1"/>
          </p:nvPr>
        </p:nvSpPr>
        <p:spPr>
          <a:xfrm>
            <a:off x="4143587" y="11"/>
            <a:ext cx="3169920" cy="480060"/>
          </a:xfrm>
          <a:prstGeom prst="rect">
            <a:avLst/>
          </a:prstGeom>
        </p:spPr>
        <p:txBody>
          <a:bodyPr vert="horz" lIns="96546" tIns="48274" rIns="96546" bIns="48274" rtlCol="0"/>
          <a:lstStyle>
            <a:lvl1pPr algn="r">
              <a:defRPr sz="1200"/>
            </a:lvl1pPr>
          </a:lstStyle>
          <a:p>
            <a:fld id="{A68FFE3F-0F9A-465D-917C-BF022CF9A8F3}" type="datetimeFigureOut">
              <a:rPr lang="en-US" smtClean="0"/>
              <a:pPr/>
              <a:t>9/15/2011</a:t>
            </a:fld>
            <a:endParaRPr lang="en-US"/>
          </a:p>
        </p:txBody>
      </p:sp>
      <p:sp>
        <p:nvSpPr>
          <p:cNvPr id="4" name="Slide Image Placeholder 3"/>
          <p:cNvSpPr>
            <a:spLocks noGrp="1" noRot="1" noChangeAspect="1"/>
          </p:cNvSpPr>
          <p:nvPr>
            <p:ph type="sldImg" idx="2"/>
          </p:nvPr>
        </p:nvSpPr>
        <p:spPr>
          <a:xfrm>
            <a:off x="1255713" y="719138"/>
            <a:ext cx="4803775" cy="3602037"/>
          </a:xfrm>
          <a:prstGeom prst="rect">
            <a:avLst/>
          </a:prstGeom>
          <a:noFill/>
          <a:ln w="12700">
            <a:solidFill>
              <a:prstClr val="black"/>
            </a:solidFill>
          </a:ln>
        </p:spPr>
        <p:txBody>
          <a:bodyPr vert="horz" lIns="96546" tIns="48274" rIns="96546" bIns="48274"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546" tIns="48274" rIns="96546" bIns="4827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8"/>
            <a:ext cx="3169920" cy="480060"/>
          </a:xfrm>
          <a:prstGeom prst="rect">
            <a:avLst/>
          </a:prstGeom>
        </p:spPr>
        <p:txBody>
          <a:bodyPr vert="horz" lIns="96546" tIns="48274" rIns="96546" bIns="48274"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8"/>
            <a:ext cx="3169920" cy="480060"/>
          </a:xfrm>
          <a:prstGeom prst="rect">
            <a:avLst/>
          </a:prstGeom>
        </p:spPr>
        <p:txBody>
          <a:bodyPr vert="horz" lIns="96546" tIns="48274" rIns="96546" bIns="48274" rtlCol="0" anchor="b"/>
          <a:lstStyle>
            <a:lvl1pPr algn="r">
              <a:defRPr sz="1200"/>
            </a:lvl1pPr>
          </a:lstStyle>
          <a:p>
            <a:fld id="{9496BE8D-5B08-4040-8D09-919B89F312A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defTabSz="914252">
              <a:lnSpc>
                <a:spcPct val="90000"/>
              </a:lnSpc>
              <a:buFont typeface="+mj-lt"/>
              <a:buAutoNum type="arabicPeriod"/>
              <a:defRPr/>
            </a:pPr>
            <a:r>
              <a:rPr lang="en-US" smtClean="0"/>
              <a:t>Why SystemVerilog? Why do you need to learn yet</a:t>
            </a:r>
            <a:r>
              <a:rPr lang="en-US" baseline="0" smtClean="0"/>
              <a:t> another language. </a:t>
            </a:r>
            <a:r>
              <a:rPr lang="en-US" smtClean="0"/>
              <a:t>Also</a:t>
            </a:r>
            <a:r>
              <a:rPr lang="en-US" baseline="0" smtClean="0"/>
              <a:t> go over the current version of verilog/system verilog as well as tool support</a:t>
            </a:r>
            <a:endParaRPr lang="en-US" smtClean="0"/>
          </a:p>
          <a:p>
            <a:pPr marL="228563" indent="-228563">
              <a:lnSpc>
                <a:spcPct val="90000"/>
              </a:lnSpc>
              <a:buFont typeface="+mj-lt"/>
              <a:buAutoNum type="arabicPeriod"/>
            </a:pPr>
            <a:r>
              <a:rPr lang="en-US" smtClean="0"/>
              <a:t> The logic type to obosolete the confusion of reg vs wire except for bi-directionals.</a:t>
            </a:r>
          </a:p>
          <a:p>
            <a:pPr marL="228563" indent="-228563">
              <a:lnSpc>
                <a:spcPct val="90000"/>
              </a:lnSpc>
              <a:buFont typeface="+mj-lt"/>
              <a:buAutoNum type="arabicPeriod"/>
            </a:pPr>
            <a:r>
              <a:rPr lang="en-US" smtClean="0"/>
              <a:t> 2-state logic. Why allocate memory space to represent a variables value as x or z if this is impossible?</a:t>
            </a:r>
          </a:p>
          <a:p>
            <a:pPr marL="228563" indent="-228563" defTabSz="914252">
              <a:lnSpc>
                <a:spcPct val="90000"/>
              </a:lnSpc>
              <a:buFont typeface="+mj-lt"/>
              <a:buAutoNum type="arabicPeriod"/>
              <a:defRPr/>
            </a:pPr>
            <a:r>
              <a:rPr lang="en-US" smtClean="0"/>
              <a:t> Fixed size arrays: </a:t>
            </a:r>
            <a:r>
              <a:rPr lang="en-US" baseline="0" smtClean="0">
                <a:latin typeface="Arial" pitchFamily="34" charset="0"/>
                <a:ea typeface="ＭＳ Ｐゴシック" pitchFamily="-65" charset="-128"/>
              </a:rPr>
              <a:t>Enhancements to Verilog-2001 style array declarations</a:t>
            </a:r>
            <a:endParaRPr lang="en-US" smtClean="0"/>
          </a:p>
          <a:p>
            <a:pPr marL="228563" indent="-228563">
              <a:lnSpc>
                <a:spcPct val="90000"/>
              </a:lnSpc>
              <a:buFont typeface="+mj-lt"/>
              <a:buAutoNum type="arabicPeriod"/>
            </a:pPr>
            <a:r>
              <a:rPr lang="en-US" smtClean="0"/>
              <a:t>for/foreach loops: Foreach is a new, quite useful looping construct</a:t>
            </a:r>
          </a:p>
          <a:p>
            <a:pPr marL="228563" indent="-228563">
              <a:lnSpc>
                <a:spcPct val="90000"/>
              </a:lnSpc>
              <a:buFont typeface="+mj-lt"/>
              <a:buAutoNum type="arabicPeriod"/>
            </a:pPr>
            <a:r>
              <a:rPr lang="en-US" smtClean="0"/>
              <a:t>packed/unpacked arrays: To save memory space use a packed array.</a:t>
            </a:r>
          </a:p>
          <a:p>
            <a:pPr marL="228563" indent="-228563">
              <a:lnSpc>
                <a:spcPct val="90000"/>
              </a:lnSpc>
              <a:buFont typeface="+mj-lt"/>
              <a:buAutoNum type="arabicPeriod"/>
            </a:pPr>
            <a:r>
              <a:rPr lang="en-US" smtClean="0"/>
              <a:t>Dynamic arrays: That grow or shrink during run-time.</a:t>
            </a:r>
          </a:p>
          <a:p>
            <a:pPr marL="228563" indent="-228563">
              <a:lnSpc>
                <a:spcPct val="90000"/>
              </a:lnSpc>
              <a:buFont typeface="+mj-lt"/>
              <a:buAutoNum type="arabicPeriod"/>
            </a:pPr>
            <a:r>
              <a:rPr lang="en-US" smtClean="0"/>
              <a:t>Queues: Another data structure.</a:t>
            </a:r>
          </a:p>
          <a:p>
            <a:pPr marL="228563" indent="-228563">
              <a:lnSpc>
                <a:spcPct val="90000"/>
              </a:lnSpc>
              <a:buFont typeface="+mj-lt"/>
              <a:buAutoNum type="arabicPeriod"/>
            </a:pPr>
            <a:r>
              <a:rPr lang="en-US" smtClean="0"/>
              <a:t>Associative arrays: Great for modeling large memories.</a:t>
            </a:r>
          </a:p>
          <a:p>
            <a:pPr marL="228563" indent="-228563">
              <a:lnSpc>
                <a:spcPct val="90000"/>
              </a:lnSpc>
              <a:buFont typeface="+mj-lt"/>
              <a:buAutoNum type="arabicPeriod"/>
            </a:pPr>
            <a:r>
              <a:rPr lang="en-US" smtClean="0"/>
              <a:t> Array Methods: Lots of ways to manipulate or search arrays.</a:t>
            </a:r>
          </a:p>
          <a:p>
            <a:pPr marL="228563" indent="-228563">
              <a:lnSpc>
                <a:spcPct val="90000"/>
              </a:lnSpc>
              <a:buFont typeface="+mj-lt"/>
              <a:buAutoNum type="arabicPeriod"/>
            </a:pPr>
            <a:r>
              <a:rPr lang="en-US" smtClean="0"/>
              <a:t> Choosing a storage type: What storage type makes the most sense for an application</a:t>
            </a:r>
          </a:p>
          <a:p>
            <a:pPr marL="228563" indent="-228563">
              <a:lnSpc>
                <a:spcPct val="90000"/>
              </a:lnSpc>
              <a:buFont typeface="+mj-lt"/>
              <a:buAutoNum type="arabicPeriod"/>
            </a:pPr>
            <a:r>
              <a:rPr lang="en-US" smtClean="0"/>
              <a:t> Structures: A way to encapsulate data. Pre-cursor to classes. </a:t>
            </a:r>
          </a:p>
          <a:p>
            <a:pPr marL="228563" indent="-228563">
              <a:lnSpc>
                <a:spcPct val="90000"/>
              </a:lnSpc>
              <a:buFont typeface="+mj-lt"/>
              <a:buAutoNum type="arabicPeriod"/>
            </a:pPr>
            <a:r>
              <a:rPr lang="en-US" smtClean="0"/>
              <a:t> User defined types: Have a type you use a lot? Define it!</a:t>
            </a:r>
          </a:p>
          <a:p>
            <a:pPr marL="228563" indent="-228563">
              <a:lnSpc>
                <a:spcPct val="90000"/>
              </a:lnSpc>
              <a:buFont typeface="+mj-lt"/>
              <a:buAutoNum type="arabicPeriod"/>
            </a:pPr>
            <a:r>
              <a:rPr lang="en-US" smtClean="0"/>
              <a:t> Type conversion: Sometimes will need to convert from one type to another.</a:t>
            </a:r>
          </a:p>
          <a:p>
            <a:pPr marL="228563" indent="-228563">
              <a:lnSpc>
                <a:spcPct val="90000"/>
              </a:lnSpc>
              <a:buFont typeface="+mj-lt"/>
              <a:buAutoNum type="arabicPeriod"/>
            </a:pPr>
            <a:r>
              <a:rPr lang="en-US" smtClean="0"/>
              <a:t> Streaming operators: To convert to/from packed/unpacked</a:t>
            </a:r>
          </a:p>
          <a:p>
            <a:pPr marL="228563" indent="-228563">
              <a:lnSpc>
                <a:spcPct val="90000"/>
              </a:lnSpc>
              <a:buFont typeface="+mj-lt"/>
              <a:buAutoNum type="arabicPeriod"/>
            </a:pPr>
            <a:r>
              <a:rPr lang="en-US" smtClean="0"/>
              <a:t> Enumerated types: Another user defined type. A great way to declare states of a state machine without using localparams. Viewable in waveform window!</a:t>
            </a:r>
          </a:p>
          <a:p>
            <a:pPr marL="228563" indent="-228563">
              <a:lnSpc>
                <a:spcPct val="90000"/>
              </a:lnSpc>
              <a:buFont typeface="+mj-lt"/>
              <a:buAutoNum type="arabicPeriod"/>
            </a:pPr>
            <a:r>
              <a:rPr lang="en-US" smtClean="0"/>
              <a:t> Strings: No more declaring large register arrays like reg[191:0] to pack a string into.</a:t>
            </a:r>
          </a:p>
          <a:p>
            <a:pPr marL="228563" indent="-228563">
              <a:buFont typeface="Arial" charset="0"/>
              <a:buAutoNum type="arabicParenR"/>
            </a:pPr>
            <a:endParaRPr lang="en-US" baseline="0" smtClean="0"/>
          </a:p>
          <a:p>
            <a:pPr>
              <a:buFont typeface="Arial" charset="0"/>
              <a:buChar char="•"/>
            </a:pP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ea typeface="ＭＳ Ｐゴシック" pitchFamily="-65" charset="-128"/>
              </a:rPr>
              <a:t>1) Not the grave</a:t>
            </a:r>
            <a:r>
              <a:rPr lang="en-US" baseline="0" smtClean="0">
                <a:latin typeface="Arial" pitchFamily="34" charset="0"/>
                <a:ea typeface="ＭＳ Ｐゴシック" pitchFamily="-65" charset="-128"/>
              </a:rPr>
              <a:t> mark used for compiler directives like `default_nettype none</a:t>
            </a:r>
          </a:p>
          <a:p>
            <a:pPr eaLnBrk="1" hangingPunct="1"/>
            <a:r>
              <a:rPr lang="en-US" baseline="0" smtClean="0">
                <a:latin typeface="Arial" pitchFamily="34" charset="0"/>
                <a:ea typeface="ＭＳ Ｐゴシック" pitchFamily="-65" charset="-128"/>
              </a:rPr>
              <a:t>2) Remember that the first value in the list is assigned to array[0], 2</a:t>
            </a:r>
            <a:r>
              <a:rPr lang="en-US" baseline="30000" smtClean="0">
                <a:latin typeface="Arial" pitchFamily="34" charset="0"/>
                <a:ea typeface="ＭＳ Ｐゴシック" pitchFamily="-65" charset="-128"/>
              </a:rPr>
              <a:t>nd</a:t>
            </a:r>
            <a:r>
              <a:rPr lang="en-US" baseline="0" smtClean="0">
                <a:latin typeface="Arial" pitchFamily="34" charset="0"/>
                <a:ea typeface="ＭＳ Ｐゴシック" pitchFamily="-65" charset="-128"/>
              </a:rPr>
              <a:t> to array[1], etc. so ascend[0] = 0, ascend[1]=1, ascend[2] = 2, ascend[3] = 3 </a:t>
            </a:r>
          </a:p>
          <a:p>
            <a:pPr eaLnBrk="1" hangingPunct="1"/>
            <a:r>
              <a:rPr lang="en-US" baseline="0" smtClean="0">
                <a:latin typeface="Arial" pitchFamily="34" charset="0"/>
                <a:ea typeface="ＭＳ Ｐゴシック" pitchFamily="-65" charset="-128"/>
              </a:rPr>
              <a:t>3) If $display after </a:t>
            </a:r>
            <a:r>
              <a:rPr lang="en-US" smtClean="0">
                <a:latin typeface="Courier New" pitchFamily="49" charset="0"/>
                <a:cs typeface="Courier New" pitchFamily="49" charset="0"/>
              </a:rPr>
              <a:t>int ascend[4] = ‘{0,1,2,3}; will get ‘{0,1,2,3}</a:t>
            </a:r>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4) %p will print an assignment pattern equivalent to the data objects value. The data object can be an array, structure, class, etc.</a:t>
            </a:r>
          </a:p>
          <a:p>
            <a:pPr eaLnBrk="1" hangingPunct="1"/>
            <a:endParaRPr lang="en-US" baseline="0"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i="1" smtClean="0">
                <a:latin typeface="Arial" pitchFamily="34" charset="0"/>
                <a:cs typeface="Arial" pitchFamily="34" charset="0"/>
              </a:rPr>
              <a:t>See Chap_2_Data_Types/exercise2 for code.</a:t>
            </a:r>
            <a:endParaRPr lang="en-US" smtClean="0">
              <a:latin typeface="Arial" pitchFamily="34" charset="0"/>
              <a:ea typeface="ＭＳ Ｐゴシック" pitchFamily="-65" charset="-128"/>
              <a:cs typeface="Arial" pitchFamily="34" charset="0"/>
            </a:endParaRPr>
          </a:p>
          <a:p>
            <a:pPr eaLnBrk="1" hangingPunct="1"/>
            <a:r>
              <a:rPr lang="en-US" smtClean="0">
                <a:latin typeface="Arial" pitchFamily="34" charset="0"/>
                <a:ea typeface="ＭＳ Ｐゴシック" pitchFamily="-65" charset="-128"/>
                <a:cs typeface="Arial" pitchFamily="34" charset="0"/>
              </a:rPr>
              <a:t>my_mem</a:t>
            </a:r>
            <a:r>
              <a:rPr lang="en-US" baseline="0" smtClean="0">
                <a:latin typeface="Arial" pitchFamily="34" charset="0"/>
                <a:ea typeface="ＭＳ Ｐゴシック" pitchFamily="-65" charset="-128"/>
                <a:cs typeface="Arial" pitchFamily="34" charset="0"/>
              </a:rPr>
              <a:t> = {A5, A5, 0} because reading from an out of bounds 4-valued type returns an X but it is resolved to a 0 when assigned to 2-value logic.</a:t>
            </a:r>
          </a:p>
          <a:p>
            <a:pPr defTabSz="914200">
              <a:defRPr/>
            </a:pPr>
            <a:r>
              <a:rPr lang="en-US" baseline="0" smtClean="0">
                <a:latin typeface="Arial" pitchFamily="34" charset="0"/>
                <a:ea typeface="ＭＳ Ｐゴシック" pitchFamily="-65" charset="-128"/>
                <a:cs typeface="Arial" pitchFamily="34" charset="0"/>
              </a:rPr>
              <a:t>my_logic  = x reading from an out of bounds 4-valued type returns an X </a:t>
            </a:r>
          </a:p>
          <a:p>
            <a:pPr eaLnBrk="1" hangingPunct="1"/>
            <a:r>
              <a:rPr lang="en-US" baseline="0" smtClean="0">
                <a:latin typeface="Arial" pitchFamily="34" charset="0"/>
                <a:ea typeface="ＭＳ Ｐゴシック" pitchFamily="-65" charset="-128"/>
                <a:cs typeface="Arial" pitchFamily="34" charset="0"/>
              </a:rPr>
              <a:t>my_logicmem= {0,1,2,0} because reading from an out of bounds 2-value type returns a 0</a:t>
            </a:r>
          </a:p>
          <a:p>
            <a:pPr eaLnBrk="1" hangingPunct="1"/>
            <a:r>
              <a:rPr lang="en-US" baseline="0" smtClean="0">
                <a:latin typeface="Arial" pitchFamily="34" charset="0"/>
                <a:ea typeface="ＭＳ Ｐゴシック" pitchFamily="-65" charset="-128"/>
                <a:cs typeface="Arial" pitchFamily="34" charset="0"/>
              </a:rPr>
              <a:t>my_mem does not change since the write to my_mem[3] is out of range.</a:t>
            </a:r>
          </a:p>
          <a:p>
            <a:pPr eaLnBrk="1" hangingPunct="1"/>
            <a:r>
              <a:rPr lang="en-US" baseline="0" smtClean="0">
                <a:latin typeface="Arial" pitchFamily="34" charset="0"/>
                <a:ea typeface="ＭＳ Ｐゴシック" pitchFamily="-65" charset="-128"/>
                <a:cs typeface="Arial" pitchFamily="34" charset="0"/>
              </a:rPr>
              <a:t>my_logic = 1 since my_logicmem[1] = 1</a:t>
            </a:r>
          </a:p>
          <a:p>
            <a:pPr eaLnBrk="1" hangingPunct="1"/>
            <a:r>
              <a:rPr lang="en-US" baseline="0" smtClean="0">
                <a:latin typeface="Arial" pitchFamily="34" charset="0"/>
                <a:ea typeface="ＭＳ Ｐゴシック" pitchFamily="-65" charset="-128"/>
                <a:cs typeface="Arial" pitchFamily="34" charset="0"/>
              </a:rPr>
              <a:t>my_logic = 4’h5 since my_mem[1] = 8’hA5 but my_logic is only 4-bits wide</a:t>
            </a:r>
          </a:p>
          <a:p>
            <a:pPr eaLnBrk="1" hangingPunct="1"/>
            <a:r>
              <a:rPr lang="en-US" smtClean="0">
                <a:latin typeface="Arial" pitchFamily="34" charset="0"/>
                <a:cs typeface="Arial" pitchFamily="34" charset="0"/>
              </a:rPr>
              <a:t>my_logic  = x since my_logicmem[4] returns an X since the index is out of bounds. my_logicmem[x] = x.</a:t>
            </a:r>
            <a:endParaRPr lang="en-US" baseline="0" smtClean="0">
              <a:latin typeface="Arial" pitchFamily="34" charset="0"/>
              <a:ea typeface="ＭＳ Ｐゴシック" pitchFamily="-65" charset="-128"/>
              <a:cs typeface="Arial" pitchFamily="34"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ea typeface="ＭＳ Ｐゴシック" pitchFamily="-65" charset="-128"/>
              </a:rPr>
              <a:t>1) The size of src is 5, not 32</a:t>
            </a:r>
          </a:p>
          <a:p>
            <a:pPr eaLnBrk="1" hangingPunct="1"/>
            <a:r>
              <a:rPr lang="en-US" smtClean="0">
                <a:latin typeface="Arial" pitchFamily="34" charset="0"/>
                <a:ea typeface="ＭＳ Ｐゴシック" pitchFamily="-65" charset="-128"/>
              </a:rPr>
              <a:t>2) For</a:t>
            </a:r>
            <a:r>
              <a:rPr lang="en-US" baseline="0" smtClean="0">
                <a:latin typeface="Arial" pitchFamily="34" charset="0"/>
                <a:ea typeface="ＭＳ Ｐゴシック" pitchFamily="-65" charset="-128"/>
              </a:rPr>
              <a:t> both for and foreach the index variable is local.</a:t>
            </a:r>
          </a:p>
          <a:p>
            <a:pPr lvl="0"/>
            <a:r>
              <a:rPr lang="en-US" baseline="0" smtClean="0">
                <a:latin typeface="Arial" pitchFamily="34" charset="0"/>
                <a:ea typeface="ＭＳ Ｐゴシック" pitchFamily="-65" charset="-128"/>
              </a:rPr>
              <a:t>3) </a:t>
            </a:r>
            <a:r>
              <a:rPr lang="en-US" smtClean="0"/>
              <a:t>For a multi-dimensional array with packed and unpacked dimensions what is returned by $size? It is the first unpacked array dimension. For example, for </a:t>
            </a:r>
          </a:p>
          <a:p>
            <a:r>
              <a:rPr lang="en-US" smtClean="0"/>
              <a:t>logic [3:0][4:0] mixed_array [0:5] [0:6] [0:7]; </a:t>
            </a:r>
          </a:p>
          <a:p>
            <a:r>
              <a:rPr lang="en-US" smtClean="0"/>
              <a:t>$size(mixed_array) = 5.  </a:t>
            </a:r>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ea typeface="ＭＳ Ｐゴシック" pitchFamily="-65" charset="-128"/>
              </a:rPr>
              <a:t>1) Loop through</a:t>
            </a:r>
            <a:r>
              <a:rPr lang="en-US" baseline="0" smtClean="0">
                <a:latin typeface="Arial" pitchFamily="34" charset="0"/>
                <a:ea typeface="ＭＳ Ｐゴシック" pitchFamily="-65" charset="-128"/>
              </a:rPr>
              <a:t> every element goes from [i=0]  [j=0 to 2]to [i=1]  [j=0 to 2] and will print out 0, 1, 2, 3, 4, 5</a:t>
            </a:r>
          </a:p>
          <a:p>
            <a:pPr eaLnBrk="1" hangingPunct="1"/>
            <a:r>
              <a:rPr lang="en-US" smtClean="0"/>
              <a:t>2) Loop through the first dimension will go from i=0, j=0 to i=1, j=0 and print out 0 and 3</a:t>
            </a:r>
          </a:p>
          <a:p>
            <a:pPr eaLnBrk="1" hangingPunct="1"/>
            <a:r>
              <a:rPr lang="en-US" smtClean="0"/>
              <a:t>3) Loop through the 2</a:t>
            </a:r>
            <a:r>
              <a:rPr lang="en-US" baseline="30000" smtClean="0"/>
              <a:t>nd</a:t>
            </a:r>
            <a:r>
              <a:rPr lang="en-US" smtClean="0"/>
              <a:t> dimension will go from i=1, j=0 to i=1, j=1, to i=1, j=2 and print out 3, 4, 5</a:t>
            </a:r>
            <a:endParaRPr lang="en-US" baseline="0" smtClean="0">
              <a:latin typeface="Arial" pitchFamily="34" charset="0"/>
              <a:ea typeface="ＭＳ Ｐゴシック" pitchFamily="-65" charset="-128"/>
            </a:endParaRPr>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latin typeface="Arial" pitchFamily="34" charset="0"/>
                <a:ea typeface="ＭＳ Ｐゴシック" pitchFamily="-65" charset="-128"/>
              </a:rPr>
              <a:t>Comparision is limited to equality and inequality</a:t>
            </a:r>
            <a:r>
              <a:rPr lang="en-US" baseline="0" smtClean="0">
                <a:latin typeface="Arial" pitchFamily="34" charset="0"/>
                <a:ea typeface="ＭＳ Ｐゴシック" pitchFamily="-65" charset="-128"/>
              </a:rPr>
              <a:t> only</a:t>
            </a:r>
          </a:p>
          <a:p>
            <a:pPr marL="228563" indent="-228563">
              <a:buAutoNum type="arabicParenR"/>
            </a:pPr>
            <a:r>
              <a:rPr lang="en-US" baseline="0" smtClean="0">
                <a:latin typeface="Arial" pitchFamily="34" charset="0"/>
                <a:ea typeface="ＭＳ Ｐゴシック" pitchFamily="-65" charset="-128"/>
              </a:rPr>
              <a:t>First compare will print src == dst</a:t>
            </a:r>
          </a:p>
          <a:p>
            <a:pPr marL="228563" indent="-228563">
              <a:buAutoNum type="arabicParenR"/>
            </a:pPr>
            <a:r>
              <a:rPr lang="en-US" baseline="0" smtClean="0">
                <a:latin typeface="Arial" pitchFamily="34" charset="0"/>
                <a:ea typeface="ＭＳ Ｐゴシック" pitchFamily="-65" charset="-128"/>
              </a:rPr>
              <a:t>After copy and assignment of src[0] = 5 dst = {0,1,2,3,4} and src = {5,1,2,3,4}</a:t>
            </a:r>
          </a:p>
          <a:p>
            <a:pPr marL="228563" indent="-228563">
              <a:buAutoNum type="arabicParenR"/>
            </a:pPr>
            <a:r>
              <a:rPr lang="en-US" baseline="0" smtClean="0">
                <a:latin typeface="Arial" pitchFamily="34" charset="0"/>
                <a:ea typeface="ＭＳ Ｐゴシック" pitchFamily="-65" charset="-128"/>
              </a:rPr>
              <a:t>Second compare will print src == dst since only elements 1:4 are compared.</a:t>
            </a:r>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latin typeface="Arial" pitchFamily="34" charset="0"/>
                <a:ea typeface="ＭＳ Ｐゴシック" pitchFamily="-65" charset="-128"/>
              </a:rPr>
              <a:t>$dis</a:t>
            </a:r>
            <a:r>
              <a:rPr lang="en-US" baseline="0" smtClean="0">
                <a:latin typeface="Arial" pitchFamily="34" charset="0"/>
                <a:ea typeface="ＭＳ Ｐゴシック" pitchFamily="-65" charset="-128"/>
              </a:rPr>
              <a:t>playb is a system function where the format specifier is binary. </a:t>
            </a:r>
          </a:p>
          <a:p>
            <a:pPr marL="228563" indent="-228563">
              <a:buAutoNum type="arabicParenR"/>
            </a:pPr>
            <a:r>
              <a:rPr lang="en-US" baseline="0" smtClean="0">
                <a:latin typeface="Arial" pitchFamily="34" charset="0"/>
                <a:ea typeface="ＭＳ Ｐゴシック" pitchFamily="-65" charset="-128"/>
              </a:rPr>
              <a:t>The double comma causes a space to be inserted.</a:t>
            </a:r>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i="1" smtClean="0"/>
              <a:t>See Chap_2_Data_Types/exercise3 for code</a:t>
            </a:r>
            <a:endParaRPr lang="en-US" smtClean="0"/>
          </a:p>
          <a:p>
            <a:pPr defTabSz="914200">
              <a:defRPr/>
            </a:pPr>
            <a:r>
              <a:rPr lang="en-US" smtClean="0"/>
              <a:t>`default_nettype none</a:t>
            </a:r>
          </a:p>
          <a:p>
            <a:pPr defTabSz="914200">
              <a:defRPr/>
            </a:pPr>
            <a:r>
              <a:rPr lang="en-US" smtClean="0"/>
              <a:t>module test;</a:t>
            </a:r>
          </a:p>
          <a:p>
            <a:pPr defTabSz="914200">
              <a:defRPr/>
            </a:pPr>
            <a:r>
              <a:rPr lang="en-US" smtClean="0"/>
              <a:t>   bit [11:0] my_array [4]; </a:t>
            </a:r>
          </a:p>
          <a:p>
            <a:pPr defTabSz="914200">
              <a:defRPr/>
            </a:pPr>
            <a:r>
              <a:rPr lang="en-US" smtClean="0"/>
              <a:t> </a:t>
            </a:r>
          </a:p>
          <a:p>
            <a:pPr defTabSz="914200">
              <a:defRPr/>
            </a:pPr>
            <a:r>
              <a:rPr lang="en-US" smtClean="0"/>
              <a:t>initial begin</a:t>
            </a:r>
          </a:p>
          <a:p>
            <a:pPr defTabSz="914200">
              <a:defRPr/>
            </a:pPr>
            <a:r>
              <a:rPr lang="en-US" smtClean="0"/>
              <a:t>  my_array = '{12'h012, 12'h345, 12'h678, 12'h9AB};</a:t>
            </a:r>
          </a:p>
          <a:p>
            <a:pPr defTabSz="914200">
              <a:defRPr/>
            </a:pPr>
            <a:endParaRPr lang="en-US" smtClean="0"/>
          </a:p>
          <a:p>
            <a:pPr defTabSz="914200">
              <a:defRPr/>
            </a:pPr>
            <a:r>
              <a:rPr lang="en-US" smtClean="0"/>
              <a:t>   for (int i=0;i&lt;$size(my_array); i++) begin</a:t>
            </a:r>
          </a:p>
          <a:p>
            <a:pPr defTabSz="914200">
              <a:defRPr/>
            </a:pPr>
            <a:r>
              <a:rPr lang="en-US" smtClean="0"/>
              <a:t>      $display("Bits [5:4] of %b is %b", my_array[i], my_array[i][5:4]);</a:t>
            </a:r>
          </a:p>
          <a:p>
            <a:pPr defTabSz="914200">
              <a:defRPr/>
            </a:pPr>
            <a:r>
              <a:rPr lang="en-US" smtClean="0"/>
              <a:t>   end   </a:t>
            </a:r>
          </a:p>
          <a:p>
            <a:pPr defTabSz="914200">
              <a:defRPr/>
            </a:pPr>
            <a:endParaRPr lang="en-US" smtClean="0"/>
          </a:p>
          <a:p>
            <a:pPr defTabSz="914200">
              <a:defRPr/>
            </a:pPr>
            <a:r>
              <a:rPr lang="en-US" smtClean="0"/>
              <a:t>   $display("--------------");</a:t>
            </a:r>
          </a:p>
          <a:p>
            <a:pPr defTabSz="914200">
              <a:defRPr/>
            </a:pPr>
            <a:endParaRPr lang="en-US" smtClean="0"/>
          </a:p>
          <a:p>
            <a:pPr defTabSz="914200">
              <a:defRPr/>
            </a:pPr>
            <a:r>
              <a:rPr lang="en-US" smtClean="0"/>
              <a:t> foreach (my_array[i]) begin</a:t>
            </a:r>
          </a:p>
          <a:p>
            <a:pPr defTabSz="914200">
              <a:defRPr/>
            </a:pPr>
            <a:r>
              <a:rPr lang="en-US" smtClean="0"/>
              <a:t>      $display("Bits [5:4] of %b is %b", my_array[i], my_array[i][5:4]);</a:t>
            </a:r>
          </a:p>
          <a:p>
            <a:pPr defTabSz="914200">
              <a:defRPr/>
            </a:pPr>
            <a:r>
              <a:rPr lang="en-US" smtClean="0"/>
              <a:t>   end</a:t>
            </a:r>
          </a:p>
          <a:p>
            <a:pPr defTabSz="914200">
              <a:defRPr/>
            </a:pPr>
            <a:endParaRPr lang="en-US" smtClean="0"/>
          </a:p>
          <a:p>
            <a:pPr defTabSz="914200">
              <a:defRPr/>
            </a:pPr>
            <a:r>
              <a:rPr lang="en-US" smtClean="0"/>
              <a:t>end</a:t>
            </a:r>
          </a:p>
          <a:p>
            <a:pPr defTabSz="914200">
              <a:defRPr/>
            </a:pPr>
            <a:r>
              <a:rPr lang="en-US" smtClean="0"/>
              <a:t>endmodule // test</a:t>
            </a:r>
            <a:endParaRPr lang="en-US" baseline="0"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baseline="0" smtClean="0">
                <a:latin typeface="Arial" pitchFamily="34" charset="0"/>
                <a:ea typeface="ＭＳ Ｐゴシック" pitchFamily="-65" charset="-128"/>
              </a:rPr>
              <a:t>1) Lets take a step back and go over unpacked arrays before going over packed arrays.</a:t>
            </a:r>
          </a:p>
          <a:p>
            <a:pPr defTabSz="914200">
              <a:defRPr/>
            </a:pPr>
            <a:r>
              <a:rPr lang="en-US" baseline="0" smtClean="0">
                <a:latin typeface="Arial" pitchFamily="34" charset="0"/>
                <a:ea typeface="ＭＳ Ｐゴシック" pitchFamily="-65" charset="-128"/>
              </a:rPr>
              <a:t>2) SystemVerilog simulators differentiate between a packed and unpacked array.</a:t>
            </a:r>
          </a:p>
          <a:p>
            <a:pPr defTabSz="914200">
              <a:defRPr/>
            </a:pPr>
            <a:r>
              <a:rPr lang="en-US" baseline="0" smtClean="0">
                <a:latin typeface="Arial" pitchFamily="34" charset="0"/>
                <a:ea typeface="ＭＳ Ｐゴシック" pitchFamily="-65" charset="-128"/>
              </a:rPr>
              <a:t>3) To trigger on up_array will need to specify the byte, for example always @(up_array[1])</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smtClean="0">
                <a:latin typeface="Courier New" pitchFamily="-65" charset="0"/>
              </a:rPr>
              <a:t>1) bytes refers to the 4-byte word</a:t>
            </a:r>
          </a:p>
          <a:p>
            <a:pPr defTabSz="914200">
              <a:defRPr/>
            </a:pPr>
            <a:r>
              <a:rPr lang="en-US" smtClean="0">
                <a:latin typeface="Courier New" pitchFamily="-65" charset="0"/>
              </a:rPr>
              <a:t>2) bytes[3] refers to the 4</a:t>
            </a:r>
            <a:r>
              <a:rPr lang="en-US" baseline="30000" smtClean="0">
                <a:latin typeface="Courier New" pitchFamily="-65" charset="0"/>
              </a:rPr>
              <a:t>th</a:t>
            </a:r>
            <a:r>
              <a:rPr lang="en-US" smtClean="0">
                <a:latin typeface="Courier New" pitchFamily="-65" charset="0"/>
              </a:rPr>
              <a:t> byte of bytes</a:t>
            </a:r>
          </a:p>
          <a:p>
            <a:pPr defTabSz="914200">
              <a:defRPr/>
            </a:pPr>
            <a:r>
              <a:rPr lang="en-US" smtClean="0">
                <a:latin typeface="Courier New" pitchFamily="-65" charset="0"/>
              </a:rPr>
              <a:t>3) bytes[3][7] refers to the most significant bit of the most significant byte. In this case 1’b1 since bytes[3]=8’hCA=8’b11001010</a:t>
            </a:r>
          </a:p>
          <a:p>
            <a:pPr defTabSz="914200">
              <a:defRPr/>
            </a:pPr>
            <a:r>
              <a:rPr lang="en-US" smtClean="0">
                <a:latin typeface="Courier New" pitchFamily="-65" charset="0"/>
              </a:rPr>
              <a:t>4) compiling bit [7:0][3] bytes; will report error Packed dimension must specify a range.</a:t>
            </a:r>
          </a:p>
          <a:p>
            <a:pPr defTabSz="914200">
              <a:defRPr/>
            </a:pPr>
            <a:r>
              <a:rPr lang="en-US" smtClean="0">
                <a:latin typeface="Courier New" pitchFamily="-65" charset="0"/>
              </a:rPr>
              <a:t>5) $displayb(bytes[31]);  prints out the 32</a:t>
            </a:r>
            <a:r>
              <a:rPr lang="en-US" baseline="30000" smtClean="0">
                <a:latin typeface="Courier New" pitchFamily="-65" charset="0"/>
              </a:rPr>
              <a:t>nd</a:t>
            </a:r>
            <a:r>
              <a:rPr lang="en-US" smtClean="0">
                <a:latin typeface="Courier New" pitchFamily="-65" charset="0"/>
              </a:rPr>
              <a:t> byte of bytes, which is obviously out of range</a:t>
            </a:r>
          </a:p>
          <a:p>
            <a:pPr defTabSz="914200">
              <a:defRPr/>
            </a:pPr>
            <a:r>
              <a:rPr lang="en-US" smtClean="0">
                <a:latin typeface="Courier New" pitchFamily="-65" charset="0"/>
                <a:ea typeface="ＭＳ Ｐゴシック" pitchFamily="-65" charset="-128"/>
              </a:rPr>
              <a:t>6) Synthesizable</a:t>
            </a:r>
            <a:endParaRPr lang="en-US" baseline="0"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smtClean="0"/>
              <a:t> </a:t>
            </a:r>
            <a:r>
              <a:rPr lang="en-US" smtClean="0">
                <a:latin typeface="Courier New" pitchFamily="49" charset="0"/>
                <a:cs typeface="Courier New" pitchFamily="49" charset="0"/>
              </a:rPr>
              <a:t>bit [2:0] [3:0] [7:0] barray;</a:t>
            </a:r>
            <a:r>
              <a:rPr lang="en-US" smtClean="0">
                <a:latin typeface="Arial" pitchFamily="34" charset="0"/>
              </a:rPr>
              <a:t> can be thought of as contiguous.</a:t>
            </a:r>
            <a:endParaRPr lang="en-US"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ea typeface="ＭＳ Ｐゴシック" pitchFamily="-65" charset="-128"/>
              </a:rPr>
              <a:t>Yet another language I have to learn. Why? What are the benefits.</a:t>
            </a:r>
          </a:p>
          <a:p>
            <a:pPr eaLnBrk="1" hangingPunct="1"/>
            <a:endParaRPr lang="en-US" smtClean="0">
              <a:latin typeface="Arial" pitchFamily="34" charset="0"/>
              <a:ea typeface="ＭＳ Ｐゴシック" pitchFamily="-65" charset="-128"/>
            </a:endParaRPr>
          </a:p>
          <a:p>
            <a:pPr marL="228563" indent="-228563">
              <a:buFont typeface="+mj-lt"/>
              <a:buAutoNum type="arabicPeriod"/>
            </a:pPr>
            <a:r>
              <a:rPr lang="en-US" smtClean="0">
                <a:latin typeface="Arial" pitchFamily="34" charset="0"/>
                <a:ea typeface="ＭＳ Ｐゴシック" pitchFamily="-65" charset="-128"/>
              </a:rPr>
              <a:t>Both in RTL and test-benches.  We are being asked to do more with less.  Can’t expect to have huge teams of people. Need to improve methodology. Let the tools do the work. I’ll point</a:t>
            </a:r>
            <a:r>
              <a:rPr lang="en-US" baseline="0" smtClean="0">
                <a:latin typeface="Arial" pitchFamily="34" charset="0"/>
                <a:ea typeface="ＭＳ Ｐゴシック" pitchFamily="-65" charset="-128"/>
              </a:rPr>
              <a:t> out which constructs should be synthesizable. An easy rule of thumb is anything dynamic (i.e. not known at compile time) is not synthesizable.</a:t>
            </a:r>
            <a:endParaRPr lang="en-US" smtClean="0">
              <a:latin typeface="Arial" pitchFamily="34" charset="0"/>
              <a:ea typeface="ＭＳ Ｐゴシック" pitchFamily="-65" charset="-128"/>
            </a:endParaRPr>
          </a:p>
          <a:p>
            <a:pPr marL="228563" indent="-228563">
              <a:buFont typeface="+mj-lt"/>
              <a:buAutoNum type="arabicPeriod"/>
            </a:pPr>
            <a:r>
              <a:rPr lang="en-US" smtClean="0">
                <a:latin typeface="Arial" pitchFamily="34" charset="0"/>
                <a:ea typeface="ＭＳ Ｐゴシック" pitchFamily="-65" charset="-128"/>
              </a:rPr>
              <a:t>Create stimulus with randomization and use coverage data to steer the stimulus into interesting areas of the design.</a:t>
            </a:r>
          </a:p>
          <a:p>
            <a:pPr marL="228563" indent="-228563">
              <a:buFont typeface="+mj-lt"/>
              <a:buAutoNum type="arabicPeriod"/>
            </a:pPr>
            <a:r>
              <a:rPr lang="en-US" smtClean="0">
                <a:latin typeface="Arial" pitchFamily="34" charset="0"/>
                <a:ea typeface="ＭＳ Ｐゴシック" pitchFamily="-65" charset="-128"/>
              </a:rPr>
              <a:t>To evaluate the quality of the verification.  Coverage is required for automatic generation and direction of stimulus and to know your random stimulus is preforming the</a:t>
            </a:r>
            <a:r>
              <a:rPr lang="en-US" baseline="0" smtClean="0">
                <a:latin typeface="Arial" pitchFamily="34" charset="0"/>
                <a:ea typeface="ＭＳ Ｐゴシック" pitchFamily="-65" charset="-128"/>
              </a:rPr>
              <a:t> testing specified in the test plan.</a:t>
            </a:r>
            <a:endParaRPr lang="en-US" smtClean="0">
              <a:latin typeface="Arial" pitchFamily="34" charset="0"/>
              <a:ea typeface="ＭＳ Ｐゴシック" pitchFamily="-65" charset="-128"/>
            </a:endParaRPr>
          </a:p>
          <a:p>
            <a:pPr marL="228563" indent="-228563">
              <a:buFont typeface="+mj-lt"/>
              <a:buAutoNum type="arabicPeriod"/>
            </a:pPr>
            <a:r>
              <a:rPr lang="en-US" smtClean="0">
                <a:latin typeface="Arial" pitchFamily="34" charset="0"/>
                <a:ea typeface="ＭＳ Ｐゴシック" pitchFamily="-65" charset="-128"/>
              </a:rPr>
              <a:t>Think and code at a higher level.  Better productivity.</a:t>
            </a:r>
          </a:p>
          <a:p>
            <a:pPr marL="228563" indent="-228563">
              <a:buFont typeface="+mj-lt"/>
              <a:buAutoNum type="arabicPeriod"/>
            </a:pPr>
            <a:r>
              <a:rPr lang="en-US" smtClean="0">
                <a:latin typeface="Arial" pitchFamily="34" charset="0"/>
                <a:ea typeface="ＭＳ Ｐゴシック" pitchFamily="-65" charset="-128"/>
              </a:rPr>
              <a:t>To increase or even just maintain productivity</a:t>
            </a:r>
          </a:p>
          <a:p>
            <a:pPr eaLnBrk="1" hangingPunct="1">
              <a:buFontTx/>
              <a:buChar char="•"/>
            </a:pPr>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smtClean="0"/>
              <a:t>1) barray[0][3] refers to barray[0]</a:t>
            </a:r>
            <a:r>
              <a:rPr lang="en-US" baseline="0" smtClean="0"/>
              <a:t> byte 3, i.e. 8 bits</a:t>
            </a:r>
          </a:p>
          <a:p>
            <a:pPr defTabSz="914200">
              <a:defRPr/>
            </a:pPr>
            <a:r>
              <a:rPr lang="en-US" baseline="0" smtClean="0"/>
              <a:t>2) barray[0][1][6] refers to  barray[0] byte 1 bit 6. </a:t>
            </a:r>
            <a:endParaRPr lang="en-US"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smtClean="0">
                <a:latin typeface="Courier New" pitchFamily="-65" charset="0"/>
              </a:rPr>
              <a:t>1) [3:0][7:0]  is the packed dimensions</a:t>
            </a:r>
          </a:p>
          <a:p>
            <a:pPr defTabSz="914200">
              <a:defRPr/>
            </a:pPr>
            <a:r>
              <a:rPr lang="en-US" smtClean="0">
                <a:latin typeface="Courier New" pitchFamily="-65" charset="0"/>
              </a:rPr>
              <a:t>2) [0:7] [0:7] [0:7]; is the unpacked dimensions</a:t>
            </a:r>
            <a:endParaRPr lang="en-US" baseline="0"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i="1" smtClean="0"/>
              <a:t>See Chap_2_Data_Types/exercise4</a:t>
            </a:r>
            <a:r>
              <a:rPr lang="en-US" i="1" baseline="0" smtClean="0"/>
              <a:t> and </a:t>
            </a:r>
            <a:r>
              <a:rPr lang="en-US" i="1" smtClean="0"/>
              <a:t>Chap_2_Data_Types/exercise5 for code</a:t>
            </a:r>
            <a:endParaRPr lang="en-US" smtClean="0"/>
          </a:p>
          <a:p>
            <a:pPr defTabSz="914200">
              <a:defRPr/>
            </a:pPr>
            <a:endParaRPr lang="en-US" baseline="0" smtClean="0">
              <a:latin typeface="Arial" pitchFamily="34" charset="0"/>
              <a:ea typeface="ＭＳ Ｐゴシック" pitchFamily="-65" charset="-128"/>
            </a:endParaRPr>
          </a:p>
          <a:p>
            <a:pPr defTabSz="914200">
              <a:defRPr/>
            </a:pPr>
            <a:r>
              <a:rPr lang="en-US" baseline="0" smtClean="0">
                <a:latin typeface="Arial" pitchFamily="34" charset="0"/>
                <a:ea typeface="ＭＳ Ｐゴシック" pitchFamily="-65" charset="-128"/>
              </a:rPr>
              <a:t>Might find it easier to draw the array first. Drawings in </a:t>
            </a:r>
            <a:r>
              <a:rPr lang="en-US" i="0" smtClean="0"/>
              <a:t>Chap_2_Data_Types</a:t>
            </a:r>
            <a:r>
              <a:rPr lang="en-US" i="1" smtClean="0"/>
              <a:t>/</a:t>
            </a:r>
            <a:r>
              <a:rPr lang="en-US" baseline="0" smtClean="0">
                <a:latin typeface="Arial" pitchFamily="34" charset="0"/>
                <a:ea typeface="ＭＳ Ｐゴシック" pitchFamily="-65" charset="-128"/>
              </a:rPr>
              <a:t>packed_unpacked_array_exercise_solutions.ppt</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defTabSz="914200">
              <a:buFont typeface="+mj-lt"/>
              <a:buAutoNum type="arabicPeriod"/>
              <a:defRPr/>
            </a:pPr>
            <a:r>
              <a:rPr lang="en-US" smtClean="0">
                <a:latin typeface="Courier New" pitchFamily="49" charset="0"/>
                <a:ea typeface="ＭＳ Ｐゴシック" pitchFamily="-65" charset="-128"/>
                <a:cs typeface="Courier New" pitchFamily="49" charset="0"/>
              </a:rPr>
              <a:t>int dyn[], d2[]; </a:t>
            </a:r>
            <a:r>
              <a:rPr lang="en-US" smtClean="0">
                <a:latin typeface="Arial" pitchFamily="34" charset="0"/>
                <a:ea typeface="ＭＳ Ｐゴシック" pitchFamily="-65" charset="-128"/>
              </a:rPr>
              <a:t>c</a:t>
            </a:r>
            <a:r>
              <a:rPr lang="en-US" baseline="0" smtClean="0">
                <a:latin typeface="Arial" pitchFamily="34" charset="0"/>
                <a:ea typeface="ＭＳ Ｐゴシック" pitchFamily="-65" charset="-128"/>
              </a:rPr>
              <a:t>reates 2 dynamic arrays with a base type of int called dyn and d2.</a:t>
            </a:r>
          </a:p>
          <a:p>
            <a:pPr marL="228563" indent="-228563" defTabSz="914200">
              <a:buFont typeface="+mj-lt"/>
              <a:buAutoNum type="arabicPeriod"/>
              <a:defRPr/>
            </a:pPr>
            <a:r>
              <a:rPr lang="en-US" smtClean="0">
                <a:latin typeface="Courier New" pitchFamily="49" charset="0"/>
                <a:ea typeface="ＭＳ Ｐゴシック" pitchFamily="-65" charset="-128"/>
                <a:cs typeface="Courier New" pitchFamily="49" charset="0"/>
              </a:rPr>
              <a:t>d2=new[20](dyn); allocates 20 new elements, copies the existing 5 elements to the beginning of the array, and deallocates the old 5 element array.</a:t>
            </a:r>
          </a:p>
          <a:p>
            <a:pPr marL="228563" indent="-228563" defTabSz="914200">
              <a:buFont typeface="+mj-lt"/>
              <a:buAutoNum type="arabicPeriod"/>
              <a:defRPr/>
            </a:pPr>
            <a:r>
              <a:rPr lang="en-US" smtClean="0">
                <a:latin typeface="Courier New" pitchFamily="49" charset="0"/>
                <a:ea typeface="ＭＳ Ｐゴシック" pitchFamily="-65" charset="-128"/>
                <a:cs typeface="Courier New" pitchFamily="49" charset="0"/>
              </a:rPr>
              <a:t>dyn=new[100]; allocates 100 new and deallocates the old 5 element array. Old values are lost.</a:t>
            </a:r>
          </a:p>
          <a:p>
            <a:pPr marL="228563" indent="-228563" defTabSz="914200">
              <a:buFont typeface="+mj-lt"/>
              <a:buAutoNum type="arabicPeriod"/>
              <a:defRPr/>
            </a:pPr>
            <a:r>
              <a:rPr lang="en-US" smtClean="0"/>
              <a:t>Assignment to an unallocated location in a dynamic array is ignored, no compile error result.</a:t>
            </a:r>
          </a:p>
          <a:p>
            <a:pPr marL="228563" indent="-228563" defTabSz="914200">
              <a:buFont typeface="+mj-lt"/>
              <a:buAutoNum type="arabicPeriod"/>
              <a:defRPr/>
            </a:pPr>
            <a:r>
              <a:rPr lang="en-US" smtClean="0"/>
              <a:t>New is not the only way to allocate new space, i.e. grow the dynamic array, any assignment that adds to the number of elements will grow the dynamic array as required. For example, dyn = {dyn, 5}; will add element 5 to the array. The size is now 6.</a:t>
            </a:r>
          </a:p>
          <a:p>
            <a:pPr marL="228563" indent="-228563" defTabSz="914200">
              <a:buFont typeface="+mj-lt"/>
              <a:buAutoNum type="arabicPeriod"/>
              <a:defRPr/>
            </a:pPr>
            <a:r>
              <a:rPr lang="en-US" smtClean="0"/>
              <a:t>How do I shrink the dynamic array since delete() completely destroys the array? Any assignment that will reduce the number of elements will shrink the dynamic array as required. For example, dyn = dyn[1:3]; will reduce the size to 3. </a:t>
            </a:r>
            <a:endParaRPr lang="en-US" sz="1100" smtClean="0"/>
          </a:p>
          <a:p>
            <a:pPr marL="228563" indent="-228563" defTabSz="914200">
              <a:buFont typeface="+mj-lt"/>
              <a:buAutoNum type="arabicPeriod"/>
              <a:defRPr/>
            </a:pPr>
            <a:r>
              <a:rPr lang="en-US" smtClean="0"/>
              <a:t>If I declare a dynamic array with dyn = new[5] and then execute dyn = new[4](dyn); what happens? The first 4 elements are copied to the new array and the size shrinks to 4.</a:t>
            </a:r>
            <a:endParaRPr lang="en-US" sz="1100" smtClean="0"/>
          </a:p>
          <a:p>
            <a:pPr marL="228563" indent="-228563" defTabSz="914200">
              <a:buFont typeface="+mj-lt"/>
              <a:buAutoNum type="arabicPeriod"/>
              <a:defRPr/>
            </a:pPr>
            <a:r>
              <a:rPr lang="en-US" smtClean="0">
                <a:latin typeface="Courier New" pitchFamily="49" charset="0"/>
                <a:ea typeface="ＭＳ Ｐゴシック" pitchFamily="-65" charset="-128"/>
                <a:cs typeface="Courier New" pitchFamily="49" charset="0"/>
              </a:rPr>
              <a:t>Not being able to view dynamic arrays makes sense. How would you show in a viewer the array is created, changing size, and deleted during run-time?</a:t>
            </a:r>
          </a:p>
          <a:p>
            <a:pPr marL="228563" indent="-228563" defTabSz="914200">
              <a:buFont typeface="+mj-lt"/>
              <a:buAutoNum type="arabicPeriod"/>
              <a:defRPr/>
            </a:pPr>
            <a:r>
              <a:rPr lang="en-US" smtClean="0">
                <a:latin typeface="Courier New" pitchFamily="49" charset="0"/>
                <a:ea typeface="ＭＳ Ｐゴシック" pitchFamily="-65" charset="-128"/>
                <a:cs typeface="Courier New" pitchFamily="49" charset="0"/>
              </a:rPr>
              <a:t>Not synthesizable since dynamic.</a:t>
            </a:r>
          </a:p>
          <a:p>
            <a:pPr marL="228563" indent="-228563" defTabSz="914200">
              <a:buFont typeface="+mj-lt"/>
              <a:buAutoNum type="arabicPeriod"/>
              <a:defRPr/>
            </a:pPr>
            <a:endParaRPr lang="en-US" baseline="0" smtClean="0">
              <a:latin typeface="Courier New" pitchFamily="49" charset="0"/>
              <a:ea typeface="ＭＳ Ｐゴシック" pitchFamily="-65" charset="-128"/>
              <a:cs typeface="Courier New" pitchFamily="49" charset="0"/>
            </a:endParaRPr>
          </a:p>
          <a:p>
            <a:pPr marL="228563" indent="-228563" defTabSz="914200">
              <a:defRPr/>
            </a:pPr>
            <a:endParaRPr lang="en-US" baseline="0"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00">
              <a:defRPr/>
            </a:pPr>
            <a:r>
              <a:rPr lang="en-US" baseline="0" smtClean="0">
                <a:latin typeface="Arial" pitchFamily="34" charset="0"/>
                <a:ea typeface="ＭＳ Ｐゴシック" pitchFamily="-65" charset="-128"/>
              </a:rPr>
              <a:t>1) If you saved these transactions in a fixed size array you would have to make it as big as it will ever be, wasting space.</a:t>
            </a:r>
          </a:p>
          <a:p>
            <a:pPr defTabSz="914200">
              <a:defRPr/>
            </a:pPr>
            <a:r>
              <a:rPr lang="en-US" baseline="0" smtClean="0">
                <a:latin typeface="Arial" pitchFamily="34" charset="0"/>
                <a:ea typeface="ＭＳ Ｐゴシック" pitchFamily="-65" charset="-128"/>
              </a:rPr>
              <a:t>2) Makes the array easy to maintain because all you have to do is add elements and the array automatically adjusts.</a:t>
            </a:r>
          </a:p>
          <a:p>
            <a:pPr defTabSz="914200">
              <a:defRPr/>
            </a:pPr>
            <a:r>
              <a:rPr lang="en-US" smtClean="0"/>
              <a:t>3) mask.size; and mask.delete; is the object oriented style of function call.</a:t>
            </a:r>
          </a:p>
          <a:p>
            <a:pPr defTabSz="914200">
              <a:defRPr/>
            </a:pPr>
            <a:r>
              <a:rPr lang="en-US" smtClean="0">
                <a:latin typeface="Arial" pitchFamily="34" charset="0"/>
                <a:ea typeface="ＭＳ Ｐゴシック" pitchFamily="-65" charset="-128"/>
              </a:rPr>
              <a:t>4) Assign to a dynamic array just like a normal array, using the [index] </a:t>
            </a:r>
            <a:endParaRPr lang="en-US" baseline="0"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latin typeface="Arial" pitchFamily="34" charset="0"/>
                <a:ea typeface="ＭＳ Ｐゴシック" pitchFamily="-65" charset="-128"/>
              </a:rPr>
              <a:t>Next we’ll look at a way to manage data called a queue.</a:t>
            </a:r>
          </a:p>
          <a:p>
            <a:pPr marL="228563" indent="-228563">
              <a:buAutoNum type="arabicParenR"/>
            </a:pPr>
            <a:r>
              <a:rPr lang="en-US" smtClean="0">
                <a:latin typeface="Arial" pitchFamily="34" charset="0"/>
                <a:ea typeface="ＭＳ Ｐゴシック" pitchFamily="-65" charset="-128"/>
              </a:rPr>
              <a:t>Maybe mention that q.insert(1,v) inserts before value #1</a:t>
            </a:r>
          </a:p>
          <a:p>
            <a:pPr eaLnBrk="1" hangingPunct="1"/>
            <a:r>
              <a:rPr lang="en-US" smtClean="0">
                <a:latin typeface="Arial" pitchFamily="34" charset="0"/>
                <a:ea typeface="ＭＳ Ｐゴシック" pitchFamily="-65" charset="-128"/>
              </a:rPr>
              <a:t>2)</a:t>
            </a:r>
            <a:r>
              <a:rPr lang="en-US" baseline="0" smtClean="0">
                <a:latin typeface="Arial" pitchFamily="34" charset="0"/>
                <a:ea typeface="ＭＳ Ｐゴシック" pitchFamily="-65" charset="-128"/>
              </a:rPr>
              <a:t> Queues w</a:t>
            </a:r>
            <a:r>
              <a:rPr lang="en-US" smtClean="0">
                <a:latin typeface="Arial" pitchFamily="34" charset="0"/>
                <a:ea typeface="ＭＳ Ｐゴシック" pitchFamily="-65" charset="-128"/>
              </a:rPr>
              <a:t>ill dynamically re-size as you add and delete items from it. Very useful in testbenches to queue up transactions and then release them.</a:t>
            </a:r>
          </a:p>
          <a:p>
            <a:pPr eaLnBrk="1" hangingPunct="1">
              <a:buFontTx/>
              <a:buNone/>
            </a:pPr>
            <a:r>
              <a:rPr lang="en-US" smtClean="0">
                <a:latin typeface="Arial" pitchFamily="34" charset="0"/>
              </a:rPr>
              <a:t>3) </a:t>
            </a:r>
            <a:r>
              <a:rPr lang="en-US" smtClean="0">
                <a:latin typeface="Arial" pitchFamily="34" charset="0"/>
                <a:cs typeface="Arial" pitchFamily="34" charset="0"/>
              </a:rPr>
              <a:t>string coworkers[$]  declares </a:t>
            </a:r>
            <a:r>
              <a:rPr lang="en-US" spc="-150" smtClean="0">
                <a:latin typeface="Arial" pitchFamily="34" charset="0"/>
                <a:cs typeface="Arial" pitchFamily="34" charset="0"/>
              </a:rPr>
              <a:t>a  </a:t>
            </a:r>
            <a:r>
              <a:rPr lang="en-US" smtClean="0">
                <a:latin typeface="Arial" pitchFamily="34" charset="0"/>
                <a:cs typeface="Arial" pitchFamily="34" charset="0"/>
              </a:rPr>
              <a:t>q</a:t>
            </a:r>
            <a:r>
              <a:rPr lang="en-US" smtClean="0">
                <a:latin typeface="Arial" pitchFamily="34" charset="0"/>
                <a:ea typeface="ＭＳ Ｐゴシック" pitchFamily="-65" charset="-128"/>
                <a:cs typeface="Arial" pitchFamily="34" charset="0"/>
              </a:rPr>
              <a:t>ueue of strings</a:t>
            </a:r>
          </a:p>
          <a:p>
            <a:pPr eaLnBrk="1" hangingPunct="1">
              <a:buFontTx/>
              <a:buNone/>
            </a:pPr>
            <a:r>
              <a:rPr lang="en-US" smtClean="0">
                <a:latin typeface="Arial" pitchFamily="34" charset="0"/>
                <a:cs typeface="Arial" pitchFamily="34" charset="0"/>
              </a:rPr>
              <a:t>4) reg [7:0] address[$] declares a </a:t>
            </a:r>
            <a:r>
              <a:rPr lang="en-US" smtClean="0">
                <a:latin typeface="Arial" pitchFamily="34" charset="0"/>
              </a:rPr>
              <a:t>q</a:t>
            </a:r>
            <a:r>
              <a:rPr lang="en-US" smtClean="0">
                <a:latin typeface="Arial" pitchFamily="34" charset="0"/>
                <a:ea typeface="ＭＳ Ｐゴシック" pitchFamily="-65" charset="-128"/>
              </a:rPr>
              <a:t>ueue of 8-bit addresses</a:t>
            </a:r>
          </a:p>
          <a:p>
            <a:pPr eaLnBrk="1" hangingPunct="1">
              <a:buFontTx/>
              <a:buNone/>
            </a:pPr>
            <a:r>
              <a:rPr lang="en-US" smtClean="0">
                <a:latin typeface="Arial" pitchFamily="34" charset="0"/>
                <a:ea typeface="ＭＳ Ｐゴシック" pitchFamily="-65" charset="-128"/>
              </a:rPr>
              <a:t>5) </a:t>
            </a:r>
            <a:r>
              <a:rPr lang="en-US" smtClean="0">
                <a:latin typeface="Arial" pitchFamily="34" charset="0"/>
                <a:cs typeface="Arial" pitchFamily="34" charset="0"/>
              </a:rPr>
              <a:t>coworkers.insert(1, “Holger”) inserts the string “Holger” in position 1 (between “Willy” and “Rob”)</a:t>
            </a:r>
            <a:endParaRPr lang="en-US" smtClean="0">
              <a:latin typeface="Arial" pitchFamily="34" charset="0"/>
              <a:ea typeface="ＭＳ Ｐゴシック" pitchFamily="-65" charset="-128"/>
              <a:cs typeface="Arial" pitchFamily="34" charset="0"/>
            </a:endParaRPr>
          </a:p>
          <a:p>
            <a:pPr eaLnBrk="1" hangingPunct="1">
              <a:buFontTx/>
              <a:buNone/>
            </a:pPr>
            <a:r>
              <a:rPr lang="en-US" smtClean="0">
                <a:latin typeface="Arial" pitchFamily="34" charset="0"/>
                <a:ea typeface="ＭＳ Ｐゴシック" pitchFamily="-65" charset="-128"/>
              </a:rPr>
              <a:t>6)</a:t>
            </a:r>
            <a:r>
              <a:rPr lang="en-US" baseline="0" smtClean="0">
                <a:latin typeface="Arial" pitchFamily="34" charset="0"/>
                <a:ea typeface="ＭＳ Ｐゴシック" pitchFamily="-65" charset="-128"/>
              </a:rPr>
              <a:t> </a:t>
            </a:r>
            <a:r>
              <a:rPr lang="en-US" smtClean="0">
                <a:latin typeface="Arial" pitchFamily="34" charset="0"/>
                <a:ea typeface="ＭＳ Ｐゴシック" pitchFamily="-65" charset="-128"/>
              </a:rPr>
              <a:t>Can also push_front and pop_back and return the size.  Not synthesizable since they are dynamic. Since dynamic cannot view in</a:t>
            </a:r>
            <a:r>
              <a:rPr lang="en-US" baseline="0" smtClean="0">
                <a:latin typeface="Arial" pitchFamily="34" charset="0"/>
                <a:ea typeface="ＭＳ Ｐゴシック" pitchFamily="-65" charset="-128"/>
              </a:rPr>
              <a:t> Questa’s waveform viewer.</a:t>
            </a:r>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i="1" smtClean="0"/>
              <a:t>See Chap_2_Data_Types/exercise6  for code</a:t>
            </a:r>
            <a:endParaRPr lang="en-US" smtClean="0"/>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Determine what will be displayed.</a:t>
            </a:r>
          </a:p>
          <a:p>
            <a:pPr eaLnBrk="1" hangingPunct="1"/>
            <a:endParaRPr lang="en-US" baseline="0" smtClean="0">
              <a:latin typeface="Arial" pitchFamily="34" charset="0"/>
              <a:ea typeface="ＭＳ Ｐゴシック" pitchFamily="-65" charset="-128"/>
            </a:endParaRPr>
          </a:p>
          <a:p>
            <a:pPr defTabSz="914200">
              <a:defRPr/>
            </a:pPr>
            <a:r>
              <a:rPr lang="en-US" smtClean="0"/>
              <a:t>$display("Street[0] = %s", street[0]); </a:t>
            </a:r>
            <a:r>
              <a:rPr lang="en-US" smtClean="0">
                <a:solidFill>
                  <a:srgbClr val="FF0000"/>
                </a:solidFill>
              </a:rPr>
              <a:t># Street[0] = Tejon</a:t>
            </a:r>
            <a:endParaRPr lang="en-US" smtClean="0"/>
          </a:p>
          <a:p>
            <a:pPr defTabSz="914200">
              <a:defRPr/>
            </a:pPr>
            <a:r>
              <a:rPr lang="en-US" smtClean="0"/>
              <a:t>$display("Street[2] = %s", street[2]); </a:t>
            </a:r>
            <a:r>
              <a:rPr lang="en-US" smtClean="0">
                <a:solidFill>
                  <a:srgbClr val="FF0000"/>
                </a:solidFill>
              </a:rPr>
              <a:t># Street[2] = Platte</a:t>
            </a:r>
            <a:endParaRPr lang="en-US" smtClean="0"/>
          </a:p>
          <a:p>
            <a:pPr defTabSz="914200">
              <a:defRPr/>
            </a:pPr>
            <a:r>
              <a:rPr lang="en-US" smtClean="0"/>
              <a:t>$display("Street[2] = %s", street[2]); </a:t>
            </a:r>
            <a:r>
              <a:rPr lang="en-US" smtClean="0">
                <a:solidFill>
                  <a:srgbClr val="FF0000"/>
                </a:solidFill>
              </a:rPr>
              <a:t># Street[2] = Bijou</a:t>
            </a:r>
            <a:endParaRPr lang="en-US" smtClean="0"/>
          </a:p>
          <a:p>
            <a:pPr defTabSz="914200">
              <a:defRPr/>
            </a:pPr>
            <a:r>
              <a:rPr lang="en-US" smtClean="0"/>
              <a:t>$display("pop_back = %s", street.pop_back); </a:t>
            </a:r>
            <a:r>
              <a:rPr lang="en-US" smtClean="0">
                <a:solidFill>
                  <a:srgbClr val="FF0000"/>
                </a:solidFill>
              </a:rPr>
              <a:t># pop_back = Boulder</a:t>
            </a:r>
            <a:endParaRPr lang="en-US" smtClean="0"/>
          </a:p>
          <a:p>
            <a:pPr defTabSz="914200">
              <a:defRPr/>
            </a:pPr>
            <a:r>
              <a:rPr lang="en-US" smtClean="0"/>
              <a:t>$display("street.size = %d", street.size); </a:t>
            </a:r>
            <a:r>
              <a:rPr lang="en-US" smtClean="0">
                <a:solidFill>
                  <a:srgbClr val="FF0000"/>
                </a:solidFill>
              </a:rPr>
              <a:t># street.size =           4</a:t>
            </a:r>
          </a:p>
          <a:p>
            <a:endParaRPr lang="en-US" smtClean="0"/>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ea typeface="ＭＳ Ｐゴシック" pitchFamily="-65" charset="-128"/>
              </a:rPr>
              <a:t>1) An associative</a:t>
            </a:r>
            <a:r>
              <a:rPr lang="en-US" baseline="0" smtClean="0">
                <a:latin typeface="Arial" pitchFamily="34" charset="0"/>
                <a:ea typeface="ＭＳ Ｐゴシック" pitchFamily="-65" charset="-128"/>
              </a:rPr>
              <a:t> array is an array where the index into the array can be any variable, not just 0,1,2,3,  It could be a string, an int, a user defined type, etc.</a:t>
            </a:r>
            <a:endParaRPr lang="en-US" smtClean="0">
              <a:latin typeface="Arial" pitchFamily="34" charset="0"/>
              <a:ea typeface="ＭＳ Ｐゴシック" pitchFamily="-65" charset="-128"/>
            </a:endParaRPr>
          </a:p>
          <a:p>
            <a:pPr eaLnBrk="1" hangingPunct="1"/>
            <a:r>
              <a:rPr lang="en-US" smtClean="0">
                <a:latin typeface="Arial" pitchFamily="34" charset="0"/>
                <a:ea typeface="ＭＳ Ｐゴシック" pitchFamily="-65" charset="-128"/>
              </a:rPr>
              <a:t>2) An</a:t>
            </a:r>
            <a:r>
              <a:rPr lang="en-US" baseline="0" smtClean="0">
                <a:latin typeface="Arial" pitchFamily="34" charset="0"/>
                <a:ea typeface="ＭＳ Ｐゴシック" pitchFamily="-65" charset="-128"/>
              </a:rPr>
              <a:t> associative array is declared with a data type in square brackets, such as [int]. This is the index type.</a:t>
            </a:r>
          </a:p>
          <a:p>
            <a:pPr eaLnBrk="1" hangingPunct="1"/>
            <a:r>
              <a:rPr lang="en-US" baseline="0" smtClean="0">
                <a:latin typeface="Arial" pitchFamily="34" charset="0"/>
                <a:ea typeface="ＭＳ Ｐゴシック" pitchFamily="-65" charset="-128"/>
              </a:rPr>
              <a:t>3) This example will set assoc[1] = 1, assoc[2] = 2, assoc[3] = 4, ..., assoc[7] = 128</a:t>
            </a:r>
          </a:p>
          <a:p>
            <a:pPr eaLnBrk="1" hangingPunct="1"/>
            <a:r>
              <a:rPr lang="en-US" baseline="0" smtClean="0">
                <a:latin typeface="Arial" pitchFamily="34" charset="0"/>
                <a:ea typeface="ＭＳ Ｐゴシック" pitchFamily="-65" charset="-128"/>
              </a:rPr>
              <a:t>4) indx = 0 after idx has been left shifted 8 times.</a:t>
            </a:r>
          </a:p>
          <a:p>
            <a:pPr eaLnBrk="1" hangingPunct="1"/>
            <a:r>
              <a:rPr lang="en-US" baseline="0" smtClean="0">
                <a:latin typeface="Arial" pitchFamily="34" charset="0"/>
                <a:ea typeface="ＭＳ Ｐゴシック" pitchFamily="-65" charset="-128"/>
              </a:rPr>
              <a:t>5) foreach will loop through each element of the associative array.</a:t>
            </a:r>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ea typeface="ＭＳ Ｐゴシック" pitchFamily="-65" charset="-128"/>
              </a:rPr>
              <a:t>1)</a:t>
            </a:r>
            <a:r>
              <a:rPr lang="en-US" baseline="0" smtClean="0">
                <a:latin typeface="Arial" pitchFamily="34" charset="0"/>
                <a:ea typeface="ＭＳ Ｐゴシック" pitchFamily="-65" charset="-128"/>
              </a:rPr>
              <a:t> </a:t>
            </a:r>
            <a:r>
              <a:rPr lang="en-US" smtClean="0">
                <a:latin typeface="Arial" pitchFamily="34" charset="0"/>
                <a:ea typeface="ＭＳ Ｐゴシック" pitchFamily="-65" charset="-128"/>
              </a:rPr>
              <a:t>Recall</a:t>
            </a:r>
            <a:r>
              <a:rPr lang="en-US" baseline="0" smtClean="0">
                <a:latin typeface="Arial" pitchFamily="34" charset="0"/>
                <a:ea typeface="ＭＳ Ｐゴシック" pitchFamily="-65" charset="-128"/>
              </a:rPr>
              <a:t> that a</a:t>
            </a:r>
            <a:r>
              <a:rPr lang="en-US" smtClean="0">
                <a:latin typeface="Arial" pitchFamily="34" charset="0"/>
                <a:ea typeface="ＭＳ Ｐゴシック" pitchFamily="-65" charset="-128"/>
              </a:rPr>
              <a:t>n index into an associative</a:t>
            </a:r>
            <a:r>
              <a:rPr lang="en-US" baseline="0" smtClean="0">
                <a:latin typeface="Arial" pitchFamily="34" charset="0"/>
                <a:ea typeface="ＭＳ Ｐゴシック" pitchFamily="-65" charset="-128"/>
              </a:rPr>
              <a:t> array can be any type. Lets use a string to index into the array.</a:t>
            </a:r>
          </a:p>
          <a:p>
            <a:pPr eaLnBrk="1" hangingPunct="1"/>
            <a:r>
              <a:rPr lang="en-US" smtClean="0"/>
              <a:t>2) Use the string  name of the register as the index. We can do the same for any characteristic of our array we want to keep track of. Reset values, permissions, etc.</a:t>
            </a:r>
          </a:p>
          <a:p>
            <a:pPr eaLnBrk="1" hangingPunct="1"/>
            <a:r>
              <a:rPr lang="en-US" smtClean="0"/>
              <a:t>3) Remember that the string is the index</a:t>
            </a:r>
          </a:p>
          <a:p>
            <a:pPr eaLnBrk="1" hangingPunct="1"/>
            <a:endParaRPr lang="en-US" smtClean="0">
              <a:latin typeface="Arial" pitchFamily="34" charset="0"/>
              <a:ea typeface="ＭＳ Ｐゴシック" pitchFamily="-65" charset="-128"/>
            </a:endParaRPr>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Font typeface="+mj-lt"/>
              <a:buAutoNum type="arabicPeriod"/>
            </a:pPr>
            <a:r>
              <a:rPr lang="en-US" smtClean="0">
                <a:latin typeface="Arial" pitchFamily="34" charset="0"/>
                <a:ea typeface="ＭＳ Ｐゴシック" pitchFamily="-65" charset="-128"/>
              </a:rPr>
              <a:t>num returns the # of entries in the associative array. </a:t>
            </a:r>
          </a:p>
          <a:p>
            <a:pPr marL="228563" indent="-228563">
              <a:buFont typeface="+mj-lt"/>
              <a:buAutoNum type="arabicPeriod"/>
            </a:pPr>
            <a:r>
              <a:rPr lang="en-US" smtClean="0">
                <a:latin typeface="Arial" pitchFamily="34" charset="0"/>
                <a:ea typeface="ＭＳ Ｐゴシック" pitchFamily="-65" charset="-128"/>
              </a:rPr>
              <a:t>exists returns a 1 if an element referenced by the specified index exists.</a:t>
            </a:r>
          </a:p>
          <a:p>
            <a:pPr marL="228563" indent="-228563"/>
            <a:r>
              <a:rPr lang="en-US" smtClean="0">
                <a:latin typeface="Arial" pitchFamily="34" charset="0"/>
                <a:ea typeface="ＭＳ Ｐゴシック" pitchFamily="-65" charset="-128"/>
              </a:rPr>
              <a:t>The array is ordered by the index.  If int is the index the order is from smallest index to largest index. If string is the index the order is </a:t>
            </a:r>
          </a:p>
          <a:p>
            <a:pPr marL="228563" indent="-228563"/>
            <a:r>
              <a:rPr lang="en-US" smtClean="0">
                <a:latin typeface="Arial" pitchFamily="34" charset="0"/>
                <a:ea typeface="ＭＳ Ｐゴシック" pitchFamily="-65" charset="-128"/>
              </a:rPr>
              <a:t>alphabetical. This can get confusing for user defined types. The order for address is ADC_REG(0), DAC_REG(1), LCD_REG(4), LED_REG(2), and</a:t>
            </a:r>
            <a:r>
              <a:rPr lang="en-US" baseline="0" smtClean="0">
                <a:latin typeface="Arial" pitchFamily="34" charset="0"/>
                <a:ea typeface="ＭＳ Ｐゴシック" pitchFamily="-65" charset="-128"/>
              </a:rPr>
              <a:t> </a:t>
            </a:r>
            <a:r>
              <a:rPr lang="en-US" smtClean="0">
                <a:latin typeface="Arial" pitchFamily="34" charset="0"/>
                <a:ea typeface="ＭＳ Ｐゴシック" pitchFamily="-65" charset="-128"/>
              </a:rPr>
              <a:t>I2C_REG(3)</a:t>
            </a:r>
          </a:p>
          <a:p>
            <a:pPr marL="228563" indent="-228563"/>
            <a:r>
              <a:rPr lang="en-US" smtClean="0">
                <a:latin typeface="Arial" pitchFamily="34" charset="0"/>
                <a:ea typeface="ＭＳ Ｐゴシック" pitchFamily="-65" charset="-128"/>
              </a:rPr>
              <a:t>3. first assigns to the given index variable the value of the smallest index in the associative array and returns a 1 if the array is non empty</a:t>
            </a:r>
          </a:p>
          <a:p>
            <a:pPr marL="228563" indent="-228563"/>
            <a:r>
              <a:rPr lang="en-US" smtClean="0">
                <a:latin typeface="Arial" pitchFamily="34" charset="0"/>
                <a:ea typeface="ＭＳ Ｐゴシック" pitchFamily="-65" charset="-128"/>
              </a:rPr>
              <a:t>4.</a:t>
            </a:r>
            <a:r>
              <a:rPr lang="en-US" baseline="0" smtClean="0">
                <a:latin typeface="Arial" pitchFamily="34" charset="0"/>
                <a:ea typeface="ＭＳ Ｐゴシック" pitchFamily="-65" charset="-128"/>
              </a:rPr>
              <a:t> </a:t>
            </a:r>
            <a:r>
              <a:rPr lang="en-US" smtClean="0">
                <a:latin typeface="Arial" pitchFamily="34" charset="0"/>
                <a:ea typeface="ＭＳ Ｐゴシック" pitchFamily="-65" charset="-128"/>
              </a:rPr>
              <a:t>last  assigns to the given index variable the value of the smallest index in the associative array and returns a 1 if the array is non empty</a:t>
            </a:r>
          </a:p>
          <a:p>
            <a:pPr marL="228563" indent="-228563"/>
            <a:r>
              <a:rPr lang="en-US" smtClean="0">
                <a:latin typeface="Arial" pitchFamily="34" charset="0"/>
                <a:ea typeface="ＭＳ Ｐゴシック" pitchFamily="-65" charset="-128"/>
              </a:rPr>
              <a:t>5.</a:t>
            </a:r>
            <a:r>
              <a:rPr lang="en-US" baseline="0" smtClean="0">
                <a:latin typeface="Arial" pitchFamily="34" charset="0"/>
                <a:ea typeface="ＭＳ Ｐゴシック" pitchFamily="-65" charset="-128"/>
              </a:rPr>
              <a:t> </a:t>
            </a:r>
            <a:r>
              <a:rPr lang="en-US" smtClean="0">
                <a:latin typeface="Arial" pitchFamily="34" charset="0"/>
                <a:ea typeface="ＭＳ Ｐゴシック" pitchFamily="-65" charset="-128"/>
              </a:rPr>
              <a:t>next assigns to the given index variable the value of the index that is greater than the given index.  If there is a next a 1 is returned.</a:t>
            </a:r>
            <a:r>
              <a:rPr lang="en-US" baseline="0" smtClean="0">
                <a:latin typeface="Arial" pitchFamily="34" charset="0"/>
                <a:ea typeface="ＭＳ Ｐゴシック" pitchFamily="-65" charset="-128"/>
              </a:rPr>
              <a:t> </a:t>
            </a:r>
            <a:r>
              <a:rPr lang="en-US" smtClean="0">
                <a:latin typeface="Arial" pitchFamily="34" charset="0"/>
                <a:ea typeface="ＭＳ Ｐゴシック" pitchFamily="-65" charset="-128"/>
              </a:rPr>
              <a:t>prev does the same except finds the previous entry</a:t>
            </a:r>
          </a:p>
          <a:p>
            <a:pPr marL="228563" indent="-228563" defTabSz="914200">
              <a:defRPr/>
            </a:pPr>
            <a:r>
              <a:rPr lang="en-US" smtClean="0">
                <a:latin typeface="Arial" pitchFamily="34" charset="0"/>
                <a:ea typeface="ＭＳ Ｐゴシック" pitchFamily="-65" charset="-128"/>
              </a:rPr>
              <a:t>6. delete removes the entry at the specified index. If no index is specified the associative array is deleted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t>Verilog-2005 and SystemVerilog merged</a:t>
            </a:r>
            <a:r>
              <a:rPr lang="en-US" baseline="0" smtClean="0"/>
              <a:t> in the 2009 SystemVerilog standard.  There is no more just verilog.</a:t>
            </a:r>
          </a:p>
          <a:p>
            <a:pPr marL="228563" indent="-228563">
              <a:buAutoNum type="arabicParenR"/>
            </a:pPr>
            <a:r>
              <a:rPr lang="en-US" smtClean="0"/>
              <a:t>Verilog</a:t>
            </a:r>
            <a:r>
              <a:rPr lang="en-US" baseline="0" smtClean="0"/>
              <a:t> RTL synthesis standard </a:t>
            </a:r>
            <a:r>
              <a:rPr lang="en-US" smtClean="0"/>
              <a:t>describes a standard syntax and semantics for Verilog® HDL-based RTL synthesis. It defines</a:t>
            </a:r>
            <a:r>
              <a:rPr lang="en-US" baseline="0" smtClean="0"/>
              <a:t> </a:t>
            </a:r>
            <a:r>
              <a:rPr lang="en-US" smtClean="0"/>
              <a:t>the subset of IEEE Std 1364-2001 (Verilog HDL) that is suitable for RTL synthesis and defines the semantics</a:t>
            </a:r>
            <a:r>
              <a:rPr lang="en-US" baseline="0" smtClean="0"/>
              <a:t> </a:t>
            </a:r>
            <a:r>
              <a:rPr lang="en-US" smtClean="0"/>
              <a:t>of that subset for the synthesis domain.</a:t>
            </a:r>
            <a:r>
              <a:rPr lang="en-US" baseline="0" smtClean="0"/>
              <a:t> </a:t>
            </a:r>
          </a:p>
          <a:p>
            <a:pPr marL="228563" indent="-228563">
              <a:buAutoNum type="arabicParenR"/>
            </a:pPr>
            <a:r>
              <a:rPr lang="en-US" smtClean="0"/>
              <a:t>No synthesis spec for SystemVerilog yet. Considering it took 10 years for a synthesis spec for verilog-1995 it will be a while.</a:t>
            </a:r>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i="1" smtClean="0"/>
              <a:t>See Chap_2_Data_Types/exercise7 for code</a:t>
            </a:r>
            <a:endParaRPr lang="en-US" smtClean="0"/>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`default_nettype none</a:t>
            </a:r>
          </a:p>
          <a:p>
            <a:pPr eaLnBrk="1" hangingPunct="1"/>
            <a:r>
              <a:rPr lang="en-US" baseline="0" smtClean="0">
                <a:latin typeface="Arial" pitchFamily="34" charset="0"/>
                <a:ea typeface="ＭＳ Ｐゴシック" pitchFamily="-65" charset="-128"/>
              </a:rPr>
              <a:t>  module test;</a:t>
            </a:r>
          </a:p>
          <a:p>
            <a:pPr eaLnBrk="1" hangingPunct="1"/>
            <a:r>
              <a:rPr lang="en-US" baseline="0" smtClean="0">
                <a:latin typeface="Arial" pitchFamily="34" charset="0"/>
                <a:ea typeface="ＭＳ Ｐゴシック" pitchFamily="-65" charset="-128"/>
              </a:rPr>
              <a:t>   </a:t>
            </a:r>
          </a:p>
          <a:p>
            <a:pPr eaLnBrk="1" hangingPunct="1"/>
            <a:r>
              <a:rPr lang="en-US" baseline="0" smtClean="0">
                <a:latin typeface="Arial" pitchFamily="34" charset="0"/>
                <a:ea typeface="ＭＳ Ｐゴシック" pitchFamily="-65" charset="-128"/>
              </a:rPr>
              <a:t>   bit [23:0] assoc[int];</a:t>
            </a:r>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initial begin</a:t>
            </a:r>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   assoc[0]    = 24'hA50400; // Jump to location 0x400 for the main code</a:t>
            </a:r>
          </a:p>
          <a:p>
            <a:pPr eaLnBrk="1" hangingPunct="1"/>
            <a:r>
              <a:rPr lang="en-US" baseline="0" smtClean="0">
                <a:latin typeface="Arial" pitchFamily="34" charset="0"/>
                <a:ea typeface="ＭＳ Ｐゴシック" pitchFamily="-65" charset="-128"/>
              </a:rPr>
              <a:t>   assoc[32'h400] = 24'h123456; // Instruction 1</a:t>
            </a:r>
          </a:p>
          <a:p>
            <a:pPr eaLnBrk="1" hangingPunct="1"/>
            <a:r>
              <a:rPr lang="en-US" baseline="0" smtClean="0">
                <a:latin typeface="Arial" pitchFamily="34" charset="0"/>
                <a:ea typeface="ＭＳ Ｐゴシック" pitchFamily="-65" charset="-128"/>
              </a:rPr>
              <a:t>   assoc[32'h401] = 24'h789ABC; // Instruction 2</a:t>
            </a:r>
          </a:p>
          <a:p>
            <a:pPr eaLnBrk="1" hangingPunct="1"/>
            <a:r>
              <a:rPr lang="en-US" baseline="0" smtClean="0">
                <a:latin typeface="Arial" pitchFamily="34" charset="0"/>
                <a:ea typeface="ＭＳ Ｐゴシック" pitchFamily="-65" charset="-128"/>
              </a:rPr>
              <a:t>   assoc[32‘hF_FFFF] = 24'h0F1E2D; // Return from interrupt</a:t>
            </a:r>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   $display("The # of entries is %d", assoc.num);</a:t>
            </a:r>
          </a:p>
          <a:p>
            <a:pPr eaLnBrk="1" hangingPunct="1"/>
            <a:r>
              <a:rPr lang="en-US" baseline="0" smtClean="0">
                <a:latin typeface="Arial" pitchFamily="34" charset="0"/>
                <a:ea typeface="ＭＳ Ｐゴシック" pitchFamily="-65" charset="-128"/>
              </a:rPr>
              <a:t>   </a:t>
            </a:r>
          </a:p>
          <a:p>
            <a:pPr eaLnBrk="1" hangingPunct="1"/>
            <a:r>
              <a:rPr lang="en-US" baseline="0" smtClean="0">
                <a:latin typeface="Arial" pitchFamily="34" charset="0"/>
                <a:ea typeface="ＭＳ Ｐゴシック" pitchFamily="-65" charset="-128"/>
              </a:rPr>
              <a:t>   foreach (assoc[i]) begin</a:t>
            </a:r>
          </a:p>
          <a:p>
            <a:pPr eaLnBrk="1" hangingPunct="1"/>
            <a:r>
              <a:rPr lang="en-US" baseline="0" smtClean="0">
                <a:latin typeface="Arial" pitchFamily="34" charset="0"/>
                <a:ea typeface="ＭＳ Ｐゴシック" pitchFamily="-65" charset="-128"/>
              </a:rPr>
              <a:t>      $display("assoc[%h] = %h", i, assoc[i]);</a:t>
            </a:r>
          </a:p>
          <a:p>
            <a:pPr eaLnBrk="1" hangingPunct="1"/>
            <a:r>
              <a:rPr lang="en-US" baseline="0" smtClean="0">
                <a:latin typeface="Arial" pitchFamily="34" charset="0"/>
                <a:ea typeface="ＭＳ Ｐゴシック" pitchFamily="-65" charset="-128"/>
              </a:rPr>
              <a:t>   end</a:t>
            </a:r>
          </a:p>
          <a:p>
            <a:pPr eaLnBrk="1" hangingPunct="1"/>
            <a:r>
              <a:rPr lang="en-US" baseline="0" smtClean="0">
                <a:latin typeface="Arial" pitchFamily="34" charset="0"/>
                <a:ea typeface="ＭＳ Ｐゴシック" pitchFamily="-65" charset="-128"/>
              </a:rPr>
              <a:t>   </a:t>
            </a:r>
          </a:p>
          <a:p>
            <a:pPr eaLnBrk="1" hangingPunct="1"/>
            <a:r>
              <a:rPr lang="en-US" baseline="0" smtClean="0">
                <a:latin typeface="Arial" pitchFamily="34" charset="0"/>
                <a:ea typeface="ＭＳ Ｐゴシック" pitchFamily="-65" charset="-128"/>
              </a:rPr>
              <a:t>end</a:t>
            </a:r>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endmodule // test</a:t>
            </a:r>
          </a:p>
          <a:p>
            <a:pPr eaLnBrk="1" hangingPunct="1"/>
            <a:endParaRPr lang="en-US" baseline="0"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smtClean="0"/>
              <a:t>1) We’ll go over each of these in more detail.</a:t>
            </a:r>
          </a:p>
          <a:p>
            <a:pPr>
              <a:buFont typeface="Arial" charset="0"/>
              <a:buNone/>
            </a:pPr>
            <a:r>
              <a:rPr lang="en-US" smtClean="0"/>
              <a:t>2) The</a:t>
            </a:r>
            <a:r>
              <a:rPr lang="en-US" baseline="0" smtClean="0"/>
              <a:t> ordering array methods cannot be used on associative arrays which makes sense since there is no notion of order in an associative array.</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defTabSz="914252">
              <a:buFont typeface="Arial" charset="0"/>
              <a:buAutoNum type="arabicParenR"/>
              <a:defRPr/>
            </a:pPr>
            <a:r>
              <a:rPr lang="en-US" baseline="0" smtClean="0"/>
              <a:t>Sum just keeps adding and letting the result overflow. If </a:t>
            </a:r>
            <a:r>
              <a:rPr lang="en-US" i="1" baseline="0" smtClean="0"/>
              <a:t>one</a:t>
            </a:r>
            <a:r>
              <a:rPr lang="en-US" baseline="0" smtClean="0"/>
              <a:t> has an odd # of 1’s one.sum = 1, if </a:t>
            </a:r>
            <a:r>
              <a:rPr lang="en-US" i="1" baseline="0" smtClean="0"/>
              <a:t>one</a:t>
            </a:r>
            <a:r>
              <a:rPr lang="en-US" baseline="0" smtClean="0"/>
              <a:t>  has an even # of 1’s one.sum = 0.</a:t>
            </a:r>
          </a:p>
          <a:p>
            <a:pPr marL="228563" indent="-228563" defTabSz="914252">
              <a:buFont typeface="Arial" charset="0"/>
              <a:buAutoNum type="arabicParenR"/>
              <a:defRPr/>
            </a:pPr>
            <a:r>
              <a:rPr lang="en-US" baseline="0" smtClean="0"/>
              <a:t>Assigning the sum to a signal of sufficient width doesn’t help either. We’ll see how to solve this in a few slides.</a:t>
            </a:r>
          </a:p>
          <a:p>
            <a:pPr marL="228563" indent="-228563">
              <a:buFont typeface="Arial" charset="0"/>
              <a:buAutoNum type="arabicParenR"/>
            </a:pPr>
            <a:r>
              <a:rPr lang="en-US" smtClean="0"/>
              <a:t>The</a:t>
            </a:r>
            <a:r>
              <a:rPr lang="en-US" baseline="0" smtClean="0"/>
              <a:t> XOR operator is particularly useful for parity calculations over a number of words.  For example, I designed a RS485 interface that calculated an 8-bit longitudinal party over 3 words and then sent the parity to the interface.  It would of been easy in my testench to load up an array with the 3 words and calculate the parity in 1 line.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defTabSz="914252">
              <a:buFont typeface="Arial" charset="0"/>
              <a:buAutoNum type="arabicParenR"/>
              <a:defRPr/>
            </a:pPr>
            <a:r>
              <a:rPr lang="en-US" baseline="0" smtClean="0"/>
              <a:t>Cannot randomly pick an element from an associative array in one line.</a:t>
            </a:r>
          </a:p>
          <a:p>
            <a:pPr marL="228563" indent="-228563" defTabSz="914252">
              <a:buFont typeface="Arial" charset="0"/>
              <a:buAutoNum type="arabicParenR"/>
              <a:defRPr/>
            </a:pPr>
            <a:r>
              <a:rPr lang="en-US" baseline="0" smtClean="0"/>
              <a:t>This example randomly selects the n’th element by looping through the array.</a:t>
            </a:r>
          </a:p>
          <a:p>
            <a:pPr marL="228563" indent="-228563" defTabSz="914252">
              <a:buFont typeface="Arial" charset="0"/>
              <a:buAutoNum type="arabicParenR"/>
              <a:defRPr/>
            </a:pPr>
            <a:r>
              <a:rPr lang="en-US" baseline="0" smtClean="0"/>
              <a:t>When assigning to an array can specify the index and the element referenced by that index using the : expression. For example 0:1 assigns aa[0] = 1 and 30:64 assigns aa[30]=64.</a:t>
            </a:r>
          </a:p>
          <a:p>
            <a:pPr marL="228563" indent="-228563" defTabSz="914252">
              <a:buFont typeface="Arial" charset="0"/>
              <a:buAutoNum type="arabicParenR"/>
              <a:defRPr/>
            </a:pPr>
            <a:r>
              <a:rPr lang="en-US" baseline="0" smtClean="0"/>
              <a:t>Get a random value from 6 (aa.size – 1) to 0</a:t>
            </a:r>
          </a:p>
          <a:p>
            <a:pPr marL="228563" indent="-228563" defTabSz="914252">
              <a:buFont typeface="Arial" charset="0"/>
              <a:buAutoNum type="arabicParenR"/>
              <a:defRPr/>
            </a:pPr>
            <a:r>
              <a:rPr lang="en-US" baseline="0" smtClean="0"/>
              <a:t>Loop until the counter equals the random value stored in element.</a:t>
            </a:r>
          </a:p>
          <a:p>
            <a:pPr marL="228563" indent="-228563" defTabSz="914252">
              <a:buFont typeface="Arial" charset="0"/>
              <a:buAutoNum type="arabicParenR"/>
              <a:defRPr/>
            </a:pPr>
            <a:r>
              <a:rPr lang="en-US" baseline="0" smtClean="0"/>
              <a:t>Set indx to the current index and break from the loop.</a:t>
            </a:r>
          </a:p>
          <a:p>
            <a:pPr marL="228563" indent="-228563" defTabSz="914252">
              <a:buFont typeface="Arial" charset="0"/>
              <a:buAutoNum type="arabicParenR"/>
              <a:defRPr/>
            </a:pPr>
            <a:r>
              <a:rPr lang="en-US" baseline="0" smtClean="0"/>
              <a:t>Display the element that was selected randomly.</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smtClean="0"/>
              <a:t>1) Note that the %p is the format specifier for a</a:t>
            </a:r>
            <a:r>
              <a:rPr lang="en-US" baseline="0" smtClean="0"/>
              <a:t> queue. Interestingly the radix is always decimal (for Mentor) and there no way to change it.  VCS prints out arrays using the %p format specifier in hex radix.</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smtClean="0"/>
              <a:t>1) When using and </a:t>
            </a:r>
            <a:r>
              <a:rPr lang="en-US" baseline="0" smtClean="0"/>
              <a:t>array locator method</a:t>
            </a:r>
            <a:r>
              <a:rPr lang="en-US" smtClean="0"/>
              <a:t> with a</a:t>
            </a:r>
            <a:r>
              <a:rPr lang="en-US" baseline="0" smtClean="0"/>
              <a:t> “with” </a:t>
            </a:r>
            <a:r>
              <a:rPr lang="en-US" smtClean="0"/>
              <a:t>clause</a:t>
            </a:r>
            <a:r>
              <a:rPr lang="en-US" baseline="0" smtClean="0"/>
              <a:t> a queue is returned.</a:t>
            </a:r>
          </a:p>
          <a:p>
            <a:pPr>
              <a:buFont typeface="Arial" charset="0"/>
              <a:buNone/>
            </a:pPr>
            <a:r>
              <a:rPr lang="en-US" baseline="0" smtClean="0"/>
              <a:t>2) Note that item is now a reserved word.</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Font typeface="Arial" charset="0"/>
              <a:buAutoNum type="arabicParenR"/>
            </a:pPr>
            <a:r>
              <a:rPr lang="en-US" smtClean="0"/>
              <a:t>Recall</a:t>
            </a:r>
            <a:r>
              <a:rPr lang="en-US" baseline="0" smtClean="0"/>
              <a:t> the issue we had a few slides back computing the sum of single bits? This example shows how to solve this problem</a:t>
            </a:r>
          </a:p>
          <a:p>
            <a:pPr marL="228563" indent="-228563">
              <a:buFont typeface="Arial" charset="0"/>
              <a:buAutoNum type="arabicParenR"/>
            </a:pPr>
            <a:r>
              <a:rPr lang="en-US" baseline="0" smtClean="0"/>
              <a:t> Cast item to an int before doing the sum</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smtClean="0"/>
              <a:t>1) Unlike other</a:t>
            </a:r>
            <a:r>
              <a:rPr lang="en-US" baseline="0" smtClean="0"/>
              <a:t> methods which return a queue</a:t>
            </a:r>
            <a:endParaRPr lang="en-US" smtClean="0"/>
          </a:p>
          <a:p>
            <a:pPr>
              <a:buFont typeface="Arial" charset="0"/>
              <a:buNone/>
            </a:pPr>
            <a:r>
              <a:rPr lang="en-US" smtClean="0"/>
              <a:t>2) The</a:t>
            </a:r>
            <a:r>
              <a:rPr lang="en-US" baseline="0" smtClean="0"/>
              <a:t> LRM says that reverse can work on packed array. I tried this in QuestaSim and it doesn’t work.</a:t>
            </a:r>
          </a:p>
          <a:p>
            <a:pPr>
              <a:buFont typeface="Arial" charset="0"/>
              <a:buNone/>
            </a:pPr>
            <a:r>
              <a:rPr lang="en-US" baseline="0" smtClean="0"/>
              <a:t>3) Shuffle does not take a seed. Everytime you re-run modelsim you’ll get the same random order. But if you shuffle an array twice in 1 run you will get a different order.</a:t>
            </a:r>
          </a:p>
          <a:p>
            <a:pPr defTabSz="948690"/>
            <a:r>
              <a:rPr lang="en-US" baseline="0" smtClean="0"/>
              <a:t>4) I also tried sorting this array using the with clause ex: with (item &gt; 0); and the results are garbled.</a:t>
            </a:r>
          </a:p>
          <a:p>
            <a:pPr>
              <a:buFont typeface="Arial" charset="0"/>
              <a:buNone/>
            </a:pPr>
            <a:r>
              <a:rPr lang="en-US" baseline="0" smtClean="0"/>
              <a:t>5) Note that  $display("f.reverse = %p",  f.reverse); will result in # ** Error: test.sv(30): Function with return type of void cannot be used in/as an expression. since the return type of f.reverse is not an array but a void.</a:t>
            </a:r>
          </a:p>
          <a:p>
            <a:pPr>
              <a:buFont typeface="Arial" charset="0"/>
              <a:buNone/>
            </a:pP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defTabSz="914252">
              <a:defRPr/>
            </a:pPr>
            <a:r>
              <a:rPr lang="en-US" sz="1700" i="1" smtClean="0"/>
              <a:t>See Chap_2_Data_Types/exercise8  for code</a:t>
            </a:r>
            <a:endParaRPr lang="en-US" sz="1700" smtClean="0"/>
          </a:p>
          <a:p>
            <a:pPr>
              <a:buFont typeface="Arial" charset="0"/>
              <a:buNone/>
            </a:pPr>
            <a:endParaRPr lang="en-US" sz="1700" smtClean="0"/>
          </a:p>
          <a:p>
            <a:pPr>
              <a:buFont typeface="Arial" charset="0"/>
              <a:buNone/>
            </a:pPr>
            <a:r>
              <a:rPr lang="en-US" sz="1700" smtClean="0"/>
              <a:t>`default_nettype none</a:t>
            </a:r>
          </a:p>
          <a:p>
            <a:pPr>
              <a:buFont typeface="Arial" charset="0"/>
              <a:buNone/>
            </a:pPr>
            <a:r>
              <a:rPr lang="en-US" sz="1700" smtClean="0"/>
              <a:t>  module test;</a:t>
            </a:r>
          </a:p>
          <a:p>
            <a:pPr>
              <a:buFont typeface="Arial" charset="0"/>
              <a:buNone/>
            </a:pPr>
            <a:endParaRPr lang="en-US" sz="1700" smtClean="0"/>
          </a:p>
          <a:p>
            <a:pPr>
              <a:buFont typeface="Arial" charset="0"/>
              <a:buNone/>
            </a:pPr>
            <a:r>
              <a:rPr lang="en-US" sz="1700" smtClean="0"/>
              <a:t>   // a) Create a 3-byte queue and initialize it with 2, -1, and 127</a:t>
            </a:r>
          </a:p>
          <a:p>
            <a:pPr>
              <a:buFont typeface="Arial" charset="0"/>
              <a:buNone/>
            </a:pPr>
            <a:r>
              <a:rPr lang="en-US" sz="1700" smtClean="0"/>
              <a:t>   // byte byte_queue[$] = {8'sh02, 8'shFF, 8'sh7F}; // Signed values</a:t>
            </a:r>
          </a:p>
          <a:p>
            <a:pPr>
              <a:buFont typeface="Arial" charset="0"/>
              <a:buNone/>
            </a:pPr>
            <a:r>
              <a:rPr lang="en-US" sz="1700" smtClean="0"/>
              <a:t>   // byte byte_queue[$] = {8'sh2, -8'sh01, 8'sh7F}; // Signed values</a:t>
            </a:r>
          </a:p>
          <a:p>
            <a:pPr>
              <a:buFont typeface="Arial" charset="0"/>
              <a:buNone/>
            </a:pPr>
            <a:r>
              <a:rPr lang="en-US" sz="1700" smtClean="0"/>
              <a:t>   // byte byte_queue[$] = {8'h02, 8'hFF, 8'h7F}; // Signed values</a:t>
            </a:r>
          </a:p>
          <a:p>
            <a:pPr>
              <a:buFont typeface="Arial" charset="0"/>
              <a:buNone/>
            </a:pPr>
            <a:r>
              <a:rPr lang="en-US" sz="1700" smtClean="0"/>
              <a:t>   // byte byte_queue[$] = {8'h2, -8'h01, 8'h7F}; // Signed values</a:t>
            </a:r>
          </a:p>
          <a:p>
            <a:pPr>
              <a:buFont typeface="Arial" charset="0"/>
              <a:buNone/>
            </a:pPr>
            <a:r>
              <a:rPr lang="en-US" sz="1700" smtClean="0"/>
              <a:t>   byte byte_queue[$] = {2, -1, 127}; // Signed values</a:t>
            </a:r>
          </a:p>
          <a:p>
            <a:pPr>
              <a:buFont typeface="Arial" charset="0"/>
              <a:buNone/>
            </a:pPr>
            <a:endParaRPr lang="en-US" sz="1700" smtClean="0"/>
          </a:p>
          <a:p>
            <a:pPr>
              <a:buFont typeface="Arial" charset="0"/>
              <a:buNone/>
            </a:pPr>
            <a:r>
              <a:rPr lang="en-US" sz="1700" smtClean="0"/>
              <a:t>   initial begin</a:t>
            </a:r>
          </a:p>
          <a:p>
            <a:pPr>
              <a:buFont typeface="Arial" charset="0"/>
              <a:buNone/>
            </a:pPr>
            <a:r>
              <a:rPr lang="en-US" sz="1700" smtClean="0"/>
              <a:t>     // b) Print out the sum of the queue in decimal</a:t>
            </a:r>
          </a:p>
          <a:p>
            <a:pPr>
              <a:buFont typeface="Arial" charset="0"/>
              <a:buNone/>
            </a:pPr>
            <a:r>
              <a:rPr lang="en-US" sz="1700" smtClean="0"/>
              <a:t>     $display("byte_queue.sum = 0d%0d", byte_queue.sum() with (int'(item))); // byte_queue.sum = 0d128</a:t>
            </a:r>
          </a:p>
          <a:p>
            <a:pPr>
              <a:buFont typeface="Arial" charset="0"/>
              <a:buNone/>
            </a:pPr>
            <a:endParaRPr lang="en-US" sz="1700" smtClean="0"/>
          </a:p>
          <a:p>
            <a:pPr>
              <a:buFont typeface="Arial" charset="0"/>
              <a:buNone/>
            </a:pPr>
            <a:r>
              <a:rPr lang="en-US" sz="1700" smtClean="0"/>
              <a:t>      // c) Print out the min and max in the queue</a:t>
            </a:r>
          </a:p>
          <a:p>
            <a:pPr>
              <a:buFont typeface="Arial" charset="0"/>
              <a:buNone/>
            </a:pPr>
            <a:r>
              <a:rPr lang="en-US" sz="1700" smtClean="0"/>
              <a:t>      $display("byte_queue.min = %p", byte_queue.min); // # byte_queue.min = '{-1}</a:t>
            </a:r>
          </a:p>
          <a:p>
            <a:pPr>
              <a:buFont typeface="Arial" charset="0"/>
              <a:buNone/>
            </a:pPr>
            <a:r>
              <a:rPr lang="en-US" sz="1700" smtClean="0"/>
              <a:t>      $display("byte_queue.max = %p", byte_queue.max); // # byte_queue.max = '{127}</a:t>
            </a:r>
          </a:p>
          <a:p>
            <a:pPr>
              <a:buFont typeface="Arial" charset="0"/>
              <a:buNone/>
            </a:pPr>
            <a:endParaRPr lang="en-US" sz="1700" smtClean="0"/>
          </a:p>
          <a:p>
            <a:pPr>
              <a:buFont typeface="Arial" charset="0"/>
              <a:buNone/>
            </a:pPr>
            <a:r>
              <a:rPr lang="en-US" sz="1700" smtClean="0"/>
              <a:t>      // d) Sort all values in the queue and print out the resulting queue</a:t>
            </a:r>
          </a:p>
          <a:p>
            <a:pPr>
              <a:buFont typeface="Arial" charset="0"/>
              <a:buNone/>
            </a:pPr>
            <a:r>
              <a:rPr lang="en-US" sz="1700" smtClean="0"/>
              <a:t>      byte_queue.sort;</a:t>
            </a:r>
          </a:p>
          <a:p>
            <a:pPr>
              <a:buFont typeface="Arial" charset="0"/>
              <a:buNone/>
            </a:pPr>
            <a:r>
              <a:rPr lang="en-US" sz="1700" smtClean="0"/>
              <a:t>      $display("byte_queue.sort = %p",  byte_queue); // # byte_queue.sort = '{-1, 2, 127}</a:t>
            </a:r>
          </a:p>
          <a:p>
            <a:pPr>
              <a:buFont typeface="Arial" charset="0"/>
              <a:buNone/>
            </a:pPr>
            <a:endParaRPr lang="en-US" sz="1700" smtClean="0"/>
          </a:p>
          <a:p>
            <a:pPr>
              <a:buFont typeface="Arial" charset="0"/>
              <a:buNone/>
            </a:pPr>
            <a:r>
              <a:rPr lang="en-US" sz="1700" smtClean="0"/>
              <a:t>      // e) Print out the index of any negative values in the queue</a:t>
            </a:r>
          </a:p>
          <a:p>
            <a:pPr>
              <a:buFont typeface="Arial" charset="0"/>
              <a:buNone/>
            </a:pPr>
            <a:r>
              <a:rPr lang="en-US" sz="1700" smtClean="0"/>
              <a:t>      $display("byte_queue.find_index with (item &lt;0) = %p",  byte_queue.find_index with (item &lt;0)); // # byte_queue.find_index with (item &lt;0) = '{0} </a:t>
            </a:r>
          </a:p>
          <a:p>
            <a:pPr>
              <a:buFont typeface="Arial" charset="0"/>
              <a:buNone/>
            </a:pPr>
            <a:endParaRPr lang="en-US" sz="1700" smtClean="0"/>
          </a:p>
          <a:p>
            <a:pPr>
              <a:buFont typeface="Arial" charset="0"/>
              <a:buNone/>
            </a:pPr>
            <a:r>
              <a:rPr lang="en-US" sz="1700" smtClean="0"/>
              <a:t>      // f) Print out the  the positive values in the queue</a:t>
            </a:r>
          </a:p>
          <a:p>
            <a:pPr>
              <a:buFont typeface="Arial" charset="0"/>
              <a:buNone/>
            </a:pPr>
            <a:r>
              <a:rPr lang="en-US" sz="1700" smtClean="0"/>
              <a:t>      $display("byte_queue.find with (item &gt;=0) = %p",  byte_queue.find with (item &gt;=0)); // # byte_queue.find with (item &gt;=0) = '{2, 127}</a:t>
            </a:r>
          </a:p>
          <a:p>
            <a:pPr>
              <a:buFont typeface="Arial" charset="0"/>
              <a:buNone/>
            </a:pPr>
            <a:endParaRPr lang="en-US" sz="1700" smtClean="0"/>
          </a:p>
          <a:p>
            <a:pPr>
              <a:buFont typeface="Arial" charset="0"/>
              <a:buNone/>
            </a:pPr>
            <a:r>
              <a:rPr lang="en-US" sz="1700" smtClean="0"/>
              <a:t>      // g) Reverse sort all values in the queue and print out the resulting queue</a:t>
            </a:r>
          </a:p>
          <a:p>
            <a:pPr>
              <a:buFont typeface="Arial" charset="0"/>
              <a:buNone/>
            </a:pPr>
            <a:r>
              <a:rPr lang="en-US" sz="1700" smtClean="0"/>
              <a:t>      byte_queue.rsort;</a:t>
            </a:r>
          </a:p>
          <a:p>
            <a:pPr>
              <a:buFont typeface="Arial" charset="0"/>
              <a:buNone/>
            </a:pPr>
            <a:r>
              <a:rPr lang="en-US" sz="1700" smtClean="0"/>
              <a:t>      $display("byte_queue.rsort = %p",  byte_queue); // # byte_queue.rsort = '{127, 2, -1}</a:t>
            </a:r>
          </a:p>
          <a:p>
            <a:pPr>
              <a:buFont typeface="Arial" charset="0"/>
              <a:buNone/>
            </a:pPr>
            <a:r>
              <a:rPr lang="en-US" sz="1700" smtClean="0"/>
              <a:t>   end</a:t>
            </a:r>
          </a:p>
          <a:p>
            <a:pPr>
              <a:buFont typeface="Arial" charset="0"/>
              <a:buNone/>
            </a:pPr>
            <a:endParaRPr lang="en-US" sz="1700" smtClean="0"/>
          </a:p>
          <a:p>
            <a:pPr>
              <a:buFont typeface="Arial" charset="0"/>
              <a:buNone/>
            </a:pPr>
            <a:r>
              <a:rPr lang="en-US" sz="1700" smtClean="0"/>
              <a:t>endmodule // test</a:t>
            </a:r>
          </a:p>
          <a:p>
            <a:pPr>
              <a:buFont typeface="Arial" charset="0"/>
              <a:buNone/>
            </a:pPr>
            <a:endParaRPr lang="en-US" sz="1700" smtClean="0"/>
          </a:p>
          <a:p>
            <a:pPr>
              <a:buFont typeface="Arial" charset="0"/>
              <a:buNone/>
            </a:pPr>
            <a:r>
              <a:rPr lang="en-US" sz="1700" smtClean="0"/>
              <a:t>note that $display("byte_queue.sort = %p",  byte_queue.sort); will result in ** Error: test.sv(23): Function with return type of void cannot be used in/as an expression.</a:t>
            </a:r>
          </a:p>
          <a:p>
            <a:pPr>
              <a:buFont typeface="Arial" charset="0"/>
              <a:buNone/>
            </a:pPr>
            <a:endParaRPr lang="en-US" sz="1700"/>
          </a:p>
        </p:txBody>
      </p:sp>
      <p:sp>
        <p:nvSpPr>
          <p:cNvPr id="4" name="Slide Number Placeholder 3"/>
          <p:cNvSpPr>
            <a:spLocks noGrp="1"/>
          </p:cNvSpPr>
          <p:nvPr>
            <p:ph type="sldNum" sz="quarter" idx="10"/>
          </p:nvPr>
        </p:nvSpPr>
        <p:spPr/>
        <p:txBody>
          <a:bodyPr/>
          <a:lstStyle/>
          <a:p>
            <a:fld id="{9496BE8D-5B08-4040-8D09-919B89F312A5}"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u="sng" smtClean="0"/>
              <a:t>Based on flexibility</a:t>
            </a:r>
            <a:r>
              <a:rPr lang="en-US" u="sng" baseline="0" smtClean="0"/>
              <a:t> notes: </a:t>
            </a:r>
          </a:p>
          <a:p>
            <a:pPr>
              <a:buFont typeface="Arial" charset="0"/>
              <a:buNone/>
            </a:pPr>
            <a:r>
              <a:rPr lang="en-US" smtClean="0"/>
              <a:t>1) Fixed</a:t>
            </a:r>
            <a:r>
              <a:rPr lang="en-US" baseline="0" smtClean="0"/>
              <a:t> size needs to be known at compile time.</a:t>
            </a:r>
          </a:p>
          <a:p>
            <a:pPr>
              <a:buFont typeface="Arial" charset="0"/>
              <a:buNone/>
            </a:pPr>
            <a:r>
              <a:rPr lang="en-US" u="sng" baseline="0" smtClean="0"/>
              <a:t>Based on memory usage notes:</a:t>
            </a:r>
          </a:p>
          <a:p>
            <a:pPr>
              <a:buFont typeface="Arial" charset="0"/>
              <a:buNone/>
            </a:pPr>
            <a:r>
              <a:rPr lang="en-US" baseline="0" smtClean="0"/>
              <a:t>1) For example a byte array wastes ¾ of memory if unpacked.</a:t>
            </a:r>
          </a:p>
          <a:p>
            <a:pPr>
              <a:buFont typeface="Arial" charset="0"/>
              <a:buNone/>
            </a:pPr>
            <a:r>
              <a:rPr lang="en-US" baseline="0" smtClean="0"/>
              <a:t>2) Queues are slightly less memory efficient because of maintaining pointers.</a:t>
            </a:r>
          </a:p>
          <a:p>
            <a:pPr>
              <a:buFont typeface="Arial" charset="0"/>
              <a:buNone/>
            </a:pPr>
            <a:r>
              <a:rPr lang="en-US" baseline="0" smtClean="0"/>
              <a:t>3) If your array grows and shrinks often use a queue since repeatedly calling new for a dynamic array is very expensive.</a:t>
            </a:r>
          </a:p>
          <a:p>
            <a:pPr>
              <a:buFont typeface="Arial" charset="0"/>
              <a:buNone/>
            </a:pP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latin typeface="Arial" pitchFamily="34" charset="0"/>
                <a:ea typeface="ＭＳ Ｐゴシック" pitchFamily="-65" charset="-128"/>
              </a:rPr>
              <a:t>What good is a language if the tool doesn’t support it. Nothing more frustrating than trying to use an example in a book or a training and it doesn’t work.</a:t>
            </a:r>
          </a:p>
          <a:p>
            <a:pPr marL="228563" indent="-228563">
              <a:buAutoNum type="arabicParenR"/>
            </a:pPr>
            <a:r>
              <a:rPr lang="en-US" smtClean="0">
                <a:latin typeface="Arial" pitchFamily="34" charset="0"/>
                <a:ea typeface="ＭＳ Ｐゴシック" pitchFamily="-65" charset="-128"/>
              </a:rPr>
              <a:t>Need to really take a hard look at your tool chain before you start putting SystemVerilog in your RTL.  Don’t forget the equivalency checker. </a:t>
            </a:r>
          </a:p>
          <a:p>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u="sng" baseline="0" smtClean="0"/>
              <a:t>Based on speed notes:</a:t>
            </a:r>
          </a:p>
          <a:p>
            <a:pPr>
              <a:buFont typeface="Arial" charset="0"/>
              <a:buNone/>
            </a:pPr>
            <a:r>
              <a:rPr lang="en-US" baseline="0" smtClean="0"/>
              <a:t>1) For a queue the pointers all have to be rearranged if element is pushed in middle. Fast if pushed on ends.</a:t>
            </a:r>
          </a:p>
          <a:p>
            <a:pPr>
              <a:buFont typeface="Arial" charset="0"/>
              <a:buNone/>
            </a:pPr>
            <a:r>
              <a:rPr lang="en-US" baseline="0" smtClean="0"/>
              <a:t>2) Because for an associative array the value could be anywhere.  Hash tables and trees are used to improve search time.</a:t>
            </a:r>
          </a:p>
          <a:p>
            <a:pPr>
              <a:buFont typeface="Arial" charset="0"/>
              <a:buNone/>
            </a:pPr>
            <a:r>
              <a:rPr lang="en-US" u="sng" smtClean="0"/>
              <a:t>Choosing the best data structure notes:</a:t>
            </a:r>
          </a:p>
          <a:p>
            <a:pPr>
              <a:buFont typeface="Arial" charset="0"/>
              <a:buNone/>
            </a:pPr>
            <a:r>
              <a:rPr lang="en-US" smtClean="0"/>
              <a:t>1)</a:t>
            </a:r>
            <a:r>
              <a:rPr lang="en-US" baseline="0" smtClean="0"/>
              <a:t> </a:t>
            </a:r>
            <a:r>
              <a:rPr lang="en-US" smtClean="0"/>
              <a:t>Network packets: Say you want to create a bunch of network packets to test or you want to store a bunch of received network packets.  What would be the best structure? Network packets are typically fixed size. You’ll be adding them to the tail.  Use a fixed size or dynamic array.</a:t>
            </a:r>
          </a:p>
          <a:p>
            <a:pPr>
              <a:buFont typeface="Arial" charset="0"/>
              <a:buNone/>
            </a:pPr>
            <a:r>
              <a:rPr lang="en-US" smtClean="0"/>
              <a:t>2) Scoreboard of expected values: A scoreboard is used to hold expected values. It is filled as transactions are created. The size is not known until run time, it’s accessed by value, and is constantly changing size.  Use a queue or possibly an associative array if there are more than a few hundred elements and your testbench is inserting/deleting in the middle.</a:t>
            </a:r>
          </a:p>
          <a:p>
            <a:pPr>
              <a:buFont typeface="Arial" charset="0"/>
              <a:buNone/>
            </a:pPr>
            <a:r>
              <a:rPr lang="en-US" smtClean="0"/>
              <a:t>3) Modeling &gt; 1M entry memories: Associative array if you don’t need every location. Use 2-state values packed into 32-bits.</a:t>
            </a:r>
          </a:p>
          <a:p>
            <a:pPr>
              <a:buFont typeface="Arial" charset="0"/>
              <a:buNone/>
            </a:pPr>
            <a:r>
              <a:rPr lang="en-US" smtClean="0"/>
              <a:t>4) Translating opcode names to opcode values:  In this scenario you are translating an opcode string to a fixed value. For example, translating an ADD to it’s hex equivalent. Use an associative array with the string opcode as an index. </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smtClean="0"/>
              <a:t>1) Remember</a:t>
            </a:r>
            <a:r>
              <a:rPr lang="en-US" baseline="0" smtClean="0"/>
              <a:t> that byte is signed 2-state type</a:t>
            </a:r>
          </a:p>
          <a:p>
            <a:pPr>
              <a:buFont typeface="Arial" charset="0"/>
              <a:buNone/>
            </a:pPr>
            <a:r>
              <a:rPr lang="en-US" baseline="0" smtClean="0"/>
              <a:t>2) Usage:</a:t>
            </a:r>
          </a:p>
          <a:p>
            <a:pPr>
              <a:buFont typeface="Arial" charset="0"/>
              <a:buNone/>
            </a:pPr>
            <a:r>
              <a:rPr lang="en-US" baseline="0" smtClean="0"/>
              <a:t>Declare a variable my_data of type </a:t>
            </a:r>
            <a:r>
              <a:rPr lang="en-US" baseline="0" smtClean="0"/>
              <a:t>ubyte_t</a:t>
            </a:r>
            <a:endParaRPr lang="en-US" baseline="0" smtClean="0"/>
          </a:p>
          <a:p>
            <a:pPr>
              <a:buFont typeface="Arial" charset="0"/>
              <a:buNone/>
            </a:pPr>
            <a:r>
              <a:rPr lang="en-US" baseline="0" smtClean="0"/>
              <a:t>Declare a variable my_bus of type </a:t>
            </a:r>
            <a:r>
              <a:rPr lang="en-US" baseline="0" smtClean="0"/>
              <a:t>global_bus_t</a:t>
            </a:r>
            <a:endParaRPr lang="en-US" baseline="0" smtClean="0"/>
          </a:p>
          <a:p>
            <a:pPr>
              <a:buFont typeface="Arial" charset="0"/>
              <a:buNone/>
            </a:pPr>
            <a:r>
              <a:rPr lang="en-US" baseline="0" smtClean="0"/>
              <a:t>Should be synthesizable</a:t>
            </a:r>
          </a:p>
          <a:p>
            <a:pPr>
              <a:buFont typeface="Arial" charset="0"/>
              <a:buNone/>
            </a:pPr>
            <a:r>
              <a:rPr lang="en-US" baseline="0" smtClean="0"/>
              <a:t>Convention is to append </a:t>
            </a:r>
            <a:r>
              <a:rPr lang="en-US" baseline="0" smtClean="0"/>
              <a:t>_t </a:t>
            </a:r>
            <a:r>
              <a:rPr lang="en-US" baseline="0" smtClean="0"/>
              <a:t>on type definitions</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latin typeface="Arial" pitchFamily="34" charset="0"/>
                <a:ea typeface="ＭＳ Ｐゴシック" charset="-128"/>
              </a:rPr>
              <a:t>Lets look at a new construct called Structures. Similar to VHDL record</a:t>
            </a:r>
          </a:p>
          <a:p>
            <a:pPr marL="228563" indent="-228563">
              <a:buAutoNum type="arabicParenR"/>
            </a:pPr>
            <a:r>
              <a:rPr lang="en-US" smtClean="0">
                <a:latin typeface="Arial" pitchFamily="34" charset="0"/>
                <a:ea typeface="ＭＳ Ｐゴシック" charset="-128"/>
              </a:rPr>
              <a:t>Why: Create</a:t>
            </a:r>
            <a:r>
              <a:rPr lang="en-US" baseline="0" smtClean="0">
                <a:latin typeface="Arial" pitchFamily="34" charset="0"/>
                <a:ea typeface="ＭＳ Ｐゴシック" charset="-128"/>
              </a:rPr>
              <a:t> a structure of transactions to test a memory like in HW2. In your structure would be an address, data to write, write/read flags, and read data.  As you create new transactions put them in a queue.</a:t>
            </a:r>
          </a:p>
          <a:p>
            <a:pPr marL="228563" indent="-228563">
              <a:buAutoNum type="arabicParenR"/>
            </a:pPr>
            <a:r>
              <a:rPr lang="en-US" baseline="0" smtClean="0">
                <a:latin typeface="Arial" pitchFamily="34" charset="0"/>
                <a:ea typeface="ＭＳ Ｐゴシック" charset="-128"/>
              </a:rPr>
              <a:t>This example initializes the elements in the declaration and in sequential code.  8’hA5 is assigned to data_in. 4’hC is assigned to address.</a:t>
            </a:r>
          </a:p>
          <a:p>
            <a:pPr marL="228563" indent="-228563">
              <a:buAutoNum type="arabicParenR"/>
            </a:pPr>
            <a:r>
              <a:rPr lang="en-US" smtClean="0">
                <a:latin typeface="Arial" pitchFamily="34" charset="0"/>
                <a:ea typeface="ＭＳ Ｐゴシック" charset="-128"/>
              </a:rPr>
              <a:t>Can view stuctures</a:t>
            </a:r>
            <a:r>
              <a:rPr lang="en-US" baseline="0" smtClean="0">
                <a:latin typeface="Arial" pitchFamily="34" charset="0"/>
                <a:ea typeface="ＭＳ Ｐゴシック" charset="-128"/>
              </a:rPr>
              <a:t> in questasim’s waveform viewer.  Should be synthesizable since not dynamic. </a:t>
            </a:r>
            <a:r>
              <a:rPr lang="en-US" smtClean="0">
                <a:latin typeface="Arial" pitchFamily="34" charset="0"/>
                <a:ea typeface="ＭＳ Ｐゴシック" charset="-128"/>
              </a:rPr>
              <a:t>Limitations: Can’t put wire’s in the struct. Initialization must be done explicitly. Can’t put executable code like tasks or functions in structures. No direction information.  Can be instantiated with direction information.  Useful in RTL if entire struct is same direction.  An even better way is to create an interface which we’ll talk about in the class-based portion of the class. Overall,</a:t>
            </a:r>
            <a:r>
              <a:rPr lang="en-US" baseline="0" smtClean="0">
                <a:latin typeface="Arial" pitchFamily="34" charset="0"/>
                <a:ea typeface="ＭＳ Ｐゴシック" charset="-128"/>
              </a:rPr>
              <a:t> struct’s are not used very much because a class has all the capability with none of the limitations.</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2">
              <a:defRPr/>
            </a:pPr>
            <a:r>
              <a:rPr lang="en-US" i="1" smtClean="0"/>
              <a:t>See Chap_2_Data_Types/exercise9  for code</a:t>
            </a:r>
            <a:endParaRPr lang="en-US" smtClean="0"/>
          </a:p>
          <a:p>
            <a:pPr eaLnBrk="1" hangingPunct="1"/>
            <a:endParaRPr lang="en-US" smtClean="0"/>
          </a:p>
          <a:p>
            <a:pPr eaLnBrk="1" hangingPunct="1"/>
            <a:r>
              <a:rPr lang="en-US" smtClean="0"/>
              <a:t>`default_nettype none</a:t>
            </a:r>
          </a:p>
          <a:p>
            <a:pPr eaLnBrk="1" hangingPunct="1"/>
            <a:r>
              <a:rPr lang="en-US" smtClean="0"/>
              <a:t>  module test;</a:t>
            </a:r>
          </a:p>
          <a:p>
            <a:pPr eaLnBrk="1" hangingPunct="1"/>
            <a:endParaRPr lang="en-US" smtClean="0"/>
          </a:p>
          <a:p>
            <a:pPr eaLnBrk="1" hangingPunct="1"/>
            <a:r>
              <a:rPr lang="en-US" smtClean="0"/>
              <a:t>   typedef bit [6:0] </a:t>
            </a:r>
            <a:r>
              <a:rPr lang="en-US" smtClean="0"/>
              <a:t>bit7_t;</a:t>
            </a:r>
            <a:endParaRPr lang="en-US" smtClean="0"/>
          </a:p>
          <a:p>
            <a:pPr eaLnBrk="1" hangingPunct="1"/>
            <a:endParaRPr lang="en-US" smtClean="0"/>
          </a:p>
          <a:p>
            <a:pPr eaLnBrk="1" hangingPunct="1"/>
            <a:r>
              <a:rPr lang="en-US" smtClean="0"/>
              <a:t>         typedef struct {	    </a:t>
            </a:r>
          </a:p>
          <a:p>
            <a:pPr eaLnBrk="1" hangingPunct="1"/>
            <a:r>
              <a:rPr lang="en-US" smtClean="0"/>
              <a:t>			    </a:t>
            </a:r>
            <a:r>
              <a:rPr lang="en-US" smtClean="0"/>
              <a:t>bit7_t </a:t>
            </a:r>
            <a:r>
              <a:rPr lang="en-US" smtClean="0"/>
              <a:t>header;</a:t>
            </a:r>
          </a:p>
          <a:p>
            <a:pPr eaLnBrk="1" hangingPunct="1"/>
            <a:r>
              <a:rPr lang="en-US" smtClean="0"/>
              <a:t>			    </a:t>
            </a:r>
            <a:r>
              <a:rPr lang="en-US" smtClean="0"/>
              <a:t>bit7_t </a:t>
            </a:r>
            <a:r>
              <a:rPr lang="en-US" smtClean="0"/>
              <a:t>cmd;</a:t>
            </a:r>
          </a:p>
          <a:p>
            <a:pPr eaLnBrk="1" hangingPunct="1"/>
            <a:r>
              <a:rPr lang="en-US" smtClean="0"/>
              <a:t>			    </a:t>
            </a:r>
            <a:r>
              <a:rPr lang="en-US" smtClean="0"/>
              <a:t>bit7_t </a:t>
            </a:r>
            <a:r>
              <a:rPr lang="en-US" smtClean="0"/>
              <a:t>data;</a:t>
            </a:r>
          </a:p>
          <a:p>
            <a:pPr eaLnBrk="1" hangingPunct="1"/>
            <a:r>
              <a:rPr lang="en-US" smtClean="0"/>
              <a:t>			    </a:t>
            </a:r>
            <a:r>
              <a:rPr lang="en-US" smtClean="0"/>
              <a:t>bit7_t </a:t>
            </a:r>
            <a:r>
              <a:rPr lang="en-US" smtClean="0"/>
              <a:t>crc;</a:t>
            </a:r>
          </a:p>
          <a:p>
            <a:pPr eaLnBrk="1" hangingPunct="1"/>
            <a:r>
              <a:rPr lang="en-US" smtClean="0"/>
              <a:t>			    } packet;</a:t>
            </a:r>
          </a:p>
          <a:p>
            <a:pPr eaLnBrk="1" hangingPunct="1"/>
            <a:endParaRPr lang="en-US" smtClean="0"/>
          </a:p>
          <a:p>
            <a:pPr eaLnBrk="1" hangingPunct="1"/>
            <a:r>
              <a:rPr lang="en-US" smtClean="0"/>
              <a:t>        packet my_packet;</a:t>
            </a:r>
          </a:p>
          <a:p>
            <a:pPr eaLnBrk="1" hangingPunct="1"/>
            <a:endParaRPr lang="en-US" smtClean="0"/>
          </a:p>
          <a:p>
            <a:pPr eaLnBrk="1" hangingPunct="1"/>
            <a:r>
              <a:rPr lang="en-US" smtClean="0"/>
              <a:t>   initial begin</a:t>
            </a:r>
          </a:p>
          <a:p>
            <a:pPr eaLnBrk="1" hangingPunct="1"/>
            <a:r>
              <a:rPr lang="en-US" smtClean="0"/>
              <a:t>      my_packet.header = 7'h5A;</a:t>
            </a:r>
          </a:p>
          <a:p>
            <a:pPr eaLnBrk="1" hangingPunct="1"/>
            <a:r>
              <a:rPr lang="en-US" smtClean="0"/>
              <a:t>   end</a:t>
            </a:r>
          </a:p>
          <a:p>
            <a:pPr eaLnBrk="1" hangingPunct="1"/>
            <a:endParaRPr lang="en-US" smtClean="0"/>
          </a:p>
          <a:p>
            <a:pPr eaLnBrk="1" hangingPunct="1"/>
            <a:r>
              <a:rPr lang="en-US" smtClean="0"/>
              <a:t>endmodule // test</a:t>
            </a:r>
            <a:endParaRPr lang="en-US"/>
          </a:p>
        </p:txBody>
      </p:sp>
      <p:sp>
        <p:nvSpPr>
          <p:cNvPr id="4" name="Slide Number Placeholder 3"/>
          <p:cNvSpPr>
            <a:spLocks noGrp="1"/>
          </p:cNvSpPr>
          <p:nvPr>
            <p:ph type="sldNum" sz="quarter" idx="10"/>
          </p:nvPr>
        </p:nvSpPr>
        <p:spPr/>
        <p:txBody>
          <a:bodyPr/>
          <a:lstStyle/>
          <a:p>
            <a:fld id="{9496BE8D-5B08-4040-8D09-919B89F312A5}"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lvl="1" indent="-228563" defTabSz="914252">
              <a:buFontTx/>
              <a:buAutoNum type="arabicParenR"/>
              <a:defRPr/>
            </a:pPr>
            <a:r>
              <a:rPr lang="en-US" smtClean="0">
                <a:latin typeface="Arial" pitchFamily="34" charset="0"/>
                <a:ea typeface="ＭＳ Ｐゴシック" charset="-128"/>
              </a:rPr>
              <a:t>`include requires that every variable in the included files need a unique name. For a large verification team coming up with unique names can be difficult.</a:t>
            </a:r>
          </a:p>
          <a:p>
            <a:pPr marL="228563" lvl="1" indent="-228563" defTabSz="914252">
              <a:buFontTx/>
              <a:buAutoNum type="arabicParenR"/>
              <a:defRPr/>
            </a:pPr>
            <a:r>
              <a:rPr lang="en-US" smtClean="0">
                <a:latin typeface="Arial" pitchFamily="34" charset="0"/>
                <a:ea typeface="ＭＳ Ｐゴシック" charset="-128"/>
              </a:rPr>
              <a:t>Packages can include tasks, classes, enumerated types, etc.</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mtClean="0">
                <a:ea typeface="ＭＳ Ｐゴシック" charset="-128"/>
              </a:rPr>
              <a:t>Recall that package ABC defined </a:t>
            </a:r>
            <a:r>
              <a:rPr lang="en-US" smtClean="0">
                <a:cs typeface="Courier New" pitchFamily="49" charset="0"/>
              </a:rPr>
              <a:t>parameters abc_data_width and timeout, type abc_data_t, and string message. </a:t>
            </a:r>
          </a:p>
          <a:p>
            <a:endParaRPr lang="en-US" smtClean="0">
              <a:cs typeface="Courier New" pitchFamily="49" charset="0"/>
            </a:endParaRPr>
          </a:p>
          <a:p>
            <a:r>
              <a:rPr lang="en-US" smtClean="0">
                <a:cs typeface="Courier New" pitchFamily="49" charset="0"/>
              </a:rPr>
              <a:t>module test;</a:t>
            </a:r>
          </a:p>
          <a:p>
            <a:pPr lvl="1"/>
            <a:r>
              <a:rPr lang="en-US" smtClean="0">
                <a:cs typeface="Courier New" pitchFamily="49" charset="0"/>
              </a:rPr>
              <a:t>import ABC::*; // Search ABC for symbols from package ABC</a:t>
            </a:r>
          </a:p>
          <a:p>
            <a:pPr lvl="1"/>
            <a:r>
              <a:rPr lang="en-US" smtClean="0">
                <a:cs typeface="Courier New" pitchFamily="49" charset="0"/>
              </a:rPr>
              <a:t>abc_data_t data; // User defined type defined in package ABC.</a:t>
            </a:r>
          </a:p>
          <a:p>
            <a:pPr lvl="1"/>
            <a:r>
              <a:rPr lang="en-US" smtClean="0">
                <a:cs typeface="Courier New" pitchFamily="49" charset="0"/>
              </a:rPr>
              <a:t>string message = "Test timed out"; // Override message definition in ABC</a:t>
            </a:r>
          </a:p>
          <a:p>
            <a:pPr lvl="1"/>
            <a:r>
              <a:rPr lang="en-US" smtClean="0">
                <a:cs typeface="Courier New" pitchFamily="49" charset="0"/>
              </a:rPr>
              <a:t>initial begin</a:t>
            </a:r>
          </a:p>
          <a:p>
            <a:pPr lvl="2"/>
            <a:r>
              <a:rPr lang="en-US" smtClean="0">
                <a:cs typeface="Courier New" pitchFamily="49" charset="0"/>
              </a:rPr>
              <a:t>#(timeout); // Parameter defined in ABC</a:t>
            </a:r>
          </a:p>
          <a:p>
            <a:pPr lvl="2"/>
            <a:r>
              <a:rPr lang="en-US" smtClean="0">
                <a:cs typeface="Courier New" pitchFamily="49" charset="0"/>
              </a:rPr>
              <a:t>$display("Timeout - %s", message);</a:t>
            </a:r>
          </a:p>
          <a:p>
            <a:pPr lvl="2"/>
            <a:r>
              <a:rPr lang="en-US" smtClean="0">
                <a:cs typeface="Courier New" pitchFamily="49" charset="0"/>
              </a:rPr>
              <a:t>$finish;</a:t>
            </a:r>
          </a:p>
          <a:p>
            <a:pPr lvl="1"/>
            <a:r>
              <a:rPr lang="en-US" smtClean="0">
                <a:cs typeface="Courier New" pitchFamily="49" charset="0"/>
              </a:rPr>
              <a:t>end</a:t>
            </a:r>
          </a:p>
          <a:p>
            <a:r>
              <a:rPr lang="en-US" smtClean="0">
                <a:cs typeface="Courier New" pitchFamily="49" charset="0"/>
              </a:rPr>
              <a:t>endmodule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lvl="1" indent="-228563" defTabSz="914252">
              <a:buFontTx/>
              <a:buAutoNum type="arabicParenR"/>
              <a:defRPr/>
            </a:pPr>
            <a:r>
              <a:rPr lang="en-US" smtClean="0">
                <a:latin typeface="Arial" pitchFamily="34" charset="0"/>
                <a:ea typeface="ＭＳ Ｐゴシック" charset="-128"/>
              </a:rPr>
              <a:t>Static cast does not check the bounds of the cast. We’ll see how a cast can be out of bounds later.</a:t>
            </a:r>
          </a:p>
          <a:p>
            <a:pPr marL="228563" lvl="1" indent="-228563" defTabSz="914252">
              <a:buFontTx/>
              <a:buAutoNum type="arabicParenR"/>
              <a:defRPr/>
            </a:pPr>
            <a:r>
              <a:rPr lang="en-US" smtClean="0">
                <a:latin typeface="Arial" pitchFamily="34" charset="0"/>
                <a:ea typeface="ＭＳ Ｐゴシック" charset="-128"/>
              </a:rPr>
              <a:t>Rounding occurs if there is a fractional part. If the statement was </a:t>
            </a:r>
            <a:r>
              <a:rPr lang="en-US" smtClean="0">
                <a:ea typeface="ＭＳ Ｐゴシック" charset="-128"/>
              </a:rPr>
              <a:t>i=int'(10.0-0.6); i would equal 9</a:t>
            </a:r>
            <a:endParaRPr lang="en-US" smtClean="0">
              <a:latin typeface="Arial" pitchFamily="34" charset="0"/>
              <a:ea typeface="ＭＳ Ｐゴシック" charset="-128"/>
            </a:endParaRPr>
          </a:p>
          <a:p>
            <a:pPr marL="228563" lvl="1" indent="-228563" defTabSz="914252">
              <a:buFontTx/>
              <a:buAutoNum type="arabicParenR"/>
              <a:defRPr/>
            </a:pPr>
            <a:r>
              <a:rPr lang="en-US" smtClean="0">
                <a:latin typeface="Arial" pitchFamily="34" charset="0"/>
                <a:ea typeface="ＭＳ Ｐゴシック" charset="-128"/>
              </a:rPr>
              <a:t>Can type convert between user defined types as well.</a:t>
            </a:r>
          </a:p>
          <a:p>
            <a:pPr eaLnBrk="1" hangingPunct="1"/>
            <a:r>
              <a:rPr lang="en-US" smtClean="0">
                <a:latin typeface="Arial" pitchFamily="34" charset="0"/>
                <a:ea typeface="ＭＳ Ｐゴシック" charset="-128"/>
              </a:rPr>
              <a:t>4) Remember that a byte is only 8-bits wide. 256 is 9’h100 so what can fit in the 8bits is all 0’s. This is not an out of bounds cast.</a:t>
            </a:r>
          </a:p>
          <a:p>
            <a:pPr eaLnBrk="1" hangingPunct="1"/>
            <a:endParaRPr lang="en-US" smtClean="0">
              <a:latin typeface="Arial" pitchFamily="34" charset="0"/>
              <a:ea typeface="ＭＳ Ｐゴシック"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aseline="0" smtClean="0">
                <a:latin typeface="Arial" pitchFamily="34" charset="0"/>
                <a:ea typeface="ＭＳ Ｐゴシック" charset="-128"/>
              </a:rPr>
              <a:t>1) h is packed because it is defined to be of type int.</a:t>
            </a:r>
          </a:p>
          <a:p>
            <a:pPr eaLnBrk="1" hangingPunct="1"/>
            <a:r>
              <a:rPr lang="en-US" baseline="0" smtClean="0">
                <a:latin typeface="Arial" pitchFamily="34" charset="0"/>
                <a:ea typeface="ＭＳ Ｐゴシック" charset="-128"/>
              </a:rPr>
              <a:t>2) Is j packed or unpacked?  The array of bits is packed. the array of the 8-bits is unpacked.</a:t>
            </a:r>
          </a:p>
          <a:p>
            <a:pPr eaLnBrk="1" hangingPunct="1"/>
            <a:r>
              <a:rPr lang="en-US" baseline="0" smtClean="0">
                <a:latin typeface="Arial" pitchFamily="34" charset="0"/>
                <a:ea typeface="ＭＳ Ｐゴシック" charset="-128"/>
              </a:rPr>
              <a:t>3) To convert j to h could use </a:t>
            </a:r>
            <a:r>
              <a:rPr lang="pt-BR" smtClean="0">
                <a:latin typeface="Times" pitchFamily="18" charset="0"/>
                <a:ea typeface="ＭＳ Ｐゴシック" charset="-128"/>
              </a:rPr>
              <a:t>h={j[0], j[1], j[2], j[3]}; but this gets unwieldy.</a:t>
            </a:r>
          </a:p>
          <a:p>
            <a:pPr marL="0" lvl="1" defTabSz="914252">
              <a:defRPr/>
            </a:pPr>
            <a:r>
              <a:rPr lang="pt-BR" smtClean="0">
                <a:latin typeface="Times" pitchFamily="18" charset="0"/>
                <a:ea typeface="ＭＳ Ｐゴシック" charset="-128"/>
              </a:rPr>
              <a:t>4)</a:t>
            </a:r>
            <a:r>
              <a:rPr lang="pt-BR" baseline="0" smtClean="0">
                <a:latin typeface="Times" pitchFamily="18" charset="0"/>
                <a:ea typeface="ＭＳ Ｐゴシック" charset="-128"/>
              </a:rPr>
              <a:t> </a:t>
            </a:r>
            <a:r>
              <a:rPr lang="pt-BR" sz="2400" smtClean="0">
                <a:ea typeface="ＭＳ Ｐゴシック" charset="-128"/>
              </a:rPr>
              <a:t>h={ &lt;&lt; byte {j}}; </a:t>
            </a:r>
            <a:r>
              <a:rPr lang="pt-BR" smtClean="0">
                <a:latin typeface="Times" pitchFamily="18" charset="0"/>
                <a:ea typeface="ＭＳ Ｐゴシック" charset="-128"/>
              </a:rPr>
              <a:t>Reverses the stream at a byte granularity instead of a bit granularity. The granularity specifier can be a user defined type. Useful</a:t>
            </a:r>
            <a:r>
              <a:rPr lang="pt-BR" baseline="0" smtClean="0">
                <a:latin typeface="Times" pitchFamily="18" charset="0"/>
                <a:ea typeface="ＭＳ Ｐゴシック" charset="-128"/>
              </a:rPr>
              <a:t> for converting big endian to little endian or vice versa.</a:t>
            </a:r>
            <a:endParaRPr lang="en-US" baseline="0"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ea typeface="ＭＳ Ｐゴシック" charset="-128"/>
              </a:rPr>
              <a:t>1) i is packed because int’s are packed</a:t>
            </a:r>
          </a:p>
          <a:p>
            <a:pPr marL="0" lvl="1"/>
            <a:r>
              <a:rPr lang="en-US" smtClean="0">
                <a:ea typeface="ＭＳ Ｐゴシック" charset="-128"/>
              </a:rPr>
              <a:t>2) After {&lt;&lt;{b1,b2,b3,b4}}=k;  $display("b1= %h", b1); // # b1= F7 because EF from left to right is 1110_1111 so from right to left is 1111_0111 = F7</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14252">
              <a:defRPr/>
            </a:pPr>
            <a:r>
              <a:rPr lang="en-US" i="1" smtClean="0"/>
              <a:t>Solution:  See Chap_2_Data_Types/exercise10  for solution.</a:t>
            </a:r>
            <a:endParaRPr lang="en-US" smtClean="0"/>
          </a:p>
          <a:p>
            <a:pPr eaLnBrk="1" hangingPunct="1"/>
            <a:endParaRPr lang="en-US" smtClean="0"/>
          </a:p>
          <a:p>
            <a:pPr eaLnBrk="1" hangingPunct="1"/>
            <a:r>
              <a:rPr lang="en-US" smtClean="0"/>
              <a:t>`default_nettype none</a:t>
            </a:r>
          </a:p>
          <a:p>
            <a:pPr eaLnBrk="1" hangingPunct="1"/>
            <a:r>
              <a:rPr lang="en-US" smtClean="0"/>
              <a:t>  module test;</a:t>
            </a:r>
          </a:p>
          <a:p>
            <a:pPr eaLnBrk="1" hangingPunct="1"/>
            <a:endParaRPr lang="en-US" smtClean="0"/>
          </a:p>
          <a:p>
            <a:pPr eaLnBrk="1" hangingPunct="1"/>
            <a:r>
              <a:rPr lang="en-US" smtClean="0"/>
              <a:t>   // Create a user defined type, nibble, of 4 bits</a:t>
            </a:r>
          </a:p>
          <a:p>
            <a:pPr eaLnBrk="1" hangingPunct="1"/>
            <a:r>
              <a:rPr lang="en-US" smtClean="0"/>
              <a:t>   typedef   bit [3:0] </a:t>
            </a:r>
            <a:r>
              <a:rPr lang="en-US" smtClean="0"/>
              <a:t>nibble_t;</a:t>
            </a:r>
            <a:endParaRPr lang="en-US" smtClean="0"/>
          </a:p>
          <a:p>
            <a:pPr eaLnBrk="1" hangingPunct="1"/>
            <a:endParaRPr lang="en-US" smtClean="0"/>
          </a:p>
          <a:p>
            <a:pPr eaLnBrk="1" hangingPunct="1"/>
            <a:r>
              <a:rPr lang="en-US" smtClean="0"/>
              <a:t>   // Create a real variable, r,  and initialize it to 4.33</a:t>
            </a:r>
          </a:p>
          <a:p>
            <a:pPr eaLnBrk="1" hangingPunct="1"/>
            <a:r>
              <a:rPr lang="en-US" smtClean="0"/>
              <a:t>   real      r = 4.33;</a:t>
            </a:r>
          </a:p>
          <a:p>
            <a:pPr eaLnBrk="1" hangingPunct="1"/>
            <a:endParaRPr lang="en-US" smtClean="0"/>
          </a:p>
          <a:p>
            <a:pPr eaLnBrk="1" hangingPunct="1"/>
            <a:r>
              <a:rPr lang="en-US" smtClean="0"/>
              <a:t>   // Create a short int variable, i_pack</a:t>
            </a:r>
          </a:p>
          <a:p>
            <a:pPr eaLnBrk="1" hangingPunct="1"/>
            <a:r>
              <a:rPr lang="en-US" smtClean="0"/>
              <a:t>   shortint i_pack;</a:t>
            </a:r>
          </a:p>
          <a:p>
            <a:pPr eaLnBrk="1" hangingPunct="1"/>
            <a:endParaRPr lang="en-US" smtClean="0"/>
          </a:p>
          <a:p>
            <a:pPr eaLnBrk="1" hangingPunct="1"/>
            <a:r>
              <a:rPr lang="en-US" smtClean="0"/>
              <a:t>   // Create an unpacked array, k, containing 3 elements of your</a:t>
            </a:r>
          </a:p>
          <a:p>
            <a:pPr eaLnBrk="1" hangingPunct="1"/>
            <a:r>
              <a:rPr lang="en-US" smtClean="0"/>
              <a:t>   // user defined type and initialize it to 0, F, E, and D</a:t>
            </a:r>
          </a:p>
          <a:p>
            <a:pPr eaLnBrk="1" hangingPunct="1"/>
            <a:r>
              <a:rPr lang="en-US" smtClean="0"/>
              <a:t>   </a:t>
            </a:r>
            <a:r>
              <a:rPr lang="en-US" smtClean="0"/>
              <a:t>nibble_t </a:t>
            </a:r>
            <a:r>
              <a:rPr lang="en-US" smtClean="0"/>
              <a:t>k[4] = '{4’h0, 4'hF, 4'hE, 4'hD}; // unpacked</a:t>
            </a:r>
          </a:p>
          <a:p>
            <a:pPr eaLnBrk="1" hangingPunct="1"/>
            <a:r>
              <a:rPr lang="en-US" smtClean="0"/>
              <a:t>   </a:t>
            </a:r>
          </a:p>
          <a:p>
            <a:pPr eaLnBrk="1" hangingPunct="1"/>
            <a:r>
              <a:rPr lang="en-US" smtClean="0"/>
              <a:t>initial begin</a:t>
            </a:r>
          </a:p>
          <a:p>
            <a:pPr eaLnBrk="1" hangingPunct="1"/>
            <a:r>
              <a:rPr lang="en-US" smtClean="0"/>
              <a:t>   // Print out k</a:t>
            </a:r>
          </a:p>
          <a:p>
            <a:pPr eaLnBrk="1" hangingPunct="1"/>
            <a:r>
              <a:rPr lang="en-US" smtClean="0"/>
              <a:t>   $display("k=%p", k); // # k='{0, 15, 14, 13}</a:t>
            </a:r>
          </a:p>
          <a:p>
            <a:pPr eaLnBrk="1" hangingPunct="1"/>
            <a:endParaRPr lang="en-US" smtClean="0"/>
          </a:p>
          <a:p>
            <a:pPr eaLnBrk="1" hangingPunct="1"/>
            <a:r>
              <a:rPr lang="en-US" smtClean="0"/>
              <a:t>   // Stream k into i_pack right to left on a bit basis</a:t>
            </a:r>
          </a:p>
          <a:p>
            <a:pPr eaLnBrk="1" hangingPunct="1"/>
            <a:r>
              <a:rPr lang="en-US" smtClean="0"/>
              <a:t>    i_pack={ &lt;&lt; {k}};</a:t>
            </a:r>
          </a:p>
          <a:p>
            <a:pPr eaLnBrk="1" hangingPunct="1"/>
            <a:r>
              <a:rPr lang="en-US" smtClean="0"/>
              <a:t>   $display("i_pack= %0h", i_pack); // # i_pack= b7f0</a:t>
            </a:r>
          </a:p>
          <a:p>
            <a:pPr eaLnBrk="1" hangingPunct="1"/>
            <a:endParaRPr lang="en-US" smtClean="0"/>
          </a:p>
          <a:p>
            <a:pPr eaLnBrk="1" hangingPunct="1"/>
            <a:r>
              <a:rPr lang="en-US" smtClean="0"/>
              <a:t>   // Stream k into i_pack right to left on a nibble basis and print it out</a:t>
            </a:r>
          </a:p>
          <a:p>
            <a:pPr eaLnBrk="1" hangingPunct="1"/>
            <a:r>
              <a:rPr lang="en-US" smtClean="0"/>
              <a:t>   i_pack={ &lt;&lt; </a:t>
            </a:r>
            <a:r>
              <a:rPr lang="en-US" smtClean="0"/>
              <a:t>nibble_t </a:t>
            </a:r>
            <a:r>
              <a:rPr lang="en-US" smtClean="0"/>
              <a:t>{k}};</a:t>
            </a:r>
          </a:p>
          <a:p>
            <a:pPr eaLnBrk="1" hangingPunct="1"/>
            <a:r>
              <a:rPr lang="en-US" smtClean="0"/>
              <a:t>   $display("i_pack= %0h", i_pack); // # i_pack= def0</a:t>
            </a:r>
          </a:p>
          <a:p>
            <a:pPr eaLnBrk="1" hangingPunct="1"/>
            <a:endParaRPr lang="en-US" smtClean="0"/>
          </a:p>
          <a:p>
            <a:pPr eaLnBrk="1" hangingPunct="1"/>
            <a:r>
              <a:rPr lang="en-US" smtClean="0"/>
              <a:t>   // type convert real r into a nibble, assign it to k[0], and print out k</a:t>
            </a:r>
          </a:p>
          <a:p>
            <a:pPr eaLnBrk="1" hangingPunct="1"/>
            <a:r>
              <a:rPr lang="en-US" smtClean="0"/>
              <a:t>   k[0] = </a:t>
            </a:r>
            <a:r>
              <a:rPr lang="en-US" smtClean="0"/>
              <a:t>nibble_t'(</a:t>
            </a:r>
            <a:r>
              <a:rPr lang="en-US" smtClean="0"/>
              <a:t>r);</a:t>
            </a:r>
          </a:p>
          <a:p>
            <a:pPr eaLnBrk="1" hangingPunct="1"/>
            <a:r>
              <a:rPr lang="en-US" smtClean="0"/>
              <a:t>   $display("k=%p", k); // # k='{4,</a:t>
            </a:r>
            <a:r>
              <a:rPr lang="en-US" baseline="0" smtClean="0"/>
              <a:t> 15</a:t>
            </a:r>
            <a:r>
              <a:rPr lang="en-US" smtClean="0"/>
              <a:t>, 14, 13}</a:t>
            </a:r>
          </a:p>
          <a:p>
            <a:pPr eaLnBrk="1" hangingPunct="1"/>
            <a:r>
              <a:rPr lang="en-US" smtClean="0"/>
              <a:t>end</a:t>
            </a:r>
          </a:p>
          <a:p>
            <a:pPr eaLnBrk="1" hangingPunct="1"/>
            <a:r>
              <a:rPr lang="en-US" smtClean="0"/>
              <a:t>endmodule // test</a:t>
            </a:r>
          </a:p>
          <a:p>
            <a:pPr eaLnBrk="1" hangingPunct="1"/>
            <a:endParaRPr lang="en-US" smtClean="0"/>
          </a:p>
          <a:p>
            <a:pPr eaLnBrk="1" hangingPunct="1"/>
            <a:endParaRPr lang="en-US"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mtClean="0">
                <a:latin typeface="Arial" pitchFamily="34" charset="0"/>
                <a:ea typeface="ＭＳ Ｐゴシック" pitchFamily="-65" charset="-128"/>
              </a:rPr>
              <a:t>Use</a:t>
            </a:r>
            <a:r>
              <a:rPr lang="en-US" baseline="0" smtClean="0">
                <a:latin typeface="Arial" pitchFamily="34" charset="0"/>
                <a:ea typeface="ＭＳ Ｐゴシック" pitchFamily="-65" charset="-128"/>
              </a:rPr>
              <a:t> of logic instead of reg eliminates the confusion that a variable declared as type reg implies a register will be synthesized.  Synthesizable.</a:t>
            </a:r>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buFontTx/>
              <a:buNone/>
            </a:pPr>
            <a:r>
              <a:rPr lang="en-US" smtClean="0">
                <a:latin typeface="Arial" pitchFamily="34" charset="0"/>
                <a:ea typeface="ＭＳ Ｐゴシック" charset="-128"/>
              </a:rPr>
              <a:t>1)</a:t>
            </a:r>
            <a:r>
              <a:rPr lang="en-US" baseline="0" smtClean="0">
                <a:latin typeface="Arial" pitchFamily="34" charset="0"/>
                <a:ea typeface="ＭＳ Ｐゴシック" charset="-128"/>
              </a:rPr>
              <a:t> </a:t>
            </a:r>
            <a:r>
              <a:rPr lang="en-US" smtClean="0">
                <a:latin typeface="Arial" pitchFamily="34" charset="0"/>
                <a:ea typeface="ＭＳ Ｐゴシック" charset="-128"/>
              </a:rPr>
              <a:t>Lets say you have a register file of 3 registers, CFG, ADC_REG, and CTRL  you want to test. </a:t>
            </a:r>
          </a:p>
          <a:p>
            <a:pPr eaLnBrk="1" hangingPunct="1">
              <a:buFontTx/>
              <a:buNone/>
            </a:pPr>
            <a:r>
              <a:rPr lang="en-US" smtClean="0">
                <a:latin typeface="Arial" pitchFamily="34" charset="0"/>
                <a:ea typeface="ＭＳ Ｐゴシック" charset="-128"/>
              </a:rPr>
              <a:t>2) Each field in the enumeration is associated with an integer. You can define the association if you want. By default first value in list = 0.   2</a:t>
            </a:r>
            <a:r>
              <a:rPr lang="en-US" baseline="30000" smtClean="0">
                <a:latin typeface="Arial" pitchFamily="34" charset="0"/>
                <a:ea typeface="ＭＳ Ｐゴシック" charset="-128"/>
              </a:rPr>
              <a:t>nd</a:t>
            </a:r>
            <a:r>
              <a:rPr lang="en-US" smtClean="0">
                <a:latin typeface="Arial" pitchFamily="34" charset="0"/>
                <a:ea typeface="ＭＳ Ｐゴシック" charset="-128"/>
              </a:rPr>
              <a:t> =1, etc. I would recommend sticking with the default. By default the base type of an enumeration is an integer which initializes to 0. Remember this factoid!  Naming convention is to put a _e suffix on enumerations.</a:t>
            </a:r>
          </a:p>
          <a:p>
            <a:pPr eaLnBrk="1" hangingPunct="1">
              <a:buFontTx/>
              <a:buNone/>
            </a:pPr>
            <a:r>
              <a:rPr lang="en-US" smtClean="0">
                <a:latin typeface="Arial" pitchFamily="34" charset="0"/>
                <a:ea typeface="ＭＳ Ｐゴシック" charset="-128"/>
              </a:rPr>
              <a:t>3) Not visible in a simulation waveform window</a:t>
            </a:r>
          </a:p>
          <a:p>
            <a:pPr eaLnBrk="1" hangingPunct="1">
              <a:buFontTx/>
              <a:buNone/>
            </a:pPr>
            <a:r>
              <a:rPr lang="en-US" smtClean="0">
                <a:latin typeface="Arial" pitchFamily="34" charset="0"/>
                <a:ea typeface="ＭＳ Ｐゴシック" charset="-128"/>
              </a:rPr>
              <a:t>4)</a:t>
            </a:r>
            <a:r>
              <a:rPr lang="en-US" baseline="0" smtClean="0">
                <a:latin typeface="Arial" pitchFamily="34" charset="0"/>
                <a:ea typeface="ＭＳ Ｐゴシック" charset="-128"/>
              </a:rPr>
              <a:t> </a:t>
            </a:r>
            <a:r>
              <a:rPr lang="en-US" smtClean="0">
                <a:latin typeface="Arial" pitchFamily="34" charset="0"/>
                <a:ea typeface="ＭＳ Ｐゴシック" charset="-128"/>
              </a:rPr>
              <a:t>This is strictly not an enumerated</a:t>
            </a:r>
            <a:r>
              <a:rPr lang="en-US" baseline="0" smtClean="0">
                <a:latin typeface="Arial" pitchFamily="34" charset="0"/>
                <a:ea typeface="ＭＳ Ｐゴシック" charset="-128"/>
              </a:rPr>
              <a:t> type, it is an enumeration.  No types are created, just constants.  </a:t>
            </a:r>
            <a:r>
              <a:rPr lang="en-US" smtClean="0">
                <a:latin typeface="Arial" pitchFamily="34" charset="0"/>
                <a:ea typeface="ＭＳ Ｐゴシック" charset="-128"/>
              </a:rPr>
              <a:t>I use this often</a:t>
            </a:r>
            <a:r>
              <a:rPr lang="en-US" baseline="0" smtClean="0">
                <a:latin typeface="Arial" pitchFamily="34" charset="0"/>
                <a:ea typeface="ＭＳ Ｐゴシック" charset="-128"/>
              </a:rPr>
              <a:t> for testing a configuration register design. The config regs typically change rapidly and are a big job to maintain.  Enumerate both the configuration registers as well as what each bit in each configuration register means. Enumerations are placed outside of the module declaration like a ‘define</a:t>
            </a:r>
          </a:p>
          <a:p>
            <a:pPr eaLnBrk="1" hangingPunct="1"/>
            <a:endParaRPr lang="en-US" baseline="0" smtClean="0">
              <a:latin typeface="Arial" pitchFamily="34" charset="0"/>
              <a:ea typeface="ＭＳ Ｐゴシック" charset="-128"/>
            </a:endParaRPr>
          </a:p>
          <a:p>
            <a:pPr eaLnBrk="1" hangingPunct="1"/>
            <a:r>
              <a:rPr lang="en-US" baseline="0" smtClean="0">
                <a:latin typeface="Arial" pitchFamily="34" charset="0"/>
                <a:ea typeface="ＭＳ Ｐゴシック" charset="-128"/>
              </a:rPr>
              <a:t>First we are going to look at using enumerated types in a testbench. Then we’ll look at using them in synthesizable RTL.</a:t>
            </a:r>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latin typeface="Arial" pitchFamily="34" charset="0"/>
                <a:ea typeface="ＭＳ Ｐゴシック" charset="-128"/>
              </a:rPr>
              <a:t>Enumerated types expands on enumerations</a:t>
            </a:r>
          </a:p>
          <a:p>
            <a:pPr marL="228563" indent="-228563">
              <a:buAutoNum type="arabicParenR"/>
            </a:pPr>
            <a:r>
              <a:rPr lang="en-US" smtClean="0">
                <a:latin typeface="Arial" pitchFamily="34" charset="0"/>
                <a:ea typeface="ＭＳ Ｐゴシック" charset="-128"/>
              </a:rPr>
              <a:t>Allows you to declare variables whose type is the enumerated type.</a:t>
            </a:r>
          </a:p>
          <a:p>
            <a:pPr marL="228563" indent="-228563">
              <a:buAutoNum type="arabicParenR"/>
            </a:pPr>
            <a:r>
              <a:rPr lang="en-US" smtClean="0">
                <a:latin typeface="Arial" pitchFamily="34" charset="0"/>
                <a:ea typeface="ＭＳ Ｐゴシック" charset="-128"/>
              </a:rPr>
              <a:t>Naming convention is to put a _t suffix on enumerated types</a:t>
            </a:r>
          </a:p>
          <a:p>
            <a:pPr marL="228563" indent="-228563">
              <a:buAutoNum type="arabicParenR"/>
            </a:pPr>
            <a:r>
              <a:rPr lang="en-US" smtClean="0"/>
              <a:t>Value of register is visible in waveform </a:t>
            </a:r>
            <a:r>
              <a:rPr lang="en-US" smtClean="0">
                <a:latin typeface="Arial" pitchFamily="34" charset="0"/>
                <a:ea typeface="ＭＳ Ｐゴシック" charset="-128"/>
              </a:rPr>
              <a:t>Unlike enumerations</a:t>
            </a:r>
          </a:p>
          <a:p>
            <a:pPr marL="228563" indent="-228563">
              <a:buAutoNum type="arabicParenR"/>
            </a:pPr>
            <a:r>
              <a:rPr lang="en-US" smtClean="0">
                <a:latin typeface="Arial" pitchFamily="34" charset="0"/>
                <a:ea typeface="ＭＳ Ｐゴシック" charset="-128"/>
              </a:rPr>
              <a:t>Assigning</a:t>
            </a:r>
            <a:r>
              <a:rPr lang="en-US" baseline="0" smtClean="0">
                <a:latin typeface="Arial" pitchFamily="34" charset="0"/>
                <a:ea typeface="ＭＳ Ｐゴシック" charset="-128"/>
              </a:rPr>
              <a:t> my_reg to a value not in the enumerated type is a compiler error</a:t>
            </a:r>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7C0A9B0-28A9-442A-BF01-6282F02A76A3}" type="slidenum">
              <a:rPr lang="en-US" smtClean="0">
                <a:latin typeface="Arial" pitchFamily="34" charset="0"/>
                <a:ea typeface="ＭＳ Ｐゴシック" charset="-128"/>
              </a:rPr>
              <a:pPr/>
              <a:t>52</a:t>
            </a:fld>
            <a:endParaRPr lang="en-US" smtClean="0">
              <a:latin typeface="Arial" pitchFamily="34" charset="0"/>
              <a:ea typeface="ＭＳ Ｐゴシック"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charset="-128"/>
              </a:rPr>
              <a:t>All these methods are built-in to the language.</a:t>
            </a:r>
          </a:p>
          <a:p>
            <a:pPr eaLnBrk="1" hangingPunct="1"/>
            <a:endParaRPr lang="en-US" smtClean="0">
              <a:latin typeface="Arial" pitchFamily="34" charset="0"/>
              <a:ea typeface="ＭＳ Ｐゴシック" charset="-128"/>
            </a:endParaRPr>
          </a:p>
          <a:p>
            <a:pPr eaLnBrk="1" hangingPunct="1">
              <a:buFontTx/>
              <a:buNone/>
            </a:pPr>
            <a:r>
              <a:rPr lang="en-US" smtClean="0"/>
              <a:t>1) typedef enum {ST0, ST1, ST2} state_e; // </a:t>
            </a:r>
            <a:r>
              <a:rPr lang="en-US" smtClean="0">
                <a:latin typeface="Arial" pitchFamily="34" charset="0"/>
                <a:ea typeface="ＭＳ Ｐゴシック" charset="-128"/>
              </a:rPr>
              <a:t>Declare an enumerated type called state_t</a:t>
            </a:r>
          </a:p>
          <a:p>
            <a:pPr defTabSz="914252">
              <a:defRPr/>
            </a:pPr>
            <a:r>
              <a:rPr lang="en-US" smtClean="0"/>
              <a:t>2) state_e state; // </a:t>
            </a:r>
            <a:r>
              <a:rPr lang="en-US" smtClean="0">
                <a:latin typeface="Arial" pitchFamily="34" charset="0"/>
                <a:ea typeface="ＭＳ Ｐゴシック" charset="-128"/>
              </a:rPr>
              <a:t>Declare a variable state of type state_t.  If we assume that the present value of state is ST0 this is what these methods will return.</a:t>
            </a:r>
          </a:p>
          <a:p>
            <a:pPr eaLnBrk="1" hangingPunct="1">
              <a:buFontTx/>
              <a:buNone/>
            </a:pPr>
            <a:r>
              <a:rPr lang="en-US" smtClean="0">
                <a:latin typeface="Arial" pitchFamily="34" charset="0"/>
                <a:ea typeface="ＭＳ Ｐゴシック" charset="-128"/>
              </a:rPr>
              <a:t>3) I’ve used the .next</a:t>
            </a:r>
            <a:r>
              <a:rPr lang="en-US" baseline="0" smtClean="0">
                <a:latin typeface="Arial" pitchFamily="34" charset="0"/>
                <a:ea typeface="ＭＳ Ｐゴシック" charset="-128"/>
              </a:rPr>
              <a:t> and .prev </a:t>
            </a:r>
            <a:r>
              <a:rPr lang="en-US" smtClean="0">
                <a:latin typeface="Arial" pitchFamily="34" charset="0"/>
                <a:ea typeface="ＭＳ Ｐゴシック" charset="-128"/>
              </a:rPr>
              <a:t>to walk through a list of registers and write/read to all of them.  .next and .prev wrap</a:t>
            </a:r>
          </a:p>
          <a:p>
            <a:pPr eaLnBrk="1" hangingPunct="1">
              <a:buFontTx/>
              <a:buNone/>
            </a:pPr>
            <a:r>
              <a:rPr lang="en-US" smtClean="0">
                <a:latin typeface="Arial" pitchFamily="34" charset="0"/>
                <a:ea typeface="ＭＳ Ｐゴシック" charset="-128"/>
              </a:rPr>
              <a:t>4) next with</a:t>
            </a:r>
            <a:r>
              <a:rPr lang="en-US" baseline="0" smtClean="0">
                <a:latin typeface="Arial" pitchFamily="34" charset="0"/>
                <a:ea typeface="ＭＳ Ｐゴシック" charset="-128"/>
              </a:rPr>
              <a:t> no arguments is the same as next(1). Similar with prev.</a:t>
            </a:r>
            <a:r>
              <a:rPr lang="en-US" smtClean="0">
                <a:latin typeface="Arial" pitchFamily="34" charset="0"/>
                <a:ea typeface="ＭＳ Ｐゴシック" charset="-128"/>
              </a:rPr>
              <a:t> </a:t>
            </a:r>
          </a:p>
          <a:p>
            <a:pPr eaLnBrk="1" hangingPunct="1">
              <a:buFontTx/>
              <a:buNone/>
            </a:pPr>
            <a:r>
              <a:rPr lang="en-US" smtClean="0">
                <a:latin typeface="Arial" pitchFamily="34" charset="0"/>
                <a:ea typeface="ＭＳ Ｐゴシック" charset="-128"/>
              </a:rPr>
              <a:t>5) Depending on the format specifier state.last will print the name or the value.</a:t>
            </a:r>
          </a:p>
          <a:p>
            <a:pPr eaLnBrk="1" hangingPunct="1">
              <a:buFontTx/>
              <a:buNone/>
            </a:pPr>
            <a:endParaRPr lang="en-US" smtClean="0">
              <a:latin typeface="Arial" pitchFamily="34"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7C0A9B0-28A9-442A-BF01-6282F02A76A3}" type="slidenum">
              <a:rPr lang="en-US" smtClean="0">
                <a:latin typeface="Arial" pitchFamily="34" charset="0"/>
                <a:ea typeface="ＭＳ Ｐゴシック" charset="-128"/>
              </a:rPr>
              <a:pPr/>
              <a:t>53</a:t>
            </a:fld>
            <a:endParaRPr lang="en-US" smtClean="0">
              <a:latin typeface="Arial" pitchFamily="34" charset="0"/>
              <a:ea typeface="ＭＳ Ｐゴシック"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marL="228563" indent="-228563">
              <a:buAutoNum type="arabicParenR"/>
            </a:pPr>
            <a:r>
              <a:rPr lang="en-US" baseline="0" smtClean="0">
                <a:latin typeface="Arial" pitchFamily="34" charset="0"/>
                <a:ea typeface="ＭＳ Ｐゴシック" charset="-128"/>
              </a:rPr>
              <a:t>How to loop through every member of an enumerated type? Not that easy</a:t>
            </a:r>
          </a:p>
          <a:p>
            <a:pPr marL="228563" indent="-228563">
              <a:buAutoNum type="arabicParenR"/>
            </a:pPr>
            <a:r>
              <a:rPr lang="en-US" baseline="0" smtClean="0">
                <a:latin typeface="Arial" pitchFamily="34" charset="0"/>
                <a:ea typeface="ＭＳ Ｐゴシック" charset="-128"/>
              </a:rPr>
              <a:t>Might be tempted to use a for loop. Problem is that the loop ends when color is equal to the last color, GREEN.</a:t>
            </a:r>
          </a:p>
          <a:p>
            <a:pPr marL="228563" indent="-228563">
              <a:buAutoNum type="arabicParenR"/>
            </a:pPr>
            <a:r>
              <a:rPr lang="en-US" baseline="0" smtClean="0">
                <a:latin typeface="Arial" pitchFamily="34" charset="0"/>
                <a:ea typeface="ＭＳ Ｐゴシック" charset="-128"/>
              </a:rPr>
              <a:t>If I use color &lt;= color.last instead of color != color.last the loop never finishes becasue next never provides a color greater than the last color, GREEN.</a:t>
            </a:r>
            <a:endParaRPr lang="en-US" smtClean="0">
              <a:latin typeface="Arial" pitchFamily="34"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0CCF3C1-E5F4-49A7-AE47-9C43A753A171}" type="slidenum">
              <a:rPr lang="en-US" smtClean="0">
                <a:latin typeface="Arial" pitchFamily="34" charset="0"/>
                <a:ea typeface="ＭＳ Ｐゴシック" charset="-128"/>
              </a:rPr>
              <a:pPr/>
              <a:t>54</a:t>
            </a:fld>
            <a:endParaRPr lang="en-US" smtClean="0">
              <a:latin typeface="Arial" pitchFamily="34" charset="0"/>
              <a:ea typeface="ＭＳ Ｐゴシック"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buFontTx/>
              <a:buNone/>
            </a:pPr>
            <a:r>
              <a:rPr lang="en-US" smtClean="0">
                <a:latin typeface="Arial" pitchFamily="34" charset="0"/>
                <a:ea typeface="ＭＳ Ｐゴシック" charset="-128"/>
              </a:rPr>
              <a:t>1)</a:t>
            </a:r>
            <a:r>
              <a:rPr lang="en-US" baseline="0" smtClean="0">
                <a:latin typeface="Arial" pitchFamily="34" charset="0"/>
                <a:ea typeface="ＭＳ Ｐゴシック" charset="-128"/>
              </a:rPr>
              <a:t> </a:t>
            </a:r>
            <a:r>
              <a:rPr lang="en-US" smtClean="0">
                <a:latin typeface="Arial" pitchFamily="34" charset="0"/>
                <a:ea typeface="ＭＳ Ｐゴシック" charset="-128"/>
              </a:rPr>
              <a:t>Start with a basic testbench. The</a:t>
            </a:r>
            <a:r>
              <a:rPr lang="en-US" baseline="0" smtClean="0">
                <a:latin typeface="Arial" pitchFamily="34" charset="0"/>
                <a:ea typeface="ＭＳ Ｐゴシック" charset="-128"/>
              </a:rPr>
              <a:t> config reg module has one 2-bit input called address. Instantiate by name, not position.</a:t>
            </a:r>
            <a:endParaRPr lang="en-US" smtClean="0">
              <a:latin typeface="Arial" pitchFamily="34" charset="0"/>
              <a:ea typeface="ＭＳ Ｐゴシック" charset="-128"/>
            </a:endParaRPr>
          </a:p>
          <a:p>
            <a:pPr eaLnBrk="1" hangingPunct="1">
              <a:buFontTx/>
              <a:buNone/>
            </a:pPr>
            <a:r>
              <a:rPr lang="en-US" smtClean="0">
                <a:latin typeface="Arial" pitchFamily="34" charset="0"/>
                <a:ea typeface="ＭＳ Ｐゴシック" charset="-128"/>
              </a:rPr>
              <a:t>2) </a:t>
            </a:r>
            <a:r>
              <a:rPr lang="en-US" smtClean="0"/>
              <a:t>typedef enum {CFG, ADC_REG, CTRL} reg_e;// </a:t>
            </a:r>
            <a:r>
              <a:rPr lang="en-US" smtClean="0">
                <a:latin typeface="Arial" pitchFamily="34" charset="0"/>
                <a:ea typeface="ＭＳ Ｐゴシック" charset="-128"/>
              </a:rPr>
              <a:t>Add an enumerated type definition called reg_e</a:t>
            </a:r>
          </a:p>
          <a:p>
            <a:pPr eaLnBrk="1" hangingPunct="1">
              <a:buFontTx/>
              <a:buNone/>
            </a:pPr>
            <a:r>
              <a:rPr lang="en-US" smtClean="0">
                <a:latin typeface="Arial" pitchFamily="34" charset="0"/>
                <a:ea typeface="ＭＳ Ｐゴシック" charset="-128"/>
              </a:rPr>
              <a:t>3)</a:t>
            </a:r>
            <a:r>
              <a:rPr lang="en-US" baseline="0" smtClean="0">
                <a:latin typeface="Arial" pitchFamily="34" charset="0"/>
                <a:ea typeface="ＭＳ Ｐゴシック" charset="-128"/>
              </a:rPr>
              <a:t> </a:t>
            </a:r>
            <a:r>
              <a:rPr lang="en-US" smtClean="0"/>
              <a:t>reg_e  my_reg; // </a:t>
            </a:r>
            <a:r>
              <a:rPr lang="en-US" smtClean="0">
                <a:latin typeface="Arial" pitchFamily="34" charset="0"/>
                <a:ea typeface="ＭＳ Ｐゴシック" charset="-128"/>
              </a:rPr>
              <a:t>Declare a variable address of type reg_e</a:t>
            </a:r>
          </a:p>
          <a:p>
            <a:pPr eaLnBrk="1" hangingPunct="1">
              <a:buFontTx/>
              <a:buNone/>
            </a:pPr>
            <a:r>
              <a:rPr lang="en-US" smtClean="0">
                <a:latin typeface="Arial" pitchFamily="34" charset="0"/>
                <a:ea typeface="ＭＳ Ｐゴシック" charset="-128"/>
              </a:rPr>
              <a:t>4)</a:t>
            </a:r>
            <a:r>
              <a:rPr lang="en-US" baseline="0" smtClean="0">
                <a:latin typeface="Arial" pitchFamily="34" charset="0"/>
                <a:ea typeface="ＭＳ Ｐゴシック" charset="-128"/>
              </a:rPr>
              <a:t> </a:t>
            </a:r>
            <a:r>
              <a:rPr lang="en-US" smtClean="0"/>
              <a:t>my_reg = CFG; // Initialize </a:t>
            </a:r>
            <a:r>
              <a:rPr lang="en-US" smtClean="0">
                <a:latin typeface="Arial" pitchFamily="34" charset="0"/>
                <a:ea typeface="ＭＳ Ｐゴシック" charset="-128"/>
              </a:rPr>
              <a:t>the address to CFG. Not really required since address will initialize to 0</a:t>
            </a:r>
          </a:p>
          <a:p>
            <a:pPr eaLnBrk="1" hangingPunct="1">
              <a:buFontTx/>
              <a:buNone/>
            </a:pPr>
            <a:r>
              <a:rPr lang="en-US" smtClean="0">
                <a:latin typeface="Arial" pitchFamily="34" charset="0"/>
                <a:ea typeface="ＭＳ Ｐゴシック" charset="-128"/>
              </a:rPr>
              <a:t>5)</a:t>
            </a:r>
            <a:r>
              <a:rPr lang="en-US" baseline="0" smtClean="0">
                <a:latin typeface="Arial" pitchFamily="34" charset="0"/>
                <a:ea typeface="ＭＳ Ｐゴシック" charset="-128"/>
              </a:rPr>
              <a:t> </a:t>
            </a:r>
            <a:r>
              <a:rPr lang="en-US" smtClean="0"/>
              <a:t>my_reg =  my_reg.next; // </a:t>
            </a:r>
            <a:r>
              <a:rPr lang="en-US" smtClean="0">
                <a:latin typeface="Arial" pitchFamily="34" charset="0"/>
                <a:ea typeface="ＭＳ Ｐゴシック" charset="-128"/>
              </a:rPr>
              <a:t>Increment through the registers</a:t>
            </a: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C243B0F-B5DE-4504-B456-B9B23206508B}" type="slidenum">
              <a:rPr lang="en-US" smtClean="0">
                <a:latin typeface="Arial" pitchFamily="34" charset="0"/>
                <a:ea typeface="ＭＳ Ｐゴシック" charset="-128"/>
              </a:rPr>
              <a:pPr/>
              <a:t>55</a:t>
            </a:fld>
            <a:endParaRPr lang="en-US" smtClean="0">
              <a:latin typeface="Arial" pitchFamily="34" charset="0"/>
              <a:ea typeface="ＭＳ Ｐゴシック" charset="-128"/>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marL="228563" indent="-228563">
              <a:buAutoNum type="arabicParenR"/>
            </a:pPr>
            <a:r>
              <a:rPr lang="en-US" smtClean="0">
                <a:latin typeface="Arial" pitchFamily="34" charset="0"/>
                <a:ea typeface="ＭＳ Ｐゴシック" charset="-128"/>
              </a:rPr>
              <a:t>Lets look at how this will simulate</a:t>
            </a:r>
          </a:p>
          <a:p>
            <a:pPr marL="228563" indent="-228563">
              <a:buAutoNum type="arabicParenR"/>
            </a:pPr>
            <a:r>
              <a:rPr lang="en-US" smtClean="0">
                <a:latin typeface="Arial" pitchFamily="34" charset="0"/>
                <a:ea typeface="ＭＳ Ｐゴシック" charset="-128"/>
              </a:rPr>
              <a:t>Note that address starts at CFG since the default</a:t>
            </a:r>
            <a:r>
              <a:rPr lang="en-US" baseline="0" smtClean="0">
                <a:latin typeface="Arial" pitchFamily="34" charset="0"/>
                <a:ea typeface="ＭＳ Ｐゴシック" charset="-128"/>
              </a:rPr>
              <a:t> base type for enumerated types is int and the </a:t>
            </a:r>
            <a:r>
              <a:rPr lang="en-US" smtClean="0">
                <a:latin typeface="Arial" pitchFamily="34" charset="0"/>
                <a:ea typeface="ＭＳ Ｐゴシック" charset="-128"/>
              </a:rPr>
              <a:t>default for an</a:t>
            </a:r>
            <a:r>
              <a:rPr lang="en-US" baseline="0" smtClean="0">
                <a:latin typeface="Arial" pitchFamily="34" charset="0"/>
                <a:ea typeface="ＭＳ Ｐゴシック" charset="-128"/>
              </a:rPr>
              <a:t> </a:t>
            </a:r>
            <a:r>
              <a:rPr lang="en-US" smtClean="0">
                <a:latin typeface="Arial" pitchFamily="34" charset="0"/>
                <a:ea typeface="ＭＳ Ｐゴシック" charset="-128"/>
              </a:rPr>
              <a:t>int is 0. Also note that the enumerated type will wrap.  Will get</a:t>
            </a:r>
            <a:r>
              <a:rPr lang="en-US" baseline="0" smtClean="0">
                <a:latin typeface="Arial" pitchFamily="34" charset="0"/>
                <a:ea typeface="ＭＳ Ｐゴシック" charset="-128"/>
              </a:rPr>
              <a:t> a # ** Warning: (vsim-3015) test.sv(27): [PCDPC] - Port size (2 or 2) does not match connection size (32) for port 'address'. If you want to avoid this connect address to my_reg[1:0]. Default type for enumerated type is int. </a:t>
            </a:r>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0CCF3C1-E5F4-49A7-AE47-9C43A753A171}" type="slidenum">
              <a:rPr lang="en-US" smtClean="0">
                <a:latin typeface="Arial" pitchFamily="34" charset="0"/>
                <a:ea typeface="ＭＳ Ｐゴシック" charset="-128"/>
              </a:rPr>
              <a:pPr/>
              <a:t>56</a:t>
            </a:fld>
            <a:endParaRPr lang="en-US" smtClean="0">
              <a:latin typeface="Arial" pitchFamily="34" charset="0"/>
              <a:ea typeface="ＭＳ Ｐゴシック"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normAutofit fontScale="92500" lnSpcReduction="20000"/>
          </a:bodyPr>
          <a:lstStyle/>
          <a:p>
            <a:pPr defTabSz="914252">
              <a:defRPr/>
            </a:pPr>
            <a:r>
              <a:rPr lang="en-US" i="1" smtClean="0"/>
              <a:t>See Chap_2_Data_Types/exercise11  for solution.</a:t>
            </a:r>
            <a:endParaRPr lang="en-US" smtClean="0"/>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Note that opcode.next;  will not traverse the opcodes. It will just give the next of the present</a:t>
            </a:r>
            <a:r>
              <a:rPr lang="en-US" baseline="0" smtClean="0">
                <a:latin typeface="Arial" pitchFamily="34" charset="0"/>
                <a:ea typeface="ＭＳ Ｐゴシック" charset="-128"/>
              </a:rPr>
              <a:t> opcode.</a:t>
            </a:r>
          </a:p>
          <a:p>
            <a:pPr eaLnBrk="1" hangingPunct="1"/>
            <a:endParaRPr lang="en-US" baseline="0" smtClean="0">
              <a:latin typeface="Arial" pitchFamily="34" charset="0"/>
              <a:ea typeface="ＭＳ Ｐゴシック" charset="-128"/>
            </a:endParaRPr>
          </a:p>
          <a:p>
            <a:pPr eaLnBrk="1" hangingPunct="1"/>
            <a:r>
              <a:rPr lang="en-US" smtClean="0">
                <a:latin typeface="Arial" pitchFamily="34" charset="0"/>
                <a:ea typeface="ＭＳ Ｐゴシック" charset="-128"/>
              </a:rPr>
              <a:t>`default_nettype none</a:t>
            </a:r>
          </a:p>
          <a:p>
            <a:pPr eaLnBrk="1" hangingPunct="1"/>
            <a:r>
              <a:rPr lang="en-US" smtClean="0">
                <a:latin typeface="Arial" pitchFamily="34" charset="0"/>
                <a:ea typeface="ＭＳ Ｐゴシック" charset="-128"/>
              </a:rPr>
              <a:t>  module test;</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   // Create an enumerated type of the opcodes, opcode_e</a:t>
            </a:r>
          </a:p>
          <a:p>
            <a:pPr eaLnBrk="1" hangingPunct="1"/>
            <a:r>
              <a:rPr lang="en-US" smtClean="0">
                <a:latin typeface="Arial" pitchFamily="34" charset="0"/>
                <a:ea typeface="ＭＳ Ｐゴシック" charset="-128"/>
              </a:rPr>
              <a:t>   typedef enum {Add, Sub, Not_A, ReductionOR_B} opcode_e;</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   // Create a variable, opcodes, of type opcode_e</a:t>
            </a:r>
          </a:p>
          <a:p>
            <a:pPr eaLnBrk="1" hangingPunct="1"/>
            <a:r>
              <a:rPr lang="en-US" smtClean="0">
                <a:latin typeface="Arial" pitchFamily="34" charset="0"/>
                <a:ea typeface="ＭＳ Ｐゴシック" charset="-128"/>
              </a:rPr>
              <a:t>   opcode_e opcode;</a:t>
            </a:r>
          </a:p>
          <a:p>
            <a:pPr eaLnBrk="1" hangingPunct="1"/>
            <a:r>
              <a:rPr lang="en-US" smtClean="0">
                <a:latin typeface="Arial" pitchFamily="34" charset="0"/>
                <a:ea typeface="ＭＳ Ｐゴシック" charset="-128"/>
              </a:rPr>
              <a:t>      </a:t>
            </a:r>
          </a:p>
          <a:p>
            <a:pPr eaLnBrk="1" hangingPunct="1"/>
            <a:r>
              <a:rPr lang="en-US" smtClean="0">
                <a:latin typeface="Arial" pitchFamily="34" charset="0"/>
                <a:ea typeface="ＭＳ Ｐゴシック" charset="-128"/>
              </a:rPr>
              <a:t>initial begin</a:t>
            </a:r>
          </a:p>
          <a:p>
            <a:pPr eaLnBrk="1" hangingPunct="1"/>
            <a:r>
              <a:rPr lang="en-US" smtClean="0">
                <a:latin typeface="Arial" pitchFamily="34" charset="0"/>
                <a:ea typeface="ＭＳ Ｐゴシック" charset="-128"/>
              </a:rPr>
              <a:t>   // Loop through all the values of variable opcode every 10ns</a:t>
            </a:r>
          </a:p>
          <a:p>
            <a:pPr eaLnBrk="1" hangingPunct="1"/>
            <a:r>
              <a:rPr lang="en-US" baseline="0" smtClean="0">
                <a:latin typeface="Arial" pitchFamily="34" charset="0"/>
                <a:ea typeface="ＭＳ Ｐゴシック" charset="-128"/>
              </a:rPr>
              <a:t>   // Solution 1 </a:t>
            </a:r>
            <a:r>
              <a:rPr lang="en-US" smtClean="0">
                <a:latin typeface="Arial" pitchFamily="34" charset="0"/>
                <a:ea typeface="ＭＳ Ｐゴシック" charset="-128"/>
              </a:rPr>
              <a:t>but note that an int instead of an enumerated </a:t>
            </a:r>
          </a:p>
          <a:p>
            <a:pPr eaLnBrk="1" hangingPunct="1"/>
            <a:r>
              <a:rPr lang="en-US" smtClean="0">
                <a:latin typeface="Arial" pitchFamily="34" charset="0"/>
                <a:ea typeface="ＭＳ Ｐゴシック" charset="-128"/>
              </a:rPr>
              <a:t>   // loop variable is used.   </a:t>
            </a:r>
          </a:p>
          <a:p>
            <a:pPr eaLnBrk="1" hangingPunct="1"/>
            <a:r>
              <a:rPr lang="en-US" smtClean="0">
                <a:latin typeface="Arial" pitchFamily="34" charset="0"/>
                <a:ea typeface="ＭＳ Ｐゴシック" charset="-128"/>
              </a:rPr>
              <a:t>   for (int i=0;i&lt;opcode.last+1;i++) begin</a:t>
            </a:r>
          </a:p>
          <a:p>
            <a:pPr eaLnBrk="1" hangingPunct="1"/>
            <a:r>
              <a:rPr lang="en-US" smtClean="0">
                <a:latin typeface="Arial" pitchFamily="34" charset="0"/>
                <a:ea typeface="ＭＳ Ｐゴシック" charset="-128"/>
              </a:rPr>
              <a:t>      $display("opcode = %s", opcode);</a:t>
            </a:r>
          </a:p>
          <a:p>
            <a:pPr eaLnBrk="1" hangingPunct="1"/>
            <a:r>
              <a:rPr lang="en-US" smtClean="0">
                <a:latin typeface="Arial" pitchFamily="34" charset="0"/>
                <a:ea typeface="ＭＳ Ｐゴシック" charset="-128"/>
              </a:rPr>
              <a:t>      #10ns;</a:t>
            </a:r>
          </a:p>
          <a:p>
            <a:pPr eaLnBrk="1" hangingPunct="1"/>
            <a:r>
              <a:rPr lang="en-US" smtClean="0">
                <a:latin typeface="Arial" pitchFamily="34" charset="0"/>
                <a:ea typeface="ＭＳ Ｐゴシック" charset="-128"/>
              </a:rPr>
              <a:t>      opcode = opcode.next(1);</a:t>
            </a:r>
          </a:p>
          <a:p>
            <a:pPr eaLnBrk="1" hangingPunct="1"/>
            <a:r>
              <a:rPr lang="en-US" smtClean="0">
                <a:latin typeface="Arial" pitchFamily="34" charset="0"/>
                <a:ea typeface="ＭＳ Ｐゴシック" charset="-128"/>
              </a:rPr>
              <a:t>   end</a:t>
            </a:r>
          </a:p>
          <a:p>
            <a:pPr eaLnBrk="1" hangingPunct="1"/>
            <a:r>
              <a:rPr lang="en-US" smtClean="0">
                <a:latin typeface="Arial" pitchFamily="34" charset="0"/>
                <a:ea typeface="ＭＳ Ｐゴシック" charset="-128"/>
              </a:rPr>
              <a:t>end</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 Solution 2 using an enumerated loop variable</a:t>
            </a:r>
          </a:p>
          <a:p>
            <a:pPr eaLnBrk="1" hangingPunct="1"/>
            <a:r>
              <a:rPr lang="en-US" smtClean="0">
                <a:latin typeface="Arial" pitchFamily="34" charset="0"/>
                <a:ea typeface="ＭＳ Ｐゴシック" charset="-128"/>
              </a:rPr>
              <a:t> opcode = opcode.first();</a:t>
            </a:r>
          </a:p>
          <a:p>
            <a:pPr eaLnBrk="1" hangingPunct="1"/>
            <a:r>
              <a:rPr lang="en-US" smtClean="0">
                <a:latin typeface="Arial" pitchFamily="34" charset="0"/>
                <a:ea typeface="ＭＳ Ｐゴシック" charset="-128"/>
              </a:rPr>
              <a:t>      do</a:t>
            </a:r>
          </a:p>
          <a:p>
            <a:pPr eaLnBrk="1" hangingPunct="1"/>
            <a:r>
              <a:rPr lang="en-US" baseline="0" smtClean="0">
                <a:latin typeface="Arial" pitchFamily="34" charset="0"/>
                <a:ea typeface="ＭＳ Ｐゴシック" charset="-128"/>
              </a:rPr>
              <a:t>         </a:t>
            </a:r>
            <a:r>
              <a:rPr lang="en-US" smtClean="0">
                <a:latin typeface="Arial" pitchFamily="34" charset="0"/>
                <a:ea typeface="ＭＳ Ｐゴシック" charset="-128"/>
              </a:rPr>
              <a:t>begin</a:t>
            </a:r>
          </a:p>
          <a:p>
            <a:pPr eaLnBrk="1" hangingPunct="1"/>
            <a:r>
              <a:rPr lang="en-US" smtClean="0">
                <a:latin typeface="Arial" pitchFamily="34" charset="0"/>
                <a:ea typeface="ＭＳ Ｐゴシック" charset="-128"/>
              </a:rPr>
              <a:t>            $display("opcode = %s", opcode);</a:t>
            </a:r>
          </a:p>
          <a:p>
            <a:pPr eaLnBrk="1" hangingPunct="1"/>
            <a:r>
              <a:rPr lang="en-US" smtClean="0">
                <a:latin typeface="Arial" pitchFamily="34" charset="0"/>
                <a:ea typeface="ＭＳ Ｐゴシック" charset="-128"/>
              </a:rPr>
              <a:t>            opcode = opcode.next(1);</a:t>
            </a:r>
          </a:p>
          <a:p>
            <a:pPr eaLnBrk="1" hangingPunct="1"/>
            <a:r>
              <a:rPr lang="en-US" baseline="0" smtClean="0">
                <a:latin typeface="Arial" pitchFamily="34" charset="0"/>
                <a:ea typeface="ＭＳ Ｐゴシック" charset="-128"/>
              </a:rPr>
              <a:t>            </a:t>
            </a:r>
            <a:r>
              <a:rPr lang="en-US" smtClean="0">
                <a:latin typeface="Arial" pitchFamily="34" charset="0"/>
                <a:ea typeface="ＭＳ Ｐゴシック" charset="-128"/>
              </a:rPr>
              <a:t>#10ns;</a:t>
            </a:r>
          </a:p>
          <a:p>
            <a:pPr eaLnBrk="1" hangingPunct="1"/>
            <a:r>
              <a:rPr lang="en-US" baseline="0" smtClean="0">
                <a:latin typeface="Arial" pitchFamily="34" charset="0"/>
                <a:ea typeface="ＭＳ Ｐゴシック" charset="-128"/>
              </a:rPr>
              <a:t>        </a:t>
            </a:r>
            <a:r>
              <a:rPr lang="en-US" smtClean="0">
                <a:latin typeface="Arial" pitchFamily="34" charset="0"/>
                <a:ea typeface="ＭＳ Ｐゴシック" charset="-128"/>
              </a:rPr>
              <a:t>end</a:t>
            </a:r>
          </a:p>
          <a:p>
            <a:pPr eaLnBrk="1" hangingPunct="1"/>
            <a:r>
              <a:rPr lang="en-US" smtClean="0">
                <a:latin typeface="Arial" pitchFamily="34" charset="0"/>
                <a:ea typeface="ＭＳ Ｐゴシック" charset="-128"/>
              </a:rPr>
              <a:t>    while (opcode != opcode.first()); </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   // Instantiate an ALU with 1 2-bit input opcode</a:t>
            </a:r>
          </a:p>
          <a:p>
            <a:pPr eaLnBrk="1" hangingPunct="1"/>
            <a:r>
              <a:rPr lang="en-US" smtClean="0">
                <a:latin typeface="Arial" pitchFamily="34" charset="0"/>
                <a:ea typeface="ＭＳ Ｐゴシック" charset="-128"/>
              </a:rPr>
              <a:t>   alu alu(.opcode(opcode)); // Specif</a:t>
            </a:r>
            <a:r>
              <a:rPr lang="en-US" baseline="0" smtClean="0">
                <a:latin typeface="Arial" pitchFamily="34" charset="0"/>
                <a:ea typeface="ＭＳ Ｐゴシック" charset="-128"/>
              </a:rPr>
              <a:t>y bit width (opcode[1:0]) to avoid port size mismatch warning.</a:t>
            </a:r>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endmodule // test</a:t>
            </a:r>
          </a:p>
          <a:p>
            <a:pPr eaLnBrk="1" hangingPunct="1"/>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55EF5F2-4BCB-4E89-AA42-249AB67F251A}" type="slidenum">
              <a:rPr lang="en-US" smtClean="0">
                <a:latin typeface="Arial" pitchFamily="34" charset="0"/>
                <a:ea typeface="ＭＳ Ｐゴシック" charset="-128"/>
              </a:rPr>
              <a:pPr/>
              <a:t>57</a:t>
            </a:fld>
            <a:endParaRPr lang="en-US" smtClean="0">
              <a:latin typeface="Arial" pitchFamily="34" charset="0"/>
              <a:ea typeface="ＭＳ Ｐゴシック" charset="-128"/>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marL="228563" indent="-228563">
              <a:buAutoNum type="arabicParenR"/>
            </a:pPr>
            <a:r>
              <a:rPr lang="en-US" smtClean="0">
                <a:latin typeface="Arial" pitchFamily="34" charset="0"/>
                <a:ea typeface="ＭＳ Ｐゴシック" charset="-128"/>
              </a:rPr>
              <a:t>Look at the usage of enumerated types in RTL</a:t>
            </a:r>
          </a:p>
          <a:p>
            <a:pPr marL="228563" indent="-228563">
              <a:buAutoNum type="arabicParenR"/>
            </a:pPr>
            <a:r>
              <a:rPr lang="en-US" smtClean="0">
                <a:latin typeface="Arial" pitchFamily="34" charset="0"/>
                <a:ea typeface="ＭＳ Ｐゴシック" charset="-128"/>
              </a:rPr>
              <a:t>Declare an enumerated type state_e. </a:t>
            </a:r>
          </a:p>
          <a:p>
            <a:pPr marL="228563" indent="-228563">
              <a:buAutoNum type="arabicParenR"/>
            </a:pPr>
            <a:r>
              <a:rPr lang="en-US" smtClean="0">
                <a:latin typeface="Arial" pitchFamily="34" charset="0"/>
                <a:ea typeface="ＭＳ Ｐゴシック" charset="-128"/>
              </a:rPr>
              <a:t>Declare 2 variables current_state and next_state of type state_e</a:t>
            </a:r>
          </a:p>
          <a:p>
            <a:pPr marL="228563" indent="-228563">
              <a:buAutoNum type="arabicParenR"/>
            </a:pPr>
            <a:r>
              <a:rPr lang="en-US" smtClean="0">
                <a:latin typeface="Arial" pitchFamily="34" charset="0"/>
                <a:ea typeface="ＭＳ Ｐゴシック" charset="-128"/>
              </a:rPr>
              <a:t>Why would we want to do this?</a:t>
            </a:r>
          </a:p>
          <a:p>
            <a:pPr marL="228563" indent="-228563">
              <a:buAutoNum type="arabicParenR"/>
            </a:pPr>
            <a:r>
              <a:rPr lang="en-US" smtClean="0">
                <a:latin typeface="Arial" pitchFamily="34" charset="0"/>
                <a:ea typeface="ＭＳ Ｐゴシック" charset="-128"/>
              </a:rPr>
              <a:t>Error prone to add states and lots of typing.  Need to do the same with next_state.</a:t>
            </a:r>
          </a:p>
          <a:p>
            <a:pPr marL="228563" indent="-228563">
              <a:buAutoNum type="arabicParenR"/>
            </a:pPr>
            <a:r>
              <a:rPr lang="en-US" smtClean="0">
                <a:latin typeface="Arial" pitchFamily="34" charset="0"/>
                <a:ea typeface="ＭＳ Ｐゴシック" charset="-128"/>
              </a:rPr>
              <a:t>Next we’re going to take a good look at using enumerations and enumerated types in RTL. We’ll start with using enumerations in RTL and then add enumerated types.</a:t>
            </a: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1FC3B59C-D8DB-47B0-8225-B137FEEFBB2B}" type="slidenum">
              <a:rPr lang="en-US" smtClean="0">
                <a:latin typeface="Arial" pitchFamily="34" charset="0"/>
                <a:ea typeface="ＭＳ Ｐゴシック" charset="-128"/>
              </a:rPr>
              <a:pPr/>
              <a:t>58</a:t>
            </a:fld>
            <a:endParaRPr lang="en-US" smtClean="0">
              <a:latin typeface="Arial" pitchFamily="34" charset="0"/>
              <a:ea typeface="ＭＳ Ｐゴシック"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marL="228563" indent="-228563">
              <a:buAutoNum type="arabicParenR"/>
            </a:pPr>
            <a:r>
              <a:rPr lang="en-US" smtClean="0">
                <a:latin typeface="Arial" pitchFamily="34" charset="0"/>
                <a:ea typeface="ＭＳ Ｐゴシック" charset="-128"/>
              </a:rPr>
              <a:t>First begin with enumerations in RTL</a:t>
            </a:r>
          </a:p>
          <a:p>
            <a:pPr marL="228563" indent="-228563">
              <a:buAutoNum type="arabicParenR"/>
            </a:pPr>
            <a:r>
              <a:rPr lang="en-US" smtClean="0">
                <a:latin typeface="Arial" pitchFamily="34" charset="0"/>
                <a:ea typeface="ＭＳ Ｐゴシック" charset="-128"/>
              </a:rPr>
              <a:t>Start with basic outline</a:t>
            </a:r>
          </a:p>
          <a:p>
            <a:pPr marL="228563" indent="-228563">
              <a:buAutoNum type="arabicParenR"/>
            </a:pPr>
            <a:r>
              <a:rPr lang="en-US" smtClean="0">
                <a:latin typeface="Arial" pitchFamily="34" charset="0"/>
                <a:ea typeface="ＭＳ Ｐゴシック" charset="-128"/>
              </a:rPr>
              <a:t>Add enumeration state_e</a:t>
            </a:r>
          </a:p>
          <a:p>
            <a:pPr marL="228563" indent="-228563">
              <a:buAutoNum type="arabicParenR"/>
            </a:pPr>
            <a:r>
              <a:rPr lang="en-US" smtClean="0">
                <a:latin typeface="Arial" pitchFamily="34" charset="0"/>
                <a:ea typeface="ＭＳ Ｐゴシック" charset="-128"/>
              </a:rPr>
              <a:t>Can use name of enumeration instead of the encoded 2-bit value. A</a:t>
            </a:r>
            <a:r>
              <a:rPr lang="en-US" baseline="0" smtClean="0">
                <a:latin typeface="Arial" pitchFamily="34" charset="0"/>
                <a:ea typeface="ＭＳ Ｐゴシック" charset="-128"/>
              </a:rPr>
              <a:t> little better than localparam because the encoding is done for you.</a:t>
            </a:r>
            <a:endParaRPr lang="en-US" smtClean="0">
              <a:latin typeface="Arial" pitchFamily="34" charset="0"/>
              <a:ea typeface="ＭＳ Ｐゴシック" charset="-128"/>
            </a:endParaRPr>
          </a:p>
          <a:p>
            <a:pPr eaLnBrk="1" hangingPunct="1">
              <a:buFontTx/>
              <a:buChar char="•"/>
            </a:pPr>
            <a:endParaRPr lang="en-US" smtClean="0">
              <a:latin typeface="Arial" pitchFamily="34"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94A44F-D025-4C56-AAF1-472AC57F22BA}" type="slidenum">
              <a:rPr lang="en-US" smtClean="0">
                <a:latin typeface="Arial" pitchFamily="34" charset="0"/>
                <a:ea typeface="ＭＳ Ｐゴシック" charset="-128"/>
              </a:rPr>
              <a:pPr/>
              <a:t>59</a:t>
            </a:fld>
            <a:endParaRPr lang="en-US" smtClean="0">
              <a:latin typeface="Arial" pitchFamily="34" charset="0"/>
              <a:ea typeface="ＭＳ Ｐゴシック" charset="-128"/>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charset="-128"/>
              </a:rPr>
              <a:t>1) How does this simulate:</a:t>
            </a:r>
            <a:r>
              <a:rPr lang="en-US" baseline="0" smtClean="0">
                <a:latin typeface="Arial" pitchFamily="34" charset="0"/>
                <a:ea typeface="ＭＳ Ｐゴシック" charset="-128"/>
              </a:rPr>
              <a:t> </a:t>
            </a:r>
            <a:r>
              <a:rPr lang="en-US" smtClean="0">
                <a:latin typeface="Arial" pitchFamily="34" charset="0"/>
                <a:ea typeface="ＭＳ Ｐゴシック" charset="-128"/>
              </a:rPr>
              <a:t>Key observation here is next_state when reset = 0 is 01. Why?  Because the always block to determine next_state was entered.  What event occurred to enter the always block?  Current state was reset so it went from X, the initialized vale for 4-state logic, to 0.</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2) This is a close-up of the previous waveform. Each line</a:t>
            </a:r>
            <a:r>
              <a:rPr lang="en-US" baseline="0" smtClean="0">
                <a:latin typeface="Arial" pitchFamily="34" charset="0"/>
                <a:ea typeface="ＭＳ Ｐゴシック" charset="-128"/>
              </a:rPr>
              <a:t> is 1ns.</a:t>
            </a:r>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3) The default value of a register is X.  The reset on current_state triggered an event which caused the always block that calculates next_state to be entered.  Same behavior if I didn’t have #1’s in the clocked always block for current_state. Just wouldn’t be able to see it.</a:t>
            </a:r>
          </a:p>
          <a:p>
            <a:pPr eaLnBrk="1" hangingPunct="1"/>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63" indent="-228563">
              <a:buAutoNum type="arabicParenR"/>
            </a:pPr>
            <a:r>
              <a:rPr lang="en-US" smtClean="0">
                <a:latin typeface="Arial" pitchFamily="34" charset="0"/>
                <a:ea typeface="ＭＳ Ｐゴシック" pitchFamily="-65" charset="-128"/>
              </a:rPr>
              <a:t>Look at some new types SystemVerilog introduces.</a:t>
            </a:r>
          </a:p>
          <a:p>
            <a:pPr marL="228563" indent="-228563">
              <a:buAutoNum type="arabicParenR"/>
            </a:pPr>
            <a:r>
              <a:rPr lang="en-US" smtClean="0">
                <a:latin typeface="Arial" pitchFamily="34" charset="0"/>
                <a:ea typeface="ＭＳ Ｐゴシック" pitchFamily="-65" charset="-128"/>
              </a:rPr>
              <a:t>Why use 2-state types</a:t>
            </a:r>
          </a:p>
          <a:p>
            <a:pPr marL="685689" lvl="1" indent="-228563">
              <a:buAutoNum type="arabicParenR"/>
            </a:pPr>
            <a:r>
              <a:rPr lang="en-US" smtClean="0">
                <a:latin typeface="Arial" pitchFamily="34" charset="0"/>
                <a:ea typeface="ＭＳ Ｐゴシック" pitchFamily="-65" charset="-128"/>
              </a:rPr>
              <a:t>Because the simulator only has to keep track of 0’s and 1’s. Not 0, 1, X, or Z like 4-state types like wires and regs</a:t>
            </a:r>
          </a:p>
          <a:p>
            <a:pPr marL="685689" lvl="1" indent="-228563">
              <a:buAutoNum type="arabicParenR"/>
            </a:pPr>
            <a:r>
              <a:rPr lang="en-US" smtClean="0">
                <a:latin typeface="Arial" pitchFamily="34" charset="0"/>
                <a:ea typeface="ＭＳ Ｐゴシック" pitchFamily="-65" charset="-128"/>
              </a:rPr>
              <a:t>Unless you are using SystemC, C/C++ variables are 2-state</a:t>
            </a:r>
          </a:p>
          <a:p>
            <a:pPr marL="228563" indent="-228563">
              <a:buAutoNum type="arabicParenR"/>
            </a:pPr>
            <a:r>
              <a:rPr lang="en-US" smtClean="0">
                <a:latin typeface="Arial" pitchFamily="34" charset="0"/>
                <a:ea typeface="ＭＳ Ｐゴシック" pitchFamily="-65" charset="-128"/>
              </a:rPr>
              <a:t>bit is an unsigned user defined width type,  byte is a signed 8 bit type,  shortint is signed 16 bit type, int is signed 32 bit type, longint is signed 64 bit type </a:t>
            </a:r>
          </a:p>
          <a:p>
            <a:pPr marL="228563" indent="-228563">
              <a:buAutoNum type="arabicParenR"/>
            </a:pPr>
            <a:r>
              <a:rPr lang="en-US" smtClean="0">
                <a:latin typeface="Arial" pitchFamily="34" charset="0"/>
                <a:ea typeface="ＭＳ Ｐゴシック" pitchFamily="-65" charset="-128"/>
              </a:rPr>
              <a:t>Lets look at a few examples:</a:t>
            </a:r>
          </a:p>
          <a:p>
            <a:pPr marL="685689" lvl="1" indent="-228563">
              <a:buAutoNum type="arabicParenR"/>
            </a:pPr>
            <a:r>
              <a:rPr lang="en-US" smtClean="0">
                <a:latin typeface="Arial" pitchFamily="34" charset="0"/>
                <a:ea typeface="ＭＳ Ｐゴシック" pitchFamily="-65" charset="-128"/>
              </a:rPr>
              <a:t>my_reg is a 16-bit value</a:t>
            </a:r>
          </a:p>
          <a:p>
            <a:pPr marL="685689" lvl="1" indent="-228563">
              <a:buAutoNum type="arabicParenR"/>
            </a:pPr>
            <a:r>
              <a:rPr lang="en-US" smtClean="0">
                <a:latin typeface="Arial" pitchFamily="34" charset="0"/>
                <a:ea typeface="ＭＳ Ｐゴシック" pitchFamily="-65" charset="-128"/>
              </a:rPr>
              <a:t>my_reg2 is a 16-bit value but my_reg and my_reg2 are not the same. my_reg is unsigned, my_reg2 is signed.</a:t>
            </a:r>
          </a:p>
          <a:p>
            <a:pPr marL="228563" indent="-228563">
              <a:buAutoNum type="arabicParenR"/>
            </a:pPr>
            <a:r>
              <a:rPr lang="en-US" smtClean="0">
                <a:latin typeface="Arial" pitchFamily="34" charset="0"/>
                <a:ea typeface="ＭＳ Ｐゴシック" pitchFamily="-65" charset="-128"/>
              </a:rPr>
              <a:t>Can create</a:t>
            </a:r>
            <a:r>
              <a:rPr lang="en-US" baseline="0" smtClean="0">
                <a:latin typeface="Arial" pitchFamily="34" charset="0"/>
                <a:ea typeface="ＭＳ Ｐゴシック" pitchFamily="-65" charset="-128"/>
              </a:rPr>
              <a:t> an 8-bit unsigned variable by declaring it as “byte unsigned unsigned_byte; Useful when we talk about creating user defined types.</a:t>
            </a:r>
            <a:endParaRPr lang="en-US" smtClean="0">
              <a:latin typeface="Arial" pitchFamily="34" charset="0"/>
              <a:ea typeface="ＭＳ Ｐゴシック" pitchFamily="-65" charset="-128"/>
            </a:endParaRPr>
          </a:p>
          <a:p>
            <a:pPr marL="228563" indent="-228563">
              <a:buAutoNum type="arabicParenR"/>
            </a:pPr>
            <a:r>
              <a:rPr lang="en-US" smtClean="0">
                <a:latin typeface="Arial" pitchFamily="34" charset="0"/>
                <a:ea typeface="ＭＳ Ｐゴシック" pitchFamily="-65" charset="-128"/>
              </a:rPr>
              <a:t>Only useful for testbenches. Do not use to connect the output of your DUT with these or X and Z’s will be resolved to a 0. Not synthesizable.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F9BEED9-F179-4E45-AADA-17EFF856BA1D}" type="slidenum">
              <a:rPr lang="en-US" smtClean="0">
                <a:latin typeface="Arial" pitchFamily="34" charset="0"/>
                <a:ea typeface="ＭＳ Ｐゴシック" charset="-128"/>
              </a:rPr>
              <a:pPr/>
              <a:t>60</a:t>
            </a:fld>
            <a:endParaRPr lang="en-US" smtClean="0">
              <a:latin typeface="Arial" pitchFamily="34" charset="0"/>
              <a:ea typeface="ＭＳ Ｐゴシック"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marL="228563" indent="-228563">
              <a:buAutoNum type="arabicParenR"/>
            </a:pPr>
            <a:r>
              <a:rPr lang="en-US" smtClean="0">
                <a:latin typeface="Arial" pitchFamily="34" charset="0"/>
                <a:ea typeface="ＭＳ Ｐゴシック" charset="-128"/>
              </a:rPr>
              <a:t>Now lets expand on enumerations and declare an enumerate type</a:t>
            </a:r>
          </a:p>
          <a:p>
            <a:pPr marL="228563" indent="-228563">
              <a:buAutoNum type="arabicParenR"/>
            </a:pPr>
            <a:r>
              <a:rPr lang="en-US" smtClean="0">
                <a:latin typeface="Arial" pitchFamily="34" charset="0"/>
                <a:ea typeface="ＭＳ Ｐゴシック" charset="-128"/>
              </a:rPr>
              <a:t>Mostly same RTL as before</a:t>
            </a:r>
          </a:p>
          <a:p>
            <a:pPr marL="228563" indent="-228563">
              <a:buAutoNum type="arabicParenR"/>
            </a:pPr>
            <a:r>
              <a:rPr lang="en-US" smtClean="0">
                <a:latin typeface="Arial" pitchFamily="34" charset="0"/>
                <a:ea typeface="ＭＳ Ｐゴシック" charset="-128"/>
              </a:rPr>
              <a:t>Declare an enumerated type called state_e</a:t>
            </a:r>
          </a:p>
          <a:p>
            <a:pPr marL="228563" indent="-228563">
              <a:buAutoNum type="arabicParenR"/>
            </a:pPr>
            <a:r>
              <a:rPr lang="en-US" smtClean="0">
                <a:latin typeface="Arial" pitchFamily="34" charset="0"/>
                <a:ea typeface="ＭＳ Ｐゴシック" charset="-128"/>
              </a:rPr>
              <a:t>Declare current_state and next_state to be of type_e</a:t>
            </a:r>
          </a:p>
          <a:p>
            <a:pPr marL="228563" indent="-228563">
              <a:buAutoNum type="arabicParenR"/>
            </a:pPr>
            <a:r>
              <a:rPr lang="en-US" smtClean="0">
                <a:latin typeface="Arial" pitchFamily="34" charset="0"/>
                <a:ea typeface="ＭＳ Ｐゴシック" charset="-128"/>
              </a:rPr>
              <a:t>Lets see how it simulates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5D16DE3-74D5-42CC-94E6-28D72A495BDB}" type="slidenum">
              <a:rPr lang="en-US" smtClean="0">
                <a:latin typeface="Arial" pitchFamily="34" charset="0"/>
                <a:ea typeface="ＭＳ Ｐゴシック" charset="-128"/>
              </a:rPr>
              <a:pPr/>
              <a:t>61</a:t>
            </a:fld>
            <a:endParaRPr lang="en-US" smtClean="0">
              <a:latin typeface="Arial" pitchFamily="34" charset="0"/>
              <a:ea typeface="ＭＳ Ｐゴシック" charset="-128"/>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charset="-128"/>
              </a:rPr>
              <a:t>1) What is happening here?  next_state is ST0. It should be ST1.  Lets look at a close up.</a:t>
            </a:r>
          </a:p>
          <a:p>
            <a:pPr eaLnBrk="1" hangingPunct="1"/>
            <a:r>
              <a:rPr lang="en-US" smtClean="0">
                <a:latin typeface="Arial" pitchFamily="34" charset="0"/>
                <a:ea typeface="ＭＳ Ｐゴシック" charset="-128"/>
              </a:rPr>
              <a:t>2)</a:t>
            </a:r>
            <a:r>
              <a:rPr lang="en-US" baseline="0" smtClean="0">
                <a:latin typeface="Arial" pitchFamily="34" charset="0"/>
                <a:ea typeface="ＭＳ Ｐゴシック" charset="-128"/>
              </a:rPr>
              <a:t> </a:t>
            </a:r>
            <a:r>
              <a:rPr lang="en-US" smtClean="0">
                <a:latin typeface="Arial" pitchFamily="34" charset="0"/>
                <a:ea typeface="ＭＳ Ｐゴシック" charset="-128"/>
              </a:rPr>
              <a:t>Each vertical</a:t>
            </a:r>
            <a:r>
              <a:rPr lang="en-US" baseline="0" smtClean="0">
                <a:latin typeface="Arial" pitchFamily="34" charset="0"/>
                <a:ea typeface="ＭＳ Ｐゴシック" charset="-128"/>
              </a:rPr>
              <a:t> </a:t>
            </a:r>
            <a:r>
              <a:rPr lang="en-US" smtClean="0">
                <a:latin typeface="Arial" pitchFamily="34" charset="0"/>
                <a:ea typeface="ＭＳ Ｐゴシック" charset="-128"/>
              </a:rPr>
              <a:t>line is 1ns</a:t>
            </a:r>
          </a:p>
          <a:p>
            <a:pPr eaLnBrk="1" hangingPunct="1"/>
            <a:r>
              <a:rPr lang="en-US" smtClean="0">
                <a:latin typeface="Arial" pitchFamily="34" charset="0"/>
                <a:ea typeface="ＭＳ Ｐゴシック" charset="-128"/>
              </a:rPr>
              <a:t>3) Remember that the default base type of an enumerated type is integer so current_state and next_state are initialized to 0 which is ST0.  Since we reset current_state to 0 there is never an event on current_state to cause us to enter the next_state always block. </a:t>
            </a: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1EA20DF-04B9-4B12-B4FF-C3EB532D3030}" type="slidenum">
              <a:rPr lang="en-US" smtClean="0">
                <a:latin typeface="Arial" pitchFamily="34" charset="0"/>
                <a:ea typeface="ＭＳ Ｐゴシック" charset="-128"/>
              </a:rPr>
              <a:pPr/>
              <a:t>62</a:t>
            </a:fld>
            <a:endParaRPr lang="en-US" smtClean="0">
              <a:latin typeface="Arial" pitchFamily="34" charset="0"/>
              <a:ea typeface="ＭＳ Ｐゴシック"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charset="-128"/>
              </a:rPr>
              <a:t>1)</a:t>
            </a:r>
            <a:r>
              <a:rPr lang="en-US" baseline="0" smtClean="0">
                <a:latin typeface="Arial" pitchFamily="34" charset="0"/>
                <a:ea typeface="ＭＳ Ｐゴシック" charset="-128"/>
              </a:rPr>
              <a:t> </a:t>
            </a:r>
            <a:r>
              <a:rPr lang="en-US" smtClean="0">
                <a:latin typeface="Arial" pitchFamily="34" charset="0"/>
                <a:ea typeface="ＭＳ Ｐゴシック" charset="-128"/>
              </a:rPr>
              <a:t>Lets specify the base-type to be a 4-state type so it should initialize to X.</a:t>
            </a:r>
          </a:p>
          <a:p>
            <a:pPr eaLnBrk="1" hangingPunct="1">
              <a:buFontTx/>
              <a:buNone/>
            </a:pPr>
            <a:r>
              <a:rPr lang="en-US" smtClean="0">
                <a:latin typeface="Arial" pitchFamily="34" charset="0"/>
                <a:ea typeface="ＭＳ Ｐゴシック" charset="-128"/>
              </a:rPr>
              <a:t>2)</a:t>
            </a:r>
            <a:r>
              <a:rPr lang="en-US" baseline="0" smtClean="0">
                <a:latin typeface="Arial" pitchFamily="34" charset="0"/>
                <a:ea typeface="ＭＳ Ｐゴシック" charset="-128"/>
              </a:rPr>
              <a:t> </a:t>
            </a:r>
            <a:r>
              <a:rPr lang="en-US" smtClean="0">
                <a:latin typeface="Arial" pitchFamily="34" charset="0"/>
                <a:ea typeface="ＭＳ Ｐゴシック" charset="-128"/>
              </a:rPr>
              <a:t>At initialization reg [1:0] will equal 2’bxx so at reset should see an event on current_state.</a:t>
            </a:r>
          </a:p>
          <a:p>
            <a:pPr eaLnBrk="1" hangingPunct="1"/>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610A6ED-171B-4D34-B3F8-5FEAB1F62803}" type="slidenum">
              <a:rPr lang="en-US" smtClean="0">
                <a:latin typeface="Arial" pitchFamily="34" charset="0"/>
                <a:ea typeface="ＭＳ Ｐゴシック" charset="-128"/>
              </a:rPr>
              <a:pPr/>
              <a:t>63</a:t>
            </a:fld>
            <a:endParaRPr lang="en-US" smtClean="0">
              <a:latin typeface="Arial" pitchFamily="34" charset="0"/>
              <a:ea typeface="ＭＳ Ｐゴシック"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None/>
            </a:pPr>
            <a:r>
              <a:rPr lang="en-US" smtClean="0"/>
              <a:t>In</a:t>
            </a:r>
            <a:r>
              <a:rPr lang="en-US" baseline="0" smtClean="0"/>
              <a:t> this example Not_A is element 2 so when Not_A is assigned to i, i is assigned the number 2.</a:t>
            </a:r>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610A6ED-171B-4D34-B3F8-5FEAB1F62803}" type="slidenum">
              <a:rPr lang="en-US" smtClean="0">
                <a:latin typeface="Arial" pitchFamily="34" charset="0"/>
                <a:ea typeface="ＭＳ Ｐゴシック" charset="-128"/>
              </a:rPr>
              <a:pPr/>
              <a:t>64</a:t>
            </a:fld>
            <a:endParaRPr lang="en-US" smtClean="0">
              <a:latin typeface="Arial" pitchFamily="34" charset="0"/>
              <a:ea typeface="ＭＳ Ｐゴシック"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marL="228563" indent="-228563">
              <a:buAutoNum type="arabicParenR"/>
            </a:pPr>
            <a:r>
              <a:rPr lang="en-US" smtClean="0"/>
              <a:t>Note that since the cast failed for i=4 opcode did not change.</a:t>
            </a:r>
          </a:p>
          <a:p>
            <a:pPr marL="228563" indent="-228563">
              <a:buAutoNum type="arabicParenR"/>
            </a:pPr>
            <a:r>
              <a:rPr lang="en-US" smtClean="0"/>
              <a:t>opcode = opcode_t'(i); is a legal assignment but there is no type checking done. This is a static cast. It should have failed since there is no opcode at index = 4.</a:t>
            </a:r>
          </a:p>
          <a:p>
            <a:pPr marL="228563" indent="-228563">
              <a:buAutoNum type="arabicParenR"/>
            </a:pPr>
            <a:r>
              <a:rPr lang="en-US" smtClean="0"/>
              <a:t>Suggest always using $cast and checking the value returned or 1 (success) or 0 (failure).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E3A9681-14A3-4BFC-B3EB-3994D3D8117F}" type="slidenum">
              <a:rPr lang="en-US" smtClean="0">
                <a:latin typeface="Arial" pitchFamily="34" charset="0"/>
                <a:ea typeface="ＭＳ Ｐゴシック" charset="-128"/>
              </a:rPr>
              <a:pPr/>
              <a:t>65</a:t>
            </a:fld>
            <a:endParaRPr lang="en-US" smtClean="0">
              <a:latin typeface="Arial" pitchFamily="34" charset="0"/>
              <a:ea typeface="ＭＳ Ｐゴシック" charset="-128"/>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charset="-128"/>
              </a:rPr>
              <a:t>1)</a:t>
            </a:r>
            <a:r>
              <a:rPr lang="en-US" baseline="0" smtClean="0">
                <a:latin typeface="Arial" pitchFamily="34" charset="0"/>
                <a:ea typeface="ＭＳ Ｐゴシック" charset="-128"/>
              </a:rPr>
              <a:t> </a:t>
            </a:r>
            <a:r>
              <a:rPr lang="en-US" smtClean="0">
                <a:latin typeface="Arial" pitchFamily="34" charset="0"/>
                <a:ea typeface="ＭＳ Ｐゴシック" charset="-128"/>
              </a:rPr>
              <a:t>Another new type is the string type and it’s associated operators</a:t>
            </a:r>
          </a:p>
          <a:p>
            <a:pPr eaLnBrk="1" hangingPunct="1"/>
            <a:r>
              <a:rPr lang="en-US" sz="1300" smtClean="0">
                <a:latin typeface="Times" pitchFamily="18" charset="0"/>
              </a:rPr>
              <a:t>2) s = {"ON ", s.substr(s.len()-13, s.len()-1)};  uses concatenation and substr to replace a string</a:t>
            </a:r>
          </a:p>
          <a:p>
            <a:pPr eaLnBrk="1" hangingPunct="1"/>
            <a:r>
              <a:rPr lang="en-US" sz="1300" smtClean="0">
                <a:latin typeface="Times" pitchFamily="18" charset="0"/>
              </a:rPr>
              <a:t>3) s={s, “ 2008”}; concatenates 2008 to the end of ON Semiconductor</a:t>
            </a:r>
            <a:endParaRPr lang="en-US" smtClean="0">
              <a:latin typeface="Arial" pitchFamily="34" charset="0"/>
              <a:ea typeface="ＭＳ Ｐゴシック" charset="-128"/>
            </a:endParaRPr>
          </a:p>
          <a:p>
            <a:pPr eaLnBrk="1" hangingPunct="1"/>
            <a:endParaRPr lang="en-US" smtClean="0">
              <a:latin typeface="Arial" pitchFamily="34"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7173" indent="-237173">
              <a:buAutoNum type="arabicParenR"/>
            </a:pPr>
            <a:r>
              <a:rPr lang="en-US" smtClean="0">
                <a:latin typeface="Arial" pitchFamily="34" charset="0"/>
                <a:ea typeface="ＭＳ Ｐゴシック" pitchFamily="-65" charset="-128"/>
              </a:rPr>
              <a:t>Any bit in a 4-state</a:t>
            </a:r>
            <a:r>
              <a:rPr lang="en-US" baseline="0" smtClean="0">
                <a:latin typeface="Arial" pitchFamily="34" charset="0"/>
                <a:ea typeface="ＭＳ Ｐゴシック" pitchFamily="-65" charset="-128"/>
              </a:rPr>
              <a:t> variable that is </a:t>
            </a:r>
            <a:r>
              <a:rPr lang="en-US" smtClean="0">
                <a:latin typeface="Arial" pitchFamily="34" charset="0"/>
                <a:ea typeface="ＭＳ Ｐゴシック" pitchFamily="-65" charset="-128"/>
              </a:rPr>
              <a:t>X</a:t>
            </a:r>
            <a:r>
              <a:rPr lang="en-US" baseline="0" smtClean="0">
                <a:latin typeface="Arial" pitchFamily="34" charset="0"/>
                <a:ea typeface="ＭＳ Ｐゴシック" pitchFamily="-65" charset="-128"/>
              </a:rPr>
              <a:t> or </a:t>
            </a:r>
            <a:r>
              <a:rPr lang="en-US" smtClean="0">
                <a:latin typeface="Arial" pitchFamily="34" charset="0"/>
                <a:ea typeface="ＭＳ Ｐゴシック" pitchFamily="-65" charset="-128"/>
              </a:rPr>
              <a:t>Z will</a:t>
            </a:r>
            <a:r>
              <a:rPr lang="en-US" baseline="0" smtClean="0">
                <a:latin typeface="Arial" pitchFamily="34" charset="0"/>
                <a:ea typeface="ＭＳ Ｐゴシック" pitchFamily="-65" charset="-128"/>
              </a:rPr>
              <a:t> resolve to 0 in 2-state. </a:t>
            </a:r>
          </a:p>
          <a:p>
            <a:pPr marL="237173" indent="-237173">
              <a:buAutoNum type="arabicParenR"/>
            </a:pPr>
            <a:r>
              <a:rPr lang="en-US" baseline="0" smtClean="0">
                <a:latin typeface="Arial" pitchFamily="34" charset="0"/>
                <a:ea typeface="ＭＳ Ｐゴシック" pitchFamily="-65" charset="-128"/>
              </a:rPr>
              <a:t>$isunknown will return a 1 if any bit in the variable is x or z. Returns 0 otherwise.</a:t>
            </a:r>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i="1" smtClean="0"/>
              <a:t>See Chap_2_Data_Types/exercise1 for code.</a:t>
            </a:r>
            <a:endParaRPr lang="en-US" smtClean="0">
              <a:latin typeface="Arial" pitchFamily="34" charset="0"/>
              <a:ea typeface="ＭＳ Ｐゴシック" pitchFamily="-65" charset="-128"/>
            </a:endParaRPr>
          </a:p>
          <a:p>
            <a:pPr eaLnBrk="1" hangingPunct="1"/>
            <a:r>
              <a:rPr lang="en-US" smtClean="0">
                <a:latin typeface="Arial" pitchFamily="34" charset="0"/>
                <a:ea typeface="ＭＳ Ｐゴシック" pitchFamily="-65" charset="-128"/>
              </a:rPr>
              <a:t>my_byte ranges from -128</a:t>
            </a:r>
            <a:r>
              <a:rPr lang="en-US" baseline="0" smtClean="0">
                <a:latin typeface="Arial" pitchFamily="34" charset="0"/>
                <a:ea typeface="ＭＳ Ｐゴシック" pitchFamily="-65" charset="-128"/>
              </a:rPr>
              <a:t> to 127</a:t>
            </a:r>
          </a:p>
          <a:p>
            <a:pPr eaLnBrk="1" hangingPunct="1"/>
            <a:r>
              <a:rPr lang="en-US" baseline="0" smtClean="0">
                <a:latin typeface="Arial" pitchFamily="34" charset="0"/>
                <a:ea typeface="ＭＳ Ｐゴシック" pitchFamily="-65" charset="-128"/>
              </a:rPr>
              <a:t>final value of:</a:t>
            </a:r>
          </a:p>
          <a:p>
            <a:pPr eaLnBrk="1" hangingPunct="1"/>
            <a:r>
              <a:rPr lang="en-US" baseline="0" smtClean="0">
                <a:latin typeface="Arial" pitchFamily="34" charset="0"/>
                <a:ea typeface="ＭＳ Ｐゴシック" pitchFamily="-65" charset="-128"/>
              </a:rPr>
              <a:t>	my_int is 32’h0000_0F00 because the X’s and Z’s in 4-state my_integer resolve to 0 when assigned to 2-state my_int.</a:t>
            </a:r>
          </a:p>
          <a:p>
            <a:pPr eaLnBrk="1" hangingPunct="1"/>
            <a:r>
              <a:rPr lang="en-US" baseline="0" smtClean="0">
                <a:latin typeface="Arial" pitchFamily="34" charset="0"/>
                <a:ea typeface="ＭＳ Ｐゴシック" pitchFamily="-65" charset="-128"/>
              </a:rPr>
              <a:t>                    my_bit is 32768 because my_bit is not signed</a:t>
            </a:r>
          </a:p>
          <a:p>
            <a:pPr eaLnBrk="1" hangingPunct="1"/>
            <a:r>
              <a:rPr lang="en-US" baseline="0" smtClean="0">
                <a:latin typeface="Arial" pitchFamily="34" charset="0"/>
                <a:ea typeface="ＭＳ Ｐゴシック" pitchFamily="-65" charset="-128"/>
              </a:rPr>
              <a:t>	my_short_int1 is -32768 because my_short_int1 is signed</a:t>
            </a:r>
          </a:p>
          <a:p>
            <a:pPr eaLnBrk="1" hangingPunct="1"/>
            <a:r>
              <a:rPr lang="en-US" baseline="0" smtClean="0">
                <a:latin typeface="Arial" pitchFamily="34" charset="0"/>
                <a:ea typeface="ＭＳ Ｐゴシック" pitchFamily="-65" charset="-128"/>
              </a:rPr>
              <a:t> 	my_short_int2 is 32767 because we have wrapped from max_neg to max_pos</a:t>
            </a:r>
          </a:p>
          <a:p>
            <a:pPr eaLnBrk="1" hangingPunct="1"/>
            <a:endParaRPr lang="en-US" baseline="0" smtClean="0">
              <a:latin typeface="Arial" pitchFamily="34" charset="0"/>
              <a:ea typeface="ＭＳ Ｐゴシック" pitchFamily="-65" charset="-128"/>
            </a:endParaRPr>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aseline="0" smtClean="0">
                <a:latin typeface="Arial" pitchFamily="34" charset="0"/>
                <a:ea typeface="ＭＳ Ｐゴシック" pitchFamily="-65" charset="-128"/>
              </a:rPr>
              <a:t>Enhancements to Verilog-2001 style array declarations</a:t>
            </a:r>
          </a:p>
          <a:p>
            <a:pPr eaLnBrk="1" hangingPunct="1"/>
            <a:r>
              <a:rPr lang="en-US" baseline="0" smtClean="0">
                <a:latin typeface="Arial" pitchFamily="34" charset="0"/>
                <a:ea typeface="ＭＳ Ｐゴシック" pitchFamily="-65" charset="-128"/>
              </a:rPr>
              <a:t>This makes parameterization of array’s less error prone. For the size declarations of a 2-D array (i.e. a memory):</a:t>
            </a:r>
          </a:p>
          <a:p>
            <a:pPr eaLnBrk="1" hangingPunct="1"/>
            <a:r>
              <a:rPr lang="en-US" baseline="0" smtClean="0">
                <a:latin typeface="Arial" pitchFamily="34" charset="0"/>
                <a:ea typeface="ＭＳ Ｐゴシック" pitchFamily="-65" charset="-128"/>
              </a:rPr>
              <a:t>parameter MEM_WIDTH = 8</a:t>
            </a:r>
          </a:p>
          <a:p>
            <a:pPr eaLnBrk="1" hangingPunct="1"/>
            <a:r>
              <a:rPr lang="en-US" baseline="0" smtClean="0">
                <a:latin typeface="Arial" pitchFamily="34" charset="0"/>
                <a:ea typeface="ＭＳ Ｐゴシック" pitchFamily="-65" charset="-128"/>
              </a:rPr>
              <a:t>parameter MEM_DEPTH = 128;</a:t>
            </a:r>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Intead of my_mem[MEM_WIDTH-1:0] [MEM_DEPTH-1:0] use my_mem[MEM_WIDTH][MEM_DEPTH]</a:t>
            </a:r>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don’t try </a:t>
            </a:r>
            <a:r>
              <a:rPr lang="en-US" smtClean="0"/>
              <a:t>logic [4] my_logicmem [64];</a:t>
            </a:r>
            <a:r>
              <a:rPr lang="en-US" baseline="0" smtClean="0"/>
              <a:t> since the elements of my_logicmem are only 4-bits wide.</a:t>
            </a:r>
            <a:endParaRPr lang="en-US" baseline="0" smtClean="0">
              <a:latin typeface="Arial" pitchFamily="34" charset="0"/>
              <a:ea typeface="ＭＳ Ｐゴシック" pitchFamily="-65" charset="-128"/>
            </a:endParaRPr>
          </a:p>
          <a:p>
            <a:pPr eaLnBrk="1" hangingPunct="1"/>
            <a:endParaRPr lang="en-US" baseline="0" smtClean="0">
              <a:latin typeface="Arial" pitchFamily="34" charset="0"/>
              <a:ea typeface="ＭＳ Ｐゴシック" pitchFamily="-65" charset="-128"/>
            </a:endParaRPr>
          </a:p>
          <a:p>
            <a:pPr eaLnBrk="1" hangingPunct="1"/>
            <a:r>
              <a:rPr lang="en-US" baseline="0" smtClean="0">
                <a:latin typeface="Arial" pitchFamily="34" charset="0"/>
                <a:ea typeface="ＭＳ Ｐゴシック" pitchFamily="-65" charset="-128"/>
              </a:rPr>
              <a:t>An index into an array with a X or Z in a bit position of the index is considered an out of bounds read and write. Synthesizable.</a:t>
            </a:r>
          </a:p>
          <a:p>
            <a:pPr eaLnBrk="1" hangingPunct="1"/>
            <a:endParaRPr lang="en-US" smtClean="0">
              <a:latin typeface="Arial" pitchFamily="34" charset="0"/>
              <a:ea typeface="ＭＳ Ｐゴシック" pitchFamily="-65" charset="-128"/>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D0E69A-8B4C-4E2B-B145-405EE6617014}" type="datetime1">
              <a:rPr lang="en-US" smtClean="0"/>
              <a:t>9/15/2011</a:t>
            </a:fld>
            <a:endParaRPr lang="en-US"/>
          </a:p>
        </p:txBody>
      </p:sp>
      <p:sp>
        <p:nvSpPr>
          <p:cNvPr id="5" name="Footer Placeholder 4"/>
          <p:cNvSpPr>
            <a:spLocks noGrp="1"/>
          </p:cNvSpPr>
          <p:nvPr>
            <p:ph type="ftr" sz="quarter" idx="11"/>
          </p:nvPr>
        </p:nvSpPr>
        <p:spPr/>
        <p:txBody>
          <a:bodyPr/>
          <a:lstStyle/>
          <a:p>
            <a:r>
              <a:rPr lang="en-US" smtClean="0"/>
              <a:t>Chapter 2 Copyright 2011 G. Tumbush, C. Spear, v1.2</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FA6FC4-1B50-463B-BD05-531AC8664DDB}" type="datetime1">
              <a:rPr lang="en-US" smtClean="0"/>
              <a:t>9/15/2011</a:t>
            </a:fld>
            <a:endParaRPr lang="en-US"/>
          </a:p>
        </p:txBody>
      </p:sp>
      <p:sp>
        <p:nvSpPr>
          <p:cNvPr id="5" name="Footer Placeholder 4"/>
          <p:cNvSpPr>
            <a:spLocks noGrp="1"/>
          </p:cNvSpPr>
          <p:nvPr>
            <p:ph type="ftr" sz="quarter" idx="11"/>
          </p:nvPr>
        </p:nvSpPr>
        <p:spPr/>
        <p:txBody>
          <a:bodyPr/>
          <a:lstStyle/>
          <a:p>
            <a:r>
              <a:rPr lang="en-US" smtClean="0"/>
              <a:t>Chapter 2 Copyright 2011 G. Tumbush, C. Spear, v1.2</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AE5B94-B228-4EA9-B488-A6A2EC69B194}" type="datetime1">
              <a:rPr lang="en-US" smtClean="0"/>
              <a:t>9/15/2011</a:t>
            </a:fld>
            <a:endParaRPr lang="en-US"/>
          </a:p>
        </p:txBody>
      </p:sp>
      <p:sp>
        <p:nvSpPr>
          <p:cNvPr id="5" name="Footer Placeholder 4"/>
          <p:cNvSpPr>
            <a:spLocks noGrp="1"/>
          </p:cNvSpPr>
          <p:nvPr>
            <p:ph type="ftr" sz="quarter" idx="11"/>
          </p:nvPr>
        </p:nvSpPr>
        <p:spPr/>
        <p:txBody>
          <a:bodyPr/>
          <a:lstStyle/>
          <a:p>
            <a:r>
              <a:rPr lang="en-US" smtClean="0"/>
              <a:t>Chapter 2 Copyright 2011 G. Tumbush, C. Spear, v1.2</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54626-6B06-492E-9E73-182CE333F5A9}" type="datetime1">
              <a:rPr lang="en-US" smtClean="0"/>
              <a:t>9/15/2011</a:t>
            </a:fld>
            <a:endParaRPr lang="en-US"/>
          </a:p>
        </p:txBody>
      </p:sp>
      <p:sp>
        <p:nvSpPr>
          <p:cNvPr id="5" name="Footer Placeholder 4"/>
          <p:cNvSpPr>
            <a:spLocks noGrp="1"/>
          </p:cNvSpPr>
          <p:nvPr>
            <p:ph type="ftr" sz="quarter" idx="11"/>
          </p:nvPr>
        </p:nvSpPr>
        <p:spPr/>
        <p:txBody>
          <a:bodyPr/>
          <a:lstStyle/>
          <a:p>
            <a:r>
              <a:rPr lang="en-US" smtClean="0"/>
              <a:t>Chapter 2 Copyright 2011 G. Tumbush, C. Spear, v1.2</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0529EA-DEF6-4B33-8669-40A309F9EFFC}" type="datetime1">
              <a:rPr lang="en-US" smtClean="0"/>
              <a:t>9/15/2011</a:t>
            </a:fld>
            <a:endParaRPr lang="en-US"/>
          </a:p>
        </p:txBody>
      </p:sp>
      <p:sp>
        <p:nvSpPr>
          <p:cNvPr id="5" name="Footer Placeholder 4"/>
          <p:cNvSpPr>
            <a:spLocks noGrp="1"/>
          </p:cNvSpPr>
          <p:nvPr>
            <p:ph type="ftr" sz="quarter" idx="11"/>
          </p:nvPr>
        </p:nvSpPr>
        <p:spPr/>
        <p:txBody>
          <a:bodyPr/>
          <a:lstStyle/>
          <a:p>
            <a:r>
              <a:rPr lang="en-US" smtClean="0"/>
              <a:t>Chapter 2 Copyright 2011 G. Tumbush, C. Spear, v1.2</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9B331D-27DD-4095-98F1-2329A2789D02}" type="datetime1">
              <a:rPr lang="en-US" smtClean="0"/>
              <a:t>9/15/2011</a:t>
            </a:fld>
            <a:endParaRPr lang="en-US"/>
          </a:p>
        </p:txBody>
      </p:sp>
      <p:sp>
        <p:nvSpPr>
          <p:cNvPr id="6" name="Footer Placeholder 5"/>
          <p:cNvSpPr>
            <a:spLocks noGrp="1"/>
          </p:cNvSpPr>
          <p:nvPr>
            <p:ph type="ftr" sz="quarter" idx="11"/>
          </p:nvPr>
        </p:nvSpPr>
        <p:spPr/>
        <p:txBody>
          <a:bodyPr/>
          <a:lstStyle/>
          <a:p>
            <a:r>
              <a:rPr lang="en-US" smtClean="0"/>
              <a:t>Chapter 2 Copyright 2011 G. Tumbush, C. Spear, v1.2</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35334-2D47-4082-90A1-F6D22FF7EC78}" type="datetime1">
              <a:rPr lang="en-US" smtClean="0"/>
              <a:t>9/15/2011</a:t>
            </a:fld>
            <a:endParaRPr lang="en-US"/>
          </a:p>
        </p:txBody>
      </p:sp>
      <p:sp>
        <p:nvSpPr>
          <p:cNvPr id="8" name="Footer Placeholder 7"/>
          <p:cNvSpPr>
            <a:spLocks noGrp="1"/>
          </p:cNvSpPr>
          <p:nvPr>
            <p:ph type="ftr" sz="quarter" idx="11"/>
          </p:nvPr>
        </p:nvSpPr>
        <p:spPr/>
        <p:txBody>
          <a:bodyPr/>
          <a:lstStyle/>
          <a:p>
            <a:r>
              <a:rPr lang="en-US" smtClean="0"/>
              <a:t>Chapter 2 Copyright 2011 G. Tumbush, C. Spear, v1.2</a:t>
            </a:r>
            <a:endParaRPr lang="en-US"/>
          </a:p>
        </p:txBody>
      </p:sp>
      <p:sp>
        <p:nvSpPr>
          <p:cNvPr id="9" name="Slide Number Placeholder 8"/>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F81798-43CA-44DD-B497-9FF399DC4070}" type="datetime1">
              <a:rPr lang="en-US" smtClean="0"/>
              <a:t>9/15/2011</a:t>
            </a:fld>
            <a:endParaRPr lang="en-US"/>
          </a:p>
        </p:txBody>
      </p:sp>
      <p:sp>
        <p:nvSpPr>
          <p:cNvPr id="4" name="Footer Placeholder 3"/>
          <p:cNvSpPr>
            <a:spLocks noGrp="1"/>
          </p:cNvSpPr>
          <p:nvPr>
            <p:ph type="ftr" sz="quarter" idx="11"/>
          </p:nvPr>
        </p:nvSpPr>
        <p:spPr/>
        <p:txBody>
          <a:bodyPr/>
          <a:lstStyle/>
          <a:p>
            <a:r>
              <a:rPr lang="en-US" smtClean="0"/>
              <a:t>Chapter 2 Copyright 2011 G. Tumbush, C. Spear, v1.2</a:t>
            </a:r>
            <a:endParaRPr lang="en-US"/>
          </a:p>
        </p:txBody>
      </p:sp>
      <p:sp>
        <p:nvSpPr>
          <p:cNvPr id="5" name="Slide Number Placeholder 4"/>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CA9BE-B22A-45AC-85DF-948058455AB4}" type="datetime1">
              <a:rPr lang="en-US" smtClean="0"/>
              <a:t>9/15/2011</a:t>
            </a:fld>
            <a:endParaRPr lang="en-US"/>
          </a:p>
        </p:txBody>
      </p:sp>
      <p:sp>
        <p:nvSpPr>
          <p:cNvPr id="3" name="Footer Placeholder 2"/>
          <p:cNvSpPr>
            <a:spLocks noGrp="1"/>
          </p:cNvSpPr>
          <p:nvPr>
            <p:ph type="ftr" sz="quarter" idx="11"/>
          </p:nvPr>
        </p:nvSpPr>
        <p:spPr/>
        <p:txBody>
          <a:bodyPr/>
          <a:lstStyle/>
          <a:p>
            <a:r>
              <a:rPr lang="en-US" smtClean="0"/>
              <a:t>Chapter 2 Copyright 2011 G. Tumbush, C. Spear, v1.2</a:t>
            </a:r>
            <a:endParaRPr lang="en-US"/>
          </a:p>
        </p:txBody>
      </p:sp>
      <p:sp>
        <p:nvSpPr>
          <p:cNvPr id="4" name="Slide Number Placeholder 3"/>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E5783-9179-4DF0-98FD-2946FEFC0BDA}" type="datetime1">
              <a:rPr lang="en-US" smtClean="0"/>
              <a:t>9/15/2011</a:t>
            </a:fld>
            <a:endParaRPr lang="en-US"/>
          </a:p>
        </p:txBody>
      </p:sp>
      <p:sp>
        <p:nvSpPr>
          <p:cNvPr id="6" name="Footer Placeholder 5"/>
          <p:cNvSpPr>
            <a:spLocks noGrp="1"/>
          </p:cNvSpPr>
          <p:nvPr>
            <p:ph type="ftr" sz="quarter" idx="11"/>
          </p:nvPr>
        </p:nvSpPr>
        <p:spPr/>
        <p:txBody>
          <a:bodyPr/>
          <a:lstStyle/>
          <a:p>
            <a:r>
              <a:rPr lang="en-US" smtClean="0"/>
              <a:t>Chapter 2 Copyright 2011 G. Tumbush, C. Spear, v1.2</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1ACBEC-6B68-45DE-86C0-8800A89E1B26}" type="datetime1">
              <a:rPr lang="en-US" smtClean="0"/>
              <a:t>9/15/2011</a:t>
            </a:fld>
            <a:endParaRPr lang="en-US"/>
          </a:p>
        </p:txBody>
      </p:sp>
      <p:sp>
        <p:nvSpPr>
          <p:cNvPr id="6" name="Footer Placeholder 5"/>
          <p:cNvSpPr>
            <a:spLocks noGrp="1"/>
          </p:cNvSpPr>
          <p:nvPr>
            <p:ph type="ftr" sz="quarter" idx="11"/>
          </p:nvPr>
        </p:nvSpPr>
        <p:spPr/>
        <p:txBody>
          <a:bodyPr/>
          <a:lstStyle/>
          <a:p>
            <a:r>
              <a:rPr lang="en-US" smtClean="0"/>
              <a:t>Chapter 2 Copyright 2011 G. Tumbush, C. Spear, v1.2</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8744B-9C12-4A99-87B2-059B44357BD6}" type="datetime1">
              <a:rPr lang="en-US" smtClean="0"/>
              <a:t>9/15/2011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2 Copyright 2011 G. Tumbush, C. Spear, v1.2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F488E-6686-480A-A715-D02D7FC0CD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file:///C:\Documents%20and%20Settings\Greg\My%20Documents\verif_book\Chap_2_Data_Types\up_array.vsd"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file:///C:\Documents%20and%20Settings\Greg\My%20Documents\verif_book\Chap_2_Data_Types\packed_cafe_dada.vsd"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file:///C:\Documents%20and%20Settings\Greg\My%20Documents\verif_book\Chap_2_Data_Types\packed_array_example.vs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file:///C:\Documents%20and%20Settings\Greg\My%20Documents\verif_book\Chap_2_Data_Types\typedef_exercise.vsd"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file:///C:\Documents%20and%20Settings\Greg\My%20Documents\verif_book\Chap_2_Data_Types\enum_type.pdf"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file:///C:\Documents%20and%20Settings\Greg\My%20Documents\verif_book\Chap_2_Data_Types\enumerated_type_testbench.pdf"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file:///C:\Documents%20and%20Settings\Greg\My%20Documents\verif_book\Chap_2_Data_Types\enumeration_state_machine_closeup.pdf" TargetMode="External"/><Relationship Id="rId4" Type="http://schemas.openxmlformats.org/officeDocument/2006/relationships/oleObject" Target="file:///C:\Documents%20and%20Settings\Greg\My%20Documents\verif_book\Chap_2_Data_Types\enumeration_state_machine.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file:///C:\Documents%20and%20Settings\Greg\My%20Documents\verif_book\Chap_2_Data_Types\enumerated_type_state_machine_close_up.pdf" TargetMode="External"/><Relationship Id="rId4" Type="http://schemas.openxmlformats.org/officeDocument/2006/relationships/oleObject" Target="file:///C:\Documents%20and%20Settings\Greg\My%20Documents\verif_book\Chap_2_Data_Types\enumerated_type_state_machine.pdf"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file:///C:\Documents%20and%20Settings\Greg\My%20Documents\verif_book\Chap_2_Data_Types\enumerated_type_state_machine_reg.pdf"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Chapter 2 Data Types Topics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a:t>
            </a:fld>
            <a:endParaRPr lang="en-US"/>
          </a:p>
        </p:txBody>
      </p:sp>
      <p:sp>
        <p:nvSpPr>
          <p:cNvPr id="5" name="TextBox 4"/>
          <p:cNvSpPr txBox="1"/>
          <p:nvPr/>
        </p:nvSpPr>
        <p:spPr>
          <a:xfrm>
            <a:off x="533400" y="914400"/>
            <a:ext cx="8153400" cy="5743111"/>
          </a:xfrm>
          <a:prstGeom prst="rect">
            <a:avLst/>
          </a:prstGeom>
          <a:noFill/>
        </p:spPr>
        <p:txBody>
          <a:bodyPr wrap="square" rtlCol="0">
            <a:spAutoFit/>
          </a:bodyPr>
          <a:lstStyle/>
          <a:p>
            <a:pPr>
              <a:lnSpc>
                <a:spcPct val="90000"/>
              </a:lnSpc>
              <a:buFont typeface="Arial" pitchFamily="34" charset="0"/>
              <a:buChar char="•"/>
            </a:pPr>
            <a:r>
              <a:rPr lang="en-US" sz="2400" smtClean="0"/>
              <a:t>Why SystemVerilog?</a:t>
            </a:r>
          </a:p>
          <a:p>
            <a:pPr>
              <a:lnSpc>
                <a:spcPct val="90000"/>
              </a:lnSpc>
              <a:buFont typeface="Arial" pitchFamily="34" charset="0"/>
              <a:buChar char="•"/>
            </a:pPr>
            <a:r>
              <a:rPr lang="en-US" sz="2400" smtClean="0"/>
              <a:t> The logic type</a:t>
            </a:r>
          </a:p>
          <a:p>
            <a:pPr>
              <a:lnSpc>
                <a:spcPct val="90000"/>
              </a:lnSpc>
              <a:buFont typeface="Arial" pitchFamily="34" charset="0"/>
              <a:buChar char="•"/>
            </a:pPr>
            <a:r>
              <a:rPr lang="en-US" sz="2400" smtClean="0"/>
              <a:t> 2-state logic</a:t>
            </a:r>
          </a:p>
          <a:p>
            <a:pPr>
              <a:lnSpc>
                <a:spcPct val="90000"/>
              </a:lnSpc>
              <a:buFont typeface="Arial" pitchFamily="34" charset="0"/>
              <a:buChar char="•"/>
            </a:pPr>
            <a:r>
              <a:rPr lang="en-US" sz="2400" smtClean="0"/>
              <a:t> Fixed size arrays</a:t>
            </a:r>
          </a:p>
          <a:p>
            <a:pPr>
              <a:lnSpc>
                <a:spcPct val="90000"/>
              </a:lnSpc>
              <a:buFont typeface="Arial" pitchFamily="34" charset="0"/>
              <a:buChar char="•"/>
            </a:pPr>
            <a:r>
              <a:rPr lang="en-US" sz="2400" smtClean="0"/>
              <a:t>for/foreach loops</a:t>
            </a:r>
          </a:p>
          <a:p>
            <a:pPr>
              <a:lnSpc>
                <a:spcPct val="90000"/>
              </a:lnSpc>
              <a:buFont typeface="Arial" pitchFamily="34" charset="0"/>
              <a:buChar char="•"/>
            </a:pPr>
            <a:r>
              <a:rPr lang="en-US" sz="2400" smtClean="0"/>
              <a:t>packed/unpacked arrays</a:t>
            </a:r>
          </a:p>
          <a:p>
            <a:pPr>
              <a:lnSpc>
                <a:spcPct val="90000"/>
              </a:lnSpc>
              <a:buFont typeface="Arial" pitchFamily="34" charset="0"/>
              <a:buChar char="•"/>
            </a:pPr>
            <a:r>
              <a:rPr lang="en-US" sz="2400" smtClean="0"/>
              <a:t>Dynamic arrays</a:t>
            </a:r>
          </a:p>
          <a:p>
            <a:pPr>
              <a:lnSpc>
                <a:spcPct val="90000"/>
              </a:lnSpc>
              <a:buFont typeface="Arial" pitchFamily="34" charset="0"/>
              <a:buChar char="•"/>
            </a:pPr>
            <a:r>
              <a:rPr lang="en-US" sz="2400" smtClean="0"/>
              <a:t>Queues</a:t>
            </a:r>
          </a:p>
          <a:p>
            <a:pPr>
              <a:lnSpc>
                <a:spcPct val="90000"/>
              </a:lnSpc>
              <a:buFont typeface="Arial" pitchFamily="34" charset="0"/>
              <a:buChar char="•"/>
            </a:pPr>
            <a:r>
              <a:rPr lang="en-US" sz="2400" smtClean="0"/>
              <a:t>Associative arrays</a:t>
            </a:r>
          </a:p>
          <a:p>
            <a:pPr>
              <a:lnSpc>
                <a:spcPct val="90000"/>
              </a:lnSpc>
              <a:buFont typeface="Arial" pitchFamily="34" charset="0"/>
              <a:buChar char="•"/>
            </a:pPr>
            <a:r>
              <a:rPr lang="en-US" sz="2400" smtClean="0"/>
              <a:t> Array Methods</a:t>
            </a:r>
          </a:p>
          <a:p>
            <a:pPr>
              <a:lnSpc>
                <a:spcPct val="90000"/>
              </a:lnSpc>
              <a:buFont typeface="Arial" pitchFamily="34" charset="0"/>
              <a:buChar char="•"/>
            </a:pPr>
            <a:r>
              <a:rPr lang="en-US" sz="2400" smtClean="0"/>
              <a:t> Choosing a storage type</a:t>
            </a:r>
          </a:p>
          <a:p>
            <a:pPr>
              <a:lnSpc>
                <a:spcPct val="90000"/>
              </a:lnSpc>
              <a:buFont typeface="Arial" pitchFamily="34" charset="0"/>
              <a:buChar char="•"/>
            </a:pPr>
            <a:r>
              <a:rPr lang="en-US" sz="2400" smtClean="0"/>
              <a:t> Structures</a:t>
            </a:r>
          </a:p>
          <a:p>
            <a:pPr>
              <a:lnSpc>
                <a:spcPct val="90000"/>
              </a:lnSpc>
              <a:buFont typeface="Arial" pitchFamily="34" charset="0"/>
              <a:buChar char="•"/>
            </a:pPr>
            <a:r>
              <a:rPr lang="en-US" sz="2400" smtClean="0"/>
              <a:t> User defined types</a:t>
            </a:r>
          </a:p>
          <a:p>
            <a:pPr>
              <a:lnSpc>
                <a:spcPct val="90000"/>
              </a:lnSpc>
              <a:buFont typeface="Arial" pitchFamily="34" charset="0"/>
              <a:buChar char="•"/>
            </a:pPr>
            <a:r>
              <a:rPr lang="en-US" sz="2400" smtClean="0"/>
              <a:t> Type conversion</a:t>
            </a:r>
          </a:p>
          <a:p>
            <a:pPr>
              <a:lnSpc>
                <a:spcPct val="90000"/>
              </a:lnSpc>
              <a:buFont typeface="Arial" pitchFamily="34" charset="0"/>
              <a:buChar char="•"/>
            </a:pPr>
            <a:r>
              <a:rPr lang="en-US" sz="2400" smtClean="0"/>
              <a:t> Streaming operators</a:t>
            </a:r>
          </a:p>
          <a:p>
            <a:pPr>
              <a:lnSpc>
                <a:spcPct val="90000"/>
              </a:lnSpc>
              <a:buFont typeface="Arial" pitchFamily="34" charset="0"/>
              <a:buChar char="•"/>
            </a:pPr>
            <a:r>
              <a:rPr lang="en-US" sz="2400" smtClean="0"/>
              <a:t> Enumerated types</a:t>
            </a:r>
          </a:p>
          <a:p>
            <a:pPr>
              <a:lnSpc>
                <a:spcPct val="90000"/>
              </a:lnSpc>
              <a:buFont typeface="Arial" pitchFamily="34" charset="0"/>
              <a:buChar char="•"/>
            </a:pPr>
            <a:r>
              <a:rPr lang="en-US" sz="2400" smtClean="0"/>
              <a:t> Strings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2.2.2 The Array Literal</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10</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609600" y="990600"/>
            <a:ext cx="6006516" cy="5632311"/>
          </a:xfrm>
          <a:prstGeom prst="rect">
            <a:avLst/>
          </a:prstGeom>
          <a:noFill/>
        </p:spPr>
        <p:txBody>
          <a:bodyPr wrap="none" rtlCol="0">
            <a:spAutoFit/>
          </a:bodyPr>
          <a:lstStyle/>
          <a:p>
            <a:pPr>
              <a:buFont typeface="Arial" pitchFamily="34" charset="0"/>
              <a:buChar char="•"/>
            </a:pPr>
            <a:r>
              <a:rPr lang="en-US" sz="2400" smtClean="0"/>
              <a:t>Verilog 2001</a:t>
            </a:r>
          </a:p>
          <a:p>
            <a:pPr lvl="1">
              <a:buFont typeface="Arial" pitchFamily="34" charset="0"/>
              <a:buChar char="•"/>
            </a:pPr>
            <a:r>
              <a:rPr lang="en-US" sz="2400" smtClean="0"/>
              <a:t> Could not initialize arrays at declaration</a:t>
            </a:r>
          </a:p>
          <a:p>
            <a:pPr lvl="1">
              <a:buFont typeface="Arial" pitchFamily="34" charset="0"/>
              <a:buChar char="•"/>
            </a:pPr>
            <a:r>
              <a:rPr lang="en-US" sz="2400" smtClean="0"/>
              <a:t> No way to set default value of array</a:t>
            </a:r>
          </a:p>
          <a:p>
            <a:pPr>
              <a:buFont typeface="Arial" pitchFamily="34" charset="0"/>
              <a:buChar char="•"/>
            </a:pPr>
            <a:r>
              <a:rPr lang="en-US" sz="2400" smtClean="0"/>
              <a:t> SystemVerilog 	</a:t>
            </a:r>
          </a:p>
          <a:p>
            <a:pPr lvl="1">
              <a:buFont typeface="Arial" pitchFamily="34" charset="0"/>
              <a:buChar char="•"/>
            </a:pPr>
            <a:r>
              <a:rPr lang="en-US" sz="2400" smtClean="0"/>
              <a:t> Initialize with apostrophe (‘)</a:t>
            </a:r>
          </a:p>
          <a:p>
            <a:pPr lvl="1"/>
            <a:r>
              <a:rPr lang="en-US" sz="2400" smtClean="0"/>
              <a:t>   </a:t>
            </a:r>
          </a:p>
          <a:p>
            <a:pPr lvl="1"/>
            <a:endParaRPr lang="en-US" sz="2000" smtClean="0">
              <a:latin typeface="Courier New" pitchFamily="49" charset="0"/>
              <a:cs typeface="Courier New" pitchFamily="49" charset="0"/>
            </a:endParaRPr>
          </a:p>
          <a:p>
            <a:pPr lvl="1"/>
            <a:endParaRPr lang="en-US" sz="2000" smtClean="0">
              <a:latin typeface="Courier New" pitchFamily="49" charset="0"/>
              <a:cs typeface="Courier New" pitchFamily="49" charset="0"/>
            </a:endParaRPr>
          </a:p>
          <a:p>
            <a:pPr lvl="1">
              <a:buFont typeface="Arial" pitchFamily="34" charset="0"/>
              <a:buChar char="•"/>
            </a:pPr>
            <a:r>
              <a:rPr lang="en-US" sz="2400" smtClean="0"/>
              <a:t> Replicate values with replication operator</a:t>
            </a:r>
          </a:p>
          <a:p>
            <a:pPr lvl="1"/>
            <a:r>
              <a:rPr lang="en-US" sz="2400" smtClean="0"/>
              <a:t>    </a:t>
            </a:r>
          </a:p>
          <a:p>
            <a:pPr lvl="1"/>
            <a:endParaRPr lang="en-US" sz="1200" smtClean="0">
              <a:latin typeface="Courier New" pitchFamily="49" charset="0"/>
              <a:cs typeface="Courier New" pitchFamily="49" charset="0"/>
            </a:endParaRPr>
          </a:p>
          <a:p>
            <a:pPr lvl="1">
              <a:buFont typeface="Arial" pitchFamily="34" charset="0"/>
              <a:buChar char="•"/>
            </a:pPr>
            <a:r>
              <a:rPr lang="en-US" sz="2400" smtClean="0"/>
              <a:t> Specify defaults</a:t>
            </a:r>
          </a:p>
          <a:p>
            <a:pPr lvl="1"/>
            <a:r>
              <a:rPr lang="en-US" sz="2400" smtClean="0"/>
              <a:t>     </a:t>
            </a:r>
          </a:p>
          <a:p>
            <a:pPr lvl="1"/>
            <a:endParaRPr lang="en-US" sz="1200" smtClean="0">
              <a:latin typeface="Courier New" pitchFamily="49" charset="0"/>
              <a:cs typeface="Courier New" pitchFamily="49" charset="0"/>
            </a:endParaRPr>
          </a:p>
          <a:p>
            <a:pPr lvl="1">
              <a:buFont typeface="Arial" pitchFamily="34" charset="0"/>
              <a:buChar char="•"/>
            </a:pPr>
            <a:r>
              <a:rPr lang="en-US" sz="2000" smtClean="0">
                <a:latin typeface="Courier New" pitchFamily="49" charset="0"/>
                <a:cs typeface="Courier New" pitchFamily="49" charset="0"/>
              </a:rPr>
              <a:t> </a:t>
            </a:r>
            <a:r>
              <a:rPr lang="en-US" sz="2400" smtClean="0">
                <a:cs typeface="Courier New" pitchFamily="49" charset="0"/>
              </a:rPr>
              <a:t>Print using %p format specifier</a:t>
            </a:r>
          </a:p>
          <a:p>
            <a:pPr lvl="1"/>
            <a:r>
              <a:rPr lang="en-US" sz="2400" smtClean="0">
                <a:cs typeface="Courier New" pitchFamily="49" charset="0"/>
              </a:rPr>
              <a:t>     </a:t>
            </a:r>
            <a:endParaRPr lang="en-US" sz="2400" smtClean="0">
              <a:latin typeface="Courier New" pitchFamily="49" charset="0"/>
              <a:cs typeface="Courier New" pitchFamily="49" charset="0"/>
            </a:endParaRPr>
          </a:p>
        </p:txBody>
      </p:sp>
      <p:sp>
        <p:nvSpPr>
          <p:cNvPr id="11" name="TextBox 10"/>
          <p:cNvSpPr txBox="1"/>
          <p:nvPr/>
        </p:nvSpPr>
        <p:spPr>
          <a:xfrm>
            <a:off x="1371600" y="2895600"/>
            <a:ext cx="4772460" cy="769441"/>
          </a:xfrm>
          <a:prstGeom prst="rect">
            <a:avLst/>
          </a:prstGeom>
          <a:solidFill>
            <a:srgbClr val="FFFFCC"/>
          </a:solidFill>
          <a:ln>
            <a:solidFill>
              <a:schemeClr val="tx1"/>
            </a:solidFill>
          </a:ln>
        </p:spPr>
        <p:txBody>
          <a:bodyPr wrap="none" rtlCol="0">
            <a:spAutoFit/>
          </a:bodyPr>
          <a:lstStyle/>
          <a:p>
            <a:pPr marL="0" lvl="1"/>
            <a:r>
              <a:rPr lang="en-US" sz="2200" smtClean="0">
                <a:latin typeface="Courier New" pitchFamily="49" charset="0"/>
                <a:cs typeface="Courier New" pitchFamily="49" charset="0"/>
              </a:rPr>
              <a:t>int ascend[4] = ‘{0,1,2,3};</a:t>
            </a:r>
          </a:p>
          <a:p>
            <a:pPr marL="0" lvl="1"/>
            <a:r>
              <a:rPr lang="en-US" sz="2200" smtClean="0">
                <a:latin typeface="Courier New" pitchFamily="49" charset="0"/>
                <a:cs typeface="Courier New" pitchFamily="49" charset="0"/>
              </a:rPr>
              <a:t>ascend[0:2]=‘{5,6,7};</a:t>
            </a:r>
          </a:p>
        </p:txBody>
      </p:sp>
      <p:sp>
        <p:nvSpPr>
          <p:cNvPr id="12" name="TextBox 11"/>
          <p:cNvSpPr txBox="1"/>
          <p:nvPr/>
        </p:nvSpPr>
        <p:spPr>
          <a:xfrm>
            <a:off x="1371600" y="4267200"/>
            <a:ext cx="3073277" cy="430887"/>
          </a:xfrm>
          <a:prstGeom prst="rect">
            <a:avLst/>
          </a:prstGeom>
          <a:solidFill>
            <a:srgbClr val="FFFFCC"/>
          </a:solidFill>
          <a:ln>
            <a:solidFill>
              <a:schemeClr val="tx1"/>
            </a:solidFill>
          </a:ln>
        </p:spPr>
        <p:txBody>
          <a:bodyPr wrap="none" rtlCol="0">
            <a:spAutoFit/>
          </a:bodyPr>
          <a:lstStyle/>
          <a:p>
            <a:pPr marL="0" lvl="1"/>
            <a:r>
              <a:rPr lang="en-US" sz="2200" smtClean="0">
                <a:latin typeface="Courier New" pitchFamily="49" charset="0"/>
                <a:cs typeface="Courier New" pitchFamily="49" charset="0"/>
              </a:rPr>
              <a:t>ascend = ‘{4{8}};</a:t>
            </a:r>
          </a:p>
        </p:txBody>
      </p:sp>
      <p:sp>
        <p:nvSpPr>
          <p:cNvPr id="13" name="TextBox 12"/>
          <p:cNvSpPr txBox="1"/>
          <p:nvPr/>
        </p:nvSpPr>
        <p:spPr>
          <a:xfrm>
            <a:off x="1295400" y="5105400"/>
            <a:ext cx="4092787" cy="430887"/>
          </a:xfrm>
          <a:prstGeom prst="rect">
            <a:avLst/>
          </a:prstGeom>
          <a:solidFill>
            <a:srgbClr val="FFFFCC"/>
          </a:solidFill>
          <a:ln>
            <a:solidFill>
              <a:schemeClr val="tx1"/>
            </a:solidFill>
          </a:ln>
        </p:spPr>
        <p:txBody>
          <a:bodyPr wrap="none" rtlCol="0">
            <a:spAutoFit/>
          </a:bodyPr>
          <a:lstStyle/>
          <a:p>
            <a:pPr marL="0" lvl="1"/>
            <a:r>
              <a:rPr lang="en-US" sz="2200" smtClean="0">
                <a:latin typeface="Courier New" pitchFamily="49" charset="0"/>
                <a:cs typeface="Courier New" pitchFamily="49" charset="0"/>
              </a:rPr>
              <a:t>ascend = ‘{default:-1};</a:t>
            </a:r>
          </a:p>
        </p:txBody>
      </p:sp>
      <p:sp>
        <p:nvSpPr>
          <p:cNvPr id="14" name="TextBox 13"/>
          <p:cNvSpPr txBox="1"/>
          <p:nvPr/>
        </p:nvSpPr>
        <p:spPr>
          <a:xfrm>
            <a:off x="1371600" y="6019800"/>
            <a:ext cx="4092787" cy="430887"/>
          </a:xfrm>
          <a:prstGeom prst="rect">
            <a:avLst/>
          </a:prstGeom>
          <a:solidFill>
            <a:srgbClr val="FFFFCC"/>
          </a:solidFill>
          <a:ln>
            <a:solidFill>
              <a:schemeClr val="tx1"/>
            </a:solidFill>
          </a:ln>
        </p:spPr>
        <p:txBody>
          <a:bodyPr wrap="none" rtlCol="0">
            <a:spAutoFit/>
          </a:bodyPr>
          <a:lstStyle/>
          <a:p>
            <a:pPr marL="0" lvl="1"/>
            <a:r>
              <a:rPr lang="en-US" sz="2200" smtClean="0">
                <a:latin typeface="Courier New" pitchFamily="49" charset="0"/>
                <a:cs typeface="Courier New" pitchFamily="49" charset="0"/>
              </a:rPr>
              <a:t>$display(“%p”, ascend);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Array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11</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685800" y="1143000"/>
            <a:ext cx="5917517" cy="2677656"/>
          </a:xfrm>
          <a:prstGeom prst="rect">
            <a:avLst/>
          </a:prstGeom>
          <a:noFill/>
        </p:spPr>
        <p:txBody>
          <a:bodyPr wrap="square" rtlCol="0">
            <a:spAutoFit/>
          </a:bodyPr>
          <a:lstStyle/>
          <a:p>
            <a:r>
              <a:rPr lang="en-US" sz="2400" smtClean="0"/>
              <a:t>Given the following code sample:</a:t>
            </a:r>
          </a:p>
          <a:p>
            <a:endParaRPr lang="en-US" sz="2400" smtClean="0"/>
          </a:p>
          <a:p>
            <a:endParaRPr lang="en-US" sz="2400" smtClean="0"/>
          </a:p>
          <a:p>
            <a:endParaRPr lang="en-US" sz="2400" smtClean="0"/>
          </a:p>
          <a:p>
            <a:endParaRPr lang="en-US" sz="2400" smtClean="0"/>
          </a:p>
          <a:p>
            <a:endParaRPr lang="en-US" sz="2400" smtClean="0"/>
          </a:p>
          <a:p>
            <a:r>
              <a:rPr lang="en-US" sz="2400" smtClean="0"/>
              <a:t>Evaluate in order:</a:t>
            </a:r>
          </a:p>
        </p:txBody>
      </p:sp>
      <p:sp>
        <p:nvSpPr>
          <p:cNvPr id="10" name="TextBox 9"/>
          <p:cNvSpPr txBox="1"/>
          <p:nvPr/>
        </p:nvSpPr>
        <p:spPr>
          <a:xfrm>
            <a:off x="838200" y="1676400"/>
            <a:ext cx="7151317" cy="1107996"/>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bit [7:0] my_mem [3] = '{default:8'hA5};</a:t>
            </a:r>
          </a:p>
          <a:p>
            <a:r>
              <a:rPr lang="en-US" sz="2200" smtClean="0">
                <a:latin typeface="Courier New" pitchFamily="49" charset="0"/>
                <a:cs typeface="Courier New" pitchFamily="49" charset="0"/>
              </a:rPr>
              <a:t>logic [3:0] my_logicmem [4] = '{0,1,2,3};</a:t>
            </a:r>
          </a:p>
          <a:p>
            <a:r>
              <a:rPr lang="en-US" sz="2200" smtClean="0">
                <a:latin typeface="Courier New" pitchFamily="49" charset="0"/>
                <a:cs typeface="Courier New" pitchFamily="49" charset="0"/>
              </a:rPr>
              <a:t>logic [3:0] my_logic = 4’hF;</a:t>
            </a:r>
          </a:p>
        </p:txBody>
      </p:sp>
      <p:sp>
        <p:nvSpPr>
          <p:cNvPr id="11" name="TextBox 10"/>
          <p:cNvSpPr txBox="1"/>
          <p:nvPr/>
        </p:nvSpPr>
        <p:spPr>
          <a:xfrm>
            <a:off x="838200" y="3810000"/>
            <a:ext cx="6981398" cy="2462213"/>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my_mem[2] = my_logicmem[4];</a:t>
            </a:r>
          </a:p>
          <a:p>
            <a:r>
              <a:rPr lang="en-US" sz="2200" smtClean="0">
                <a:latin typeface="Courier New" pitchFamily="49" charset="0"/>
                <a:cs typeface="Courier New" pitchFamily="49" charset="0"/>
              </a:rPr>
              <a:t>my_logic = my_logicmem[4];</a:t>
            </a:r>
          </a:p>
          <a:p>
            <a:r>
              <a:rPr lang="en-US" sz="2200" smtClean="0">
                <a:latin typeface="Courier New" pitchFamily="49" charset="0"/>
                <a:cs typeface="Courier New" pitchFamily="49" charset="0"/>
              </a:rPr>
              <a:t>my_logicmem[3] = my_mem[3];</a:t>
            </a:r>
          </a:p>
          <a:p>
            <a:r>
              <a:rPr lang="en-US" sz="2200" smtClean="0">
                <a:latin typeface="Courier New" pitchFamily="49" charset="0"/>
                <a:cs typeface="Courier New" pitchFamily="49" charset="0"/>
              </a:rPr>
              <a:t>my_mem[3] = my_logic;</a:t>
            </a:r>
          </a:p>
          <a:p>
            <a:r>
              <a:rPr lang="en-US" sz="2200" smtClean="0">
                <a:latin typeface="Courier New" pitchFamily="49" charset="0"/>
                <a:cs typeface="Courier New" pitchFamily="49" charset="0"/>
              </a:rPr>
              <a:t>my_logic = my_logicmem[1];</a:t>
            </a:r>
          </a:p>
          <a:p>
            <a:r>
              <a:rPr lang="en-US" sz="2200" smtClean="0">
                <a:latin typeface="Courier New" pitchFamily="49" charset="0"/>
                <a:cs typeface="Courier New" pitchFamily="49" charset="0"/>
              </a:rPr>
              <a:t>my_logic = my_mem[1];</a:t>
            </a:r>
          </a:p>
          <a:p>
            <a:r>
              <a:rPr lang="en-US" sz="2200" smtClean="0">
                <a:latin typeface="Courier New" pitchFamily="49" charset="0"/>
                <a:cs typeface="Courier New" pitchFamily="49" charset="0"/>
              </a:rPr>
              <a:t>my_logic = my_logicmem[my_logicmem[4]];</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smtClean="0"/>
              <a:t>2.2.3 Basic Array Ops – for/foreach</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12</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685800" y="838200"/>
            <a:ext cx="6714915" cy="4524315"/>
          </a:xfrm>
          <a:prstGeom prst="rect">
            <a:avLst/>
          </a:prstGeom>
          <a:noFill/>
        </p:spPr>
        <p:txBody>
          <a:bodyPr wrap="none" rtlCol="0">
            <a:spAutoFit/>
          </a:bodyPr>
          <a:lstStyle/>
          <a:p>
            <a:pPr>
              <a:buFont typeface="Arial" pitchFamily="34" charset="0"/>
              <a:buChar char="•"/>
            </a:pPr>
            <a:r>
              <a:rPr lang="en-US" sz="2400" smtClean="0"/>
              <a:t> For loop</a:t>
            </a:r>
          </a:p>
          <a:p>
            <a:pPr lvl="1">
              <a:buFont typeface="Arial" pitchFamily="34" charset="0"/>
              <a:buChar char="•"/>
            </a:pPr>
            <a:r>
              <a:rPr lang="en-US" sz="2400" smtClean="0"/>
              <a:t> Declare index local to loop</a:t>
            </a:r>
          </a:p>
          <a:p>
            <a:pPr lvl="1">
              <a:buFont typeface="Arial" pitchFamily="34" charset="0"/>
              <a:buChar char="•"/>
            </a:pPr>
            <a:r>
              <a:rPr lang="en-US" sz="2400" smtClean="0"/>
              <a:t> use </a:t>
            </a:r>
            <a:r>
              <a:rPr lang="en-US" sz="2300" smtClean="0">
                <a:latin typeface="Courier New" pitchFamily="49" charset="0"/>
                <a:cs typeface="Courier New" pitchFamily="49" charset="0"/>
              </a:rPr>
              <a:t>$size </a:t>
            </a:r>
            <a:r>
              <a:rPr lang="en-US" sz="2400" smtClean="0"/>
              <a:t>function to return size of the array</a:t>
            </a:r>
          </a:p>
          <a:p>
            <a:pPr lvl="1"/>
            <a:r>
              <a:rPr lang="en-US" sz="2400" smtClean="0"/>
              <a:t>   </a:t>
            </a:r>
          </a:p>
          <a:p>
            <a:pPr lvl="1"/>
            <a:endParaRPr lang="en-US" sz="2400" smtClean="0"/>
          </a:p>
          <a:p>
            <a:pPr lvl="1"/>
            <a:endParaRPr lang="en-US" sz="2400" smtClean="0"/>
          </a:p>
          <a:p>
            <a:pPr lvl="1"/>
            <a:endParaRPr lang="en-US" sz="2400" smtClean="0"/>
          </a:p>
          <a:p>
            <a:pPr lvl="1"/>
            <a:endParaRPr lang="en-US" sz="2400" smtClean="0"/>
          </a:p>
          <a:p>
            <a:pPr>
              <a:buFont typeface="Arial" pitchFamily="34" charset="0"/>
              <a:buChar char="•"/>
            </a:pPr>
            <a:r>
              <a:rPr lang="en-US" sz="2400" smtClean="0"/>
              <a:t> Foreach loop</a:t>
            </a:r>
          </a:p>
          <a:p>
            <a:pPr lvl="1">
              <a:buFont typeface="Arial" pitchFamily="34" charset="0"/>
              <a:buChar char="•"/>
            </a:pPr>
            <a:r>
              <a:rPr lang="en-US" sz="2400" smtClean="0"/>
              <a:t> Simply loops through each item of array</a:t>
            </a:r>
          </a:p>
          <a:p>
            <a:pPr lvl="1">
              <a:buFont typeface="Arial" pitchFamily="34" charset="0"/>
              <a:buChar char="•"/>
            </a:pPr>
            <a:r>
              <a:rPr lang="en-US" sz="2400" smtClean="0"/>
              <a:t> Index variable is automatically declared</a:t>
            </a:r>
          </a:p>
          <a:p>
            <a:pPr lvl="1"/>
            <a:r>
              <a:rPr lang="en-US" sz="2400" smtClean="0"/>
              <a:t>        </a:t>
            </a:r>
          </a:p>
        </p:txBody>
      </p:sp>
      <p:sp>
        <p:nvSpPr>
          <p:cNvPr id="10" name="TextBox 9"/>
          <p:cNvSpPr txBox="1"/>
          <p:nvPr/>
        </p:nvSpPr>
        <p:spPr>
          <a:xfrm>
            <a:off x="1447800" y="1981200"/>
            <a:ext cx="6172200" cy="1708160"/>
          </a:xfrm>
          <a:prstGeom prst="rect">
            <a:avLst/>
          </a:prstGeom>
          <a:solidFill>
            <a:srgbClr val="FFFFCC"/>
          </a:solidFill>
          <a:ln>
            <a:solidFill>
              <a:schemeClr val="tx1"/>
            </a:solidFill>
          </a:ln>
        </p:spPr>
        <p:txBody>
          <a:bodyPr wrap="square" rtlCol="0">
            <a:spAutoFit/>
          </a:bodyPr>
          <a:lstStyle/>
          <a:p>
            <a:r>
              <a:rPr lang="en-US" sz="2100" smtClean="0">
                <a:latin typeface="Courier New" pitchFamily="49" charset="0"/>
                <a:cs typeface="Courier New" pitchFamily="49" charset="0"/>
              </a:rPr>
              <a:t>i</a:t>
            </a:r>
            <a:r>
              <a:rPr lang="en-US" sz="2100" noProof="1" smtClean="0">
                <a:latin typeface="Courier New" pitchFamily="49" charset="0"/>
                <a:cs typeface="Courier New" pitchFamily="49" charset="0"/>
              </a:rPr>
              <a:t>n</a:t>
            </a:r>
            <a:r>
              <a:rPr lang="en-US" sz="2100" smtClean="0">
                <a:latin typeface="Courier New" pitchFamily="49" charset="0"/>
                <a:cs typeface="Courier New" pitchFamily="49" charset="0"/>
              </a:rPr>
              <a:t>itial begin</a:t>
            </a:r>
          </a:p>
          <a:p>
            <a:r>
              <a:rPr lang="en-US" sz="2100" smtClean="0">
                <a:latin typeface="Courier New" pitchFamily="49" charset="0"/>
                <a:cs typeface="Courier New" pitchFamily="49" charset="0"/>
              </a:rPr>
              <a:t>   bit [31:0] src[5];</a:t>
            </a:r>
          </a:p>
          <a:p>
            <a:r>
              <a:rPr lang="en-US" sz="2100" smtClean="0">
                <a:latin typeface="Courier New" pitchFamily="49" charset="0"/>
                <a:cs typeface="Courier New" pitchFamily="49" charset="0"/>
              </a:rPr>
              <a:t>   for (int i=0; i&lt;$size(src); i++)</a:t>
            </a:r>
          </a:p>
          <a:p>
            <a:r>
              <a:rPr lang="en-US" sz="2100" smtClean="0">
                <a:latin typeface="Courier New" pitchFamily="49" charset="0"/>
                <a:cs typeface="Courier New" pitchFamily="49" charset="0"/>
              </a:rPr>
              <a:t>       src[i]=i;</a:t>
            </a:r>
          </a:p>
          <a:p>
            <a:r>
              <a:rPr lang="en-US" sz="2100" smtClean="0">
                <a:latin typeface="Courier New" pitchFamily="49" charset="0"/>
                <a:cs typeface="Courier New" pitchFamily="49" charset="0"/>
              </a:rPr>
              <a:t>end</a:t>
            </a:r>
          </a:p>
        </p:txBody>
      </p:sp>
      <p:sp>
        <p:nvSpPr>
          <p:cNvPr id="11" name="TextBox 10"/>
          <p:cNvSpPr txBox="1"/>
          <p:nvPr/>
        </p:nvSpPr>
        <p:spPr>
          <a:xfrm>
            <a:off x="1371600" y="4919008"/>
            <a:ext cx="5570756" cy="1708160"/>
          </a:xfrm>
          <a:prstGeom prst="rect">
            <a:avLst/>
          </a:prstGeom>
          <a:solidFill>
            <a:srgbClr val="FFFFCC"/>
          </a:solidFill>
          <a:ln>
            <a:solidFill>
              <a:schemeClr val="tx1"/>
            </a:solidFill>
          </a:ln>
        </p:spPr>
        <p:txBody>
          <a:bodyPr wrap="square" rtlCol="0">
            <a:spAutoFit/>
          </a:bodyPr>
          <a:lstStyle/>
          <a:p>
            <a:r>
              <a:rPr lang="en-US" sz="2100" smtClean="0">
                <a:latin typeface="Courier New" pitchFamily="49" charset="0"/>
                <a:cs typeface="Courier New" pitchFamily="49" charset="0"/>
              </a:rPr>
              <a:t>i</a:t>
            </a:r>
            <a:r>
              <a:rPr lang="en-US" sz="2100" noProof="1" smtClean="0">
                <a:latin typeface="Courier New" pitchFamily="49" charset="0"/>
                <a:cs typeface="Courier New" pitchFamily="49" charset="0"/>
              </a:rPr>
              <a:t>n</a:t>
            </a:r>
            <a:r>
              <a:rPr lang="en-US" sz="2100" smtClean="0">
                <a:latin typeface="Courier New" pitchFamily="49" charset="0"/>
                <a:cs typeface="Courier New" pitchFamily="49" charset="0"/>
              </a:rPr>
              <a:t>itial begin</a:t>
            </a:r>
          </a:p>
          <a:p>
            <a:r>
              <a:rPr lang="en-US" sz="2100" smtClean="0">
                <a:latin typeface="Courier New" pitchFamily="49" charset="0"/>
                <a:cs typeface="Courier New" pitchFamily="49" charset="0"/>
              </a:rPr>
              <a:t>   bit [31:0] dst[5];</a:t>
            </a:r>
          </a:p>
          <a:p>
            <a:r>
              <a:rPr lang="en-US" sz="2100" smtClean="0">
                <a:latin typeface="Courier New" pitchFamily="49" charset="0"/>
                <a:cs typeface="Courier New" pitchFamily="49" charset="0"/>
              </a:rPr>
              <a:t>   foreach(dst[j])</a:t>
            </a:r>
          </a:p>
          <a:p>
            <a:r>
              <a:rPr lang="en-US" sz="2100" smtClean="0">
                <a:latin typeface="Courier New" pitchFamily="49" charset="0"/>
                <a:cs typeface="Courier New" pitchFamily="49" charset="0"/>
              </a:rPr>
              <a:t>       dst[j]=j*2;</a:t>
            </a:r>
          </a:p>
          <a:p>
            <a:r>
              <a:rPr lang="en-US" sz="2100" smtClean="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2.2.3 Multi-dimensional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13</a:t>
            </a:fld>
            <a:endParaRPr lang="en-US"/>
          </a:p>
        </p:txBody>
      </p:sp>
      <p:sp>
        <p:nvSpPr>
          <p:cNvPr id="6" name="TextBox 5"/>
          <p:cNvSpPr txBox="1"/>
          <p:nvPr/>
        </p:nvSpPr>
        <p:spPr>
          <a:xfrm>
            <a:off x="3810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381000" y="1295400"/>
            <a:ext cx="4923912" cy="4524315"/>
          </a:xfrm>
          <a:prstGeom prst="rect">
            <a:avLst/>
          </a:prstGeom>
          <a:noFill/>
        </p:spPr>
        <p:txBody>
          <a:bodyPr wrap="none" rtlCol="0">
            <a:spAutoFit/>
          </a:bodyPr>
          <a:lstStyle/>
          <a:p>
            <a:pPr>
              <a:buFont typeface="Arial" pitchFamily="34" charset="0"/>
              <a:buChar char="•"/>
            </a:pPr>
            <a:r>
              <a:rPr lang="en-US" sz="2400" smtClean="0"/>
              <a:t> Initialization:</a:t>
            </a:r>
          </a:p>
          <a:p>
            <a:pPr lvl="1"/>
            <a:endParaRPr lang="en-US" sz="2400" smtClean="0"/>
          </a:p>
          <a:p>
            <a:pPr lvl="1"/>
            <a:endParaRPr lang="en-US" sz="2400" smtClean="0"/>
          </a:p>
          <a:p>
            <a:pPr>
              <a:buFont typeface="Arial" pitchFamily="34" charset="0"/>
              <a:buChar char="•"/>
            </a:pPr>
            <a:r>
              <a:rPr lang="en-US" sz="2400" smtClean="0"/>
              <a:t> Foreach loop</a:t>
            </a:r>
          </a:p>
          <a:p>
            <a:pPr lvl="1">
              <a:buFont typeface="Arial" pitchFamily="34" charset="0"/>
              <a:buChar char="•"/>
            </a:pPr>
            <a:r>
              <a:rPr lang="en-US" sz="2400" smtClean="0"/>
              <a:t> Loop through every element</a:t>
            </a:r>
          </a:p>
          <a:p>
            <a:pPr lvl="1">
              <a:buFont typeface="Arial" pitchFamily="34" charset="0"/>
              <a:buChar char="•"/>
            </a:pPr>
            <a:endParaRPr lang="en-US" sz="2400" smtClean="0"/>
          </a:p>
          <a:p>
            <a:pPr lvl="1"/>
            <a:r>
              <a:rPr lang="en-US" sz="2400" smtClean="0"/>
              <a:t>    </a:t>
            </a:r>
          </a:p>
          <a:p>
            <a:pPr lvl="1">
              <a:buFont typeface="Arial" pitchFamily="34" charset="0"/>
              <a:buChar char="•"/>
            </a:pPr>
            <a:r>
              <a:rPr lang="en-US" sz="2400" smtClean="0"/>
              <a:t> Loop through the first dimension</a:t>
            </a:r>
          </a:p>
          <a:p>
            <a:pPr lvl="1">
              <a:buFont typeface="Arial" pitchFamily="34" charset="0"/>
              <a:buChar char="•"/>
            </a:pPr>
            <a:endParaRPr lang="en-US" sz="2400" smtClean="0"/>
          </a:p>
          <a:p>
            <a:pPr lvl="1"/>
            <a:r>
              <a:rPr lang="en-US" sz="2400" smtClean="0"/>
              <a:t>   </a:t>
            </a:r>
          </a:p>
          <a:p>
            <a:pPr lvl="1">
              <a:buFont typeface="Arial" pitchFamily="34" charset="0"/>
              <a:buChar char="•"/>
            </a:pPr>
            <a:r>
              <a:rPr lang="en-US" sz="2400" smtClean="0"/>
              <a:t> Loop through the 2</a:t>
            </a:r>
            <a:r>
              <a:rPr lang="en-US" sz="2400" baseline="30000" smtClean="0"/>
              <a:t>nd</a:t>
            </a:r>
            <a:r>
              <a:rPr lang="en-US" sz="2400" smtClean="0"/>
              <a:t> dimension</a:t>
            </a:r>
          </a:p>
          <a:p>
            <a:pPr lvl="1"/>
            <a:r>
              <a:rPr lang="en-US" sz="2400" smtClean="0"/>
              <a:t>   </a:t>
            </a:r>
          </a:p>
        </p:txBody>
      </p:sp>
      <p:sp>
        <p:nvSpPr>
          <p:cNvPr id="19" name="TextBox 18"/>
          <p:cNvSpPr txBox="1"/>
          <p:nvPr/>
        </p:nvSpPr>
        <p:spPr>
          <a:xfrm>
            <a:off x="1066800" y="1752600"/>
            <a:ext cx="6175088" cy="415498"/>
          </a:xfrm>
          <a:prstGeom prst="rect">
            <a:avLst/>
          </a:prstGeom>
          <a:solidFill>
            <a:srgbClr val="FFFFCC"/>
          </a:solidFill>
          <a:ln>
            <a:solidFill>
              <a:schemeClr val="tx1"/>
            </a:solidFill>
          </a:ln>
        </p:spPr>
        <p:txBody>
          <a:bodyPr wrap="none" rtlCol="0">
            <a:spAutoFit/>
          </a:bodyPr>
          <a:lstStyle/>
          <a:p>
            <a:pPr marL="0" lvl="1"/>
            <a:r>
              <a:rPr lang="en-US" sz="2100" smtClean="0">
                <a:latin typeface="Courier New" pitchFamily="49" charset="0"/>
                <a:cs typeface="Courier New" pitchFamily="49" charset="0"/>
              </a:rPr>
              <a:t>int md[2][3] = ‘{‘{0,1,2}, ‘{3,4,5}};</a:t>
            </a:r>
          </a:p>
        </p:txBody>
      </p:sp>
      <p:sp>
        <p:nvSpPr>
          <p:cNvPr id="22" name="TextBox 21"/>
          <p:cNvSpPr txBox="1"/>
          <p:nvPr/>
        </p:nvSpPr>
        <p:spPr>
          <a:xfrm>
            <a:off x="1143000" y="3200400"/>
            <a:ext cx="7308411" cy="415498"/>
          </a:xfrm>
          <a:prstGeom prst="rect">
            <a:avLst/>
          </a:prstGeom>
          <a:solidFill>
            <a:srgbClr val="FFFFCC"/>
          </a:solidFill>
          <a:ln>
            <a:solidFill>
              <a:schemeClr val="tx1"/>
            </a:solidFill>
          </a:ln>
        </p:spPr>
        <p:txBody>
          <a:bodyPr wrap="none" rtlCol="0">
            <a:spAutoFit/>
          </a:bodyPr>
          <a:lstStyle/>
          <a:p>
            <a:pPr marL="0" lvl="1"/>
            <a:r>
              <a:rPr lang="en-US" sz="2100" smtClean="0">
                <a:latin typeface="Courier New" pitchFamily="49" charset="0"/>
                <a:cs typeface="Courier New" pitchFamily="49" charset="0"/>
              </a:rPr>
              <a:t>foreach (md[i,j]) $display(“%d “, md[i][j]);</a:t>
            </a:r>
          </a:p>
        </p:txBody>
      </p:sp>
      <p:sp>
        <p:nvSpPr>
          <p:cNvPr id="24" name="TextBox 23"/>
          <p:cNvSpPr txBox="1"/>
          <p:nvPr/>
        </p:nvSpPr>
        <p:spPr>
          <a:xfrm>
            <a:off x="1143000" y="5410200"/>
            <a:ext cx="7146508" cy="415498"/>
          </a:xfrm>
          <a:prstGeom prst="rect">
            <a:avLst/>
          </a:prstGeom>
          <a:solidFill>
            <a:srgbClr val="FFFFCC"/>
          </a:solidFill>
          <a:ln>
            <a:solidFill>
              <a:schemeClr val="tx1"/>
            </a:solidFill>
          </a:ln>
        </p:spPr>
        <p:txBody>
          <a:bodyPr wrap="none" rtlCol="0">
            <a:spAutoFit/>
          </a:bodyPr>
          <a:lstStyle/>
          <a:p>
            <a:pPr marL="0" lvl="1"/>
            <a:r>
              <a:rPr lang="en-US" sz="2100" smtClean="0">
                <a:latin typeface="Courier New" pitchFamily="49" charset="0"/>
                <a:cs typeface="Courier New" pitchFamily="49" charset="0"/>
              </a:rPr>
              <a:t>foreach (md[,j]) $display(“%d “, md[1][j]);</a:t>
            </a:r>
          </a:p>
        </p:txBody>
      </p:sp>
      <p:sp>
        <p:nvSpPr>
          <p:cNvPr id="28" name="TextBox 27"/>
          <p:cNvSpPr txBox="1"/>
          <p:nvPr/>
        </p:nvSpPr>
        <p:spPr>
          <a:xfrm>
            <a:off x="1143000" y="4343400"/>
            <a:ext cx="6984604" cy="415498"/>
          </a:xfrm>
          <a:prstGeom prst="rect">
            <a:avLst/>
          </a:prstGeom>
          <a:solidFill>
            <a:srgbClr val="FFFFCC"/>
          </a:solidFill>
          <a:ln>
            <a:solidFill>
              <a:schemeClr val="tx1"/>
            </a:solidFill>
          </a:ln>
        </p:spPr>
        <p:txBody>
          <a:bodyPr wrap="none" rtlCol="0">
            <a:spAutoFit/>
          </a:bodyPr>
          <a:lstStyle/>
          <a:p>
            <a:pPr marL="0" lvl="1"/>
            <a:r>
              <a:rPr lang="en-US" sz="2100" smtClean="0">
                <a:latin typeface="Courier New" pitchFamily="49" charset="0"/>
                <a:cs typeface="Courier New" pitchFamily="49" charset="0"/>
              </a:rPr>
              <a:t>foreach (md[i]) $display(“%d “, md[i][0]);</a:t>
            </a:r>
          </a:p>
        </p:txBody>
      </p:sp>
      <p:grpSp>
        <p:nvGrpSpPr>
          <p:cNvPr id="36" name="Group 35"/>
          <p:cNvGrpSpPr/>
          <p:nvPr/>
        </p:nvGrpSpPr>
        <p:grpSpPr>
          <a:xfrm>
            <a:off x="2971800" y="914400"/>
            <a:ext cx="1295399" cy="914400"/>
            <a:chOff x="3352800" y="990600"/>
            <a:chExt cx="1295399" cy="914400"/>
          </a:xfrm>
        </p:grpSpPr>
        <p:cxnSp>
          <p:nvCxnSpPr>
            <p:cNvPr id="13" name="Straight Arrow Connector 12"/>
            <p:cNvCxnSpPr>
              <a:stCxn id="14" idx="2"/>
            </p:cNvCxnSpPr>
            <p:nvPr/>
          </p:nvCxnSpPr>
          <p:spPr>
            <a:xfrm rot="16200000" flipH="1">
              <a:off x="4017949" y="1274749"/>
              <a:ext cx="514290" cy="7462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2800" y="990600"/>
              <a:ext cx="1098378" cy="400110"/>
            </a:xfrm>
            <a:prstGeom prst="rect">
              <a:avLst/>
            </a:prstGeom>
            <a:noFill/>
          </p:spPr>
          <p:txBody>
            <a:bodyPr wrap="none" rtlCol="0">
              <a:spAutoFit/>
            </a:bodyPr>
            <a:lstStyle/>
            <a:p>
              <a:r>
                <a:rPr lang="en-US" sz="2000" smtClean="0">
                  <a:solidFill>
                    <a:srgbClr val="FF0000"/>
                  </a:solidFill>
                </a:rPr>
                <a:t>md[0][0]</a:t>
              </a:r>
              <a:endParaRPr lang="en-US" sz="2000" dirty="0" smtClean="0">
                <a:solidFill>
                  <a:srgbClr val="FF0000"/>
                </a:solidFill>
              </a:endParaRPr>
            </a:p>
          </p:txBody>
        </p:sp>
      </p:grpSp>
      <p:grpSp>
        <p:nvGrpSpPr>
          <p:cNvPr id="37" name="Group 36"/>
          <p:cNvGrpSpPr/>
          <p:nvPr/>
        </p:nvGrpSpPr>
        <p:grpSpPr>
          <a:xfrm>
            <a:off x="4267200" y="990600"/>
            <a:ext cx="1098378" cy="838202"/>
            <a:chOff x="4572000" y="990600"/>
            <a:chExt cx="1098378" cy="838202"/>
          </a:xfrm>
        </p:grpSpPr>
        <p:sp>
          <p:nvSpPr>
            <p:cNvPr id="15" name="TextBox 14"/>
            <p:cNvSpPr txBox="1"/>
            <p:nvPr/>
          </p:nvSpPr>
          <p:spPr>
            <a:xfrm>
              <a:off x="4572000" y="990600"/>
              <a:ext cx="1098378" cy="400110"/>
            </a:xfrm>
            <a:prstGeom prst="rect">
              <a:avLst/>
            </a:prstGeom>
            <a:noFill/>
          </p:spPr>
          <p:txBody>
            <a:bodyPr wrap="none" rtlCol="0">
              <a:spAutoFit/>
            </a:bodyPr>
            <a:lstStyle/>
            <a:p>
              <a:r>
                <a:rPr lang="en-US" sz="2000" smtClean="0">
                  <a:solidFill>
                    <a:srgbClr val="FF0000"/>
                  </a:solidFill>
                </a:rPr>
                <a:t>md[0][2]</a:t>
              </a:r>
              <a:endParaRPr lang="en-US" sz="2000" dirty="0" smtClean="0">
                <a:solidFill>
                  <a:srgbClr val="FF0000"/>
                </a:solidFill>
              </a:endParaRPr>
            </a:p>
          </p:txBody>
        </p:sp>
        <p:cxnSp>
          <p:nvCxnSpPr>
            <p:cNvPr id="16" name="Straight Arrow Connector 15"/>
            <p:cNvCxnSpPr>
              <a:stCxn id="15" idx="2"/>
            </p:cNvCxnSpPr>
            <p:nvPr/>
          </p:nvCxnSpPr>
          <p:spPr>
            <a:xfrm rot="16200000" flipH="1">
              <a:off x="4932348" y="1579550"/>
              <a:ext cx="438092" cy="6041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5867400" y="990600"/>
            <a:ext cx="1326978" cy="838200"/>
            <a:chOff x="5715000" y="990600"/>
            <a:chExt cx="1326978" cy="838200"/>
          </a:xfrm>
        </p:grpSpPr>
        <p:cxnSp>
          <p:nvCxnSpPr>
            <p:cNvPr id="18" name="Straight Arrow Connector 17"/>
            <p:cNvCxnSpPr/>
            <p:nvPr/>
          </p:nvCxnSpPr>
          <p:spPr>
            <a:xfrm rot="5400000">
              <a:off x="5600700" y="1409700"/>
              <a:ext cx="5334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43600" y="990600"/>
              <a:ext cx="1098378" cy="400110"/>
            </a:xfrm>
            <a:prstGeom prst="rect">
              <a:avLst/>
            </a:prstGeom>
            <a:noFill/>
          </p:spPr>
          <p:txBody>
            <a:bodyPr wrap="none" rtlCol="0">
              <a:spAutoFit/>
            </a:bodyPr>
            <a:lstStyle/>
            <a:p>
              <a:r>
                <a:rPr lang="en-US" sz="2000" smtClean="0">
                  <a:solidFill>
                    <a:srgbClr val="FF0000"/>
                  </a:solidFill>
                </a:rPr>
                <a:t>md[1][0]</a:t>
              </a:r>
              <a:endParaRPr lang="en-US" sz="2000" dirty="0" smtClean="0">
                <a:solidFill>
                  <a:srgbClr val="FF0000"/>
                </a:solidFill>
              </a:endParaRPr>
            </a:p>
          </p:txBody>
        </p:sp>
      </p:grpSp>
      <p:grpSp>
        <p:nvGrpSpPr>
          <p:cNvPr id="39" name="Group 38"/>
          <p:cNvGrpSpPr/>
          <p:nvPr/>
        </p:nvGrpSpPr>
        <p:grpSpPr>
          <a:xfrm>
            <a:off x="6553200" y="990600"/>
            <a:ext cx="1936578" cy="838200"/>
            <a:chOff x="6248400" y="990600"/>
            <a:chExt cx="1936578" cy="838200"/>
          </a:xfrm>
        </p:grpSpPr>
        <p:cxnSp>
          <p:nvCxnSpPr>
            <p:cNvPr id="21" name="Straight Arrow Connector 20"/>
            <p:cNvCxnSpPr/>
            <p:nvPr/>
          </p:nvCxnSpPr>
          <p:spPr>
            <a:xfrm rot="10800000" flipV="1">
              <a:off x="6248400" y="1371600"/>
              <a:ext cx="10668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086600" y="990600"/>
              <a:ext cx="1098378" cy="400110"/>
            </a:xfrm>
            <a:prstGeom prst="rect">
              <a:avLst/>
            </a:prstGeom>
            <a:noFill/>
          </p:spPr>
          <p:txBody>
            <a:bodyPr wrap="none" rtlCol="0">
              <a:spAutoFit/>
            </a:bodyPr>
            <a:lstStyle/>
            <a:p>
              <a:r>
                <a:rPr lang="en-US" sz="2000" smtClean="0">
                  <a:solidFill>
                    <a:srgbClr val="FF0000"/>
                  </a:solidFill>
                </a:rPr>
                <a:t>md[1][2]</a:t>
              </a:r>
              <a:endParaRPr lang="en-US" sz="2000"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9" grpId="0" animBg="1"/>
      <p:bldP spid="22" grpId="0" animBg="1"/>
      <p:bldP spid="24"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smtClean="0"/>
              <a:t>2.2.4 Basic array ops – Copy and Compare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14</a:t>
            </a:fld>
            <a:endParaRPr lang="en-US"/>
          </a:p>
        </p:txBody>
      </p:sp>
      <p:sp>
        <p:nvSpPr>
          <p:cNvPr id="6" name="TextBox 5"/>
          <p:cNvSpPr txBox="1"/>
          <p:nvPr/>
        </p:nvSpPr>
        <p:spPr>
          <a:xfrm>
            <a:off x="3810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381000" y="762000"/>
            <a:ext cx="3663952" cy="830997"/>
          </a:xfrm>
          <a:prstGeom prst="rect">
            <a:avLst/>
          </a:prstGeom>
          <a:noFill/>
        </p:spPr>
        <p:txBody>
          <a:bodyPr wrap="none" rtlCol="0">
            <a:spAutoFit/>
          </a:bodyPr>
          <a:lstStyle/>
          <a:p>
            <a:pPr>
              <a:buFont typeface="Arial" pitchFamily="34" charset="0"/>
              <a:buChar char="•"/>
            </a:pPr>
            <a:r>
              <a:rPr lang="en-US" sz="2400" smtClean="0"/>
              <a:t> Comparison and copy only</a:t>
            </a:r>
          </a:p>
          <a:p>
            <a:pPr>
              <a:buFont typeface="Arial" pitchFamily="34" charset="0"/>
              <a:buChar char="•"/>
            </a:pPr>
            <a:r>
              <a:rPr lang="en-US" sz="2400" smtClean="0"/>
              <a:t> No arithmetic</a:t>
            </a:r>
          </a:p>
        </p:txBody>
      </p:sp>
      <p:sp>
        <p:nvSpPr>
          <p:cNvPr id="19" name="Text Box 3"/>
          <p:cNvSpPr txBox="1">
            <a:spLocks noChangeArrowheads="1"/>
          </p:cNvSpPr>
          <p:nvPr/>
        </p:nvSpPr>
        <p:spPr bwMode="auto">
          <a:xfrm>
            <a:off x="914400" y="1600200"/>
            <a:ext cx="6553200" cy="4832092"/>
          </a:xfrm>
          <a:prstGeom prst="rect">
            <a:avLst/>
          </a:prstGeom>
          <a:solidFill>
            <a:srgbClr val="FFFFCC"/>
          </a:solidFill>
          <a:ln w="15875">
            <a:noFill/>
            <a:miter lim="800000"/>
            <a:headEnd/>
            <a:tailEnd/>
          </a:ln>
        </p:spPr>
        <p:txBody>
          <a:bodyPr wrap="square">
            <a:spAutoFit/>
          </a:bodyPr>
          <a:lstStyle/>
          <a:p>
            <a:pPr algn="l"/>
            <a:r>
              <a:rPr lang="en-US" sz="2200">
                <a:latin typeface="Courier New" pitchFamily="49" charset="0"/>
                <a:cs typeface="Courier New" pitchFamily="49" charset="0"/>
              </a:rPr>
              <a:t>i</a:t>
            </a:r>
            <a:r>
              <a:rPr lang="en-US" sz="2200" noProof="1">
                <a:latin typeface="Courier New" pitchFamily="49" charset="0"/>
                <a:cs typeface="Courier New" pitchFamily="49" charset="0"/>
              </a:rPr>
              <a:t>n</a:t>
            </a:r>
            <a:r>
              <a:rPr lang="en-US" sz="2200">
                <a:latin typeface="Courier New" pitchFamily="49" charset="0"/>
                <a:cs typeface="Courier New" pitchFamily="49" charset="0"/>
              </a:rPr>
              <a:t>itial begin</a:t>
            </a:r>
          </a:p>
          <a:p>
            <a:pPr algn="l"/>
            <a:r>
              <a:rPr lang="en-US" sz="2200" b="0">
                <a:latin typeface="Courier New" pitchFamily="49" charset="0"/>
                <a:cs typeface="Courier New" pitchFamily="49" charset="0"/>
              </a:rPr>
              <a:t>   </a:t>
            </a:r>
            <a:r>
              <a:rPr lang="en-US" sz="2200">
                <a:latin typeface="Courier New" pitchFamily="49" charset="0"/>
                <a:cs typeface="Courier New" pitchFamily="49" charset="0"/>
              </a:rPr>
              <a:t>bit</a:t>
            </a:r>
            <a:r>
              <a:rPr lang="en-US" sz="2200" b="0">
                <a:latin typeface="Courier New" pitchFamily="49" charset="0"/>
                <a:cs typeface="Courier New" pitchFamily="49" charset="0"/>
              </a:rPr>
              <a:t> [31:0] src[5] = ‘{0,1,2,3,4},</a:t>
            </a:r>
          </a:p>
          <a:p>
            <a:pPr algn="l"/>
            <a:r>
              <a:rPr lang="en-US" sz="2200" b="0">
                <a:latin typeface="Courier New" pitchFamily="49" charset="0"/>
                <a:cs typeface="Courier New" pitchFamily="49" charset="0"/>
              </a:rPr>
              <a:t>              dst[5] = ‘{5,4,3,2,1};</a:t>
            </a:r>
          </a:p>
          <a:p>
            <a:pPr algn="l"/>
            <a:r>
              <a:rPr lang="en-US" sz="2200" b="0">
                <a:latin typeface="Courier New" pitchFamily="49" charset="0"/>
                <a:cs typeface="Courier New" pitchFamily="49" charset="0"/>
              </a:rPr>
              <a:t>   </a:t>
            </a:r>
            <a:r>
              <a:rPr lang="en-US" sz="2200">
                <a:latin typeface="Courier New" pitchFamily="49" charset="0"/>
                <a:cs typeface="Courier New" pitchFamily="49" charset="0"/>
              </a:rPr>
              <a:t>if</a:t>
            </a:r>
            <a:r>
              <a:rPr lang="en-US" sz="2200" b="0">
                <a:latin typeface="Courier New" pitchFamily="49" charset="0"/>
                <a:cs typeface="Courier New" pitchFamily="49" charset="0"/>
              </a:rPr>
              <a:t>(src==dst)</a:t>
            </a:r>
          </a:p>
          <a:p>
            <a:pPr algn="l"/>
            <a:r>
              <a:rPr lang="en-US" sz="2200" b="0">
                <a:latin typeface="Courier New" pitchFamily="49" charset="0"/>
                <a:cs typeface="Courier New" pitchFamily="49" charset="0"/>
              </a:rPr>
              <a:t>       </a:t>
            </a:r>
            <a:r>
              <a:rPr lang="en-US" sz="2200">
                <a:latin typeface="Courier New" pitchFamily="49" charset="0"/>
                <a:cs typeface="Courier New" pitchFamily="49" charset="0"/>
              </a:rPr>
              <a:t>$display</a:t>
            </a:r>
            <a:r>
              <a:rPr lang="en-US" sz="2200" b="0">
                <a:latin typeface="Courier New" pitchFamily="49" charset="0"/>
                <a:cs typeface="Courier New" pitchFamily="49" charset="0"/>
              </a:rPr>
              <a:t>(“src==dst”);</a:t>
            </a:r>
          </a:p>
          <a:p>
            <a:pPr algn="l"/>
            <a:r>
              <a:rPr lang="en-US" sz="2200">
                <a:latin typeface="Courier New" pitchFamily="49" charset="0"/>
                <a:cs typeface="Courier New" pitchFamily="49" charset="0"/>
              </a:rPr>
              <a:t>   else</a:t>
            </a:r>
          </a:p>
          <a:p>
            <a:pPr algn="l"/>
            <a:r>
              <a:rPr lang="en-US" sz="2200" b="0">
                <a:latin typeface="Courier New" pitchFamily="49" charset="0"/>
                <a:cs typeface="Courier New" pitchFamily="49" charset="0"/>
              </a:rPr>
              <a:t>       </a:t>
            </a:r>
            <a:r>
              <a:rPr lang="en-US" sz="2200">
                <a:latin typeface="Courier New" pitchFamily="49" charset="0"/>
                <a:cs typeface="Courier New" pitchFamily="49" charset="0"/>
              </a:rPr>
              <a:t>$display</a:t>
            </a:r>
            <a:r>
              <a:rPr lang="en-US" sz="2200" b="0">
                <a:latin typeface="Courier New" pitchFamily="49" charset="0"/>
                <a:cs typeface="Courier New" pitchFamily="49" charset="0"/>
              </a:rPr>
              <a:t>(“src!=dst”);</a:t>
            </a:r>
          </a:p>
          <a:p>
            <a:pPr algn="l"/>
            <a:r>
              <a:rPr lang="en-US" sz="2200" b="0">
                <a:latin typeface="Courier New" pitchFamily="49" charset="0"/>
                <a:cs typeface="Courier New" pitchFamily="49" charset="0"/>
              </a:rPr>
              <a:t>   dst=src;</a:t>
            </a:r>
          </a:p>
          <a:p>
            <a:pPr algn="l"/>
            <a:r>
              <a:rPr lang="en-US" sz="2200" b="0">
                <a:latin typeface="Courier New" pitchFamily="49" charset="0"/>
                <a:cs typeface="Courier New" pitchFamily="49" charset="0"/>
              </a:rPr>
              <a:t>   src[0]=5;</a:t>
            </a:r>
          </a:p>
          <a:p>
            <a:pPr algn="l"/>
            <a:r>
              <a:rPr lang="en-US" sz="2200" b="0">
                <a:latin typeface="Courier New" pitchFamily="49" charset="0"/>
                <a:cs typeface="Courier New" pitchFamily="49" charset="0"/>
              </a:rPr>
              <a:t>   </a:t>
            </a:r>
            <a:r>
              <a:rPr lang="en-US" sz="2200">
                <a:latin typeface="Courier New" pitchFamily="49" charset="0"/>
                <a:cs typeface="Courier New" pitchFamily="49" charset="0"/>
              </a:rPr>
              <a:t>if</a:t>
            </a:r>
            <a:r>
              <a:rPr lang="en-US" sz="2200" b="0">
                <a:latin typeface="Courier New" pitchFamily="49" charset="0"/>
                <a:cs typeface="Courier New" pitchFamily="49" charset="0"/>
              </a:rPr>
              <a:t>(src[1:4]==dst[1:4])</a:t>
            </a:r>
          </a:p>
          <a:p>
            <a:pPr algn="l"/>
            <a:r>
              <a:rPr lang="en-US" sz="2200" b="0">
                <a:latin typeface="Courier New" pitchFamily="49" charset="0"/>
                <a:cs typeface="Courier New" pitchFamily="49" charset="0"/>
              </a:rPr>
              <a:t>	</a:t>
            </a:r>
            <a:r>
              <a:rPr lang="en-US" sz="2200">
                <a:latin typeface="Courier New" pitchFamily="49" charset="0"/>
                <a:cs typeface="Courier New" pitchFamily="49" charset="0"/>
              </a:rPr>
              <a:t>$display</a:t>
            </a:r>
            <a:r>
              <a:rPr lang="en-US" sz="2200" b="0">
                <a:latin typeface="Courier New" pitchFamily="49" charset="0"/>
                <a:cs typeface="Courier New" pitchFamily="49" charset="0"/>
              </a:rPr>
              <a:t>(“src==dst”);</a:t>
            </a:r>
          </a:p>
          <a:p>
            <a:pPr algn="l"/>
            <a:r>
              <a:rPr lang="en-US" sz="2200" b="0">
                <a:latin typeface="Courier New" pitchFamily="49" charset="0"/>
                <a:cs typeface="Courier New" pitchFamily="49" charset="0"/>
              </a:rPr>
              <a:t>   </a:t>
            </a:r>
            <a:r>
              <a:rPr lang="en-US" sz="2200">
                <a:latin typeface="Courier New" pitchFamily="49" charset="0"/>
                <a:cs typeface="Courier New" pitchFamily="49" charset="0"/>
              </a:rPr>
              <a:t>else</a:t>
            </a:r>
          </a:p>
          <a:p>
            <a:pPr algn="l"/>
            <a:r>
              <a:rPr lang="en-US" sz="2200" b="0">
                <a:latin typeface="Courier New" pitchFamily="49" charset="0"/>
                <a:cs typeface="Courier New" pitchFamily="49" charset="0"/>
              </a:rPr>
              <a:t>     </a:t>
            </a:r>
            <a:r>
              <a:rPr lang="en-US" sz="2200" smtClean="0">
                <a:latin typeface="Courier New" pitchFamily="49" charset="0"/>
                <a:cs typeface="Courier New" pitchFamily="49" charset="0"/>
              </a:rPr>
              <a:t>$</a:t>
            </a:r>
            <a:r>
              <a:rPr lang="en-US" sz="2200">
                <a:latin typeface="Courier New" pitchFamily="49" charset="0"/>
                <a:cs typeface="Courier New" pitchFamily="49" charset="0"/>
              </a:rPr>
              <a:t>display</a:t>
            </a:r>
            <a:r>
              <a:rPr lang="en-US" sz="2200" b="0">
                <a:latin typeface="Courier New" pitchFamily="49" charset="0"/>
                <a:cs typeface="Courier New" pitchFamily="49" charset="0"/>
              </a:rPr>
              <a:t>(“src!=dst”);</a:t>
            </a:r>
          </a:p>
          <a:p>
            <a:pPr algn="l"/>
            <a:r>
              <a:rPr lang="en-US" sz="220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smtClean="0"/>
              <a:t>2.2.5 Bit and Array Subscripts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15</a:t>
            </a:fld>
            <a:endParaRPr lang="en-US"/>
          </a:p>
        </p:txBody>
      </p:sp>
      <p:sp>
        <p:nvSpPr>
          <p:cNvPr id="6" name="TextBox 5"/>
          <p:cNvSpPr txBox="1"/>
          <p:nvPr/>
        </p:nvSpPr>
        <p:spPr>
          <a:xfrm>
            <a:off x="3810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381000" y="1295400"/>
            <a:ext cx="8340168" cy="830997"/>
          </a:xfrm>
          <a:prstGeom prst="rect">
            <a:avLst/>
          </a:prstGeom>
          <a:noFill/>
        </p:spPr>
        <p:txBody>
          <a:bodyPr wrap="none" rtlCol="0">
            <a:spAutoFit/>
          </a:bodyPr>
          <a:lstStyle/>
          <a:p>
            <a:pPr>
              <a:buFont typeface="Arial" pitchFamily="34" charset="0"/>
              <a:buChar char="•"/>
            </a:pPr>
            <a:r>
              <a:rPr lang="en-US" sz="2400" smtClean="0"/>
              <a:t> Illegal in Verilog-1995 to select a bit from an element in an array</a:t>
            </a:r>
          </a:p>
          <a:p>
            <a:pPr>
              <a:buFont typeface="Arial" pitchFamily="34" charset="0"/>
              <a:buChar char="•"/>
            </a:pPr>
            <a:r>
              <a:rPr lang="en-US" sz="2400" smtClean="0"/>
              <a:t> New capability in Verilog 2001. Supported in SystemVerilog</a:t>
            </a:r>
          </a:p>
        </p:txBody>
      </p:sp>
      <p:sp>
        <p:nvSpPr>
          <p:cNvPr id="19" name="Text Box 3"/>
          <p:cNvSpPr txBox="1">
            <a:spLocks noChangeArrowheads="1"/>
          </p:cNvSpPr>
          <p:nvPr/>
        </p:nvSpPr>
        <p:spPr bwMode="auto">
          <a:xfrm>
            <a:off x="685800" y="2209800"/>
            <a:ext cx="7696200" cy="769441"/>
          </a:xfrm>
          <a:prstGeom prst="rect">
            <a:avLst/>
          </a:prstGeom>
          <a:solidFill>
            <a:srgbClr val="FFFFCC"/>
          </a:solidFill>
          <a:ln w="15875">
            <a:solidFill>
              <a:schemeClr val="tx1"/>
            </a:solidFill>
            <a:miter lim="800000"/>
            <a:headEnd/>
            <a:tailEnd/>
          </a:ln>
        </p:spPr>
        <p:txBody>
          <a:bodyPr wrap="square">
            <a:spAutoFit/>
          </a:bodyPr>
          <a:lstStyle/>
          <a:p>
            <a:r>
              <a:rPr lang="en-US" sz="2200" smtClean="0">
                <a:latin typeface="Courier New" pitchFamily="49" charset="0"/>
                <a:cs typeface="Courier New" pitchFamily="49" charset="0"/>
              </a:rPr>
              <a:t>bit [31:0] src[5] = '{5{5}};</a:t>
            </a:r>
          </a:p>
          <a:p>
            <a:r>
              <a:rPr lang="en-US" sz="2200" smtClean="0">
                <a:latin typeface="Courier New" pitchFamily="49" charset="0"/>
                <a:cs typeface="Courier New" pitchFamily="49" charset="0"/>
              </a:rPr>
              <a:t>$displayb(src[0],, src[0][0],, src[2][2:1]);</a:t>
            </a:r>
            <a:endParaRPr lang="en-US" sz="2200">
              <a:latin typeface="Courier New" pitchFamily="49" charset="0"/>
              <a:cs typeface="Courier New" pitchFamily="49" charset="0"/>
            </a:endParaRPr>
          </a:p>
        </p:txBody>
      </p:sp>
      <p:sp>
        <p:nvSpPr>
          <p:cNvPr id="10" name="Rectangle 46"/>
          <p:cNvSpPr>
            <a:spLocks noChangeArrowheads="1"/>
          </p:cNvSpPr>
          <p:nvPr/>
        </p:nvSpPr>
        <p:spPr bwMode="auto">
          <a:xfrm>
            <a:off x="5094287" y="4495800"/>
            <a:ext cx="76200" cy="152400"/>
          </a:xfrm>
          <a:prstGeom prst="rect">
            <a:avLst/>
          </a:prstGeom>
          <a:solidFill>
            <a:srgbClr val="FFCC00"/>
          </a:solidFill>
          <a:ln w="9525">
            <a:noFill/>
            <a:miter lim="800000"/>
            <a:headEnd/>
            <a:tailEnd/>
          </a:ln>
        </p:spPr>
        <p:txBody>
          <a:bodyPr wrap="none" anchor="ctr"/>
          <a:lstStyle/>
          <a:p>
            <a:endParaRPr lang="en-US"/>
          </a:p>
        </p:txBody>
      </p:sp>
      <p:sp>
        <p:nvSpPr>
          <p:cNvPr id="11" name="Rectangle 47"/>
          <p:cNvSpPr>
            <a:spLocks noChangeArrowheads="1"/>
          </p:cNvSpPr>
          <p:nvPr/>
        </p:nvSpPr>
        <p:spPr bwMode="auto">
          <a:xfrm>
            <a:off x="4865687" y="5105400"/>
            <a:ext cx="228600" cy="152400"/>
          </a:xfrm>
          <a:prstGeom prst="rect">
            <a:avLst/>
          </a:prstGeom>
          <a:solidFill>
            <a:srgbClr val="FFCC00"/>
          </a:solidFill>
          <a:ln w="9525">
            <a:noFill/>
            <a:miter lim="800000"/>
            <a:headEnd/>
            <a:tailEnd/>
          </a:ln>
        </p:spPr>
        <p:txBody>
          <a:bodyPr wrap="none" anchor="ctr"/>
          <a:lstStyle/>
          <a:p>
            <a:endParaRPr lang="en-US"/>
          </a:p>
        </p:txBody>
      </p:sp>
      <p:sp>
        <p:nvSpPr>
          <p:cNvPr id="12" name="Rectangle 15"/>
          <p:cNvSpPr>
            <a:spLocks noChangeArrowheads="1"/>
          </p:cNvSpPr>
          <p:nvPr/>
        </p:nvSpPr>
        <p:spPr bwMode="auto">
          <a:xfrm>
            <a:off x="3494087" y="4038600"/>
            <a:ext cx="412750" cy="274638"/>
          </a:xfrm>
          <a:prstGeom prst="rect">
            <a:avLst/>
          </a:prstGeom>
          <a:noFill/>
          <a:ln w="9525">
            <a:noFill/>
            <a:miter lim="800000"/>
            <a:headEnd/>
            <a:tailEnd/>
          </a:ln>
        </p:spPr>
        <p:txBody>
          <a:bodyPr wrap="none">
            <a:spAutoFit/>
          </a:bodyPr>
          <a:lstStyle/>
          <a:p>
            <a:pPr algn="l"/>
            <a:r>
              <a:rPr lang="en-US" sz="1200">
                <a:solidFill>
                  <a:srgbClr val="009900"/>
                </a:solidFill>
              </a:rPr>
              <a:t>src</a:t>
            </a:r>
          </a:p>
        </p:txBody>
      </p:sp>
      <p:sp>
        <p:nvSpPr>
          <p:cNvPr id="13" name="Text Box 21"/>
          <p:cNvSpPr txBox="1">
            <a:spLocks noChangeArrowheads="1"/>
          </p:cNvSpPr>
          <p:nvPr/>
        </p:nvSpPr>
        <p:spPr bwMode="auto">
          <a:xfrm>
            <a:off x="2133600" y="4419600"/>
            <a:ext cx="3121025" cy="284163"/>
          </a:xfrm>
          <a:prstGeom prst="rect">
            <a:avLst/>
          </a:prstGeom>
          <a:noFill/>
          <a:ln w="9525">
            <a:solidFill>
              <a:schemeClr val="tx1"/>
            </a:solidFill>
            <a:miter lim="800000"/>
            <a:headEnd/>
            <a:tailEnd/>
          </a:ln>
        </p:spPr>
        <p:txBody>
          <a:bodyPr wrap="none">
            <a:spAutoFit/>
          </a:bodyPr>
          <a:lstStyle/>
          <a:p>
            <a:r>
              <a:rPr lang="en-US" sz="1200" b="0">
                <a:latin typeface="Courier New" pitchFamily="-65" charset="0"/>
              </a:rPr>
              <a:t>00000000000000000000000000000101</a:t>
            </a:r>
          </a:p>
        </p:txBody>
      </p:sp>
      <p:sp>
        <p:nvSpPr>
          <p:cNvPr id="14" name="Line 26"/>
          <p:cNvSpPr>
            <a:spLocks noChangeShapeType="1"/>
          </p:cNvSpPr>
          <p:nvPr/>
        </p:nvSpPr>
        <p:spPr bwMode="auto">
          <a:xfrm>
            <a:off x="2122487" y="6019800"/>
            <a:ext cx="3124200" cy="0"/>
          </a:xfrm>
          <a:prstGeom prst="line">
            <a:avLst/>
          </a:prstGeom>
          <a:noFill/>
          <a:ln w="9525">
            <a:solidFill>
              <a:schemeClr val="tx1"/>
            </a:solidFill>
            <a:round/>
            <a:headEnd type="triangle" w="med" len="med"/>
            <a:tailEnd type="triangle" w="med" len="med"/>
          </a:ln>
        </p:spPr>
        <p:txBody>
          <a:bodyPr/>
          <a:lstStyle/>
          <a:p>
            <a:endParaRPr lang="en-US"/>
          </a:p>
        </p:txBody>
      </p:sp>
      <p:sp>
        <p:nvSpPr>
          <p:cNvPr id="15" name="Rectangle 27"/>
          <p:cNvSpPr>
            <a:spLocks noChangeArrowheads="1"/>
          </p:cNvSpPr>
          <p:nvPr/>
        </p:nvSpPr>
        <p:spPr bwMode="auto">
          <a:xfrm>
            <a:off x="3494087" y="6096000"/>
            <a:ext cx="182563" cy="228600"/>
          </a:xfrm>
          <a:prstGeom prst="rect">
            <a:avLst/>
          </a:prstGeom>
          <a:noFill/>
          <a:ln w="3175">
            <a:noFill/>
            <a:miter lim="800000"/>
            <a:headEnd/>
            <a:tailEnd/>
          </a:ln>
        </p:spPr>
        <p:txBody>
          <a:bodyPr wrap="none" anchor="ctr"/>
          <a:lstStyle/>
          <a:p>
            <a:pPr eaLnBrk="0" hangingPunct="0"/>
            <a:r>
              <a:rPr kumimoji="1" lang="en-US" sz="1200" b="0">
                <a:latin typeface="Courier New" pitchFamily="-65" charset="0"/>
              </a:rPr>
              <a:t>32bits</a:t>
            </a:r>
          </a:p>
        </p:txBody>
      </p:sp>
      <p:sp>
        <p:nvSpPr>
          <p:cNvPr id="16" name="Rectangle 28"/>
          <p:cNvSpPr>
            <a:spLocks noChangeArrowheads="1"/>
          </p:cNvSpPr>
          <p:nvPr/>
        </p:nvSpPr>
        <p:spPr bwMode="auto">
          <a:xfrm>
            <a:off x="1893887" y="4724400"/>
            <a:ext cx="182563" cy="228600"/>
          </a:xfrm>
          <a:prstGeom prst="rect">
            <a:avLst/>
          </a:prstGeom>
          <a:noFill/>
          <a:ln w="3175">
            <a:noFill/>
            <a:miter lim="800000"/>
            <a:headEnd/>
            <a:tailEnd/>
          </a:ln>
        </p:spPr>
        <p:txBody>
          <a:bodyPr wrap="none" anchor="ctr"/>
          <a:lstStyle/>
          <a:p>
            <a:pPr eaLnBrk="0" hangingPunct="0"/>
            <a:r>
              <a:rPr kumimoji="1" lang="en-US" sz="1400" b="0">
                <a:latin typeface="Courier New" pitchFamily="-65" charset="0"/>
              </a:rPr>
              <a:t>1</a:t>
            </a:r>
          </a:p>
        </p:txBody>
      </p:sp>
      <p:sp>
        <p:nvSpPr>
          <p:cNvPr id="17" name="Rectangle 29"/>
          <p:cNvSpPr>
            <a:spLocks noChangeArrowheads="1"/>
          </p:cNvSpPr>
          <p:nvPr/>
        </p:nvSpPr>
        <p:spPr bwMode="auto">
          <a:xfrm>
            <a:off x="1893887" y="5029200"/>
            <a:ext cx="182563" cy="228600"/>
          </a:xfrm>
          <a:prstGeom prst="rect">
            <a:avLst/>
          </a:prstGeom>
          <a:noFill/>
          <a:ln w="3175">
            <a:noFill/>
            <a:miter lim="800000"/>
            <a:headEnd/>
            <a:tailEnd/>
          </a:ln>
        </p:spPr>
        <p:txBody>
          <a:bodyPr wrap="none" anchor="ctr"/>
          <a:lstStyle/>
          <a:p>
            <a:pPr eaLnBrk="0" hangingPunct="0"/>
            <a:r>
              <a:rPr kumimoji="1" lang="en-US" sz="1400" b="0">
                <a:latin typeface="Courier New" pitchFamily="-65" charset="0"/>
              </a:rPr>
              <a:t>2</a:t>
            </a:r>
          </a:p>
        </p:txBody>
      </p:sp>
      <p:sp>
        <p:nvSpPr>
          <p:cNvPr id="18" name="Rectangle 30"/>
          <p:cNvSpPr>
            <a:spLocks noChangeArrowheads="1"/>
          </p:cNvSpPr>
          <p:nvPr/>
        </p:nvSpPr>
        <p:spPr bwMode="auto">
          <a:xfrm>
            <a:off x="1893887" y="4419600"/>
            <a:ext cx="182563" cy="228600"/>
          </a:xfrm>
          <a:prstGeom prst="rect">
            <a:avLst/>
          </a:prstGeom>
          <a:noFill/>
          <a:ln w="3175">
            <a:noFill/>
            <a:miter lim="800000"/>
            <a:headEnd/>
            <a:tailEnd/>
          </a:ln>
        </p:spPr>
        <p:txBody>
          <a:bodyPr wrap="none" anchor="ctr"/>
          <a:lstStyle/>
          <a:p>
            <a:pPr eaLnBrk="0" hangingPunct="0"/>
            <a:r>
              <a:rPr kumimoji="1" lang="en-US" sz="1400" b="0">
                <a:latin typeface="Courier New" pitchFamily="-65" charset="0"/>
              </a:rPr>
              <a:t>0</a:t>
            </a:r>
          </a:p>
        </p:txBody>
      </p:sp>
      <p:sp>
        <p:nvSpPr>
          <p:cNvPr id="20" name="Rectangle 31"/>
          <p:cNvSpPr>
            <a:spLocks noChangeArrowheads="1"/>
          </p:cNvSpPr>
          <p:nvPr/>
        </p:nvSpPr>
        <p:spPr bwMode="auto">
          <a:xfrm>
            <a:off x="1893887" y="5334000"/>
            <a:ext cx="182563" cy="228600"/>
          </a:xfrm>
          <a:prstGeom prst="rect">
            <a:avLst/>
          </a:prstGeom>
          <a:noFill/>
          <a:ln w="3175">
            <a:noFill/>
            <a:miter lim="800000"/>
            <a:headEnd/>
            <a:tailEnd/>
          </a:ln>
        </p:spPr>
        <p:txBody>
          <a:bodyPr wrap="none" anchor="ctr"/>
          <a:lstStyle/>
          <a:p>
            <a:pPr eaLnBrk="0" hangingPunct="0"/>
            <a:r>
              <a:rPr kumimoji="1" lang="en-US" sz="1400" b="0">
                <a:latin typeface="Courier New" pitchFamily="-65" charset="0"/>
              </a:rPr>
              <a:t>3</a:t>
            </a:r>
          </a:p>
        </p:txBody>
      </p:sp>
      <p:sp>
        <p:nvSpPr>
          <p:cNvPr id="22" name="Rectangle 32"/>
          <p:cNvSpPr>
            <a:spLocks noChangeArrowheads="1"/>
          </p:cNvSpPr>
          <p:nvPr/>
        </p:nvSpPr>
        <p:spPr bwMode="auto">
          <a:xfrm>
            <a:off x="1893887" y="5638800"/>
            <a:ext cx="182563" cy="228600"/>
          </a:xfrm>
          <a:prstGeom prst="rect">
            <a:avLst/>
          </a:prstGeom>
          <a:noFill/>
          <a:ln w="3175">
            <a:noFill/>
            <a:miter lim="800000"/>
            <a:headEnd/>
            <a:tailEnd/>
          </a:ln>
        </p:spPr>
        <p:txBody>
          <a:bodyPr wrap="none" anchor="ctr"/>
          <a:lstStyle/>
          <a:p>
            <a:pPr eaLnBrk="0" hangingPunct="0"/>
            <a:r>
              <a:rPr kumimoji="1" lang="en-US" sz="1400" b="0">
                <a:latin typeface="Courier New" pitchFamily="-65" charset="0"/>
              </a:rPr>
              <a:t>4</a:t>
            </a:r>
          </a:p>
        </p:txBody>
      </p:sp>
      <p:sp>
        <p:nvSpPr>
          <p:cNvPr id="24" name="Rectangle 37"/>
          <p:cNvSpPr>
            <a:spLocks noChangeArrowheads="1"/>
          </p:cNvSpPr>
          <p:nvPr/>
        </p:nvSpPr>
        <p:spPr bwMode="auto">
          <a:xfrm>
            <a:off x="5930900" y="4343400"/>
            <a:ext cx="1038225" cy="304800"/>
          </a:xfrm>
          <a:prstGeom prst="rect">
            <a:avLst/>
          </a:prstGeom>
          <a:noFill/>
          <a:ln w="9525">
            <a:noFill/>
            <a:miter lim="800000"/>
            <a:headEnd/>
            <a:tailEnd/>
          </a:ln>
        </p:spPr>
        <p:txBody>
          <a:bodyPr wrap="none">
            <a:spAutoFit/>
          </a:bodyPr>
          <a:lstStyle/>
          <a:p>
            <a:r>
              <a:rPr lang="en-US" sz="1400" b="0">
                <a:solidFill>
                  <a:srgbClr val="009900"/>
                </a:solidFill>
                <a:latin typeface="Courier New" pitchFamily="-65" charset="0"/>
              </a:rPr>
              <a:t>src[0]=5</a:t>
            </a:r>
          </a:p>
        </p:txBody>
      </p:sp>
      <p:sp>
        <p:nvSpPr>
          <p:cNvPr id="25" name="Rectangle 38"/>
          <p:cNvSpPr>
            <a:spLocks noChangeArrowheads="1"/>
          </p:cNvSpPr>
          <p:nvPr/>
        </p:nvSpPr>
        <p:spPr bwMode="auto">
          <a:xfrm>
            <a:off x="4302125" y="3962400"/>
            <a:ext cx="1357312" cy="304800"/>
          </a:xfrm>
          <a:prstGeom prst="rect">
            <a:avLst/>
          </a:prstGeom>
          <a:noFill/>
          <a:ln w="9525">
            <a:noFill/>
            <a:miter lim="800000"/>
            <a:headEnd/>
            <a:tailEnd/>
          </a:ln>
        </p:spPr>
        <p:txBody>
          <a:bodyPr wrap="none">
            <a:spAutoFit/>
          </a:bodyPr>
          <a:lstStyle/>
          <a:p>
            <a:r>
              <a:rPr lang="en-US" sz="1400" b="0">
                <a:solidFill>
                  <a:srgbClr val="009900"/>
                </a:solidFill>
                <a:latin typeface="Courier New" pitchFamily="-65" charset="0"/>
              </a:rPr>
              <a:t>src[0][0]=1</a:t>
            </a:r>
          </a:p>
        </p:txBody>
      </p:sp>
      <p:sp>
        <p:nvSpPr>
          <p:cNvPr id="26" name="Rectangle 39"/>
          <p:cNvSpPr>
            <a:spLocks noChangeArrowheads="1"/>
          </p:cNvSpPr>
          <p:nvPr/>
        </p:nvSpPr>
        <p:spPr bwMode="auto">
          <a:xfrm>
            <a:off x="6032500" y="5029200"/>
            <a:ext cx="1677987" cy="304800"/>
          </a:xfrm>
          <a:prstGeom prst="rect">
            <a:avLst/>
          </a:prstGeom>
          <a:noFill/>
          <a:ln w="9525">
            <a:noFill/>
            <a:miter lim="800000"/>
            <a:headEnd/>
            <a:tailEnd/>
          </a:ln>
        </p:spPr>
        <p:txBody>
          <a:bodyPr wrap="none">
            <a:spAutoFit/>
          </a:bodyPr>
          <a:lstStyle/>
          <a:p>
            <a:r>
              <a:rPr lang="en-US" sz="1400" b="0">
                <a:solidFill>
                  <a:srgbClr val="009900"/>
                </a:solidFill>
                <a:latin typeface="Courier New" pitchFamily="-65" charset="0"/>
              </a:rPr>
              <a:t>src[2][2:1]=10</a:t>
            </a:r>
          </a:p>
        </p:txBody>
      </p:sp>
      <p:sp>
        <p:nvSpPr>
          <p:cNvPr id="27" name="Line 40"/>
          <p:cNvSpPr>
            <a:spLocks noChangeShapeType="1"/>
          </p:cNvSpPr>
          <p:nvPr/>
        </p:nvSpPr>
        <p:spPr bwMode="auto">
          <a:xfrm flipH="1">
            <a:off x="5246687" y="4495800"/>
            <a:ext cx="685800" cy="0"/>
          </a:xfrm>
          <a:prstGeom prst="line">
            <a:avLst/>
          </a:prstGeom>
          <a:noFill/>
          <a:ln w="12700" cap="rnd">
            <a:solidFill>
              <a:schemeClr val="tx1"/>
            </a:solidFill>
            <a:prstDash val="sysDot"/>
            <a:round/>
            <a:headEnd/>
            <a:tailEnd type="triangle" w="med" len="med"/>
          </a:ln>
        </p:spPr>
        <p:txBody>
          <a:bodyPr/>
          <a:lstStyle/>
          <a:p>
            <a:endParaRPr lang="en-US"/>
          </a:p>
        </p:txBody>
      </p:sp>
      <p:sp>
        <p:nvSpPr>
          <p:cNvPr id="28" name="Text Box 41"/>
          <p:cNvSpPr txBox="1">
            <a:spLocks noChangeArrowheads="1"/>
          </p:cNvSpPr>
          <p:nvPr/>
        </p:nvSpPr>
        <p:spPr bwMode="auto">
          <a:xfrm>
            <a:off x="2133600" y="4745038"/>
            <a:ext cx="3121025" cy="284162"/>
          </a:xfrm>
          <a:prstGeom prst="rect">
            <a:avLst/>
          </a:prstGeom>
          <a:noFill/>
          <a:ln w="9525">
            <a:solidFill>
              <a:schemeClr val="tx1"/>
            </a:solidFill>
            <a:miter lim="800000"/>
            <a:headEnd/>
            <a:tailEnd/>
          </a:ln>
        </p:spPr>
        <p:txBody>
          <a:bodyPr wrap="none">
            <a:spAutoFit/>
          </a:bodyPr>
          <a:lstStyle/>
          <a:p>
            <a:r>
              <a:rPr lang="en-US" sz="1200" b="0">
                <a:latin typeface="Courier New" pitchFamily="-65" charset="0"/>
              </a:rPr>
              <a:t>00000000000000000000000000000101</a:t>
            </a:r>
          </a:p>
        </p:txBody>
      </p:sp>
      <p:sp>
        <p:nvSpPr>
          <p:cNvPr id="29" name="Text Box 42"/>
          <p:cNvSpPr txBox="1">
            <a:spLocks noChangeArrowheads="1"/>
          </p:cNvSpPr>
          <p:nvPr/>
        </p:nvSpPr>
        <p:spPr bwMode="auto">
          <a:xfrm>
            <a:off x="2133600" y="5049838"/>
            <a:ext cx="3121025" cy="284162"/>
          </a:xfrm>
          <a:prstGeom prst="rect">
            <a:avLst/>
          </a:prstGeom>
          <a:noFill/>
          <a:ln w="9525">
            <a:solidFill>
              <a:schemeClr val="tx1"/>
            </a:solidFill>
            <a:miter lim="800000"/>
            <a:headEnd/>
            <a:tailEnd/>
          </a:ln>
        </p:spPr>
        <p:txBody>
          <a:bodyPr wrap="none">
            <a:spAutoFit/>
          </a:bodyPr>
          <a:lstStyle/>
          <a:p>
            <a:r>
              <a:rPr lang="en-US" sz="1200" b="0">
                <a:latin typeface="Courier New" pitchFamily="-65" charset="0"/>
              </a:rPr>
              <a:t>00000000000000000000000000000101</a:t>
            </a:r>
          </a:p>
        </p:txBody>
      </p:sp>
      <p:sp>
        <p:nvSpPr>
          <p:cNvPr id="30" name="Text Box 43"/>
          <p:cNvSpPr txBox="1">
            <a:spLocks noChangeArrowheads="1"/>
          </p:cNvSpPr>
          <p:nvPr/>
        </p:nvSpPr>
        <p:spPr bwMode="auto">
          <a:xfrm>
            <a:off x="2133600" y="5354638"/>
            <a:ext cx="3121025" cy="284162"/>
          </a:xfrm>
          <a:prstGeom prst="rect">
            <a:avLst/>
          </a:prstGeom>
          <a:noFill/>
          <a:ln w="9525">
            <a:solidFill>
              <a:schemeClr val="tx1"/>
            </a:solidFill>
            <a:miter lim="800000"/>
            <a:headEnd/>
            <a:tailEnd/>
          </a:ln>
        </p:spPr>
        <p:txBody>
          <a:bodyPr wrap="none">
            <a:spAutoFit/>
          </a:bodyPr>
          <a:lstStyle/>
          <a:p>
            <a:r>
              <a:rPr lang="en-US" sz="1200" b="0">
                <a:latin typeface="Courier New" pitchFamily="-65" charset="0"/>
              </a:rPr>
              <a:t>00000000000000000000000000000101</a:t>
            </a:r>
          </a:p>
        </p:txBody>
      </p:sp>
      <p:sp>
        <p:nvSpPr>
          <p:cNvPr id="31" name="Text Box 44"/>
          <p:cNvSpPr txBox="1">
            <a:spLocks noChangeArrowheads="1"/>
          </p:cNvSpPr>
          <p:nvPr/>
        </p:nvSpPr>
        <p:spPr bwMode="auto">
          <a:xfrm>
            <a:off x="2133600" y="5659438"/>
            <a:ext cx="3121025" cy="284162"/>
          </a:xfrm>
          <a:prstGeom prst="rect">
            <a:avLst/>
          </a:prstGeom>
          <a:noFill/>
          <a:ln w="9525">
            <a:solidFill>
              <a:schemeClr val="tx1"/>
            </a:solidFill>
            <a:miter lim="800000"/>
            <a:headEnd/>
            <a:tailEnd/>
          </a:ln>
        </p:spPr>
        <p:txBody>
          <a:bodyPr wrap="none">
            <a:spAutoFit/>
          </a:bodyPr>
          <a:lstStyle/>
          <a:p>
            <a:r>
              <a:rPr lang="en-US" sz="1200" b="0">
                <a:latin typeface="Courier New" pitchFamily="-65" charset="0"/>
              </a:rPr>
              <a:t>00000000000000000000000000000101</a:t>
            </a:r>
          </a:p>
        </p:txBody>
      </p:sp>
      <p:sp>
        <p:nvSpPr>
          <p:cNvPr id="32" name="Line 45"/>
          <p:cNvSpPr>
            <a:spLocks noChangeShapeType="1"/>
          </p:cNvSpPr>
          <p:nvPr/>
        </p:nvSpPr>
        <p:spPr bwMode="auto">
          <a:xfrm>
            <a:off x="5094287" y="4191000"/>
            <a:ext cx="0" cy="304800"/>
          </a:xfrm>
          <a:prstGeom prst="line">
            <a:avLst/>
          </a:prstGeom>
          <a:noFill/>
          <a:ln w="12700" cap="rnd">
            <a:solidFill>
              <a:schemeClr val="tx1"/>
            </a:solidFill>
            <a:prstDash val="sysDot"/>
            <a:round/>
            <a:headEnd/>
            <a:tailEnd type="triangle" w="med" len="med"/>
          </a:ln>
        </p:spPr>
        <p:txBody>
          <a:bodyPr/>
          <a:lstStyle/>
          <a:p>
            <a:endParaRPr lang="en-US"/>
          </a:p>
        </p:txBody>
      </p:sp>
      <p:sp>
        <p:nvSpPr>
          <p:cNvPr id="33" name="Line 48"/>
          <p:cNvSpPr>
            <a:spLocks noChangeShapeType="1"/>
          </p:cNvSpPr>
          <p:nvPr/>
        </p:nvSpPr>
        <p:spPr bwMode="auto">
          <a:xfrm flipH="1">
            <a:off x="5246687" y="5181600"/>
            <a:ext cx="762000" cy="0"/>
          </a:xfrm>
          <a:prstGeom prst="line">
            <a:avLst/>
          </a:prstGeom>
          <a:noFill/>
          <a:ln w="12700" cap="rnd">
            <a:solidFill>
              <a:schemeClr val="tx1"/>
            </a:solidFill>
            <a:prstDash val="sysDot"/>
            <a:round/>
            <a:headEnd/>
            <a:tailEnd type="triangle" w="med" len="med"/>
          </a:ln>
        </p:spPr>
        <p:txBody>
          <a:bodyPr/>
          <a:lstStyle/>
          <a:p>
            <a:endParaRPr lang="en-US"/>
          </a:p>
        </p:txBody>
      </p:sp>
      <p:sp>
        <p:nvSpPr>
          <p:cNvPr id="34" name="Rectangle 33"/>
          <p:cNvSpPr/>
          <p:nvPr/>
        </p:nvSpPr>
        <p:spPr>
          <a:xfrm>
            <a:off x="609600" y="3276600"/>
            <a:ext cx="5638800" cy="369332"/>
          </a:xfrm>
          <a:prstGeom prst="rect">
            <a:avLst/>
          </a:prstGeom>
          <a:solidFill>
            <a:srgbClr val="CCFFCC"/>
          </a:solidFill>
        </p:spPr>
        <p:txBody>
          <a:bodyPr wrap="square">
            <a:spAutoFit/>
          </a:bodyPr>
          <a:lstStyle/>
          <a:p>
            <a:r>
              <a:rPr lang="en-US" smtClean="0">
                <a:latin typeface="Courier New" pitchFamily="49" charset="0"/>
                <a:cs typeface="Courier New" pitchFamily="49" charset="0"/>
              </a:rPr>
              <a:t># 00000000000000000000000000000101 1 10</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9" grpId="0" animBg="1"/>
      <p:bldP spid="10" grpId="0" animBg="1"/>
      <p:bldP spid="11" grpId="0" animBg="1"/>
      <p:bldP spid="12" grpId="0"/>
      <p:bldP spid="13" grpId="0" animBg="1"/>
      <p:bldP spid="14" grpId="0" animBg="1"/>
      <p:bldP spid="15" grpId="0"/>
      <p:bldP spid="16" grpId="0"/>
      <p:bldP spid="17" grpId="0"/>
      <p:bldP spid="18" grpId="0"/>
      <p:bldP spid="20" grpId="0"/>
      <p:bldP spid="22" grpId="0"/>
      <p:bldP spid="24" grpId="0"/>
      <p:bldP spid="25"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Array Operations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16</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228600" y="1066800"/>
            <a:ext cx="8915400" cy="4401205"/>
          </a:xfrm>
          <a:prstGeom prst="rect">
            <a:avLst/>
          </a:prstGeom>
          <a:noFill/>
        </p:spPr>
        <p:txBody>
          <a:bodyPr wrap="square" rtlCol="0">
            <a:spAutoFit/>
          </a:bodyPr>
          <a:lstStyle/>
          <a:p>
            <a:r>
              <a:rPr lang="en-US" sz="2400" smtClean="0"/>
              <a:t>Write the SystemVerilog code to:</a:t>
            </a:r>
          </a:p>
          <a:p>
            <a:pPr marL="457200" indent="-457200">
              <a:buAutoNum type="arabicParenR"/>
            </a:pPr>
            <a:r>
              <a:rPr lang="en-US" sz="2400" smtClean="0"/>
              <a:t>Declare a 2-state array, </a:t>
            </a:r>
            <a:r>
              <a:rPr lang="en-US" sz="2200" smtClean="0">
                <a:latin typeface="Courier New" pitchFamily="49" charset="0"/>
                <a:cs typeface="Courier New" pitchFamily="49" charset="0"/>
              </a:rPr>
              <a:t>my_array</a:t>
            </a:r>
            <a:r>
              <a:rPr lang="en-US" sz="2400" smtClean="0"/>
              <a:t>, that holds four 12-bit values</a:t>
            </a:r>
          </a:p>
          <a:p>
            <a:pPr marL="457200" indent="-457200">
              <a:buAutoNum type="arabicParenR"/>
            </a:pPr>
            <a:r>
              <a:rPr lang="en-US" sz="2400" smtClean="0"/>
              <a:t>initialize </a:t>
            </a:r>
            <a:r>
              <a:rPr lang="en-US" sz="2200" smtClean="0">
                <a:latin typeface="Courier New" pitchFamily="49" charset="0"/>
                <a:cs typeface="Courier New" pitchFamily="49" charset="0"/>
              </a:rPr>
              <a:t>my_array</a:t>
            </a:r>
            <a:r>
              <a:rPr lang="en-US" sz="2400" smtClean="0"/>
              <a:t> so that:</a:t>
            </a:r>
          </a:p>
          <a:p>
            <a:pPr marL="914400" lvl="1" indent="-457200">
              <a:buAutoNum type="arabicParenR"/>
            </a:pPr>
            <a:r>
              <a:rPr lang="en-US" sz="2200" smtClean="0">
                <a:latin typeface="Courier New" pitchFamily="49" charset="0"/>
                <a:cs typeface="Courier New" pitchFamily="49" charset="0"/>
              </a:rPr>
              <a:t>my_array[0] = </a:t>
            </a:r>
            <a:r>
              <a:rPr lang="en-US" sz="2200" smtClean="0">
                <a:latin typeface="Courier New" pitchFamily="49" charset="0"/>
                <a:ea typeface="ＭＳ Ｐゴシック" pitchFamily="-65" charset="-128"/>
                <a:cs typeface="Courier New" pitchFamily="49" charset="0"/>
              </a:rPr>
              <a:t>12’h012 </a:t>
            </a:r>
          </a:p>
          <a:p>
            <a:pPr marL="914400" lvl="1" indent="-457200">
              <a:buAutoNum type="arabicParenR"/>
            </a:pPr>
            <a:r>
              <a:rPr lang="en-US" sz="2200" smtClean="0">
                <a:latin typeface="Courier New" pitchFamily="49" charset="0"/>
                <a:cs typeface="Courier New" pitchFamily="49" charset="0"/>
              </a:rPr>
              <a:t>my_array[1] = </a:t>
            </a:r>
            <a:r>
              <a:rPr lang="en-US" sz="2200" smtClean="0">
                <a:latin typeface="Courier New" pitchFamily="49" charset="0"/>
                <a:ea typeface="ＭＳ Ｐゴシック" pitchFamily="-65" charset="-128"/>
                <a:cs typeface="Courier New" pitchFamily="49" charset="0"/>
              </a:rPr>
              <a:t>12’h345, </a:t>
            </a:r>
          </a:p>
          <a:p>
            <a:pPr marL="914400" lvl="1" indent="-457200">
              <a:buAutoNum type="arabicParenR"/>
            </a:pPr>
            <a:r>
              <a:rPr lang="en-US" sz="2200" smtClean="0">
                <a:latin typeface="Courier New" pitchFamily="49" charset="0"/>
                <a:cs typeface="Courier New" pitchFamily="49" charset="0"/>
              </a:rPr>
              <a:t>my_array[2] = </a:t>
            </a:r>
            <a:r>
              <a:rPr lang="en-US" sz="2200" smtClean="0">
                <a:latin typeface="Courier New" pitchFamily="49" charset="0"/>
                <a:ea typeface="ＭＳ Ｐゴシック" pitchFamily="-65" charset="-128"/>
                <a:cs typeface="Courier New" pitchFamily="49" charset="0"/>
              </a:rPr>
              <a:t>12’h678, </a:t>
            </a:r>
          </a:p>
          <a:p>
            <a:pPr marL="914400" lvl="1" indent="-457200">
              <a:buAutoNum type="arabicParenR"/>
            </a:pPr>
            <a:r>
              <a:rPr lang="en-US" sz="2200" smtClean="0">
                <a:latin typeface="Courier New" pitchFamily="49" charset="0"/>
                <a:cs typeface="Courier New" pitchFamily="49" charset="0"/>
              </a:rPr>
              <a:t>my_array[3] = </a:t>
            </a:r>
            <a:r>
              <a:rPr lang="en-US" sz="2200" smtClean="0">
                <a:latin typeface="Courier New" pitchFamily="49" charset="0"/>
                <a:ea typeface="ＭＳ Ｐゴシック" pitchFamily="-65" charset="-128"/>
                <a:cs typeface="Courier New" pitchFamily="49" charset="0"/>
              </a:rPr>
              <a:t>12’h9AB;</a:t>
            </a:r>
            <a:endParaRPr lang="en-US" sz="2200" smtClean="0">
              <a:latin typeface="Courier New" pitchFamily="49" charset="0"/>
              <a:cs typeface="Courier New" pitchFamily="49" charset="0"/>
            </a:endParaRPr>
          </a:p>
          <a:p>
            <a:pPr marL="457200" indent="-457200">
              <a:buAutoNum type="arabicParenR"/>
            </a:pPr>
            <a:r>
              <a:rPr lang="en-US" sz="2400" smtClean="0"/>
              <a:t> Traverse </a:t>
            </a:r>
            <a:r>
              <a:rPr lang="en-US" sz="2200" smtClean="0">
                <a:latin typeface="Courier New" pitchFamily="49" charset="0"/>
                <a:cs typeface="Courier New" pitchFamily="49" charset="0"/>
              </a:rPr>
              <a:t>my_array</a:t>
            </a:r>
            <a:r>
              <a:rPr lang="en-US" sz="2400" smtClean="0"/>
              <a:t> and print out bits [5:4] of each 12-bit element</a:t>
            </a:r>
          </a:p>
          <a:p>
            <a:pPr marL="914400" lvl="1" indent="-457200">
              <a:buAutoNum type="arabicParenR"/>
            </a:pPr>
            <a:r>
              <a:rPr lang="en-US" sz="2400" smtClean="0"/>
              <a:t>Using a for loop</a:t>
            </a:r>
          </a:p>
          <a:p>
            <a:pPr marL="914400" lvl="1" indent="-457200">
              <a:buAutoNum type="arabicParenR"/>
            </a:pPr>
            <a:r>
              <a:rPr lang="en-US" sz="2400" smtClean="0"/>
              <a:t>Using a foreach loop</a:t>
            </a:r>
          </a:p>
          <a:p>
            <a:r>
              <a:rPr lang="en-US" sz="2400" smtClean="0"/>
              <a:t>     </a:t>
            </a:r>
          </a:p>
          <a:p>
            <a:endParaRPr lang="en-US" sz="2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838200" y="4343400"/>
            <a:ext cx="3752950" cy="430887"/>
          </a:xfrm>
          <a:prstGeom prst="rect">
            <a:avLst/>
          </a:prstGeom>
          <a:solidFill>
            <a:srgbClr val="FFFFCC"/>
          </a:solidFill>
          <a:ln>
            <a:solidFill>
              <a:schemeClr val="tx1"/>
            </a:solidFill>
          </a:ln>
        </p:spPr>
        <p:txBody>
          <a:bodyPr wrap="none" rtlCol="0">
            <a:spAutoFit/>
          </a:bodyPr>
          <a:lstStyle/>
          <a:p>
            <a:pPr marL="0" lvl="1"/>
            <a:r>
              <a:rPr lang="en-US" sz="2200" smtClean="0">
                <a:latin typeface="Courier New" pitchFamily="49" charset="0"/>
                <a:cs typeface="Courier New" pitchFamily="49" charset="0"/>
              </a:rPr>
              <a:t>$displayh(up_array); </a:t>
            </a:r>
          </a:p>
        </p:txBody>
      </p:sp>
      <p:sp>
        <p:nvSpPr>
          <p:cNvPr id="73" name="TextBox 72"/>
          <p:cNvSpPr txBox="1"/>
          <p:nvPr/>
        </p:nvSpPr>
        <p:spPr>
          <a:xfrm>
            <a:off x="914400" y="5410200"/>
            <a:ext cx="3413114" cy="769441"/>
          </a:xfrm>
          <a:prstGeom prst="rect">
            <a:avLst/>
          </a:prstGeom>
          <a:solidFill>
            <a:srgbClr val="FFFFCC"/>
          </a:solidFill>
          <a:ln>
            <a:solidFill>
              <a:schemeClr val="tx1"/>
            </a:solidFill>
          </a:ln>
        </p:spPr>
        <p:txBody>
          <a:bodyPr wrap="none" rtlCol="0">
            <a:spAutoFit/>
          </a:bodyPr>
          <a:lstStyle/>
          <a:p>
            <a:pPr marL="0" lvl="1"/>
            <a:r>
              <a:rPr lang="en-US" sz="2200" smtClean="0">
                <a:latin typeface="Courier New" pitchFamily="49" charset="0"/>
                <a:cs typeface="Courier New" pitchFamily="49" charset="0"/>
              </a:rPr>
              <a:t>always @(up_array);</a:t>
            </a:r>
          </a:p>
          <a:p>
            <a:pPr marL="0" lvl="1"/>
            <a:r>
              <a:rPr lang="en-US" sz="2200" smtClean="0">
                <a:latin typeface="Courier New" pitchFamily="49" charset="0"/>
                <a:cs typeface="Courier New" pitchFamily="49" charset="0"/>
              </a:rPr>
              <a:t>wait(up_array);</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smtClean="0"/>
              <a:t>2.2.1 Fixed size arrays - unpacked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17</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152400" y="838200"/>
            <a:ext cx="8991600" cy="4585871"/>
          </a:xfrm>
          <a:prstGeom prst="rect">
            <a:avLst/>
          </a:prstGeom>
          <a:noFill/>
        </p:spPr>
        <p:txBody>
          <a:bodyPr wrap="square" rtlCol="0">
            <a:spAutoFit/>
          </a:bodyPr>
          <a:lstStyle/>
          <a:p>
            <a:pPr>
              <a:buFont typeface="Arial" pitchFamily="34" charset="0"/>
              <a:buChar char="•"/>
            </a:pPr>
            <a:r>
              <a:rPr lang="en-US" sz="2400" smtClean="0"/>
              <a:t>Unpacked arrays</a:t>
            </a:r>
          </a:p>
          <a:p>
            <a:pPr lvl="1">
              <a:buFont typeface="Arial" pitchFamily="34" charset="0"/>
              <a:buChar char="•"/>
            </a:pPr>
            <a:r>
              <a:rPr lang="en-US" sz="2400" smtClean="0"/>
              <a:t> Store </a:t>
            </a:r>
            <a:r>
              <a:rPr lang="en-US" sz="2000" smtClean="0">
                <a:latin typeface="Courier New" pitchFamily="49" charset="0"/>
                <a:cs typeface="Courier New" pitchFamily="49" charset="0"/>
              </a:rPr>
              <a:t>byte, shortint, int</a:t>
            </a:r>
            <a:r>
              <a:rPr lang="en-US" sz="2200" smtClean="0">
                <a:latin typeface="Courier New" pitchFamily="49" charset="0"/>
                <a:cs typeface="Courier New" pitchFamily="49" charset="0"/>
              </a:rPr>
              <a:t> </a:t>
            </a:r>
            <a:r>
              <a:rPr lang="en-US" sz="2400" smtClean="0"/>
              <a:t>in a single 32-bit word </a:t>
            </a:r>
          </a:p>
          <a:p>
            <a:pPr lvl="1">
              <a:buFont typeface="Arial" pitchFamily="34" charset="0"/>
              <a:buChar char="•"/>
            </a:pPr>
            <a:r>
              <a:rPr lang="en-US" sz="2400" smtClean="0"/>
              <a:t> Identified by the declaration. Depth is declared after the variable</a:t>
            </a:r>
          </a:p>
          <a:p>
            <a:pPr lvl="1"/>
            <a:r>
              <a:rPr lang="en-US" sz="2400" smtClean="0"/>
              <a:t>   </a:t>
            </a:r>
            <a:endParaRPr lang="en-US" sz="2000" smtClean="0">
              <a:latin typeface="Courier New" pitchFamily="-65" charset="0"/>
            </a:endParaRPr>
          </a:p>
          <a:p>
            <a:pPr lvl="1"/>
            <a:endParaRPr lang="en-US" sz="2000" smtClean="0">
              <a:latin typeface="Courier New" pitchFamily="-65" charset="0"/>
            </a:endParaRPr>
          </a:p>
          <a:p>
            <a:pPr lvl="1"/>
            <a:endParaRPr lang="en-US" sz="2000" smtClean="0">
              <a:latin typeface="Courier New" pitchFamily="-65" charset="0"/>
            </a:endParaRPr>
          </a:p>
          <a:p>
            <a:pPr lvl="1"/>
            <a:endParaRPr lang="en-US" sz="2000" smtClean="0">
              <a:latin typeface="Courier New" pitchFamily="-65" charset="0"/>
            </a:endParaRPr>
          </a:p>
          <a:p>
            <a:pPr lvl="1"/>
            <a:endParaRPr lang="en-US" sz="2000" smtClean="0">
              <a:latin typeface="Courier New" pitchFamily="-65" charset="0"/>
            </a:endParaRPr>
          </a:p>
          <a:p>
            <a:pPr lvl="1"/>
            <a:endParaRPr lang="en-US" sz="2000" smtClean="0">
              <a:latin typeface="Courier New" pitchFamily="-65" charset="0"/>
            </a:endParaRPr>
          </a:p>
          <a:p>
            <a:pPr lvl="1">
              <a:buFont typeface="Arial" pitchFamily="34" charset="0"/>
              <a:buChar char="•"/>
            </a:pPr>
            <a:r>
              <a:rPr lang="en-US" sz="2000" smtClean="0">
                <a:latin typeface="Courier New" pitchFamily="-65" charset="0"/>
              </a:rPr>
              <a:t> </a:t>
            </a:r>
            <a:r>
              <a:rPr lang="en-US" sz="2400" smtClean="0"/>
              <a:t>Can consider </a:t>
            </a:r>
            <a:r>
              <a:rPr lang="en-US" sz="2000" smtClean="0">
                <a:latin typeface="Courier New" pitchFamily="49" charset="0"/>
                <a:cs typeface="Courier New" pitchFamily="49" charset="0"/>
              </a:rPr>
              <a:t>up_array</a:t>
            </a:r>
            <a:r>
              <a:rPr lang="en-US" sz="2400" smtClean="0"/>
              <a:t> only as an array of bytes.</a:t>
            </a:r>
          </a:p>
          <a:p>
            <a:pPr lvl="1"/>
            <a:endParaRPr lang="en-US" sz="2400" smtClean="0"/>
          </a:p>
          <a:p>
            <a:pPr lvl="1"/>
            <a:endParaRPr lang="en-US" sz="2400" smtClean="0"/>
          </a:p>
          <a:p>
            <a:pPr lvl="1">
              <a:buFont typeface="Arial" pitchFamily="34" charset="0"/>
              <a:buChar char="•"/>
            </a:pPr>
            <a:r>
              <a:rPr lang="en-US" sz="2400" smtClean="0"/>
              <a:t> Cannot trigger an event on </a:t>
            </a:r>
            <a:r>
              <a:rPr lang="en-US" sz="2000" smtClean="0">
                <a:latin typeface="Courier New" pitchFamily="49" charset="0"/>
                <a:cs typeface="Courier New" pitchFamily="49" charset="0"/>
              </a:rPr>
              <a:t>up_array</a:t>
            </a:r>
          </a:p>
        </p:txBody>
      </p:sp>
      <p:sp>
        <p:nvSpPr>
          <p:cNvPr id="50" name="Rectangle 94"/>
          <p:cNvSpPr>
            <a:spLocks noChangeArrowheads="1"/>
          </p:cNvSpPr>
          <p:nvPr/>
        </p:nvSpPr>
        <p:spPr bwMode="auto">
          <a:xfrm>
            <a:off x="7421563" y="2974975"/>
            <a:ext cx="182562"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1" name="Rectangle 95"/>
          <p:cNvSpPr>
            <a:spLocks noChangeArrowheads="1"/>
          </p:cNvSpPr>
          <p:nvPr/>
        </p:nvSpPr>
        <p:spPr bwMode="auto">
          <a:xfrm>
            <a:off x="7239000" y="2974975"/>
            <a:ext cx="182563"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2" name="Rectangle 96"/>
          <p:cNvSpPr>
            <a:spLocks noChangeArrowheads="1"/>
          </p:cNvSpPr>
          <p:nvPr/>
        </p:nvSpPr>
        <p:spPr bwMode="auto">
          <a:xfrm>
            <a:off x="7070725" y="2974975"/>
            <a:ext cx="182563"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3" name="Rectangle 97"/>
          <p:cNvSpPr>
            <a:spLocks noChangeArrowheads="1"/>
          </p:cNvSpPr>
          <p:nvPr/>
        </p:nvSpPr>
        <p:spPr bwMode="auto">
          <a:xfrm>
            <a:off x="6888163" y="2974975"/>
            <a:ext cx="182562"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4" name="Rectangle 98"/>
          <p:cNvSpPr>
            <a:spLocks noChangeArrowheads="1"/>
          </p:cNvSpPr>
          <p:nvPr/>
        </p:nvSpPr>
        <p:spPr bwMode="auto">
          <a:xfrm>
            <a:off x="6705600" y="2974975"/>
            <a:ext cx="182563"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5" name="Rectangle 99"/>
          <p:cNvSpPr>
            <a:spLocks noChangeArrowheads="1"/>
          </p:cNvSpPr>
          <p:nvPr/>
        </p:nvSpPr>
        <p:spPr bwMode="auto">
          <a:xfrm>
            <a:off x="6523038" y="2974975"/>
            <a:ext cx="182562"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6" name="Rectangle 100"/>
          <p:cNvSpPr>
            <a:spLocks noChangeArrowheads="1"/>
          </p:cNvSpPr>
          <p:nvPr/>
        </p:nvSpPr>
        <p:spPr bwMode="auto">
          <a:xfrm>
            <a:off x="6354763" y="2974975"/>
            <a:ext cx="182562"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7" name="Rectangle 101"/>
          <p:cNvSpPr>
            <a:spLocks noChangeArrowheads="1"/>
          </p:cNvSpPr>
          <p:nvPr/>
        </p:nvSpPr>
        <p:spPr bwMode="auto">
          <a:xfrm>
            <a:off x="6172200" y="2974975"/>
            <a:ext cx="182563" cy="228600"/>
          </a:xfrm>
          <a:prstGeom prst="rect">
            <a:avLst/>
          </a:prstGeom>
          <a:noFill/>
          <a:ln w="3175">
            <a:noFill/>
            <a:miter lim="800000"/>
            <a:headEnd/>
            <a:tailEnd/>
          </a:ln>
        </p:spPr>
        <p:txBody>
          <a:bodyPr wrap="none" anchor="ctr"/>
          <a:lstStyle/>
          <a:p>
            <a:pPr eaLnBrk="0" hangingPunct="0"/>
            <a:endParaRPr kumimoji="1" lang="en-US" sz="1400" b="0">
              <a:latin typeface="Courier New" pitchFamily="-65" charset="0"/>
            </a:endParaRPr>
          </a:p>
        </p:txBody>
      </p:sp>
      <p:sp>
        <p:nvSpPr>
          <p:cNvPr id="58" name="Text Box 162"/>
          <p:cNvSpPr txBox="1">
            <a:spLocks noChangeArrowheads="1"/>
          </p:cNvSpPr>
          <p:nvPr/>
        </p:nvSpPr>
        <p:spPr bwMode="auto">
          <a:xfrm>
            <a:off x="2438400" y="3657600"/>
            <a:ext cx="3505200" cy="304800"/>
          </a:xfrm>
          <a:prstGeom prst="rect">
            <a:avLst/>
          </a:prstGeom>
          <a:noFill/>
          <a:ln w="15875">
            <a:noFill/>
            <a:miter lim="800000"/>
            <a:headEnd/>
            <a:tailEnd/>
          </a:ln>
        </p:spPr>
        <p:txBody>
          <a:bodyPr>
            <a:spAutoFit/>
          </a:bodyPr>
          <a:lstStyle/>
          <a:p>
            <a:pPr algn="l"/>
            <a:r>
              <a:rPr lang="en-US" sz="1400" b="0">
                <a:latin typeface="Helvetica Neue Light" pitchFamily="-65" charset="0"/>
              </a:rPr>
              <a:t>Total memory consumed = 3*32 = 96 bits</a:t>
            </a:r>
          </a:p>
        </p:txBody>
      </p:sp>
      <p:cxnSp>
        <p:nvCxnSpPr>
          <p:cNvPr id="111" name="Straight Arrow Connector 110"/>
          <p:cNvCxnSpPr/>
          <p:nvPr/>
        </p:nvCxnSpPr>
        <p:spPr>
          <a:xfrm rot="10800000">
            <a:off x="4343400" y="4572000"/>
            <a:ext cx="914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334000" y="4343400"/>
            <a:ext cx="2225930" cy="461665"/>
          </a:xfrm>
          <a:prstGeom prst="rect">
            <a:avLst/>
          </a:prstGeom>
          <a:noFill/>
        </p:spPr>
        <p:txBody>
          <a:bodyPr wrap="none" rtlCol="0">
            <a:spAutoFit/>
          </a:bodyPr>
          <a:lstStyle/>
          <a:p>
            <a:r>
              <a:rPr lang="en-US" sz="2400" smtClean="0">
                <a:solidFill>
                  <a:srgbClr val="FF0000"/>
                </a:solidFill>
              </a:rPr>
              <a:t>Will not compile</a:t>
            </a:r>
            <a:endParaRPr lang="en-US" sz="2400" dirty="0" smtClean="0">
              <a:solidFill>
                <a:srgbClr val="FF0000"/>
              </a:solidFill>
            </a:endParaRPr>
          </a:p>
        </p:txBody>
      </p:sp>
      <p:grpSp>
        <p:nvGrpSpPr>
          <p:cNvPr id="74" name="Group 73"/>
          <p:cNvGrpSpPr/>
          <p:nvPr/>
        </p:nvGrpSpPr>
        <p:grpSpPr>
          <a:xfrm>
            <a:off x="4267200" y="5410200"/>
            <a:ext cx="2759330" cy="461665"/>
            <a:chOff x="3581400" y="5410200"/>
            <a:chExt cx="2759330" cy="461665"/>
          </a:xfrm>
        </p:grpSpPr>
        <p:cxnSp>
          <p:nvCxnSpPr>
            <p:cNvPr id="113" name="Straight Arrow Connector 112"/>
            <p:cNvCxnSpPr/>
            <p:nvPr/>
          </p:nvCxnSpPr>
          <p:spPr>
            <a:xfrm rot="10800000">
              <a:off x="3581400" y="5638800"/>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4114800" y="5410200"/>
              <a:ext cx="2225930" cy="461665"/>
            </a:xfrm>
            <a:prstGeom prst="rect">
              <a:avLst/>
            </a:prstGeom>
            <a:noFill/>
          </p:spPr>
          <p:txBody>
            <a:bodyPr wrap="none" rtlCol="0">
              <a:spAutoFit/>
            </a:bodyPr>
            <a:lstStyle/>
            <a:p>
              <a:r>
                <a:rPr lang="en-US" sz="2400" smtClean="0">
                  <a:solidFill>
                    <a:srgbClr val="FF0000"/>
                  </a:solidFill>
                </a:rPr>
                <a:t>Will not compile</a:t>
              </a:r>
              <a:endParaRPr lang="en-US" sz="2400" dirty="0" smtClean="0">
                <a:solidFill>
                  <a:srgbClr val="FF0000"/>
                </a:solidFill>
              </a:endParaRPr>
            </a:p>
          </p:txBody>
        </p:sp>
      </p:grpSp>
      <p:grpSp>
        <p:nvGrpSpPr>
          <p:cNvPr id="75" name="Group 74"/>
          <p:cNvGrpSpPr/>
          <p:nvPr/>
        </p:nvGrpSpPr>
        <p:grpSpPr>
          <a:xfrm>
            <a:off x="3505200" y="5867400"/>
            <a:ext cx="3521330" cy="461665"/>
            <a:chOff x="3048000" y="5867400"/>
            <a:chExt cx="3521330" cy="461665"/>
          </a:xfrm>
        </p:grpSpPr>
        <p:cxnSp>
          <p:nvCxnSpPr>
            <p:cNvPr id="115" name="Straight Arrow Connector 114"/>
            <p:cNvCxnSpPr/>
            <p:nvPr/>
          </p:nvCxnSpPr>
          <p:spPr>
            <a:xfrm rot="10800000">
              <a:off x="3048000" y="6019800"/>
              <a:ext cx="1219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343400" y="5867400"/>
              <a:ext cx="2225930" cy="461665"/>
            </a:xfrm>
            <a:prstGeom prst="rect">
              <a:avLst/>
            </a:prstGeom>
            <a:noFill/>
          </p:spPr>
          <p:txBody>
            <a:bodyPr wrap="square" rtlCol="0">
              <a:spAutoFit/>
            </a:bodyPr>
            <a:lstStyle/>
            <a:p>
              <a:r>
                <a:rPr lang="en-US" sz="2400" smtClean="0">
                  <a:solidFill>
                    <a:srgbClr val="FF0000"/>
                  </a:solidFill>
                </a:rPr>
                <a:t>Will not compile</a:t>
              </a:r>
              <a:endParaRPr lang="en-US" sz="2400" dirty="0" smtClean="0">
                <a:solidFill>
                  <a:srgbClr val="FF0000"/>
                </a:solidFill>
              </a:endParaRPr>
            </a:p>
          </p:txBody>
        </p:sp>
      </p:grpSp>
      <p:sp>
        <p:nvSpPr>
          <p:cNvPr id="70" name="TextBox 69"/>
          <p:cNvSpPr txBox="1"/>
          <p:nvPr/>
        </p:nvSpPr>
        <p:spPr>
          <a:xfrm>
            <a:off x="914400" y="2057400"/>
            <a:ext cx="3922869" cy="430887"/>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bit [7:0] up_array[3];</a:t>
            </a:r>
            <a:endParaRPr lang="en-US" sz="2200" dirty="0" smtClean="0">
              <a:latin typeface="Courier New" pitchFamily="49" charset="0"/>
              <a:cs typeface="Courier New" pitchFamily="49" charset="0"/>
            </a:endParaRPr>
          </a:p>
        </p:txBody>
      </p:sp>
      <p:graphicFrame>
        <p:nvGraphicFramePr>
          <p:cNvPr id="78" name="Object 77"/>
          <p:cNvGraphicFramePr>
            <a:graphicFrameLocks noChangeAspect="1"/>
          </p:cNvGraphicFramePr>
          <p:nvPr/>
        </p:nvGraphicFramePr>
        <p:xfrm>
          <a:off x="1295400" y="2514600"/>
          <a:ext cx="5638800" cy="1192502"/>
        </p:xfrm>
        <a:graphic>
          <a:graphicData uri="http://schemas.openxmlformats.org/presentationml/2006/ole">
            <p:oleObj spid="_x0000_s133122" name="Visio" r:id="rId4" imgW="4286250" imgH="906399"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uiExpand="1" build="p" animBg="1"/>
      <p:bldP spid="9" grpId="0" uiExpand="1" build="p"/>
      <p:bldP spid="58" grpId="0"/>
      <p:bldP spid="112" grpId="0"/>
      <p:bldP spid="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smtClean="0"/>
              <a:t>2.2.6 Packed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18</a:t>
            </a:fld>
            <a:endParaRPr lang="en-US"/>
          </a:p>
        </p:txBody>
      </p:sp>
      <p:sp>
        <p:nvSpPr>
          <p:cNvPr id="9" name="TextBox 8"/>
          <p:cNvSpPr txBox="1"/>
          <p:nvPr/>
        </p:nvSpPr>
        <p:spPr>
          <a:xfrm>
            <a:off x="362172" y="762000"/>
            <a:ext cx="8781828" cy="4862870"/>
          </a:xfrm>
          <a:prstGeom prst="rect">
            <a:avLst/>
          </a:prstGeom>
          <a:noFill/>
        </p:spPr>
        <p:txBody>
          <a:bodyPr wrap="square" rtlCol="0">
            <a:spAutoFit/>
          </a:bodyPr>
          <a:lstStyle/>
          <a:p>
            <a:pPr>
              <a:buFont typeface="Arial" pitchFamily="34" charset="0"/>
              <a:buChar char="•"/>
            </a:pPr>
            <a:r>
              <a:rPr lang="en-US" sz="2400" smtClean="0"/>
              <a:t>Stored as contiguous bits</a:t>
            </a:r>
          </a:p>
          <a:p>
            <a:pPr>
              <a:buFont typeface="Arial" pitchFamily="34" charset="0"/>
              <a:buChar char="•"/>
            </a:pPr>
            <a:r>
              <a:rPr lang="en-US" sz="2400" smtClean="0"/>
              <a:t> Identified by the declaration. Size is declared </a:t>
            </a:r>
            <a:r>
              <a:rPr lang="en-US" sz="2400" i="1" smtClean="0"/>
              <a:t>before</a:t>
            </a:r>
            <a:r>
              <a:rPr lang="en-US" sz="2400" smtClean="0"/>
              <a:t> the variable</a:t>
            </a:r>
          </a:p>
          <a:p>
            <a:pPr lvl="1"/>
            <a:r>
              <a:rPr lang="en-US" sz="2400" smtClean="0"/>
              <a:t>   </a:t>
            </a:r>
            <a:endParaRPr lang="en-US" sz="2000" smtClean="0">
              <a:latin typeface="Courier New" pitchFamily="-65" charset="0"/>
            </a:endParaRPr>
          </a:p>
          <a:p>
            <a:pPr lvl="1"/>
            <a:endParaRPr lang="en-US" sz="2000" smtClean="0">
              <a:latin typeface="Courier New" pitchFamily="-65" charset="0"/>
            </a:endParaRPr>
          </a:p>
          <a:p>
            <a:pPr lvl="1"/>
            <a:endParaRPr lang="en-US" sz="4400" smtClean="0">
              <a:latin typeface="Courier New" pitchFamily="-65" charset="0"/>
            </a:endParaRPr>
          </a:p>
          <a:p>
            <a:pPr>
              <a:buFont typeface="Arial" pitchFamily="34" charset="0"/>
              <a:buChar char="•"/>
            </a:pPr>
            <a:r>
              <a:rPr lang="en-US" sz="2400" smtClean="0"/>
              <a:t>Array </a:t>
            </a:r>
            <a:r>
              <a:rPr lang="en-US" sz="2200" smtClean="0">
                <a:latin typeface="Courier New" pitchFamily="49" charset="0"/>
                <a:cs typeface="Courier New" pitchFamily="49" charset="0"/>
              </a:rPr>
              <a:t>bytes</a:t>
            </a:r>
            <a:r>
              <a:rPr lang="en-US" sz="2400" smtClean="0"/>
              <a:t> can be considered as a 32-bit word or 4 bytes</a:t>
            </a:r>
            <a:endParaRPr lang="en-US" sz="2000" smtClean="0"/>
          </a:p>
          <a:p>
            <a:r>
              <a:rPr lang="en-US" sz="2000" smtClean="0">
                <a:latin typeface="Courier New" pitchFamily="-65" charset="0"/>
              </a:rPr>
              <a:t>     </a:t>
            </a:r>
            <a:endParaRPr lang="en-US" sz="2400" smtClean="0"/>
          </a:p>
          <a:p>
            <a:endParaRPr lang="en-US" sz="1200" smtClean="0">
              <a:latin typeface="Courier New" pitchFamily="-65" charset="0"/>
            </a:endParaRPr>
          </a:p>
          <a:p>
            <a:r>
              <a:rPr lang="en-US" sz="3200" smtClean="0">
                <a:latin typeface="Courier New" pitchFamily="-65" charset="0"/>
              </a:rPr>
              <a:t>     </a:t>
            </a:r>
            <a:endParaRPr lang="en-US" sz="3600" smtClean="0"/>
          </a:p>
          <a:p>
            <a:pPr>
              <a:buFont typeface="Arial" pitchFamily="34" charset="0"/>
              <a:buChar char="•"/>
            </a:pPr>
            <a:r>
              <a:rPr lang="en-US" sz="2000" smtClean="0">
                <a:latin typeface="Courier New" pitchFamily="-65" charset="0"/>
              </a:rPr>
              <a:t> </a:t>
            </a:r>
            <a:r>
              <a:rPr lang="en-US" sz="2400" smtClean="0"/>
              <a:t>However,  cannot fully consider array </a:t>
            </a:r>
            <a:r>
              <a:rPr lang="en-US" sz="2100" smtClean="0">
                <a:latin typeface="Courier New" pitchFamily="49" charset="0"/>
                <a:cs typeface="Courier New" pitchFamily="49" charset="0"/>
              </a:rPr>
              <a:t>bytes</a:t>
            </a:r>
            <a:r>
              <a:rPr lang="en-US" sz="2400" smtClean="0"/>
              <a:t> as a 32-bit word                                               	</a:t>
            </a:r>
          </a:p>
          <a:p>
            <a:pPr lvl="1"/>
            <a:endParaRPr lang="en-US" sz="1400" smtClean="0">
              <a:latin typeface="Courier New" pitchFamily="-65" charset="0"/>
            </a:endParaRPr>
          </a:p>
          <a:p>
            <a:pPr>
              <a:buFont typeface="Arial" pitchFamily="34" charset="0"/>
              <a:buChar char="•"/>
            </a:pPr>
            <a:r>
              <a:rPr lang="en-US" sz="2400" smtClean="0"/>
              <a:t> Can trigger an event on </a:t>
            </a:r>
            <a:r>
              <a:rPr lang="en-US" sz="2100" smtClean="0">
                <a:latin typeface="Courier New" pitchFamily="49" charset="0"/>
                <a:cs typeface="Courier New" pitchFamily="49" charset="0"/>
              </a:rPr>
              <a:t>bytes</a:t>
            </a:r>
          </a:p>
        </p:txBody>
      </p:sp>
      <p:sp>
        <p:nvSpPr>
          <p:cNvPr id="108" name="Text Box 162"/>
          <p:cNvSpPr txBox="1">
            <a:spLocks noChangeArrowheads="1"/>
          </p:cNvSpPr>
          <p:nvPr/>
        </p:nvSpPr>
        <p:spPr bwMode="auto">
          <a:xfrm>
            <a:off x="1676400" y="2514600"/>
            <a:ext cx="3505200" cy="304800"/>
          </a:xfrm>
          <a:prstGeom prst="rect">
            <a:avLst/>
          </a:prstGeom>
          <a:noFill/>
          <a:ln w="15875">
            <a:noFill/>
            <a:miter lim="800000"/>
            <a:headEnd/>
            <a:tailEnd/>
          </a:ln>
        </p:spPr>
        <p:txBody>
          <a:bodyPr>
            <a:spAutoFit/>
          </a:bodyPr>
          <a:lstStyle/>
          <a:p>
            <a:pPr algn="l"/>
            <a:r>
              <a:rPr lang="en-US" sz="1400" b="0">
                <a:latin typeface="Helvetica Neue Light" pitchFamily="-65" charset="0"/>
              </a:rPr>
              <a:t>Total memory consumed = </a:t>
            </a:r>
            <a:r>
              <a:rPr lang="en-US" sz="1400" b="0" smtClean="0">
                <a:latin typeface="Helvetica Neue Light" pitchFamily="-65" charset="0"/>
              </a:rPr>
              <a:t>3*8 </a:t>
            </a:r>
            <a:r>
              <a:rPr lang="en-US" sz="1400" b="0">
                <a:latin typeface="Helvetica Neue Light" pitchFamily="-65" charset="0"/>
              </a:rPr>
              <a:t>= </a:t>
            </a:r>
            <a:r>
              <a:rPr lang="en-US" sz="1400" smtClean="0">
                <a:latin typeface="Helvetica Neue Light" pitchFamily="-65" charset="0"/>
              </a:rPr>
              <a:t>32</a:t>
            </a:r>
            <a:r>
              <a:rPr lang="en-US" sz="1400" b="0" smtClean="0">
                <a:latin typeface="Helvetica Neue Light" pitchFamily="-65" charset="0"/>
              </a:rPr>
              <a:t> </a:t>
            </a:r>
            <a:r>
              <a:rPr lang="en-US" sz="1400" b="0">
                <a:latin typeface="Helvetica Neue Light" pitchFamily="-65" charset="0"/>
              </a:rPr>
              <a:t>bits</a:t>
            </a:r>
          </a:p>
        </p:txBody>
      </p:sp>
      <p:sp>
        <p:nvSpPr>
          <p:cNvPr id="12" name="TextBox 11"/>
          <p:cNvSpPr txBox="1"/>
          <p:nvPr/>
        </p:nvSpPr>
        <p:spPr>
          <a:xfrm>
            <a:off x="762000" y="1524000"/>
            <a:ext cx="6013185" cy="415498"/>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bit [3:0][7:0]bytes = 32’hcafe_dada;</a:t>
            </a:r>
            <a:endParaRPr lang="en-US" sz="2100" dirty="0" smtClean="0">
              <a:latin typeface="Courier New" pitchFamily="49" charset="0"/>
              <a:cs typeface="Courier New" pitchFamily="49" charset="0"/>
            </a:endParaRPr>
          </a:p>
        </p:txBody>
      </p:sp>
      <p:sp>
        <p:nvSpPr>
          <p:cNvPr id="13" name="TextBox 12"/>
          <p:cNvSpPr txBox="1"/>
          <p:nvPr/>
        </p:nvSpPr>
        <p:spPr>
          <a:xfrm>
            <a:off x="762000" y="4572000"/>
            <a:ext cx="3584636" cy="415498"/>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$displayb(bytes[31]);</a:t>
            </a:r>
            <a:endParaRPr lang="en-US" sz="2100" dirty="0" smtClean="0">
              <a:latin typeface="Courier New" pitchFamily="49" charset="0"/>
              <a:cs typeface="Courier New" pitchFamily="49" charset="0"/>
            </a:endParaRPr>
          </a:p>
        </p:txBody>
      </p:sp>
      <p:sp>
        <p:nvSpPr>
          <p:cNvPr id="14" name="TextBox 13"/>
          <p:cNvSpPr txBox="1"/>
          <p:nvPr/>
        </p:nvSpPr>
        <p:spPr>
          <a:xfrm>
            <a:off x="762000" y="3276600"/>
            <a:ext cx="6984604" cy="415498"/>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$displayh(bytes,, bytes[3],, bytes[3][7]);</a:t>
            </a:r>
            <a:endParaRPr lang="en-US" sz="2100" dirty="0" smtClean="0">
              <a:latin typeface="Courier New" pitchFamily="49" charset="0"/>
              <a:cs typeface="Courier New" pitchFamily="49" charset="0"/>
            </a:endParaRPr>
          </a:p>
        </p:txBody>
      </p:sp>
      <p:sp>
        <p:nvSpPr>
          <p:cNvPr id="15" name="TextBox 14"/>
          <p:cNvSpPr txBox="1"/>
          <p:nvPr/>
        </p:nvSpPr>
        <p:spPr>
          <a:xfrm>
            <a:off x="762000" y="5486400"/>
            <a:ext cx="2775119" cy="738664"/>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always @(bytes);</a:t>
            </a:r>
          </a:p>
          <a:p>
            <a:r>
              <a:rPr lang="en-US" sz="2100" smtClean="0">
                <a:latin typeface="Courier New" pitchFamily="49" charset="0"/>
                <a:cs typeface="Courier New" pitchFamily="49" charset="0"/>
              </a:rPr>
              <a:t>wait(bytes);</a:t>
            </a:r>
            <a:endParaRPr lang="en-US" sz="2100" dirty="0" smtClean="0">
              <a:latin typeface="Courier New" pitchFamily="49" charset="0"/>
              <a:cs typeface="Courier New" pitchFamily="49" charset="0"/>
            </a:endParaRPr>
          </a:p>
        </p:txBody>
      </p:sp>
      <p:sp>
        <p:nvSpPr>
          <p:cNvPr id="16" name="TextBox 15"/>
          <p:cNvSpPr txBox="1"/>
          <p:nvPr/>
        </p:nvSpPr>
        <p:spPr>
          <a:xfrm>
            <a:off x="762000" y="3733800"/>
            <a:ext cx="2733441" cy="430887"/>
          </a:xfrm>
          <a:prstGeom prst="rect">
            <a:avLst/>
          </a:prstGeom>
          <a:solidFill>
            <a:srgbClr val="CCFFCC"/>
          </a:solidFill>
          <a:ln>
            <a:solidFill>
              <a:schemeClr val="tx1"/>
            </a:solidFill>
          </a:ln>
        </p:spPr>
        <p:txBody>
          <a:bodyPr wrap="none" rtlCol="0">
            <a:spAutoFit/>
          </a:bodyPr>
          <a:lstStyle/>
          <a:p>
            <a:r>
              <a:rPr lang="en-US" sz="2200" smtClean="0">
                <a:latin typeface="Courier New" pitchFamily="49" charset="0"/>
                <a:cs typeface="Courier New" pitchFamily="49" charset="0"/>
              </a:rPr>
              <a:t># cafedada ca 1</a:t>
            </a:r>
          </a:p>
        </p:txBody>
      </p:sp>
      <p:graphicFrame>
        <p:nvGraphicFramePr>
          <p:cNvPr id="17" name="Object 16"/>
          <p:cNvGraphicFramePr>
            <a:graphicFrameLocks noChangeAspect="1"/>
          </p:cNvGraphicFramePr>
          <p:nvPr/>
        </p:nvGraphicFramePr>
        <p:xfrm>
          <a:off x="762000" y="2057400"/>
          <a:ext cx="6456362" cy="355600"/>
        </p:xfrm>
        <a:graphic>
          <a:graphicData uri="http://schemas.openxmlformats.org/presentationml/2006/ole">
            <p:oleObj spid="_x0000_s134146" name="Visio" r:id="rId4" imgW="3689032" imgH="202882"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8" grpId="0"/>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smtClean="0"/>
              <a:t>Packed Array Example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19</a:t>
            </a:fld>
            <a:endParaRPr lang="en-US"/>
          </a:p>
        </p:txBody>
      </p:sp>
      <p:sp>
        <p:nvSpPr>
          <p:cNvPr id="9" name="TextBox 8"/>
          <p:cNvSpPr txBox="1"/>
          <p:nvPr/>
        </p:nvSpPr>
        <p:spPr>
          <a:xfrm>
            <a:off x="1066800" y="4876800"/>
            <a:ext cx="3962400" cy="523220"/>
          </a:xfrm>
          <a:prstGeom prst="rect">
            <a:avLst/>
          </a:prstGeom>
          <a:solidFill>
            <a:srgbClr val="CCFFCC"/>
          </a:solidFill>
        </p:spPr>
        <p:txBody>
          <a:bodyPr wrap="square" rtlCol="0">
            <a:spAutoFit/>
          </a:bodyPr>
          <a:lstStyle/>
          <a:p>
            <a:r>
              <a:rPr lang="en-US" sz="2800" smtClean="0">
                <a:latin typeface="Courier New" pitchFamily="49" charset="0"/>
                <a:cs typeface="Courier New" pitchFamily="49" charset="0"/>
              </a:rPr>
              <a:t># 654321 654 6 0</a:t>
            </a:r>
          </a:p>
        </p:txBody>
      </p:sp>
      <p:graphicFrame>
        <p:nvGraphicFramePr>
          <p:cNvPr id="135" name="Object 134"/>
          <p:cNvGraphicFramePr>
            <a:graphicFrameLocks noChangeAspect="1"/>
          </p:cNvGraphicFramePr>
          <p:nvPr/>
        </p:nvGraphicFramePr>
        <p:xfrm>
          <a:off x="304800" y="2979739"/>
          <a:ext cx="8751888" cy="657682"/>
        </p:xfrm>
        <a:graphic>
          <a:graphicData uri="http://schemas.openxmlformats.org/presentationml/2006/ole">
            <p:oleObj spid="_x0000_s1026" name="Visio" r:id="rId4" imgW="3460432" imgH="260032" progId="Visio.Drawing.11">
              <p:link updateAutomatic="1"/>
            </p:oleObj>
          </a:graphicData>
        </a:graphic>
      </p:graphicFrame>
      <p:grpSp>
        <p:nvGrpSpPr>
          <p:cNvPr id="28" name="Group 27"/>
          <p:cNvGrpSpPr/>
          <p:nvPr/>
        </p:nvGrpSpPr>
        <p:grpSpPr>
          <a:xfrm>
            <a:off x="1143000" y="2667000"/>
            <a:ext cx="8001000" cy="2286000"/>
            <a:chOff x="1143000" y="2667000"/>
            <a:chExt cx="8001000" cy="2286000"/>
          </a:xfrm>
        </p:grpSpPr>
        <p:sp>
          <p:nvSpPr>
            <p:cNvPr id="136" name="Oval 135"/>
            <p:cNvSpPr/>
            <p:nvPr/>
          </p:nvSpPr>
          <p:spPr>
            <a:xfrm>
              <a:off x="1143000" y="2667000"/>
              <a:ext cx="8001000" cy="1295400"/>
            </a:xfrm>
            <a:prstGeom prst="ellips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8" name="Straight Arrow Connector 137"/>
            <p:cNvCxnSpPr/>
            <p:nvPr/>
          </p:nvCxnSpPr>
          <p:spPr>
            <a:xfrm flipV="1">
              <a:off x="1981200" y="4038600"/>
              <a:ext cx="3276600" cy="9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295400" y="2895600"/>
            <a:ext cx="2743200" cy="2057400"/>
            <a:chOff x="1295400" y="2895600"/>
            <a:chExt cx="2743200" cy="2057400"/>
          </a:xfrm>
        </p:grpSpPr>
        <p:cxnSp>
          <p:nvCxnSpPr>
            <p:cNvPr id="143" name="Straight Arrow Connector 142"/>
            <p:cNvCxnSpPr/>
            <p:nvPr/>
          </p:nvCxnSpPr>
          <p:spPr>
            <a:xfrm rot="16200000" flipV="1">
              <a:off x="2590800" y="3505200"/>
              <a:ext cx="1447800" cy="1447800"/>
            </a:xfrm>
            <a:prstGeom prst="straightConnector1">
              <a:avLst/>
            </a:prstGeom>
            <a:ln>
              <a:solidFill>
                <a:srgbClr val="CC6600"/>
              </a:solidFill>
              <a:tailEnd type="arrow"/>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1295400" y="2895600"/>
              <a:ext cx="1295400" cy="838200"/>
            </a:xfrm>
            <a:prstGeom prst="ellipse">
              <a:avLst/>
            </a:prstGeom>
            <a:ln>
              <a:solidFill>
                <a:srgbClr val="CC66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1143000" y="2819400"/>
            <a:ext cx="3962400" cy="2133600"/>
            <a:chOff x="1143000" y="2819400"/>
            <a:chExt cx="3962400" cy="2133600"/>
          </a:xfrm>
        </p:grpSpPr>
        <p:sp>
          <p:nvSpPr>
            <p:cNvPr id="142" name="Oval 141"/>
            <p:cNvSpPr/>
            <p:nvPr/>
          </p:nvSpPr>
          <p:spPr>
            <a:xfrm>
              <a:off x="1143000" y="2819400"/>
              <a:ext cx="3962400" cy="914400"/>
            </a:xfrm>
            <a:prstGeom prst="ellipse">
              <a:avLst/>
            </a:prstGeom>
            <a:ln>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Arrow Connector 146"/>
            <p:cNvCxnSpPr/>
            <p:nvPr/>
          </p:nvCxnSpPr>
          <p:spPr>
            <a:xfrm rot="5400000" flipH="1" flipV="1">
              <a:off x="3390900" y="3695700"/>
              <a:ext cx="1295400" cy="12192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76400" y="3048000"/>
            <a:ext cx="2667000" cy="1981200"/>
            <a:chOff x="1676400" y="3048000"/>
            <a:chExt cx="2667000" cy="1981200"/>
          </a:xfrm>
        </p:grpSpPr>
        <p:sp>
          <p:nvSpPr>
            <p:cNvPr id="150" name="Oval 149"/>
            <p:cNvSpPr/>
            <p:nvPr/>
          </p:nvSpPr>
          <p:spPr>
            <a:xfrm>
              <a:off x="1676400" y="3048000"/>
              <a:ext cx="228600" cy="457200"/>
            </a:xfrm>
            <a:prstGeom prst="ellipse">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1" name="Straight Arrow Connector 150"/>
            <p:cNvCxnSpPr/>
            <p:nvPr/>
          </p:nvCxnSpPr>
          <p:spPr>
            <a:xfrm rot="10800000">
              <a:off x="1828800" y="3429000"/>
              <a:ext cx="2514600" cy="1600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04800" y="990600"/>
            <a:ext cx="8667757" cy="1015663"/>
          </a:xfrm>
          <a:prstGeom prst="rect">
            <a:avLst/>
          </a:prstGeom>
          <a:solidFill>
            <a:srgbClr val="FFFFCC"/>
          </a:solidFill>
          <a:ln>
            <a:solidFill>
              <a:schemeClr val="tx1"/>
            </a:solidFill>
          </a:ln>
        </p:spPr>
        <p:txBody>
          <a:bodyPr wrap="none" rtlCol="0">
            <a:spAutoFit/>
          </a:bodyPr>
          <a:lstStyle/>
          <a:p>
            <a:r>
              <a:rPr lang="en-US" sz="2000" spc="-150" smtClean="0">
                <a:latin typeface="Courier New" pitchFamily="49" charset="0"/>
                <a:cs typeface="Courier New" pitchFamily="49" charset="0"/>
              </a:rPr>
              <a:t>bit [1:0] [2:0] [3:0] barray;</a:t>
            </a:r>
          </a:p>
          <a:p>
            <a:r>
              <a:rPr lang="pt-BR" sz="2000" spc="-150" smtClean="0">
                <a:latin typeface="Courier New" pitchFamily="49" charset="0"/>
                <a:cs typeface="Courier New" pitchFamily="49" charset="0"/>
              </a:rPr>
              <a:t>barray = '{'{4’h6, 4’h5, 4’h4}, '{4’h3, 4’h2, 4’h1}};</a:t>
            </a:r>
          </a:p>
          <a:p>
            <a:r>
              <a:rPr lang="en-US" sz="2000" spc="-150" smtClean="0">
                <a:latin typeface="Courier New" pitchFamily="49" charset="0"/>
                <a:cs typeface="Courier New" pitchFamily="49" charset="0"/>
              </a:rPr>
              <a:t>$displayh(barray,, barray[1],, barray[1][2],, barray[1][2][3]);</a:t>
            </a:r>
            <a:endParaRPr lang="pt-BR" sz="2000" spc="-15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0"/>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9"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Why SystemVerilog?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a:t>
            </a:fld>
            <a:endParaRPr lang="en-US"/>
          </a:p>
        </p:txBody>
      </p:sp>
      <p:sp>
        <p:nvSpPr>
          <p:cNvPr id="5" name="TextBox 4"/>
          <p:cNvSpPr txBox="1"/>
          <p:nvPr/>
        </p:nvSpPr>
        <p:spPr>
          <a:xfrm>
            <a:off x="609600" y="1447800"/>
            <a:ext cx="8153400" cy="1938992"/>
          </a:xfrm>
          <a:prstGeom prst="rect">
            <a:avLst/>
          </a:prstGeom>
          <a:noFill/>
        </p:spPr>
        <p:txBody>
          <a:bodyPr wrap="square" rtlCol="0">
            <a:spAutoFit/>
          </a:bodyPr>
          <a:lstStyle/>
          <a:p>
            <a:pPr>
              <a:buFont typeface="Arial" pitchFamily="34" charset="0"/>
              <a:buChar char="•"/>
            </a:pPr>
            <a:r>
              <a:rPr lang="en-US" sz="2400" smtClean="0"/>
              <a:t>Gains in productivity/maintainability/thoroughness</a:t>
            </a:r>
          </a:p>
          <a:p>
            <a:pPr>
              <a:buFont typeface="Arial" pitchFamily="34" charset="0"/>
              <a:buChar char="•"/>
            </a:pPr>
            <a:r>
              <a:rPr lang="en-US" sz="2400" smtClean="0"/>
              <a:t>Automatic generation and direction of stimulus</a:t>
            </a:r>
          </a:p>
          <a:p>
            <a:pPr>
              <a:buFont typeface="Arial" pitchFamily="34" charset="0"/>
              <a:buChar char="•"/>
            </a:pPr>
            <a:r>
              <a:rPr lang="en-US" sz="2400" smtClean="0"/>
              <a:t>Functional Coverage</a:t>
            </a:r>
          </a:p>
          <a:p>
            <a:pPr>
              <a:buFont typeface="Arial" pitchFamily="34" charset="0"/>
              <a:buChar char="•"/>
            </a:pPr>
            <a:r>
              <a:rPr lang="en-US" sz="2400" smtClean="0"/>
              <a:t>Higher level RTL</a:t>
            </a:r>
          </a:p>
          <a:p>
            <a:pPr>
              <a:buFont typeface="Arial" pitchFamily="34" charset="0"/>
              <a:buChar char="•"/>
            </a:pPr>
            <a:r>
              <a:rPr lang="en-US" sz="2400" smtClean="0"/>
              <a:t>Required for complex designs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smtClean="0"/>
              <a:t>Mixing Packed and Unpacked dimensions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20</a:t>
            </a:fld>
            <a:endParaRPr lang="en-US"/>
          </a:p>
        </p:txBody>
      </p:sp>
      <p:sp>
        <p:nvSpPr>
          <p:cNvPr id="9" name="TextBox 8"/>
          <p:cNvSpPr txBox="1"/>
          <p:nvPr/>
        </p:nvSpPr>
        <p:spPr>
          <a:xfrm>
            <a:off x="362172" y="1066800"/>
            <a:ext cx="8781828" cy="3170099"/>
          </a:xfrm>
          <a:prstGeom prst="rect">
            <a:avLst/>
          </a:prstGeom>
          <a:noFill/>
        </p:spPr>
        <p:txBody>
          <a:bodyPr wrap="square" rtlCol="0">
            <a:spAutoFit/>
          </a:bodyPr>
          <a:lstStyle/>
          <a:p>
            <a:pPr>
              <a:buFont typeface="Arial" pitchFamily="34" charset="0"/>
              <a:buChar char="•"/>
            </a:pPr>
            <a:r>
              <a:rPr lang="en-US" sz="2400" smtClean="0"/>
              <a:t> Dimensions of the array declared before the variable are packed</a:t>
            </a:r>
          </a:p>
          <a:p>
            <a:pPr>
              <a:buFont typeface="Arial" pitchFamily="34" charset="0"/>
              <a:buChar char="•"/>
            </a:pPr>
            <a:r>
              <a:rPr lang="en-US" sz="2400" smtClean="0"/>
              <a:t> Dimensions of the array declared after the variable are unpacked</a:t>
            </a:r>
          </a:p>
          <a:p>
            <a:r>
              <a:rPr lang="en-US" sz="2400" smtClean="0"/>
              <a:t>   </a:t>
            </a:r>
            <a:endParaRPr lang="en-US" sz="2000" smtClean="0">
              <a:latin typeface="Courier New" pitchFamily="49" charset="0"/>
              <a:cs typeface="Courier New" pitchFamily="49" charset="0"/>
            </a:endParaRPr>
          </a:p>
          <a:p>
            <a:endParaRPr lang="en-US" sz="2000" smtClean="0">
              <a:latin typeface="Courier New" pitchFamily="49" charset="0"/>
              <a:cs typeface="Courier New" pitchFamily="49" charset="0"/>
            </a:endParaRPr>
          </a:p>
          <a:p>
            <a:endParaRPr lang="en-US" sz="2400" smtClean="0">
              <a:latin typeface="Courier New" pitchFamily="49" charset="0"/>
              <a:cs typeface="Courier New" pitchFamily="49" charset="0"/>
            </a:endParaRPr>
          </a:p>
          <a:p>
            <a:pPr>
              <a:buFont typeface="Arial" pitchFamily="34" charset="0"/>
              <a:buChar char="•"/>
            </a:pPr>
            <a:endParaRPr lang="en-US" sz="2400" smtClean="0"/>
          </a:p>
          <a:p>
            <a:endParaRPr lang="en-US" sz="2400" smtClean="0"/>
          </a:p>
          <a:p>
            <a:endParaRPr lang="en-US" sz="2400" smtClean="0"/>
          </a:p>
          <a:p>
            <a:endParaRPr lang="en-US" sz="1200" smtClean="0"/>
          </a:p>
        </p:txBody>
      </p:sp>
      <p:cxnSp>
        <p:nvCxnSpPr>
          <p:cNvPr id="12" name="Straight Arrow Connector 11"/>
          <p:cNvCxnSpPr/>
          <p:nvPr/>
        </p:nvCxnSpPr>
        <p:spPr>
          <a:xfrm rot="16200000" flipV="1">
            <a:off x="3124200" y="2667000"/>
            <a:ext cx="3048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505200" y="2667000"/>
            <a:ext cx="3810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71800" y="2895600"/>
            <a:ext cx="923394" cy="400110"/>
          </a:xfrm>
          <a:prstGeom prst="rect">
            <a:avLst/>
          </a:prstGeom>
          <a:noFill/>
        </p:spPr>
        <p:txBody>
          <a:bodyPr wrap="none" rtlCol="0">
            <a:spAutoFit/>
          </a:bodyPr>
          <a:lstStyle/>
          <a:p>
            <a:r>
              <a:rPr lang="en-US" sz="2000" smtClean="0">
                <a:solidFill>
                  <a:srgbClr val="FF0000"/>
                </a:solidFill>
              </a:rPr>
              <a:t>packed</a:t>
            </a:r>
            <a:endParaRPr lang="en-US" sz="2000" dirty="0" smtClean="0">
              <a:solidFill>
                <a:srgbClr val="FF0000"/>
              </a:solidFill>
            </a:endParaRPr>
          </a:p>
        </p:txBody>
      </p:sp>
      <p:cxnSp>
        <p:nvCxnSpPr>
          <p:cNvPr id="20" name="Straight Arrow Connector 19"/>
          <p:cNvCxnSpPr/>
          <p:nvPr/>
        </p:nvCxnSpPr>
        <p:spPr>
          <a:xfrm rot="16200000" flipV="1">
            <a:off x="5943600" y="2743200"/>
            <a:ext cx="228600" cy="76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10200" y="2819400"/>
            <a:ext cx="1192699" cy="400110"/>
          </a:xfrm>
          <a:prstGeom prst="rect">
            <a:avLst/>
          </a:prstGeom>
          <a:noFill/>
        </p:spPr>
        <p:txBody>
          <a:bodyPr wrap="none" rtlCol="0">
            <a:spAutoFit/>
          </a:bodyPr>
          <a:lstStyle/>
          <a:p>
            <a:r>
              <a:rPr lang="en-US" sz="2000" smtClean="0">
                <a:solidFill>
                  <a:srgbClr val="FF0000"/>
                </a:solidFill>
              </a:rPr>
              <a:t>unpacked</a:t>
            </a:r>
            <a:endParaRPr lang="en-US" sz="2000" dirty="0" smtClean="0">
              <a:solidFill>
                <a:srgbClr val="FF0000"/>
              </a:solidFill>
            </a:endParaRPr>
          </a:p>
        </p:txBody>
      </p:sp>
      <p:grpSp>
        <p:nvGrpSpPr>
          <p:cNvPr id="22" name="Group 5"/>
          <p:cNvGrpSpPr>
            <a:grpSpLocks/>
          </p:cNvGrpSpPr>
          <p:nvPr/>
        </p:nvGrpSpPr>
        <p:grpSpPr bwMode="auto">
          <a:xfrm>
            <a:off x="1905000" y="3657600"/>
            <a:ext cx="5775325" cy="228600"/>
            <a:chOff x="1296" y="3408"/>
            <a:chExt cx="3638" cy="144"/>
          </a:xfrm>
        </p:grpSpPr>
        <p:sp>
          <p:nvSpPr>
            <p:cNvPr id="23" name="Rectangle 6"/>
            <p:cNvSpPr>
              <a:spLocks noChangeArrowheads="1"/>
            </p:cNvSpPr>
            <p:nvPr/>
          </p:nvSpPr>
          <p:spPr bwMode="auto">
            <a:xfrm>
              <a:off x="390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24" name="Rectangle 7"/>
            <p:cNvSpPr>
              <a:spLocks noChangeArrowheads="1"/>
            </p:cNvSpPr>
            <p:nvPr/>
          </p:nvSpPr>
          <p:spPr bwMode="auto">
            <a:xfrm>
              <a:off x="379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25" name="Rectangle 8"/>
            <p:cNvSpPr>
              <a:spLocks noChangeArrowheads="1"/>
            </p:cNvSpPr>
            <p:nvPr/>
          </p:nvSpPr>
          <p:spPr bwMode="auto">
            <a:xfrm>
              <a:off x="368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26" name="Rectangle 9"/>
            <p:cNvSpPr>
              <a:spLocks noChangeArrowheads="1"/>
            </p:cNvSpPr>
            <p:nvPr/>
          </p:nvSpPr>
          <p:spPr bwMode="auto">
            <a:xfrm>
              <a:off x="357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27" name="Rectangle 10"/>
            <p:cNvSpPr>
              <a:spLocks noChangeArrowheads="1"/>
            </p:cNvSpPr>
            <p:nvPr/>
          </p:nvSpPr>
          <p:spPr bwMode="auto">
            <a:xfrm>
              <a:off x="345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28" name="Rectangle 11"/>
            <p:cNvSpPr>
              <a:spLocks noChangeArrowheads="1"/>
            </p:cNvSpPr>
            <p:nvPr/>
          </p:nvSpPr>
          <p:spPr bwMode="auto">
            <a:xfrm>
              <a:off x="334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29" name="Rectangle 12"/>
            <p:cNvSpPr>
              <a:spLocks noChangeArrowheads="1"/>
            </p:cNvSpPr>
            <p:nvPr/>
          </p:nvSpPr>
          <p:spPr bwMode="auto">
            <a:xfrm>
              <a:off x="3235"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30" name="Rectangle 13"/>
            <p:cNvSpPr>
              <a:spLocks noChangeArrowheads="1"/>
            </p:cNvSpPr>
            <p:nvPr/>
          </p:nvSpPr>
          <p:spPr bwMode="auto">
            <a:xfrm>
              <a:off x="3120"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31" name="Rectangle 14"/>
            <p:cNvSpPr>
              <a:spLocks noChangeArrowheads="1"/>
            </p:cNvSpPr>
            <p:nvPr/>
          </p:nvSpPr>
          <p:spPr bwMode="auto">
            <a:xfrm>
              <a:off x="481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32" name="Rectangle 15"/>
            <p:cNvSpPr>
              <a:spLocks noChangeArrowheads="1"/>
            </p:cNvSpPr>
            <p:nvPr/>
          </p:nvSpPr>
          <p:spPr bwMode="auto">
            <a:xfrm>
              <a:off x="470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33" name="Rectangle 16"/>
            <p:cNvSpPr>
              <a:spLocks noChangeArrowheads="1"/>
            </p:cNvSpPr>
            <p:nvPr/>
          </p:nvSpPr>
          <p:spPr bwMode="auto">
            <a:xfrm>
              <a:off x="459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34" name="Rectangle 17"/>
            <p:cNvSpPr>
              <a:spLocks noChangeArrowheads="1"/>
            </p:cNvSpPr>
            <p:nvPr/>
          </p:nvSpPr>
          <p:spPr bwMode="auto">
            <a:xfrm>
              <a:off x="448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35" name="Rectangle 18"/>
            <p:cNvSpPr>
              <a:spLocks noChangeArrowheads="1"/>
            </p:cNvSpPr>
            <p:nvPr/>
          </p:nvSpPr>
          <p:spPr bwMode="auto">
            <a:xfrm>
              <a:off x="436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36" name="Rectangle 19"/>
            <p:cNvSpPr>
              <a:spLocks noChangeArrowheads="1"/>
            </p:cNvSpPr>
            <p:nvPr/>
          </p:nvSpPr>
          <p:spPr bwMode="auto">
            <a:xfrm>
              <a:off x="425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37" name="Rectangle 20"/>
            <p:cNvSpPr>
              <a:spLocks noChangeArrowheads="1"/>
            </p:cNvSpPr>
            <p:nvPr/>
          </p:nvSpPr>
          <p:spPr bwMode="auto">
            <a:xfrm>
              <a:off x="4147"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38" name="Rectangle 21"/>
            <p:cNvSpPr>
              <a:spLocks noChangeArrowheads="1"/>
            </p:cNvSpPr>
            <p:nvPr/>
          </p:nvSpPr>
          <p:spPr bwMode="auto">
            <a:xfrm>
              <a:off x="4032"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39" name="Rectangle 22"/>
            <p:cNvSpPr>
              <a:spLocks noChangeArrowheads="1"/>
            </p:cNvSpPr>
            <p:nvPr/>
          </p:nvSpPr>
          <p:spPr bwMode="auto">
            <a:xfrm>
              <a:off x="2083"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40" name="Rectangle 23"/>
            <p:cNvSpPr>
              <a:spLocks noChangeArrowheads="1"/>
            </p:cNvSpPr>
            <p:nvPr/>
          </p:nvSpPr>
          <p:spPr bwMode="auto">
            <a:xfrm>
              <a:off x="1968"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41" name="Rectangle 24"/>
            <p:cNvSpPr>
              <a:spLocks noChangeArrowheads="1"/>
            </p:cNvSpPr>
            <p:nvPr/>
          </p:nvSpPr>
          <p:spPr bwMode="auto">
            <a:xfrm>
              <a:off x="186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42" name="Rectangle 25"/>
            <p:cNvSpPr>
              <a:spLocks noChangeArrowheads="1"/>
            </p:cNvSpPr>
            <p:nvPr/>
          </p:nvSpPr>
          <p:spPr bwMode="auto">
            <a:xfrm>
              <a:off x="174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43" name="Rectangle 26"/>
            <p:cNvSpPr>
              <a:spLocks noChangeArrowheads="1"/>
            </p:cNvSpPr>
            <p:nvPr/>
          </p:nvSpPr>
          <p:spPr bwMode="auto">
            <a:xfrm>
              <a:off x="163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44" name="Rectangle 27"/>
            <p:cNvSpPr>
              <a:spLocks noChangeArrowheads="1"/>
            </p:cNvSpPr>
            <p:nvPr/>
          </p:nvSpPr>
          <p:spPr bwMode="auto">
            <a:xfrm>
              <a:off x="151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45" name="Rectangle 28"/>
            <p:cNvSpPr>
              <a:spLocks noChangeArrowheads="1"/>
            </p:cNvSpPr>
            <p:nvPr/>
          </p:nvSpPr>
          <p:spPr bwMode="auto">
            <a:xfrm>
              <a:off x="141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46" name="Rectangle 29"/>
            <p:cNvSpPr>
              <a:spLocks noChangeArrowheads="1"/>
            </p:cNvSpPr>
            <p:nvPr/>
          </p:nvSpPr>
          <p:spPr bwMode="auto">
            <a:xfrm>
              <a:off x="129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47" name="Rectangle 30"/>
            <p:cNvSpPr>
              <a:spLocks noChangeArrowheads="1"/>
            </p:cNvSpPr>
            <p:nvPr/>
          </p:nvSpPr>
          <p:spPr bwMode="auto">
            <a:xfrm>
              <a:off x="2995"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48" name="Rectangle 31"/>
            <p:cNvSpPr>
              <a:spLocks noChangeArrowheads="1"/>
            </p:cNvSpPr>
            <p:nvPr/>
          </p:nvSpPr>
          <p:spPr bwMode="auto">
            <a:xfrm>
              <a:off x="2880"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49" name="Rectangle 32"/>
            <p:cNvSpPr>
              <a:spLocks noChangeArrowheads="1"/>
            </p:cNvSpPr>
            <p:nvPr/>
          </p:nvSpPr>
          <p:spPr bwMode="auto">
            <a:xfrm>
              <a:off x="277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50" name="Rectangle 33"/>
            <p:cNvSpPr>
              <a:spLocks noChangeArrowheads="1"/>
            </p:cNvSpPr>
            <p:nvPr/>
          </p:nvSpPr>
          <p:spPr bwMode="auto">
            <a:xfrm>
              <a:off x="265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51" name="Rectangle 34"/>
            <p:cNvSpPr>
              <a:spLocks noChangeArrowheads="1"/>
            </p:cNvSpPr>
            <p:nvPr/>
          </p:nvSpPr>
          <p:spPr bwMode="auto">
            <a:xfrm>
              <a:off x="254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52" name="Rectangle 35"/>
            <p:cNvSpPr>
              <a:spLocks noChangeArrowheads="1"/>
            </p:cNvSpPr>
            <p:nvPr/>
          </p:nvSpPr>
          <p:spPr bwMode="auto">
            <a:xfrm>
              <a:off x="242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53" name="Rectangle 36"/>
            <p:cNvSpPr>
              <a:spLocks noChangeArrowheads="1"/>
            </p:cNvSpPr>
            <p:nvPr/>
          </p:nvSpPr>
          <p:spPr bwMode="auto">
            <a:xfrm>
              <a:off x="232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54" name="Rectangle 37"/>
            <p:cNvSpPr>
              <a:spLocks noChangeArrowheads="1"/>
            </p:cNvSpPr>
            <p:nvPr/>
          </p:nvSpPr>
          <p:spPr bwMode="auto">
            <a:xfrm>
              <a:off x="220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grpSp>
      <p:grpSp>
        <p:nvGrpSpPr>
          <p:cNvPr id="55" name="Group 38"/>
          <p:cNvGrpSpPr>
            <a:grpSpLocks/>
          </p:cNvGrpSpPr>
          <p:nvPr/>
        </p:nvGrpSpPr>
        <p:grpSpPr bwMode="auto">
          <a:xfrm>
            <a:off x="1905000" y="3886200"/>
            <a:ext cx="5775325" cy="228600"/>
            <a:chOff x="1296" y="3408"/>
            <a:chExt cx="3638" cy="144"/>
          </a:xfrm>
        </p:grpSpPr>
        <p:sp>
          <p:nvSpPr>
            <p:cNvPr id="56" name="Rectangle 39"/>
            <p:cNvSpPr>
              <a:spLocks noChangeArrowheads="1"/>
            </p:cNvSpPr>
            <p:nvPr/>
          </p:nvSpPr>
          <p:spPr bwMode="auto">
            <a:xfrm>
              <a:off x="390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57" name="Rectangle 40"/>
            <p:cNvSpPr>
              <a:spLocks noChangeArrowheads="1"/>
            </p:cNvSpPr>
            <p:nvPr/>
          </p:nvSpPr>
          <p:spPr bwMode="auto">
            <a:xfrm>
              <a:off x="379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58" name="Rectangle 41"/>
            <p:cNvSpPr>
              <a:spLocks noChangeArrowheads="1"/>
            </p:cNvSpPr>
            <p:nvPr/>
          </p:nvSpPr>
          <p:spPr bwMode="auto">
            <a:xfrm>
              <a:off x="368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59" name="Rectangle 42"/>
            <p:cNvSpPr>
              <a:spLocks noChangeArrowheads="1"/>
            </p:cNvSpPr>
            <p:nvPr/>
          </p:nvSpPr>
          <p:spPr bwMode="auto">
            <a:xfrm>
              <a:off x="357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60" name="Rectangle 43"/>
            <p:cNvSpPr>
              <a:spLocks noChangeArrowheads="1"/>
            </p:cNvSpPr>
            <p:nvPr/>
          </p:nvSpPr>
          <p:spPr bwMode="auto">
            <a:xfrm>
              <a:off x="345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61" name="Rectangle 44"/>
            <p:cNvSpPr>
              <a:spLocks noChangeArrowheads="1"/>
            </p:cNvSpPr>
            <p:nvPr/>
          </p:nvSpPr>
          <p:spPr bwMode="auto">
            <a:xfrm>
              <a:off x="334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62" name="Rectangle 45"/>
            <p:cNvSpPr>
              <a:spLocks noChangeArrowheads="1"/>
            </p:cNvSpPr>
            <p:nvPr/>
          </p:nvSpPr>
          <p:spPr bwMode="auto">
            <a:xfrm>
              <a:off x="3235"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63" name="Rectangle 46"/>
            <p:cNvSpPr>
              <a:spLocks noChangeArrowheads="1"/>
            </p:cNvSpPr>
            <p:nvPr/>
          </p:nvSpPr>
          <p:spPr bwMode="auto">
            <a:xfrm>
              <a:off x="3120"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64" name="Rectangle 47"/>
            <p:cNvSpPr>
              <a:spLocks noChangeArrowheads="1"/>
            </p:cNvSpPr>
            <p:nvPr/>
          </p:nvSpPr>
          <p:spPr bwMode="auto">
            <a:xfrm>
              <a:off x="481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65" name="Rectangle 48"/>
            <p:cNvSpPr>
              <a:spLocks noChangeArrowheads="1"/>
            </p:cNvSpPr>
            <p:nvPr/>
          </p:nvSpPr>
          <p:spPr bwMode="auto">
            <a:xfrm>
              <a:off x="470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66" name="Rectangle 49"/>
            <p:cNvSpPr>
              <a:spLocks noChangeArrowheads="1"/>
            </p:cNvSpPr>
            <p:nvPr/>
          </p:nvSpPr>
          <p:spPr bwMode="auto">
            <a:xfrm>
              <a:off x="459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67" name="Rectangle 50"/>
            <p:cNvSpPr>
              <a:spLocks noChangeArrowheads="1"/>
            </p:cNvSpPr>
            <p:nvPr/>
          </p:nvSpPr>
          <p:spPr bwMode="auto">
            <a:xfrm>
              <a:off x="448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68" name="Rectangle 51"/>
            <p:cNvSpPr>
              <a:spLocks noChangeArrowheads="1"/>
            </p:cNvSpPr>
            <p:nvPr/>
          </p:nvSpPr>
          <p:spPr bwMode="auto">
            <a:xfrm>
              <a:off x="436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70" name="Rectangle 52"/>
            <p:cNvSpPr>
              <a:spLocks noChangeArrowheads="1"/>
            </p:cNvSpPr>
            <p:nvPr/>
          </p:nvSpPr>
          <p:spPr bwMode="auto">
            <a:xfrm>
              <a:off x="425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71" name="Rectangle 53"/>
            <p:cNvSpPr>
              <a:spLocks noChangeArrowheads="1"/>
            </p:cNvSpPr>
            <p:nvPr/>
          </p:nvSpPr>
          <p:spPr bwMode="auto">
            <a:xfrm>
              <a:off x="4147"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72" name="Rectangle 54"/>
            <p:cNvSpPr>
              <a:spLocks noChangeArrowheads="1"/>
            </p:cNvSpPr>
            <p:nvPr/>
          </p:nvSpPr>
          <p:spPr bwMode="auto">
            <a:xfrm>
              <a:off x="4032"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73" name="Rectangle 55"/>
            <p:cNvSpPr>
              <a:spLocks noChangeArrowheads="1"/>
            </p:cNvSpPr>
            <p:nvPr/>
          </p:nvSpPr>
          <p:spPr bwMode="auto">
            <a:xfrm>
              <a:off x="2083"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74" name="Rectangle 56"/>
            <p:cNvSpPr>
              <a:spLocks noChangeArrowheads="1"/>
            </p:cNvSpPr>
            <p:nvPr/>
          </p:nvSpPr>
          <p:spPr bwMode="auto">
            <a:xfrm>
              <a:off x="1968"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75" name="Rectangle 57"/>
            <p:cNvSpPr>
              <a:spLocks noChangeArrowheads="1"/>
            </p:cNvSpPr>
            <p:nvPr/>
          </p:nvSpPr>
          <p:spPr bwMode="auto">
            <a:xfrm>
              <a:off x="186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76" name="Rectangle 58"/>
            <p:cNvSpPr>
              <a:spLocks noChangeArrowheads="1"/>
            </p:cNvSpPr>
            <p:nvPr/>
          </p:nvSpPr>
          <p:spPr bwMode="auto">
            <a:xfrm>
              <a:off x="174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77" name="Rectangle 59"/>
            <p:cNvSpPr>
              <a:spLocks noChangeArrowheads="1"/>
            </p:cNvSpPr>
            <p:nvPr/>
          </p:nvSpPr>
          <p:spPr bwMode="auto">
            <a:xfrm>
              <a:off x="163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78" name="Rectangle 60"/>
            <p:cNvSpPr>
              <a:spLocks noChangeArrowheads="1"/>
            </p:cNvSpPr>
            <p:nvPr/>
          </p:nvSpPr>
          <p:spPr bwMode="auto">
            <a:xfrm>
              <a:off x="151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79" name="Rectangle 61"/>
            <p:cNvSpPr>
              <a:spLocks noChangeArrowheads="1"/>
            </p:cNvSpPr>
            <p:nvPr/>
          </p:nvSpPr>
          <p:spPr bwMode="auto">
            <a:xfrm>
              <a:off x="141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80" name="Rectangle 62"/>
            <p:cNvSpPr>
              <a:spLocks noChangeArrowheads="1"/>
            </p:cNvSpPr>
            <p:nvPr/>
          </p:nvSpPr>
          <p:spPr bwMode="auto">
            <a:xfrm>
              <a:off x="129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81" name="Rectangle 63"/>
            <p:cNvSpPr>
              <a:spLocks noChangeArrowheads="1"/>
            </p:cNvSpPr>
            <p:nvPr/>
          </p:nvSpPr>
          <p:spPr bwMode="auto">
            <a:xfrm>
              <a:off x="2995"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82" name="Rectangle 64"/>
            <p:cNvSpPr>
              <a:spLocks noChangeArrowheads="1"/>
            </p:cNvSpPr>
            <p:nvPr/>
          </p:nvSpPr>
          <p:spPr bwMode="auto">
            <a:xfrm>
              <a:off x="2880"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83" name="Rectangle 65"/>
            <p:cNvSpPr>
              <a:spLocks noChangeArrowheads="1"/>
            </p:cNvSpPr>
            <p:nvPr/>
          </p:nvSpPr>
          <p:spPr bwMode="auto">
            <a:xfrm>
              <a:off x="277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84" name="Rectangle 66"/>
            <p:cNvSpPr>
              <a:spLocks noChangeArrowheads="1"/>
            </p:cNvSpPr>
            <p:nvPr/>
          </p:nvSpPr>
          <p:spPr bwMode="auto">
            <a:xfrm>
              <a:off x="265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85" name="Rectangle 67"/>
            <p:cNvSpPr>
              <a:spLocks noChangeArrowheads="1"/>
            </p:cNvSpPr>
            <p:nvPr/>
          </p:nvSpPr>
          <p:spPr bwMode="auto">
            <a:xfrm>
              <a:off x="254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86" name="Rectangle 68"/>
            <p:cNvSpPr>
              <a:spLocks noChangeArrowheads="1"/>
            </p:cNvSpPr>
            <p:nvPr/>
          </p:nvSpPr>
          <p:spPr bwMode="auto">
            <a:xfrm>
              <a:off x="242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87" name="Rectangle 69"/>
            <p:cNvSpPr>
              <a:spLocks noChangeArrowheads="1"/>
            </p:cNvSpPr>
            <p:nvPr/>
          </p:nvSpPr>
          <p:spPr bwMode="auto">
            <a:xfrm>
              <a:off x="232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88" name="Rectangle 70"/>
            <p:cNvSpPr>
              <a:spLocks noChangeArrowheads="1"/>
            </p:cNvSpPr>
            <p:nvPr/>
          </p:nvSpPr>
          <p:spPr bwMode="auto">
            <a:xfrm>
              <a:off x="220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grpSp>
      <p:grpSp>
        <p:nvGrpSpPr>
          <p:cNvPr id="89" name="Group 71"/>
          <p:cNvGrpSpPr>
            <a:grpSpLocks/>
          </p:cNvGrpSpPr>
          <p:nvPr/>
        </p:nvGrpSpPr>
        <p:grpSpPr bwMode="auto">
          <a:xfrm>
            <a:off x="1905000" y="4114800"/>
            <a:ext cx="5775325" cy="228600"/>
            <a:chOff x="1296" y="3408"/>
            <a:chExt cx="3638" cy="144"/>
          </a:xfrm>
        </p:grpSpPr>
        <p:sp>
          <p:nvSpPr>
            <p:cNvPr id="90" name="Rectangle 72"/>
            <p:cNvSpPr>
              <a:spLocks noChangeArrowheads="1"/>
            </p:cNvSpPr>
            <p:nvPr/>
          </p:nvSpPr>
          <p:spPr bwMode="auto">
            <a:xfrm>
              <a:off x="390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91" name="Rectangle 73"/>
            <p:cNvSpPr>
              <a:spLocks noChangeArrowheads="1"/>
            </p:cNvSpPr>
            <p:nvPr/>
          </p:nvSpPr>
          <p:spPr bwMode="auto">
            <a:xfrm>
              <a:off x="379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92" name="Rectangle 74"/>
            <p:cNvSpPr>
              <a:spLocks noChangeArrowheads="1"/>
            </p:cNvSpPr>
            <p:nvPr/>
          </p:nvSpPr>
          <p:spPr bwMode="auto">
            <a:xfrm>
              <a:off x="368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93" name="Rectangle 75"/>
            <p:cNvSpPr>
              <a:spLocks noChangeArrowheads="1"/>
            </p:cNvSpPr>
            <p:nvPr/>
          </p:nvSpPr>
          <p:spPr bwMode="auto">
            <a:xfrm>
              <a:off x="357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94" name="Rectangle 76"/>
            <p:cNvSpPr>
              <a:spLocks noChangeArrowheads="1"/>
            </p:cNvSpPr>
            <p:nvPr/>
          </p:nvSpPr>
          <p:spPr bwMode="auto">
            <a:xfrm>
              <a:off x="345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95" name="Rectangle 77"/>
            <p:cNvSpPr>
              <a:spLocks noChangeArrowheads="1"/>
            </p:cNvSpPr>
            <p:nvPr/>
          </p:nvSpPr>
          <p:spPr bwMode="auto">
            <a:xfrm>
              <a:off x="334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96" name="Rectangle 78"/>
            <p:cNvSpPr>
              <a:spLocks noChangeArrowheads="1"/>
            </p:cNvSpPr>
            <p:nvPr/>
          </p:nvSpPr>
          <p:spPr bwMode="auto">
            <a:xfrm>
              <a:off x="3235"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97" name="Rectangle 79"/>
            <p:cNvSpPr>
              <a:spLocks noChangeArrowheads="1"/>
            </p:cNvSpPr>
            <p:nvPr/>
          </p:nvSpPr>
          <p:spPr bwMode="auto">
            <a:xfrm>
              <a:off x="3120"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98" name="Rectangle 80"/>
            <p:cNvSpPr>
              <a:spLocks noChangeArrowheads="1"/>
            </p:cNvSpPr>
            <p:nvPr/>
          </p:nvSpPr>
          <p:spPr bwMode="auto">
            <a:xfrm>
              <a:off x="481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100" name="Rectangle 81"/>
            <p:cNvSpPr>
              <a:spLocks noChangeArrowheads="1"/>
            </p:cNvSpPr>
            <p:nvPr/>
          </p:nvSpPr>
          <p:spPr bwMode="auto">
            <a:xfrm>
              <a:off x="470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101" name="Rectangle 82"/>
            <p:cNvSpPr>
              <a:spLocks noChangeArrowheads="1"/>
            </p:cNvSpPr>
            <p:nvPr/>
          </p:nvSpPr>
          <p:spPr bwMode="auto">
            <a:xfrm>
              <a:off x="459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103" name="Rectangle 83"/>
            <p:cNvSpPr>
              <a:spLocks noChangeArrowheads="1"/>
            </p:cNvSpPr>
            <p:nvPr/>
          </p:nvSpPr>
          <p:spPr bwMode="auto">
            <a:xfrm>
              <a:off x="448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104" name="Rectangle 84"/>
            <p:cNvSpPr>
              <a:spLocks noChangeArrowheads="1"/>
            </p:cNvSpPr>
            <p:nvPr/>
          </p:nvSpPr>
          <p:spPr bwMode="auto">
            <a:xfrm>
              <a:off x="436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105" name="Rectangle 85"/>
            <p:cNvSpPr>
              <a:spLocks noChangeArrowheads="1"/>
            </p:cNvSpPr>
            <p:nvPr/>
          </p:nvSpPr>
          <p:spPr bwMode="auto">
            <a:xfrm>
              <a:off x="425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106" name="Rectangle 86"/>
            <p:cNvSpPr>
              <a:spLocks noChangeArrowheads="1"/>
            </p:cNvSpPr>
            <p:nvPr/>
          </p:nvSpPr>
          <p:spPr bwMode="auto">
            <a:xfrm>
              <a:off x="4147"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107" name="Rectangle 87"/>
            <p:cNvSpPr>
              <a:spLocks noChangeArrowheads="1"/>
            </p:cNvSpPr>
            <p:nvPr/>
          </p:nvSpPr>
          <p:spPr bwMode="auto">
            <a:xfrm>
              <a:off x="4032"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110" name="Rectangle 88"/>
            <p:cNvSpPr>
              <a:spLocks noChangeArrowheads="1"/>
            </p:cNvSpPr>
            <p:nvPr/>
          </p:nvSpPr>
          <p:spPr bwMode="auto">
            <a:xfrm>
              <a:off x="2083"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111" name="Rectangle 89"/>
            <p:cNvSpPr>
              <a:spLocks noChangeArrowheads="1"/>
            </p:cNvSpPr>
            <p:nvPr/>
          </p:nvSpPr>
          <p:spPr bwMode="auto">
            <a:xfrm>
              <a:off x="1968"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112" name="Rectangle 90"/>
            <p:cNvSpPr>
              <a:spLocks noChangeArrowheads="1"/>
            </p:cNvSpPr>
            <p:nvPr/>
          </p:nvSpPr>
          <p:spPr bwMode="auto">
            <a:xfrm>
              <a:off x="186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113" name="Rectangle 91"/>
            <p:cNvSpPr>
              <a:spLocks noChangeArrowheads="1"/>
            </p:cNvSpPr>
            <p:nvPr/>
          </p:nvSpPr>
          <p:spPr bwMode="auto">
            <a:xfrm>
              <a:off x="174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114" name="Rectangle 92"/>
            <p:cNvSpPr>
              <a:spLocks noChangeArrowheads="1"/>
            </p:cNvSpPr>
            <p:nvPr/>
          </p:nvSpPr>
          <p:spPr bwMode="auto">
            <a:xfrm>
              <a:off x="1632"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115" name="Rectangle 93"/>
            <p:cNvSpPr>
              <a:spLocks noChangeArrowheads="1"/>
            </p:cNvSpPr>
            <p:nvPr/>
          </p:nvSpPr>
          <p:spPr bwMode="auto">
            <a:xfrm>
              <a:off x="1517"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116" name="Rectangle 94"/>
            <p:cNvSpPr>
              <a:spLocks noChangeArrowheads="1"/>
            </p:cNvSpPr>
            <p:nvPr/>
          </p:nvSpPr>
          <p:spPr bwMode="auto">
            <a:xfrm>
              <a:off x="1411"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117" name="Rectangle 95"/>
            <p:cNvSpPr>
              <a:spLocks noChangeArrowheads="1"/>
            </p:cNvSpPr>
            <p:nvPr/>
          </p:nvSpPr>
          <p:spPr bwMode="auto">
            <a:xfrm>
              <a:off x="1296" y="3408"/>
              <a:ext cx="115" cy="144"/>
            </a:xfrm>
            <a:prstGeom prst="rect">
              <a:avLst/>
            </a:prstGeom>
            <a:solidFill>
              <a:srgbClr val="FFCC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sp>
          <p:nvSpPr>
            <p:cNvPr id="118" name="Rectangle 96"/>
            <p:cNvSpPr>
              <a:spLocks noChangeArrowheads="1"/>
            </p:cNvSpPr>
            <p:nvPr/>
          </p:nvSpPr>
          <p:spPr bwMode="auto">
            <a:xfrm>
              <a:off x="2995"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0</a:t>
              </a:r>
            </a:p>
          </p:txBody>
        </p:sp>
        <p:sp>
          <p:nvSpPr>
            <p:cNvPr id="119" name="Rectangle 97"/>
            <p:cNvSpPr>
              <a:spLocks noChangeArrowheads="1"/>
            </p:cNvSpPr>
            <p:nvPr/>
          </p:nvSpPr>
          <p:spPr bwMode="auto">
            <a:xfrm>
              <a:off x="2880"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1</a:t>
              </a:r>
            </a:p>
          </p:txBody>
        </p:sp>
        <p:sp>
          <p:nvSpPr>
            <p:cNvPr id="120" name="Rectangle 98"/>
            <p:cNvSpPr>
              <a:spLocks noChangeArrowheads="1"/>
            </p:cNvSpPr>
            <p:nvPr/>
          </p:nvSpPr>
          <p:spPr bwMode="auto">
            <a:xfrm>
              <a:off x="277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2</a:t>
              </a:r>
            </a:p>
          </p:txBody>
        </p:sp>
        <p:sp>
          <p:nvSpPr>
            <p:cNvPr id="121" name="Rectangle 99"/>
            <p:cNvSpPr>
              <a:spLocks noChangeArrowheads="1"/>
            </p:cNvSpPr>
            <p:nvPr/>
          </p:nvSpPr>
          <p:spPr bwMode="auto">
            <a:xfrm>
              <a:off x="265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3</a:t>
              </a:r>
            </a:p>
          </p:txBody>
        </p:sp>
        <p:sp>
          <p:nvSpPr>
            <p:cNvPr id="122" name="Rectangle 100"/>
            <p:cNvSpPr>
              <a:spLocks noChangeArrowheads="1"/>
            </p:cNvSpPr>
            <p:nvPr/>
          </p:nvSpPr>
          <p:spPr bwMode="auto">
            <a:xfrm>
              <a:off x="2544"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4</a:t>
              </a:r>
            </a:p>
          </p:txBody>
        </p:sp>
        <p:sp>
          <p:nvSpPr>
            <p:cNvPr id="123" name="Rectangle 101"/>
            <p:cNvSpPr>
              <a:spLocks noChangeArrowheads="1"/>
            </p:cNvSpPr>
            <p:nvPr/>
          </p:nvSpPr>
          <p:spPr bwMode="auto">
            <a:xfrm>
              <a:off x="2429"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5</a:t>
              </a:r>
            </a:p>
          </p:txBody>
        </p:sp>
        <p:sp>
          <p:nvSpPr>
            <p:cNvPr id="124" name="Rectangle 102"/>
            <p:cNvSpPr>
              <a:spLocks noChangeArrowheads="1"/>
            </p:cNvSpPr>
            <p:nvPr/>
          </p:nvSpPr>
          <p:spPr bwMode="auto">
            <a:xfrm>
              <a:off x="2323"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6</a:t>
              </a:r>
            </a:p>
          </p:txBody>
        </p:sp>
        <p:sp>
          <p:nvSpPr>
            <p:cNvPr id="125" name="Rectangle 103"/>
            <p:cNvSpPr>
              <a:spLocks noChangeArrowheads="1"/>
            </p:cNvSpPr>
            <p:nvPr/>
          </p:nvSpPr>
          <p:spPr bwMode="auto">
            <a:xfrm>
              <a:off x="2208" y="3408"/>
              <a:ext cx="115" cy="144"/>
            </a:xfrm>
            <a:prstGeom prst="rect">
              <a:avLst/>
            </a:prstGeom>
            <a:solidFill>
              <a:srgbClr val="FFFF99"/>
            </a:solidFill>
            <a:ln w="3175">
              <a:solidFill>
                <a:schemeClr val="tx1"/>
              </a:solidFill>
              <a:miter lim="800000"/>
              <a:headEnd/>
              <a:tailEnd/>
            </a:ln>
          </p:spPr>
          <p:txBody>
            <a:bodyPr wrap="none" anchor="ctr"/>
            <a:lstStyle/>
            <a:p>
              <a:pPr eaLnBrk="0" hangingPunct="0"/>
              <a:r>
                <a:rPr kumimoji="1" lang="en-US" sz="1600" b="0">
                  <a:latin typeface="Courier New" pitchFamily="-65" charset="0"/>
                </a:rPr>
                <a:t>7</a:t>
              </a:r>
            </a:p>
          </p:txBody>
        </p:sp>
      </p:grpSp>
      <p:sp>
        <p:nvSpPr>
          <p:cNvPr id="126" name="AutoShape 104"/>
          <p:cNvSpPr>
            <a:spLocks/>
          </p:cNvSpPr>
          <p:nvPr/>
        </p:nvSpPr>
        <p:spPr bwMode="auto">
          <a:xfrm rot="5400000">
            <a:off x="4991100" y="3467100"/>
            <a:ext cx="152400" cy="228600"/>
          </a:xfrm>
          <a:prstGeom prst="leftBrace">
            <a:avLst>
              <a:gd name="adj1" fmla="val 12500"/>
              <a:gd name="adj2" fmla="val 50000"/>
            </a:avLst>
          </a:prstGeom>
          <a:noFill/>
          <a:ln w="28575">
            <a:solidFill>
              <a:schemeClr val="tx1"/>
            </a:solidFill>
            <a:round/>
            <a:headEnd/>
            <a:tailEnd/>
          </a:ln>
        </p:spPr>
        <p:txBody>
          <a:bodyPr anchor="ctr">
            <a:spAutoFit/>
          </a:bodyPr>
          <a:lstStyle/>
          <a:p>
            <a:endParaRPr lang="en-US"/>
          </a:p>
        </p:txBody>
      </p:sp>
      <p:sp>
        <p:nvSpPr>
          <p:cNvPr id="127" name="Rectangle 105"/>
          <p:cNvSpPr>
            <a:spLocks noChangeArrowheads="1"/>
          </p:cNvSpPr>
          <p:nvPr/>
        </p:nvSpPr>
        <p:spPr bwMode="auto">
          <a:xfrm>
            <a:off x="1752600" y="3276600"/>
            <a:ext cx="1600200" cy="228600"/>
          </a:xfrm>
          <a:prstGeom prst="rect">
            <a:avLst/>
          </a:prstGeom>
          <a:solidFill>
            <a:srgbClr val="99CCFF"/>
          </a:solidFill>
          <a:ln w="6350">
            <a:solidFill>
              <a:schemeClr val="tx1"/>
            </a:solidFill>
            <a:miter lim="800000"/>
            <a:headEnd/>
            <a:tailEnd/>
          </a:ln>
        </p:spPr>
        <p:txBody>
          <a:bodyPr wrap="none" anchor="ctr"/>
          <a:lstStyle/>
          <a:p>
            <a:pPr eaLnBrk="0" hangingPunct="0"/>
            <a:r>
              <a:rPr kumimoji="1" lang="en-US" sz="1200" smtClean="0">
                <a:latin typeface="Courier New" pitchFamily="-65" charset="0"/>
              </a:rPr>
              <a:t>b</a:t>
            </a:r>
            <a:r>
              <a:rPr kumimoji="1" lang="en-US" sz="1200" b="0" smtClean="0">
                <a:latin typeface="Courier New" pitchFamily="-65" charset="0"/>
              </a:rPr>
              <a:t>array[0</a:t>
            </a:r>
            <a:r>
              <a:rPr kumimoji="1" lang="en-US" sz="1200" b="0">
                <a:latin typeface="Courier New" pitchFamily="-65" charset="0"/>
              </a:rPr>
              <a:t>][3]</a:t>
            </a:r>
          </a:p>
        </p:txBody>
      </p:sp>
      <p:sp>
        <p:nvSpPr>
          <p:cNvPr id="128" name="Rectangle 106"/>
          <p:cNvSpPr>
            <a:spLocks noChangeArrowheads="1"/>
          </p:cNvSpPr>
          <p:nvPr/>
        </p:nvSpPr>
        <p:spPr bwMode="auto">
          <a:xfrm>
            <a:off x="1905000" y="3657600"/>
            <a:ext cx="1447800" cy="228600"/>
          </a:xfrm>
          <a:prstGeom prst="rect">
            <a:avLst/>
          </a:prstGeom>
          <a:noFill/>
          <a:ln w="28575">
            <a:solidFill>
              <a:srgbClr val="CC0000"/>
            </a:solidFill>
            <a:miter lim="800000"/>
            <a:headEnd/>
            <a:tailEnd/>
          </a:ln>
        </p:spPr>
        <p:txBody>
          <a:bodyPr wrap="none" anchor="ctr">
            <a:spAutoFit/>
          </a:bodyPr>
          <a:lstStyle/>
          <a:p>
            <a:endParaRPr lang="en-US"/>
          </a:p>
        </p:txBody>
      </p:sp>
      <p:sp>
        <p:nvSpPr>
          <p:cNvPr id="129" name="Rectangle 107"/>
          <p:cNvSpPr>
            <a:spLocks noChangeArrowheads="1"/>
          </p:cNvSpPr>
          <p:nvPr/>
        </p:nvSpPr>
        <p:spPr bwMode="auto">
          <a:xfrm>
            <a:off x="4953000" y="3657600"/>
            <a:ext cx="228600" cy="228600"/>
          </a:xfrm>
          <a:prstGeom prst="rect">
            <a:avLst/>
          </a:prstGeom>
          <a:noFill/>
          <a:ln w="28575">
            <a:solidFill>
              <a:srgbClr val="009900"/>
            </a:solidFill>
            <a:miter lim="800000"/>
            <a:headEnd/>
            <a:tailEnd/>
          </a:ln>
        </p:spPr>
        <p:txBody>
          <a:bodyPr wrap="none" anchor="ctr">
            <a:spAutoFit/>
          </a:bodyPr>
          <a:lstStyle/>
          <a:p>
            <a:endParaRPr lang="en-US"/>
          </a:p>
        </p:txBody>
      </p:sp>
      <p:sp>
        <p:nvSpPr>
          <p:cNvPr id="130" name="Rectangle 108"/>
          <p:cNvSpPr>
            <a:spLocks noChangeArrowheads="1"/>
          </p:cNvSpPr>
          <p:nvPr/>
        </p:nvSpPr>
        <p:spPr bwMode="auto">
          <a:xfrm>
            <a:off x="4175125" y="3276600"/>
            <a:ext cx="1997075" cy="266700"/>
          </a:xfrm>
          <a:prstGeom prst="rect">
            <a:avLst/>
          </a:prstGeom>
          <a:solidFill>
            <a:srgbClr val="99CCFF"/>
          </a:solidFill>
          <a:ln w="6350">
            <a:solidFill>
              <a:schemeClr val="tx1"/>
            </a:solidFill>
            <a:miter lim="800000"/>
            <a:headEnd/>
            <a:tailEnd/>
          </a:ln>
        </p:spPr>
        <p:txBody>
          <a:bodyPr wrap="none" anchor="ctr"/>
          <a:lstStyle/>
          <a:p>
            <a:pPr eaLnBrk="0" hangingPunct="0"/>
            <a:r>
              <a:rPr kumimoji="1" lang="en-US" sz="1200" smtClean="0">
                <a:latin typeface="Courier New" pitchFamily="-65" charset="0"/>
              </a:rPr>
              <a:t>b</a:t>
            </a:r>
            <a:r>
              <a:rPr kumimoji="1" lang="en-US" sz="1200" b="0" smtClean="0">
                <a:latin typeface="Courier New" pitchFamily="-65" charset="0"/>
              </a:rPr>
              <a:t>array[0</a:t>
            </a:r>
            <a:r>
              <a:rPr kumimoji="1" lang="en-US" sz="1200" b="0">
                <a:latin typeface="Courier New" pitchFamily="-65" charset="0"/>
              </a:rPr>
              <a:t>][1][6]</a:t>
            </a:r>
          </a:p>
        </p:txBody>
      </p:sp>
      <p:sp>
        <p:nvSpPr>
          <p:cNvPr id="131" name="AutoShape 109"/>
          <p:cNvSpPr>
            <a:spLocks/>
          </p:cNvSpPr>
          <p:nvPr/>
        </p:nvSpPr>
        <p:spPr bwMode="auto">
          <a:xfrm rot="5400000">
            <a:off x="2552700" y="2857500"/>
            <a:ext cx="152400" cy="1447800"/>
          </a:xfrm>
          <a:prstGeom prst="leftBrace">
            <a:avLst>
              <a:gd name="adj1" fmla="val 79167"/>
              <a:gd name="adj2" fmla="val 50000"/>
            </a:avLst>
          </a:prstGeom>
          <a:noFill/>
          <a:ln w="28575">
            <a:solidFill>
              <a:schemeClr val="tx1"/>
            </a:solidFill>
            <a:round/>
            <a:headEnd/>
            <a:tailEnd/>
          </a:ln>
        </p:spPr>
        <p:txBody>
          <a:bodyPr anchor="ctr">
            <a:spAutoFit/>
          </a:bodyPr>
          <a:lstStyle/>
          <a:p>
            <a:endParaRPr lang="en-US"/>
          </a:p>
        </p:txBody>
      </p:sp>
      <p:sp>
        <p:nvSpPr>
          <p:cNvPr id="132" name="Rectangle 110"/>
          <p:cNvSpPr>
            <a:spLocks noChangeArrowheads="1"/>
          </p:cNvSpPr>
          <p:nvPr/>
        </p:nvSpPr>
        <p:spPr bwMode="auto">
          <a:xfrm>
            <a:off x="746125" y="3657600"/>
            <a:ext cx="1587500" cy="304800"/>
          </a:xfrm>
          <a:prstGeom prst="rect">
            <a:avLst/>
          </a:prstGeom>
          <a:noFill/>
          <a:ln w="9525">
            <a:noFill/>
            <a:miter lim="800000"/>
            <a:headEnd/>
            <a:tailEnd/>
          </a:ln>
        </p:spPr>
        <p:txBody>
          <a:bodyPr>
            <a:spAutoFit/>
          </a:bodyPr>
          <a:lstStyle/>
          <a:p>
            <a:pPr algn="l"/>
            <a:r>
              <a:rPr kumimoji="1" lang="en-US" sz="1400" smtClean="0">
                <a:latin typeface="Courier New" pitchFamily="-65" charset="0"/>
              </a:rPr>
              <a:t>b</a:t>
            </a:r>
            <a:r>
              <a:rPr kumimoji="1" lang="en-US" sz="1400" b="0" smtClean="0">
                <a:latin typeface="Courier New" pitchFamily="-65" charset="0"/>
              </a:rPr>
              <a:t>array[0</a:t>
            </a:r>
            <a:r>
              <a:rPr kumimoji="1" lang="en-US" sz="1400" b="0">
                <a:latin typeface="Courier New" pitchFamily="-65" charset="0"/>
              </a:rPr>
              <a:t>]</a:t>
            </a:r>
          </a:p>
        </p:txBody>
      </p:sp>
      <p:sp>
        <p:nvSpPr>
          <p:cNvPr id="133" name="Rectangle 111"/>
          <p:cNvSpPr>
            <a:spLocks noChangeArrowheads="1"/>
          </p:cNvSpPr>
          <p:nvPr/>
        </p:nvSpPr>
        <p:spPr bwMode="auto">
          <a:xfrm>
            <a:off x="746125" y="3886200"/>
            <a:ext cx="1587500" cy="304800"/>
          </a:xfrm>
          <a:prstGeom prst="rect">
            <a:avLst/>
          </a:prstGeom>
          <a:noFill/>
          <a:ln w="9525">
            <a:noFill/>
            <a:miter lim="800000"/>
            <a:headEnd/>
            <a:tailEnd/>
          </a:ln>
        </p:spPr>
        <p:txBody>
          <a:bodyPr>
            <a:spAutoFit/>
          </a:bodyPr>
          <a:lstStyle/>
          <a:p>
            <a:pPr algn="l"/>
            <a:r>
              <a:rPr kumimoji="1" lang="en-US" sz="1400" smtClean="0">
                <a:latin typeface="Courier New" pitchFamily="-65" charset="0"/>
              </a:rPr>
              <a:t>b</a:t>
            </a:r>
            <a:r>
              <a:rPr kumimoji="1" lang="en-US" sz="1400" b="0" smtClean="0">
                <a:latin typeface="Courier New" pitchFamily="-65" charset="0"/>
              </a:rPr>
              <a:t>array[1</a:t>
            </a:r>
            <a:r>
              <a:rPr kumimoji="1" lang="en-US" sz="1400" b="0">
                <a:latin typeface="Courier New" pitchFamily="-65" charset="0"/>
              </a:rPr>
              <a:t>]</a:t>
            </a:r>
          </a:p>
        </p:txBody>
      </p:sp>
      <p:sp>
        <p:nvSpPr>
          <p:cNvPr id="134" name="Rectangle 112"/>
          <p:cNvSpPr>
            <a:spLocks noChangeArrowheads="1"/>
          </p:cNvSpPr>
          <p:nvPr/>
        </p:nvSpPr>
        <p:spPr bwMode="auto">
          <a:xfrm>
            <a:off x="746125" y="4114800"/>
            <a:ext cx="1587500" cy="304800"/>
          </a:xfrm>
          <a:prstGeom prst="rect">
            <a:avLst/>
          </a:prstGeom>
          <a:noFill/>
          <a:ln w="9525">
            <a:noFill/>
            <a:miter lim="800000"/>
            <a:headEnd/>
            <a:tailEnd/>
          </a:ln>
        </p:spPr>
        <p:txBody>
          <a:bodyPr>
            <a:spAutoFit/>
          </a:bodyPr>
          <a:lstStyle/>
          <a:p>
            <a:pPr algn="l"/>
            <a:r>
              <a:rPr kumimoji="1" lang="en-US" sz="1400" smtClean="0">
                <a:latin typeface="Courier New" pitchFamily="-65" charset="0"/>
              </a:rPr>
              <a:t>b</a:t>
            </a:r>
            <a:r>
              <a:rPr kumimoji="1" lang="en-US" sz="1400" b="0" smtClean="0">
                <a:latin typeface="Courier New" pitchFamily="-65" charset="0"/>
              </a:rPr>
              <a:t>array[2</a:t>
            </a:r>
            <a:r>
              <a:rPr kumimoji="1" lang="en-US" sz="1400" b="0">
                <a:latin typeface="Courier New" pitchFamily="-65" charset="0"/>
              </a:rPr>
              <a:t>]</a:t>
            </a:r>
          </a:p>
        </p:txBody>
      </p:sp>
      <p:sp>
        <p:nvSpPr>
          <p:cNvPr id="135" name="TextBox 134"/>
          <p:cNvSpPr txBox="1"/>
          <p:nvPr/>
        </p:nvSpPr>
        <p:spPr>
          <a:xfrm>
            <a:off x="1828800" y="2209800"/>
            <a:ext cx="4772460" cy="430887"/>
          </a:xfrm>
          <a:prstGeom prst="rect">
            <a:avLst/>
          </a:prstGeom>
          <a:noFill/>
          <a:ln>
            <a:solidFill>
              <a:schemeClr val="tx1"/>
            </a:solidFill>
          </a:ln>
        </p:spPr>
        <p:txBody>
          <a:bodyPr wrap="none" rtlCol="0">
            <a:spAutoFit/>
          </a:bodyPr>
          <a:lstStyle/>
          <a:p>
            <a:r>
              <a:rPr lang="en-US" sz="2200" smtClean="0">
                <a:latin typeface="Courier New" pitchFamily="49" charset="0"/>
                <a:cs typeface="Courier New" pitchFamily="49" charset="0"/>
              </a:rPr>
              <a:t>bit [3:0] [7:0] barray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9" grpId="0"/>
      <p:bldP spid="21" grpId="0"/>
      <p:bldP spid="126" grpId="0" animBg="1"/>
      <p:bldP spid="127" grpId="0" animBg="1"/>
      <p:bldP spid="128" grpId="0" animBg="1"/>
      <p:bldP spid="129" grpId="0" animBg="1"/>
      <p:bldP spid="130" grpId="0" animBg="1"/>
      <p:bldP spid="131" grpId="0" animBg="1"/>
      <p:bldP spid="132" grpId="0"/>
      <p:bldP spid="133" grpId="0"/>
      <p:bldP spid="134" grpId="0"/>
      <p:bldP spid="1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Indexing Mixed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21</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Rectangle 3"/>
          <p:cNvSpPr txBox="1">
            <a:spLocks noChangeArrowheads="1"/>
          </p:cNvSpPr>
          <p:nvPr/>
        </p:nvSpPr>
        <p:spPr>
          <a:xfrm>
            <a:off x="-228600" y="1066800"/>
            <a:ext cx="8610600" cy="2590800"/>
          </a:xfrm>
          <a:prstGeom prst="rect">
            <a:avLst/>
          </a:prstGeom>
        </p:spPr>
        <p:txBody>
          <a:bodyPr vert="horz" lIns="91440" tIns="45720" rIns="91440" bIns="45720" rtlCol="0">
            <a:normAutofit/>
          </a:bodyPr>
          <a:lstStyle/>
          <a:p>
            <a:pPr marL="457200" marR="0" lvl="1" indent="0" defTabSz="914400" rtl="0" eaLnBrk="1" fontAlgn="auto" latinLnBrk="0" hangingPunct="1">
              <a:lnSpc>
                <a:spcPct val="90000"/>
              </a:lnSpc>
              <a:spcBef>
                <a:spcPct val="20000"/>
              </a:spcBef>
              <a:spcAft>
                <a:spcPts val="0"/>
              </a:spcAft>
              <a:buClrTx/>
              <a:buSzTx/>
              <a:buFont typeface="Arial" pitchFamily="34" charset="0"/>
              <a:buChar char="•"/>
              <a:tabLst/>
              <a:defRPr/>
            </a:pPr>
            <a:r>
              <a:rPr lang="en-US" sz="2400" smtClean="0">
                <a:ea typeface="ＭＳ Ｐゴシック" pitchFamily="-65" charset="-128"/>
              </a:rPr>
              <a:t>U</a:t>
            </a:r>
            <a:r>
              <a:rPr kumimoji="0" lang="en-US" sz="2400" b="0" i="0" u="none" strike="noStrike" kern="1200" cap="none" spc="0" normalizeH="0" noProof="0" smtClean="0">
                <a:ln>
                  <a:noFill/>
                </a:ln>
                <a:effectLst/>
                <a:uLnTx/>
                <a:uFillTx/>
                <a:latin typeface="+mn-lt"/>
                <a:ea typeface="ＭＳ Ｐゴシック" pitchFamily="-65" charset="-128"/>
                <a:cs typeface="+mn-cs"/>
              </a:rPr>
              <a:t>npacked dimensions are referenced first from the left-most to the right-most dimension</a:t>
            </a:r>
          </a:p>
          <a:p>
            <a:pPr marL="457200" marR="0" lvl="1" indent="0"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noProof="0" smtClean="0">
                <a:ln>
                  <a:noFill/>
                </a:ln>
                <a:effectLst/>
                <a:uLnTx/>
                <a:uFillTx/>
                <a:latin typeface="+mn-lt"/>
                <a:ea typeface="ＭＳ Ｐゴシック" pitchFamily="-65" charset="-128"/>
                <a:cs typeface="+mn-cs"/>
              </a:rPr>
              <a:t>Packed dimensions are referenced second from the left-most dimension to the right-most dimension</a:t>
            </a:r>
          </a:p>
          <a:p>
            <a:pPr marL="457200" marR="0" lvl="1" indent="0" defTabSz="914400" rtl="0" eaLnBrk="1" fontAlgn="auto" latinLnBrk="0" hangingPunct="1">
              <a:lnSpc>
                <a:spcPct val="90000"/>
              </a:lnSpc>
              <a:spcBef>
                <a:spcPct val="20000"/>
              </a:spcBef>
              <a:spcAft>
                <a:spcPts val="0"/>
              </a:spcAft>
              <a:buClrTx/>
              <a:buSzTx/>
              <a:buFont typeface="Arial" pitchFamily="34" charset="0"/>
              <a:buChar char="•"/>
              <a:tabLst/>
              <a:defRPr/>
            </a:pPr>
            <a:endParaRPr lang="en-US" sz="2400" smtClean="0">
              <a:ea typeface="ＭＳ Ｐゴシック" pitchFamily="-65" charset="-128"/>
            </a:endParaRPr>
          </a:p>
          <a:p>
            <a:pPr marL="457200" marR="0" lvl="1" indent="0" defTabSz="914400"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noProof="0" smtClean="0">
              <a:ln>
                <a:noFill/>
              </a:ln>
              <a:effectLst/>
              <a:uLnTx/>
              <a:uFillTx/>
              <a:latin typeface="+mn-lt"/>
              <a:ea typeface="ＭＳ Ｐゴシック" pitchFamily="-65" charset="-128"/>
              <a:cs typeface="+mn-cs"/>
            </a:endParaRPr>
          </a:p>
          <a:p>
            <a:pPr marL="0" marR="0" lvl="0" indent="0" algn="ctr" defTabSz="914400" rtl="0" eaLnBrk="1" fontAlgn="auto" latinLnBrk="0" hangingPunct="1">
              <a:lnSpc>
                <a:spcPct val="90000"/>
              </a:lnSpc>
              <a:spcBef>
                <a:spcPct val="20000"/>
              </a:spcBef>
              <a:spcAft>
                <a:spcPts val="0"/>
              </a:spcAft>
              <a:buClrTx/>
              <a:buSzTx/>
              <a:buFont typeface="Times" pitchFamily="-65" charset="0"/>
              <a:buNone/>
              <a:tabLst/>
              <a:defRPr/>
            </a:pPr>
            <a:endParaRPr kumimoji="0" lang="en-US" sz="1700" b="0" i="0" u="none" strike="noStrike" kern="1200" cap="none" spc="0" normalizeH="0" baseline="0" noProof="0" smtClean="0">
              <a:ln>
                <a:noFill/>
              </a:ln>
              <a:solidFill>
                <a:schemeClr val="tx1">
                  <a:tint val="75000"/>
                </a:schemeClr>
              </a:solidFill>
              <a:effectLst/>
              <a:uLnTx/>
              <a:uFillTx/>
              <a:latin typeface="+mn-lt"/>
              <a:ea typeface="ＭＳ Ｐゴシック" pitchFamily="-65" charset="-128"/>
              <a:cs typeface="+mn-cs"/>
            </a:endParaRPr>
          </a:p>
          <a:p>
            <a:pPr marL="457200" marR="0" lvl="1" indent="0" algn="ctr"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US" sz="1500" b="0" i="0" u="none" strike="noStrike" kern="1200" cap="none" spc="0" normalizeH="0" baseline="0" noProof="0" smtClean="0">
              <a:ln>
                <a:noFill/>
              </a:ln>
              <a:solidFill>
                <a:schemeClr val="tx1">
                  <a:tint val="75000"/>
                </a:schemeClr>
              </a:solidFill>
              <a:effectLst/>
              <a:uLnTx/>
              <a:uFillTx/>
              <a:latin typeface="+mn-lt"/>
              <a:ea typeface="ＭＳ Ｐゴシック" pitchFamily="-65" charset="-128"/>
              <a:cs typeface="+mn-cs"/>
            </a:endParaRPr>
          </a:p>
        </p:txBody>
      </p:sp>
      <p:sp>
        <p:nvSpPr>
          <p:cNvPr id="11" name="Text Box 4"/>
          <p:cNvSpPr txBox="1">
            <a:spLocks noChangeArrowheads="1"/>
          </p:cNvSpPr>
          <p:nvPr/>
        </p:nvSpPr>
        <p:spPr bwMode="auto">
          <a:xfrm>
            <a:off x="609600" y="3581400"/>
            <a:ext cx="7543800" cy="400110"/>
          </a:xfrm>
          <a:prstGeom prst="rect">
            <a:avLst/>
          </a:prstGeom>
          <a:solidFill>
            <a:srgbClr val="FFFFCC"/>
          </a:solidFill>
          <a:ln w="15875">
            <a:noFill/>
            <a:miter lim="800000"/>
            <a:headEnd/>
            <a:tailEnd/>
          </a:ln>
        </p:spPr>
        <p:txBody>
          <a:bodyPr wrap="square">
            <a:spAutoFit/>
          </a:bodyPr>
          <a:lstStyle/>
          <a:p>
            <a:pPr algn="l"/>
            <a:r>
              <a:rPr lang="en-US" sz="2000" b="0">
                <a:latin typeface="Courier New" pitchFamily="-65" charset="0"/>
              </a:rPr>
              <a:t>logic [3:0][7:0] mixed_array [0:7] [0:7] [0:7];</a:t>
            </a:r>
          </a:p>
        </p:txBody>
      </p:sp>
      <p:sp>
        <p:nvSpPr>
          <p:cNvPr id="12" name="Text Box 5"/>
          <p:cNvSpPr txBox="1">
            <a:spLocks noChangeArrowheads="1"/>
          </p:cNvSpPr>
          <p:nvPr/>
        </p:nvSpPr>
        <p:spPr bwMode="auto">
          <a:xfrm>
            <a:off x="1371600" y="4648200"/>
            <a:ext cx="6705600" cy="400110"/>
          </a:xfrm>
          <a:prstGeom prst="rect">
            <a:avLst/>
          </a:prstGeom>
          <a:solidFill>
            <a:srgbClr val="FFFFCC"/>
          </a:solidFill>
          <a:ln w="15875">
            <a:noFill/>
            <a:miter lim="800000"/>
            <a:headEnd/>
            <a:tailEnd/>
          </a:ln>
        </p:spPr>
        <p:txBody>
          <a:bodyPr wrap="square">
            <a:spAutoFit/>
          </a:bodyPr>
          <a:lstStyle/>
          <a:p>
            <a:pPr algn="l"/>
            <a:r>
              <a:rPr lang="en-US" sz="2000" b="0">
                <a:latin typeface="Courier New" pitchFamily="-65" charset="0"/>
              </a:rPr>
              <a:t>mixed_array [0] [1] [2] [3] [4] = 1’b1;</a:t>
            </a:r>
          </a:p>
        </p:txBody>
      </p:sp>
      <p:grpSp>
        <p:nvGrpSpPr>
          <p:cNvPr id="59" name="Group 58"/>
          <p:cNvGrpSpPr/>
          <p:nvPr/>
        </p:nvGrpSpPr>
        <p:grpSpPr>
          <a:xfrm>
            <a:off x="3581400" y="3886200"/>
            <a:ext cx="3733800" cy="838200"/>
            <a:chOff x="3581400" y="3886200"/>
            <a:chExt cx="3733800" cy="838200"/>
          </a:xfrm>
        </p:grpSpPr>
        <p:sp>
          <p:nvSpPr>
            <p:cNvPr id="13" name="Line 6"/>
            <p:cNvSpPr>
              <a:spLocks noChangeShapeType="1"/>
            </p:cNvSpPr>
            <p:nvPr/>
          </p:nvSpPr>
          <p:spPr bwMode="auto">
            <a:xfrm flipV="1">
              <a:off x="3581400" y="3886200"/>
              <a:ext cx="1828800" cy="762000"/>
            </a:xfrm>
            <a:prstGeom prst="line">
              <a:avLst/>
            </a:prstGeom>
            <a:noFill/>
            <a:ln w="25400">
              <a:solidFill>
                <a:srgbClr val="009900"/>
              </a:solidFill>
              <a:round/>
              <a:headEnd/>
              <a:tailEnd type="triangle" w="med" len="med"/>
            </a:ln>
          </p:spPr>
          <p:txBody>
            <a:bodyPr/>
            <a:lstStyle/>
            <a:p>
              <a:endParaRPr lang="en-US"/>
            </a:p>
          </p:txBody>
        </p:sp>
        <p:sp>
          <p:nvSpPr>
            <p:cNvPr id="14" name="Line 7"/>
            <p:cNvSpPr>
              <a:spLocks noChangeShapeType="1"/>
            </p:cNvSpPr>
            <p:nvPr/>
          </p:nvSpPr>
          <p:spPr bwMode="auto">
            <a:xfrm flipV="1">
              <a:off x="4191000" y="3962400"/>
              <a:ext cx="2209800" cy="762000"/>
            </a:xfrm>
            <a:prstGeom prst="line">
              <a:avLst/>
            </a:prstGeom>
            <a:noFill/>
            <a:ln w="25400">
              <a:solidFill>
                <a:srgbClr val="009900"/>
              </a:solidFill>
              <a:round/>
              <a:headEnd/>
              <a:tailEnd type="triangle" w="med" len="med"/>
            </a:ln>
          </p:spPr>
          <p:txBody>
            <a:bodyPr/>
            <a:lstStyle/>
            <a:p>
              <a:endParaRPr lang="en-US"/>
            </a:p>
          </p:txBody>
        </p:sp>
        <p:sp>
          <p:nvSpPr>
            <p:cNvPr id="15" name="Line 8"/>
            <p:cNvSpPr>
              <a:spLocks noChangeShapeType="1"/>
            </p:cNvSpPr>
            <p:nvPr/>
          </p:nvSpPr>
          <p:spPr bwMode="auto">
            <a:xfrm flipV="1">
              <a:off x="4724400" y="3886200"/>
              <a:ext cx="2590800" cy="838200"/>
            </a:xfrm>
            <a:prstGeom prst="line">
              <a:avLst/>
            </a:prstGeom>
            <a:noFill/>
            <a:ln w="25400">
              <a:solidFill>
                <a:srgbClr val="009900"/>
              </a:solidFill>
              <a:round/>
              <a:headEnd/>
              <a:tailEnd type="triangle" w="med" len="med"/>
            </a:ln>
          </p:spPr>
          <p:txBody>
            <a:bodyPr/>
            <a:lstStyle/>
            <a:p>
              <a:endParaRPr lang="en-US"/>
            </a:p>
          </p:txBody>
        </p:sp>
      </p:grpSp>
      <p:grpSp>
        <p:nvGrpSpPr>
          <p:cNvPr id="56" name="Group 55"/>
          <p:cNvGrpSpPr/>
          <p:nvPr/>
        </p:nvGrpSpPr>
        <p:grpSpPr>
          <a:xfrm>
            <a:off x="2057400" y="3962400"/>
            <a:ext cx="3810000" cy="762000"/>
            <a:chOff x="2057400" y="3962400"/>
            <a:chExt cx="3810000" cy="762000"/>
          </a:xfrm>
        </p:grpSpPr>
        <p:sp>
          <p:nvSpPr>
            <p:cNvPr id="16" name="Line 9"/>
            <p:cNvSpPr>
              <a:spLocks noChangeShapeType="1"/>
            </p:cNvSpPr>
            <p:nvPr/>
          </p:nvSpPr>
          <p:spPr bwMode="auto">
            <a:xfrm flipH="1" flipV="1">
              <a:off x="2057400" y="3962400"/>
              <a:ext cx="3276600" cy="762000"/>
            </a:xfrm>
            <a:prstGeom prst="line">
              <a:avLst/>
            </a:prstGeom>
            <a:noFill/>
            <a:ln w="25400">
              <a:solidFill>
                <a:srgbClr val="00CCFF"/>
              </a:solidFill>
              <a:round/>
              <a:headEnd/>
              <a:tailEnd type="triangle" w="med" len="med"/>
            </a:ln>
          </p:spPr>
          <p:txBody>
            <a:bodyPr/>
            <a:lstStyle/>
            <a:p>
              <a:endParaRPr lang="en-US"/>
            </a:p>
          </p:txBody>
        </p:sp>
        <p:sp>
          <p:nvSpPr>
            <p:cNvPr id="17" name="Line 10"/>
            <p:cNvSpPr>
              <a:spLocks noChangeShapeType="1"/>
            </p:cNvSpPr>
            <p:nvPr/>
          </p:nvSpPr>
          <p:spPr bwMode="auto">
            <a:xfrm flipH="1" flipV="1">
              <a:off x="2819400" y="3962400"/>
              <a:ext cx="3048000" cy="762000"/>
            </a:xfrm>
            <a:prstGeom prst="line">
              <a:avLst/>
            </a:prstGeom>
            <a:noFill/>
            <a:ln w="25400">
              <a:solidFill>
                <a:srgbClr val="00CCFF"/>
              </a:solidFill>
              <a:round/>
              <a:headEnd/>
              <a:tailEnd type="triangle" w="med" len="med"/>
            </a:ln>
          </p:spPr>
          <p:txBody>
            <a:bodyPr/>
            <a:lstStyle/>
            <a:p>
              <a:endParaRPr lang="en-US"/>
            </a:p>
          </p:txBody>
        </p:sp>
      </p:grpSp>
      <p:grpSp>
        <p:nvGrpSpPr>
          <p:cNvPr id="52" name="Group 51"/>
          <p:cNvGrpSpPr/>
          <p:nvPr/>
        </p:nvGrpSpPr>
        <p:grpSpPr>
          <a:xfrm>
            <a:off x="1447800" y="2743200"/>
            <a:ext cx="2173737" cy="838200"/>
            <a:chOff x="1447800" y="2743200"/>
            <a:chExt cx="2173737" cy="838200"/>
          </a:xfrm>
        </p:grpSpPr>
        <p:cxnSp>
          <p:nvCxnSpPr>
            <p:cNvPr id="20" name="Straight Arrow Connector 19"/>
            <p:cNvCxnSpPr/>
            <p:nvPr/>
          </p:nvCxnSpPr>
          <p:spPr>
            <a:xfrm rot="5400000">
              <a:off x="1905000" y="3200400"/>
              <a:ext cx="4572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447800" y="2743200"/>
              <a:ext cx="2173737" cy="400110"/>
            </a:xfrm>
            <a:prstGeom prst="rect">
              <a:avLst/>
            </a:prstGeom>
            <a:noFill/>
          </p:spPr>
          <p:txBody>
            <a:bodyPr wrap="none" rtlCol="0">
              <a:spAutoFit/>
            </a:bodyPr>
            <a:lstStyle/>
            <a:p>
              <a:r>
                <a:rPr lang="en-US" sz="2000" smtClean="0">
                  <a:solidFill>
                    <a:srgbClr val="FF0000"/>
                  </a:solidFill>
                </a:rPr>
                <a:t>packed dimensions</a:t>
              </a:r>
              <a:endParaRPr lang="en-US" sz="2000" dirty="0" smtClean="0">
                <a:solidFill>
                  <a:srgbClr val="FF0000"/>
                </a:solidFill>
              </a:endParaRPr>
            </a:p>
          </p:txBody>
        </p:sp>
        <p:cxnSp>
          <p:nvCxnSpPr>
            <p:cNvPr id="27" name="Straight Arrow Connector 26"/>
            <p:cNvCxnSpPr/>
            <p:nvPr/>
          </p:nvCxnSpPr>
          <p:spPr>
            <a:xfrm rot="16200000" flipH="1">
              <a:off x="2209800" y="3200400"/>
              <a:ext cx="4572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105400" y="2743200"/>
            <a:ext cx="2443041" cy="838200"/>
            <a:chOff x="5105400" y="2743200"/>
            <a:chExt cx="2443041" cy="838200"/>
          </a:xfrm>
        </p:grpSpPr>
        <p:cxnSp>
          <p:nvCxnSpPr>
            <p:cNvPr id="24" name="Straight Arrow Connector 23"/>
            <p:cNvCxnSpPr/>
            <p:nvPr/>
          </p:nvCxnSpPr>
          <p:spPr>
            <a:xfrm rot="16200000" flipH="1">
              <a:off x="6019800" y="3276600"/>
              <a:ext cx="4572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5400" y="2743200"/>
              <a:ext cx="2443041" cy="400110"/>
            </a:xfrm>
            <a:prstGeom prst="rect">
              <a:avLst/>
            </a:prstGeom>
            <a:noFill/>
          </p:spPr>
          <p:txBody>
            <a:bodyPr wrap="none" rtlCol="0">
              <a:spAutoFit/>
            </a:bodyPr>
            <a:lstStyle/>
            <a:p>
              <a:r>
                <a:rPr lang="en-US" sz="2000" smtClean="0">
                  <a:solidFill>
                    <a:srgbClr val="FF0000"/>
                  </a:solidFill>
                </a:rPr>
                <a:t>unpacked dimensions</a:t>
              </a:r>
              <a:endParaRPr lang="en-US" sz="2000" dirty="0" smtClean="0">
                <a:solidFill>
                  <a:srgbClr val="FF0000"/>
                </a:solidFill>
              </a:endParaRPr>
            </a:p>
          </p:txBody>
        </p:sp>
        <p:cxnSp>
          <p:nvCxnSpPr>
            <p:cNvPr id="33" name="Straight Arrow Connector 32"/>
            <p:cNvCxnSpPr/>
            <p:nvPr/>
          </p:nvCxnSpPr>
          <p:spPr>
            <a:xfrm rot="10800000" flipV="1">
              <a:off x="5562600" y="3124200"/>
              <a:ext cx="6096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172200" y="3124200"/>
              <a:ext cx="114300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971800" y="4953000"/>
            <a:ext cx="2036455" cy="857310"/>
            <a:chOff x="2971800" y="4953000"/>
            <a:chExt cx="2036455" cy="857310"/>
          </a:xfrm>
        </p:grpSpPr>
        <p:sp>
          <p:nvSpPr>
            <p:cNvPr id="38" name="TextBox 37"/>
            <p:cNvSpPr txBox="1"/>
            <p:nvPr/>
          </p:nvSpPr>
          <p:spPr>
            <a:xfrm>
              <a:off x="2971800" y="5410200"/>
              <a:ext cx="2036455" cy="400110"/>
            </a:xfrm>
            <a:prstGeom prst="rect">
              <a:avLst/>
            </a:prstGeom>
            <a:noFill/>
          </p:spPr>
          <p:txBody>
            <a:bodyPr wrap="none" rtlCol="0">
              <a:spAutoFit/>
            </a:bodyPr>
            <a:lstStyle/>
            <a:p>
              <a:r>
                <a:rPr lang="en-US" sz="2000" smtClean="0">
                  <a:solidFill>
                    <a:srgbClr val="FF0000"/>
                  </a:solidFill>
                </a:rPr>
                <a:t>unpacked indexes</a:t>
              </a:r>
              <a:endParaRPr lang="en-US" sz="2000" dirty="0" smtClean="0">
                <a:solidFill>
                  <a:srgbClr val="FF0000"/>
                </a:solidFill>
              </a:endParaRPr>
            </a:p>
          </p:txBody>
        </p:sp>
        <p:grpSp>
          <p:nvGrpSpPr>
            <p:cNvPr id="54" name="Group 53"/>
            <p:cNvGrpSpPr/>
            <p:nvPr/>
          </p:nvGrpSpPr>
          <p:grpSpPr>
            <a:xfrm>
              <a:off x="3505200" y="4953000"/>
              <a:ext cx="1219200" cy="457200"/>
              <a:chOff x="3505200" y="4953000"/>
              <a:chExt cx="1219200" cy="457200"/>
            </a:xfrm>
          </p:grpSpPr>
          <p:cxnSp>
            <p:nvCxnSpPr>
              <p:cNvPr id="39" name="Straight Arrow Connector 38"/>
              <p:cNvCxnSpPr>
                <a:stCxn id="38" idx="0"/>
              </p:cNvCxnSpPr>
              <p:nvPr/>
            </p:nvCxnSpPr>
            <p:spPr>
              <a:xfrm rot="16200000" flipV="1">
                <a:off x="3519014" y="4939186"/>
                <a:ext cx="457200" cy="4848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0"/>
              </p:cNvCxnSpPr>
              <p:nvPr/>
            </p:nvCxnSpPr>
            <p:spPr>
              <a:xfrm rot="5400000" flipH="1" flipV="1">
                <a:off x="3785714" y="5157314"/>
                <a:ext cx="457200" cy="485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8" idx="0"/>
              </p:cNvCxnSpPr>
              <p:nvPr/>
            </p:nvCxnSpPr>
            <p:spPr>
              <a:xfrm rot="5400000" flipH="1" flipV="1">
                <a:off x="4128614" y="4814414"/>
                <a:ext cx="457200" cy="7343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55" name="Group 54"/>
          <p:cNvGrpSpPr/>
          <p:nvPr/>
        </p:nvGrpSpPr>
        <p:grpSpPr>
          <a:xfrm>
            <a:off x="5029200" y="5029200"/>
            <a:ext cx="1767150" cy="781110"/>
            <a:chOff x="5029200" y="5029200"/>
            <a:chExt cx="1767150" cy="781110"/>
          </a:xfrm>
        </p:grpSpPr>
        <p:sp>
          <p:nvSpPr>
            <p:cNvPr id="47" name="TextBox 46"/>
            <p:cNvSpPr txBox="1"/>
            <p:nvPr/>
          </p:nvSpPr>
          <p:spPr>
            <a:xfrm>
              <a:off x="5029200" y="5410200"/>
              <a:ext cx="1767150" cy="400110"/>
            </a:xfrm>
            <a:prstGeom prst="rect">
              <a:avLst/>
            </a:prstGeom>
            <a:noFill/>
          </p:spPr>
          <p:txBody>
            <a:bodyPr wrap="none" rtlCol="0">
              <a:spAutoFit/>
            </a:bodyPr>
            <a:lstStyle/>
            <a:p>
              <a:r>
                <a:rPr lang="en-US" sz="2000" smtClean="0">
                  <a:solidFill>
                    <a:srgbClr val="FF0000"/>
                  </a:solidFill>
                </a:rPr>
                <a:t>packed indexes</a:t>
              </a:r>
              <a:endParaRPr lang="en-US" sz="2000" dirty="0" smtClean="0">
                <a:solidFill>
                  <a:srgbClr val="FF0000"/>
                </a:solidFill>
              </a:endParaRPr>
            </a:p>
          </p:txBody>
        </p:sp>
        <p:cxnSp>
          <p:nvCxnSpPr>
            <p:cNvPr id="48" name="Straight Arrow Connector 47"/>
            <p:cNvCxnSpPr/>
            <p:nvPr/>
          </p:nvCxnSpPr>
          <p:spPr>
            <a:xfrm rot="10800000">
              <a:off x="5306372" y="5029200"/>
              <a:ext cx="484828"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5638800" y="5181600"/>
              <a:ext cx="4572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Packed and Unpacked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22</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152400" y="990600"/>
            <a:ext cx="8991600" cy="5509200"/>
          </a:xfrm>
          <a:prstGeom prst="rect">
            <a:avLst/>
          </a:prstGeom>
          <a:noFill/>
        </p:spPr>
        <p:txBody>
          <a:bodyPr wrap="square" rtlCol="0">
            <a:spAutoFit/>
          </a:bodyPr>
          <a:lstStyle/>
          <a:p>
            <a:pPr>
              <a:buFont typeface="Arial" pitchFamily="34" charset="0"/>
              <a:buChar char="•"/>
            </a:pPr>
            <a:r>
              <a:rPr lang="en-US" sz="2400" smtClean="0"/>
              <a:t>Declare a 5 by 31 multi-dimensional unpacked array, </a:t>
            </a:r>
            <a:r>
              <a:rPr lang="en-US" sz="2200" smtClean="0">
                <a:latin typeface="Courier New" pitchFamily="49" charset="0"/>
                <a:cs typeface="Courier New" pitchFamily="49" charset="0"/>
              </a:rPr>
              <a:t>my_array1</a:t>
            </a:r>
            <a:r>
              <a:rPr lang="en-US" sz="2400" smtClean="0"/>
              <a:t>. Each element of the unpacked array holds a 4-state value. </a:t>
            </a:r>
          </a:p>
          <a:p>
            <a:pPr>
              <a:buFont typeface="Arial" pitchFamily="34" charset="0"/>
              <a:buChar char="•"/>
            </a:pPr>
            <a:r>
              <a:rPr lang="en-US" sz="2400" smtClean="0"/>
              <a:t>Which of the following assignments are legal and not out-of-bounds?</a:t>
            </a:r>
          </a:p>
          <a:p>
            <a:r>
              <a:rPr lang="en-US" sz="2400" smtClean="0"/>
              <a:t> 	</a:t>
            </a:r>
          </a:p>
          <a:p>
            <a:endParaRPr lang="en-US" sz="2400" smtClean="0"/>
          </a:p>
          <a:p>
            <a:endParaRPr lang="en-US" sz="2400" smtClean="0"/>
          </a:p>
          <a:p>
            <a:endParaRPr lang="en-US" sz="1600" smtClean="0"/>
          </a:p>
          <a:p>
            <a:pPr>
              <a:buFont typeface="Arial" pitchFamily="34" charset="0"/>
              <a:buChar char="•"/>
            </a:pPr>
            <a:r>
              <a:rPr lang="en-US" sz="2400" smtClean="0"/>
              <a:t>Declare a 5 by 31 multi-dimensional packed array, </a:t>
            </a:r>
            <a:r>
              <a:rPr lang="en-US" sz="2200" smtClean="0">
                <a:latin typeface="Courier New" pitchFamily="49" charset="0"/>
                <a:cs typeface="Courier New" pitchFamily="49" charset="0"/>
              </a:rPr>
              <a:t>my_array2</a:t>
            </a:r>
            <a:r>
              <a:rPr lang="en-US" sz="2400" smtClean="0"/>
              <a:t>.  Each element of the packed array holds a 2-state value. </a:t>
            </a:r>
          </a:p>
          <a:p>
            <a:pPr>
              <a:buFont typeface="Arial" pitchFamily="34" charset="0"/>
              <a:buChar char="•"/>
            </a:pPr>
            <a:r>
              <a:rPr lang="en-US" sz="2400" smtClean="0"/>
              <a:t>Which of the following assignments are legal and not out-of-bounds?</a:t>
            </a:r>
          </a:p>
          <a:p>
            <a:r>
              <a:rPr lang="en-US" sz="2400" smtClean="0"/>
              <a:t> 	</a:t>
            </a:r>
          </a:p>
          <a:p>
            <a:endParaRPr lang="en-US" sz="2400" smtClean="0"/>
          </a:p>
          <a:p>
            <a:endParaRPr lang="en-US" sz="2400" smtClean="0"/>
          </a:p>
          <a:p>
            <a:endParaRPr lang="en-US" sz="2400" smtClean="0"/>
          </a:p>
          <a:p>
            <a:pPr>
              <a:buFont typeface="Arial" pitchFamily="34" charset="0"/>
              <a:buChar char="•"/>
            </a:pPr>
            <a:r>
              <a:rPr lang="en-US" sz="2400" smtClean="0"/>
              <a:t> Draw each array, filling in the values after assignment.</a:t>
            </a:r>
          </a:p>
        </p:txBody>
      </p:sp>
      <p:sp>
        <p:nvSpPr>
          <p:cNvPr id="9" name="TextBox 8"/>
          <p:cNvSpPr txBox="1"/>
          <p:nvPr/>
        </p:nvSpPr>
        <p:spPr>
          <a:xfrm>
            <a:off x="457200" y="2133600"/>
            <a:ext cx="4262705" cy="1107996"/>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my_array1[4][30] = 1'b1;</a:t>
            </a:r>
          </a:p>
          <a:p>
            <a:r>
              <a:rPr lang="en-US" sz="2200" smtClean="0">
                <a:latin typeface="Courier New" pitchFamily="49" charset="0"/>
                <a:cs typeface="Courier New" pitchFamily="49" charset="0"/>
              </a:rPr>
              <a:t>my_array1[29][4] = 1'b1;</a:t>
            </a:r>
          </a:p>
          <a:p>
            <a:r>
              <a:rPr lang="en-US" sz="2200" smtClean="0">
                <a:latin typeface="Courier New" pitchFamily="49" charset="0"/>
                <a:cs typeface="Courier New" pitchFamily="49" charset="0"/>
              </a:rPr>
              <a:t>my_array1[3] = 31'b1;</a:t>
            </a:r>
          </a:p>
        </p:txBody>
      </p:sp>
      <p:sp>
        <p:nvSpPr>
          <p:cNvPr id="11" name="TextBox 10"/>
          <p:cNvSpPr txBox="1"/>
          <p:nvPr/>
        </p:nvSpPr>
        <p:spPr>
          <a:xfrm>
            <a:off x="381000" y="4648200"/>
            <a:ext cx="4262705" cy="1107996"/>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my_array2[4][30] = 1'b1;</a:t>
            </a:r>
          </a:p>
          <a:p>
            <a:r>
              <a:rPr lang="en-US" sz="2200" smtClean="0">
                <a:latin typeface="Courier New" pitchFamily="49" charset="0"/>
                <a:cs typeface="Courier New" pitchFamily="49" charset="0"/>
              </a:rPr>
              <a:t>my_array2[29][4] = 1'b1;</a:t>
            </a:r>
          </a:p>
          <a:p>
            <a:r>
              <a:rPr lang="en-US" sz="2200" smtClean="0">
                <a:latin typeface="Courier New" pitchFamily="49" charset="0"/>
                <a:cs typeface="Courier New" pitchFamily="49" charset="0"/>
              </a:rPr>
              <a:t>my_array2[3] = 31'b1;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81000" y="5334000"/>
            <a:ext cx="5452134" cy="710194"/>
          </a:xfrm>
          <a:prstGeom prst="rect">
            <a:avLst/>
          </a:prstGeom>
          <a:solidFill>
            <a:srgbClr val="FFFFCC"/>
          </a:solidFill>
          <a:ln>
            <a:solidFill>
              <a:schemeClr val="tx1"/>
            </a:solidFill>
          </a:ln>
        </p:spPr>
        <p:txBody>
          <a:bodyPr wrap="none" rtlCol="0">
            <a:spAutoFit/>
          </a:bodyPr>
          <a:lstStyle/>
          <a:p>
            <a:pPr>
              <a:lnSpc>
                <a:spcPct val="90000"/>
              </a:lnSpc>
            </a:pPr>
            <a:r>
              <a:rPr lang="nn-NO" sz="2200" smtClean="0">
                <a:latin typeface="Courier New" pitchFamily="49" charset="0"/>
                <a:ea typeface="ＭＳ Ｐゴシック" pitchFamily="-65" charset="-128"/>
                <a:cs typeface="Courier New" pitchFamily="49" charset="0"/>
              </a:rPr>
              <a:t>reg [7:0][3:0] b_reg_array [];</a:t>
            </a:r>
          </a:p>
          <a:p>
            <a:pPr>
              <a:lnSpc>
                <a:spcPct val="90000"/>
              </a:lnSpc>
            </a:pPr>
            <a:r>
              <a:rPr lang="nn-NO" sz="2200" smtClean="0">
                <a:latin typeface="Courier New" pitchFamily="49" charset="0"/>
                <a:ea typeface="ＭＳ Ｐゴシック" pitchFamily="-65" charset="-128"/>
                <a:cs typeface="Courier New" pitchFamily="49" charset="0"/>
              </a:rPr>
              <a:t>reg [][3:0] b_reg_array2 [4:0];</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2.3 Dynamic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23</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152400" y="990600"/>
            <a:ext cx="8991600" cy="5632311"/>
          </a:xfrm>
          <a:prstGeom prst="rect">
            <a:avLst/>
          </a:prstGeom>
          <a:noFill/>
        </p:spPr>
        <p:txBody>
          <a:bodyPr wrap="square" rtlCol="0">
            <a:spAutoFit/>
          </a:bodyPr>
          <a:lstStyle/>
          <a:p>
            <a:pPr>
              <a:buFont typeface="Arial" pitchFamily="34" charset="0"/>
              <a:buChar char="•"/>
            </a:pPr>
            <a:r>
              <a:rPr lang="en-US" sz="2400" smtClean="0"/>
              <a:t> Fixed-size array size is set at comile time</a:t>
            </a:r>
          </a:p>
          <a:p>
            <a:pPr>
              <a:buFont typeface="Arial" pitchFamily="34" charset="0"/>
              <a:buChar char="•"/>
            </a:pPr>
            <a:r>
              <a:rPr lang="en-US" sz="2400" smtClean="0"/>
              <a:t> Dynamic array size is set at run-time</a:t>
            </a:r>
          </a:p>
          <a:p>
            <a:pPr marL="0" lvl="1">
              <a:buFont typeface="Arial" pitchFamily="34" charset="0"/>
              <a:buChar char="•"/>
            </a:pPr>
            <a:r>
              <a:rPr lang="en-US" sz="2400" smtClean="0"/>
              <a:t> </a:t>
            </a:r>
            <a:r>
              <a:rPr lang="en-US" sz="2400" smtClean="0">
                <a:ea typeface="ＭＳ Ｐゴシック" pitchFamily="-65" charset="-128"/>
              </a:rPr>
              <a:t>Can be allocated and resized during simulation</a:t>
            </a:r>
          </a:p>
          <a:p>
            <a:pPr>
              <a:lnSpc>
                <a:spcPct val="90000"/>
              </a:lnSpc>
              <a:buFont typeface="Arial" pitchFamily="34" charset="0"/>
              <a:buChar char="•"/>
            </a:pPr>
            <a:r>
              <a:rPr lang="en-US" sz="2400" smtClean="0">
                <a:ea typeface="ＭＳ Ｐゴシック" pitchFamily="-65" charset="-128"/>
              </a:rPr>
              <a:t> Declared with empty subscripts [ ]</a:t>
            </a:r>
          </a:p>
          <a:p>
            <a:pPr>
              <a:lnSpc>
                <a:spcPct val="90000"/>
              </a:lnSpc>
            </a:pPr>
            <a:r>
              <a:rPr lang="en-US" sz="3600" smtClean="0">
                <a:ea typeface="ＭＳ Ｐゴシック" pitchFamily="-65" charset="-128"/>
              </a:rPr>
              <a:t> </a:t>
            </a:r>
            <a:r>
              <a:rPr lang="en-US" sz="3200" smtClean="0">
                <a:ea typeface="ＭＳ Ｐゴシック" pitchFamily="-65" charset="-128"/>
              </a:rPr>
              <a:t>  </a:t>
            </a:r>
            <a:endParaRPr lang="en-US" sz="3200" smtClean="0">
              <a:latin typeface="Courier New" pitchFamily="49" charset="0"/>
              <a:ea typeface="ＭＳ Ｐゴシック" pitchFamily="-65" charset="-128"/>
              <a:cs typeface="Courier New" pitchFamily="49" charset="0"/>
            </a:endParaRPr>
          </a:p>
          <a:p>
            <a:pPr>
              <a:lnSpc>
                <a:spcPct val="90000"/>
              </a:lnSpc>
              <a:buFont typeface="Arial" pitchFamily="34" charset="0"/>
              <a:buChar char="•"/>
            </a:pPr>
            <a:r>
              <a:rPr lang="en-US" sz="2400" smtClean="0">
                <a:ea typeface="ＭＳ Ｐゴシック" pitchFamily="-65" charset="-128"/>
              </a:rPr>
              <a:t> </a:t>
            </a:r>
            <a:r>
              <a:rPr lang="en-US" sz="2200" smtClean="0">
                <a:latin typeface="Courier New" pitchFamily="49" charset="0"/>
                <a:ea typeface="ＭＳ Ｐゴシック" pitchFamily="-65" charset="-128"/>
                <a:cs typeface="Courier New" pitchFamily="49" charset="0"/>
              </a:rPr>
              <a:t>new[] </a:t>
            </a:r>
            <a:r>
              <a:rPr lang="en-US" sz="2400" smtClean="0">
                <a:ea typeface="ＭＳ Ｐゴシック" pitchFamily="-65" charset="-128"/>
              </a:rPr>
              <a:t>operator allocates space, passing the number of entries</a:t>
            </a:r>
          </a:p>
          <a:p>
            <a:pPr>
              <a:lnSpc>
                <a:spcPct val="90000"/>
              </a:lnSpc>
            </a:pPr>
            <a:r>
              <a:rPr lang="en-US" sz="3600" smtClean="0">
                <a:ea typeface="ＭＳ Ｐゴシック" pitchFamily="-65" charset="-128"/>
              </a:rPr>
              <a:t> </a:t>
            </a:r>
            <a:r>
              <a:rPr lang="en-US" sz="3200" smtClean="0">
                <a:ea typeface="ＭＳ Ｐゴシック" pitchFamily="-65" charset="-128"/>
              </a:rPr>
              <a:t> </a:t>
            </a:r>
            <a:endParaRPr lang="en-US" sz="3200" smtClean="0">
              <a:latin typeface="Courier New" pitchFamily="49" charset="0"/>
              <a:ea typeface="ＭＳ Ｐゴシック" pitchFamily="-65" charset="-128"/>
              <a:cs typeface="Courier New" pitchFamily="49" charset="0"/>
            </a:endParaRPr>
          </a:p>
          <a:p>
            <a:pPr>
              <a:lnSpc>
                <a:spcPct val="90000"/>
              </a:lnSpc>
              <a:buFont typeface="Arial" pitchFamily="34" charset="0"/>
              <a:buChar char="•"/>
            </a:pPr>
            <a:r>
              <a:rPr lang="en-US" sz="2400" smtClean="0">
                <a:ea typeface="ＭＳ Ｐゴシック" pitchFamily="-65" charset="-128"/>
              </a:rPr>
              <a:t> Can also pass name of an array to copy values</a:t>
            </a:r>
          </a:p>
          <a:p>
            <a:pPr>
              <a:lnSpc>
                <a:spcPct val="90000"/>
              </a:lnSpc>
            </a:pPr>
            <a:r>
              <a:rPr lang="en-US" sz="3200" smtClean="0">
                <a:ea typeface="ＭＳ Ｐゴシック" pitchFamily="-65" charset="-128"/>
              </a:rPr>
              <a:t>    </a:t>
            </a:r>
            <a:endParaRPr lang="en-US" sz="3200" smtClean="0">
              <a:latin typeface="Courier New" pitchFamily="49" charset="0"/>
              <a:ea typeface="ＭＳ Ｐゴシック" pitchFamily="-65" charset="-128"/>
              <a:cs typeface="Courier New" pitchFamily="49" charset="0"/>
            </a:endParaRPr>
          </a:p>
          <a:p>
            <a:pPr>
              <a:lnSpc>
                <a:spcPct val="90000"/>
              </a:lnSpc>
            </a:pPr>
            <a:r>
              <a:rPr lang="en-US" sz="3200" smtClean="0">
                <a:latin typeface="Courier New" pitchFamily="49" charset="0"/>
                <a:ea typeface="ＭＳ Ｐゴシック" pitchFamily="-65" charset="-128"/>
                <a:cs typeface="Courier New" pitchFamily="49" charset="0"/>
              </a:rPr>
              <a:t>      </a:t>
            </a:r>
          </a:p>
          <a:p>
            <a:pPr>
              <a:lnSpc>
                <a:spcPct val="90000"/>
              </a:lnSpc>
              <a:buFont typeface="Arial" pitchFamily="34" charset="0"/>
              <a:buChar char="•"/>
            </a:pPr>
            <a:r>
              <a:rPr lang="en-US" sz="2400" smtClean="0">
                <a:ea typeface="ＭＳ Ｐゴシック" pitchFamily="-65" charset="-128"/>
                <a:cs typeface="Courier New" pitchFamily="49" charset="0"/>
              </a:rPr>
              <a:t> Mixing fixed/dynamic – only unpacked dimensions can be dynamic</a:t>
            </a:r>
          </a:p>
          <a:p>
            <a:pPr>
              <a:lnSpc>
                <a:spcPct val="90000"/>
              </a:lnSpc>
            </a:pPr>
            <a:r>
              <a:rPr lang="en-US" sz="3200" smtClean="0">
                <a:ea typeface="ＭＳ Ｐゴシック" pitchFamily="-65" charset="-128"/>
                <a:cs typeface="Courier New" pitchFamily="49" charset="0"/>
              </a:rPr>
              <a:t>   </a:t>
            </a:r>
          </a:p>
          <a:p>
            <a:pPr>
              <a:lnSpc>
                <a:spcPct val="90000"/>
              </a:lnSpc>
            </a:pPr>
            <a:endParaRPr lang="nn-NO" sz="3200" smtClean="0">
              <a:ea typeface="ＭＳ Ｐゴシック" pitchFamily="-65" charset="-128"/>
              <a:cs typeface="Courier New" pitchFamily="49" charset="0"/>
            </a:endParaRPr>
          </a:p>
          <a:p>
            <a:pPr>
              <a:lnSpc>
                <a:spcPct val="90000"/>
              </a:lnSpc>
              <a:buFont typeface="Arial" pitchFamily="34" charset="0"/>
              <a:buChar char="•"/>
            </a:pPr>
            <a:r>
              <a:rPr lang="nn-NO" sz="2400" smtClean="0">
                <a:ea typeface="ＭＳ Ｐゴシック" pitchFamily="-65" charset="-128"/>
                <a:cs typeface="Courier New" pitchFamily="49" charset="0"/>
              </a:rPr>
              <a:t> Cannot view dynamic arrays in Questa’s waveform viewer</a:t>
            </a:r>
            <a:endParaRPr lang="en-US" sz="2400" smtClean="0">
              <a:ea typeface="ＭＳ Ｐゴシック" pitchFamily="-65" charset="-128"/>
              <a:cs typeface="Courier New" pitchFamily="49" charset="0"/>
            </a:endParaRPr>
          </a:p>
        </p:txBody>
      </p:sp>
      <p:grpSp>
        <p:nvGrpSpPr>
          <p:cNvPr id="20" name="Group 19"/>
          <p:cNvGrpSpPr/>
          <p:nvPr/>
        </p:nvGrpSpPr>
        <p:grpSpPr>
          <a:xfrm>
            <a:off x="5638800" y="5334000"/>
            <a:ext cx="1615348" cy="461665"/>
            <a:chOff x="4038600" y="5334000"/>
            <a:chExt cx="1615348" cy="461665"/>
          </a:xfrm>
        </p:grpSpPr>
        <p:cxnSp>
          <p:nvCxnSpPr>
            <p:cNvPr id="11" name="Straight Arrow Connector 10"/>
            <p:cNvCxnSpPr/>
            <p:nvPr/>
          </p:nvCxnSpPr>
          <p:spPr>
            <a:xfrm rot="10800000">
              <a:off x="4038600" y="5562600"/>
              <a:ext cx="85433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05400" y="5334000"/>
              <a:ext cx="548548" cy="461665"/>
            </a:xfrm>
            <a:prstGeom prst="rect">
              <a:avLst/>
            </a:prstGeom>
            <a:noFill/>
          </p:spPr>
          <p:txBody>
            <a:bodyPr wrap="square" rtlCol="0">
              <a:spAutoFit/>
            </a:bodyPr>
            <a:lstStyle/>
            <a:p>
              <a:r>
                <a:rPr lang="en-US" sz="2400" smtClean="0">
                  <a:solidFill>
                    <a:srgbClr val="FF0000"/>
                  </a:solidFill>
                </a:rPr>
                <a:t>OK</a:t>
              </a:r>
              <a:endParaRPr lang="en-US" sz="2400" dirty="0" smtClean="0">
                <a:solidFill>
                  <a:srgbClr val="FF0000"/>
                </a:solidFill>
              </a:endParaRPr>
            </a:p>
          </p:txBody>
        </p:sp>
      </p:grpSp>
      <p:grpSp>
        <p:nvGrpSpPr>
          <p:cNvPr id="19" name="Group 18"/>
          <p:cNvGrpSpPr/>
          <p:nvPr/>
        </p:nvGrpSpPr>
        <p:grpSpPr>
          <a:xfrm>
            <a:off x="5715000" y="5638800"/>
            <a:ext cx="1537945" cy="461665"/>
            <a:chOff x="4191000" y="5638800"/>
            <a:chExt cx="1537945" cy="461665"/>
          </a:xfrm>
        </p:grpSpPr>
        <p:sp>
          <p:nvSpPr>
            <p:cNvPr id="13" name="TextBox 12"/>
            <p:cNvSpPr txBox="1"/>
            <p:nvPr/>
          </p:nvSpPr>
          <p:spPr>
            <a:xfrm>
              <a:off x="4648200" y="5638800"/>
              <a:ext cx="1080745" cy="461665"/>
            </a:xfrm>
            <a:prstGeom prst="rect">
              <a:avLst/>
            </a:prstGeom>
            <a:noFill/>
          </p:spPr>
          <p:txBody>
            <a:bodyPr wrap="none" rtlCol="0">
              <a:spAutoFit/>
            </a:bodyPr>
            <a:lstStyle/>
            <a:p>
              <a:r>
                <a:rPr lang="en-US" sz="2400" smtClean="0">
                  <a:solidFill>
                    <a:srgbClr val="FF0000"/>
                  </a:solidFill>
                </a:rPr>
                <a:t>Not OK</a:t>
              </a:r>
              <a:endParaRPr lang="en-US" sz="2400" dirty="0" smtClean="0">
                <a:solidFill>
                  <a:srgbClr val="FF0000"/>
                </a:solidFill>
              </a:endParaRPr>
            </a:p>
          </p:txBody>
        </p:sp>
        <p:cxnSp>
          <p:nvCxnSpPr>
            <p:cNvPr id="14" name="Straight Arrow Connector 13"/>
            <p:cNvCxnSpPr/>
            <p:nvPr/>
          </p:nvCxnSpPr>
          <p:spPr>
            <a:xfrm rot="10800000">
              <a:off x="4191000" y="5867400"/>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457200" y="2438400"/>
            <a:ext cx="2903359" cy="430887"/>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ea typeface="ＭＳ Ｐゴシック" pitchFamily="-65" charset="-128"/>
                <a:cs typeface="Courier New" pitchFamily="49" charset="0"/>
              </a:rPr>
              <a:t>int dyn[], d2[];</a:t>
            </a:r>
            <a:endParaRPr lang="en-US" sz="2200" smtClean="0">
              <a:latin typeface="Courier New" pitchFamily="49" charset="0"/>
              <a:cs typeface="Courier New" pitchFamily="49" charset="0"/>
            </a:endParaRPr>
          </a:p>
        </p:txBody>
      </p:sp>
      <p:sp>
        <p:nvSpPr>
          <p:cNvPr id="16" name="TextBox 15"/>
          <p:cNvSpPr txBox="1"/>
          <p:nvPr/>
        </p:nvSpPr>
        <p:spPr>
          <a:xfrm>
            <a:off x="457200" y="3276600"/>
            <a:ext cx="2393604" cy="430887"/>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ea typeface="ＭＳ Ｐゴシック" pitchFamily="-65" charset="-128"/>
                <a:cs typeface="Courier New" pitchFamily="49" charset="0"/>
              </a:rPr>
              <a:t>dyn = new[5];</a:t>
            </a:r>
            <a:endParaRPr lang="en-US" sz="2200" smtClean="0">
              <a:latin typeface="Courier New" pitchFamily="49" charset="0"/>
              <a:cs typeface="Courier New" pitchFamily="49" charset="0"/>
            </a:endParaRPr>
          </a:p>
        </p:txBody>
      </p:sp>
      <p:sp>
        <p:nvSpPr>
          <p:cNvPr id="17" name="TextBox 16"/>
          <p:cNvSpPr txBox="1"/>
          <p:nvPr/>
        </p:nvSpPr>
        <p:spPr>
          <a:xfrm>
            <a:off x="457200" y="4114800"/>
            <a:ext cx="3073277" cy="710194"/>
          </a:xfrm>
          <a:prstGeom prst="rect">
            <a:avLst/>
          </a:prstGeom>
          <a:solidFill>
            <a:srgbClr val="FFFFCC"/>
          </a:solidFill>
          <a:ln>
            <a:solidFill>
              <a:schemeClr val="tx1"/>
            </a:solidFill>
          </a:ln>
        </p:spPr>
        <p:txBody>
          <a:bodyPr wrap="none" rtlCol="0">
            <a:spAutoFit/>
          </a:bodyPr>
          <a:lstStyle/>
          <a:p>
            <a:pPr>
              <a:lnSpc>
                <a:spcPct val="90000"/>
              </a:lnSpc>
            </a:pPr>
            <a:r>
              <a:rPr lang="en-US" sz="2200" smtClean="0">
                <a:latin typeface="Courier New" pitchFamily="49" charset="0"/>
                <a:ea typeface="ＭＳ Ｐゴシック" pitchFamily="-65" charset="-128"/>
                <a:cs typeface="Courier New" pitchFamily="49" charset="0"/>
              </a:rPr>
              <a:t>dyn=new[20](dyn);</a:t>
            </a:r>
          </a:p>
          <a:p>
            <a:pPr>
              <a:lnSpc>
                <a:spcPct val="90000"/>
              </a:lnSpc>
            </a:pPr>
            <a:r>
              <a:rPr lang="en-US" sz="2200" smtClean="0">
                <a:latin typeface="Courier New" pitchFamily="49" charset="0"/>
                <a:ea typeface="ＭＳ Ｐゴシック" pitchFamily="-65" charset="-128"/>
                <a:cs typeface="Courier New" pitchFamily="49" charset="0"/>
              </a:rPr>
              <a:t>dyn=new[100];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uiExpand="1" build="p"/>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2.3 Dynamic Arrays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24</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152400" y="990600"/>
            <a:ext cx="8991600" cy="6678751"/>
          </a:xfrm>
          <a:prstGeom prst="rect">
            <a:avLst/>
          </a:prstGeom>
          <a:noFill/>
        </p:spPr>
        <p:txBody>
          <a:bodyPr wrap="square" rtlCol="0">
            <a:spAutoFit/>
          </a:bodyPr>
          <a:lstStyle/>
          <a:p>
            <a:pPr>
              <a:buFont typeface="Arial" pitchFamily="34" charset="0"/>
              <a:buChar char="•"/>
            </a:pPr>
            <a:r>
              <a:rPr lang="en-US" sz="2400" smtClean="0"/>
              <a:t>When is this useful?</a:t>
            </a:r>
          </a:p>
          <a:p>
            <a:pPr lvl="1">
              <a:buFont typeface="Arial" pitchFamily="34" charset="0"/>
              <a:buChar char="•"/>
            </a:pPr>
            <a:r>
              <a:rPr lang="en-US" sz="2400" smtClean="0"/>
              <a:t> Creating a random # of transactions using an array</a:t>
            </a:r>
          </a:p>
          <a:p>
            <a:pPr lvl="1">
              <a:buFont typeface="Arial" pitchFamily="34" charset="0"/>
              <a:buChar char="•"/>
            </a:pPr>
            <a:r>
              <a:rPr lang="en-US" sz="2400" smtClean="0"/>
              <a:t> You don’t feel like counting the # of elements you put in an array.</a:t>
            </a:r>
          </a:p>
          <a:p>
            <a:r>
              <a:rPr lang="en-US" sz="3600" smtClean="0"/>
              <a:t>     </a:t>
            </a:r>
            <a:r>
              <a:rPr lang="en-US" sz="2400" smtClean="0"/>
              <a:t>      </a:t>
            </a:r>
            <a:endParaRPr lang="en-US" sz="2400" smtClean="0">
              <a:latin typeface="Courier New" pitchFamily="49" charset="0"/>
              <a:cs typeface="Courier New" pitchFamily="49" charset="0"/>
            </a:endParaRPr>
          </a:p>
          <a:p>
            <a:pPr>
              <a:buFont typeface="Arial" pitchFamily="34" charset="0"/>
              <a:buChar char="•"/>
            </a:pPr>
            <a:r>
              <a:rPr lang="en-US" sz="2400" smtClean="0"/>
              <a:t>Built-in methods</a:t>
            </a:r>
          </a:p>
          <a:p>
            <a:pPr lvl="1">
              <a:buFont typeface="Arial" pitchFamily="34" charset="0"/>
              <a:buChar char="•"/>
            </a:pPr>
            <a:r>
              <a:rPr lang="en-US" sz="2400" smtClean="0"/>
              <a:t>size</a:t>
            </a:r>
          </a:p>
          <a:p>
            <a:pPr lvl="1"/>
            <a:endParaRPr lang="en-US" sz="2400" smtClean="0"/>
          </a:p>
          <a:p>
            <a:pPr lvl="1"/>
            <a:endParaRPr lang="en-US" sz="2400" smtClean="0"/>
          </a:p>
          <a:p>
            <a:pPr lvl="1">
              <a:buFont typeface="Arial" pitchFamily="34" charset="0"/>
              <a:buChar char="•"/>
            </a:pPr>
            <a:r>
              <a:rPr lang="en-US" sz="2400" smtClean="0"/>
              <a:t>delete</a:t>
            </a:r>
          </a:p>
          <a:p>
            <a:pPr lvl="1"/>
            <a:endParaRPr lang="en-US" sz="3600" smtClean="0"/>
          </a:p>
          <a:p>
            <a:pPr>
              <a:buFont typeface="Arial" pitchFamily="34" charset="0"/>
              <a:buChar char="•"/>
            </a:pPr>
            <a:r>
              <a:rPr lang="en-US" sz="2400" smtClean="0"/>
              <a:t> Assignment</a:t>
            </a:r>
          </a:p>
          <a:p>
            <a:pPr lvl="1">
              <a:buFont typeface="Arial" pitchFamily="34" charset="0"/>
              <a:buChar char="•"/>
            </a:pPr>
            <a:r>
              <a:rPr lang="en-US" sz="2400" smtClean="0"/>
              <a:t> Between fixed-size and dynamic elements if base type is the same</a:t>
            </a:r>
          </a:p>
          <a:p>
            <a:pPr lvl="1">
              <a:buFont typeface="Arial" pitchFamily="34" charset="0"/>
              <a:buChar char="•"/>
            </a:pPr>
            <a:r>
              <a:rPr lang="en-US" sz="2400" smtClean="0"/>
              <a:t> dynamic to fixed-size if current size is the same</a:t>
            </a:r>
          </a:p>
          <a:p>
            <a:pPr lvl="1">
              <a:buFont typeface="Arial" pitchFamily="34" charset="0"/>
              <a:buChar char="•"/>
            </a:pPr>
            <a:r>
              <a:rPr lang="en-US" sz="2400" smtClean="0"/>
              <a:t> fixed-size to dynamic if current size is the same: new[] is called.</a:t>
            </a:r>
          </a:p>
          <a:p>
            <a:endParaRPr lang="en-US" sz="2400" smtClean="0"/>
          </a:p>
          <a:p>
            <a:endParaRPr lang="en-US" sz="2400" smtClean="0"/>
          </a:p>
          <a:p>
            <a:endParaRPr lang="en-US" sz="2400" smtClean="0"/>
          </a:p>
        </p:txBody>
      </p:sp>
      <p:sp>
        <p:nvSpPr>
          <p:cNvPr id="11" name="Rectangle 10"/>
          <p:cNvSpPr/>
          <p:nvPr/>
        </p:nvSpPr>
        <p:spPr>
          <a:xfrm>
            <a:off x="838200" y="2209800"/>
            <a:ext cx="7315200" cy="430887"/>
          </a:xfrm>
          <a:prstGeom prst="rect">
            <a:avLst/>
          </a:prstGeom>
          <a:solidFill>
            <a:srgbClr val="FFFFCC"/>
          </a:solidFill>
          <a:ln>
            <a:solidFill>
              <a:schemeClr val="tx1"/>
            </a:solidFill>
          </a:ln>
        </p:spPr>
        <p:txBody>
          <a:bodyPr wrap="square">
            <a:spAutoFit/>
          </a:bodyPr>
          <a:lstStyle/>
          <a:p>
            <a:r>
              <a:rPr lang="en-US" sz="2200" smtClean="0">
                <a:latin typeface="Courier New" pitchFamily="49" charset="0"/>
                <a:cs typeface="Courier New" pitchFamily="49" charset="0"/>
              </a:rPr>
              <a:t>bit [7:0] mask[] = ’{8’h12, 8’h23, 8’h45}; </a:t>
            </a:r>
            <a:endParaRPr lang="en-US" sz="2200">
              <a:latin typeface="Courier New" pitchFamily="49" charset="0"/>
              <a:cs typeface="Courier New" pitchFamily="49" charset="0"/>
            </a:endParaRPr>
          </a:p>
        </p:txBody>
      </p:sp>
      <p:sp>
        <p:nvSpPr>
          <p:cNvPr id="13" name="TextBox 12"/>
          <p:cNvSpPr txBox="1"/>
          <p:nvPr/>
        </p:nvSpPr>
        <p:spPr>
          <a:xfrm>
            <a:off x="1447800" y="3276600"/>
            <a:ext cx="2223686" cy="769441"/>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$size(mask);</a:t>
            </a:r>
          </a:p>
          <a:p>
            <a:r>
              <a:rPr lang="en-US" sz="2200" smtClean="0">
                <a:latin typeface="Courier New" pitchFamily="49" charset="0"/>
                <a:cs typeface="Courier New" pitchFamily="49" charset="0"/>
              </a:rPr>
              <a:t>mask.size();</a:t>
            </a:r>
          </a:p>
        </p:txBody>
      </p:sp>
      <p:sp>
        <p:nvSpPr>
          <p:cNvPr id="14" name="TextBox 13"/>
          <p:cNvSpPr txBox="1"/>
          <p:nvPr/>
        </p:nvSpPr>
        <p:spPr>
          <a:xfrm>
            <a:off x="1447800" y="4495800"/>
            <a:ext cx="2563522" cy="430887"/>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mask.delete();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2.4 Queues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25</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152400" y="990600"/>
            <a:ext cx="8991600" cy="1532727"/>
          </a:xfrm>
          <a:prstGeom prst="rect">
            <a:avLst/>
          </a:prstGeom>
          <a:noFill/>
        </p:spPr>
        <p:txBody>
          <a:bodyPr wrap="square" rtlCol="0">
            <a:spAutoFit/>
          </a:bodyPr>
          <a:lstStyle/>
          <a:p>
            <a:pPr>
              <a:buFont typeface="Arial" pitchFamily="34" charset="0"/>
              <a:buChar char="•"/>
            </a:pPr>
            <a:r>
              <a:rPr lang="en-US" sz="2400" smtClean="0"/>
              <a:t> Provides easy sorting and searching</a:t>
            </a:r>
          </a:p>
          <a:p>
            <a:pPr>
              <a:lnSpc>
                <a:spcPct val="90000"/>
              </a:lnSpc>
              <a:buClr>
                <a:schemeClr val="tx1"/>
              </a:buClr>
              <a:buFont typeface="Arial" pitchFamily="34" charset="0"/>
              <a:buChar char="•"/>
            </a:pPr>
            <a:r>
              <a:rPr lang="en-US" sz="2400" smtClean="0"/>
              <a:t> Can add and remove elements from anywhere</a:t>
            </a:r>
          </a:p>
          <a:p>
            <a:pPr>
              <a:buFont typeface="Arial" pitchFamily="34" charset="0"/>
              <a:buChar char="•"/>
            </a:pPr>
            <a:r>
              <a:rPr lang="en-US" sz="2400" smtClean="0"/>
              <a:t> Can dynamically grow and shrink. No new[].</a:t>
            </a:r>
          </a:p>
          <a:p>
            <a:pPr>
              <a:buFont typeface="Arial" pitchFamily="34" charset="0"/>
              <a:buChar char="•"/>
            </a:pPr>
            <a:r>
              <a:rPr lang="en-US" sz="2400" smtClean="0"/>
              <a:t> Can copy contents of fixed or dynamic arrays to the queue</a:t>
            </a:r>
          </a:p>
        </p:txBody>
      </p:sp>
      <p:sp>
        <p:nvSpPr>
          <p:cNvPr id="9" name="TextBox 8"/>
          <p:cNvSpPr txBox="1"/>
          <p:nvPr/>
        </p:nvSpPr>
        <p:spPr>
          <a:xfrm>
            <a:off x="256631" y="2590800"/>
            <a:ext cx="8734969" cy="3323987"/>
          </a:xfrm>
          <a:prstGeom prst="rect">
            <a:avLst/>
          </a:prstGeom>
          <a:solidFill>
            <a:srgbClr val="FFFFCC"/>
          </a:solidFill>
          <a:ln>
            <a:solidFill>
              <a:schemeClr val="tx1"/>
            </a:solidFill>
          </a:ln>
        </p:spPr>
        <p:txBody>
          <a:bodyPr wrap="square" rtlCol="0">
            <a:spAutoFit/>
          </a:bodyPr>
          <a:lstStyle/>
          <a:p>
            <a:r>
              <a:rPr lang="en-US" sz="2100" spc="-150" smtClean="0">
                <a:latin typeface="Courier New" pitchFamily="49" charset="0"/>
                <a:cs typeface="Courier New" pitchFamily="49" charset="0"/>
              </a:rPr>
              <a:t>string coworkers[$];</a:t>
            </a:r>
          </a:p>
          <a:p>
            <a:r>
              <a:rPr lang="en-US" sz="2100" spc="-150" smtClean="0">
                <a:latin typeface="Courier New" pitchFamily="49" charset="0"/>
                <a:cs typeface="Courier New" pitchFamily="49" charset="0"/>
              </a:rPr>
              <a:t>reg [7:0] address[$];</a:t>
            </a:r>
          </a:p>
          <a:p>
            <a:r>
              <a:rPr lang="en-US" sz="2100" spc="-150" smtClean="0">
                <a:latin typeface="Courier New" pitchFamily="49" charset="0"/>
                <a:cs typeface="Courier New" pitchFamily="49" charset="0"/>
              </a:rPr>
              <a:t>reg [7:0] j;</a:t>
            </a:r>
          </a:p>
          <a:p>
            <a:r>
              <a:rPr lang="en-US" sz="2100" spc="-150" smtClean="0">
                <a:latin typeface="Courier New" pitchFamily="49" charset="0"/>
                <a:cs typeface="Courier New" pitchFamily="49" charset="0"/>
              </a:rPr>
              <a:t>coworkers = {“Willy”, “Rob”};</a:t>
            </a:r>
          </a:p>
          <a:p>
            <a:r>
              <a:rPr lang="en-US" sz="2100" spc="-150" smtClean="0">
                <a:latin typeface="Courier New" pitchFamily="49" charset="0"/>
                <a:cs typeface="Courier New" pitchFamily="49" charset="0"/>
              </a:rPr>
              <a:t>address = {8’h3F, 8’hA5};</a:t>
            </a:r>
          </a:p>
          <a:p>
            <a:r>
              <a:rPr lang="en-US" sz="2100" spc="-150" smtClean="0">
                <a:latin typeface="Courier New" pitchFamily="49" charset="0"/>
                <a:cs typeface="Courier New" pitchFamily="49" charset="0"/>
              </a:rPr>
              <a:t>coworkers.insert(1, “Holger”); //{“Willy”, “Holger”, “Rob”};</a:t>
            </a:r>
          </a:p>
          <a:p>
            <a:r>
              <a:rPr lang="en-US" sz="2100" spc="-150" smtClean="0">
                <a:latin typeface="Courier New" pitchFamily="49" charset="0"/>
                <a:cs typeface="Courier New" pitchFamily="49" charset="0"/>
              </a:rPr>
              <a:t>address.push_back(8’h00); // {8’h3F, 8’hA5, 8’h00};</a:t>
            </a:r>
          </a:p>
          <a:p>
            <a:r>
              <a:rPr lang="en-US" sz="2100" spc="-150" smtClean="0">
                <a:latin typeface="Courier New" pitchFamily="49" charset="0"/>
                <a:cs typeface="Courier New" pitchFamily="49" charset="0"/>
              </a:rPr>
              <a:t>j = address.pop_front(); // {8’hA5, 8’h00}, j = 8’h3F</a:t>
            </a:r>
          </a:p>
          <a:p>
            <a:r>
              <a:rPr lang="en-US" sz="2100" spc="-150" smtClean="0">
                <a:latin typeface="Courier New" pitchFamily="49" charset="0"/>
                <a:cs typeface="Courier New" pitchFamily="49" charset="0"/>
              </a:rPr>
              <a:t>j = address.size(); // j = 2</a:t>
            </a:r>
          </a:p>
          <a:p>
            <a:r>
              <a:rPr lang="en-US" sz="2100" spc="-150" smtClean="0">
                <a:latin typeface="Courier New" pitchFamily="49" charset="0"/>
                <a:cs typeface="Courier New" pitchFamily="49" charset="0"/>
              </a:rPr>
              <a:t>address.delete();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9"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Queues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26</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381000" y="1447800"/>
            <a:ext cx="8001000" cy="4493538"/>
          </a:xfrm>
          <a:prstGeom prst="rect">
            <a:avLst/>
          </a:prstGeom>
          <a:solidFill>
            <a:srgbClr val="FFFFCC"/>
          </a:solidFill>
        </p:spPr>
        <p:txBody>
          <a:bodyPr wrap="square" rtlCol="0">
            <a:spAutoFit/>
          </a:bodyPr>
          <a:lstStyle/>
          <a:p>
            <a:r>
              <a:rPr lang="en-US" sz="2200" spc="-150" smtClean="0">
                <a:latin typeface="Courier New" pitchFamily="49" charset="0"/>
                <a:cs typeface="Courier New" pitchFamily="49" charset="0"/>
              </a:rPr>
              <a:t>`default_nettype none</a:t>
            </a:r>
          </a:p>
          <a:p>
            <a:r>
              <a:rPr lang="en-US" sz="2200" spc="-150" smtClean="0">
                <a:latin typeface="Courier New" pitchFamily="49" charset="0"/>
                <a:cs typeface="Courier New" pitchFamily="49" charset="0"/>
              </a:rPr>
              <a:t>module test;</a:t>
            </a:r>
          </a:p>
          <a:p>
            <a:pPr lvl="1"/>
            <a:r>
              <a:rPr lang="en-US" sz="2200" spc="-150" smtClean="0">
                <a:latin typeface="Courier New" pitchFamily="49" charset="0"/>
                <a:cs typeface="Courier New" pitchFamily="49" charset="0"/>
              </a:rPr>
              <a:t>string street[$] = {"Tejon", "Bijou", "Boulder"};</a:t>
            </a:r>
          </a:p>
          <a:p>
            <a:pPr lvl="1"/>
            <a:r>
              <a:rPr lang="en-US" sz="2200" spc="-150" smtClean="0">
                <a:latin typeface="Courier New" pitchFamily="49" charset="0"/>
                <a:cs typeface="Courier New" pitchFamily="49" charset="0"/>
              </a:rPr>
              <a:t>initial begin</a:t>
            </a:r>
          </a:p>
          <a:p>
            <a:pPr lvl="1"/>
            <a:r>
              <a:rPr lang="en-US" sz="2200" spc="-150" smtClean="0">
                <a:latin typeface="Courier New" pitchFamily="49" charset="0"/>
                <a:cs typeface="Courier New" pitchFamily="49" charset="0"/>
              </a:rPr>
              <a:t>   $display("Street[0] = %s", street[0]); </a:t>
            </a:r>
          </a:p>
          <a:p>
            <a:pPr lvl="1"/>
            <a:r>
              <a:rPr lang="en-US" sz="2200" spc="-150" smtClean="0">
                <a:latin typeface="Courier New" pitchFamily="49" charset="0"/>
                <a:cs typeface="Courier New" pitchFamily="49" charset="0"/>
              </a:rPr>
              <a:t>   street.insert(2, "Platte");</a:t>
            </a:r>
          </a:p>
          <a:p>
            <a:pPr lvl="1"/>
            <a:r>
              <a:rPr lang="en-US" sz="2200" spc="-150" smtClean="0">
                <a:latin typeface="Courier New" pitchFamily="49" charset="0"/>
                <a:cs typeface="Courier New" pitchFamily="49" charset="0"/>
              </a:rPr>
              <a:t>   $display("Street[2] = %s", street[2]);</a:t>
            </a:r>
          </a:p>
          <a:p>
            <a:pPr lvl="1"/>
            <a:r>
              <a:rPr lang="en-US" sz="2200" spc="-150" smtClean="0">
                <a:latin typeface="Courier New" pitchFamily="49" charset="0"/>
                <a:cs typeface="Courier New" pitchFamily="49" charset="0"/>
              </a:rPr>
              <a:t>   street.push_front("St. Vrain");</a:t>
            </a:r>
          </a:p>
          <a:p>
            <a:pPr lvl="1"/>
            <a:r>
              <a:rPr lang="en-US" sz="2200" spc="-150" smtClean="0">
                <a:latin typeface="Courier New" pitchFamily="49" charset="0"/>
                <a:cs typeface="Courier New" pitchFamily="49" charset="0"/>
              </a:rPr>
              <a:t>   $display("Street[2] = %s", street[2]);</a:t>
            </a:r>
          </a:p>
          <a:p>
            <a:pPr lvl="1"/>
            <a:r>
              <a:rPr lang="en-US" sz="2200" spc="-150" smtClean="0">
                <a:latin typeface="Courier New" pitchFamily="49" charset="0"/>
                <a:cs typeface="Courier New" pitchFamily="49" charset="0"/>
              </a:rPr>
              <a:t>   $display("pop_back = %s", street.pop_back);</a:t>
            </a:r>
          </a:p>
          <a:p>
            <a:pPr lvl="1"/>
            <a:r>
              <a:rPr lang="en-US" sz="2200" spc="-150" smtClean="0">
                <a:latin typeface="Courier New" pitchFamily="49" charset="0"/>
                <a:cs typeface="Courier New" pitchFamily="49" charset="0"/>
              </a:rPr>
              <a:t>   $display("street.size = %d", street.size);</a:t>
            </a:r>
          </a:p>
          <a:p>
            <a:pPr lvl="1"/>
            <a:r>
              <a:rPr lang="en-US" sz="2200" spc="-150" smtClean="0">
                <a:latin typeface="Courier New" pitchFamily="49" charset="0"/>
                <a:cs typeface="Courier New" pitchFamily="49" charset="0"/>
              </a:rPr>
              <a:t>end</a:t>
            </a:r>
          </a:p>
          <a:p>
            <a:r>
              <a:rPr lang="en-US" sz="2200" spc="-150" smtClean="0">
                <a:latin typeface="Courier New" pitchFamily="49" charset="0"/>
                <a:cs typeface="Courier New" pitchFamily="49" charset="0"/>
              </a:rPr>
              <a:t>endmodule // test</a:t>
            </a:r>
          </a:p>
        </p:txBody>
      </p:sp>
      <p:sp>
        <p:nvSpPr>
          <p:cNvPr id="9" name="TextBox 8"/>
          <p:cNvSpPr txBox="1"/>
          <p:nvPr/>
        </p:nvSpPr>
        <p:spPr>
          <a:xfrm>
            <a:off x="228600" y="762000"/>
            <a:ext cx="7638438" cy="461665"/>
          </a:xfrm>
          <a:prstGeom prst="rect">
            <a:avLst/>
          </a:prstGeom>
          <a:noFill/>
        </p:spPr>
        <p:txBody>
          <a:bodyPr wrap="none" rtlCol="0">
            <a:spAutoFit/>
          </a:bodyPr>
          <a:lstStyle/>
          <a:p>
            <a:r>
              <a:rPr lang="en-US" sz="2400" smtClean="0"/>
              <a:t>Given the following code, determine what will be displayed.</a:t>
            </a:r>
            <a:endParaRPr lang="en-US" sz="2400" dirty="0" smtClean="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smtClean="0"/>
              <a:t>2.5 Associative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27</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152400" y="838200"/>
            <a:ext cx="8991600" cy="3416320"/>
          </a:xfrm>
          <a:prstGeom prst="rect">
            <a:avLst/>
          </a:prstGeom>
          <a:noFill/>
        </p:spPr>
        <p:txBody>
          <a:bodyPr wrap="square" rtlCol="0">
            <a:spAutoFit/>
          </a:bodyPr>
          <a:lstStyle/>
          <a:p>
            <a:pPr>
              <a:buFont typeface="Arial" pitchFamily="34" charset="0"/>
              <a:buChar char="•"/>
            </a:pPr>
            <a:r>
              <a:rPr lang="en-US" sz="2400" smtClean="0"/>
              <a:t> Suppose a processor you are modeling has a 4GB memory space.</a:t>
            </a:r>
          </a:p>
          <a:p>
            <a:pPr>
              <a:buFont typeface="Arial" pitchFamily="34" charset="0"/>
              <a:buChar char="•"/>
            </a:pPr>
            <a:r>
              <a:rPr lang="en-US" sz="2400" smtClean="0"/>
              <a:t> A fixed/packed/dynamic array will take up too much memory</a:t>
            </a:r>
          </a:p>
          <a:p>
            <a:pPr>
              <a:buFont typeface="Arial" pitchFamily="34" charset="0"/>
              <a:buChar char="•"/>
            </a:pPr>
            <a:r>
              <a:rPr lang="en-US" sz="2400" smtClean="0"/>
              <a:t> Use an associative array to model sparse memories</a:t>
            </a:r>
          </a:p>
          <a:p>
            <a:pPr>
              <a:buFont typeface="Arial" pitchFamily="34" charset="0"/>
              <a:buChar char="•"/>
            </a:pPr>
            <a:endParaRPr lang="en-US" sz="2400" smtClean="0"/>
          </a:p>
          <a:p>
            <a:endParaRPr lang="en-US" sz="2400" smtClean="0"/>
          </a:p>
          <a:p>
            <a:endParaRPr lang="en-US" sz="2400" smtClean="0"/>
          </a:p>
          <a:p>
            <a:endParaRPr lang="en-US" sz="2400" smtClean="0"/>
          </a:p>
          <a:p>
            <a:endParaRPr lang="en-US" sz="2400" smtClean="0"/>
          </a:p>
          <a:p>
            <a:endParaRPr lang="en-US" sz="2400" smtClean="0"/>
          </a:p>
        </p:txBody>
      </p:sp>
      <p:grpSp>
        <p:nvGrpSpPr>
          <p:cNvPr id="9" name="Group 5"/>
          <p:cNvGrpSpPr>
            <a:grpSpLocks/>
          </p:cNvGrpSpPr>
          <p:nvPr/>
        </p:nvGrpSpPr>
        <p:grpSpPr bwMode="auto">
          <a:xfrm>
            <a:off x="762000" y="2133600"/>
            <a:ext cx="6829425" cy="1768475"/>
            <a:chOff x="676" y="2870"/>
            <a:chExt cx="4429" cy="1210"/>
          </a:xfrm>
        </p:grpSpPr>
        <p:sp>
          <p:nvSpPr>
            <p:cNvPr id="11" name="Rectangle 6"/>
            <p:cNvSpPr>
              <a:spLocks noChangeArrowheads="1"/>
            </p:cNvSpPr>
            <p:nvPr/>
          </p:nvSpPr>
          <p:spPr bwMode="auto">
            <a:xfrm flipH="1">
              <a:off x="1833" y="3072"/>
              <a:ext cx="480" cy="144"/>
            </a:xfrm>
            <a:prstGeom prst="rect">
              <a:avLst/>
            </a:prstGeom>
            <a:solidFill>
              <a:srgbClr val="00FF00"/>
            </a:solidFill>
            <a:ln w="9525">
              <a:solidFill>
                <a:schemeClr val="tx1"/>
              </a:solidFill>
              <a:miter lim="800000"/>
              <a:headEnd/>
              <a:tailEnd/>
            </a:ln>
          </p:spPr>
          <p:txBody>
            <a:bodyPr wrap="none" lIns="0" tIns="0" rIns="0" bIns="0" anchor="ctr">
              <a:spAutoFit/>
            </a:bodyPr>
            <a:lstStyle/>
            <a:p>
              <a:endParaRPr lang="en-US"/>
            </a:p>
          </p:txBody>
        </p:sp>
        <p:sp>
          <p:nvSpPr>
            <p:cNvPr id="12" name="Rectangle 7"/>
            <p:cNvSpPr>
              <a:spLocks noChangeArrowheads="1"/>
            </p:cNvSpPr>
            <p:nvPr/>
          </p:nvSpPr>
          <p:spPr bwMode="auto">
            <a:xfrm flipH="1">
              <a:off x="1833" y="3216"/>
              <a:ext cx="480" cy="144"/>
            </a:xfrm>
            <a:prstGeom prst="rect">
              <a:avLst/>
            </a:prstGeom>
            <a:solidFill>
              <a:schemeClr val="bg1"/>
            </a:solidFill>
            <a:ln w="9525">
              <a:solidFill>
                <a:schemeClr val="tx1"/>
              </a:solidFill>
              <a:miter lim="800000"/>
              <a:headEnd/>
              <a:tailEnd/>
            </a:ln>
          </p:spPr>
          <p:txBody>
            <a:bodyPr wrap="none" lIns="0" tIns="0" rIns="0" bIns="0" anchor="ctr">
              <a:spAutoFit/>
            </a:bodyPr>
            <a:lstStyle/>
            <a:p>
              <a:endParaRPr lang="en-US"/>
            </a:p>
          </p:txBody>
        </p:sp>
        <p:sp>
          <p:nvSpPr>
            <p:cNvPr id="13" name="Rectangle 8"/>
            <p:cNvSpPr>
              <a:spLocks noChangeArrowheads="1"/>
            </p:cNvSpPr>
            <p:nvPr/>
          </p:nvSpPr>
          <p:spPr bwMode="auto">
            <a:xfrm flipH="1">
              <a:off x="1833" y="3360"/>
              <a:ext cx="480" cy="288"/>
            </a:xfrm>
            <a:prstGeom prst="rect">
              <a:avLst/>
            </a:prstGeom>
            <a:solidFill>
              <a:srgbClr val="00FF00"/>
            </a:solidFill>
            <a:ln w="9525">
              <a:solidFill>
                <a:schemeClr val="tx1"/>
              </a:solidFill>
              <a:miter lim="800000"/>
              <a:headEnd/>
              <a:tailEnd/>
            </a:ln>
          </p:spPr>
          <p:txBody>
            <a:bodyPr lIns="0" tIns="0" rIns="0" bIns="0" anchor="ctr">
              <a:spAutoFit/>
            </a:bodyPr>
            <a:lstStyle/>
            <a:p>
              <a:endParaRPr lang="en-US"/>
            </a:p>
          </p:txBody>
        </p:sp>
        <p:sp>
          <p:nvSpPr>
            <p:cNvPr id="14" name="Rectangle 9"/>
            <p:cNvSpPr>
              <a:spLocks noChangeArrowheads="1"/>
            </p:cNvSpPr>
            <p:nvPr/>
          </p:nvSpPr>
          <p:spPr bwMode="auto">
            <a:xfrm flipH="1">
              <a:off x="1833" y="3638"/>
              <a:ext cx="480" cy="144"/>
            </a:xfrm>
            <a:prstGeom prst="rect">
              <a:avLst/>
            </a:prstGeom>
            <a:solidFill>
              <a:schemeClr val="bg1"/>
            </a:solidFill>
            <a:ln w="9525">
              <a:solidFill>
                <a:schemeClr val="tx1"/>
              </a:solidFill>
              <a:miter lim="800000"/>
              <a:headEnd/>
              <a:tailEnd/>
            </a:ln>
          </p:spPr>
          <p:txBody>
            <a:bodyPr wrap="none" lIns="0" tIns="0" rIns="0" bIns="0" anchor="ctr">
              <a:spAutoFit/>
            </a:bodyPr>
            <a:lstStyle/>
            <a:p>
              <a:endParaRPr lang="en-US"/>
            </a:p>
          </p:txBody>
        </p:sp>
        <p:sp>
          <p:nvSpPr>
            <p:cNvPr id="15" name="Rectangle 10"/>
            <p:cNvSpPr>
              <a:spLocks noChangeArrowheads="1"/>
            </p:cNvSpPr>
            <p:nvPr/>
          </p:nvSpPr>
          <p:spPr bwMode="auto">
            <a:xfrm flipH="1">
              <a:off x="1833" y="3926"/>
              <a:ext cx="480" cy="144"/>
            </a:xfrm>
            <a:prstGeom prst="rect">
              <a:avLst/>
            </a:prstGeom>
            <a:solidFill>
              <a:srgbClr val="00FF00"/>
            </a:solidFill>
            <a:ln w="9525">
              <a:solidFill>
                <a:schemeClr val="tx1"/>
              </a:solidFill>
              <a:miter lim="800000"/>
              <a:headEnd/>
              <a:tailEnd/>
            </a:ln>
          </p:spPr>
          <p:txBody>
            <a:bodyPr wrap="none" lIns="0" tIns="0" rIns="0" bIns="0" anchor="ctr">
              <a:spAutoFit/>
            </a:bodyPr>
            <a:lstStyle/>
            <a:p>
              <a:endParaRPr lang="en-US"/>
            </a:p>
          </p:txBody>
        </p:sp>
        <p:sp>
          <p:nvSpPr>
            <p:cNvPr id="16" name="Rectangle 11"/>
            <p:cNvSpPr>
              <a:spLocks noChangeArrowheads="1"/>
            </p:cNvSpPr>
            <p:nvPr/>
          </p:nvSpPr>
          <p:spPr bwMode="auto">
            <a:xfrm flipH="1">
              <a:off x="1833" y="3782"/>
              <a:ext cx="480" cy="144"/>
            </a:xfrm>
            <a:prstGeom prst="rect">
              <a:avLst/>
            </a:prstGeom>
            <a:solidFill>
              <a:srgbClr val="00FF00"/>
            </a:solidFill>
            <a:ln w="9525">
              <a:solidFill>
                <a:schemeClr val="tx1"/>
              </a:solidFill>
              <a:miter lim="800000"/>
              <a:headEnd/>
              <a:tailEnd/>
            </a:ln>
          </p:spPr>
          <p:txBody>
            <a:bodyPr wrap="none" lIns="0" tIns="0" rIns="0" bIns="0" anchor="ctr">
              <a:spAutoFit/>
            </a:bodyPr>
            <a:lstStyle/>
            <a:p>
              <a:endParaRPr lang="en-US"/>
            </a:p>
          </p:txBody>
        </p:sp>
        <p:sp>
          <p:nvSpPr>
            <p:cNvPr id="17" name="AutoShape 12"/>
            <p:cNvSpPr>
              <a:spLocks/>
            </p:cNvSpPr>
            <p:nvPr/>
          </p:nvSpPr>
          <p:spPr bwMode="auto">
            <a:xfrm flipH="1">
              <a:off x="1601" y="3072"/>
              <a:ext cx="144" cy="1008"/>
            </a:xfrm>
            <a:prstGeom prst="rightBrace">
              <a:avLst>
                <a:gd name="adj1" fmla="val 58333"/>
                <a:gd name="adj2" fmla="val 50000"/>
              </a:avLst>
            </a:prstGeom>
            <a:noFill/>
            <a:ln w="9525">
              <a:solidFill>
                <a:schemeClr val="tx1"/>
              </a:solidFill>
              <a:round/>
              <a:headEnd/>
              <a:tailEnd/>
            </a:ln>
          </p:spPr>
          <p:txBody>
            <a:bodyPr lIns="0" tIns="0" rIns="0" bIns="0" anchor="ctr">
              <a:spAutoFit/>
            </a:bodyPr>
            <a:lstStyle/>
            <a:p>
              <a:endParaRPr lang="en-US"/>
            </a:p>
          </p:txBody>
        </p:sp>
        <p:sp>
          <p:nvSpPr>
            <p:cNvPr id="18" name="Text Box 13"/>
            <p:cNvSpPr txBox="1">
              <a:spLocks noChangeArrowheads="1"/>
            </p:cNvSpPr>
            <p:nvPr/>
          </p:nvSpPr>
          <p:spPr bwMode="auto">
            <a:xfrm flipH="1">
              <a:off x="676" y="3384"/>
              <a:ext cx="948" cy="443"/>
            </a:xfrm>
            <a:prstGeom prst="rect">
              <a:avLst/>
            </a:prstGeom>
            <a:solidFill>
              <a:srgbClr val="CCFFFF"/>
            </a:solidFill>
            <a:ln w="9525">
              <a:solidFill>
                <a:schemeClr val="tx1"/>
              </a:solidFill>
              <a:miter lim="800000"/>
              <a:headEnd/>
              <a:tailEnd/>
            </a:ln>
          </p:spPr>
          <p:txBody>
            <a:bodyPr wrap="none" lIns="0" tIns="0" rIns="0" bIns="0">
              <a:spAutoFit/>
            </a:bodyPr>
            <a:lstStyle/>
            <a:p>
              <a:pPr eaLnBrk="0" hangingPunct="0"/>
              <a:r>
                <a:rPr lang="en-US" sz="1400"/>
                <a:t>All memory</a:t>
              </a:r>
            </a:p>
            <a:p>
              <a:pPr eaLnBrk="0" hangingPunct="0"/>
              <a:r>
                <a:rPr lang="en-US" sz="1400"/>
                <a:t> allocated, even</a:t>
              </a:r>
            </a:p>
            <a:p>
              <a:pPr eaLnBrk="0" hangingPunct="0"/>
              <a:r>
                <a:rPr lang="en-US" sz="1400"/>
                <a:t>unused elements</a:t>
              </a:r>
            </a:p>
          </p:txBody>
        </p:sp>
        <p:sp>
          <p:nvSpPr>
            <p:cNvPr id="19" name="Text Box 14"/>
            <p:cNvSpPr txBox="1">
              <a:spLocks noChangeArrowheads="1"/>
            </p:cNvSpPr>
            <p:nvPr/>
          </p:nvSpPr>
          <p:spPr bwMode="auto">
            <a:xfrm>
              <a:off x="2985" y="2870"/>
              <a:ext cx="1092" cy="167"/>
            </a:xfrm>
            <a:prstGeom prst="rect">
              <a:avLst/>
            </a:prstGeom>
            <a:noFill/>
            <a:ln w="9525">
              <a:noFill/>
              <a:miter lim="800000"/>
              <a:headEnd/>
              <a:tailEnd/>
            </a:ln>
          </p:spPr>
          <p:txBody>
            <a:bodyPr wrap="none" lIns="0" tIns="0" rIns="0" bIns="0">
              <a:spAutoFit/>
            </a:bodyPr>
            <a:lstStyle/>
            <a:p>
              <a:pPr algn="l" eaLnBrk="0" hangingPunct="0"/>
              <a:r>
                <a:rPr lang="en-US" sz="1600">
                  <a:solidFill>
                    <a:srgbClr val="9900CC"/>
                  </a:solidFill>
                </a:rPr>
                <a:t>Associative array</a:t>
              </a:r>
            </a:p>
          </p:txBody>
        </p:sp>
        <p:sp>
          <p:nvSpPr>
            <p:cNvPr id="20" name="Text Box 15"/>
            <p:cNvSpPr txBox="1">
              <a:spLocks noChangeArrowheads="1"/>
            </p:cNvSpPr>
            <p:nvPr/>
          </p:nvSpPr>
          <p:spPr bwMode="auto">
            <a:xfrm>
              <a:off x="1602" y="2870"/>
              <a:ext cx="930" cy="167"/>
            </a:xfrm>
            <a:prstGeom prst="rect">
              <a:avLst/>
            </a:prstGeom>
            <a:noFill/>
            <a:ln w="9525">
              <a:noFill/>
              <a:miter lim="800000"/>
              <a:headEnd/>
              <a:tailEnd/>
            </a:ln>
          </p:spPr>
          <p:txBody>
            <a:bodyPr wrap="none" lIns="0" tIns="0" rIns="0" bIns="0">
              <a:spAutoFit/>
            </a:bodyPr>
            <a:lstStyle/>
            <a:p>
              <a:pPr algn="l" eaLnBrk="0" hangingPunct="0"/>
              <a:r>
                <a:rPr lang="en-US" sz="1600">
                  <a:solidFill>
                    <a:srgbClr val="9900CC"/>
                  </a:solidFill>
                </a:rPr>
                <a:t>Standard array</a:t>
              </a:r>
            </a:p>
          </p:txBody>
        </p:sp>
        <p:sp>
          <p:nvSpPr>
            <p:cNvPr id="21" name="Rectangle 16"/>
            <p:cNvSpPr>
              <a:spLocks noChangeArrowheads="1"/>
            </p:cNvSpPr>
            <p:nvPr/>
          </p:nvSpPr>
          <p:spPr bwMode="auto">
            <a:xfrm>
              <a:off x="3225" y="3072"/>
              <a:ext cx="480" cy="144"/>
            </a:xfrm>
            <a:prstGeom prst="rect">
              <a:avLst/>
            </a:prstGeom>
            <a:solidFill>
              <a:srgbClr val="00FF00"/>
            </a:solidFill>
            <a:ln w="9525">
              <a:solidFill>
                <a:schemeClr val="tx1"/>
              </a:solidFill>
              <a:miter lim="800000"/>
              <a:headEnd/>
              <a:tailEnd/>
            </a:ln>
          </p:spPr>
          <p:txBody>
            <a:bodyPr wrap="none" lIns="0" tIns="0" rIns="0" bIns="0" anchor="ctr">
              <a:spAutoFit/>
            </a:bodyPr>
            <a:lstStyle/>
            <a:p>
              <a:endParaRPr lang="en-US"/>
            </a:p>
          </p:txBody>
        </p:sp>
        <p:sp>
          <p:nvSpPr>
            <p:cNvPr id="22" name="Rectangle 17"/>
            <p:cNvSpPr>
              <a:spLocks noChangeArrowheads="1"/>
            </p:cNvSpPr>
            <p:nvPr/>
          </p:nvSpPr>
          <p:spPr bwMode="auto">
            <a:xfrm>
              <a:off x="3225" y="3360"/>
              <a:ext cx="480" cy="144"/>
            </a:xfrm>
            <a:prstGeom prst="rect">
              <a:avLst/>
            </a:prstGeom>
            <a:solidFill>
              <a:srgbClr val="00FF00"/>
            </a:solidFill>
            <a:ln w="9525">
              <a:solidFill>
                <a:schemeClr val="tx1"/>
              </a:solidFill>
              <a:miter lim="800000"/>
              <a:headEnd/>
              <a:tailEnd/>
            </a:ln>
          </p:spPr>
          <p:txBody>
            <a:bodyPr wrap="none" lIns="0" tIns="0" rIns="0" bIns="0" anchor="ctr">
              <a:spAutoFit/>
            </a:bodyPr>
            <a:lstStyle/>
            <a:p>
              <a:endParaRPr lang="en-US"/>
            </a:p>
          </p:txBody>
        </p:sp>
        <p:sp>
          <p:nvSpPr>
            <p:cNvPr id="23" name="Rectangle 18"/>
            <p:cNvSpPr>
              <a:spLocks noChangeArrowheads="1"/>
            </p:cNvSpPr>
            <p:nvPr/>
          </p:nvSpPr>
          <p:spPr bwMode="auto">
            <a:xfrm>
              <a:off x="3225" y="3792"/>
              <a:ext cx="480" cy="144"/>
            </a:xfrm>
            <a:prstGeom prst="rect">
              <a:avLst/>
            </a:prstGeom>
            <a:solidFill>
              <a:srgbClr val="00FF00"/>
            </a:solidFill>
            <a:ln w="9525">
              <a:solidFill>
                <a:schemeClr val="tx1"/>
              </a:solidFill>
              <a:miter lim="800000"/>
              <a:headEnd/>
              <a:tailEnd/>
            </a:ln>
          </p:spPr>
          <p:txBody>
            <a:bodyPr wrap="none" lIns="0" tIns="0" rIns="0" bIns="0" anchor="ctr">
              <a:spAutoFit/>
            </a:bodyPr>
            <a:lstStyle/>
            <a:p>
              <a:endParaRPr lang="en-US"/>
            </a:p>
          </p:txBody>
        </p:sp>
        <p:sp>
          <p:nvSpPr>
            <p:cNvPr id="24" name="Rectangle 19"/>
            <p:cNvSpPr>
              <a:spLocks noChangeArrowheads="1"/>
            </p:cNvSpPr>
            <p:nvPr/>
          </p:nvSpPr>
          <p:spPr bwMode="auto">
            <a:xfrm>
              <a:off x="3225" y="3936"/>
              <a:ext cx="480" cy="144"/>
            </a:xfrm>
            <a:prstGeom prst="rect">
              <a:avLst/>
            </a:prstGeom>
            <a:solidFill>
              <a:srgbClr val="00FF00"/>
            </a:solidFill>
            <a:ln w="9525">
              <a:solidFill>
                <a:schemeClr val="tx1"/>
              </a:solidFill>
              <a:miter lim="800000"/>
              <a:headEnd/>
              <a:tailEnd/>
            </a:ln>
          </p:spPr>
          <p:txBody>
            <a:bodyPr wrap="none" lIns="0" tIns="0" rIns="0" bIns="0" anchor="ctr">
              <a:spAutoFit/>
            </a:bodyPr>
            <a:lstStyle/>
            <a:p>
              <a:endParaRPr lang="en-US"/>
            </a:p>
          </p:txBody>
        </p:sp>
        <p:sp>
          <p:nvSpPr>
            <p:cNvPr id="25" name="AutoShape 20"/>
            <p:cNvSpPr>
              <a:spLocks/>
            </p:cNvSpPr>
            <p:nvPr/>
          </p:nvSpPr>
          <p:spPr bwMode="auto">
            <a:xfrm>
              <a:off x="3753" y="3206"/>
              <a:ext cx="144" cy="144"/>
            </a:xfrm>
            <a:prstGeom prst="rightBrace">
              <a:avLst>
                <a:gd name="adj1" fmla="val 8333"/>
                <a:gd name="adj2" fmla="val 50000"/>
              </a:avLst>
            </a:prstGeom>
            <a:noFill/>
            <a:ln w="9525">
              <a:solidFill>
                <a:schemeClr val="tx1"/>
              </a:solidFill>
              <a:round/>
              <a:headEnd/>
              <a:tailEnd/>
            </a:ln>
          </p:spPr>
          <p:txBody>
            <a:bodyPr lIns="0" tIns="0" rIns="0" bIns="0" anchor="ctr">
              <a:spAutoFit/>
            </a:bodyPr>
            <a:lstStyle/>
            <a:p>
              <a:endParaRPr lang="en-US"/>
            </a:p>
          </p:txBody>
        </p:sp>
        <p:sp>
          <p:nvSpPr>
            <p:cNvPr id="26" name="Line 21"/>
            <p:cNvSpPr>
              <a:spLocks noChangeShapeType="1"/>
            </p:cNvSpPr>
            <p:nvPr/>
          </p:nvSpPr>
          <p:spPr bwMode="auto">
            <a:xfrm flipH="1" flipV="1">
              <a:off x="3945" y="3302"/>
              <a:ext cx="240" cy="96"/>
            </a:xfrm>
            <a:prstGeom prst="line">
              <a:avLst/>
            </a:prstGeom>
            <a:noFill/>
            <a:ln w="9525">
              <a:solidFill>
                <a:schemeClr val="tx1"/>
              </a:solidFill>
              <a:round/>
              <a:headEnd/>
              <a:tailEnd type="triangle" w="med" len="med"/>
            </a:ln>
          </p:spPr>
          <p:txBody>
            <a:bodyPr lIns="0" tIns="0" rIns="0" bIns="0">
              <a:spAutoFit/>
            </a:bodyPr>
            <a:lstStyle/>
            <a:p>
              <a:endParaRPr lang="en-US"/>
            </a:p>
          </p:txBody>
        </p:sp>
        <p:sp>
          <p:nvSpPr>
            <p:cNvPr id="27" name="AutoShape 22"/>
            <p:cNvSpPr>
              <a:spLocks/>
            </p:cNvSpPr>
            <p:nvPr/>
          </p:nvSpPr>
          <p:spPr bwMode="auto">
            <a:xfrm>
              <a:off x="3753" y="3504"/>
              <a:ext cx="144" cy="288"/>
            </a:xfrm>
            <a:prstGeom prst="rightBrace">
              <a:avLst>
                <a:gd name="adj1" fmla="val 16667"/>
                <a:gd name="adj2" fmla="val 50000"/>
              </a:avLst>
            </a:prstGeom>
            <a:noFill/>
            <a:ln w="9525">
              <a:solidFill>
                <a:schemeClr val="tx1"/>
              </a:solidFill>
              <a:round/>
              <a:headEnd/>
              <a:tailEnd/>
            </a:ln>
          </p:spPr>
          <p:txBody>
            <a:bodyPr lIns="0" tIns="0" rIns="0" bIns="0" anchor="ctr">
              <a:spAutoFit/>
            </a:bodyPr>
            <a:lstStyle/>
            <a:p>
              <a:endParaRPr lang="en-US"/>
            </a:p>
          </p:txBody>
        </p:sp>
        <p:sp>
          <p:nvSpPr>
            <p:cNvPr id="28" name="Line 23"/>
            <p:cNvSpPr>
              <a:spLocks noChangeShapeType="1"/>
            </p:cNvSpPr>
            <p:nvPr/>
          </p:nvSpPr>
          <p:spPr bwMode="auto">
            <a:xfrm flipH="1">
              <a:off x="3897" y="3494"/>
              <a:ext cx="384" cy="96"/>
            </a:xfrm>
            <a:prstGeom prst="line">
              <a:avLst/>
            </a:prstGeom>
            <a:noFill/>
            <a:ln w="9525">
              <a:solidFill>
                <a:schemeClr val="tx1"/>
              </a:solidFill>
              <a:round/>
              <a:headEnd/>
              <a:tailEnd type="triangle" w="med" len="med"/>
            </a:ln>
          </p:spPr>
          <p:txBody>
            <a:bodyPr lIns="0" tIns="0" rIns="0" bIns="0">
              <a:spAutoFit/>
            </a:bodyPr>
            <a:lstStyle/>
            <a:p>
              <a:endParaRPr lang="en-US"/>
            </a:p>
          </p:txBody>
        </p:sp>
        <p:sp>
          <p:nvSpPr>
            <p:cNvPr id="29" name="Rectangle 24"/>
            <p:cNvSpPr>
              <a:spLocks noChangeArrowheads="1"/>
            </p:cNvSpPr>
            <p:nvPr/>
          </p:nvSpPr>
          <p:spPr bwMode="auto">
            <a:xfrm>
              <a:off x="4073" y="3386"/>
              <a:ext cx="1032" cy="298"/>
            </a:xfrm>
            <a:prstGeom prst="rect">
              <a:avLst/>
            </a:prstGeom>
            <a:solidFill>
              <a:srgbClr val="CCFFFF"/>
            </a:solidFill>
            <a:ln w="9525">
              <a:solidFill>
                <a:schemeClr val="tx1"/>
              </a:solidFill>
              <a:miter lim="800000"/>
              <a:headEnd/>
              <a:tailEnd/>
            </a:ln>
          </p:spPr>
          <p:txBody>
            <a:bodyPr wrap="none" lIns="0" tIns="0" rIns="0" bIns="0" anchor="ctr">
              <a:spAutoFit/>
            </a:bodyPr>
            <a:lstStyle/>
            <a:p>
              <a:pPr eaLnBrk="0" hangingPunct="0"/>
              <a:r>
                <a:rPr lang="en-US" sz="1400"/>
                <a:t> Unused elements </a:t>
              </a:r>
            </a:p>
            <a:p>
              <a:pPr eaLnBrk="0" hangingPunct="0"/>
              <a:r>
                <a:rPr lang="en-US" sz="1400"/>
                <a:t> don’t use memory</a:t>
              </a:r>
            </a:p>
          </p:txBody>
        </p:sp>
      </p:grpSp>
      <p:sp>
        <p:nvSpPr>
          <p:cNvPr id="30" name="TextBox 29"/>
          <p:cNvSpPr txBox="1"/>
          <p:nvPr/>
        </p:nvSpPr>
        <p:spPr>
          <a:xfrm>
            <a:off x="685800" y="4057233"/>
            <a:ext cx="7584127" cy="2677656"/>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byte assoc[byte], idx = 1;</a:t>
            </a:r>
          </a:p>
          <a:p>
            <a:r>
              <a:rPr lang="en-US" sz="2100" smtClean="0">
                <a:latin typeface="Courier New" pitchFamily="49" charset="0"/>
                <a:cs typeface="Courier New" pitchFamily="49" charset="0"/>
              </a:rPr>
              <a:t>initial begin</a:t>
            </a:r>
          </a:p>
          <a:p>
            <a:pPr lvl="1"/>
            <a:r>
              <a:rPr lang="en-US" sz="2100" smtClean="0">
                <a:latin typeface="Courier New" pitchFamily="49" charset="0"/>
                <a:cs typeface="Courier New" pitchFamily="49" charset="0"/>
              </a:rPr>
              <a:t>do begin</a:t>
            </a:r>
          </a:p>
          <a:p>
            <a:pPr lvl="2"/>
            <a:r>
              <a:rPr lang="en-US" sz="2100" smtClean="0">
                <a:latin typeface="Courier New" pitchFamily="49" charset="0"/>
                <a:cs typeface="Courier New" pitchFamily="49" charset="0"/>
              </a:rPr>
              <a:t>assoc[idx] = idx;</a:t>
            </a:r>
          </a:p>
          <a:p>
            <a:pPr lvl="2"/>
            <a:r>
              <a:rPr lang="en-US" sz="2100" smtClean="0">
                <a:latin typeface="Courier New" pitchFamily="49" charset="0"/>
                <a:cs typeface="Courier New" pitchFamily="49" charset="0"/>
              </a:rPr>
              <a:t>idx = idx &lt;&lt; 1;</a:t>
            </a:r>
          </a:p>
          <a:p>
            <a:pPr lvl="1"/>
            <a:r>
              <a:rPr lang="en-US" sz="2100" smtClean="0">
                <a:latin typeface="Courier New" pitchFamily="49" charset="0"/>
                <a:cs typeface="Courier New" pitchFamily="49" charset="0"/>
              </a:rPr>
              <a:t>end while (idx != 0);</a:t>
            </a:r>
          </a:p>
          <a:p>
            <a:pPr lvl="1"/>
            <a:r>
              <a:rPr lang="en-US" sz="2100" smtClean="0">
                <a:latin typeface="Courier New" pitchFamily="49" charset="0"/>
                <a:cs typeface="Courier New" pitchFamily="49" charset="0"/>
              </a:rPr>
              <a:t>foreach (assoc[i])</a:t>
            </a:r>
          </a:p>
          <a:p>
            <a:pPr lvl="2"/>
            <a:r>
              <a:rPr lang="pt-BR" sz="2100" smtClean="0">
                <a:latin typeface="Courier New" pitchFamily="49" charset="0"/>
                <a:cs typeface="Courier New" pitchFamily="49" charset="0"/>
              </a:rPr>
              <a:t>$display("assoc[%h] = %h", i, assoc[i]);</a:t>
            </a:r>
            <a:endParaRPr lang="en-US" sz="210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2.5 Associate Arrays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28</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152400" y="838200"/>
            <a:ext cx="8991600" cy="830997"/>
          </a:xfrm>
          <a:prstGeom prst="rect">
            <a:avLst/>
          </a:prstGeom>
          <a:noFill/>
        </p:spPr>
        <p:txBody>
          <a:bodyPr wrap="square" rtlCol="0">
            <a:spAutoFit/>
          </a:bodyPr>
          <a:lstStyle/>
          <a:p>
            <a:r>
              <a:rPr lang="en-US" sz="2400" smtClean="0"/>
              <a:t>Suppose we want to keep track of the reset values, address, etc of a bank of configuration registers.</a:t>
            </a:r>
          </a:p>
        </p:txBody>
      </p:sp>
      <p:sp>
        <p:nvSpPr>
          <p:cNvPr id="9" name="TextBox 8"/>
          <p:cNvSpPr txBox="1"/>
          <p:nvPr/>
        </p:nvSpPr>
        <p:spPr>
          <a:xfrm>
            <a:off x="304800" y="1752600"/>
            <a:ext cx="8458200" cy="3170099"/>
          </a:xfrm>
          <a:prstGeom prst="rect">
            <a:avLst/>
          </a:prstGeom>
          <a:solidFill>
            <a:srgbClr val="FFFFCC"/>
          </a:solidFill>
          <a:ln>
            <a:solidFill>
              <a:schemeClr val="tx1"/>
            </a:solidFill>
          </a:ln>
        </p:spPr>
        <p:txBody>
          <a:bodyPr wrap="square" rtlCol="0">
            <a:spAutoFit/>
          </a:bodyPr>
          <a:lstStyle/>
          <a:p>
            <a:r>
              <a:rPr lang="en-US" sz="2000" spc="-150" smtClean="0">
                <a:latin typeface="Courier New" pitchFamily="49" charset="0"/>
                <a:cs typeface="Courier New" pitchFamily="49" charset="0"/>
              </a:rPr>
              <a:t>int address[string];</a:t>
            </a:r>
          </a:p>
          <a:p>
            <a:r>
              <a:rPr lang="en-US" sz="2000" spc="-150" smtClean="0">
                <a:latin typeface="Courier New" pitchFamily="49" charset="0"/>
                <a:cs typeface="Courier New" pitchFamily="49" charset="0"/>
              </a:rPr>
              <a:t>  </a:t>
            </a:r>
          </a:p>
          <a:p>
            <a:r>
              <a:rPr lang="en-US" sz="2000" spc="-150" smtClean="0">
                <a:latin typeface="Courier New" pitchFamily="49" charset="0"/>
                <a:cs typeface="Courier New" pitchFamily="49" charset="0"/>
              </a:rPr>
              <a:t>initial begin</a:t>
            </a:r>
          </a:p>
          <a:p>
            <a:r>
              <a:rPr lang="en-US" sz="2000" spc="-150" smtClean="0">
                <a:latin typeface="Courier New" pitchFamily="49" charset="0"/>
                <a:cs typeface="Courier New" pitchFamily="49" charset="0"/>
              </a:rPr>
              <a:t>   address["ADC_REG"] = 0;</a:t>
            </a:r>
          </a:p>
          <a:p>
            <a:r>
              <a:rPr lang="en-US" sz="2000" spc="-150" smtClean="0">
                <a:latin typeface="Courier New" pitchFamily="49" charset="0"/>
                <a:cs typeface="Courier New" pitchFamily="49" charset="0"/>
              </a:rPr>
              <a:t>   address["DAC_REG"] = 1;</a:t>
            </a:r>
          </a:p>
          <a:p>
            <a:r>
              <a:rPr lang="en-US" sz="2000" spc="-150" smtClean="0">
                <a:latin typeface="Courier New" pitchFamily="49" charset="0"/>
                <a:cs typeface="Courier New" pitchFamily="49" charset="0"/>
              </a:rPr>
              <a:t>   address["LCD_REG"] = 2;</a:t>
            </a:r>
          </a:p>
          <a:p>
            <a:r>
              <a:rPr lang="en-US" sz="2000" spc="-150" smtClean="0">
                <a:latin typeface="Courier New" pitchFamily="49" charset="0"/>
                <a:cs typeface="Courier New" pitchFamily="49" charset="0"/>
              </a:rPr>
              <a:t>   address["LED_REG"] = 3;</a:t>
            </a:r>
          </a:p>
          <a:p>
            <a:r>
              <a:rPr lang="en-US" sz="2000" spc="-150" smtClean="0">
                <a:latin typeface="Courier New" pitchFamily="49" charset="0"/>
                <a:cs typeface="Courier New" pitchFamily="49" charset="0"/>
              </a:rPr>
              <a:t>   address["I2C_REG"] = 4;</a:t>
            </a:r>
          </a:p>
          <a:p>
            <a:r>
              <a:rPr lang="en-US" sz="2000" spc="-150" smtClean="0">
                <a:latin typeface="Courier New" pitchFamily="49" charset="0"/>
                <a:cs typeface="Courier New" pitchFamily="49" charset="0"/>
              </a:rPr>
              <a:t>   $display("Address of LCD_REG is %0d“, address["LCD_REG"]);</a:t>
            </a:r>
          </a:p>
          <a:p>
            <a:r>
              <a:rPr lang="en-US" sz="2000" spc="-150" smtClean="0">
                <a:latin typeface="Courier New" pitchFamily="49" charset="0"/>
                <a:cs typeface="Courier New" pitchFamily="49" charset="0"/>
              </a:rPr>
              <a:t>end</a:t>
            </a:r>
          </a:p>
        </p:txBody>
      </p:sp>
      <p:sp>
        <p:nvSpPr>
          <p:cNvPr id="11" name="TextBox 10"/>
          <p:cNvSpPr txBox="1"/>
          <p:nvPr/>
        </p:nvSpPr>
        <p:spPr>
          <a:xfrm>
            <a:off x="304800" y="5486400"/>
            <a:ext cx="4793300" cy="461665"/>
          </a:xfrm>
          <a:prstGeom prst="rect">
            <a:avLst/>
          </a:prstGeom>
          <a:solidFill>
            <a:srgbClr val="CCFFCC"/>
          </a:solidFill>
          <a:ln>
            <a:solidFill>
              <a:schemeClr val="tx1"/>
            </a:solidFill>
          </a:ln>
        </p:spPr>
        <p:txBody>
          <a:bodyPr wrap="none" rtlCol="0">
            <a:spAutoFit/>
          </a:bodyPr>
          <a:lstStyle/>
          <a:p>
            <a:r>
              <a:rPr lang="en-US" sz="2400" smtClean="0">
                <a:latin typeface="Courier New" pitchFamily="49" charset="0"/>
                <a:cs typeface="Courier New" pitchFamily="49" charset="0"/>
              </a:rPr>
              <a:t># Address of LCD_REG is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smtClean="0"/>
              <a:t>Associative Array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29</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228600" y="1447800"/>
            <a:ext cx="4724400" cy="384721"/>
          </a:xfrm>
          <a:prstGeom prst="rect">
            <a:avLst/>
          </a:prstGeom>
          <a:solidFill>
            <a:srgbClr val="CCFFCC"/>
          </a:solidFill>
          <a:ln>
            <a:solidFill>
              <a:schemeClr val="tx1"/>
            </a:solidFill>
          </a:ln>
        </p:spPr>
        <p:txBody>
          <a:bodyPr wrap="square" rtlCol="0">
            <a:spAutoFit/>
          </a:bodyPr>
          <a:lstStyle/>
          <a:p>
            <a:r>
              <a:rPr lang="en-US" sz="1900" smtClean="0">
                <a:latin typeface="Courier New" pitchFamily="49" charset="0"/>
                <a:cs typeface="Courier New" pitchFamily="49" charset="0"/>
              </a:rPr>
              <a:t># The # of array entries is 5</a:t>
            </a:r>
          </a:p>
        </p:txBody>
      </p:sp>
      <p:sp>
        <p:nvSpPr>
          <p:cNvPr id="9" name="TextBox 8"/>
          <p:cNvSpPr txBox="1"/>
          <p:nvPr/>
        </p:nvSpPr>
        <p:spPr>
          <a:xfrm>
            <a:off x="228600" y="762000"/>
            <a:ext cx="7402989" cy="677108"/>
          </a:xfrm>
          <a:prstGeom prst="rect">
            <a:avLst/>
          </a:prstGeom>
          <a:solidFill>
            <a:srgbClr val="FFFFCC"/>
          </a:solidFill>
          <a:ln>
            <a:solidFill>
              <a:schemeClr val="tx1"/>
            </a:solidFill>
          </a:ln>
        </p:spPr>
        <p:txBody>
          <a:bodyPr wrap="none" rtlCol="0">
            <a:spAutoFit/>
          </a:bodyPr>
          <a:lstStyle/>
          <a:p>
            <a:r>
              <a:rPr lang="en-US" sz="1900" spc="-150" smtClean="0">
                <a:latin typeface="Courier New" pitchFamily="49" charset="0"/>
                <a:cs typeface="Courier New" pitchFamily="49" charset="0"/>
              </a:rPr>
              <a:t>string s; // The index</a:t>
            </a:r>
          </a:p>
          <a:p>
            <a:r>
              <a:rPr lang="en-US" sz="1900" spc="-150" smtClean="0">
                <a:latin typeface="Courier New" pitchFamily="49" charset="0"/>
                <a:cs typeface="Courier New" pitchFamily="49" charset="0"/>
              </a:rPr>
              <a:t>$display("The # of array entries is %0d", address.</a:t>
            </a:r>
            <a:r>
              <a:rPr lang="en-US" sz="1900" spc="-150" smtClean="0">
                <a:solidFill>
                  <a:srgbClr val="FF0000"/>
                </a:solidFill>
                <a:latin typeface="Courier New" pitchFamily="49" charset="0"/>
                <a:cs typeface="Courier New" pitchFamily="49" charset="0"/>
              </a:rPr>
              <a:t>num()</a:t>
            </a:r>
            <a:r>
              <a:rPr lang="en-US" sz="1900" spc="-150" smtClean="0">
                <a:latin typeface="Courier New" pitchFamily="49" charset="0"/>
                <a:cs typeface="Courier New" pitchFamily="49" charset="0"/>
              </a:rPr>
              <a:t>);</a:t>
            </a:r>
          </a:p>
        </p:txBody>
      </p:sp>
      <p:sp>
        <p:nvSpPr>
          <p:cNvPr id="11" name="TextBox 10"/>
          <p:cNvSpPr txBox="1"/>
          <p:nvPr/>
        </p:nvSpPr>
        <p:spPr>
          <a:xfrm>
            <a:off x="228600" y="1981200"/>
            <a:ext cx="8669361" cy="384721"/>
          </a:xfrm>
          <a:prstGeom prst="rect">
            <a:avLst/>
          </a:prstGeom>
          <a:solidFill>
            <a:srgbClr val="FFFFCC"/>
          </a:solidFill>
          <a:ln>
            <a:solidFill>
              <a:schemeClr val="tx1"/>
            </a:solidFill>
          </a:ln>
        </p:spPr>
        <p:txBody>
          <a:bodyPr wrap="none" rtlCol="0">
            <a:spAutoFit/>
          </a:bodyPr>
          <a:lstStyle/>
          <a:p>
            <a:r>
              <a:rPr lang="en-US" sz="1900" spc="-150" smtClean="0">
                <a:latin typeface="Courier New" pitchFamily="49" charset="0"/>
                <a:cs typeface="Courier New" pitchFamily="49" charset="0"/>
              </a:rPr>
              <a:t>if (address.</a:t>
            </a:r>
            <a:r>
              <a:rPr lang="en-US" sz="1900" spc="-150" smtClean="0">
                <a:solidFill>
                  <a:srgbClr val="FF0000"/>
                </a:solidFill>
                <a:latin typeface="Courier New" pitchFamily="49" charset="0"/>
                <a:cs typeface="Courier New" pitchFamily="49" charset="0"/>
              </a:rPr>
              <a:t>exists</a:t>
            </a:r>
            <a:r>
              <a:rPr lang="en-US" sz="1900" spc="-150" smtClean="0">
                <a:latin typeface="Courier New" pitchFamily="49" charset="0"/>
                <a:cs typeface="Courier New" pitchFamily="49" charset="0"/>
              </a:rPr>
              <a:t>("DAC_REG")) $display("address[DAC_REG] exists");</a:t>
            </a:r>
          </a:p>
        </p:txBody>
      </p:sp>
      <p:sp>
        <p:nvSpPr>
          <p:cNvPr id="12" name="TextBox 11"/>
          <p:cNvSpPr txBox="1"/>
          <p:nvPr/>
        </p:nvSpPr>
        <p:spPr>
          <a:xfrm>
            <a:off x="228600" y="2895600"/>
            <a:ext cx="8542723" cy="384721"/>
          </a:xfrm>
          <a:prstGeom prst="rect">
            <a:avLst/>
          </a:prstGeom>
          <a:solidFill>
            <a:srgbClr val="FFFFCC"/>
          </a:solidFill>
          <a:ln>
            <a:solidFill>
              <a:schemeClr val="tx1"/>
            </a:solidFill>
          </a:ln>
        </p:spPr>
        <p:txBody>
          <a:bodyPr wrap="none" rtlCol="0">
            <a:spAutoFit/>
          </a:bodyPr>
          <a:lstStyle/>
          <a:p>
            <a:r>
              <a:rPr lang="en-US" sz="1900" spc="-150" smtClean="0">
                <a:latin typeface="Courier New" pitchFamily="49" charset="0"/>
                <a:cs typeface="Courier New" pitchFamily="49" charset="0"/>
              </a:rPr>
              <a:t>if (address.</a:t>
            </a:r>
            <a:r>
              <a:rPr lang="en-US" sz="1900" spc="-150" smtClean="0">
                <a:solidFill>
                  <a:srgbClr val="FF0000"/>
                </a:solidFill>
                <a:latin typeface="Courier New" pitchFamily="49" charset="0"/>
                <a:cs typeface="Courier New" pitchFamily="49" charset="0"/>
              </a:rPr>
              <a:t>first</a:t>
            </a:r>
            <a:r>
              <a:rPr lang="en-US" sz="1900" spc="-150" smtClean="0">
                <a:latin typeface="Courier New" pitchFamily="49" charset="0"/>
                <a:cs typeface="Courier New" pitchFamily="49" charset="0"/>
              </a:rPr>
              <a:t>(s)) $display("First address = %0d", address[s]);</a:t>
            </a:r>
          </a:p>
        </p:txBody>
      </p:sp>
      <p:sp>
        <p:nvSpPr>
          <p:cNvPr id="13" name="TextBox 12"/>
          <p:cNvSpPr txBox="1"/>
          <p:nvPr/>
        </p:nvSpPr>
        <p:spPr>
          <a:xfrm>
            <a:off x="228600" y="3733800"/>
            <a:ext cx="8289449" cy="384721"/>
          </a:xfrm>
          <a:prstGeom prst="rect">
            <a:avLst/>
          </a:prstGeom>
          <a:solidFill>
            <a:srgbClr val="FFFFCC"/>
          </a:solidFill>
          <a:ln>
            <a:solidFill>
              <a:schemeClr val="tx1"/>
            </a:solidFill>
          </a:ln>
        </p:spPr>
        <p:txBody>
          <a:bodyPr wrap="none" rtlCol="0">
            <a:spAutoFit/>
          </a:bodyPr>
          <a:lstStyle/>
          <a:p>
            <a:r>
              <a:rPr lang="en-US" sz="1900" spc="-150" smtClean="0">
                <a:latin typeface="Courier New" pitchFamily="49" charset="0"/>
                <a:cs typeface="Courier New" pitchFamily="49" charset="0"/>
              </a:rPr>
              <a:t>if (address.</a:t>
            </a:r>
            <a:r>
              <a:rPr lang="en-US" sz="1900" spc="-150" smtClean="0">
                <a:solidFill>
                  <a:srgbClr val="FF0000"/>
                </a:solidFill>
                <a:latin typeface="Courier New" pitchFamily="49" charset="0"/>
                <a:cs typeface="Courier New" pitchFamily="49" charset="0"/>
              </a:rPr>
              <a:t>last</a:t>
            </a:r>
            <a:r>
              <a:rPr lang="en-US" sz="1900" spc="-150" smtClean="0">
                <a:latin typeface="Courier New" pitchFamily="49" charset="0"/>
                <a:cs typeface="Courier New" pitchFamily="49" charset="0"/>
              </a:rPr>
              <a:t>(s)) $display("Last address = %0d", address[s]);</a:t>
            </a:r>
          </a:p>
        </p:txBody>
      </p:sp>
      <p:sp>
        <p:nvSpPr>
          <p:cNvPr id="14" name="TextBox 13"/>
          <p:cNvSpPr txBox="1"/>
          <p:nvPr/>
        </p:nvSpPr>
        <p:spPr>
          <a:xfrm>
            <a:off x="228600" y="4572000"/>
            <a:ext cx="8289449" cy="677108"/>
          </a:xfrm>
          <a:prstGeom prst="rect">
            <a:avLst/>
          </a:prstGeom>
          <a:solidFill>
            <a:srgbClr val="FFFFCC"/>
          </a:solidFill>
          <a:ln>
            <a:solidFill>
              <a:schemeClr val="tx1"/>
            </a:solidFill>
          </a:ln>
        </p:spPr>
        <p:txBody>
          <a:bodyPr wrap="none" rtlCol="0">
            <a:spAutoFit/>
          </a:bodyPr>
          <a:lstStyle/>
          <a:p>
            <a:r>
              <a:rPr lang="en-US" sz="1900" spc="-150" smtClean="0">
                <a:latin typeface="Courier New" pitchFamily="49" charset="0"/>
                <a:cs typeface="Courier New" pitchFamily="49" charset="0"/>
              </a:rPr>
              <a:t>s="LCD_REG";</a:t>
            </a:r>
          </a:p>
          <a:p>
            <a:r>
              <a:rPr lang="en-US" sz="1900" spc="-150" smtClean="0">
                <a:latin typeface="Courier New" pitchFamily="49" charset="0"/>
                <a:cs typeface="Courier New" pitchFamily="49" charset="0"/>
              </a:rPr>
              <a:t>if (address.</a:t>
            </a:r>
            <a:r>
              <a:rPr lang="en-US" sz="1900" spc="-150" smtClean="0">
                <a:solidFill>
                  <a:srgbClr val="FF0000"/>
                </a:solidFill>
                <a:latin typeface="Courier New" pitchFamily="49" charset="0"/>
                <a:cs typeface="Courier New" pitchFamily="49" charset="0"/>
              </a:rPr>
              <a:t>next</a:t>
            </a:r>
            <a:r>
              <a:rPr lang="en-US" sz="1900" spc="-150" smtClean="0">
                <a:latin typeface="Courier New" pitchFamily="49" charset="0"/>
                <a:cs typeface="Courier New" pitchFamily="49" charset="0"/>
              </a:rPr>
              <a:t>(s)) $display("next address = %0d", address[s]);</a:t>
            </a:r>
          </a:p>
        </p:txBody>
      </p:sp>
      <p:sp>
        <p:nvSpPr>
          <p:cNvPr id="15" name="TextBox 14"/>
          <p:cNvSpPr txBox="1"/>
          <p:nvPr/>
        </p:nvSpPr>
        <p:spPr>
          <a:xfrm>
            <a:off x="228600" y="5715000"/>
            <a:ext cx="7149714" cy="677108"/>
          </a:xfrm>
          <a:prstGeom prst="rect">
            <a:avLst/>
          </a:prstGeom>
          <a:solidFill>
            <a:srgbClr val="FFFFCC"/>
          </a:solidFill>
          <a:ln>
            <a:solidFill>
              <a:schemeClr val="tx1"/>
            </a:solidFill>
          </a:ln>
        </p:spPr>
        <p:txBody>
          <a:bodyPr wrap="none" rtlCol="0">
            <a:spAutoFit/>
          </a:bodyPr>
          <a:lstStyle/>
          <a:p>
            <a:r>
              <a:rPr lang="en-US" sz="1900" spc="-150" smtClean="0">
                <a:latin typeface="Courier New" pitchFamily="49" charset="0"/>
                <a:cs typeface="Courier New" pitchFamily="49" charset="0"/>
              </a:rPr>
              <a:t>address.</a:t>
            </a:r>
            <a:r>
              <a:rPr lang="en-US" sz="1900" spc="-150" smtClean="0">
                <a:solidFill>
                  <a:srgbClr val="FF0000"/>
                </a:solidFill>
                <a:latin typeface="Courier New" pitchFamily="49" charset="0"/>
                <a:cs typeface="Courier New" pitchFamily="49" charset="0"/>
              </a:rPr>
              <a:t>delete</a:t>
            </a:r>
            <a:r>
              <a:rPr lang="en-US" sz="1900" spc="-150" smtClean="0">
                <a:latin typeface="Courier New" pitchFamily="49" charset="0"/>
                <a:cs typeface="Courier New" pitchFamily="49" charset="0"/>
              </a:rPr>
              <a:t>("DAC_REG");</a:t>
            </a:r>
          </a:p>
          <a:p>
            <a:r>
              <a:rPr lang="en-US" sz="1900" spc="-150" smtClean="0">
                <a:latin typeface="Courier New" pitchFamily="49" charset="0"/>
                <a:cs typeface="Courier New" pitchFamily="49" charset="0"/>
              </a:rPr>
              <a:t>$display("The # of array entries is %0d", address.</a:t>
            </a:r>
            <a:r>
              <a:rPr lang="en-US" sz="1900" spc="-150" smtClean="0">
                <a:solidFill>
                  <a:srgbClr val="FF0000"/>
                </a:solidFill>
                <a:latin typeface="Courier New" pitchFamily="49" charset="0"/>
                <a:cs typeface="Courier New" pitchFamily="49" charset="0"/>
              </a:rPr>
              <a:t>num</a:t>
            </a:r>
            <a:r>
              <a:rPr lang="en-US" sz="1900" spc="-150" smtClean="0">
                <a:latin typeface="Courier New" pitchFamily="49" charset="0"/>
                <a:cs typeface="Courier New" pitchFamily="49" charset="0"/>
              </a:rPr>
              <a:t>);</a:t>
            </a:r>
          </a:p>
        </p:txBody>
      </p:sp>
      <p:sp>
        <p:nvSpPr>
          <p:cNvPr id="16" name="TextBox 15"/>
          <p:cNvSpPr txBox="1"/>
          <p:nvPr/>
        </p:nvSpPr>
        <p:spPr>
          <a:xfrm>
            <a:off x="228600" y="2362200"/>
            <a:ext cx="4267200" cy="384721"/>
          </a:xfrm>
          <a:prstGeom prst="rect">
            <a:avLst/>
          </a:prstGeom>
          <a:solidFill>
            <a:srgbClr val="CCFFCC"/>
          </a:solidFill>
          <a:ln>
            <a:solidFill>
              <a:schemeClr val="tx1"/>
            </a:solidFill>
          </a:ln>
        </p:spPr>
        <p:txBody>
          <a:bodyPr wrap="square" rtlCol="0">
            <a:spAutoFit/>
          </a:bodyPr>
          <a:lstStyle/>
          <a:p>
            <a:r>
              <a:rPr lang="en-US" sz="1900" smtClean="0">
                <a:latin typeface="Courier New" pitchFamily="49" charset="0"/>
                <a:cs typeface="Courier New" pitchFamily="49" charset="0"/>
              </a:rPr>
              <a:t># address[DAC_REG] exists</a:t>
            </a:r>
          </a:p>
        </p:txBody>
      </p:sp>
      <p:sp>
        <p:nvSpPr>
          <p:cNvPr id="17" name="TextBox 16"/>
          <p:cNvSpPr txBox="1"/>
          <p:nvPr/>
        </p:nvSpPr>
        <p:spPr>
          <a:xfrm>
            <a:off x="228600" y="3276600"/>
            <a:ext cx="3276600" cy="384721"/>
          </a:xfrm>
          <a:prstGeom prst="rect">
            <a:avLst/>
          </a:prstGeom>
          <a:solidFill>
            <a:srgbClr val="CCFFCC"/>
          </a:solidFill>
          <a:ln>
            <a:solidFill>
              <a:schemeClr val="tx1"/>
            </a:solidFill>
          </a:ln>
        </p:spPr>
        <p:txBody>
          <a:bodyPr wrap="square" rtlCol="0">
            <a:spAutoFit/>
          </a:bodyPr>
          <a:lstStyle/>
          <a:p>
            <a:r>
              <a:rPr lang="en-US" sz="1900" smtClean="0">
                <a:latin typeface="Courier New" pitchFamily="49" charset="0"/>
                <a:cs typeface="Courier New" pitchFamily="49" charset="0"/>
              </a:rPr>
              <a:t># First address = 0</a:t>
            </a:r>
          </a:p>
        </p:txBody>
      </p:sp>
      <p:sp>
        <p:nvSpPr>
          <p:cNvPr id="18" name="TextBox 17"/>
          <p:cNvSpPr txBox="1"/>
          <p:nvPr/>
        </p:nvSpPr>
        <p:spPr>
          <a:xfrm>
            <a:off x="228600" y="4114800"/>
            <a:ext cx="3124200" cy="384721"/>
          </a:xfrm>
          <a:prstGeom prst="rect">
            <a:avLst/>
          </a:prstGeom>
          <a:solidFill>
            <a:srgbClr val="CCFFCC"/>
          </a:solidFill>
          <a:ln>
            <a:solidFill>
              <a:schemeClr val="tx1"/>
            </a:solidFill>
          </a:ln>
        </p:spPr>
        <p:txBody>
          <a:bodyPr wrap="square" rtlCol="0">
            <a:spAutoFit/>
          </a:bodyPr>
          <a:lstStyle/>
          <a:p>
            <a:r>
              <a:rPr lang="en-US" sz="1900" smtClean="0">
                <a:latin typeface="Courier New" pitchFamily="49" charset="0"/>
                <a:cs typeface="Courier New" pitchFamily="49" charset="0"/>
              </a:rPr>
              <a:t># Last address = 3</a:t>
            </a:r>
          </a:p>
        </p:txBody>
      </p:sp>
      <p:sp>
        <p:nvSpPr>
          <p:cNvPr id="19" name="TextBox 18"/>
          <p:cNvSpPr txBox="1"/>
          <p:nvPr/>
        </p:nvSpPr>
        <p:spPr>
          <a:xfrm>
            <a:off x="228600" y="5257800"/>
            <a:ext cx="3048000" cy="384721"/>
          </a:xfrm>
          <a:prstGeom prst="rect">
            <a:avLst/>
          </a:prstGeom>
          <a:solidFill>
            <a:srgbClr val="CCFFCC"/>
          </a:solidFill>
          <a:ln>
            <a:solidFill>
              <a:schemeClr val="tx1"/>
            </a:solidFill>
          </a:ln>
        </p:spPr>
        <p:txBody>
          <a:bodyPr wrap="square" rtlCol="0">
            <a:spAutoFit/>
          </a:bodyPr>
          <a:lstStyle/>
          <a:p>
            <a:r>
              <a:rPr lang="en-US" sz="1900" smtClean="0">
                <a:latin typeface="Courier New" pitchFamily="49" charset="0"/>
                <a:cs typeface="Courier New" pitchFamily="49" charset="0"/>
              </a:rPr>
              <a:t># next address = 3</a:t>
            </a:r>
            <a:endParaRPr lang="en-US" sz="1900" smtClean="0">
              <a:cs typeface="Courier New" pitchFamily="49" charset="0"/>
            </a:endParaRPr>
          </a:p>
        </p:txBody>
      </p:sp>
      <p:sp>
        <p:nvSpPr>
          <p:cNvPr id="20" name="TextBox 19"/>
          <p:cNvSpPr txBox="1"/>
          <p:nvPr/>
        </p:nvSpPr>
        <p:spPr>
          <a:xfrm>
            <a:off x="228600" y="6400800"/>
            <a:ext cx="4724400" cy="384721"/>
          </a:xfrm>
          <a:prstGeom prst="rect">
            <a:avLst/>
          </a:prstGeom>
          <a:solidFill>
            <a:srgbClr val="CCFFCC"/>
          </a:solidFill>
          <a:ln>
            <a:solidFill>
              <a:schemeClr val="tx1"/>
            </a:solidFill>
          </a:ln>
        </p:spPr>
        <p:txBody>
          <a:bodyPr wrap="square" rtlCol="0">
            <a:spAutoFit/>
          </a:bodyPr>
          <a:lstStyle/>
          <a:p>
            <a:r>
              <a:rPr lang="en-US" sz="1900" smtClean="0">
                <a:latin typeface="Courier New" pitchFamily="49" charset="0"/>
                <a:cs typeface="Courier New" pitchFamily="49" charset="0"/>
              </a:rPr>
              <a:t># The # of array entries is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9" grpId="0" animBg="1"/>
      <p:bldP spid="11" grpId="0" animBg="1"/>
      <p:bldP spid="12" grpId="0" animBg="1"/>
      <p:bldP spid="13" grpId="0" animBg="1"/>
      <p:bldP spid="14" grpId="0" animBg="1"/>
      <p:bldP spid="15" grpId="0" animBg="1"/>
      <p:bldP spid="16" grpId="0" uiExpand="1" build="p" animBg="1"/>
      <p:bldP spid="17" grpId="0" uiExpand="1" build="p" animBg="1"/>
      <p:bldP spid="18" grpId="0" uiExpand="1" build="p" animBg="1"/>
      <p:bldP spid="19" grpId="0" uiExpand="1" build="p" animBg="1"/>
      <p:bldP spid="20"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1323439"/>
          </a:xfrm>
          <a:prstGeom prst="rect">
            <a:avLst/>
          </a:prstGeom>
          <a:noFill/>
        </p:spPr>
        <p:txBody>
          <a:bodyPr wrap="square" rtlCol="0">
            <a:spAutoFit/>
          </a:bodyPr>
          <a:lstStyle/>
          <a:p>
            <a:pPr algn="ctr"/>
            <a:r>
              <a:rPr lang="en-US" sz="4000" smtClean="0"/>
              <a:t>Current Version of Verilog/SystemVerilog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a:t>
            </a:fld>
            <a:endParaRPr lang="en-US"/>
          </a:p>
        </p:txBody>
      </p:sp>
      <p:sp>
        <p:nvSpPr>
          <p:cNvPr id="5" name="TextBox 4"/>
          <p:cNvSpPr txBox="1"/>
          <p:nvPr/>
        </p:nvSpPr>
        <p:spPr>
          <a:xfrm>
            <a:off x="685800" y="1752600"/>
            <a:ext cx="8153400" cy="1569660"/>
          </a:xfrm>
          <a:prstGeom prst="rect">
            <a:avLst/>
          </a:prstGeom>
          <a:noFill/>
        </p:spPr>
        <p:txBody>
          <a:bodyPr wrap="square" rtlCol="0">
            <a:spAutoFit/>
          </a:bodyPr>
          <a:lstStyle/>
          <a:p>
            <a:pPr>
              <a:buFont typeface="Arial" pitchFamily="34" charset="0"/>
              <a:buChar char="•"/>
            </a:pPr>
            <a:r>
              <a:rPr lang="en-US" sz="2400" smtClean="0"/>
              <a:t>Last Verilog standard is IEEE Std 1364-2005</a:t>
            </a:r>
          </a:p>
          <a:p>
            <a:pPr>
              <a:buFont typeface="Arial" pitchFamily="34" charset="0"/>
              <a:buChar char="•"/>
            </a:pPr>
            <a:r>
              <a:rPr lang="en-US" sz="2400" smtClean="0"/>
              <a:t>Verilog (1364-2005) and SystemVerilog (1800) merged to create  IEEE Std 1800-2009</a:t>
            </a:r>
          </a:p>
          <a:p>
            <a:pPr>
              <a:buFont typeface="Arial" pitchFamily="34" charset="0"/>
              <a:buChar char="•"/>
            </a:pPr>
            <a:r>
              <a:rPr lang="en-US" sz="2400" smtClean="0"/>
              <a:t>Verilog RTL synthesis standard is IEEE 1364.1-2005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smtClean="0"/>
              <a:t>Associative Array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30</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10" name="TextBox 9"/>
          <p:cNvSpPr txBox="1"/>
          <p:nvPr/>
        </p:nvSpPr>
        <p:spPr>
          <a:xfrm>
            <a:off x="152400" y="762000"/>
            <a:ext cx="8991600" cy="5262979"/>
          </a:xfrm>
          <a:prstGeom prst="rect">
            <a:avLst/>
          </a:prstGeom>
          <a:noFill/>
        </p:spPr>
        <p:txBody>
          <a:bodyPr wrap="square" rtlCol="0">
            <a:spAutoFit/>
          </a:bodyPr>
          <a:lstStyle/>
          <a:p>
            <a:r>
              <a:rPr lang="en-US" sz="2400" smtClean="0"/>
              <a:t>Write code for the following problems.</a:t>
            </a:r>
          </a:p>
          <a:p>
            <a:endParaRPr lang="en-US" sz="2400" smtClean="0"/>
          </a:p>
          <a:p>
            <a:r>
              <a:rPr lang="en-US" sz="2400" smtClean="0"/>
              <a:t>a) Create memory using an associative array for a processor with a word width of 24 bits and an address space of 2</a:t>
            </a:r>
            <a:r>
              <a:rPr lang="en-US" sz="2400" baseline="30000" smtClean="0"/>
              <a:t>20</a:t>
            </a:r>
            <a:r>
              <a:rPr lang="en-US" sz="2400" smtClean="0"/>
              <a:t> words. Assume the PC starts at address 0 at reset. Program space starts at 0x400. The ISR is at the maximum address.</a:t>
            </a:r>
          </a:p>
          <a:p>
            <a:endParaRPr lang="en-US" sz="2400" smtClean="0"/>
          </a:p>
          <a:p>
            <a:r>
              <a:rPr lang="en-US" sz="2400" smtClean="0"/>
              <a:t>b) Fill the associated array with the following instructions:</a:t>
            </a:r>
          </a:p>
          <a:p>
            <a:r>
              <a:rPr lang="en-US" sz="2400" smtClean="0"/>
              <a:t>24'hA50400; // Jump to location 0x400 for the main code</a:t>
            </a:r>
          </a:p>
          <a:p>
            <a:r>
              <a:rPr lang="en-US" sz="2400" smtClean="0"/>
              <a:t>24'h123456; // Instruction 1 located at location 0x400</a:t>
            </a:r>
          </a:p>
          <a:p>
            <a:r>
              <a:rPr lang="en-US" sz="2400" smtClean="0"/>
              <a:t>24'h789ABC; // Instruction 2 located at location 0x401</a:t>
            </a:r>
          </a:p>
          <a:p>
            <a:r>
              <a:rPr lang="en-US" sz="2400" smtClean="0"/>
              <a:t>24'h0F1E2D; // ISR = Return from interrupt</a:t>
            </a:r>
          </a:p>
          <a:p>
            <a:endParaRPr lang="en-US" sz="2400" smtClean="0"/>
          </a:p>
          <a:p>
            <a:r>
              <a:rPr lang="en-US" sz="2400" smtClean="0"/>
              <a:t>c) Print out the elements and the number of elements in the array.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2.6 Array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31</a:t>
            </a:fld>
            <a:endParaRPr lang="en-US"/>
          </a:p>
        </p:txBody>
      </p:sp>
      <p:sp>
        <p:nvSpPr>
          <p:cNvPr id="5" name="TextBox 4"/>
          <p:cNvSpPr txBox="1"/>
          <p:nvPr/>
        </p:nvSpPr>
        <p:spPr>
          <a:xfrm>
            <a:off x="533400" y="914400"/>
            <a:ext cx="8305800" cy="3942618"/>
          </a:xfrm>
          <a:prstGeom prst="rect">
            <a:avLst/>
          </a:prstGeom>
          <a:noFill/>
        </p:spPr>
        <p:txBody>
          <a:bodyPr wrap="square" rtlCol="0">
            <a:spAutoFit/>
          </a:bodyPr>
          <a:lstStyle/>
          <a:p>
            <a:pPr>
              <a:lnSpc>
                <a:spcPct val="90000"/>
              </a:lnSpc>
              <a:buFont typeface="Arial" pitchFamily="34" charset="0"/>
              <a:buChar char="•"/>
            </a:pPr>
            <a:r>
              <a:rPr lang="en-US" sz="2400" smtClean="0"/>
              <a:t> Operate on any unpacked array types</a:t>
            </a:r>
          </a:p>
          <a:p>
            <a:pPr lvl="1">
              <a:lnSpc>
                <a:spcPct val="90000"/>
              </a:lnSpc>
              <a:buFont typeface="Arial" pitchFamily="34" charset="0"/>
              <a:buChar char="•"/>
            </a:pPr>
            <a:r>
              <a:rPr lang="en-US" sz="2400" smtClean="0"/>
              <a:t> fixed size</a:t>
            </a:r>
          </a:p>
          <a:p>
            <a:pPr lvl="1">
              <a:lnSpc>
                <a:spcPct val="90000"/>
              </a:lnSpc>
              <a:buFont typeface="Arial" pitchFamily="34" charset="0"/>
              <a:buChar char="•"/>
            </a:pPr>
            <a:r>
              <a:rPr lang="en-US" sz="2400" smtClean="0"/>
              <a:t> dynamic</a:t>
            </a:r>
          </a:p>
          <a:p>
            <a:pPr lvl="1">
              <a:lnSpc>
                <a:spcPct val="90000"/>
              </a:lnSpc>
              <a:buFont typeface="Arial" pitchFamily="34" charset="0"/>
              <a:buChar char="•"/>
            </a:pPr>
            <a:r>
              <a:rPr lang="en-US" sz="2400" smtClean="0"/>
              <a:t> queue</a:t>
            </a:r>
          </a:p>
          <a:p>
            <a:pPr lvl="1">
              <a:lnSpc>
                <a:spcPct val="90000"/>
              </a:lnSpc>
              <a:buFont typeface="Arial" pitchFamily="34" charset="0"/>
              <a:buChar char="•"/>
            </a:pPr>
            <a:r>
              <a:rPr lang="en-US" sz="2400" smtClean="0"/>
              <a:t> associative</a:t>
            </a:r>
          </a:p>
          <a:p>
            <a:pPr>
              <a:lnSpc>
                <a:spcPct val="90000"/>
              </a:lnSpc>
              <a:buFont typeface="Arial" pitchFamily="34" charset="0"/>
              <a:buChar char="•"/>
            </a:pPr>
            <a:r>
              <a:rPr lang="en-US" sz="2400" smtClean="0"/>
              <a:t> Reduction: </a:t>
            </a:r>
            <a:r>
              <a:rPr lang="en-US" sz="2200" smtClean="0">
                <a:latin typeface="Courier New" pitchFamily="49" charset="0"/>
                <a:cs typeface="Courier New" pitchFamily="49" charset="0"/>
              </a:rPr>
              <a:t>sum, product, and, or, xor</a:t>
            </a:r>
          </a:p>
          <a:p>
            <a:pPr>
              <a:lnSpc>
                <a:spcPct val="90000"/>
              </a:lnSpc>
              <a:buFont typeface="Arial" pitchFamily="34" charset="0"/>
              <a:buChar char="•"/>
            </a:pPr>
            <a:r>
              <a:rPr lang="en-US" sz="2400" smtClean="0"/>
              <a:t> Locator: </a:t>
            </a:r>
            <a:r>
              <a:rPr lang="en-US" sz="2200" smtClean="0">
                <a:latin typeface="Courier New" pitchFamily="49" charset="0"/>
                <a:cs typeface="Courier New" pitchFamily="49" charset="0"/>
              </a:rPr>
              <a:t>find, find_index, find_first,   	  	  find_first_index, find_last, 	   	  	  find_last_index, min, max, unique, 	 	  unique_index</a:t>
            </a:r>
          </a:p>
          <a:p>
            <a:pPr>
              <a:lnSpc>
                <a:spcPct val="90000"/>
              </a:lnSpc>
              <a:buFont typeface="Arial" pitchFamily="34" charset="0"/>
              <a:buChar char="•"/>
            </a:pPr>
            <a:r>
              <a:rPr lang="en-US" sz="2400" smtClean="0"/>
              <a:t> Ordering: </a:t>
            </a:r>
            <a:r>
              <a:rPr lang="en-US" sz="2200" smtClean="0">
                <a:latin typeface="Courier New" pitchFamily="49" charset="0"/>
                <a:cs typeface="Courier New" pitchFamily="49" charset="0"/>
              </a:rPr>
              <a:t>reverse, sort, rsort, shuffle</a:t>
            </a:r>
          </a:p>
          <a:p>
            <a:pPr>
              <a:lnSpc>
                <a:spcPct val="90000"/>
              </a:lnSpc>
              <a:buFont typeface="Arial" pitchFamily="34" charset="0"/>
              <a:buChar char="•"/>
            </a:pPr>
            <a:endParaRPr lang="en-US" sz="2000"/>
          </a:p>
        </p:txBody>
      </p:sp>
      <p:cxnSp>
        <p:nvCxnSpPr>
          <p:cNvPr id="9" name="Straight Arrow Connector 8"/>
          <p:cNvCxnSpPr/>
          <p:nvPr/>
        </p:nvCxnSpPr>
        <p:spPr>
          <a:xfrm rot="10800000">
            <a:off x="1447800" y="4495800"/>
            <a:ext cx="6858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3600" y="4724400"/>
            <a:ext cx="2434064" cy="461665"/>
          </a:xfrm>
          <a:prstGeom prst="rect">
            <a:avLst/>
          </a:prstGeom>
          <a:noFill/>
        </p:spPr>
        <p:txBody>
          <a:bodyPr wrap="none" rtlCol="0">
            <a:spAutoFit/>
          </a:bodyPr>
          <a:lstStyle/>
          <a:p>
            <a:r>
              <a:rPr lang="en-US" sz="2400" smtClean="0">
                <a:solidFill>
                  <a:srgbClr val="FF0000"/>
                </a:solidFill>
              </a:rPr>
              <a:t>except associative</a:t>
            </a:r>
            <a:endParaRPr 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2.6.1 Array Reduction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32</a:t>
            </a:fld>
            <a:endParaRPr lang="en-US"/>
          </a:p>
        </p:txBody>
      </p:sp>
      <p:sp>
        <p:nvSpPr>
          <p:cNvPr id="5" name="TextBox 4"/>
          <p:cNvSpPr txBox="1"/>
          <p:nvPr/>
        </p:nvSpPr>
        <p:spPr>
          <a:xfrm>
            <a:off x="533400" y="914400"/>
            <a:ext cx="8382000" cy="3887218"/>
          </a:xfrm>
          <a:prstGeom prst="rect">
            <a:avLst/>
          </a:prstGeom>
          <a:noFill/>
        </p:spPr>
        <p:txBody>
          <a:bodyPr wrap="square" rtlCol="0">
            <a:spAutoFit/>
          </a:bodyPr>
          <a:lstStyle/>
          <a:p>
            <a:pPr>
              <a:lnSpc>
                <a:spcPct val="90000"/>
              </a:lnSpc>
              <a:buFont typeface="Arial" pitchFamily="34" charset="0"/>
              <a:buChar char="•"/>
            </a:pPr>
            <a:r>
              <a:rPr lang="en-US" sz="2400" smtClean="0"/>
              <a:t>The result bit width is the same as the element bit widths</a:t>
            </a:r>
          </a:p>
          <a:p>
            <a:pPr lvl="1">
              <a:lnSpc>
                <a:spcPct val="90000"/>
              </a:lnSpc>
              <a:buFont typeface="Arial" pitchFamily="34" charset="0"/>
              <a:buChar char="•"/>
            </a:pPr>
            <a:r>
              <a:rPr lang="en-US" sz="2400" smtClean="0"/>
              <a:t>Operate on single bit elements, get a single bit result</a:t>
            </a:r>
          </a:p>
          <a:p>
            <a:pPr lvl="1">
              <a:lnSpc>
                <a:spcPct val="90000"/>
              </a:lnSpc>
              <a:buFont typeface="Arial" pitchFamily="34" charset="0"/>
              <a:buChar char="•"/>
            </a:pPr>
            <a:r>
              <a:rPr lang="en-US" sz="2400" smtClean="0"/>
              <a:t> Assigning to a variable of sufficient width doesn’t help.</a:t>
            </a:r>
          </a:p>
          <a:p>
            <a:pPr>
              <a:lnSpc>
                <a:spcPct val="90000"/>
              </a:lnSpc>
            </a:pPr>
            <a:endParaRPr lang="en-US" sz="2400" smtClean="0"/>
          </a:p>
          <a:p>
            <a:pPr>
              <a:lnSpc>
                <a:spcPct val="90000"/>
              </a:lnSpc>
            </a:pPr>
            <a:endParaRPr lang="en-US" sz="2400" smtClean="0"/>
          </a:p>
          <a:p>
            <a:pPr>
              <a:lnSpc>
                <a:spcPct val="90000"/>
              </a:lnSpc>
            </a:pPr>
            <a:endParaRPr lang="en-US" sz="2400" smtClean="0"/>
          </a:p>
          <a:p>
            <a:pPr>
              <a:lnSpc>
                <a:spcPct val="90000"/>
              </a:lnSpc>
            </a:pPr>
            <a:endParaRPr lang="en-US" sz="2400" smtClean="0"/>
          </a:p>
          <a:p>
            <a:pPr>
              <a:lnSpc>
                <a:spcPct val="90000"/>
              </a:lnSpc>
            </a:pPr>
            <a:endParaRPr lang="en-US" sz="2400" smtClean="0"/>
          </a:p>
          <a:p>
            <a:pPr>
              <a:lnSpc>
                <a:spcPct val="90000"/>
              </a:lnSpc>
            </a:pPr>
            <a:endParaRPr lang="en-US" smtClean="0"/>
          </a:p>
          <a:p>
            <a:pPr>
              <a:lnSpc>
                <a:spcPct val="90000"/>
              </a:lnSpc>
            </a:pPr>
            <a:r>
              <a:rPr lang="en-US" sz="1600" smtClean="0"/>
              <a:t> </a:t>
            </a:r>
          </a:p>
          <a:p>
            <a:pPr>
              <a:lnSpc>
                <a:spcPct val="90000"/>
              </a:lnSpc>
              <a:buFont typeface="Arial" pitchFamily="34" charset="0"/>
              <a:buChar char="•"/>
            </a:pPr>
            <a:r>
              <a:rPr lang="en-US" sz="2200" smtClean="0">
                <a:latin typeface="Courier New" pitchFamily="49" charset="0"/>
                <a:cs typeface="Courier New" pitchFamily="49" charset="0"/>
              </a:rPr>
              <a:t>product() </a:t>
            </a:r>
            <a:r>
              <a:rPr lang="en-US" sz="2400" smtClean="0"/>
              <a:t>returns the product of all array elements</a:t>
            </a:r>
            <a:endParaRPr lang="en-US" sz="2000" smtClean="0"/>
          </a:p>
          <a:p>
            <a:pPr>
              <a:lnSpc>
                <a:spcPct val="90000"/>
              </a:lnSpc>
              <a:buFont typeface="Arial" pitchFamily="34" charset="0"/>
              <a:buChar char="•"/>
            </a:pPr>
            <a:r>
              <a:rPr lang="en-US" sz="2400" smtClean="0"/>
              <a:t> and, or, xor returns the bitwise operation of all array elements</a:t>
            </a:r>
          </a:p>
        </p:txBody>
      </p:sp>
      <p:sp>
        <p:nvSpPr>
          <p:cNvPr id="9" name="TextBox 8"/>
          <p:cNvSpPr txBox="1"/>
          <p:nvPr/>
        </p:nvSpPr>
        <p:spPr>
          <a:xfrm>
            <a:off x="973173" y="1981200"/>
            <a:ext cx="7318029" cy="1708160"/>
          </a:xfrm>
          <a:prstGeom prst="rect">
            <a:avLst/>
          </a:prstGeom>
          <a:solidFill>
            <a:srgbClr val="FFFFCC"/>
          </a:solidFill>
          <a:ln>
            <a:solidFill>
              <a:schemeClr val="tx1"/>
            </a:solidFill>
          </a:ln>
        </p:spPr>
        <p:txBody>
          <a:bodyPr wrap="none" rtlCol="0">
            <a:spAutoFit/>
          </a:bodyPr>
          <a:lstStyle/>
          <a:p>
            <a:r>
              <a:rPr lang="en-US" sz="2100" spc="-150" smtClean="0">
                <a:latin typeface="Courier New" pitchFamily="49" charset="0"/>
                <a:cs typeface="Courier New" pitchFamily="49" charset="0"/>
              </a:rPr>
              <a:t>bit one[10] = ‘{0,1,0,1,0,1,0,1,0,1};</a:t>
            </a:r>
          </a:p>
          <a:p>
            <a:r>
              <a:rPr lang="en-US" sz="2100" spc="-150" smtClean="0">
                <a:latin typeface="Courier New" pitchFamily="49" charset="0"/>
                <a:cs typeface="Courier New" pitchFamily="49" charset="0"/>
              </a:rPr>
              <a:t>int total;</a:t>
            </a:r>
          </a:p>
          <a:p>
            <a:r>
              <a:rPr lang="en-US" sz="2100" spc="-150" smtClean="0">
                <a:latin typeface="Courier New" pitchFamily="49" charset="0"/>
                <a:cs typeface="Courier New" pitchFamily="49" charset="0"/>
              </a:rPr>
              <a:t>$display(“one.sum = %0d”, one.sum); // # one.sum=1</a:t>
            </a:r>
          </a:p>
          <a:p>
            <a:r>
              <a:rPr lang="en-US" sz="2100" spc="-150" smtClean="0">
                <a:latin typeface="Courier New" pitchFamily="49" charset="0"/>
                <a:cs typeface="Courier New" pitchFamily="49" charset="0"/>
              </a:rPr>
              <a:t>total = one.sum;</a:t>
            </a:r>
          </a:p>
          <a:p>
            <a:r>
              <a:rPr lang="en-US" sz="2100" spc="-150" smtClean="0">
                <a:latin typeface="Courier New" pitchFamily="49" charset="0"/>
                <a:cs typeface="Courier New" pitchFamily="49" charset="0"/>
              </a:rPr>
              <a:t>$display(“total = %0d”, total); // # total = 1</a:t>
            </a:r>
          </a:p>
        </p:txBody>
      </p:sp>
      <p:sp>
        <p:nvSpPr>
          <p:cNvPr id="10" name="TextBox 9"/>
          <p:cNvSpPr txBox="1"/>
          <p:nvPr/>
        </p:nvSpPr>
        <p:spPr>
          <a:xfrm>
            <a:off x="609600" y="4800600"/>
            <a:ext cx="8316700" cy="1384995"/>
          </a:xfrm>
          <a:prstGeom prst="rect">
            <a:avLst/>
          </a:prstGeom>
          <a:solidFill>
            <a:srgbClr val="FFFFCC"/>
          </a:solidFill>
          <a:ln>
            <a:solidFill>
              <a:schemeClr val="tx1"/>
            </a:solidFill>
          </a:ln>
        </p:spPr>
        <p:txBody>
          <a:bodyPr wrap="none" rtlCol="0">
            <a:spAutoFit/>
          </a:bodyPr>
          <a:lstStyle/>
          <a:p>
            <a:r>
              <a:rPr lang="en-US" sz="2100" spc="-150" smtClean="0">
                <a:latin typeface="Courier New" pitchFamily="49" charset="0"/>
                <a:cs typeface="Courier New" pitchFamily="49" charset="0"/>
              </a:rPr>
              <a:t>byte byte_array[2] = '{8'h35, 8'hFA};</a:t>
            </a:r>
          </a:p>
          <a:p>
            <a:r>
              <a:rPr lang="en-US" sz="2100" spc="-150" smtClean="0">
                <a:latin typeface="Courier New" pitchFamily="49" charset="0"/>
                <a:cs typeface="Courier New" pitchFamily="49" charset="0"/>
              </a:rPr>
              <a:t>$display("OR = %b", byte_array.or); // # OR = 11111111</a:t>
            </a:r>
          </a:p>
          <a:p>
            <a:r>
              <a:rPr lang="en-US" sz="2100" spc="-150" smtClean="0">
                <a:latin typeface="Courier New" pitchFamily="49" charset="0"/>
                <a:cs typeface="Courier New" pitchFamily="49" charset="0"/>
              </a:rPr>
              <a:t>$display("AND = %b", byte_array.and); // # AND = 00110000</a:t>
            </a:r>
          </a:p>
          <a:p>
            <a:r>
              <a:rPr lang="en-US" sz="2100" spc="-150" smtClean="0">
                <a:latin typeface="Courier New" pitchFamily="49" charset="0"/>
                <a:cs typeface="Courier New" pitchFamily="49" charset="0"/>
              </a:rPr>
              <a:t>$display("XOR = %b", byte_array.xor); // # XOR = 11001111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1323439"/>
          </a:xfrm>
          <a:prstGeom prst="rect">
            <a:avLst/>
          </a:prstGeom>
          <a:noFill/>
        </p:spPr>
        <p:txBody>
          <a:bodyPr wrap="square" rtlCol="0">
            <a:spAutoFit/>
          </a:bodyPr>
          <a:lstStyle/>
          <a:p>
            <a:pPr algn="ctr"/>
            <a:r>
              <a:rPr lang="en-US" sz="4000" smtClean="0"/>
              <a:t>Picking a random element from an associative array</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33</a:t>
            </a:fld>
            <a:endParaRPr lang="en-US"/>
          </a:p>
        </p:txBody>
      </p:sp>
      <p:sp>
        <p:nvSpPr>
          <p:cNvPr id="9" name="TextBox 8"/>
          <p:cNvSpPr txBox="1"/>
          <p:nvPr/>
        </p:nvSpPr>
        <p:spPr>
          <a:xfrm>
            <a:off x="256631" y="1752600"/>
            <a:ext cx="8887369" cy="3323987"/>
          </a:xfrm>
          <a:prstGeom prst="rect">
            <a:avLst/>
          </a:prstGeom>
          <a:solidFill>
            <a:srgbClr val="FFFFCC"/>
          </a:solidFill>
          <a:ln>
            <a:solidFill>
              <a:schemeClr val="tx1"/>
            </a:solidFill>
          </a:ln>
        </p:spPr>
        <p:txBody>
          <a:bodyPr wrap="none" rtlCol="0">
            <a:spAutoFit/>
          </a:bodyPr>
          <a:lstStyle/>
          <a:p>
            <a:r>
              <a:rPr lang="en-US" sz="2100" spc="-150" smtClean="0">
                <a:latin typeface="Courier New" pitchFamily="49" charset="0"/>
                <a:cs typeface="Courier New" pitchFamily="49" charset="0"/>
              </a:rPr>
              <a:t>int aa[int] = '{0:1, 5:2, 10:4, 15:8, 20:16, 25:32, 30:64};</a:t>
            </a:r>
          </a:p>
          <a:p>
            <a:r>
              <a:rPr lang="en-US" sz="2100" spc="-150" smtClean="0">
                <a:latin typeface="Courier New" pitchFamily="49" charset="0"/>
                <a:cs typeface="Courier New" pitchFamily="49" charset="0"/>
              </a:rPr>
              <a:t>int idx, element, count;</a:t>
            </a:r>
          </a:p>
          <a:p>
            <a:r>
              <a:rPr lang="en-US" sz="2100" spc="-150" smtClean="0">
                <a:latin typeface="Courier New" pitchFamily="49" charset="0"/>
                <a:cs typeface="Courier New" pitchFamily="49" charset="0"/>
              </a:rPr>
              <a:t>element = $urandom_range(aa.size()-1);</a:t>
            </a:r>
          </a:p>
          <a:p>
            <a:r>
              <a:rPr lang="en-US" sz="2100" spc="-150" smtClean="0">
                <a:latin typeface="Courier New" pitchFamily="49" charset="0"/>
                <a:cs typeface="Courier New" pitchFamily="49" charset="0"/>
              </a:rPr>
              <a:t>foreach(aa[i]) begin</a:t>
            </a:r>
          </a:p>
          <a:p>
            <a:pPr lvl="1"/>
            <a:r>
              <a:rPr lang="en-US" sz="2100" spc="-150" smtClean="0">
                <a:latin typeface="Courier New" pitchFamily="49" charset="0"/>
                <a:cs typeface="Courier New" pitchFamily="49" charset="0"/>
              </a:rPr>
              <a:t>if (count++ == element) begin</a:t>
            </a:r>
          </a:p>
          <a:p>
            <a:pPr lvl="1"/>
            <a:r>
              <a:rPr lang="en-US" sz="2100" spc="-150" smtClean="0">
                <a:latin typeface="Courier New" pitchFamily="49" charset="0"/>
                <a:cs typeface="Courier New" pitchFamily="49" charset="0"/>
              </a:rPr>
              <a:t>   idx = i; // Save the associative array index</a:t>
            </a:r>
          </a:p>
          <a:p>
            <a:pPr lvl="1"/>
            <a:r>
              <a:rPr lang="en-US" sz="2100" spc="-150" smtClean="0">
                <a:latin typeface="Courier New" pitchFamily="49" charset="0"/>
                <a:cs typeface="Courier New" pitchFamily="49" charset="0"/>
              </a:rPr>
              <a:t>   break; // and quit</a:t>
            </a:r>
          </a:p>
          <a:p>
            <a:r>
              <a:rPr lang="en-US" sz="2100" spc="-150" smtClean="0">
                <a:latin typeface="Courier New" pitchFamily="49" charset="0"/>
                <a:cs typeface="Courier New" pitchFamily="49" charset="0"/>
              </a:rPr>
              <a:t>   end</a:t>
            </a:r>
          </a:p>
          <a:p>
            <a:r>
              <a:rPr lang="en-US" sz="2100" spc="-150" smtClean="0">
                <a:latin typeface="Courier New" pitchFamily="49" charset="0"/>
                <a:cs typeface="Courier New" pitchFamily="49" charset="0"/>
              </a:rPr>
              <a:t>end</a:t>
            </a:r>
          </a:p>
          <a:p>
            <a:r>
              <a:rPr lang="en-US" sz="2100" spc="-150" smtClean="0">
                <a:latin typeface="Courier New" pitchFamily="49" charset="0"/>
                <a:cs typeface="Courier New" pitchFamily="49" charset="0"/>
              </a:rPr>
              <a:t>$display("element#%0d aa[%0d] = %0d", element, idx, aa[idx]);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2.6.2 Array Locator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34</a:t>
            </a:fld>
            <a:endParaRPr lang="en-US"/>
          </a:p>
        </p:txBody>
      </p:sp>
      <p:sp>
        <p:nvSpPr>
          <p:cNvPr id="5" name="TextBox 4"/>
          <p:cNvSpPr txBox="1"/>
          <p:nvPr/>
        </p:nvSpPr>
        <p:spPr>
          <a:xfrm>
            <a:off x="304800" y="914400"/>
            <a:ext cx="8610600" cy="2308324"/>
          </a:xfrm>
          <a:prstGeom prst="rect">
            <a:avLst/>
          </a:prstGeom>
          <a:noFill/>
        </p:spPr>
        <p:txBody>
          <a:bodyPr wrap="square" rtlCol="0">
            <a:spAutoFit/>
          </a:bodyPr>
          <a:lstStyle/>
          <a:p>
            <a:pPr>
              <a:buFont typeface="Arial" pitchFamily="34" charset="0"/>
              <a:buChar char="•"/>
            </a:pPr>
            <a:r>
              <a:rPr lang="en-US" sz="2400" smtClean="0"/>
              <a:t>Result returned is always a queue</a:t>
            </a:r>
          </a:p>
          <a:p>
            <a:pPr>
              <a:buFont typeface="Arial" pitchFamily="34" charset="0"/>
              <a:buChar char="•"/>
            </a:pPr>
            <a:r>
              <a:rPr lang="en-US" sz="2100" smtClean="0">
                <a:latin typeface="Courier New" pitchFamily="49" charset="0"/>
                <a:cs typeface="Courier New" pitchFamily="49" charset="0"/>
              </a:rPr>
              <a:t>min() </a:t>
            </a:r>
            <a:r>
              <a:rPr lang="en-US" sz="2400" smtClean="0"/>
              <a:t>returns the minimum element</a:t>
            </a:r>
          </a:p>
          <a:p>
            <a:pPr>
              <a:buFont typeface="Arial" pitchFamily="34" charset="0"/>
              <a:buChar char="•"/>
            </a:pPr>
            <a:r>
              <a:rPr lang="en-US" sz="2100" smtClean="0">
                <a:latin typeface="Courier New" pitchFamily="49" charset="0"/>
                <a:cs typeface="Courier New" pitchFamily="49" charset="0"/>
              </a:rPr>
              <a:t>max() </a:t>
            </a:r>
            <a:r>
              <a:rPr lang="en-US" sz="2400" smtClean="0"/>
              <a:t>returns the maximum element</a:t>
            </a:r>
          </a:p>
          <a:p>
            <a:pPr>
              <a:buFont typeface="Arial" pitchFamily="34" charset="0"/>
              <a:buChar char="•"/>
            </a:pPr>
            <a:r>
              <a:rPr lang="en-US" sz="2100" smtClean="0">
                <a:latin typeface="Courier New" pitchFamily="49" charset="0"/>
                <a:cs typeface="Courier New" pitchFamily="49" charset="0"/>
              </a:rPr>
              <a:t>unique() </a:t>
            </a:r>
            <a:r>
              <a:rPr lang="en-US" sz="2400" smtClean="0"/>
              <a:t>returns all elements with unique values</a:t>
            </a:r>
          </a:p>
          <a:p>
            <a:pPr>
              <a:buFont typeface="Arial" pitchFamily="34" charset="0"/>
              <a:buChar char="•"/>
            </a:pPr>
            <a:r>
              <a:rPr lang="en-US" sz="2100" smtClean="0">
                <a:latin typeface="Courier New" pitchFamily="49" charset="0"/>
                <a:cs typeface="Courier New" pitchFamily="49" charset="0"/>
              </a:rPr>
              <a:t>unique_index() </a:t>
            </a:r>
            <a:r>
              <a:rPr lang="en-US" sz="2400" smtClean="0"/>
              <a:t>returns the indexes of all elements with unique values</a:t>
            </a:r>
            <a:endParaRPr lang="en-US" sz="2000"/>
          </a:p>
        </p:txBody>
      </p:sp>
      <p:sp>
        <p:nvSpPr>
          <p:cNvPr id="6" name="TextBox 5"/>
          <p:cNvSpPr txBox="1"/>
          <p:nvPr/>
        </p:nvSpPr>
        <p:spPr>
          <a:xfrm>
            <a:off x="609600" y="3124200"/>
            <a:ext cx="7956024" cy="1708160"/>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int f[6] = '{1,6,2,6,8,6};</a:t>
            </a:r>
          </a:p>
          <a:p>
            <a:r>
              <a:rPr lang="en-US" sz="2100" smtClean="0">
                <a:latin typeface="Courier New" pitchFamily="49" charset="0"/>
                <a:cs typeface="Courier New" pitchFamily="49" charset="0"/>
              </a:rPr>
              <a:t>$display("f.min = %p", f.min);</a:t>
            </a:r>
          </a:p>
          <a:p>
            <a:r>
              <a:rPr lang="en-US" sz="2100" smtClean="0">
                <a:latin typeface="Courier New" pitchFamily="49" charset="0"/>
                <a:cs typeface="Courier New" pitchFamily="49" charset="0"/>
              </a:rPr>
              <a:t>$display("f.max = %p", f.max);</a:t>
            </a:r>
          </a:p>
          <a:p>
            <a:r>
              <a:rPr lang="en-US" sz="2100" smtClean="0">
                <a:latin typeface="Courier New" pitchFamily="49" charset="0"/>
                <a:cs typeface="Courier New" pitchFamily="49" charset="0"/>
              </a:rPr>
              <a:t>$display("f.unique = %p", f.unique);</a:t>
            </a:r>
          </a:p>
          <a:p>
            <a:r>
              <a:rPr lang="en-US" sz="2100" smtClean="0">
                <a:latin typeface="Courier New" pitchFamily="49" charset="0"/>
                <a:cs typeface="Courier New" pitchFamily="49" charset="0"/>
              </a:rPr>
              <a:t>$display("f.unique_index = %p", f.unique_index);</a:t>
            </a:r>
          </a:p>
        </p:txBody>
      </p:sp>
      <p:sp>
        <p:nvSpPr>
          <p:cNvPr id="9" name="TextBox 8"/>
          <p:cNvSpPr txBox="1"/>
          <p:nvPr/>
        </p:nvSpPr>
        <p:spPr>
          <a:xfrm>
            <a:off x="609600" y="5029200"/>
            <a:ext cx="5622052" cy="1446550"/>
          </a:xfrm>
          <a:prstGeom prst="rect">
            <a:avLst/>
          </a:prstGeom>
          <a:solidFill>
            <a:srgbClr val="CCFFCC"/>
          </a:solidFill>
          <a:ln>
            <a:solidFill>
              <a:schemeClr val="tx1"/>
            </a:solidFill>
          </a:ln>
        </p:spPr>
        <p:txBody>
          <a:bodyPr wrap="none" rtlCol="0">
            <a:spAutoFit/>
          </a:bodyPr>
          <a:lstStyle/>
          <a:p>
            <a:r>
              <a:rPr lang="en-US" sz="2200" smtClean="0">
                <a:latin typeface="Courier New" pitchFamily="49" charset="0"/>
                <a:cs typeface="Courier New" pitchFamily="49" charset="0"/>
              </a:rPr>
              <a:t># f.min = '{1}</a:t>
            </a:r>
          </a:p>
          <a:p>
            <a:r>
              <a:rPr lang="en-US" sz="2200" smtClean="0">
                <a:latin typeface="Courier New" pitchFamily="49" charset="0"/>
                <a:cs typeface="Courier New" pitchFamily="49" charset="0"/>
              </a:rPr>
              <a:t># f.max = '{8}</a:t>
            </a:r>
          </a:p>
          <a:p>
            <a:r>
              <a:rPr lang="en-US" sz="2200" smtClean="0">
                <a:latin typeface="Courier New" pitchFamily="49" charset="0"/>
                <a:cs typeface="Courier New" pitchFamily="49" charset="0"/>
              </a:rPr>
              <a:t># f.unique = '{1, 2, 6, 8}</a:t>
            </a:r>
          </a:p>
          <a:p>
            <a:r>
              <a:rPr lang="en-US" sz="2200" smtClean="0">
                <a:latin typeface="Courier New" pitchFamily="49" charset="0"/>
                <a:cs typeface="Courier New" pitchFamily="49" charset="0"/>
              </a:rPr>
              <a:t># f.unique_index = '{0, 2, 1,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animBg="1"/>
      <p:bldP spid="9"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smtClean="0"/>
              <a:t>2.6.2 Array Locator Methods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35</a:t>
            </a:fld>
            <a:endParaRPr lang="en-US"/>
          </a:p>
        </p:txBody>
      </p:sp>
      <p:sp>
        <p:nvSpPr>
          <p:cNvPr id="6" name="TextBox 5"/>
          <p:cNvSpPr txBox="1"/>
          <p:nvPr/>
        </p:nvSpPr>
        <p:spPr>
          <a:xfrm>
            <a:off x="341526" y="914400"/>
            <a:ext cx="8802474" cy="2308324"/>
          </a:xfrm>
          <a:prstGeom prst="rect">
            <a:avLst/>
          </a:prstGeom>
          <a:noFill/>
        </p:spPr>
        <p:txBody>
          <a:bodyPr wrap="square" rtlCol="0">
            <a:spAutoFit/>
          </a:bodyPr>
          <a:lstStyle/>
          <a:p>
            <a:pPr>
              <a:buFont typeface="Arial" pitchFamily="34" charset="0"/>
              <a:buChar char="•"/>
            </a:pPr>
            <a:r>
              <a:rPr lang="en-US" sz="2400" smtClean="0"/>
              <a:t> Array locator methods find* all require a </a:t>
            </a:r>
            <a:r>
              <a:rPr lang="en-US" sz="2100" b="1" smtClean="0">
                <a:latin typeface="Courier New" pitchFamily="49" charset="0"/>
                <a:cs typeface="Courier New" pitchFamily="49" charset="0"/>
              </a:rPr>
              <a:t>with</a:t>
            </a:r>
            <a:r>
              <a:rPr lang="en-US" sz="2400" smtClean="0"/>
              <a:t> clause</a:t>
            </a:r>
          </a:p>
          <a:p>
            <a:pPr>
              <a:buFont typeface="Arial" pitchFamily="34" charset="0"/>
              <a:buChar char="•"/>
            </a:pPr>
            <a:r>
              <a:rPr lang="en-US" sz="2400" smtClean="0"/>
              <a:t> The </a:t>
            </a:r>
            <a:r>
              <a:rPr lang="en-US" sz="2100" smtClean="0">
                <a:latin typeface="Courier New" pitchFamily="49" charset="0"/>
                <a:cs typeface="Courier New" pitchFamily="49" charset="0"/>
              </a:rPr>
              <a:t>with</a:t>
            </a:r>
            <a:r>
              <a:rPr lang="en-US" sz="2400" smtClean="0"/>
              <a:t> clause is used to identify what you want to find.</a:t>
            </a:r>
          </a:p>
          <a:p>
            <a:pPr>
              <a:buFont typeface="Arial" pitchFamily="34" charset="0"/>
              <a:buChar char="•"/>
            </a:pPr>
            <a:r>
              <a:rPr lang="en-US" sz="2400" smtClean="0"/>
              <a:t> </a:t>
            </a:r>
            <a:r>
              <a:rPr lang="en-US" sz="2100" smtClean="0">
                <a:latin typeface="Courier New" pitchFamily="49" charset="0"/>
                <a:cs typeface="Courier New" pitchFamily="49" charset="0"/>
              </a:rPr>
              <a:t>find() </a:t>
            </a:r>
            <a:r>
              <a:rPr lang="en-US" sz="2400" smtClean="0"/>
              <a:t>returns all the elements satisfying the expression.</a:t>
            </a:r>
          </a:p>
          <a:p>
            <a:pPr>
              <a:buFont typeface="Arial" pitchFamily="34" charset="0"/>
              <a:buChar char="•"/>
            </a:pPr>
            <a:r>
              <a:rPr lang="en-US" sz="2400" smtClean="0"/>
              <a:t> </a:t>
            </a:r>
            <a:r>
              <a:rPr lang="en-US" sz="2100" smtClean="0">
                <a:latin typeface="Courier New" pitchFamily="49" charset="0"/>
                <a:cs typeface="Courier New" pitchFamily="49" charset="0"/>
              </a:rPr>
              <a:t>find_first() </a:t>
            </a:r>
            <a:r>
              <a:rPr lang="en-US" sz="2400" smtClean="0"/>
              <a:t>returns the first element satisfying the expression.</a:t>
            </a:r>
          </a:p>
          <a:p>
            <a:pPr>
              <a:buFont typeface="Arial" pitchFamily="34" charset="0"/>
              <a:buChar char="•"/>
            </a:pPr>
            <a:r>
              <a:rPr lang="en-US" sz="2400" smtClean="0"/>
              <a:t> </a:t>
            </a:r>
            <a:r>
              <a:rPr lang="en-US" sz="2100" smtClean="0">
                <a:latin typeface="Courier New" pitchFamily="49" charset="0"/>
                <a:cs typeface="Courier New" pitchFamily="49" charset="0"/>
              </a:rPr>
              <a:t>find_last() </a:t>
            </a:r>
            <a:r>
              <a:rPr lang="en-US" sz="2400" smtClean="0"/>
              <a:t>returns the last element satisfying the expression.</a:t>
            </a:r>
          </a:p>
          <a:p>
            <a:pPr>
              <a:buFont typeface="Arial" pitchFamily="34" charset="0"/>
              <a:buChar char="•"/>
            </a:pPr>
            <a:r>
              <a:rPr lang="en-US" sz="2400" smtClean="0"/>
              <a:t> </a:t>
            </a:r>
            <a:r>
              <a:rPr lang="en-US" sz="2100" smtClean="0">
                <a:latin typeface="Courier New" pitchFamily="49" charset="0"/>
                <a:cs typeface="Courier New" pitchFamily="49" charset="0"/>
              </a:rPr>
              <a:t>find*_index </a:t>
            </a:r>
            <a:r>
              <a:rPr lang="en-US" sz="2400" smtClean="0"/>
              <a:t>methods return the index satisfying the expression.</a:t>
            </a:r>
          </a:p>
        </p:txBody>
      </p:sp>
      <p:sp>
        <p:nvSpPr>
          <p:cNvPr id="9" name="TextBox 8"/>
          <p:cNvSpPr txBox="1"/>
          <p:nvPr/>
        </p:nvSpPr>
        <p:spPr>
          <a:xfrm>
            <a:off x="228600" y="3200400"/>
            <a:ext cx="8762999" cy="2031325"/>
          </a:xfrm>
          <a:prstGeom prst="rect">
            <a:avLst/>
          </a:prstGeom>
          <a:solidFill>
            <a:srgbClr val="FFFFCC"/>
          </a:solidFill>
          <a:ln>
            <a:solidFill>
              <a:schemeClr val="tx1"/>
            </a:solidFill>
          </a:ln>
        </p:spPr>
        <p:txBody>
          <a:bodyPr wrap="square" rtlCol="0">
            <a:spAutoFit/>
          </a:bodyPr>
          <a:lstStyle/>
          <a:p>
            <a:r>
              <a:rPr lang="en-US" spc="-150" smtClean="0">
                <a:latin typeface="Courier New" pitchFamily="49" charset="0"/>
                <a:cs typeface="Courier New" pitchFamily="49" charset="0"/>
              </a:rPr>
              <a:t>int f[6] = '{1,6,2,6,8,6};</a:t>
            </a:r>
          </a:p>
          <a:p>
            <a:r>
              <a:rPr lang="en-US" spc="-150" smtClean="0">
                <a:latin typeface="Courier New" pitchFamily="49" charset="0"/>
                <a:cs typeface="Courier New" pitchFamily="49" charset="0"/>
              </a:rPr>
              <a:t>$display("f.find w/ (item &gt;3) = %p", f.find with (item &gt; 3));</a:t>
            </a:r>
          </a:p>
          <a:p>
            <a:r>
              <a:rPr lang="en-US" spc="-150" smtClean="0">
                <a:latin typeface="Courier New" pitchFamily="49" charset="0"/>
                <a:cs typeface="Courier New" pitchFamily="49" charset="0"/>
              </a:rPr>
              <a:t>$display("f.find_index w/ (item &gt;3) = %p", f.find_index with (item &gt; 3));</a:t>
            </a:r>
          </a:p>
          <a:p>
            <a:r>
              <a:rPr lang="en-US" spc="-150" smtClean="0">
                <a:latin typeface="Courier New" pitchFamily="49" charset="0"/>
                <a:cs typeface="Courier New" pitchFamily="49" charset="0"/>
              </a:rPr>
              <a:t>$display("f.find_first_index w/ (item &gt;3) =%p", f.find_first_index with (item &gt;3));</a:t>
            </a:r>
          </a:p>
          <a:p>
            <a:r>
              <a:rPr lang="en-US" spc="-150" smtClean="0">
                <a:latin typeface="Courier New" pitchFamily="49" charset="0"/>
                <a:cs typeface="Courier New" pitchFamily="49" charset="0"/>
              </a:rPr>
              <a:t>$display("f.find_last_index w/ (item &gt;3) = %p", f.find_last_index with (item&gt;3));</a:t>
            </a:r>
          </a:p>
        </p:txBody>
      </p:sp>
      <p:sp>
        <p:nvSpPr>
          <p:cNvPr id="10" name="TextBox 9"/>
          <p:cNvSpPr txBox="1"/>
          <p:nvPr/>
        </p:nvSpPr>
        <p:spPr>
          <a:xfrm>
            <a:off x="228600" y="5334000"/>
            <a:ext cx="7146508" cy="1384995"/>
          </a:xfrm>
          <a:prstGeom prst="rect">
            <a:avLst/>
          </a:prstGeom>
          <a:solidFill>
            <a:srgbClr val="CCFFCC"/>
          </a:solidFill>
          <a:ln>
            <a:solidFill>
              <a:schemeClr val="tx1"/>
            </a:solidFill>
          </a:ln>
        </p:spPr>
        <p:txBody>
          <a:bodyPr wrap="none" rtlCol="0">
            <a:spAutoFit/>
          </a:bodyPr>
          <a:lstStyle/>
          <a:p>
            <a:r>
              <a:rPr lang="en-US" sz="2100" smtClean="0">
                <a:latin typeface="Courier New" pitchFamily="49" charset="0"/>
                <a:cs typeface="Courier New" pitchFamily="49" charset="0"/>
              </a:rPr>
              <a:t># f.find w/ (item &gt;3) = '{6, 6, 8, 6}</a:t>
            </a:r>
          </a:p>
          <a:p>
            <a:r>
              <a:rPr lang="en-US" sz="2100" smtClean="0">
                <a:latin typeface="Courier New" pitchFamily="49" charset="0"/>
                <a:cs typeface="Courier New" pitchFamily="49" charset="0"/>
              </a:rPr>
              <a:t># f.find_index w/ (item &gt;3) = '{1, 3, 4, 5}</a:t>
            </a:r>
          </a:p>
          <a:p>
            <a:r>
              <a:rPr lang="en-US" sz="2100" smtClean="0">
                <a:latin typeface="Courier New" pitchFamily="49" charset="0"/>
                <a:cs typeface="Courier New" pitchFamily="49" charset="0"/>
              </a:rPr>
              <a:t># f.find_first_index w/ (item &gt;3) = '{1}</a:t>
            </a:r>
          </a:p>
          <a:p>
            <a:r>
              <a:rPr lang="en-US" sz="2100" smtClean="0">
                <a:latin typeface="Courier New" pitchFamily="49" charset="0"/>
                <a:cs typeface="Courier New" pitchFamily="49" charset="0"/>
              </a:rPr>
              <a:t># f.find_last_index w/ (item &gt;3) =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animBg="1"/>
      <p:bldP spid="10"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152400" y="152400"/>
            <a:ext cx="8763000" cy="707886"/>
          </a:xfrm>
          <a:prstGeom prst="rect">
            <a:avLst/>
          </a:prstGeom>
          <a:noFill/>
        </p:spPr>
        <p:txBody>
          <a:bodyPr wrap="square" rtlCol="0">
            <a:spAutoFit/>
          </a:bodyPr>
          <a:lstStyle/>
          <a:p>
            <a:pPr algn="ctr"/>
            <a:r>
              <a:rPr lang="en-US" sz="4000" smtClean="0"/>
              <a:t>Creating the sum of an array of single bits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36</a:t>
            </a:fld>
            <a:endParaRPr lang="en-US"/>
          </a:p>
        </p:txBody>
      </p:sp>
      <p:sp>
        <p:nvSpPr>
          <p:cNvPr id="9" name="TextBox 8"/>
          <p:cNvSpPr txBox="1"/>
          <p:nvPr/>
        </p:nvSpPr>
        <p:spPr>
          <a:xfrm>
            <a:off x="228600" y="1371600"/>
            <a:ext cx="8762999" cy="2677656"/>
          </a:xfrm>
          <a:prstGeom prst="rect">
            <a:avLst/>
          </a:prstGeom>
          <a:solidFill>
            <a:srgbClr val="FFFFCC"/>
          </a:solidFill>
          <a:ln>
            <a:solidFill>
              <a:schemeClr val="tx1"/>
            </a:solidFill>
          </a:ln>
        </p:spPr>
        <p:txBody>
          <a:bodyPr wrap="square" rtlCol="0">
            <a:spAutoFit/>
          </a:bodyPr>
          <a:lstStyle/>
          <a:p>
            <a:r>
              <a:rPr lang="en-US" sz="2100" spc="-150" smtClean="0">
                <a:latin typeface="Courier New" pitchFamily="49" charset="0"/>
                <a:cs typeface="Courier New" pitchFamily="49" charset="0"/>
              </a:rPr>
              <a:t>bit one[10] = ‘{0,1,0,1,0,1,0,1,0,1};</a:t>
            </a:r>
          </a:p>
          <a:p>
            <a:r>
              <a:rPr lang="en-US" sz="2100" smtClean="0">
                <a:latin typeface="Courier New" pitchFamily="49" charset="0"/>
                <a:cs typeface="Courier New" pitchFamily="49" charset="0"/>
              </a:rPr>
              <a:t>int total;</a:t>
            </a:r>
          </a:p>
          <a:p>
            <a:r>
              <a:rPr lang="en-US" sz="2100" smtClean="0">
                <a:latin typeface="Courier New" pitchFamily="49" charset="0"/>
                <a:cs typeface="Courier New" pitchFamily="49" charset="0"/>
              </a:rPr>
              <a:t>initial begin</a:t>
            </a:r>
          </a:p>
          <a:p>
            <a:pPr lvl="1"/>
            <a:r>
              <a:rPr lang="en-US" sz="2100" smtClean="0">
                <a:latin typeface="Courier New" pitchFamily="49" charset="0"/>
                <a:cs typeface="Courier New" pitchFamily="49" charset="0"/>
              </a:rPr>
              <a:t>// Compute the single-bit sum</a:t>
            </a:r>
          </a:p>
          <a:p>
            <a:pPr lvl="1"/>
            <a:r>
              <a:rPr lang="en-US" sz="2100" smtClean="0">
                <a:latin typeface="Courier New" pitchFamily="49" charset="0"/>
                <a:cs typeface="Courier New" pitchFamily="49" charset="0"/>
              </a:rPr>
              <a:t>total = one.sum(); // total = 1</a:t>
            </a:r>
          </a:p>
          <a:p>
            <a:pPr lvl="1"/>
            <a:r>
              <a:rPr lang="en-US" sz="2100" smtClean="0">
                <a:latin typeface="Courier New" pitchFamily="49" charset="0"/>
                <a:cs typeface="Courier New" pitchFamily="49" charset="0"/>
              </a:rPr>
              <a:t>// Compute with 32-bit signed arithimetic</a:t>
            </a:r>
          </a:p>
          <a:p>
            <a:pPr lvl="1"/>
            <a:r>
              <a:rPr lang="en-US" sz="2100" smtClean="0">
                <a:latin typeface="Courier New" pitchFamily="49" charset="0"/>
                <a:cs typeface="Courier New" pitchFamily="49" charset="0"/>
              </a:rPr>
              <a:t>total = one.sum() with (int'(item)); // total = 5</a:t>
            </a:r>
          </a:p>
          <a:p>
            <a:r>
              <a:rPr lang="en-US" sz="2100" smtClean="0">
                <a:latin typeface="Courier New" pitchFamily="49" charset="0"/>
                <a:cs typeface="Courier New" pitchFamily="49" charset="0"/>
              </a:rPr>
              <a:t>end</a:t>
            </a:r>
            <a:endParaRPr lang="en-US" sz="2100" spc="-15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smtClean="0"/>
              <a:t>2.6.3 Array Sorting and Ordering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37</a:t>
            </a:fld>
            <a:endParaRPr lang="en-US"/>
          </a:p>
        </p:txBody>
      </p:sp>
      <p:sp>
        <p:nvSpPr>
          <p:cNvPr id="6" name="TextBox 5"/>
          <p:cNvSpPr txBox="1"/>
          <p:nvPr/>
        </p:nvSpPr>
        <p:spPr>
          <a:xfrm>
            <a:off x="341526" y="838200"/>
            <a:ext cx="8802474" cy="2308324"/>
          </a:xfrm>
          <a:prstGeom prst="rect">
            <a:avLst/>
          </a:prstGeom>
          <a:noFill/>
        </p:spPr>
        <p:txBody>
          <a:bodyPr wrap="square" rtlCol="0">
            <a:spAutoFit/>
          </a:bodyPr>
          <a:lstStyle/>
          <a:p>
            <a:pPr>
              <a:buFont typeface="Arial" pitchFamily="34" charset="0"/>
              <a:buChar char="•"/>
            </a:pPr>
            <a:r>
              <a:rPr lang="en-US" sz="2400" smtClean="0"/>
              <a:t> Modifies the original array</a:t>
            </a:r>
          </a:p>
          <a:p>
            <a:pPr>
              <a:buFont typeface="Arial" pitchFamily="34" charset="0"/>
              <a:buChar char="•"/>
            </a:pPr>
            <a:r>
              <a:rPr lang="en-US" sz="2400" smtClean="0"/>
              <a:t>reverse() reverses the elements of the array</a:t>
            </a:r>
          </a:p>
          <a:p>
            <a:pPr>
              <a:buFont typeface="Arial" pitchFamily="34" charset="0"/>
              <a:buChar char="•"/>
            </a:pPr>
            <a:r>
              <a:rPr lang="en-US" sz="2400" smtClean="0"/>
              <a:t>sort() sorts the array in ascending order</a:t>
            </a:r>
            <a:endParaRPr lang="en-US" sz="2400" b="1" smtClean="0"/>
          </a:p>
          <a:p>
            <a:pPr>
              <a:buFont typeface="Arial" pitchFamily="34" charset="0"/>
              <a:buChar char="•"/>
            </a:pPr>
            <a:r>
              <a:rPr lang="en-US" sz="2400" smtClean="0"/>
              <a:t>rsort() sorts the array in descending order</a:t>
            </a:r>
          </a:p>
          <a:p>
            <a:pPr>
              <a:buFont typeface="Arial" pitchFamily="34" charset="0"/>
              <a:buChar char="•"/>
            </a:pPr>
            <a:r>
              <a:rPr lang="en-US" sz="2400" smtClean="0"/>
              <a:t>shuffle() randomizes the order of the elements in the array. </a:t>
            </a:r>
          </a:p>
          <a:p>
            <a:pPr>
              <a:buFont typeface="Arial" pitchFamily="34" charset="0"/>
              <a:buChar char="•"/>
            </a:pPr>
            <a:r>
              <a:rPr lang="en-US" sz="2400" smtClean="0"/>
              <a:t> with clause can be used with sort or rsort</a:t>
            </a:r>
          </a:p>
        </p:txBody>
      </p:sp>
      <p:sp>
        <p:nvSpPr>
          <p:cNvPr id="9" name="TextBox 8"/>
          <p:cNvSpPr txBox="1"/>
          <p:nvPr/>
        </p:nvSpPr>
        <p:spPr>
          <a:xfrm>
            <a:off x="457200" y="3124200"/>
            <a:ext cx="2975815" cy="3416320"/>
          </a:xfrm>
          <a:prstGeom prst="rect">
            <a:avLst/>
          </a:prstGeom>
          <a:solidFill>
            <a:srgbClr val="FFFFCC"/>
          </a:solidFill>
          <a:ln>
            <a:solidFill>
              <a:schemeClr val="tx1"/>
            </a:solidFill>
          </a:ln>
        </p:spPr>
        <p:txBody>
          <a:bodyPr wrap="none" rtlCol="0">
            <a:spAutoFit/>
          </a:bodyPr>
          <a:lstStyle/>
          <a:p>
            <a:r>
              <a:rPr lang="en-US" sz="2400" smtClean="0">
                <a:cs typeface="Courier New" pitchFamily="49" charset="0"/>
              </a:rPr>
              <a:t>int f[6] = '{1,6,2,6,8,6};</a:t>
            </a:r>
          </a:p>
          <a:p>
            <a:r>
              <a:rPr lang="en-US" sz="2400" smtClean="0">
                <a:cs typeface="Courier New" pitchFamily="49" charset="0"/>
              </a:rPr>
              <a:t>f.reverse;</a:t>
            </a:r>
          </a:p>
          <a:p>
            <a:r>
              <a:rPr lang="en-US" sz="2400" smtClean="0">
                <a:cs typeface="Courier New" pitchFamily="49" charset="0"/>
              </a:rPr>
              <a:t>$display("f = %p",  f); </a:t>
            </a:r>
          </a:p>
          <a:p>
            <a:r>
              <a:rPr lang="en-US" sz="2400" smtClean="0">
                <a:cs typeface="Courier New" pitchFamily="49" charset="0"/>
              </a:rPr>
              <a:t>f.sort;</a:t>
            </a:r>
          </a:p>
          <a:p>
            <a:r>
              <a:rPr lang="en-US" sz="2400" smtClean="0">
                <a:cs typeface="Courier New" pitchFamily="49" charset="0"/>
              </a:rPr>
              <a:t>$display("f = %p",  f); </a:t>
            </a:r>
          </a:p>
          <a:p>
            <a:r>
              <a:rPr lang="en-US" sz="2400" smtClean="0">
                <a:cs typeface="Courier New" pitchFamily="49" charset="0"/>
              </a:rPr>
              <a:t>f.rsort;</a:t>
            </a:r>
          </a:p>
          <a:p>
            <a:r>
              <a:rPr lang="en-US" sz="2400" smtClean="0">
                <a:cs typeface="Courier New" pitchFamily="49" charset="0"/>
              </a:rPr>
              <a:t>$display("f = %p",  f); </a:t>
            </a:r>
          </a:p>
          <a:p>
            <a:r>
              <a:rPr lang="en-US" sz="2400" smtClean="0">
                <a:cs typeface="Courier New" pitchFamily="49" charset="0"/>
              </a:rPr>
              <a:t>f.shuffle;</a:t>
            </a:r>
          </a:p>
          <a:p>
            <a:r>
              <a:rPr lang="en-US" sz="2400" smtClean="0">
                <a:cs typeface="Courier New" pitchFamily="49" charset="0"/>
              </a:rPr>
              <a:t>$display("f = %p",  f);</a:t>
            </a:r>
          </a:p>
        </p:txBody>
      </p:sp>
      <p:sp>
        <p:nvSpPr>
          <p:cNvPr id="10" name="TextBox 9"/>
          <p:cNvSpPr txBox="1"/>
          <p:nvPr/>
        </p:nvSpPr>
        <p:spPr>
          <a:xfrm>
            <a:off x="3657600" y="3886200"/>
            <a:ext cx="3550972" cy="400110"/>
          </a:xfrm>
          <a:prstGeom prst="rect">
            <a:avLst/>
          </a:prstGeom>
          <a:solidFill>
            <a:srgbClr val="CCFFCC"/>
          </a:solidFill>
          <a:ln>
            <a:solidFill>
              <a:schemeClr val="tx1"/>
            </a:solidFill>
          </a:ln>
        </p:spPr>
        <p:txBody>
          <a:bodyPr wrap="none" rtlCol="0">
            <a:spAutoFit/>
          </a:bodyPr>
          <a:lstStyle/>
          <a:p>
            <a:r>
              <a:rPr lang="en-US" sz="2000" spc="-150" smtClean="0">
                <a:latin typeface="Courier New" pitchFamily="49" charset="0"/>
                <a:cs typeface="Courier New" pitchFamily="49" charset="0"/>
              </a:rPr>
              <a:t># f = '{6, 8, 6, 2, 6, 1}</a:t>
            </a:r>
          </a:p>
        </p:txBody>
      </p:sp>
      <p:sp>
        <p:nvSpPr>
          <p:cNvPr id="11" name="TextBox 10"/>
          <p:cNvSpPr txBox="1"/>
          <p:nvPr/>
        </p:nvSpPr>
        <p:spPr>
          <a:xfrm>
            <a:off x="3657600" y="4648200"/>
            <a:ext cx="3550972" cy="400110"/>
          </a:xfrm>
          <a:prstGeom prst="rect">
            <a:avLst/>
          </a:prstGeom>
          <a:solidFill>
            <a:srgbClr val="CCFFCC"/>
          </a:solidFill>
          <a:ln>
            <a:solidFill>
              <a:schemeClr val="tx1"/>
            </a:solidFill>
          </a:ln>
        </p:spPr>
        <p:txBody>
          <a:bodyPr wrap="none" rtlCol="0">
            <a:spAutoFit/>
          </a:bodyPr>
          <a:lstStyle/>
          <a:p>
            <a:r>
              <a:rPr lang="en-US" sz="2000" spc="-150" smtClean="0">
                <a:latin typeface="Courier New" pitchFamily="49" charset="0"/>
                <a:cs typeface="Courier New" pitchFamily="49" charset="0"/>
              </a:rPr>
              <a:t># f = '{1, 2, 6, 6, 6, 8}</a:t>
            </a:r>
          </a:p>
        </p:txBody>
      </p:sp>
      <p:sp>
        <p:nvSpPr>
          <p:cNvPr id="12" name="TextBox 11"/>
          <p:cNvSpPr txBox="1"/>
          <p:nvPr/>
        </p:nvSpPr>
        <p:spPr>
          <a:xfrm>
            <a:off x="3657600" y="6096000"/>
            <a:ext cx="3550972" cy="400110"/>
          </a:xfrm>
          <a:prstGeom prst="rect">
            <a:avLst/>
          </a:prstGeom>
          <a:solidFill>
            <a:srgbClr val="CCFFCC"/>
          </a:solidFill>
          <a:ln>
            <a:solidFill>
              <a:schemeClr val="tx1"/>
            </a:solidFill>
          </a:ln>
        </p:spPr>
        <p:txBody>
          <a:bodyPr wrap="none" rtlCol="0">
            <a:spAutoFit/>
          </a:bodyPr>
          <a:lstStyle/>
          <a:p>
            <a:r>
              <a:rPr lang="en-US" sz="2000" spc="-150" smtClean="0">
                <a:latin typeface="Courier New" pitchFamily="49" charset="0"/>
                <a:cs typeface="Courier New" pitchFamily="49" charset="0"/>
              </a:rPr>
              <a:t># f = '{6, 6, 8, 1, 2, 6}</a:t>
            </a:r>
          </a:p>
        </p:txBody>
      </p:sp>
      <p:sp>
        <p:nvSpPr>
          <p:cNvPr id="13" name="TextBox 12"/>
          <p:cNvSpPr txBox="1"/>
          <p:nvPr/>
        </p:nvSpPr>
        <p:spPr>
          <a:xfrm>
            <a:off x="3657600" y="5410200"/>
            <a:ext cx="3550972" cy="400110"/>
          </a:xfrm>
          <a:prstGeom prst="rect">
            <a:avLst/>
          </a:prstGeom>
          <a:solidFill>
            <a:srgbClr val="CCFFCC"/>
          </a:solidFill>
          <a:ln>
            <a:solidFill>
              <a:schemeClr val="tx1"/>
            </a:solidFill>
          </a:ln>
        </p:spPr>
        <p:txBody>
          <a:bodyPr wrap="none" rtlCol="0">
            <a:spAutoFit/>
          </a:bodyPr>
          <a:lstStyle/>
          <a:p>
            <a:r>
              <a:rPr lang="en-US" sz="2000" spc="-150" smtClean="0">
                <a:latin typeface="Courier New" pitchFamily="49" charset="0"/>
                <a:cs typeface="Courier New" pitchFamily="49" charset="0"/>
              </a:rPr>
              <a:t># f = '{8, 6, 6, 6, 2,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animBg="1"/>
      <p:bldP spid="10" grpId="0" animBg="1"/>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Array Method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38</a:t>
            </a:fld>
            <a:endParaRPr lang="en-US"/>
          </a:p>
        </p:txBody>
      </p:sp>
      <p:sp>
        <p:nvSpPr>
          <p:cNvPr id="6" name="TextBox 5"/>
          <p:cNvSpPr txBox="1"/>
          <p:nvPr/>
        </p:nvSpPr>
        <p:spPr>
          <a:xfrm>
            <a:off x="228600" y="990600"/>
            <a:ext cx="8802474" cy="3724096"/>
          </a:xfrm>
          <a:prstGeom prst="rect">
            <a:avLst/>
          </a:prstGeom>
          <a:noFill/>
        </p:spPr>
        <p:txBody>
          <a:bodyPr wrap="square" rtlCol="0">
            <a:spAutoFit/>
          </a:bodyPr>
          <a:lstStyle/>
          <a:p>
            <a:pPr marL="457200" indent="-457200"/>
            <a:r>
              <a:rPr lang="en-US" sz="2400" smtClean="0"/>
              <a:t>Create the SystemVerilog code for the following requirements </a:t>
            </a:r>
          </a:p>
          <a:p>
            <a:pPr marL="457200" indent="-457200">
              <a:buFont typeface="+mj-lt"/>
              <a:buAutoNum type="alphaLcParenR"/>
            </a:pPr>
            <a:r>
              <a:rPr lang="en-US" sz="2400" smtClean="0"/>
              <a:t>Create a 3-byte queue and initialize it with 2, -1, and 127</a:t>
            </a:r>
          </a:p>
          <a:p>
            <a:pPr marL="457200" indent="-457200">
              <a:buFont typeface="+mj-lt"/>
              <a:buAutoNum type="alphaLcParenR"/>
            </a:pPr>
            <a:r>
              <a:rPr lang="en-US" sz="2400" smtClean="0"/>
              <a:t>Print out the sum of the queue in decimal</a:t>
            </a:r>
          </a:p>
          <a:p>
            <a:pPr marL="457200" indent="-457200">
              <a:buFont typeface="+mj-lt"/>
              <a:buAutoNum type="alphaLcParenR"/>
            </a:pPr>
            <a:r>
              <a:rPr lang="en-US" sz="2400" smtClean="0"/>
              <a:t> Print out the min and max values in the queue</a:t>
            </a:r>
          </a:p>
          <a:p>
            <a:pPr marL="457200" indent="-457200">
              <a:buFont typeface="+mj-lt"/>
              <a:buAutoNum type="alphaLcParenR"/>
            </a:pPr>
            <a:r>
              <a:rPr lang="en-US" sz="2400" smtClean="0"/>
              <a:t> Sort all values in the queue and print out the resulting queue</a:t>
            </a:r>
          </a:p>
          <a:p>
            <a:pPr marL="457200" indent="-457200">
              <a:buFont typeface="+mj-lt"/>
              <a:buAutoNum type="alphaLcParenR"/>
            </a:pPr>
            <a:r>
              <a:rPr lang="en-US" sz="2400" smtClean="0"/>
              <a:t> Print out the index of any negative values in the queue</a:t>
            </a:r>
          </a:p>
          <a:p>
            <a:pPr marL="457200" indent="-457200">
              <a:buFont typeface="+mj-lt"/>
              <a:buAutoNum type="alphaLcParenR"/>
            </a:pPr>
            <a:r>
              <a:rPr lang="en-US" sz="2400" smtClean="0"/>
              <a:t> Print out the positive values in the queue</a:t>
            </a:r>
          </a:p>
          <a:p>
            <a:pPr marL="457200" indent="-457200">
              <a:buFont typeface="+mj-lt"/>
              <a:buAutoNum type="alphaLcParenR"/>
            </a:pPr>
            <a:r>
              <a:rPr lang="en-US" sz="2400" smtClean="0"/>
              <a:t> Reverse sort all values in the queue and print out the resulting queue</a:t>
            </a:r>
          </a:p>
          <a:p>
            <a:endParaRPr lang="en-US" sz="2000" dirty="0" smtClean="0">
              <a:latin typeface="Times"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2.7 Choosing a Storage Type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39</a:t>
            </a:fld>
            <a:endParaRPr lang="en-US"/>
          </a:p>
        </p:txBody>
      </p:sp>
      <p:sp>
        <p:nvSpPr>
          <p:cNvPr id="6" name="TextBox 5"/>
          <p:cNvSpPr txBox="1"/>
          <p:nvPr/>
        </p:nvSpPr>
        <p:spPr>
          <a:xfrm>
            <a:off x="228600" y="990600"/>
            <a:ext cx="8802474" cy="5201424"/>
          </a:xfrm>
          <a:prstGeom prst="rect">
            <a:avLst/>
          </a:prstGeom>
          <a:noFill/>
        </p:spPr>
        <p:txBody>
          <a:bodyPr wrap="square" rtlCol="0">
            <a:spAutoFit/>
          </a:bodyPr>
          <a:lstStyle/>
          <a:p>
            <a:pPr>
              <a:buFont typeface="Arial" pitchFamily="34" charset="0"/>
              <a:buChar char="•"/>
            </a:pPr>
            <a:r>
              <a:rPr lang="en-US" sz="2400" smtClean="0"/>
              <a:t> Based on flexibility</a:t>
            </a:r>
          </a:p>
          <a:p>
            <a:pPr lvl="1">
              <a:buFont typeface="Arial" pitchFamily="34" charset="0"/>
              <a:buChar char="•"/>
            </a:pPr>
            <a:r>
              <a:rPr lang="en-US" sz="2400" smtClean="0"/>
              <a:t> Fixed size is least flexible. </a:t>
            </a:r>
          </a:p>
          <a:p>
            <a:pPr lvl="1">
              <a:buFont typeface="Arial" pitchFamily="34" charset="0"/>
              <a:buChar char="•"/>
            </a:pPr>
            <a:r>
              <a:rPr lang="en-US" sz="2400" smtClean="0"/>
              <a:t> Dynamic arrays of same type can be processed by 1 subroutine</a:t>
            </a:r>
          </a:p>
          <a:p>
            <a:pPr lvl="1">
              <a:buFont typeface="Arial" pitchFamily="34" charset="0"/>
              <a:buChar char="•"/>
            </a:pPr>
            <a:r>
              <a:rPr lang="en-US" sz="2400" smtClean="0"/>
              <a:t> Queues of same type can be processed by 1 subroutine</a:t>
            </a:r>
          </a:p>
          <a:p>
            <a:pPr>
              <a:buFont typeface="Arial" pitchFamily="34" charset="0"/>
              <a:buChar char="•"/>
            </a:pPr>
            <a:endParaRPr lang="en-US" sz="2400" smtClean="0"/>
          </a:p>
          <a:p>
            <a:pPr>
              <a:buFont typeface="Arial" pitchFamily="34" charset="0"/>
              <a:buChar char="•"/>
            </a:pPr>
            <a:r>
              <a:rPr lang="en-US" sz="2400" smtClean="0"/>
              <a:t>Based on memory usage</a:t>
            </a:r>
          </a:p>
          <a:p>
            <a:pPr lvl="1">
              <a:buFont typeface="Arial" pitchFamily="34" charset="0"/>
              <a:buChar char="•"/>
            </a:pPr>
            <a:r>
              <a:rPr lang="en-US" sz="2400" smtClean="0"/>
              <a:t> Use 2-state elements when possible</a:t>
            </a:r>
          </a:p>
          <a:p>
            <a:pPr lvl="1">
              <a:buFont typeface="Arial" pitchFamily="34" charset="0"/>
              <a:buChar char="•"/>
            </a:pPr>
            <a:r>
              <a:rPr lang="en-US" sz="2400" smtClean="0"/>
              <a:t> Choose multiple of 32-bit data width</a:t>
            </a:r>
          </a:p>
          <a:p>
            <a:pPr lvl="1">
              <a:buFont typeface="Arial" pitchFamily="34" charset="0"/>
              <a:buChar char="•"/>
            </a:pPr>
            <a:r>
              <a:rPr lang="en-US" sz="2400" smtClean="0"/>
              <a:t> Used packed if data width is not multiple of 32-bits</a:t>
            </a:r>
          </a:p>
          <a:p>
            <a:pPr lvl="1">
              <a:buFont typeface="Arial" pitchFamily="34" charset="0"/>
              <a:buChar char="•"/>
            </a:pPr>
            <a:r>
              <a:rPr lang="en-US" sz="2400" smtClean="0"/>
              <a:t> Fixed size and dynamic arrays are most memory efficient</a:t>
            </a:r>
          </a:p>
          <a:p>
            <a:pPr lvl="1">
              <a:buFont typeface="Arial" pitchFamily="34" charset="0"/>
              <a:buChar char="•"/>
            </a:pPr>
            <a:r>
              <a:rPr lang="en-US" sz="2400" smtClean="0"/>
              <a:t> </a:t>
            </a:r>
            <a:r>
              <a:rPr lang="en-US" sz="2200" smtClean="0">
                <a:latin typeface="Courier New" pitchFamily="49" charset="0"/>
                <a:cs typeface="Courier New" pitchFamily="49" charset="0"/>
              </a:rPr>
              <a:t>new[] </a:t>
            </a:r>
            <a:r>
              <a:rPr lang="en-US" sz="2400" smtClean="0"/>
              <a:t>is an expensive operation</a:t>
            </a:r>
          </a:p>
          <a:p>
            <a:pPr lvl="1">
              <a:buFont typeface="Arial" pitchFamily="34" charset="0"/>
              <a:buChar char="•"/>
            </a:pPr>
            <a:r>
              <a:rPr lang="en-US" sz="2400" smtClean="0"/>
              <a:t> Widely spaced indices: associative array</a:t>
            </a:r>
          </a:p>
          <a:p>
            <a:endParaRPr lang="en-US" sz="2400" smtClean="0"/>
          </a:p>
          <a:p>
            <a:endParaRPr lang="en-US" sz="2000" dirty="0" smtClean="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Tool support for SystemVerilog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a:t>
            </a:fld>
            <a:endParaRPr lang="en-US"/>
          </a:p>
        </p:txBody>
      </p:sp>
      <p:sp>
        <p:nvSpPr>
          <p:cNvPr id="5" name="TextBox 4"/>
          <p:cNvSpPr txBox="1"/>
          <p:nvPr/>
        </p:nvSpPr>
        <p:spPr>
          <a:xfrm>
            <a:off x="685800" y="1066800"/>
            <a:ext cx="8153400" cy="4893647"/>
          </a:xfrm>
          <a:prstGeom prst="rect">
            <a:avLst/>
          </a:prstGeom>
          <a:noFill/>
        </p:spPr>
        <p:txBody>
          <a:bodyPr wrap="square" rtlCol="0">
            <a:spAutoFit/>
          </a:bodyPr>
          <a:lstStyle/>
          <a:p>
            <a:pPr>
              <a:buFont typeface="Arial" pitchFamily="34" charset="0"/>
              <a:buChar char="•"/>
            </a:pPr>
            <a:r>
              <a:rPr lang="en-US" sz="2400" smtClean="0"/>
              <a:t>Cadence</a:t>
            </a:r>
          </a:p>
          <a:p>
            <a:pPr lvl="1">
              <a:buFont typeface="Arial" pitchFamily="34" charset="0"/>
              <a:buChar char="•"/>
            </a:pPr>
            <a:r>
              <a:rPr lang="en-US" sz="2400" smtClean="0"/>
              <a:t>Minimum is Incisive Design Team Simulator v6.1</a:t>
            </a:r>
          </a:p>
          <a:p>
            <a:pPr lvl="1">
              <a:buFont typeface="Arial" pitchFamily="34" charset="0"/>
              <a:buChar char="•"/>
            </a:pPr>
            <a:r>
              <a:rPr lang="en-US" sz="2400" smtClean="0"/>
              <a:t>Much better SystemVerilog support in v6.2</a:t>
            </a:r>
          </a:p>
          <a:p>
            <a:pPr>
              <a:buFont typeface="Arial" pitchFamily="34" charset="0"/>
              <a:buChar char="•"/>
            </a:pPr>
            <a:r>
              <a:rPr lang="en-US" sz="2400" smtClean="0"/>
              <a:t>Mentor</a:t>
            </a:r>
          </a:p>
          <a:p>
            <a:pPr lvl="1">
              <a:buFont typeface="Arial" pitchFamily="34" charset="0"/>
              <a:buChar char="•"/>
            </a:pPr>
            <a:r>
              <a:rPr lang="en-US" sz="2400" smtClean="0"/>
              <a:t>Need QuestaSim</a:t>
            </a:r>
          </a:p>
          <a:p>
            <a:pPr lvl="1">
              <a:buFont typeface="Arial" pitchFamily="34" charset="0"/>
              <a:buChar char="•"/>
            </a:pPr>
            <a:r>
              <a:rPr lang="en-US" sz="2400" smtClean="0"/>
              <a:t>ModelSim SE or PE does not fully support SystemVerilog</a:t>
            </a:r>
          </a:p>
          <a:p>
            <a:pPr lvl="1">
              <a:buFont typeface="Arial" pitchFamily="34" charset="0"/>
              <a:buChar char="•"/>
            </a:pPr>
            <a:r>
              <a:rPr lang="en-US" sz="2400" smtClean="0"/>
              <a:t>Minimum is QuestaSim 6.3a</a:t>
            </a:r>
          </a:p>
          <a:p>
            <a:pPr lvl="1">
              <a:buFont typeface="Arial" pitchFamily="34" charset="0"/>
              <a:buChar char="•"/>
            </a:pPr>
            <a:r>
              <a:rPr lang="en-US" sz="2400" smtClean="0"/>
              <a:t>Recommend QuestaSim 6.3d or higher</a:t>
            </a:r>
          </a:p>
          <a:p>
            <a:pPr>
              <a:buFont typeface="Arial" pitchFamily="34" charset="0"/>
              <a:buChar char="•"/>
            </a:pPr>
            <a:r>
              <a:rPr lang="en-US" sz="2400" smtClean="0"/>
              <a:t>Synopsys</a:t>
            </a:r>
          </a:p>
          <a:p>
            <a:pPr lvl="1">
              <a:buFont typeface="Arial" pitchFamily="34" charset="0"/>
              <a:buChar char="•"/>
            </a:pPr>
            <a:r>
              <a:rPr lang="en-US" sz="2400" smtClean="0"/>
              <a:t>VCS 2009.12  </a:t>
            </a:r>
          </a:p>
          <a:p>
            <a:pPr>
              <a:buFont typeface="Arial" pitchFamily="34" charset="0"/>
              <a:buChar char="•"/>
            </a:pPr>
            <a:r>
              <a:rPr lang="en-US" sz="2400" smtClean="0"/>
              <a:t>Recommend Design Compiler 2007.12-SP1 or higher</a:t>
            </a:r>
          </a:p>
          <a:p>
            <a:pPr>
              <a:buFont typeface="Arial" pitchFamily="34" charset="0"/>
              <a:buChar char="•"/>
            </a:pPr>
            <a:r>
              <a:rPr lang="en-US" sz="2400" smtClean="0"/>
              <a:t>Synthesis of SystemVerilog supported in Xilinx ISE 12.1</a:t>
            </a:r>
          </a:p>
          <a:p>
            <a:pPr>
              <a:buFont typeface="Arial" pitchFamily="34" charset="0"/>
              <a:buChar char="•"/>
            </a:pPr>
            <a:r>
              <a:rPr lang="en-US" sz="2400" smtClean="0"/>
              <a:t>Synplicity and Precision support is limited but improving.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2.7 Choosing a Storage Type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40</a:t>
            </a:fld>
            <a:endParaRPr lang="en-US"/>
          </a:p>
        </p:txBody>
      </p:sp>
      <p:sp>
        <p:nvSpPr>
          <p:cNvPr id="6" name="TextBox 5"/>
          <p:cNvSpPr txBox="1"/>
          <p:nvPr/>
        </p:nvSpPr>
        <p:spPr>
          <a:xfrm>
            <a:off x="228600" y="990600"/>
            <a:ext cx="8802474" cy="4832092"/>
          </a:xfrm>
          <a:prstGeom prst="rect">
            <a:avLst/>
          </a:prstGeom>
          <a:noFill/>
        </p:spPr>
        <p:txBody>
          <a:bodyPr wrap="square" rtlCol="0">
            <a:spAutoFit/>
          </a:bodyPr>
          <a:lstStyle/>
          <a:p>
            <a:pPr>
              <a:buFont typeface="Arial" pitchFamily="34" charset="0"/>
              <a:buChar char="•"/>
            </a:pPr>
            <a:r>
              <a:rPr lang="en-US" sz="2400" smtClean="0"/>
              <a:t> Based on speed</a:t>
            </a:r>
          </a:p>
          <a:p>
            <a:pPr lvl="1">
              <a:buFont typeface="Arial" pitchFamily="34" charset="0"/>
              <a:buChar char="•"/>
            </a:pPr>
            <a:r>
              <a:rPr lang="en-US" sz="2400" smtClean="0"/>
              <a:t> Any element in fixed size/dynamic array has = access time</a:t>
            </a:r>
          </a:p>
          <a:p>
            <a:pPr lvl="1">
              <a:buFont typeface="Arial" pitchFamily="34" charset="0"/>
              <a:buChar char="•"/>
            </a:pPr>
            <a:r>
              <a:rPr lang="en-US" sz="2400" smtClean="0"/>
              <a:t> Inserting/removing elements in queue depends on location</a:t>
            </a:r>
          </a:p>
          <a:p>
            <a:pPr lvl="1">
              <a:buFont typeface="Arial" pitchFamily="34" charset="0"/>
              <a:buChar char="•"/>
            </a:pPr>
            <a:r>
              <a:rPr lang="en-US" sz="2400" smtClean="0"/>
              <a:t> Accessing associative arrays is slowest</a:t>
            </a:r>
          </a:p>
          <a:p>
            <a:pPr>
              <a:buFont typeface="Arial" pitchFamily="34" charset="0"/>
              <a:buChar char="•"/>
            </a:pPr>
            <a:r>
              <a:rPr lang="en-US" sz="2400" smtClean="0"/>
              <a:t> Choosing the best data structure</a:t>
            </a:r>
          </a:p>
          <a:p>
            <a:pPr lvl="1">
              <a:buFont typeface="Arial" pitchFamily="34" charset="0"/>
              <a:buChar char="•"/>
            </a:pPr>
            <a:r>
              <a:rPr lang="en-US" sz="2400" smtClean="0"/>
              <a:t> Network packets: Fixed size or dynamic array</a:t>
            </a:r>
          </a:p>
          <a:p>
            <a:pPr lvl="1">
              <a:buFont typeface="Arial" pitchFamily="34" charset="0"/>
              <a:buChar char="•"/>
            </a:pPr>
            <a:r>
              <a:rPr lang="en-US" sz="2400" smtClean="0"/>
              <a:t> Scoreboard of expected values:  Queue or possibly associative</a:t>
            </a:r>
          </a:p>
          <a:p>
            <a:pPr lvl="1">
              <a:buFont typeface="Arial" pitchFamily="34" charset="0"/>
              <a:buChar char="•"/>
            </a:pPr>
            <a:r>
              <a:rPr lang="en-US" sz="2400" smtClean="0"/>
              <a:t> Modeling &gt; 1M entry memories: 2-state packed associative</a:t>
            </a:r>
          </a:p>
          <a:p>
            <a:pPr lvl="1">
              <a:buFont typeface="Arial" pitchFamily="34" charset="0"/>
              <a:buChar char="•"/>
            </a:pPr>
            <a:r>
              <a:rPr lang="en-US" sz="2400" smtClean="0"/>
              <a:t> Translating opcode names to opcode values:  associative</a:t>
            </a:r>
          </a:p>
          <a:p>
            <a:pPr lvl="1">
              <a:buFont typeface="Arial" pitchFamily="34" charset="0"/>
              <a:buChar char="•"/>
            </a:pPr>
            <a:endParaRPr lang="en-US" sz="2400" smtClean="0"/>
          </a:p>
          <a:p>
            <a:pPr lvl="1">
              <a:buFont typeface="Arial" pitchFamily="34" charset="0"/>
              <a:buChar char="•"/>
            </a:pPr>
            <a:endParaRPr lang="en-US" sz="2400" smtClean="0"/>
          </a:p>
          <a:p>
            <a:pPr>
              <a:buFont typeface="Arial" pitchFamily="34" charset="0"/>
              <a:buChar char="•"/>
            </a:pPr>
            <a:endParaRPr lang="en-US" sz="2400" smtClean="0"/>
          </a:p>
          <a:p>
            <a:endParaRPr lang="en-US" sz="2000" dirty="0" smtClean="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2.8 Creating new types with </a:t>
            </a:r>
            <a:r>
              <a:rPr lang="en-US" sz="4000" i="1" smtClean="0"/>
              <a:t>typedef</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41</a:t>
            </a:fld>
            <a:endParaRPr lang="en-US"/>
          </a:p>
        </p:txBody>
      </p:sp>
      <p:sp>
        <p:nvSpPr>
          <p:cNvPr id="6" name="TextBox 5"/>
          <p:cNvSpPr txBox="1"/>
          <p:nvPr/>
        </p:nvSpPr>
        <p:spPr>
          <a:xfrm>
            <a:off x="228600" y="990600"/>
            <a:ext cx="8802474" cy="3600986"/>
          </a:xfrm>
          <a:prstGeom prst="rect">
            <a:avLst/>
          </a:prstGeom>
          <a:noFill/>
        </p:spPr>
        <p:txBody>
          <a:bodyPr wrap="square" rtlCol="0">
            <a:spAutoFit/>
          </a:bodyPr>
          <a:lstStyle/>
          <a:p>
            <a:pPr>
              <a:buFont typeface="Arial" pitchFamily="34" charset="0"/>
              <a:buChar char="•"/>
            </a:pPr>
            <a:r>
              <a:rPr lang="en-US" sz="2400" smtClean="0"/>
              <a:t> Useful if you have a common bit width or type</a:t>
            </a:r>
          </a:p>
          <a:p>
            <a:r>
              <a:rPr lang="en-US" sz="2400" smtClean="0"/>
              <a:t> Example: Create a unsigned 2-state </a:t>
            </a:r>
            <a:r>
              <a:rPr lang="en-US" sz="2200" smtClean="0">
                <a:latin typeface="Courier New" pitchFamily="49" charset="0"/>
                <a:cs typeface="Courier New" pitchFamily="49" charset="0"/>
              </a:rPr>
              <a:t>byte</a:t>
            </a:r>
          </a:p>
          <a:p>
            <a:r>
              <a:rPr lang="en-US" sz="2400" smtClean="0"/>
              <a:t>                   </a:t>
            </a:r>
            <a:endParaRPr lang="en-US" sz="2000" smtClean="0">
              <a:latin typeface="Times" pitchFamily="18" charset="0"/>
            </a:endParaRPr>
          </a:p>
          <a:p>
            <a:endParaRPr lang="en-US" sz="2400" smtClean="0">
              <a:latin typeface="Times" pitchFamily="18" charset="0"/>
            </a:endParaRPr>
          </a:p>
          <a:p>
            <a:pPr>
              <a:buFont typeface="Arial" pitchFamily="34" charset="0"/>
              <a:buChar char="•"/>
            </a:pPr>
            <a:r>
              <a:rPr lang="en-US" sz="2400" smtClean="0"/>
              <a:t> Useful for avoiding bus width errors. For example, if all the busses in your system are 13-bits wide define it.</a:t>
            </a:r>
          </a:p>
          <a:p>
            <a:endParaRPr lang="en-US" sz="2000" smtClean="0">
              <a:latin typeface="Times" pitchFamily="18" charset="0"/>
            </a:endParaRPr>
          </a:p>
          <a:p>
            <a:endParaRPr lang="en-US" sz="2000" smtClean="0">
              <a:latin typeface="Times" pitchFamily="18" charset="0"/>
            </a:endParaRPr>
          </a:p>
          <a:p>
            <a:r>
              <a:rPr lang="en-US" sz="2000" smtClean="0">
                <a:latin typeface="Times" pitchFamily="18" charset="0"/>
              </a:rPr>
              <a:t> </a:t>
            </a:r>
          </a:p>
          <a:p>
            <a:pPr>
              <a:buFont typeface="Arial" pitchFamily="34" charset="0"/>
              <a:buChar char="•"/>
            </a:pPr>
            <a:r>
              <a:rPr lang="en-US" sz="2400" smtClean="0"/>
              <a:t>Usage:</a:t>
            </a:r>
          </a:p>
        </p:txBody>
      </p:sp>
      <p:sp>
        <p:nvSpPr>
          <p:cNvPr id="9" name="TextBox 8"/>
          <p:cNvSpPr txBox="1"/>
          <p:nvPr/>
        </p:nvSpPr>
        <p:spPr>
          <a:xfrm>
            <a:off x="457200" y="1752600"/>
            <a:ext cx="4602542" cy="430887"/>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typedef bit [7:0] </a:t>
            </a:r>
            <a:r>
              <a:rPr lang="en-US" sz="2200" smtClean="0">
                <a:latin typeface="Courier New" pitchFamily="49" charset="0"/>
                <a:cs typeface="Courier New" pitchFamily="49" charset="0"/>
              </a:rPr>
              <a:t>ubyte_t;</a:t>
            </a:r>
            <a:endParaRPr lang="en-US" sz="2200" smtClean="0">
              <a:latin typeface="Courier New" pitchFamily="49" charset="0"/>
              <a:cs typeface="Courier New" pitchFamily="49" charset="0"/>
            </a:endParaRPr>
          </a:p>
        </p:txBody>
      </p:sp>
      <p:sp>
        <p:nvSpPr>
          <p:cNvPr id="10" name="TextBox 9"/>
          <p:cNvSpPr txBox="1"/>
          <p:nvPr/>
        </p:nvSpPr>
        <p:spPr>
          <a:xfrm>
            <a:off x="381000" y="3276600"/>
            <a:ext cx="5961888" cy="430887"/>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typedef logic [12:0] </a:t>
            </a:r>
            <a:r>
              <a:rPr lang="en-US" sz="2200" smtClean="0">
                <a:latin typeface="Courier New" pitchFamily="49" charset="0"/>
                <a:cs typeface="Courier New" pitchFamily="49" charset="0"/>
              </a:rPr>
              <a:t>global_bus_t;</a:t>
            </a:r>
            <a:endParaRPr lang="en-US" sz="2200" smtClean="0">
              <a:latin typeface="Courier New" pitchFamily="49" charset="0"/>
              <a:cs typeface="Courier New" pitchFamily="49" charset="0"/>
            </a:endParaRPr>
          </a:p>
        </p:txBody>
      </p:sp>
      <p:sp>
        <p:nvSpPr>
          <p:cNvPr id="11" name="TextBox 10"/>
          <p:cNvSpPr txBox="1"/>
          <p:nvPr/>
        </p:nvSpPr>
        <p:spPr>
          <a:xfrm>
            <a:off x="381000" y="4572000"/>
            <a:ext cx="3583032" cy="769441"/>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ubyte_t </a:t>
            </a:r>
            <a:r>
              <a:rPr lang="en-US" sz="2200" smtClean="0">
                <a:latin typeface="Courier New" pitchFamily="49" charset="0"/>
                <a:cs typeface="Courier New" pitchFamily="49" charset="0"/>
              </a:rPr>
              <a:t>my_data</a:t>
            </a:r>
          </a:p>
          <a:p>
            <a:r>
              <a:rPr lang="en-US" sz="2200" smtClean="0">
                <a:latin typeface="Courier New" pitchFamily="49" charset="0"/>
                <a:cs typeface="Courier New" pitchFamily="49" charset="0"/>
              </a:rPr>
              <a:t>global_bus_t </a:t>
            </a:r>
            <a:r>
              <a:rPr lang="en-US" sz="2200" smtClean="0">
                <a:latin typeface="Courier New" pitchFamily="49" charset="0"/>
                <a:cs typeface="Courier New" pitchFamily="49" charset="0"/>
              </a:rPr>
              <a:t>my_bus;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2.9 Creating User-Defined Structures</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42</a:t>
            </a:fld>
            <a:endParaRPr lang="en-US"/>
          </a:p>
        </p:txBody>
      </p:sp>
      <p:sp>
        <p:nvSpPr>
          <p:cNvPr id="6" name="TextBox 5"/>
          <p:cNvSpPr txBox="1"/>
          <p:nvPr/>
        </p:nvSpPr>
        <p:spPr>
          <a:xfrm>
            <a:off x="228600" y="990600"/>
            <a:ext cx="8802474" cy="1938992"/>
          </a:xfrm>
          <a:prstGeom prst="rect">
            <a:avLst/>
          </a:prstGeom>
          <a:noFill/>
        </p:spPr>
        <p:txBody>
          <a:bodyPr wrap="square" rtlCol="0">
            <a:spAutoFit/>
          </a:bodyPr>
          <a:lstStyle/>
          <a:p>
            <a:pPr marL="0" lvl="1">
              <a:buFont typeface="Arial" pitchFamily="34" charset="0"/>
              <a:buChar char="•"/>
            </a:pPr>
            <a:r>
              <a:rPr lang="en-US" sz="2400" smtClean="0">
                <a:ea typeface="ＭＳ Ｐゴシック" charset="-128"/>
              </a:rPr>
              <a:t> A structure is a collection of variables and/or constants that can be accessed separately or as a whole</a:t>
            </a:r>
            <a:endParaRPr lang="en-US" sz="2400" smtClean="0"/>
          </a:p>
          <a:p>
            <a:pPr>
              <a:buFont typeface="Arial" pitchFamily="34" charset="0"/>
              <a:buChar char="•"/>
            </a:pPr>
            <a:r>
              <a:rPr lang="en-US" sz="2400" smtClean="0"/>
              <a:t> Why?  </a:t>
            </a:r>
          </a:p>
          <a:p>
            <a:pPr lvl="1">
              <a:buFont typeface="Arial" pitchFamily="34" charset="0"/>
              <a:buChar char="•"/>
            </a:pPr>
            <a:r>
              <a:rPr lang="en-US" sz="2400" smtClean="0"/>
              <a:t> Great for enumerating system resources</a:t>
            </a:r>
          </a:p>
          <a:p>
            <a:pPr lvl="1">
              <a:buFont typeface="Arial" pitchFamily="34" charset="0"/>
              <a:buChar char="•"/>
            </a:pPr>
            <a:r>
              <a:rPr lang="en-US" sz="2400" smtClean="0"/>
              <a:t> Allows grouping of data</a:t>
            </a:r>
          </a:p>
        </p:txBody>
      </p:sp>
      <p:sp>
        <p:nvSpPr>
          <p:cNvPr id="9" name="TextBox 8"/>
          <p:cNvSpPr txBox="1"/>
          <p:nvPr/>
        </p:nvSpPr>
        <p:spPr>
          <a:xfrm>
            <a:off x="533400" y="2971800"/>
            <a:ext cx="6811480" cy="3139321"/>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typedef struct {	    </a:t>
            </a:r>
          </a:p>
          <a:p>
            <a:r>
              <a:rPr lang="en-US" sz="2200" smtClean="0">
                <a:latin typeface="Courier New" pitchFamily="49" charset="0"/>
                <a:cs typeface="Courier New" pitchFamily="49" charset="0"/>
              </a:rPr>
              <a:t>	          reg [7:0] data_in;</a:t>
            </a:r>
          </a:p>
          <a:p>
            <a:r>
              <a:rPr lang="en-US" sz="2200" smtClean="0">
                <a:latin typeface="Courier New" pitchFamily="49" charset="0"/>
                <a:cs typeface="Courier New" pitchFamily="49" charset="0"/>
              </a:rPr>
              <a:t>	          reg [3:0] address;</a:t>
            </a:r>
          </a:p>
          <a:p>
            <a:r>
              <a:rPr lang="en-US" sz="2200" smtClean="0">
                <a:latin typeface="Courier New" pitchFamily="49" charset="0"/>
                <a:cs typeface="Courier New" pitchFamily="49" charset="0"/>
              </a:rPr>
              <a:t>	          } mem_bus;</a:t>
            </a:r>
          </a:p>
          <a:p>
            <a:r>
              <a:rPr lang="en-US" sz="2200" smtClean="0">
                <a:latin typeface="Courier New" pitchFamily="49" charset="0"/>
                <a:cs typeface="Courier New" pitchFamily="49" charset="0"/>
              </a:rPr>
              <a:t>   mem_bus my_mem_bus = ‘{8’hA5, 4’hC};</a:t>
            </a:r>
          </a:p>
          <a:p>
            <a:r>
              <a:rPr lang="en-US" sz="2200" smtClean="0">
                <a:latin typeface="Courier New" pitchFamily="49" charset="0"/>
                <a:cs typeface="Courier New" pitchFamily="49" charset="0"/>
              </a:rPr>
              <a:t>   initial begin</a:t>
            </a:r>
          </a:p>
          <a:p>
            <a:r>
              <a:rPr lang="en-US" sz="2200" smtClean="0">
                <a:latin typeface="Courier New" pitchFamily="49" charset="0"/>
                <a:cs typeface="Courier New" pitchFamily="49" charset="0"/>
              </a:rPr>
              <a:t>      my_mem_bus.data_in = 8'h5A;</a:t>
            </a:r>
          </a:p>
          <a:p>
            <a:r>
              <a:rPr lang="en-US" sz="2200" smtClean="0">
                <a:latin typeface="Courier New" pitchFamily="49" charset="0"/>
                <a:cs typeface="Courier New" pitchFamily="49" charset="0"/>
              </a:rPr>
              <a:t>      my_mem_bus.address = 4'h3;</a:t>
            </a:r>
          </a:p>
          <a:p>
            <a:r>
              <a:rPr lang="en-US" sz="2200" smtClean="0">
                <a:latin typeface="Courier New" pitchFamily="49" charset="0"/>
                <a:cs typeface="Courier New" pitchFamily="49"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Typedef and Structures Exercise</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43</a:t>
            </a:fld>
            <a:endParaRPr lang="en-US"/>
          </a:p>
        </p:txBody>
      </p:sp>
      <p:sp>
        <p:nvSpPr>
          <p:cNvPr id="6" name="TextBox 5"/>
          <p:cNvSpPr txBox="1"/>
          <p:nvPr/>
        </p:nvSpPr>
        <p:spPr>
          <a:xfrm>
            <a:off x="228600" y="990600"/>
            <a:ext cx="8802474" cy="4893647"/>
          </a:xfrm>
          <a:prstGeom prst="rect">
            <a:avLst/>
          </a:prstGeom>
          <a:noFill/>
        </p:spPr>
        <p:txBody>
          <a:bodyPr wrap="square" rtlCol="0">
            <a:spAutoFit/>
          </a:bodyPr>
          <a:lstStyle/>
          <a:p>
            <a:pPr lvl="1" indent="-457200">
              <a:buFont typeface="+mj-lt"/>
              <a:buAutoNum type="arabicPeriod"/>
            </a:pPr>
            <a:r>
              <a:rPr lang="en-US" sz="2400" smtClean="0">
                <a:ea typeface="ＭＳ Ｐゴシック" charset="-128"/>
              </a:rPr>
              <a:t> Define a user defined 7-bit type </a:t>
            </a:r>
          </a:p>
          <a:p>
            <a:pPr lvl="1" indent="-457200">
              <a:buFont typeface="+mj-lt"/>
              <a:buAutoNum type="arabicPeriod"/>
            </a:pPr>
            <a:r>
              <a:rPr lang="en-US" sz="2400" smtClean="0">
                <a:ea typeface="ＭＳ Ｐゴシック" charset="-128"/>
              </a:rPr>
              <a:t>Encapsulate the fields of the following packet in a structure using your new type</a:t>
            </a:r>
          </a:p>
          <a:p>
            <a:pPr lvl="1" indent="-457200">
              <a:buFont typeface="+mj-lt"/>
              <a:buAutoNum type="arabicPeriod"/>
            </a:pPr>
            <a:endParaRPr lang="en-US" sz="2400" smtClean="0">
              <a:ea typeface="ＭＳ Ｐゴシック" charset="-128"/>
            </a:endParaRPr>
          </a:p>
          <a:p>
            <a:pPr lvl="1" indent="-457200">
              <a:buFont typeface="+mj-lt"/>
              <a:buAutoNum type="arabicPeriod"/>
            </a:pPr>
            <a:endParaRPr lang="en-US" sz="2400" smtClean="0">
              <a:ea typeface="ＭＳ Ｐゴシック" charset="-128"/>
            </a:endParaRPr>
          </a:p>
          <a:p>
            <a:pPr lvl="1" indent="-457200">
              <a:buFont typeface="+mj-lt"/>
              <a:buAutoNum type="arabicPeriod"/>
            </a:pPr>
            <a:endParaRPr lang="en-US" sz="2400" smtClean="0">
              <a:ea typeface="ＭＳ Ｐゴシック" charset="-128"/>
            </a:endParaRPr>
          </a:p>
          <a:p>
            <a:pPr lvl="1" indent="-457200">
              <a:buFont typeface="+mj-lt"/>
              <a:buAutoNum type="arabicPeriod"/>
            </a:pPr>
            <a:endParaRPr lang="en-US" sz="2400" smtClean="0">
              <a:ea typeface="ＭＳ Ｐゴシック" charset="-128"/>
            </a:endParaRPr>
          </a:p>
          <a:p>
            <a:pPr lvl="1" indent="-457200">
              <a:buFont typeface="+mj-lt"/>
              <a:buAutoNum type="arabicPeriod"/>
            </a:pPr>
            <a:r>
              <a:rPr lang="en-US" sz="2400" smtClean="0">
                <a:ea typeface="ＭＳ Ｐゴシック" charset="-128"/>
              </a:rPr>
              <a:t>Assign the header to 7’h5A;</a:t>
            </a:r>
          </a:p>
          <a:p>
            <a:pPr marL="0" lvl="1"/>
            <a:endParaRPr lang="en-US" sz="2400" smtClean="0">
              <a:ea typeface="ＭＳ Ｐゴシック" charset="-128"/>
            </a:endParaRPr>
          </a:p>
          <a:p>
            <a:pPr marL="0" lvl="1"/>
            <a:endParaRPr lang="en-US" sz="2400" smtClean="0">
              <a:ea typeface="ＭＳ Ｐゴシック" charset="-128"/>
            </a:endParaRPr>
          </a:p>
          <a:p>
            <a:pPr marL="0" lvl="1"/>
            <a:endParaRPr lang="en-US" sz="2400" smtClean="0">
              <a:ea typeface="ＭＳ Ｐゴシック" charset="-128"/>
            </a:endParaRPr>
          </a:p>
          <a:p>
            <a:pPr marL="0" lvl="1"/>
            <a:endParaRPr lang="en-US" sz="2400" smtClean="0">
              <a:ea typeface="ＭＳ Ｐゴシック" charset="-128"/>
            </a:endParaRPr>
          </a:p>
          <a:p>
            <a:pPr marL="0" lvl="1"/>
            <a:endParaRPr lang="en-US" sz="2400" smtClean="0">
              <a:ea typeface="ＭＳ Ｐゴシック" charset="-128"/>
            </a:endParaRPr>
          </a:p>
        </p:txBody>
      </p:sp>
      <p:graphicFrame>
        <p:nvGraphicFramePr>
          <p:cNvPr id="9" name="Object 8"/>
          <p:cNvGraphicFramePr>
            <a:graphicFrameLocks noChangeAspect="1"/>
          </p:cNvGraphicFramePr>
          <p:nvPr/>
        </p:nvGraphicFramePr>
        <p:xfrm>
          <a:off x="1371600" y="2133600"/>
          <a:ext cx="5880378" cy="1022350"/>
        </p:xfrm>
        <a:graphic>
          <a:graphicData uri="http://schemas.openxmlformats.org/presentationml/2006/ole">
            <p:oleObj spid="_x0000_s15362" name="Visio" r:id="rId4" imgW="3689032" imgH="641223" progId="Visio.Drawing.11">
              <p:link updateAutomatic="1"/>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2.10 Packages</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44</a:t>
            </a:fld>
            <a:endParaRPr lang="en-US"/>
          </a:p>
        </p:txBody>
      </p:sp>
      <p:sp>
        <p:nvSpPr>
          <p:cNvPr id="6" name="TextBox 5"/>
          <p:cNvSpPr txBox="1"/>
          <p:nvPr/>
        </p:nvSpPr>
        <p:spPr>
          <a:xfrm>
            <a:off x="228600" y="990600"/>
            <a:ext cx="8802474" cy="830997"/>
          </a:xfrm>
          <a:prstGeom prst="rect">
            <a:avLst/>
          </a:prstGeom>
          <a:noFill/>
        </p:spPr>
        <p:txBody>
          <a:bodyPr wrap="square" rtlCol="0">
            <a:spAutoFit/>
          </a:bodyPr>
          <a:lstStyle/>
          <a:p>
            <a:pPr marL="0" lvl="1">
              <a:buFont typeface="Arial" pitchFamily="34" charset="0"/>
              <a:buChar char="•"/>
            </a:pPr>
            <a:r>
              <a:rPr lang="en-US" sz="2400" smtClean="0">
                <a:ea typeface="ＭＳ Ｐゴシック" charset="-128"/>
              </a:rPr>
              <a:t>Where to put all this stuff?</a:t>
            </a:r>
          </a:p>
          <a:p>
            <a:pPr marL="0" lvl="1">
              <a:buFont typeface="Arial" pitchFamily="34" charset="0"/>
              <a:buChar char="•"/>
            </a:pPr>
            <a:r>
              <a:rPr lang="en-US" sz="2400" smtClean="0">
                <a:ea typeface="ＭＳ Ｐゴシック" charset="-128"/>
              </a:rPr>
              <a:t>Packages reduce the need for </a:t>
            </a:r>
            <a:r>
              <a:rPr lang="en-US" sz="2200" smtClean="0">
                <a:latin typeface="Courier New" pitchFamily="49" charset="0"/>
                <a:ea typeface="ＭＳ Ｐゴシック" charset="-128"/>
                <a:cs typeface="Courier New" pitchFamily="49" charset="0"/>
              </a:rPr>
              <a:t>`include</a:t>
            </a:r>
          </a:p>
        </p:txBody>
      </p:sp>
      <p:sp>
        <p:nvSpPr>
          <p:cNvPr id="12" name="TextBox 11"/>
          <p:cNvSpPr txBox="1"/>
          <p:nvPr/>
        </p:nvSpPr>
        <p:spPr>
          <a:xfrm>
            <a:off x="3733800" y="990600"/>
            <a:ext cx="1826334" cy="461665"/>
          </a:xfrm>
          <a:prstGeom prst="rect">
            <a:avLst/>
          </a:prstGeom>
          <a:noFill/>
        </p:spPr>
        <p:txBody>
          <a:bodyPr wrap="none" rtlCol="0">
            <a:spAutoFit/>
          </a:bodyPr>
          <a:lstStyle/>
          <a:p>
            <a:r>
              <a:rPr lang="en-US" sz="2400" smtClean="0"/>
              <a:t>In a package!</a:t>
            </a:r>
            <a:endParaRPr lang="en-US" sz="2400" dirty="0" smtClean="0"/>
          </a:p>
        </p:txBody>
      </p:sp>
      <p:sp>
        <p:nvSpPr>
          <p:cNvPr id="15" name="TextBox 14"/>
          <p:cNvSpPr txBox="1"/>
          <p:nvPr/>
        </p:nvSpPr>
        <p:spPr>
          <a:xfrm>
            <a:off x="381000" y="1981200"/>
            <a:ext cx="8462573" cy="2123658"/>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package ABC;</a:t>
            </a:r>
          </a:p>
          <a:p>
            <a:pPr lvl="1"/>
            <a:r>
              <a:rPr lang="en-US" sz="2200" smtClean="0">
                <a:latin typeface="Courier New" pitchFamily="49" charset="0"/>
                <a:cs typeface="Courier New" pitchFamily="49" charset="0"/>
              </a:rPr>
              <a:t>parameter int abc_data_width = 32;</a:t>
            </a:r>
          </a:p>
          <a:p>
            <a:pPr lvl="1"/>
            <a:r>
              <a:rPr lang="en-US" sz="2200" smtClean="0">
                <a:latin typeface="Courier New" pitchFamily="49" charset="0"/>
                <a:cs typeface="Courier New" pitchFamily="49" charset="0"/>
              </a:rPr>
              <a:t>typedef logic [abc_data_width-1:0] abc_data_t;</a:t>
            </a:r>
          </a:p>
          <a:p>
            <a:pPr lvl="1"/>
            <a:r>
              <a:rPr lang="en-US" sz="2200" smtClean="0">
                <a:latin typeface="Courier New" pitchFamily="49" charset="0"/>
                <a:cs typeface="Courier New" pitchFamily="49" charset="0"/>
              </a:rPr>
              <a:t>parameter time timeout = 100ns;</a:t>
            </a:r>
          </a:p>
          <a:p>
            <a:pPr lvl="1"/>
            <a:r>
              <a:rPr lang="en-US" sz="2200" smtClean="0">
                <a:latin typeface="Courier New" pitchFamily="49" charset="0"/>
                <a:cs typeface="Courier New" pitchFamily="49" charset="0"/>
              </a:rPr>
              <a:t>string message = "ABC done";</a:t>
            </a:r>
          </a:p>
          <a:p>
            <a:r>
              <a:rPr lang="en-US" sz="2200" smtClean="0">
                <a:latin typeface="Courier New" pitchFamily="49" charset="0"/>
                <a:cs typeface="Courier New" pitchFamily="49" charset="0"/>
              </a:rPr>
              <a:t>endpackage // ABC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Importing Packages</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45</a:t>
            </a:fld>
            <a:endParaRPr lang="en-US"/>
          </a:p>
        </p:txBody>
      </p:sp>
      <p:sp>
        <p:nvSpPr>
          <p:cNvPr id="6" name="TextBox 5"/>
          <p:cNvSpPr txBox="1"/>
          <p:nvPr/>
        </p:nvSpPr>
        <p:spPr>
          <a:xfrm>
            <a:off x="228600" y="990600"/>
            <a:ext cx="8802474" cy="5201424"/>
          </a:xfrm>
          <a:prstGeom prst="rect">
            <a:avLst/>
          </a:prstGeom>
          <a:noFill/>
        </p:spPr>
        <p:txBody>
          <a:bodyPr wrap="square" rtlCol="0">
            <a:spAutoFit/>
          </a:bodyPr>
          <a:lstStyle/>
          <a:p>
            <a:pPr>
              <a:buFont typeface="Arial" pitchFamily="34" charset="0"/>
              <a:buChar char="•"/>
            </a:pPr>
            <a:r>
              <a:rPr lang="en-US" sz="2400" smtClean="0">
                <a:ea typeface="ＭＳ Ｐゴシック" charset="-128"/>
              </a:rPr>
              <a:t>Recall that package ABC defined </a:t>
            </a:r>
            <a:r>
              <a:rPr lang="en-US" sz="2200" smtClean="0">
                <a:latin typeface="Courier New" pitchFamily="49" charset="0"/>
                <a:cs typeface="Courier New" pitchFamily="49" charset="0"/>
              </a:rPr>
              <a:t>abc_data_width, abc_data_t, timeout, and message</a:t>
            </a: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endParaRPr lang="en-US" sz="2200" smtClean="0">
              <a:latin typeface="Courier New" pitchFamily="49" charset="0"/>
              <a:cs typeface="Courier New" pitchFamily="49" charset="0"/>
            </a:endParaRPr>
          </a:p>
          <a:p>
            <a:pPr>
              <a:buFont typeface="Arial" pitchFamily="34" charset="0"/>
              <a:buChar char="•"/>
            </a:pPr>
            <a:r>
              <a:rPr lang="en-US" sz="2400" smtClean="0">
                <a:cs typeface="Courier New" pitchFamily="49" charset="0"/>
              </a:rPr>
              <a:t>Use </a:t>
            </a:r>
            <a:r>
              <a:rPr lang="en-US" sz="2200" smtClean="0">
                <a:latin typeface="Courier New" pitchFamily="49" charset="0"/>
                <a:cs typeface="Courier New" pitchFamily="49" charset="0"/>
              </a:rPr>
              <a:t>ABC::message </a:t>
            </a:r>
            <a:r>
              <a:rPr lang="en-US" sz="2400" smtClean="0"/>
              <a:t>to use the message variable in package ABC.</a:t>
            </a:r>
            <a:endParaRPr lang="en-US" sz="2400" smtClean="0">
              <a:cs typeface="Courier New" pitchFamily="49" charset="0"/>
            </a:endParaRPr>
          </a:p>
        </p:txBody>
      </p:sp>
      <p:sp>
        <p:nvSpPr>
          <p:cNvPr id="15" name="TextBox 14"/>
          <p:cNvSpPr txBox="1"/>
          <p:nvPr/>
        </p:nvSpPr>
        <p:spPr>
          <a:xfrm>
            <a:off x="381000" y="1905000"/>
            <a:ext cx="6885218" cy="3477875"/>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module test;</a:t>
            </a:r>
          </a:p>
          <a:p>
            <a:pPr lvl="1"/>
            <a:r>
              <a:rPr lang="en-US" sz="2200" smtClean="0">
                <a:latin typeface="Courier New" pitchFamily="49" charset="0"/>
                <a:cs typeface="Courier New" pitchFamily="49" charset="0"/>
              </a:rPr>
              <a:t>import ABC::*; </a:t>
            </a:r>
          </a:p>
          <a:p>
            <a:pPr lvl="1"/>
            <a:r>
              <a:rPr lang="en-US" sz="2200" smtClean="0">
                <a:latin typeface="Courier New" pitchFamily="49" charset="0"/>
                <a:cs typeface="Courier New" pitchFamily="49" charset="0"/>
              </a:rPr>
              <a:t>abc_data_t data; </a:t>
            </a:r>
          </a:p>
          <a:p>
            <a:pPr lvl="1"/>
            <a:r>
              <a:rPr lang="en-US" sz="2200" smtClean="0">
                <a:latin typeface="Courier New" pitchFamily="49" charset="0"/>
                <a:cs typeface="Courier New" pitchFamily="49" charset="0"/>
              </a:rPr>
              <a:t>string message = "Test timed out"; </a:t>
            </a:r>
          </a:p>
          <a:p>
            <a:pPr lvl="1"/>
            <a:r>
              <a:rPr lang="en-US" sz="2200" smtClean="0">
                <a:latin typeface="Courier New" pitchFamily="49" charset="0"/>
                <a:cs typeface="Courier New" pitchFamily="49" charset="0"/>
              </a:rPr>
              <a:t>initial begin</a:t>
            </a:r>
          </a:p>
          <a:p>
            <a:pPr lvl="2"/>
            <a:r>
              <a:rPr lang="en-US" sz="2200" smtClean="0">
                <a:latin typeface="Courier New" pitchFamily="49" charset="0"/>
                <a:cs typeface="Courier New" pitchFamily="49" charset="0"/>
              </a:rPr>
              <a:t>#(timeout); </a:t>
            </a:r>
          </a:p>
          <a:p>
            <a:pPr lvl="2"/>
            <a:r>
              <a:rPr lang="en-US" sz="2200" smtClean="0">
                <a:latin typeface="Courier New" pitchFamily="49" charset="0"/>
                <a:cs typeface="Courier New" pitchFamily="49" charset="0"/>
              </a:rPr>
              <a:t>$display("Timeout - %s", message);</a:t>
            </a:r>
          </a:p>
          <a:p>
            <a:pPr lvl="2"/>
            <a:r>
              <a:rPr lang="en-US" sz="2200" smtClean="0">
                <a:latin typeface="Courier New" pitchFamily="49" charset="0"/>
                <a:cs typeface="Courier New" pitchFamily="49" charset="0"/>
              </a:rPr>
              <a:t>$finish;</a:t>
            </a:r>
          </a:p>
          <a:p>
            <a:pPr lvl="1"/>
            <a:r>
              <a:rPr lang="en-US" sz="2200" smtClean="0">
                <a:latin typeface="Courier New" pitchFamily="49" charset="0"/>
                <a:cs typeface="Courier New" pitchFamily="49" charset="0"/>
              </a:rPr>
              <a:t>end</a:t>
            </a:r>
          </a:p>
          <a:p>
            <a:r>
              <a:rPr lang="en-US" sz="2200" smtClean="0">
                <a:latin typeface="Courier New" pitchFamily="49" charset="0"/>
                <a:cs typeface="Courier New" pitchFamily="49" charset="0"/>
              </a:rPr>
              <a:t>endmodule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2.11 Type Conversion</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46</a:t>
            </a:fld>
            <a:endParaRPr lang="en-US"/>
          </a:p>
        </p:txBody>
      </p:sp>
      <p:sp>
        <p:nvSpPr>
          <p:cNvPr id="6" name="TextBox 5"/>
          <p:cNvSpPr txBox="1"/>
          <p:nvPr/>
        </p:nvSpPr>
        <p:spPr>
          <a:xfrm>
            <a:off x="228600" y="990600"/>
            <a:ext cx="8802474" cy="461665"/>
          </a:xfrm>
          <a:prstGeom prst="rect">
            <a:avLst/>
          </a:prstGeom>
          <a:noFill/>
        </p:spPr>
        <p:txBody>
          <a:bodyPr wrap="square" rtlCol="0">
            <a:spAutoFit/>
          </a:bodyPr>
          <a:lstStyle/>
          <a:p>
            <a:pPr marL="0" lvl="1"/>
            <a:r>
              <a:rPr lang="en-US" sz="2400" smtClean="0">
                <a:ea typeface="ＭＳ Ｐゴシック" charset="-128"/>
              </a:rPr>
              <a:t>Static cast converts between 2 types</a:t>
            </a:r>
          </a:p>
        </p:txBody>
      </p:sp>
      <p:cxnSp>
        <p:nvCxnSpPr>
          <p:cNvPr id="10" name="Straight Arrow Connector 9"/>
          <p:cNvCxnSpPr/>
          <p:nvPr/>
        </p:nvCxnSpPr>
        <p:spPr>
          <a:xfrm rot="10800000">
            <a:off x="4953000" y="1219200"/>
            <a:ext cx="6858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15000" y="990600"/>
            <a:ext cx="2704587" cy="461665"/>
          </a:xfrm>
          <a:prstGeom prst="rect">
            <a:avLst/>
          </a:prstGeom>
          <a:noFill/>
        </p:spPr>
        <p:txBody>
          <a:bodyPr wrap="none" rtlCol="0">
            <a:spAutoFit/>
          </a:bodyPr>
          <a:lstStyle/>
          <a:p>
            <a:r>
              <a:rPr lang="en-US" sz="2400" smtClean="0">
                <a:solidFill>
                  <a:srgbClr val="FF0000"/>
                </a:solidFill>
              </a:rPr>
              <a:t>No bounds checking</a:t>
            </a:r>
            <a:endParaRPr lang="en-US" sz="2400" dirty="0" smtClean="0">
              <a:solidFill>
                <a:srgbClr val="FF0000"/>
              </a:solidFill>
            </a:endParaRPr>
          </a:p>
        </p:txBody>
      </p:sp>
      <p:sp>
        <p:nvSpPr>
          <p:cNvPr id="9" name="TextBox 8"/>
          <p:cNvSpPr txBox="1"/>
          <p:nvPr/>
        </p:nvSpPr>
        <p:spPr>
          <a:xfrm>
            <a:off x="381000" y="1600200"/>
            <a:ext cx="5029200" cy="4154984"/>
          </a:xfrm>
          <a:prstGeom prst="rect">
            <a:avLst/>
          </a:prstGeom>
          <a:solidFill>
            <a:srgbClr val="FFFFCC"/>
          </a:solidFill>
          <a:ln>
            <a:solidFill>
              <a:schemeClr val="tx1"/>
            </a:solidFill>
          </a:ln>
        </p:spPr>
        <p:txBody>
          <a:bodyPr wrap="square" rtlCol="0">
            <a:spAutoFit/>
          </a:bodyPr>
          <a:lstStyle/>
          <a:p>
            <a:pPr marL="0" lvl="1"/>
            <a:r>
              <a:rPr lang="en-US" sz="2200" smtClean="0">
                <a:latin typeface="Courier New" pitchFamily="49" charset="0"/>
                <a:ea typeface="ＭＳ Ｐゴシック" charset="-128"/>
                <a:cs typeface="Courier New" pitchFamily="49" charset="0"/>
              </a:rPr>
              <a:t>int i;</a:t>
            </a:r>
          </a:p>
          <a:p>
            <a:pPr marL="0" lvl="1"/>
            <a:r>
              <a:rPr lang="en-US" sz="2200" smtClean="0">
                <a:latin typeface="Courier New" pitchFamily="49" charset="0"/>
                <a:ea typeface="ＭＳ Ｐゴシック" charset="-128"/>
                <a:cs typeface="Courier New" pitchFamily="49" charset="0"/>
              </a:rPr>
              <a:t>real r;</a:t>
            </a:r>
          </a:p>
          <a:p>
            <a:pPr marL="0" lvl="1"/>
            <a:r>
              <a:rPr lang="en-US" sz="2200" smtClean="0">
                <a:latin typeface="Courier New" pitchFamily="49" charset="0"/>
                <a:ea typeface="ＭＳ Ｐゴシック" charset="-128"/>
                <a:cs typeface="Courier New" pitchFamily="49" charset="0"/>
              </a:rPr>
              <a:t>byte b;</a:t>
            </a:r>
          </a:p>
          <a:p>
            <a:pPr marL="0" lvl="1"/>
            <a:r>
              <a:rPr lang="en-US" sz="2200" smtClean="0">
                <a:latin typeface="Courier New" pitchFamily="49" charset="0"/>
                <a:ea typeface="ＭＳ Ｐゴシック" charset="-128"/>
                <a:cs typeface="Courier New" pitchFamily="49" charset="0"/>
              </a:rPr>
              <a:t>      </a:t>
            </a:r>
          </a:p>
          <a:p>
            <a:pPr marL="0" lvl="1"/>
            <a:r>
              <a:rPr lang="en-US" sz="2200" smtClean="0">
                <a:latin typeface="Courier New" pitchFamily="49" charset="0"/>
                <a:ea typeface="ＭＳ Ｐゴシック" charset="-128"/>
                <a:cs typeface="Courier New" pitchFamily="49" charset="0"/>
              </a:rPr>
              <a:t>initial begin</a:t>
            </a:r>
          </a:p>
          <a:p>
            <a:pPr marL="0" lvl="1"/>
            <a:r>
              <a:rPr lang="en-US" sz="2200" smtClean="0">
                <a:latin typeface="Courier New" pitchFamily="49" charset="0"/>
                <a:ea typeface="ＭＳ Ｐゴシック" charset="-128"/>
                <a:cs typeface="Courier New" pitchFamily="49" charset="0"/>
              </a:rPr>
              <a:t>   i=int'(10.0-0.1);</a:t>
            </a:r>
          </a:p>
          <a:p>
            <a:pPr marL="0" lvl="1"/>
            <a:r>
              <a:rPr lang="en-US" sz="2200" smtClean="0">
                <a:latin typeface="Courier New" pitchFamily="49" charset="0"/>
                <a:ea typeface="ＭＳ Ｐゴシック" charset="-128"/>
                <a:cs typeface="Courier New" pitchFamily="49" charset="0"/>
              </a:rPr>
              <a:t>   $display("i = 0d%0d", i); </a:t>
            </a:r>
          </a:p>
          <a:p>
            <a:pPr marL="0" lvl="1"/>
            <a:r>
              <a:rPr lang="en-US" sz="2200" smtClean="0">
                <a:latin typeface="Courier New" pitchFamily="49" charset="0"/>
                <a:ea typeface="ＭＳ Ｐゴシック" charset="-128"/>
                <a:cs typeface="Courier New" pitchFamily="49" charset="0"/>
              </a:rPr>
              <a:t>   r=real'(42);                 </a:t>
            </a:r>
          </a:p>
          <a:p>
            <a:pPr marL="0" lvl="1"/>
            <a:r>
              <a:rPr lang="en-US" sz="2200" smtClean="0">
                <a:latin typeface="Courier New" pitchFamily="49" charset="0"/>
                <a:ea typeface="ＭＳ Ｐゴシック" charset="-128"/>
                <a:cs typeface="Courier New" pitchFamily="49" charset="0"/>
              </a:rPr>
              <a:t>   $display("r = %f", r); </a:t>
            </a:r>
          </a:p>
          <a:p>
            <a:pPr marL="0" lvl="1"/>
            <a:r>
              <a:rPr lang="en-US" sz="2200" smtClean="0">
                <a:latin typeface="Courier New" pitchFamily="49" charset="0"/>
                <a:ea typeface="ＭＳ Ｐゴシック" charset="-128"/>
                <a:cs typeface="Courier New" pitchFamily="49" charset="0"/>
              </a:rPr>
              <a:t>   b=byte'(256);              </a:t>
            </a:r>
          </a:p>
          <a:p>
            <a:pPr marL="0" lvl="1"/>
            <a:r>
              <a:rPr lang="en-US" sz="2200" smtClean="0">
                <a:latin typeface="Courier New" pitchFamily="49" charset="0"/>
                <a:ea typeface="ＭＳ Ｐゴシック" charset="-128"/>
                <a:cs typeface="Courier New" pitchFamily="49" charset="0"/>
              </a:rPr>
              <a:t>   $display("b = 0d%0d", b); </a:t>
            </a:r>
          </a:p>
          <a:p>
            <a:pPr marL="0" lvl="1"/>
            <a:r>
              <a:rPr lang="en-US" sz="2200" smtClean="0">
                <a:latin typeface="Courier New" pitchFamily="49" charset="0"/>
                <a:ea typeface="ＭＳ Ｐゴシック" charset="-128"/>
                <a:cs typeface="Courier New" pitchFamily="49" charset="0"/>
              </a:rPr>
              <a:t>end</a:t>
            </a:r>
            <a:endParaRPr lang="en-US" sz="2200" smtClean="0">
              <a:latin typeface="Courier New" pitchFamily="49" charset="0"/>
              <a:cs typeface="Courier New" pitchFamily="49" charset="0"/>
            </a:endParaRPr>
          </a:p>
        </p:txBody>
      </p:sp>
      <p:sp>
        <p:nvSpPr>
          <p:cNvPr id="11" name="TextBox 10"/>
          <p:cNvSpPr txBox="1"/>
          <p:nvPr/>
        </p:nvSpPr>
        <p:spPr>
          <a:xfrm>
            <a:off x="5562600" y="3581400"/>
            <a:ext cx="1723549"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ea typeface="ＭＳ Ｐゴシック" charset="-128"/>
                <a:cs typeface="Courier New" pitchFamily="49" charset="0"/>
              </a:rPr>
              <a:t># i = 0d10</a:t>
            </a:r>
            <a:endParaRPr lang="en-US" sz="2000" smtClean="0">
              <a:latin typeface="Courier New" pitchFamily="49" charset="0"/>
              <a:cs typeface="Courier New" pitchFamily="49" charset="0"/>
            </a:endParaRPr>
          </a:p>
        </p:txBody>
      </p:sp>
      <p:sp>
        <p:nvSpPr>
          <p:cNvPr id="13" name="TextBox 12"/>
          <p:cNvSpPr txBox="1"/>
          <p:nvPr/>
        </p:nvSpPr>
        <p:spPr>
          <a:xfrm>
            <a:off x="5562600" y="4343400"/>
            <a:ext cx="2492990"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ea typeface="ＭＳ Ｐゴシック" charset="-128"/>
                <a:cs typeface="Courier New" pitchFamily="49" charset="0"/>
              </a:rPr>
              <a:t># r = 42.000000</a:t>
            </a:r>
            <a:endParaRPr lang="en-US" sz="2000" smtClean="0">
              <a:latin typeface="Courier New" pitchFamily="49" charset="0"/>
              <a:cs typeface="Courier New" pitchFamily="49" charset="0"/>
            </a:endParaRPr>
          </a:p>
        </p:txBody>
      </p:sp>
      <p:sp>
        <p:nvSpPr>
          <p:cNvPr id="14" name="TextBox 13"/>
          <p:cNvSpPr txBox="1"/>
          <p:nvPr/>
        </p:nvSpPr>
        <p:spPr>
          <a:xfrm>
            <a:off x="5562600" y="5029200"/>
            <a:ext cx="1569660"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ea typeface="ＭＳ Ｐゴシック" charset="-128"/>
                <a:cs typeface="Courier New" pitchFamily="49" charset="0"/>
              </a:rPr>
              <a:t># b = </a:t>
            </a:r>
            <a:r>
              <a:rPr lang="en-US" sz="2000" smtClean="0">
                <a:latin typeface="Courier New" pitchFamily="49" charset="0"/>
                <a:ea typeface="ＭＳ Ｐゴシック" charset="-128"/>
                <a:cs typeface="Courier New" pitchFamily="49" charset="0"/>
              </a:rPr>
              <a:t>0d0</a:t>
            </a:r>
            <a:endParaRPr lang="en-US" sz="200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2" grpId="0"/>
      <p:bldP spid="9" grpId="0" uiExpand="1" build="p" animBg="1"/>
      <p:bldP spid="11" grpId="0" animBg="1"/>
      <p:bldP spid="13"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152400"/>
            <a:ext cx="8516629" cy="1323439"/>
          </a:xfrm>
          <a:prstGeom prst="rect">
            <a:avLst/>
          </a:prstGeom>
          <a:noFill/>
        </p:spPr>
        <p:txBody>
          <a:bodyPr wrap="square" rtlCol="0">
            <a:spAutoFit/>
          </a:bodyPr>
          <a:lstStyle/>
          <a:p>
            <a:pPr algn="ctr"/>
            <a:r>
              <a:rPr lang="en-US" sz="4000" smtClean="0"/>
              <a:t>2.12 Streaming Operators – unpacked to packed</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47</a:t>
            </a:fld>
            <a:endParaRPr lang="en-US"/>
          </a:p>
        </p:txBody>
      </p:sp>
      <p:sp>
        <p:nvSpPr>
          <p:cNvPr id="6" name="TextBox 5"/>
          <p:cNvSpPr txBox="1"/>
          <p:nvPr/>
        </p:nvSpPr>
        <p:spPr>
          <a:xfrm>
            <a:off x="341526" y="1447800"/>
            <a:ext cx="8802474" cy="1569660"/>
          </a:xfrm>
          <a:prstGeom prst="rect">
            <a:avLst/>
          </a:prstGeom>
          <a:noFill/>
        </p:spPr>
        <p:txBody>
          <a:bodyPr wrap="square" rtlCol="0">
            <a:spAutoFit/>
          </a:bodyPr>
          <a:lstStyle/>
          <a:p>
            <a:pPr marL="0" lvl="1">
              <a:buFont typeface="Arial" pitchFamily="34" charset="0"/>
              <a:buChar char="•"/>
            </a:pPr>
            <a:r>
              <a:rPr lang="en-US" sz="2400" smtClean="0">
                <a:ea typeface="ＭＳ Ｐゴシック" charset="-128"/>
              </a:rPr>
              <a:t> &gt;&gt; right of the assignment converts unpacked arrays into packed from left to right</a:t>
            </a:r>
          </a:p>
          <a:p>
            <a:pPr marL="0" lvl="1">
              <a:buFont typeface="Arial" pitchFamily="34" charset="0"/>
              <a:buChar char="•"/>
            </a:pPr>
            <a:r>
              <a:rPr lang="en-US" sz="2400" smtClean="0">
                <a:ea typeface="ＭＳ Ｐゴシック" charset="-128"/>
              </a:rPr>
              <a:t> &lt;&lt; right of the assignment converts unpacked arrays into packed from right to left </a:t>
            </a:r>
          </a:p>
        </p:txBody>
      </p:sp>
      <p:sp>
        <p:nvSpPr>
          <p:cNvPr id="9" name="TextBox 8"/>
          <p:cNvSpPr txBox="1"/>
          <p:nvPr/>
        </p:nvSpPr>
        <p:spPr>
          <a:xfrm>
            <a:off x="533400" y="3072348"/>
            <a:ext cx="6664004" cy="3477875"/>
          </a:xfrm>
          <a:prstGeom prst="rect">
            <a:avLst/>
          </a:prstGeom>
          <a:solidFill>
            <a:srgbClr val="FFFFCC"/>
          </a:solidFill>
          <a:ln>
            <a:solidFill>
              <a:schemeClr val="tx1"/>
            </a:solidFill>
          </a:ln>
        </p:spPr>
        <p:txBody>
          <a:bodyPr wrap="none" rtlCol="0">
            <a:spAutoFit/>
          </a:bodyPr>
          <a:lstStyle/>
          <a:p>
            <a:pPr marL="0" lvl="1"/>
            <a:r>
              <a:rPr lang="en-US" sz="2200" spc="-150" smtClean="0">
                <a:latin typeface="Courier New" pitchFamily="49" charset="0"/>
                <a:ea typeface="ＭＳ Ｐゴシック" charset="-128"/>
                <a:cs typeface="Courier New" pitchFamily="49" charset="0"/>
              </a:rPr>
              <a:t>int h;</a:t>
            </a:r>
          </a:p>
          <a:p>
            <a:pPr marL="0" lvl="1"/>
            <a:r>
              <a:rPr lang="pt-BR" sz="2200" spc="-150" smtClean="0">
                <a:latin typeface="Courier New" pitchFamily="49" charset="0"/>
                <a:ea typeface="ＭＳ Ｐゴシック" charset="-128"/>
                <a:cs typeface="Courier New" pitchFamily="49" charset="0"/>
              </a:rPr>
              <a:t>bit [7:0] j[4] = '{8'hA, 8'hB, 8'hC, 8'hD};</a:t>
            </a:r>
          </a:p>
          <a:p>
            <a:pPr marL="0" lvl="1"/>
            <a:r>
              <a:rPr lang="pt-BR" sz="2200" spc="-150" smtClean="0">
                <a:latin typeface="Courier New" pitchFamily="49" charset="0"/>
                <a:ea typeface="ＭＳ Ｐゴシック" charset="-128"/>
                <a:cs typeface="Courier New" pitchFamily="49" charset="0"/>
              </a:rPr>
              <a:t>$display("j= %p", j); </a:t>
            </a:r>
          </a:p>
          <a:p>
            <a:pPr marL="0" lvl="1"/>
            <a:r>
              <a:rPr lang="pt-BR" sz="2200" spc="-150" smtClean="0">
                <a:latin typeface="Courier New" pitchFamily="49" charset="0"/>
                <a:ea typeface="ＭＳ Ｐゴシック" charset="-128"/>
                <a:cs typeface="Courier New" pitchFamily="49" charset="0"/>
              </a:rPr>
              <a:t>h=j; </a:t>
            </a:r>
          </a:p>
          <a:p>
            <a:pPr marL="0" lvl="1"/>
            <a:r>
              <a:rPr lang="pt-BR" sz="2200" spc="-150" smtClean="0">
                <a:latin typeface="Courier New" pitchFamily="49" charset="0"/>
                <a:ea typeface="ＭＳ Ｐゴシック" charset="-128"/>
                <a:cs typeface="Courier New" pitchFamily="49" charset="0"/>
              </a:rPr>
              <a:t>h={ &gt;&gt; {j}};</a:t>
            </a:r>
          </a:p>
          <a:p>
            <a:pPr marL="0" lvl="1"/>
            <a:r>
              <a:rPr lang="pt-BR" sz="2200" spc="-150" smtClean="0">
                <a:latin typeface="Courier New" pitchFamily="49" charset="0"/>
                <a:ea typeface="ＭＳ Ｐゴシック" charset="-128"/>
                <a:cs typeface="Courier New" pitchFamily="49" charset="0"/>
              </a:rPr>
              <a:t>$display(“h= 0x%0h", h); </a:t>
            </a:r>
          </a:p>
          <a:p>
            <a:pPr marL="0" lvl="1"/>
            <a:r>
              <a:rPr lang="pt-BR" sz="2200" spc="-150" smtClean="0">
                <a:latin typeface="Courier New" pitchFamily="49" charset="0"/>
                <a:ea typeface="ＭＳ Ｐゴシック" charset="-128"/>
                <a:cs typeface="Courier New" pitchFamily="49" charset="0"/>
              </a:rPr>
              <a:t>h={ &lt;&lt; {j}};</a:t>
            </a:r>
          </a:p>
          <a:p>
            <a:pPr marL="0" lvl="1"/>
            <a:r>
              <a:rPr lang="pt-BR" sz="2200" spc="-150" smtClean="0">
                <a:latin typeface="Courier New" pitchFamily="49" charset="0"/>
                <a:ea typeface="ＭＳ Ｐゴシック" charset="-128"/>
                <a:cs typeface="Courier New" pitchFamily="49" charset="0"/>
              </a:rPr>
              <a:t>$display(“h= 0x%0h", h); </a:t>
            </a:r>
          </a:p>
          <a:p>
            <a:pPr marL="0" lvl="1"/>
            <a:r>
              <a:rPr lang="pt-BR" sz="2200" spc="-150" smtClean="0">
                <a:latin typeface="Courier New" pitchFamily="49" charset="0"/>
                <a:ea typeface="ＭＳ Ｐゴシック" charset="-128"/>
                <a:cs typeface="Courier New" pitchFamily="49" charset="0"/>
              </a:rPr>
              <a:t>h={ &lt;&lt; byte {j}};</a:t>
            </a:r>
          </a:p>
          <a:p>
            <a:pPr marL="0" lvl="1"/>
            <a:r>
              <a:rPr lang="pt-BR" sz="2200" spc="-150" smtClean="0">
                <a:latin typeface="Courier New" pitchFamily="49" charset="0"/>
                <a:ea typeface="ＭＳ Ｐゴシック" charset="-128"/>
                <a:cs typeface="Courier New" pitchFamily="49" charset="0"/>
              </a:rPr>
              <a:t>$display(“h= 0x%0h", h); </a:t>
            </a:r>
          </a:p>
        </p:txBody>
      </p:sp>
      <p:sp>
        <p:nvSpPr>
          <p:cNvPr id="10" name="TextBox 9"/>
          <p:cNvSpPr txBox="1"/>
          <p:nvPr/>
        </p:nvSpPr>
        <p:spPr>
          <a:xfrm>
            <a:off x="4343400" y="3733800"/>
            <a:ext cx="3570208" cy="400110"/>
          </a:xfrm>
          <a:prstGeom prst="rect">
            <a:avLst/>
          </a:prstGeom>
          <a:solidFill>
            <a:srgbClr val="CCFFCC"/>
          </a:solidFill>
          <a:ln>
            <a:solidFill>
              <a:schemeClr val="tx1"/>
            </a:solidFill>
          </a:ln>
        </p:spPr>
        <p:txBody>
          <a:bodyPr wrap="none" rtlCol="0">
            <a:spAutoFit/>
          </a:bodyPr>
          <a:lstStyle/>
          <a:p>
            <a:r>
              <a:rPr lang="pl-PL" sz="2000" smtClean="0">
                <a:latin typeface="Courier New" pitchFamily="49" charset="0"/>
                <a:ea typeface="ＭＳ Ｐゴシック" charset="-128"/>
                <a:cs typeface="Courier New" pitchFamily="49" charset="0"/>
              </a:rPr>
              <a:t># j= '{10, 11, 12, 13}</a:t>
            </a:r>
            <a:endParaRPr lang="en-US" sz="2000" smtClean="0">
              <a:latin typeface="Courier New" pitchFamily="49" charset="0"/>
              <a:cs typeface="Courier New" pitchFamily="49" charset="0"/>
            </a:endParaRPr>
          </a:p>
        </p:txBody>
      </p:sp>
      <p:sp>
        <p:nvSpPr>
          <p:cNvPr id="11" name="TextBox 10"/>
          <p:cNvSpPr txBox="1"/>
          <p:nvPr/>
        </p:nvSpPr>
        <p:spPr>
          <a:xfrm>
            <a:off x="4343400" y="4800600"/>
            <a:ext cx="2492990" cy="400110"/>
          </a:xfrm>
          <a:prstGeom prst="rect">
            <a:avLst/>
          </a:prstGeom>
          <a:solidFill>
            <a:srgbClr val="CCFFCC"/>
          </a:solidFill>
          <a:ln>
            <a:solidFill>
              <a:schemeClr val="tx1"/>
            </a:solidFill>
          </a:ln>
        </p:spPr>
        <p:txBody>
          <a:bodyPr wrap="none" rtlCol="0">
            <a:spAutoFit/>
          </a:bodyPr>
          <a:lstStyle/>
          <a:p>
            <a:r>
              <a:rPr lang="pt-BR" sz="2000" smtClean="0">
                <a:latin typeface="Courier New" pitchFamily="49" charset="0"/>
                <a:ea typeface="ＭＳ Ｐゴシック" charset="-128"/>
                <a:cs typeface="Courier New" pitchFamily="49" charset="0"/>
              </a:rPr>
              <a:t># h= 0x0a0b0c0d</a:t>
            </a:r>
            <a:endParaRPr lang="en-US" sz="2000" smtClean="0">
              <a:latin typeface="Courier New" pitchFamily="49" charset="0"/>
              <a:cs typeface="Courier New" pitchFamily="49" charset="0"/>
            </a:endParaRPr>
          </a:p>
        </p:txBody>
      </p:sp>
      <p:sp>
        <p:nvSpPr>
          <p:cNvPr id="12" name="TextBox 11"/>
          <p:cNvSpPr txBox="1"/>
          <p:nvPr/>
        </p:nvSpPr>
        <p:spPr>
          <a:xfrm>
            <a:off x="4343400" y="5486400"/>
            <a:ext cx="2492990" cy="400110"/>
          </a:xfrm>
          <a:prstGeom prst="rect">
            <a:avLst/>
          </a:prstGeom>
          <a:solidFill>
            <a:srgbClr val="CCFFCC"/>
          </a:solidFill>
          <a:ln>
            <a:solidFill>
              <a:schemeClr val="tx1"/>
            </a:solidFill>
          </a:ln>
        </p:spPr>
        <p:txBody>
          <a:bodyPr wrap="none" rtlCol="0">
            <a:spAutoFit/>
          </a:bodyPr>
          <a:lstStyle/>
          <a:p>
            <a:r>
              <a:rPr lang="pt-BR" sz="2000" smtClean="0">
                <a:latin typeface="Courier New" pitchFamily="49" charset="0"/>
                <a:ea typeface="ＭＳ Ｐゴシック" charset="-128"/>
                <a:cs typeface="Courier New" pitchFamily="49" charset="0"/>
              </a:rPr>
              <a:t># i= 0xb030d050</a:t>
            </a:r>
            <a:endParaRPr lang="en-US" sz="2000" smtClean="0">
              <a:latin typeface="Courier New" pitchFamily="49" charset="0"/>
              <a:cs typeface="Courier New" pitchFamily="49" charset="0"/>
            </a:endParaRPr>
          </a:p>
        </p:txBody>
      </p:sp>
      <p:sp>
        <p:nvSpPr>
          <p:cNvPr id="13" name="TextBox 12"/>
          <p:cNvSpPr txBox="1"/>
          <p:nvPr/>
        </p:nvSpPr>
        <p:spPr>
          <a:xfrm>
            <a:off x="4343400" y="6096000"/>
            <a:ext cx="2492990" cy="400110"/>
          </a:xfrm>
          <a:prstGeom prst="rect">
            <a:avLst/>
          </a:prstGeom>
          <a:solidFill>
            <a:srgbClr val="CCFFCC"/>
          </a:solidFill>
          <a:ln>
            <a:solidFill>
              <a:schemeClr val="tx1"/>
            </a:solidFill>
          </a:ln>
        </p:spPr>
        <p:txBody>
          <a:bodyPr wrap="none" rtlCol="0">
            <a:spAutoFit/>
          </a:bodyPr>
          <a:lstStyle/>
          <a:p>
            <a:r>
              <a:rPr lang="pt-BR" sz="2000" smtClean="0">
                <a:latin typeface="Courier New" pitchFamily="49" charset="0"/>
                <a:ea typeface="ＭＳ Ｐゴシック" charset="-128"/>
                <a:cs typeface="Courier New" pitchFamily="49" charset="0"/>
              </a:rPr>
              <a:t># h= 0x0d0c0b0a</a:t>
            </a:r>
            <a:endParaRPr lang="en-US" sz="2000" smtClean="0">
              <a:latin typeface="Courier New" pitchFamily="49" charset="0"/>
              <a:cs typeface="Courier New" pitchFamily="49" charset="0"/>
            </a:endParaRPr>
          </a:p>
        </p:txBody>
      </p:sp>
      <p:sp>
        <p:nvSpPr>
          <p:cNvPr id="14" name="TextBox 13"/>
          <p:cNvSpPr txBox="1"/>
          <p:nvPr/>
        </p:nvSpPr>
        <p:spPr>
          <a:xfrm>
            <a:off x="1264920" y="4114800"/>
            <a:ext cx="7478329" cy="384721"/>
          </a:xfrm>
          <a:prstGeom prst="rect">
            <a:avLst/>
          </a:prstGeom>
          <a:solidFill>
            <a:srgbClr val="CCFFCC"/>
          </a:solidFill>
          <a:ln>
            <a:solidFill>
              <a:schemeClr val="tx1"/>
            </a:solidFill>
          </a:ln>
        </p:spPr>
        <p:txBody>
          <a:bodyPr wrap="none" rtlCol="0">
            <a:spAutoFit/>
          </a:bodyPr>
          <a:lstStyle/>
          <a:p>
            <a:r>
              <a:rPr lang="pt-BR" sz="1900" smtClean="0">
                <a:latin typeface="Courier New" pitchFamily="49" charset="0"/>
                <a:ea typeface="ＭＳ Ｐゴシック" charset="-128"/>
                <a:cs typeface="Courier New" pitchFamily="49" charset="0"/>
              </a:rPr>
              <a:t>...C</a:t>
            </a:r>
            <a:r>
              <a:rPr lang="en-US" sz="1900" smtClean="0">
                <a:latin typeface="Courier New" pitchFamily="49" charset="0"/>
                <a:ea typeface="ＭＳ Ｐゴシック" charset="-128"/>
                <a:cs typeface="Courier New" pitchFamily="49" charset="0"/>
              </a:rPr>
              <a:t>annot assign an unpacked type to a packed type</a:t>
            </a:r>
            <a:endParaRPr lang="en-US" sz="190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9" end="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animBg="1"/>
      <p:bldP spid="10" grpId="0" animBg="1"/>
      <p:bldP spid="11" grpId="0" animBg="1"/>
      <p:bldP spid="12"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1323439"/>
          </a:xfrm>
          <a:prstGeom prst="rect">
            <a:avLst/>
          </a:prstGeom>
          <a:noFill/>
        </p:spPr>
        <p:txBody>
          <a:bodyPr wrap="square" rtlCol="0">
            <a:spAutoFit/>
          </a:bodyPr>
          <a:lstStyle/>
          <a:p>
            <a:pPr algn="ctr"/>
            <a:r>
              <a:rPr lang="en-US" sz="4000" smtClean="0"/>
              <a:t>2.12 Streaming Operators – packed to unpacked</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48</a:t>
            </a:fld>
            <a:endParaRPr lang="en-US"/>
          </a:p>
        </p:txBody>
      </p:sp>
      <p:sp>
        <p:nvSpPr>
          <p:cNvPr id="6" name="TextBox 5"/>
          <p:cNvSpPr txBox="1"/>
          <p:nvPr/>
        </p:nvSpPr>
        <p:spPr>
          <a:xfrm>
            <a:off x="341526" y="1524000"/>
            <a:ext cx="8497674" cy="1569660"/>
          </a:xfrm>
          <a:prstGeom prst="rect">
            <a:avLst/>
          </a:prstGeom>
          <a:noFill/>
        </p:spPr>
        <p:txBody>
          <a:bodyPr wrap="square" rtlCol="0">
            <a:spAutoFit/>
          </a:bodyPr>
          <a:lstStyle/>
          <a:p>
            <a:pPr marL="0" lvl="1">
              <a:buFont typeface="Arial" pitchFamily="34" charset="0"/>
              <a:buChar char="•"/>
            </a:pPr>
            <a:r>
              <a:rPr lang="en-US" sz="2400" smtClean="0">
                <a:ea typeface="ＭＳ Ｐゴシック" charset="-128"/>
              </a:rPr>
              <a:t> &gt;&gt; left of the assignment converts packed arrays into unpacked from left to right</a:t>
            </a:r>
          </a:p>
          <a:p>
            <a:pPr marL="0" lvl="1">
              <a:buFont typeface="Arial" pitchFamily="34" charset="0"/>
              <a:buChar char="•"/>
            </a:pPr>
            <a:r>
              <a:rPr lang="en-US" sz="2400" smtClean="0">
                <a:ea typeface="ＭＳ Ｐゴシック" charset="-128"/>
              </a:rPr>
              <a:t> &lt;&lt; left of the assignment converts packed arrays into unpacked from right to left </a:t>
            </a:r>
          </a:p>
        </p:txBody>
      </p:sp>
      <p:sp>
        <p:nvSpPr>
          <p:cNvPr id="9" name="TextBox 8"/>
          <p:cNvSpPr txBox="1"/>
          <p:nvPr/>
        </p:nvSpPr>
        <p:spPr>
          <a:xfrm>
            <a:off x="609600" y="3276600"/>
            <a:ext cx="4772460" cy="2800767"/>
          </a:xfrm>
          <a:prstGeom prst="rect">
            <a:avLst/>
          </a:prstGeom>
          <a:solidFill>
            <a:srgbClr val="FFFFCC"/>
          </a:solidFill>
          <a:ln>
            <a:solidFill>
              <a:schemeClr val="tx1"/>
            </a:solidFill>
          </a:ln>
        </p:spPr>
        <p:txBody>
          <a:bodyPr wrap="none" rtlCol="0">
            <a:spAutoFit/>
          </a:bodyPr>
          <a:lstStyle/>
          <a:p>
            <a:pPr marL="0" lvl="1"/>
            <a:r>
              <a:rPr lang="en-US" sz="2200" smtClean="0">
                <a:latin typeface="Courier New" pitchFamily="49" charset="0"/>
                <a:ea typeface="ＭＳ Ｐゴシック" charset="-128"/>
                <a:cs typeface="Courier New" pitchFamily="49" charset="0"/>
              </a:rPr>
              <a:t>int k=32'h89ABCDEF;</a:t>
            </a:r>
            <a:endParaRPr lang="pt-BR" sz="2200" smtClean="0">
              <a:latin typeface="Courier New" pitchFamily="49" charset="0"/>
              <a:ea typeface="ＭＳ Ｐゴシック" charset="-128"/>
              <a:cs typeface="Courier New" pitchFamily="49" charset="0"/>
            </a:endParaRPr>
          </a:p>
          <a:p>
            <a:pPr marL="0" lvl="1"/>
            <a:r>
              <a:rPr lang="pt-BR" sz="2200" smtClean="0">
                <a:latin typeface="Courier New" pitchFamily="49" charset="0"/>
                <a:ea typeface="ＭＳ Ｐゴシック" charset="-128"/>
                <a:cs typeface="Courier New" pitchFamily="49" charset="0"/>
              </a:rPr>
              <a:t>byte b1,b2,b3,b4;</a:t>
            </a:r>
          </a:p>
          <a:p>
            <a:pPr marL="0" lvl="1"/>
            <a:r>
              <a:rPr lang="pt-BR" sz="2200" smtClean="0">
                <a:latin typeface="Courier New" pitchFamily="49" charset="0"/>
                <a:ea typeface="ＭＳ Ｐゴシック" charset="-128"/>
                <a:cs typeface="Courier New" pitchFamily="49" charset="0"/>
              </a:rPr>
              <a:t>b1=k[0];</a:t>
            </a:r>
          </a:p>
          <a:p>
            <a:pPr marL="0" lvl="1"/>
            <a:r>
              <a:rPr lang="pt-BR" sz="2200" smtClean="0">
                <a:latin typeface="Courier New" pitchFamily="49" charset="0"/>
                <a:ea typeface="ＭＳ Ｐゴシック" charset="-128"/>
                <a:cs typeface="Courier New" pitchFamily="49" charset="0"/>
              </a:rPr>
              <a:t>$display("b1= 0x%0h", b1); </a:t>
            </a:r>
          </a:p>
          <a:p>
            <a:pPr marL="0" lvl="1"/>
            <a:r>
              <a:rPr lang="pt-BR" sz="2200" smtClean="0">
                <a:latin typeface="Courier New" pitchFamily="49" charset="0"/>
                <a:ea typeface="ＭＳ Ｐゴシック" charset="-128"/>
                <a:cs typeface="Courier New" pitchFamily="49" charset="0"/>
              </a:rPr>
              <a:t>{&gt;&gt;{b1,b2,b3,b4}}=k;</a:t>
            </a:r>
          </a:p>
          <a:p>
            <a:pPr marL="0" lvl="1"/>
            <a:r>
              <a:rPr lang="pt-BR" sz="2200" smtClean="0">
                <a:latin typeface="Courier New" pitchFamily="49" charset="0"/>
                <a:ea typeface="ＭＳ Ｐゴシック" charset="-128"/>
                <a:cs typeface="Courier New" pitchFamily="49" charset="0"/>
              </a:rPr>
              <a:t>$display("b1= 0x%0h", b1);</a:t>
            </a:r>
          </a:p>
          <a:p>
            <a:pPr marL="0" lvl="1"/>
            <a:r>
              <a:rPr lang="en-US" sz="2200" smtClean="0">
                <a:latin typeface="Courier New" pitchFamily="49" charset="0"/>
                <a:ea typeface="ＭＳ Ｐゴシック" charset="-128"/>
                <a:cs typeface="Courier New" pitchFamily="49" charset="0"/>
              </a:rPr>
              <a:t>{&lt;&lt;{b1,b2,b3,b4}}=k;</a:t>
            </a:r>
          </a:p>
          <a:p>
            <a:pPr marL="0" lvl="1"/>
            <a:r>
              <a:rPr lang="en-US" sz="2200" smtClean="0">
                <a:latin typeface="Courier New" pitchFamily="49" charset="0"/>
                <a:ea typeface="ＭＳ Ｐゴシック" charset="-128"/>
                <a:cs typeface="Courier New" pitchFamily="49" charset="0"/>
              </a:rPr>
              <a:t>$display("b1= 0x%0h", b1);</a:t>
            </a:r>
            <a:endParaRPr lang="en-US" sz="2200" smtClean="0">
              <a:latin typeface="Courier New" pitchFamily="49" charset="0"/>
              <a:cs typeface="Courier New" pitchFamily="49" charset="0"/>
            </a:endParaRPr>
          </a:p>
        </p:txBody>
      </p:sp>
      <p:sp>
        <p:nvSpPr>
          <p:cNvPr id="10" name="TextBox 9"/>
          <p:cNvSpPr txBox="1"/>
          <p:nvPr/>
        </p:nvSpPr>
        <p:spPr>
          <a:xfrm>
            <a:off x="5486400" y="4343400"/>
            <a:ext cx="1723549" cy="400110"/>
          </a:xfrm>
          <a:prstGeom prst="rect">
            <a:avLst/>
          </a:prstGeom>
          <a:solidFill>
            <a:srgbClr val="CCFFCC"/>
          </a:solidFill>
          <a:ln>
            <a:solidFill>
              <a:schemeClr val="tx1"/>
            </a:solidFill>
          </a:ln>
        </p:spPr>
        <p:txBody>
          <a:bodyPr wrap="none" rtlCol="0">
            <a:spAutoFit/>
          </a:bodyPr>
          <a:lstStyle/>
          <a:p>
            <a:r>
              <a:rPr lang="pt-BR" sz="2000" smtClean="0">
                <a:latin typeface="Courier New" pitchFamily="49" charset="0"/>
                <a:ea typeface="ＭＳ Ｐゴシック" charset="-128"/>
                <a:cs typeface="Courier New" pitchFamily="49" charset="0"/>
              </a:rPr>
              <a:t># b1= 0x01</a:t>
            </a:r>
            <a:endParaRPr lang="en-US" sz="2000" smtClean="0">
              <a:latin typeface="Courier New" pitchFamily="49" charset="0"/>
              <a:cs typeface="Courier New" pitchFamily="49" charset="0"/>
            </a:endParaRPr>
          </a:p>
        </p:txBody>
      </p:sp>
      <p:sp>
        <p:nvSpPr>
          <p:cNvPr id="11" name="TextBox 10"/>
          <p:cNvSpPr txBox="1"/>
          <p:nvPr/>
        </p:nvSpPr>
        <p:spPr>
          <a:xfrm>
            <a:off x="5486400" y="5029200"/>
            <a:ext cx="1723549" cy="400110"/>
          </a:xfrm>
          <a:prstGeom prst="rect">
            <a:avLst/>
          </a:prstGeom>
          <a:solidFill>
            <a:srgbClr val="CCFFCC"/>
          </a:solidFill>
          <a:ln>
            <a:solidFill>
              <a:schemeClr val="tx1"/>
            </a:solidFill>
          </a:ln>
        </p:spPr>
        <p:txBody>
          <a:bodyPr wrap="none" rtlCol="0">
            <a:spAutoFit/>
          </a:bodyPr>
          <a:lstStyle/>
          <a:p>
            <a:r>
              <a:rPr lang="pt-BR" sz="2000" smtClean="0">
                <a:latin typeface="Courier New" pitchFamily="49" charset="0"/>
                <a:ea typeface="ＭＳ Ｐゴシック" charset="-128"/>
                <a:cs typeface="Courier New" pitchFamily="49" charset="0"/>
              </a:rPr>
              <a:t># b1= 0x89</a:t>
            </a:r>
            <a:endParaRPr lang="en-US" sz="2000" smtClean="0">
              <a:latin typeface="Courier New" pitchFamily="49" charset="0"/>
              <a:cs typeface="Courier New" pitchFamily="49" charset="0"/>
            </a:endParaRPr>
          </a:p>
        </p:txBody>
      </p:sp>
      <p:sp>
        <p:nvSpPr>
          <p:cNvPr id="12" name="TextBox 11"/>
          <p:cNvSpPr txBox="1"/>
          <p:nvPr/>
        </p:nvSpPr>
        <p:spPr>
          <a:xfrm>
            <a:off x="5486400" y="5638800"/>
            <a:ext cx="1723549"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ea typeface="ＭＳ Ｐゴシック" charset="-128"/>
                <a:cs typeface="Courier New" pitchFamily="49" charset="0"/>
              </a:rPr>
              <a:t># b1= 0xF7</a:t>
            </a:r>
            <a:endParaRPr lang="en-US" sz="200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uiExpand="1" build="p" animBg="1"/>
      <p:bldP spid="10" grpId="0" animBg="1"/>
      <p:bldP spid="11"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Type Conversion and Streaming Exercise</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49</a:t>
            </a:fld>
            <a:endParaRPr lang="en-US"/>
          </a:p>
        </p:txBody>
      </p:sp>
      <p:sp>
        <p:nvSpPr>
          <p:cNvPr id="6" name="TextBox 5"/>
          <p:cNvSpPr txBox="1"/>
          <p:nvPr/>
        </p:nvSpPr>
        <p:spPr>
          <a:xfrm>
            <a:off x="228600" y="990600"/>
            <a:ext cx="8802474" cy="4462760"/>
          </a:xfrm>
          <a:prstGeom prst="rect">
            <a:avLst/>
          </a:prstGeom>
          <a:noFill/>
        </p:spPr>
        <p:txBody>
          <a:bodyPr wrap="square" rtlCol="0">
            <a:spAutoFit/>
          </a:bodyPr>
          <a:lstStyle/>
          <a:p>
            <a:pPr lvl="1" indent="-457200">
              <a:buFont typeface="+mj-lt"/>
              <a:buAutoNum type="arabicPeriod"/>
            </a:pPr>
            <a:r>
              <a:rPr lang="en-US" sz="2400" smtClean="0">
                <a:ea typeface="ＭＳ Ｐゴシック" charset="-128"/>
              </a:rPr>
              <a:t> Create a user defined type, </a:t>
            </a:r>
            <a:r>
              <a:rPr lang="en-US" sz="2200" spc="-150" smtClean="0">
                <a:latin typeface="Courier New" pitchFamily="49" charset="0"/>
                <a:ea typeface="ＭＳ Ｐゴシック" charset="-128"/>
                <a:cs typeface="Courier New" pitchFamily="49" charset="0"/>
              </a:rPr>
              <a:t>nibble_t</a:t>
            </a:r>
            <a:r>
              <a:rPr lang="en-US" sz="2400" smtClean="0">
                <a:ea typeface="ＭＳ Ｐゴシック" charset="-128"/>
              </a:rPr>
              <a:t>, </a:t>
            </a:r>
            <a:r>
              <a:rPr lang="en-US" sz="2400" smtClean="0">
                <a:ea typeface="ＭＳ Ｐゴシック" charset="-128"/>
              </a:rPr>
              <a:t>of 4 bits</a:t>
            </a:r>
          </a:p>
          <a:p>
            <a:pPr lvl="1" indent="-457200">
              <a:buFont typeface="+mj-lt"/>
              <a:buAutoNum type="arabicPeriod"/>
            </a:pPr>
            <a:r>
              <a:rPr lang="en-US" sz="2400" smtClean="0">
                <a:ea typeface="ＭＳ Ｐゴシック" charset="-128"/>
              </a:rPr>
              <a:t> Create a real variable, </a:t>
            </a:r>
            <a:r>
              <a:rPr lang="en-US" sz="2200" spc="-150" smtClean="0">
                <a:latin typeface="Courier New" pitchFamily="49" charset="0"/>
                <a:ea typeface="ＭＳ Ｐゴシック" charset="-128"/>
                <a:cs typeface="Courier New" pitchFamily="49" charset="0"/>
              </a:rPr>
              <a:t>r</a:t>
            </a:r>
            <a:r>
              <a:rPr lang="en-US" sz="2400" smtClean="0">
                <a:ea typeface="ＭＳ Ｐゴシック" charset="-128"/>
              </a:rPr>
              <a:t>,  and initialize it to 4.33</a:t>
            </a:r>
          </a:p>
          <a:p>
            <a:pPr lvl="1" indent="-457200">
              <a:buFont typeface="+mj-lt"/>
              <a:buAutoNum type="arabicPeriod"/>
            </a:pPr>
            <a:r>
              <a:rPr lang="en-US" sz="2400" smtClean="0">
                <a:ea typeface="ＭＳ Ｐゴシック" charset="-128"/>
              </a:rPr>
              <a:t> Create a short int variable, </a:t>
            </a:r>
            <a:r>
              <a:rPr lang="en-US" sz="2200" spc="-150" smtClean="0">
                <a:latin typeface="Courier New" pitchFamily="49" charset="0"/>
                <a:ea typeface="ＭＳ Ｐゴシック" charset="-128"/>
                <a:cs typeface="Courier New" pitchFamily="49" charset="0"/>
              </a:rPr>
              <a:t>i_pack</a:t>
            </a:r>
          </a:p>
          <a:p>
            <a:pPr lvl="1" indent="-457200">
              <a:buFont typeface="+mj-lt"/>
              <a:buAutoNum type="arabicPeriod"/>
            </a:pPr>
            <a:r>
              <a:rPr lang="en-US" sz="2400" smtClean="0">
                <a:ea typeface="ＭＳ Ｐゴシック" charset="-128"/>
              </a:rPr>
              <a:t> Create an unpacked array, </a:t>
            </a:r>
            <a:r>
              <a:rPr lang="en-US" sz="2200" spc="-150" smtClean="0">
                <a:latin typeface="Courier New" pitchFamily="49" charset="0"/>
                <a:ea typeface="ＭＳ Ｐゴシック" charset="-128"/>
                <a:cs typeface="Courier New" pitchFamily="49" charset="0"/>
              </a:rPr>
              <a:t>k</a:t>
            </a:r>
            <a:r>
              <a:rPr lang="en-US" sz="2400" smtClean="0">
                <a:ea typeface="ＭＳ Ｐゴシック" charset="-128"/>
              </a:rPr>
              <a:t>, containing 4 elements of your user defined type nibble and initialize it to 4’h0, 4’hF, 4’hE, and 4’hD</a:t>
            </a:r>
          </a:p>
          <a:p>
            <a:pPr lvl="1" indent="-457200">
              <a:buFont typeface="+mj-lt"/>
              <a:buAutoNum type="arabicPeriod"/>
            </a:pPr>
            <a:r>
              <a:rPr lang="en-US" sz="2400" smtClean="0">
                <a:ea typeface="ＭＳ Ｐゴシック" charset="-128"/>
              </a:rPr>
              <a:t> Print out </a:t>
            </a:r>
            <a:r>
              <a:rPr lang="en-US" sz="2200" spc="-150" smtClean="0">
                <a:latin typeface="Courier New" pitchFamily="49" charset="0"/>
                <a:ea typeface="ＭＳ Ｐゴシック" charset="-128"/>
                <a:cs typeface="Courier New" pitchFamily="49" charset="0"/>
              </a:rPr>
              <a:t>k</a:t>
            </a:r>
          </a:p>
          <a:p>
            <a:pPr lvl="1" indent="-457200">
              <a:buFont typeface="+mj-lt"/>
              <a:buAutoNum type="arabicPeriod"/>
            </a:pPr>
            <a:r>
              <a:rPr lang="en-US" sz="2400" smtClean="0">
                <a:ea typeface="ＭＳ Ｐゴシック" charset="-128"/>
              </a:rPr>
              <a:t> Stream </a:t>
            </a:r>
            <a:r>
              <a:rPr lang="en-US" sz="2200" spc="-150" smtClean="0">
                <a:latin typeface="Courier New" pitchFamily="49" charset="0"/>
                <a:ea typeface="ＭＳ Ｐゴシック" charset="-128"/>
                <a:cs typeface="Courier New" pitchFamily="49" charset="0"/>
              </a:rPr>
              <a:t>k</a:t>
            </a:r>
            <a:r>
              <a:rPr lang="en-US" sz="2400" smtClean="0">
                <a:ea typeface="ＭＳ Ｐゴシック" charset="-128"/>
              </a:rPr>
              <a:t> into </a:t>
            </a:r>
            <a:r>
              <a:rPr lang="en-US" sz="2200" spc="-150" smtClean="0">
                <a:latin typeface="Courier New" pitchFamily="49" charset="0"/>
                <a:ea typeface="ＭＳ Ｐゴシック" charset="-128"/>
                <a:cs typeface="Courier New" pitchFamily="49" charset="0"/>
              </a:rPr>
              <a:t>i_pack</a:t>
            </a:r>
            <a:r>
              <a:rPr lang="en-US" sz="2400" smtClean="0">
                <a:ea typeface="ＭＳ Ｐゴシック" charset="-128"/>
              </a:rPr>
              <a:t> right to left on a bit basis and print out </a:t>
            </a:r>
            <a:r>
              <a:rPr lang="en-US" sz="2200" spc="-150" smtClean="0">
                <a:latin typeface="Courier New" pitchFamily="49" charset="0"/>
                <a:ea typeface="ＭＳ Ｐゴシック" charset="-128"/>
                <a:cs typeface="Courier New" pitchFamily="49" charset="0"/>
              </a:rPr>
              <a:t>i_pack</a:t>
            </a:r>
          </a:p>
          <a:p>
            <a:pPr lvl="1" indent="-457200">
              <a:buFont typeface="+mj-lt"/>
              <a:buAutoNum type="arabicPeriod"/>
            </a:pPr>
            <a:r>
              <a:rPr lang="en-US" sz="2400" smtClean="0">
                <a:ea typeface="ＭＳ Ｐゴシック" charset="-128"/>
              </a:rPr>
              <a:t> Stream </a:t>
            </a:r>
            <a:r>
              <a:rPr lang="en-US" sz="2200" spc="-150" smtClean="0">
                <a:latin typeface="Courier New" pitchFamily="49" charset="0"/>
                <a:ea typeface="ＭＳ Ｐゴシック" charset="-128"/>
                <a:cs typeface="Courier New" pitchFamily="49" charset="0"/>
              </a:rPr>
              <a:t>k</a:t>
            </a:r>
            <a:r>
              <a:rPr lang="en-US" sz="2400" smtClean="0">
                <a:ea typeface="ＭＳ Ｐゴシック" charset="-128"/>
              </a:rPr>
              <a:t> into </a:t>
            </a:r>
            <a:r>
              <a:rPr lang="en-US" sz="2200" spc="-150" smtClean="0">
                <a:latin typeface="Courier New" pitchFamily="49" charset="0"/>
                <a:ea typeface="ＭＳ Ｐゴシック" charset="-128"/>
                <a:cs typeface="Courier New" pitchFamily="49" charset="0"/>
              </a:rPr>
              <a:t>i_pack</a:t>
            </a:r>
            <a:r>
              <a:rPr lang="en-US" sz="2400" smtClean="0">
                <a:ea typeface="ＭＳ Ｐゴシック" charset="-128"/>
              </a:rPr>
              <a:t> right to left on a nibble basis and print out </a:t>
            </a:r>
            <a:r>
              <a:rPr lang="en-US" sz="2200" spc="-150" smtClean="0">
                <a:latin typeface="Courier New" pitchFamily="49" charset="0"/>
                <a:ea typeface="ＭＳ Ｐゴシック" charset="-128"/>
                <a:cs typeface="Courier New" pitchFamily="49" charset="0"/>
              </a:rPr>
              <a:t>i_pack</a:t>
            </a:r>
          </a:p>
          <a:p>
            <a:pPr lvl="1" indent="-457200">
              <a:buFont typeface="+mj-lt"/>
              <a:buAutoNum type="arabicPeriod"/>
            </a:pPr>
            <a:r>
              <a:rPr lang="en-US" sz="2400" smtClean="0">
                <a:ea typeface="ＭＳ Ｐゴシック" charset="-128"/>
              </a:rPr>
              <a:t> Type convert real </a:t>
            </a:r>
            <a:r>
              <a:rPr lang="en-US" sz="2200" spc="-150" smtClean="0">
                <a:latin typeface="Courier New" pitchFamily="49" charset="0"/>
                <a:ea typeface="ＭＳ Ｐゴシック" charset="-128"/>
                <a:cs typeface="Courier New" pitchFamily="49" charset="0"/>
              </a:rPr>
              <a:t>r</a:t>
            </a:r>
            <a:r>
              <a:rPr lang="en-US" sz="2400" smtClean="0">
                <a:ea typeface="ＭＳ Ｐゴシック" charset="-128"/>
              </a:rPr>
              <a:t> into a nibble, assign it to </a:t>
            </a:r>
            <a:r>
              <a:rPr lang="en-US" sz="2200" spc="-150" smtClean="0">
                <a:latin typeface="Courier New" pitchFamily="49" charset="0"/>
                <a:ea typeface="ＭＳ Ｐゴシック" charset="-128"/>
                <a:cs typeface="Courier New" pitchFamily="49" charset="0"/>
              </a:rPr>
              <a:t>k[0]</a:t>
            </a:r>
            <a:r>
              <a:rPr lang="en-US" sz="2400" smtClean="0">
                <a:ea typeface="ＭＳ Ｐゴシック" charset="-128"/>
              </a:rPr>
              <a:t>, and print out </a:t>
            </a:r>
            <a:r>
              <a:rPr lang="en-US" sz="2200" spc="-150" smtClean="0">
                <a:latin typeface="Courier New" pitchFamily="49" charset="0"/>
                <a:ea typeface="ＭＳ Ｐゴシック" charset="-128"/>
                <a:cs typeface="Courier New" pitchFamily="49" charset="0"/>
              </a:rPr>
              <a:t>k</a:t>
            </a:r>
          </a:p>
          <a:p>
            <a:pPr marL="0" lvl="1"/>
            <a:endParaRPr lang="en-US" sz="2400" smtClean="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2.1.1: The Logic Type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5</a:t>
            </a:fld>
            <a:endParaRPr lang="en-US"/>
          </a:p>
        </p:txBody>
      </p:sp>
      <p:sp>
        <p:nvSpPr>
          <p:cNvPr id="5" name="TextBox 4"/>
          <p:cNvSpPr txBox="1"/>
          <p:nvPr/>
        </p:nvSpPr>
        <p:spPr>
          <a:xfrm>
            <a:off x="609600" y="1447800"/>
            <a:ext cx="8305800" cy="3416320"/>
          </a:xfrm>
          <a:prstGeom prst="rect">
            <a:avLst/>
          </a:prstGeom>
          <a:noFill/>
        </p:spPr>
        <p:txBody>
          <a:bodyPr wrap="square" rtlCol="0">
            <a:spAutoFit/>
          </a:bodyPr>
          <a:lstStyle/>
          <a:p>
            <a:pPr>
              <a:buFont typeface="Arial" pitchFamily="34" charset="0"/>
              <a:buChar char="•"/>
            </a:pPr>
            <a:r>
              <a:rPr lang="en-US" sz="2400" smtClean="0"/>
              <a:t>Verilog has 2 data types</a:t>
            </a:r>
          </a:p>
          <a:p>
            <a:pPr lvl="1">
              <a:buFont typeface="Arial" pitchFamily="34" charset="0"/>
              <a:buChar char="•"/>
            </a:pPr>
            <a:r>
              <a:rPr lang="en-US" sz="2400" smtClean="0"/>
              <a:t> wire</a:t>
            </a:r>
          </a:p>
          <a:p>
            <a:pPr lvl="1">
              <a:buFont typeface="Arial" pitchFamily="34" charset="0"/>
              <a:buChar char="•"/>
            </a:pPr>
            <a:r>
              <a:rPr lang="en-US" sz="2400" smtClean="0"/>
              <a:t> reg </a:t>
            </a:r>
          </a:p>
          <a:p>
            <a:pPr>
              <a:buFont typeface="Arial" pitchFamily="34" charset="0"/>
              <a:buChar char="•"/>
            </a:pPr>
            <a:r>
              <a:rPr lang="en-US" sz="2400" smtClean="0">
                <a:ea typeface="ＭＳ Ｐゴシック" pitchFamily="-65" charset="-128"/>
              </a:rPr>
              <a:t>SystemVerilog  introduces the </a:t>
            </a:r>
            <a:r>
              <a:rPr lang="en-US" sz="2400" smtClean="0">
                <a:latin typeface="Courier New" pitchFamily="-65" charset="0"/>
                <a:ea typeface="ＭＳ Ｐゴシック" pitchFamily="-65" charset="-128"/>
              </a:rPr>
              <a:t>logic </a:t>
            </a:r>
            <a:r>
              <a:rPr lang="en-US" sz="2400" smtClean="0">
                <a:ea typeface="ＭＳ Ｐゴシック" pitchFamily="-65" charset="-128"/>
              </a:rPr>
              <a:t>data type</a:t>
            </a:r>
          </a:p>
          <a:p>
            <a:pPr lvl="1">
              <a:buFont typeface="Arial" pitchFamily="34" charset="0"/>
              <a:buChar char="•"/>
            </a:pPr>
            <a:r>
              <a:rPr lang="en-US" sz="2400" smtClean="0">
                <a:ea typeface="ＭＳ Ｐゴシック" pitchFamily="-65" charset="-128"/>
              </a:rPr>
              <a:t> Still 4-value </a:t>
            </a:r>
          </a:p>
          <a:p>
            <a:pPr lvl="1">
              <a:buFont typeface="Arial" pitchFamily="34" charset="0"/>
              <a:buChar char="•"/>
            </a:pPr>
            <a:r>
              <a:rPr lang="en-US" sz="2400" smtClean="0">
                <a:ea typeface="ＭＳ Ｐゴシック" pitchFamily="-65" charset="-128"/>
              </a:rPr>
              <a:t> Replaces both wire and reg</a:t>
            </a:r>
          </a:p>
          <a:p>
            <a:pPr lvl="1">
              <a:buFont typeface="Arial" pitchFamily="34" charset="0"/>
              <a:buChar char="•"/>
            </a:pPr>
            <a:r>
              <a:rPr lang="en-US" sz="2400" smtClean="0">
                <a:ea typeface="ＭＳ Ｐゴシック" pitchFamily="-65" charset="-128"/>
              </a:rPr>
              <a:t> Cannot have multiple drivers </a:t>
            </a:r>
          </a:p>
          <a:p>
            <a:pPr lvl="1">
              <a:buFont typeface="Arial" pitchFamily="34" charset="0"/>
              <a:buChar char="•"/>
            </a:pPr>
            <a:r>
              <a:rPr lang="en-US" sz="2400" smtClean="0">
                <a:ea typeface="ＭＳ Ｐゴシック" pitchFamily="-65" charset="-128"/>
              </a:rPr>
              <a:t>For a bidirectional bus use the </a:t>
            </a:r>
            <a:r>
              <a:rPr lang="en-US" sz="2200" smtClean="0">
                <a:latin typeface="Courier New" pitchFamily="49" charset="0"/>
                <a:ea typeface="ＭＳ Ｐゴシック" pitchFamily="-65" charset="-128"/>
                <a:cs typeface="Courier New" pitchFamily="49" charset="0"/>
              </a:rPr>
              <a:t>wire</a:t>
            </a:r>
            <a:r>
              <a:rPr lang="en-US" sz="2400" smtClean="0">
                <a:ea typeface="ＭＳ Ｐゴシック" pitchFamily="-65" charset="-128"/>
              </a:rPr>
              <a:t> type. </a:t>
            </a:r>
          </a:p>
          <a:p>
            <a:pPr lvl="1">
              <a:buFont typeface="Arial" pitchFamily="34" charset="0"/>
              <a:buChar char="•"/>
            </a:pPr>
            <a:endParaRPr lang="en-US" sz="2400" smtClean="0"/>
          </a:p>
        </p:txBody>
      </p:sp>
      <p:sp>
        <p:nvSpPr>
          <p:cNvPr id="6" name="TextBox 5"/>
          <p:cNvSpPr txBox="1"/>
          <p:nvPr/>
        </p:nvSpPr>
        <p:spPr>
          <a:xfrm>
            <a:off x="1219200" y="4648200"/>
            <a:ext cx="3502882" cy="830997"/>
          </a:xfrm>
          <a:prstGeom prst="rect">
            <a:avLst/>
          </a:prstGeom>
          <a:solidFill>
            <a:srgbClr val="FFFFCC"/>
          </a:solidFill>
          <a:ln>
            <a:solidFill>
              <a:schemeClr val="tx1"/>
            </a:solidFill>
          </a:ln>
        </p:spPr>
        <p:txBody>
          <a:bodyPr wrap="none" rtlCol="0">
            <a:spAutoFit/>
          </a:bodyPr>
          <a:lstStyle/>
          <a:p>
            <a:r>
              <a:rPr lang="en-US" sz="2400" smtClean="0">
                <a:latin typeface="Courier New" pitchFamily="49" charset="0"/>
                <a:ea typeface="ＭＳ Ｐゴシック" pitchFamily="-65" charset="-128"/>
                <a:cs typeface="Courier New" pitchFamily="49" charset="0"/>
              </a:rPr>
              <a:t>logic reset; </a:t>
            </a:r>
          </a:p>
          <a:p>
            <a:r>
              <a:rPr lang="en-US" sz="2400" smtClean="0">
                <a:latin typeface="Courier New" pitchFamily="49" charset="0"/>
                <a:ea typeface="ＭＳ Ｐゴシック" pitchFamily="-65" charset="-128"/>
                <a:cs typeface="Courier New" pitchFamily="49" charset="0"/>
              </a:rPr>
              <a:t>logic [15:0] data;</a:t>
            </a:r>
            <a:endParaRPr lang="en-US" sz="240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2.13 Enumerations</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50</a:t>
            </a:fld>
            <a:endParaRPr lang="en-US"/>
          </a:p>
        </p:txBody>
      </p:sp>
      <p:sp>
        <p:nvSpPr>
          <p:cNvPr id="6" name="TextBox 5"/>
          <p:cNvSpPr txBox="1"/>
          <p:nvPr/>
        </p:nvSpPr>
        <p:spPr>
          <a:xfrm>
            <a:off x="228600" y="990600"/>
            <a:ext cx="8802474" cy="4524315"/>
          </a:xfrm>
          <a:prstGeom prst="rect">
            <a:avLst/>
          </a:prstGeom>
          <a:noFill/>
        </p:spPr>
        <p:txBody>
          <a:bodyPr wrap="square" rtlCol="0">
            <a:spAutoFit/>
          </a:bodyPr>
          <a:lstStyle/>
          <a:p>
            <a:pPr>
              <a:buFont typeface="Arial" pitchFamily="34" charset="0"/>
              <a:buChar char="•"/>
            </a:pPr>
            <a:r>
              <a:rPr lang="en-US" sz="2400" smtClean="0"/>
              <a:t>Create list of constant names</a:t>
            </a:r>
          </a:p>
          <a:p>
            <a:endParaRPr lang="en-US" sz="2400" smtClean="0"/>
          </a:p>
          <a:p>
            <a:pPr>
              <a:buFont typeface="Arial" pitchFamily="34" charset="0"/>
              <a:buChar char="•"/>
            </a:pPr>
            <a:endParaRPr lang="en-US" sz="2400" smtClean="0">
              <a:latin typeface="Times" pitchFamily="18" charset="0"/>
            </a:endParaRPr>
          </a:p>
          <a:p>
            <a:endParaRPr lang="en-US" sz="2400" smtClean="0">
              <a:latin typeface="Times" pitchFamily="18" charset="0"/>
            </a:endParaRPr>
          </a:p>
          <a:p>
            <a:pPr>
              <a:buFont typeface="Arial" pitchFamily="34" charset="0"/>
              <a:buChar char="•"/>
            </a:pPr>
            <a:r>
              <a:rPr lang="en-US" sz="2400" smtClean="0"/>
              <a:t>Easier than:</a:t>
            </a:r>
          </a:p>
          <a:p>
            <a:pPr>
              <a:buFont typeface="Arial" pitchFamily="34" charset="0"/>
              <a:buChar char="•"/>
            </a:pPr>
            <a:endParaRPr lang="en-US" sz="2400" smtClean="0"/>
          </a:p>
          <a:p>
            <a:pPr>
              <a:buFont typeface="Arial" pitchFamily="34" charset="0"/>
              <a:buChar char="•"/>
            </a:pPr>
            <a:endParaRPr lang="en-US" sz="2400" smtClean="0">
              <a:latin typeface="Times" pitchFamily="18" charset="0"/>
            </a:endParaRPr>
          </a:p>
          <a:p>
            <a:endParaRPr lang="en-US" sz="2400" smtClean="0">
              <a:latin typeface="Times" pitchFamily="18" charset="0"/>
            </a:endParaRPr>
          </a:p>
          <a:p>
            <a:endParaRPr lang="en-US" sz="2400" smtClean="0">
              <a:latin typeface="Times" pitchFamily="18" charset="0"/>
            </a:endParaRPr>
          </a:p>
          <a:p>
            <a:pPr>
              <a:buFont typeface="Arial" pitchFamily="34" charset="0"/>
              <a:buChar char="•"/>
            </a:pPr>
            <a:r>
              <a:rPr lang="en-US" sz="2400" smtClean="0"/>
              <a:t>Easier to add/delete registers</a:t>
            </a:r>
          </a:p>
          <a:p>
            <a:pPr>
              <a:buFont typeface="Arial" pitchFamily="34" charset="0"/>
              <a:buChar char="•"/>
            </a:pPr>
            <a:r>
              <a:rPr lang="en-US" sz="2400" smtClean="0"/>
              <a:t>Register name is not visible in waveform</a:t>
            </a:r>
          </a:p>
          <a:p>
            <a:pPr>
              <a:buFont typeface="Arial" pitchFamily="34" charset="0"/>
              <a:buChar char="•"/>
            </a:pPr>
            <a:r>
              <a:rPr lang="en-US" sz="2400" smtClean="0"/>
              <a:t> Usage</a:t>
            </a:r>
          </a:p>
        </p:txBody>
      </p:sp>
      <p:sp>
        <p:nvSpPr>
          <p:cNvPr id="9" name="TextBox 8"/>
          <p:cNvSpPr txBox="1"/>
          <p:nvPr/>
        </p:nvSpPr>
        <p:spPr>
          <a:xfrm>
            <a:off x="381000" y="1371600"/>
            <a:ext cx="6471643" cy="769441"/>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enum {CFG, ADC_REG, CTRL} reg_e;</a:t>
            </a:r>
          </a:p>
          <a:p>
            <a:r>
              <a:rPr lang="en-US" sz="2200" smtClean="0">
                <a:latin typeface="Courier New" pitchFamily="49" charset="0"/>
                <a:cs typeface="Courier New" pitchFamily="49" charset="0"/>
              </a:rPr>
              <a:t>enum {CFG=5, ADC_REG=6, CTRL} reg2_e;</a:t>
            </a:r>
          </a:p>
        </p:txBody>
      </p:sp>
      <p:sp>
        <p:nvSpPr>
          <p:cNvPr id="10" name="TextBox 9"/>
          <p:cNvSpPr txBox="1"/>
          <p:nvPr/>
        </p:nvSpPr>
        <p:spPr>
          <a:xfrm>
            <a:off x="381000" y="2819400"/>
            <a:ext cx="4772460" cy="1107996"/>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localparam CFG = 2’b00,</a:t>
            </a:r>
          </a:p>
          <a:p>
            <a:r>
              <a:rPr lang="en-US" sz="2200" smtClean="0">
                <a:latin typeface="Courier New" pitchFamily="49" charset="0"/>
                <a:cs typeface="Courier New" pitchFamily="49" charset="0"/>
              </a:rPr>
              <a:t>           ADC_REG = 2’b01,</a:t>
            </a:r>
          </a:p>
          <a:p>
            <a:r>
              <a:rPr lang="en-US" sz="2200" smtClean="0">
                <a:latin typeface="Courier New" pitchFamily="49" charset="0"/>
                <a:cs typeface="Courier New" pitchFamily="49" charset="0"/>
              </a:rPr>
              <a:t>           CTRL = 2’b10;</a:t>
            </a:r>
          </a:p>
        </p:txBody>
      </p:sp>
      <p:sp>
        <p:nvSpPr>
          <p:cNvPr id="11" name="TextBox 10"/>
          <p:cNvSpPr txBox="1"/>
          <p:nvPr/>
        </p:nvSpPr>
        <p:spPr>
          <a:xfrm>
            <a:off x="457200" y="5486400"/>
            <a:ext cx="3073277" cy="769441"/>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bit [1:0] my_reg;</a:t>
            </a:r>
          </a:p>
          <a:p>
            <a:r>
              <a:rPr lang="en-US" sz="2200" smtClean="0">
                <a:latin typeface="Courier New" pitchFamily="49" charset="0"/>
                <a:cs typeface="Courier New" pitchFamily="49" charset="0"/>
              </a:rPr>
              <a:t>my_reg = CFG;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2.13 Enumerated Types</a:t>
            </a:r>
            <a:endParaRPr lang="en-US" sz="4000" i="1"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51</a:t>
            </a:fld>
            <a:endParaRPr lang="en-US"/>
          </a:p>
        </p:txBody>
      </p:sp>
      <p:sp>
        <p:nvSpPr>
          <p:cNvPr id="11" name="Rectangle 3"/>
          <p:cNvSpPr txBox="1">
            <a:spLocks noChangeArrowheads="1"/>
          </p:cNvSpPr>
          <p:nvPr/>
        </p:nvSpPr>
        <p:spPr>
          <a:xfrm>
            <a:off x="228600" y="914400"/>
            <a:ext cx="8686800" cy="11430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Creates user defined type of the enumeration</a:t>
            </a:r>
          </a:p>
          <a:p>
            <a:pPr marL="0" marR="0" lvl="0" indent="0" defTabSz="914400" rtl="0" eaLnBrk="1" fontAlgn="auto" latinLnBrk="0" hangingPunct="1">
              <a:lnSpc>
                <a:spcPct val="100000"/>
              </a:lnSpc>
              <a:spcAft>
                <a:spcPts val="0"/>
              </a:spcAft>
              <a:buClrTx/>
              <a:buSzTx/>
              <a:buFont typeface="Arial" pitchFamily="34" charset="0"/>
              <a:buChar char="•"/>
              <a:tabLst/>
              <a:defRPr/>
            </a:pPr>
            <a:r>
              <a:rPr kumimoji="0" lang="en-US" sz="2400" b="0" i="0" u="none" strike="noStrike" kern="1200" cap="none" spc="0" normalizeH="0" baseline="0" noProof="0" smtClean="0">
                <a:ln>
                  <a:noFill/>
                </a:ln>
                <a:effectLst/>
                <a:uLnTx/>
                <a:uFillTx/>
                <a:latin typeface="+mn-lt"/>
                <a:ea typeface="+mn-ea"/>
                <a:cs typeface="+mn-cs"/>
              </a:rPr>
              <a:t>Value of register is visible in waveform</a:t>
            </a:r>
          </a:p>
        </p:txBody>
      </p:sp>
      <p:graphicFrame>
        <p:nvGraphicFramePr>
          <p:cNvPr id="13" name="Object 12"/>
          <p:cNvGraphicFramePr>
            <a:graphicFrameLocks noChangeAspect="1"/>
          </p:cNvGraphicFramePr>
          <p:nvPr/>
        </p:nvGraphicFramePr>
        <p:xfrm>
          <a:off x="228600" y="6019800"/>
          <a:ext cx="8610600" cy="396132"/>
        </p:xfrm>
        <a:graphic>
          <a:graphicData uri="http://schemas.openxmlformats.org/presentationml/2006/ole">
            <p:oleObj spid="_x0000_s16386" name="Acrobat Document" r:id="rId4" imgW="7543800" imgH="5829300" progId="AcroExch.Document.7">
              <p:link updateAutomatic="1"/>
            </p:oleObj>
          </a:graphicData>
        </a:graphic>
      </p:graphicFrame>
      <p:sp>
        <p:nvSpPr>
          <p:cNvPr id="9" name="TextBox 8"/>
          <p:cNvSpPr txBox="1"/>
          <p:nvPr/>
        </p:nvSpPr>
        <p:spPr>
          <a:xfrm>
            <a:off x="457200" y="1752600"/>
            <a:ext cx="7151317" cy="3816429"/>
          </a:xfrm>
          <a:prstGeom prst="rect">
            <a:avLst/>
          </a:prstGeom>
          <a:solidFill>
            <a:srgbClr val="FFFFCC"/>
          </a:solidFill>
          <a:ln>
            <a:solidFill>
              <a:schemeClr val="tx1"/>
            </a:solidFill>
          </a:ln>
        </p:spPr>
        <p:txBody>
          <a:bodyPr wrap="none" rtlCol="0">
            <a:spAutoFit/>
          </a:bodyPr>
          <a:lstStyle/>
          <a:p>
            <a:pPr lvl="0">
              <a:defRPr/>
            </a:pPr>
            <a:r>
              <a:rPr lang="en-US" sz="2200" smtClean="0">
                <a:latin typeface="Courier New" pitchFamily="49" charset="0"/>
                <a:cs typeface="Courier New" pitchFamily="49" charset="0"/>
              </a:rPr>
              <a:t>typedef enum {CFG, ADC_REG, CTRL} reg_e;</a:t>
            </a:r>
          </a:p>
          <a:p>
            <a:pPr lvl="0">
              <a:defRPr/>
            </a:pPr>
            <a:r>
              <a:rPr lang="en-US" sz="2200" smtClean="0">
                <a:latin typeface="Courier New" pitchFamily="49" charset="0"/>
                <a:cs typeface="Courier New" pitchFamily="49" charset="0"/>
              </a:rPr>
              <a:t>reg_e my_reg;</a:t>
            </a:r>
          </a:p>
          <a:p>
            <a:pPr lvl="0">
              <a:defRPr/>
            </a:pPr>
            <a:r>
              <a:rPr lang="en-US" sz="2200" smtClean="0">
                <a:latin typeface="Courier New" pitchFamily="49" charset="0"/>
                <a:cs typeface="Courier New" pitchFamily="49" charset="0"/>
              </a:rPr>
              <a:t>initial begin</a:t>
            </a:r>
          </a:p>
          <a:p>
            <a:pPr lvl="0">
              <a:defRPr/>
            </a:pPr>
            <a:r>
              <a:rPr lang="en-US" sz="2200" smtClean="0">
                <a:latin typeface="Courier New" pitchFamily="49" charset="0"/>
                <a:cs typeface="Courier New" pitchFamily="49" charset="0"/>
              </a:rPr>
              <a:t>   my_reg = CFG;</a:t>
            </a:r>
          </a:p>
          <a:p>
            <a:pPr lvl="0">
              <a:defRPr/>
            </a:pPr>
            <a:r>
              <a:rPr lang="en-US" sz="2200" smtClean="0">
                <a:latin typeface="Courier New" pitchFamily="49" charset="0"/>
                <a:cs typeface="Courier New" pitchFamily="49" charset="0"/>
              </a:rPr>
              <a:t>   #30ns;</a:t>
            </a:r>
          </a:p>
          <a:p>
            <a:pPr lvl="0">
              <a:defRPr/>
            </a:pPr>
            <a:r>
              <a:rPr lang="en-US" sz="2200" smtClean="0">
                <a:latin typeface="Courier New" pitchFamily="49" charset="0"/>
                <a:cs typeface="Courier New" pitchFamily="49" charset="0"/>
              </a:rPr>
              <a:t>   my_reg = ADC_REG;</a:t>
            </a:r>
          </a:p>
          <a:p>
            <a:pPr lvl="0">
              <a:defRPr/>
            </a:pPr>
            <a:r>
              <a:rPr lang="en-US" sz="2200" smtClean="0">
                <a:latin typeface="Courier New" pitchFamily="49" charset="0"/>
                <a:cs typeface="Courier New" pitchFamily="49" charset="0"/>
              </a:rPr>
              <a:t>   #10ns;</a:t>
            </a:r>
          </a:p>
          <a:p>
            <a:pPr lvl="0">
              <a:defRPr/>
            </a:pPr>
            <a:r>
              <a:rPr lang="en-US" sz="2200" smtClean="0">
                <a:latin typeface="Courier New" pitchFamily="49" charset="0"/>
                <a:cs typeface="Courier New" pitchFamily="49" charset="0"/>
              </a:rPr>
              <a:t>   my_reg = CTRL;</a:t>
            </a:r>
          </a:p>
          <a:p>
            <a:pPr lvl="0">
              <a:defRPr/>
            </a:pPr>
            <a:r>
              <a:rPr lang="en-US" sz="2200" smtClean="0">
                <a:latin typeface="Courier New" pitchFamily="49" charset="0"/>
                <a:cs typeface="Courier New" pitchFamily="49" charset="0"/>
              </a:rPr>
              <a:t>   #10ns;</a:t>
            </a:r>
          </a:p>
          <a:p>
            <a:pPr lvl="0">
              <a:defRPr/>
            </a:pPr>
            <a:r>
              <a:rPr lang="en-US" sz="2200" smtClean="0">
                <a:latin typeface="Courier New" pitchFamily="49" charset="0"/>
                <a:cs typeface="Courier New" pitchFamily="49" charset="0"/>
              </a:rPr>
              <a:t>   my_reg = CFG;</a:t>
            </a:r>
          </a:p>
          <a:p>
            <a:pPr lvl="0">
              <a:defRPr/>
            </a:pPr>
            <a:r>
              <a:rPr lang="en-US" sz="2200" smtClean="0">
                <a:latin typeface="Courier New" pitchFamily="49" charset="0"/>
                <a:cs typeface="Courier New" pitchFamily="49"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0"/>
            <a:ext cx="8229600" cy="1143000"/>
          </a:xfrm>
        </p:spPr>
        <p:txBody>
          <a:bodyPr>
            <a:normAutofit/>
          </a:bodyPr>
          <a:lstStyle/>
          <a:p>
            <a:r>
              <a:rPr lang="en-US" sz="4000" smtClean="0"/>
              <a:t>2.13.2 Routines for enumerated types</a:t>
            </a:r>
            <a:endParaRPr lang="en-US" sz="4000" smtClean="0">
              <a:latin typeface="+mn-lt"/>
            </a:endParaRPr>
          </a:p>
        </p:txBody>
      </p:sp>
      <p:sp>
        <p:nvSpPr>
          <p:cNvPr id="205827" name="Rectangle 3"/>
          <p:cNvSpPr>
            <a:spLocks noGrp="1" noChangeArrowheads="1"/>
          </p:cNvSpPr>
          <p:nvPr>
            <p:ph type="body" idx="1"/>
          </p:nvPr>
        </p:nvSpPr>
        <p:spPr>
          <a:xfrm>
            <a:off x="228600" y="1066800"/>
            <a:ext cx="5943600" cy="4572000"/>
          </a:xfrm>
          <a:solidFill>
            <a:srgbClr val="FFFFCC"/>
          </a:solidFill>
          <a:ln>
            <a:solidFill>
              <a:schemeClr val="tx1"/>
            </a:solidFill>
          </a:ln>
        </p:spPr>
        <p:txBody>
          <a:bodyPr>
            <a:noAutofit/>
          </a:bodyPr>
          <a:lstStyle/>
          <a:p>
            <a:pPr>
              <a:buNone/>
            </a:pPr>
            <a:r>
              <a:rPr lang="en-US" sz="1900" spc="-150" smtClean="0">
                <a:latin typeface="Courier New" pitchFamily="49" charset="0"/>
                <a:cs typeface="Courier New" pitchFamily="49" charset="0"/>
              </a:rPr>
              <a:t>typedef enum {ST0, ST1, ST2} state_e; </a:t>
            </a:r>
          </a:p>
          <a:p>
            <a:pPr>
              <a:buNone/>
            </a:pPr>
            <a:r>
              <a:rPr lang="en-US" sz="1900" spc="-150" smtClean="0">
                <a:latin typeface="Courier New" pitchFamily="49" charset="0"/>
                <a:cs typeface="Courier New" pitchFamily="49" charset="0"/>
              </a:rPr>
              <a:t>state_e state;</a:t>
            </a:r>
          </a:p>
          <a:p>
            <a:pPr>
              <a:buNone/>
            </a:pPr>
            <a:r>
              <a:rPr lang="en-US" sz="1900" spc="-150" smtClean="0">
                <a:latin typeface="Courier New" pitchFamily="49" charset="0"/>
                <a:cs typeface="Courier New" pitchFamily="49" charset="0"/>
              </a:rPr>
              <a:t>initial begin</a:t>
            </a:r>
          </a:p>
          <a:p>
            <a:pPr>
              <a:buNone/>
            </a:pPr>
            <a:r>
              <a:rPr lang="en-US" sz="1900" spc="-150" smtClean="0">
                <a:latin typeface="Courier New" pitchFamily="49" charset="0"/>
                <a:cs typeface="Courier New" pitchFamily="49" charset="0"/>
              </a:rPr>
              <a:t>  $display("first = 0x%0h", state.first);</a:t>
            </a:r>
          </a:p>
          <a:p>
            <a:pPr>
              <a:buNone/>
            </a:pPr>
            <a:r>
              <a:rPr lang="en-US" sz="1900" spc="-150" smtClean="0">
                <a:latin typeface="Courier New" pitchFamily="49" charset="0"/>
                <a:cs typeface="Courier New" pitchFamily="49" charset="0"/>
              </a:rPr>
              <a:t>  $display("next(1) = 0x%0h", state.next(1));</a:t>
            </a:r>
          </a:p>
          <a:p>
            <a:pPr>
              <a:buNone/>
            </a:pPr>
            <a:r>
              <a:rPr lang="en-US" sz="1900" spc="-150" smtClean="0">
                <a:latin typeface="Courier New" pitchFamily="49" charset="0"/>
                <a:cs typeface="Courier New" pitchFamily="49" charset="0"/>
              </a:rPr>
              <a:t>  $display("prev(1) = 0x%0h", state.prev(1));</a:t>
            </a:r>
          </a:p>
          <a:p>
            <a:pPr>
              <a:buNone/>
            </a:pPr>
            <a:r>
              <a:rPr lang="en-US" sz="1900" spc="-150" smtClean="0">
                <a:latin typeface="Courier New" pitchFamily="49" charset="0"/>
                <a:cs typeface="Courier New" pitchFamily="49" charset="0"/>
              </a:rPr>
              <a:t>  $display("num = 0x%0h", state.num);   </a:t>
            </a:r>
          </a:p>
          <a:p>
            <a:pPr>
              <a:buNone/>
            </a:pPr>
            <a:r>
              <a:rPr lang="en-US" sz="1900" spc="-150" smtClean="0">
                <a:latin typeface="Courier New" pitchFamily="49" charset="0"/>
                <a:cs typeface="Courier New" pitchFamily="49" charset="0"/>
              </a:rPr>
              <a:t>  $display("name = %s", state.name);</a:t>
            </a:r>
          </a:p>
          <a:p>
            <a:pPr>
              <a:buNone/>
            </a:pPr>
            <a:r>
              <a:rPr lang="en-US" sz="1900" spc="-150" smtClean="0">
                <a:latin typeface="Courier New" pitchFamily="49" charset="0"/>
                <a:cs typeface="Courier New" pitchFamily="49" charset="0"/>
              </a:rPr>
              <a:t>  $display("last (hex) = 0x%0h", state.last);</a:t>
            </a:r>
          </a:p>
          <a:p>
            <a:pPr>
              <a:buNone/>
            </a:pPr>
            <a:r>
              <a:rPr lang="en-US" sz="1900" spc="-150" smtClean="0">
                <a:latin typeface="Courier New" pitchFamily="49" charset="0"/>
                <a:cs typeface="Courier New" pitchFamily="49" charset="0"/>
              </a:rPr>
              <a:t>  $display("last (string)=%s", state.last);   </a:t>
            </a:r>
          </a:p>
          <a:p>
            <a:pPr>
              <a:buNone/>
            </a:pPr>
            <a:r>
              <a:rPr lang="en-US" sz="1900" spc="-150" smtClean="0">
                <a:latin typeface="Courier New" pitchFamily="49" charset="0"/>
                <a:cs typeface="Courier New" pitchFamily="49" charset="0"/>
              </a:rPr>
              <a:t>  $finish;</a:t>
            </a:r>
          </a:p>
          <a:p>
            <a:pPr>
              <a:buNone/>
            </a:pPr>
            <a:r>
              <a:rPr lang="en-US" sz="1900" spc="-150" smtClean="0">
                <a:latin typeface="Courier New" pitchFamily="49" charset="0"/>
                <a:cs typeface="Courier New" pitchFamily="49" charset="0"/>
              </a:rPr>
              <a:t>end</a:t>
            </a:r>
          </a:p>
        </p:txBody>
      </p:sp>
      <p:sp>
        <p:nvSpPr>
          <p:cNvPr id="4" name="Slide Number Placeholder 3"/>
          <p:cNvSpPr>
            <a:spLocks noGrp="1"/>
          </p:cNvSpPr>
          <p:nvPr>
            <p:ph type="sldNum" sz="quarter" idx="12"/>
          </p:nvPr>
        </p:nvSpPr>
        <p:spPr/>
        <p:txBody>
          <a:bodyPr/>
          <a:lstStyle/>
          <a:p>
            <a:fld id="{40AF488E-6686-480A-A715-D02D7FC0CDA5}" type="slidenum">
              <a:rPr lang="en-US" smtClean="0"/>
              <a:pPr/>
              <a:t>52</a:t>
            </a:fld>
            <a:endParaRPr lang="en-US"/>
          </a:p>
        </p:txBody>
      </p:sp>
      <p:sp>
        <p:nvSpPr>
          <p:cNvPr id="5" name="Footer Placeholder 4"/>
          <p:cNvSpPr>
            <a:spLocks noGrp="1"/>
          </p:cNvSpPr>
          <p:nvPr>
            <p:ph type="ftr" sz="quarter" idx="11"/>
          </p:nvPr>
        </p:nvSpPr>
        <p:spPr>
          <a:xfrm>
            <a:off x="2743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6248400" y="2133600"/>
            <a:ext cx="2590774" cy="2523768"/>
          </a:xfrm>
          <a:prstGeom prst="rect">
            <a:avLst/>
          </a:prstGeom>
          <a:solidFill>
            <a:srgbClr val="CCFFCC"/>
          </a:solidFill>
          <a:ln>
            <a:solidFill>
              <a:schemeClr val="tx1"/>
            </a:solidFill>
          </a:ln>
        </p:spPr>
        <p:txBody>
          <a:bodyPr wrap="none" rtlCol="0">
            <a:spAutoFit/>
          </a:bodyPr>
          <a:lstStyle/>
          <a:p>
            <a:pPr>
              <a:spcBef>
                <a:spcPts val="480"/>
              </a:spcBef>
            </a:pPr>
            <a:r>
              <a:rPr lang="en-US" sz="1900" spc="-150" smtClean="0">
                <a:latin typeface="Courier New" pitchFamily="49" charset="0"/>
                <a:cs typeface="Courier New" pitchFamily="49" charset="0"/>
              </a:rPr>
              <a:t># first = 0x0</a:t>
            </a:r>
          </a:p>
          <a:p>
            <a:pPr>
              <a:spcBef>
                <a:spcPts val="480"/>
              </a:spcBef>
            </a:pPr>
            <a:r>
              <a:rPr lang="en-US" sz="1900" spc="-150" smtClean="0">
                <a:latin typeface="Courier New" pitchFamily="49" charset="0"/>
                <a:cs typeface="Courier New" pitchFamily="49" charset="0"/>
              </a:rPr>
              <a:t># next(1) = 0x1</a:t>
            </a:r>
          </a:p>
          <a:p>
            <a:pPr>
              <a:spcBef>
                <a:spcPts val="480"/>
              </a:spcBef>
            </a:pPr>
            <a:r>
              <a:rPr lang="en-US" sz="1900" spc="-150" smtClean="0">
                <a:latin typeface="Courier New" pitchFamily="49" charset="0"/>
                <a:cs typeface="Courier New" pitchFamily="49" charset="0"/>
              </a:rPr>
              <a:t># prev(1) = 0x2</a:t>
            </a:r>
          </a:p>
          <a:p>
            <a:pPr>
              <a:spcBef>
                <a:spcPts val="480"/>
              </a:spcBef>
            </a:pPr>
            <a:r>
              <a:rPr lang="en-US" sz="1900" spc="-150" smtClean="0">
                <a:latin typeface="Courier New" pitchFamily="49" charset="0"/>
                <a:cs typeface="Courier New" pitchFamily="49" charset="0"/>
              </a:rPr>
              <a:t># num = 0x3</a:t>
            </a:r>
          </a:p>
          <a:p>
            <a:pPr>
              <a:spcBef>
                <a:spcPts val="480"/>
              </a:spcBef>
            </a:pPr>
            <a:r>
              <a:rPr lang="en-US" sz="1900" spc="-150" smtClean="0">
                <a:latin typeface="Courier New" pitchFamily="49" charset="0"/>
                <a:cs typeface="Courier New" pitchFamily="49" charset="0"/>
              </a:rPr>
              <a:t># name = ST0</a:t>
            </a:r>
          </a:p>
          <a:p>
            <a:pPr>
              <a:spcBef>
                <a:spcPts val="480"/>
              </a:spcBef>
            </a:pPr>
            <a:r>
              <a:rPr lang="en-US" sz="1900" spc="-150" smtClean="0">
                <a:latin typeface="Courier New" pitchFamily="49" charset="0"/>
                <a:cs typeface="Courier New" pitchFamily="49" charset="0"/>
              </a:rPr>
              <a:t># last (hex) = 0x2</a:t>
            </a:r>
          </a:p>
          <a:p>
            <a:pPr>
              <a:spcBef>
                <a:spcPts val="480"/>
              </a:spcBef>
            </a:pPr>
            <a:r>
              <a:rPr lang="en-US" sz="1900" spc="-150" smtClean="0">
                <a:latin typeface="Courier New" pitchFamily="49" charset="0"/>
                <a:cs typeface="Courier New" pitchFamily="49" charset="0"/>
              </a:rPr>
              <a:t># last (string)=ST2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5827">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82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582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5827">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5827">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5827">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5827">
                                            <p:txEl>
                                              <p:pRg st="10" end="1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58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uiExpand="1" build="p" animBg="1"/>
      <p:bldP spid="7"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0"/>
            <a:ext cx="8229600" cy="1143000"/>
          </a:xfrm>
        </p:spPr>
        <p:txBody>
          <a:bodyPr>
            <a:normAutofit fontScale="90000"/>
          </a:bodyPr>
          <a:lstStyle/>
          <a:p>
            <a:r>
              <a:rPr lang="en-US" sz="4000" smtClean="0"/>
              <a:t>Stepping through all enumerated members</a:t>
            </a:r>
            <a:endParaRPr lang="en-US" sz="4000" smtClean="0">
              <a:latin typeface="+mn-lt"/>
            </a:endParaRPr>
          </a:p>
        </p:txBody>
      </p:sp>
      <p:sp>
        <p:nvSpPr>
          <p:cNvPr id="205827" name="Rectangle 3"/>
          <p:cNvSpPr>
            <a:spLocks noGrp="1" noChangeArrowheads="1"/>
          </p:cNvSpPr>
          <p:nvPr>
            <p:ph type="body" idx="1"/>
          </p:nvPr>
        </p:nvSpPr>
        <p:spPr>
          <a:xfrm>
            <a:off x="228600" y="914400"/>
            <a:ext cx="8686800" cy="1219200"/>
          </a:xfrm>
          <a:solidFill>
            <a:srgbClr val="FFFFCC"/>
          </a:solidFill>
          <a:ln>
            <a:solidFill>
              <a:schemeClr val="tx1"/>
            </a:solidFill>
          </a:ln>
        </p:spPr>
        <p:txBody>
          <a:bodyPr>
            <a:noAutofit/>
          </a:bodyPr>
          <a:lstStyle/>
          <a:p>
            <a:pPr>
              <a:buNone/>
            </a:pPr>
            <a:r>
              <a:rPr lang="en-US" sz="2100" spc="-300" smtClean="0">
                <a:latin typeface="Courier New" pitchFamily="49" charset="0"/>
                <a:cs typeface="Courier New" pitchFamily="49" charset="0"/>
              </a:rPr>
              <a:t>typedef enum {RED, BLUE, GREEN} color_e;</a:t>
            </a:r>
          </a:p>
          <a:p>
            <a:pPr>
              <a:buNone/>
            </a:pPr>
            <a:r>
              <a:rPr lang="en-US" sz="2100" spc="-300" smtClean="0">
                <a:latin typeface="Courier New" pitchFamily="49" charset="0"/>
                <a:cs typeface="Courier New" pitchFamily="49" charset="0"/>
              </a:rPr>
              <a:t>for (color_e color=color.first; color!=color.last; color= color.next)</a:t>
            </a:r>
          </a:p>
          <a:p>
            <a:pPr>
              <a:buNone/>
            </a:pPr>
            <a:r>
              <a:rPr lang="en-US" sz="2100" spc="-300" smtClean="0">
                <a:latin typeface="Courier New" pitchFamily="49" charset="0"/>
                <a:cs typeface="Courier New" pitchFamily="49" charset="0"/>
              </a:rPr>
              <a:t>	   $display("Color = %0d/%s", color, color.name);</a:t>
            </a:r>
          </a:p>
        </p:txBody>
      </p:sp>
      <p:sp>
        <p:nvSpPr>
          <p:cNvPr id="4" name="Slide Number Placeholder 3"/>
          <p:cNvSpPr>
            <a:spLocks noGrp="1"/>
          </p:cNvSpPr>
          <p:nvPr>
            <p:ph type="sldNum" sz="quarter" idx="12"/>
          </p:nvPr>
        </p:nvSpPr>
        <p:spPr/>
        <p:txBody>
          <a:bodyPr/>
          <a:lstStyle/>
          <a:p>
            <a:fld id="{40AF488E-6686-480A-A715-D02D7FC0CDA5}" type="slidenum">
              <a:rPr lang="en-US" smtClean="0"/>
              <a:pPr/>
              <a:t>53</a:t>
            </a:fld>
            <a:endParaRPr lang="en-US"/>
          </a:p>
        </p:txBody>
      </p:sp>
      <p:sp>
        <p:nvSpPr>
          <p:cNvPr id="5" name="Footer Placeholder 4"/>
          <p:cNvSpPr>
            <a:spLocks noGrp="1"/>
          </p:cNvSpPr>
          <p:nvPr>
            <p:ph type="ftr" sz="quarter" idx="11"/>
          </p:nvPr>
        </p:nvSpPr>
        <p:spPr>
          <a:xfrm>
            <a:off x="2743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0"/>
            <a:ext cx="2210862" cy="741229"/>
          </a:xfrm>
          <a:prstGeom prst="rect">
            <a:avLst/>
          </a:prstGeom>
          <a:solidFill>
            <a:srgbClr val="CCFFCC"/>
          </a:solidFill>
          <a:ln>
            <a:solidFill>
              <a:schemeClr val="tx1"/>
            </a:solidFill>
          </a:ln>
        </p:spPr>
        <p:txBody>
          <a:bodyPr wrap="none" rtlCol="0">
            <a:spAutoFit/>
          </a:bodyPr>
          <a:lstStyle/>
          <a:p>
            <a:pPr>
              <a:spcBef>
                <a:spcPts val="480"/>
              </a:spcBef>
            </a:pPr>
            <a:r>
              <a:rPr lang="en-US" sz="1900" spc="-150" smtClean="0">
                <a:latin typeface="Courier New" pitchFamily="49" charset="0"/>
                <a:cs typeface="Courier New" pitchFamily="49" charset="0"/>
              </a:rPr>
              <a:t># Color = 0/RED</a:t>
            </a:r>
          </a:p>
          <a:p>
            <a:pPr>
              <a:spcBef>
                <a:spcPts val="480"/>
              </a:spcBef>
            </a:pPr>
            <a:r>
              <a:rPr lang="en-US" sz="1900" spc="-150" smtClean="0">
                <a:latin typeface="Courier New" pitchFamily="49" charset="0"/>
                <a:cs typeface="Courier New" pitchFamily="49" charset="0"/>
              </a:rPr>
              <a:t># Color = 1/BLUE</a:t>
            </a:r>
          </a:p>
        </p:txBody>
      </p:sp>
      <p:sp>
        <p:nvSpPr>
          <p:cNvPr id="8" name="Rectangle 3"/>
          <p:cNvSpPr txBox="1">
            <a:spLocks noChangeArrowheads="1"/>
          </p:cNvSpPr>
          <p:nvPr/>
        </p:nvSpPr>
        <p:spPr>
          <a:xfrm>
            <a:off x="228600" y="3200400"/>
            <a:ext cx="8686800" cy="3124200"/>
          </a:xfrm>
          <a:prstGeom prst="rect">
            <a:avLst/>
          </a:prstGeom>
          <a:solidFill>
            <a:srgbClr val="FFFFCC"/>
          </a:solidFill>
          <a:ln>
            <a:solidFill>
              <a:schemeClr val="tx1"/>
            </a:solidFill>
          </a:ln>
        </p:spPr>
        <p:txBody>
          <a:bodyPr vert="horz" lIns="91440" tIns="45720" rIns="91440" bIns="45720" rtlCol="0">
            <a:noAutofit/>
          </a:bodyPr>
          <a:lstStyle/>
          <a:p>
            <a:r>
              <a:rPr lang="en-US" sz="2100" smtClean="0">
                <a:latin typeface="Courier New" pitchFamily="49" charset="0"/>
                <a:cs typeface="Courier New" pitchFamily="49" charset="0"/>
              </a:rPr>
              <a:t>typedef enum {RED, BLUE, GREEN} color_e;</a:t>
            </a:r>
          </a:p>
          <a:p>
            <a:r>
              <a:rPr lang="en-US" sz="2100" smtClean="0">
                <a:latin typeface="Courier New" pitchFamily="49" charset="0"/>
                <a:cs typeface="Courier New" pitchFamily="49" charset="0"/>
              </a:rPr>
              <a:t>color_e color;</a:t>
            </a:r>
          </a:p>
          <a:p>
            <a:r>
              <a:rPr lang="en-US" sz="2100" smtClean="0">
                <a:latin typeface="Courier New" pitchFamily="49" charset="0"/>
                <a:cs typeface="Courier New" pitchFamily="49" charset="0"/>
              </a:rPr>
              <a:t>color = color.first;</a:t>
            </a:r>
          </a:p>
          <a:p>
            <a:r>
              <a:rPr lang="en-US" sz="2100" smtClean="0">
                <a:latin typeface="Courier New" pitchFamily="49" charset="0"/>
                <a:cs typeface="Courier New" pitchFamily="49" charset="0"/>
              </a:rPr>
              <a:t>do</a:t>
            </a:r>
          </a:p>
          <a:p>
            <a:pPr lvl="1"/>
            <a:r>
              <a:rPr lang="en-US" sz="2100" smtClean="0">
                <a:latin typeface="Courier New" pitchFamily="49" charset="0"/>
                <a:cs typeface="Courier New" pitchFamily="49" charset="0"/>
              </a:rPr>
              <a:t>begin</a:t>
            </a:r>
          </a:p>
          <a:p>
            <a:pPr lvl="1"/>
            <a:r>
              <a:rPr lang="en-US" sz="2100" smtClean="0">
                <a:latin typeface="Courier New" pitchFamily="49" charset="0"/>
                <a:cs typeface="Courier New" pitchFamily="49" charset="0"/>
              </a:rPr>
              <a:t>$display("Color = %0d/%s", color, color.name());</a:t>
            </a:r>
          </a:p>
          <a:p>
            <a:pPr lvl="1"/>
            <a:r>
              <a:rPr lang="en-US" sz="2100" smtClean="0">
                <a:latin typeface="Courier New" pitchFamily="49" charset="0"/>
                <a:cs typeface="Courier New" pitchFamily="49" charset="0"/>
              </a:rPr>
              <a:t>color = color.next;</a:t>
            </a:r>
          </a:p>
          <a:p>
            <a:pPr lvl="1"/>
            <a:r>
              <a:rPr lang="en-US" sz="2100" smtClean="0">
                <a:latin typeface="Courier New" pitchFamily="49" charset="0"/>
                <a:cs typeface="Courier New" pitchFamily="49" charset="0"/>
              </a:rPr>
              <a:t>end</a:t>
            </a:r>
          </a:p>
          <a:p>
            <a:r>
              <a:rPr lang="en-US" sz="2100" smtClean="0">
                <a:latin typeface="Courier New" pitchFamily="49" charset="0"/>
                <a:cs typeface="Courier New" pitchFamily="49" charset="0"/>
              </a:rPr>
              <a:t>while (color != color.first); </a:t>
            </a:r>
            <a:endParaRPr kumimoji="0" lang="en-US" sz="2100" i="0" u="none" strike="noStrike" kern="1200" cap="none" spc="-300" normalizeH="0" baseline="0" noProof="0" smtClean="0">
              <a:ln>
                <a:noFill/>
              </a:ln>
              <a:solidFill>
                <a:schemeClr val="tx1"/>
              </a:solidFill>
              <a:effectLst/>
              <a:uLnTx/>
              <a:uFillTx/>
              <a:latin typeface="Courier New" pitchFamily="49" charset="0"/>
              <a:cs typeface="Courier New" pitchFamily="49" charset="0"/>
            </a:endParaRPr>
          </a:p>
        </p:txBody>
      </p:sp>
      <p:sp>
        <p:nvSpPr>
          <p:cNvPr id="9" name="TextBox 8"/>
          <p:cNvSpPr txBox="1"/>
          <p:nvPr/>
        </p:nvSpPr>
        <p:spPr>
          <a:xfrm>
            <a:off x="5791200" y="5181600"/>
            <a:ext cx="2337499" cy="1097736"/>
          </a:xfrm>
          <a:prstGeom prst="rect">
            <a:avLst/>
          </a:prstGeom>
          <a:solidFill>
            <a:srgbClr val="CCFFCC"/>
          </a:solidFill>
          <a:ln>
            <a:solidFill>
              <a:schemeClr val="tx1"/>
            </a:solidFill>
          </a:ln>
        </p:spPr>
        <p:txBody>
          <a:bodyPr wrap="none" rtlCol="0">
            <a:spAutoFit/>
          </a:bodyPr>
          <a:lstStyle/>
          <a:p>
            <a:pPr>
              <a:spcBef>
                <a:spcPts val="480"/>
              </a:spcBef>
            </a:pPr>
            <a:r>
              <a:rPr lang="en-US" sz="1900" spc="-150" smtClean="0">
                <a:latin typeface="Courier New" pitchFamily="49" charset="0"/>
                <a:cs typeface="Courier New" pitchFamily="49" charset="0"/>
              </a:rPr>
              <a:t># Color = 0/RED</a:t>
            </a:r>
          </a:p>
          <a:p>
            <a:pPr>
              <a:spcBef>
                <a:spcPts val="480"/>
              </a:spcBef>
            </a:pPr>
            <a:r>
              <a:rPr lang="en-US" sz="1900" spc="-150" smtClean="0">
                <a:latin typeface="Courier New" pitchFamily="49" charset="0"/>
                <a:cs typeface="Courier New" pitchFamily="49" charset="0"/>
              </a:rPr>
              <a:t># Color = 1/BLUE</a:t>
            </a:r>
          </a:p>
          <a:p>
            <a:pPr>
              <a:spcBef>
                <a:spcPts val="480"/>
              </a:spcBef>
            </a:pPr>
            <a:r>
              <a:rPr lang="en-US" sz="1900" spc="-150" smtClean="0">
                <a:latin typeface="Courier New" pitchFamily="49" charset="0"/>
                <a:cs typeface="Courier New" pitchFamily="49" charset="0"/>
              </a:rPr>
              <a:t># Color = 2/GREEN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uiExpand="1" build="p"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normAutofit/>
          </a:bodyPr>
          <a:lstStyle/>
          <a:p>
            <a:pPr eaLnBrk="1" hangingPunct="1"/>
            <a:r>
              <a:rPr lang="en-US" sz="4000" smtClean="0">
                <a:latin typeface="+mn-lt"/>
              </a:rPr>
              <a:t>Example of usage in testbench</a:t>
            </a:r>
          </a:p>
        </p:txBody>
      </p:sp>
      <p:sp>
        <p:nvSpPr>
          <p:cNvPr id="18435" name="Rectangle 3"/>
          <p:cNvSpPr>
            <a:spLocks noGrp="1" noChangeArrowheads="1"/>
          </p:cNvSpPr>
          <p:nvPr>
            <p:ph type="body" idx="1"/>
          </p:nvPr>
        </p:nvSpPr>
        <p:spPr>
          <a:xfrm>
            <a:off x="533400" y="914400"/>
            <a:ext cx="7696200" cy="5486400"/>
          </a:xfrm>
          <a:solidFill>
            <a:srgbClr val="FFFFCC"/>
          </a:solidFill>
          <a:ln>
            <a:solidFill>
              <a:schemeClr val="tx1"/>
            </a:solidFill>
          </a:ln>
        </p:spPr>
        <p:txBody>
          <a:bodyPr>
            <a:noAutofit/>
          </a:bodyPr>
          <a:lstStyle/>
          <a:p>
            <a:pPr eaLnBrk="1" hangingPunct="1">
              <a:spcBef>
                <a:spcPts val="0"/>
              </a:spcBef>
              <a:buFont typeface="Wingdings" pitchFamily="2" charset="2"/>
              <a:buNone/>
            </a:pPr>
            <a:r>
              <a:rPr lang="en-US" sz="2100" spc="-150" smtClean="0">
                <a:latin typeface="Courier New" pitchFamily="49" charset="0"/>
                <a:cs typeface="Courier New" pitchFamily="49" charset="0"/>
              </a:rPr>
              <a:t>module test ();</a:t>
            </a:r>
          </a:p>
          <a:p>
            <a:pPr eaLnBrk="1" hangingPunct="1">
              <a:spcBef>
                <a:spcPts val="0"/>
              </a:spcBef>
              <a:buFont typeface="Wingdings" pitchFamily="2" charset="2"/>
              <a:buNone/>
            </a:pPr>
            <a:r>
              <a:rPr lang="en-US" sz="2100" spc="-150" smtClean="0">
                <a:latin typeface="Courier New" pitchFamily="49" charset="0"/>
                <a:cs typeface="Courier New" pitchFamily="49" charset="0"/>
              </a:rPr>
              <a:t>	reg clk, reset;</a:t>
            </a:r>
          </a:p>
          <a:p>
            <a:pPr eaLnBrk="1" hangingPunct="1">
              <a:spcBef>
                <a:spcPts val="0"/>
              </a:spcBef>
              <a:buFont typeface="Wingdings" pitchFamily="2" charset="2"/>
              <a:buNone/>
            </a:pPr>
            <a:r>
              <a:rPr lang="en-US" sz="2100" spc="-150" smtClean="0">
                <a:latin typeface="Courier New" pitchFamily="49" charset="0"/>
                <a:cs typeface="Courier New" pitchFamily="49" charset="0"/>
              </a:rPr>
              <a:t>	typedef enum {CFG, ADC_REG, CTRL} reg_e;</a:t>
            </a:r>
          </a:p>
          <a:p>
            <a:pPr eaLnBrk="1" hangingPunct="1">
              <a:spcBef>
                <a:spcPts val="0"/>
              </a:spcBef>
              <a:buFont typeface="Wingdings" pitchFamily="2" charset="2"/>
              <a:buNone/>
            </a:pPr>
            <a:r>
              <a:rPr lang="en-US" sz="2100" spc="-150" smtClean="0">
                <a:latin typeface="Courier New" pitchFamily="49" charset="0"/>
                <a:cs typeface="Courier New" pitchFamily="49" charset="0"/>
              </a:rPr>
              <a:t>	reg_e  my_reg;</a:t>
            </a:r>
          </a:p>
          <a:p>
            <a:pPr eaLnBrk="1" hangingPunct="1">
              <a:spcBef>
                <a:spcPts val="0"/>
              </a:spcBef>
              <a:buFont typeface="Wingdings" pitchFamily="2" charset="2"/>
              <a:buNone/>
            </a:pPr>
            <a:r>
              <a:rPr lang="en-US" sz="2100" spc="-150" smtClean="0">
                <a:latin typeface="Courier New" pitchFamily="49" charset="0"/>
                <a:cs typeface="Courier New" pitchFamily="49" charset="0"/>
              </a:rPr>
              <a:t>	initial begin </a:t>
            </a:r>
          </a:p>
          <a:p>
            <a:pPr eaLnBrk="1" hangingPunct="1">
              <a:spcBef>
                <a:spcPts val="0"/>
              </a:spcBef>
              <a:buFont typeface="Wingdings" pitchFamily="2" charset="2"/>
              <a:buNone/>
            </a:pPr>
            <a:r>
              <a:rPr lang="en-US" sz="2100" spc="-150" smtClean="0">
                <a:latin typeface="Courier New" pitchFamily="49" charset="0"/>
                <a:cs typeface="Courier New" pitchFamily="49" charset="0"/>
              </a:rPr>
              <a:t>		clk = 'b0; </a:t>
            </a:r>
          </a:p>
          <a:p>
            <a:pPr eaLnBrk="1" hangingPunct="1">
              <a:spcBef>
                <a:spcPts val="0"/>
              </a:spcBef>
              <a:buFont typeface="Wingdings" pitchFamily="2" charset="2"/>
              <a:buNone/>
            </a:pPr>
            <a:r>
              <a:rPr lang="en-US" sz="2100" spc="-150" smtClean="0">
                <a:latin typeface="Courier New" pitchFamily="49" charset="0"/>
                <a:cs typeface="Courier New" pitchFamily="49" charset="0"/>
              </a:rPr>
              <a:t>		forever #500 clk = ~clk; </a:t>
            </a:r>
          </a:p>
          <a:p>
            <a:pPr eaLnBrk="1" hangingPunct="1">
              <a:spcBef>
                <a:spcPts val="0"/>
              </a:spcBef>
              <a:buFont typeface="Wingdings" pitchFamily="2" charset="2"/>
              <a:buNone/>
            </a:pPr>
            <a:r>
              <a:rPr lang="en-US" sz="2100" spc="-150" smtClean="0">
                <a:latin typeface="Courier New" pitchFamily="49" charset="0"/>
                <a:cs typeface="Courier New" pitchFamily="49" charset="0"/>
              </a:rPr>
              <a:t>	end</a:t>
            </a:r>
          </a:p>
          <a:p>
            <a:pPr eaLnBrk="1" hangingPunct="1">
              <a:spcBef>
                <a:spcPts val="0"/>
              </a:spcBef>
              <a:buFont typeface="Wingdings" pitchFamily="2" charset="2"/>
              <a:buNone/>
            </a:pPr>
            <a:r>
              <a:rPr lang="en-US" sz="2100" spc="-150" smtClean="0">
                <a:latin typeface="Courier New" pitchFamily="49" charset="0"/>
                <a:cs typeface="Courier New" pitchFamily="49" charset="0"/>
              </a:rPr>
              <a:t>	initial begin</a:t>
            </a:r>
          </a:p>
          <a:p>
            <a:pPr eaLnBrk="1" hangingPunct="1">
              <a:spcBef>
                <a:spcPts val="0"/>
              </a:spcBef>
              <a:buFont typeface="Wingdings" pitchFamily="2" charset="2"/>
              <a:buNone/>
            </a:pPr>
            <a:r>
              <a:rPr lang="en-US" sz="2100" spc="-150" smtClean="0">
                <a:latin typeface="Courier New" pitchFamily="49" charset="0"/>
                <a:cs typeface="Courier New" pitchFamily="49" charset="0"/>
              </a:rPr>
              <a:t>		reset = 1'b0;  #1000ns;</a:t>
            </a:r>
          </a:p>
          <a:p>
            <a:pPr eaLnBrk="1" hangingPunct="1">
              <a:spcBef>
                <a:spcPts val="0"/>
              </a:spcBef>
              <a:buFont typeface="Wingdings" pitchFamily="2" charset="2"/>
              <a:buNone/>
            </a:pPr>
            <a:r>
              <a:rPr lang="en-US" sz="2100" spc="-150" smtClean="0">
                <a:latin typeface="Courier New" pitchFamily="49" charset="0"/>
                <a:cs typeface="Courier New" pitchFamily="49" charset="0"/>
              </a:rPr>
              <a:t>		@(negedge clk); reset = 1'b1;  my_reg = CFG;</a:t>
            </a:r>
          </a:p>
          <a:p>
            <a:pPr eaLnBrk="1" hangingPunct="1">
              <a:spcBef>
                <a:spcPts val="0"/>
              </a:spcBef>
              <a:buFont typeface="Wingdings" pitchFamily="2" charset="2"/>
              <a:buNone/>
            </a:pPr>
            <a:r>
              <a:rPr lang="en-US" sz="2100" spc="-150" smtClean="0">
                <a:latin typeface="Courier New" pitchFamily="49" charset="0"/>
                <a:cs typeface="Courier New" pitchFamily="49" charset="0"/>
              </a:rPr>
              <a:t>		@(negedge clk);  my_reg =  my_reg.next;</a:t>
            </a:r>
          </a:p>
          <a:p>
            <a:pPr eaLnBrk="1" hangingPunct="1">
              <a:spcBef>
                <a:spcPts val="0"/>
              </a:spcBef>
              <a:buFont typeface="Wingdings" pitchFamily="2" charset="2"/>
              <a:buNone/>
            </a:pPr>
            <a:r>
              <a:rPr lang="en-US" sz="2100" spc="-150" smtClean="0">
                <a:latin typeface="Courier New" pitchFamily="49" charset="0"/>
                <a:cs typeface="Courier New" pitchFamily="49" charset="0"/>
              </a:rPr>
              <a:t>		@(negedge clk);  my_reg =  my_reg.next;</a:t>
            </a:r>
          </a:p>
          <a:p>
            <a:pPr eaLnBrk="1" hangingPunct="1">
              <a:spcBef>
                <a:spcPts val="0"/>
              </a:spcBef>
              <a:buFont typeface="Wingdings" pitchFamily="2" charset="2"/>
              <a:buNone/>
            </a:pPr>
            <a:r>
              <a:rPr lang="en-US" sz="2100" spc="-150" smtClean="0">
                <a:latin typeface="Courier New" pitchFamily="49" charset="0"/>
                <a:cs typeface="Courier New" pitchFamily="49" charset="0"/>
              </a:rPr>
              <a:t>		@(negedge clk);  my_reg =  my_reg.next;</a:t>
            </a:r>
          </a:p>
          <a:p>
            <a:pPr eaLnBrk="1" hangingPunct="1">
              <a:spcBef>
                <a:spcPts val="0"/>
              </a:spcBef>
              <a:buFont typeface="Wingdings" pitchFamily="2" charset="2"/>
              <a:buNone/>
            </a:pPr>
            <a:r>
              <a:rPr lang="en-US" sz="2100" spc="-150" smtClean="0">
                <a:latin typeface="Courier New" pitchFamily="49" charset="0"/>
                <a:cs typeface="Courier New" pitchFamily="49" charset="0"/>
              </a:rPr>
              <a:t>	end</a:t>
            </a:r>
          </a:p>
          <a:p>
            <a:pPr>
              <a:spcBef>
                <a:spcPts val="0"/>
              </a:spcBef>
              <a:buNone/>
            </a:pPr>
            <a:r>
              <a:rPr lang="en-US" sz="2100" spc="-150" smtClean="0">
                <a:latin typeface="Courier New" pitchFamily="49" charset="0"/>
                <a:cs typeface="Courier New" pitchFamily="49" charset="0"/>
              </a:rPr>
              <a:t>  config_reg config_reg(.address(my_reg));</a:t>
            </a:r>
          </a:p>
          <a:p>
            <a:pPr eaLnBrk="1" hangingPunct="1">
              <a:spcBef>
                <a:spcPts val="0"/>
              </a:spcBef>
              <a:buFont typeface="Wingdings" pitchFamily="2" charset="2"/>
              <a:buNone/>
            </a:pPr>
            <a:r>
              <a:rPr lang="en-US" sz="2100" spc="-150" smtClean="0">
                <a:latin typeface="Courier New" pitchFamily="49" charset="0"/>
                <a:cs typeface="Courier New" pitchFamily="49" charset="0"/>
              </a:rPr>
              <a:t>endmodule</a:t>
            </a:r>
          </a:p>
        </p:txBody>
      </p:sp>
      <p:sp>
        <p:nvSpPr>
          <p:cNvPr id="4" name="Slide Number Placeholder 3"/>
          <p:cNvSpPr>
            <a:spLocks noGrp="1"/>
          </p:cNvSpPr>
          <p:nvPr>
            <p:ph type="sldNum" sz="quarter" idx="12"/>
          </p:nvPr>
        </p:nvSpPr>
        <p:spPr/>
        <p:txBody>
          <a:bodyPr/>
          <a:lstStyle/>
          <a:p>
            <a:fld id="{40AF488E-6686-480A-A715-D02D7FC0CDA5}" type="slidenum">
              <a:rPr lang="en-US" smtClean="0"/>
              <a:pPr/>
              <a:t>54</a:t>
            </a:fld>
            <a:endParaRPr lang="en-US"/>
          </a:p>
        </p:txBody>
      </p:sp>
      <p:sp>
        <p:nvSpPr>
          <p:cNvPr id="5" name="Footer Placeholder 4"/>
          <p:cNvSpPr>
            <a:spLocks noGrp="1"/>
          </p:cNvSpPr>
          <p:nvPr>
            <p:ph type="ftr" sz="quarter" idx="11"/>
          </p:nvPr>
        </p:nvSpPr>
        <p:spPr>
          <a:xfrm>
            <a:off x="2362200" y="6356350"/>
            <a:ext cx="3657600" cy="365125"/>
          </a:xfrm>
        </p:spPr>
        <p:txBody>
          <a:bodyPr/>
          <a:lstStyle/>
          <a:p>
            <a:r>
              <a:rPr lang="en-US" smtClean="0"/>
              <a:t>Chapter 2 Copyright 2011 G. Tumbush, C. Spear, v1.2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6" end="1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5">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5">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435">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35">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4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sz="4000" smtClean="0">
                <a:latin typeface="+mn-lt"/>
              </a:rPr>
              <a:t>Waveform of usage in testbench</a:t>
            </a:r>
          </a:p>
        </p:txBody>
      </p:sp>
      <p:graphicFrame>
        <p:nvGraphicFramePr>
          <p:cNvPr id="4" name="Object 3"/>
          <p:cNvGraphicFramePr>
            <a:graphicFrameLocks noChangeAspect="1"/>
          </p:cNvGraphicFramePr>
          <p:nvPr/>
        </p:nvGraphicFramePr>
        <p:xfrm>
          <a:off x="279404" y="1752600"/>
          <a:ext cx="8483595" cy="2443162"/>
        </p:xfrm>
        <a:graphic>
          <a:graphicData uri="http://schemas.openxmlformats.org/presentationml/2006/ole">
            <p:oleObj spid="_x0000_s17410" name="Acrobat Document" r:id="rId4" imgW="7543800" imgH="5829300" progId="AcroExch.Document.7">
              <p:link updateAutomatic="1"/>
            </p:oleObj>
          </a:graphicData>
        </a:graphic>
      </p:graphicFrame>
      <p:sp>
        <p:nvSpPr>
          <p:cNvPr id="5" name="Slide Number Placeholder 4"/>
          <p:cNvSpPr>
            <a:spLocks noGrp="1"/>
          </p:cNvSpPr>
          <p:nvPr>
            <p:ph type="sldNum" sz="quarter" idx="12"/>
          </p:nvPr>
        </p:nvSpPr>
        <p:spPr/>
        <p:txBody>
          <a:bodyPr/>
          <a:lstStyle/>
          <a:p>
            <a:fld id="{40AF488E-6686-480A-A715-D02D7FC0CDA5}" type="slidenum">
              <a:rPr lang="en-US" smtClean="0"/>
              <a:pPr/>
              <a:t>55</a:t>
            </a:fld>
            <a:endParaRPr lang="en-US"/>
          </a:p>
        </p:txBody>
      </p:sp>
      <p:sp>
        <p:nvSpPr>
          <p:cNvPr id="6" name="Footer Placeholder 5"/>
          <p:cNvSpPr>
            <a:spLocks noGrp="1"/>
          </p:cNvSpPr>
          <p:nvPr>
            <p:ph type="ftr" sz="quarter" idx="11"/>
          </p:nvPr>
        </p:nvSpPr>
        <p:spPr>
          <a:xfrm>
            <a:off x="2286000" y="6356350"/>
            <a:ext cx="3733800" cy="365125"/>
          </a:xfrm>
        </p:spPr>
        <p:txBody>
          <a:bodyPr/>
          <a:lstStyle/>
          <a:p>
            <a:r>
              <a:rPr lang="en-US" smtClean="0"/>
              <a:t>Chapter 2 Copyright 2011 G. Tumbush, C. Spear, v1.2</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066800"/>
          </a:xfrm>
        </p:spPr>
        <p:txBody>
          <a:bodyPr>
            <a:normAutofit/>
          </a:bodyPr>
          <a:lstStyle/>
          <a:p>
            <a:pPr eaLnBrk="1" hangingPunct="1"/>
            <a:r>
              <a:rPr lang="en-US" sz="4000" smtClean="0">
                <a:latin typeface="+mn-lt"/>
              </a:rPr>
              <a:t>Enumerated Type Exercise</a:t>
            </a:r>
          </a:p>
        </p:txBody>
      </p:sp>
      <p:sp>
        <p:nvSpPr>
          <p:cNvPr id="6" name="TextBox 5"/>
          <p:cNvSpPr txBox="1"/>
          <p:nvPr/>
        </p:nvSpPr>
        <p:spPr>
          <a:xfrm>
            <a:off x="457201" y="914400"/>
            <a:ext cx="8305800" cy="5262979"/>
          </a:xfrm>
          <a:prstGeom prst="rect">
            <a:avLst/>
          </a:prstGeom>
          <a:noFill/>
        </p:spPr>
        <p:txBody>
          <a:bodyPr wrap="square" rtlCol="0">
            <a:spAutoFit/>
          </a:bodyPr>
          <a:lstStyle/>
          <a:p>
            <a:r>
              <a:rPr lang="en-US" sz="2400" smtClean="0"/>
              <a:t>An ALU has the following opcodes.</a:t>
            </a:r>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r>
              <a:rPr lang="en-US" sz="2400" smtClean="0"/>
              <a:t>Write a testbench that performs the following tasks.</a:t>
            </a:r>
          </a:p>
          <a:p>
            <a:pPr marL="457200" indent="-457200">
              <a:buFont typeface="+mj-lt"/>
              <a:buAutoNum type="arabicPeriod"/>
            </a:pPr>
            <a:r>
              <a:rPr lang="en-US" sz="2400" smtClean="0"/>
              <a:t>Create an enumerated type of the opcodes, </a:t>
            </a:r>
            <a:r>
              <a:rPr lang="en-US" sz="2200" spc="-150" smtClean="0">
                <a:latin typeface="Courier New" pitchFamily="49" charset="0"/>
                <a:cs typeface="Courier New" pitchFamily="49" charset="0"/>
              </a:rPr>
              <a:t>opcode_e</a:t>
            </a:r>
          </a:p>
          <a:p>
            <a:pPr marL="457200" indent="-457200">
              <a:buFont typeface="+mj-lt"/>
              <a:buAutoNum type="arabicPeriod"/>
            </a:pPr>
            <a:r>
              <a:rPr lang="en-US" sz="2400" smtClean="0"/>
              <a:t> Create a variable, </a:t>
            </a:r>
            <a:r>
              <a:rPr lang="en-US" sz="2200" spc="-150" smtClean="0">
                <a:latin typeface="Courier New" pitchFamily="49" charset="0"/>
                <a:cs typeface="Courier New" pitchFamily="49" charset="0"/>
              </a:rPr>
              <a:t>opcode</a:t>
            </a:r>
            <a:r>
              <a:rPr lang="en-US" sz="2400" smtClean="0"/>
              <a:t>, of type opcode_e</a:t>
            </a:r>
          </a:p>
          <a:p>
            <a:pPr marL="457200" indent="-457200">
              <a:buFont typeface="+mj-lt"/>
              <a:buAutoNum type="arabicPeriod"/>
            </a:pPr>
            <a:r>
              <a:rPr lang="en-US" sz="2400" smtClean="0"/>
              <a:t> Loop through all the values of variable </a:t>
            </a:r>
            <a:r>
              <a:rPr lang="en-US" sz="2200" spc="-150" smtClean="0">
                <a:latin typeface="Courier New" pitchFamily="49" charset="0"/>
                <a:cs typeface="Courier New" pitchFamily="49" charset="0"/>
              </a:rPr>
              <a:t>opcode</a:t>
            </a:r>
            <a:r>
              <a:rPr lang="en-US" sz="2400" smtClean="0"/>
              <a:t> every 10ns</a:t>
            </a:r>
          </a:p>
          <a:p>
            <a:pPr marL="457200" indent="-457200">
              <a:buFont typeface="+mj-lt"/>
              <a:buAutoNum type="arabicPeriod"/>
            </a:pPr>
            <a:r>
              <a:rPr lang="en-US" sz="2400" smtClean="0"/>
              <a:t> Instantiate an ALU with one 2-bit input </a:t>
            </a:r>
            <a:r>
              <a:rPr lang="en-US" sz="2200" spc="-150" smtClean="0">
                <a:latin typeface="Courier New" pitchFamily="49" charset="0"/>
                <a:cs typeface="Courier New" pitchFamily="49" charset="0"/>
              </a:rPr>
              <a:t>opcode</a:t>
            </a:r>
          </a:p>
        </p:txBody>
      </p:sp>
      <p:sp>
        <p:nvSpPr>
          <p:cNvPr id="4" name="Slide Number Placeholder 3"/>
          <p:cNvSpPr>
            <a:spLocks noGrp="1"/>
          </p:cNvSpPr>
          <p:nvPr>
            <p:ph type="sldNum" sz="quarter" idx="12"/>
          </p:nvPr>
        </p:nvSpPr>
        <p:spPr/>
        <p:txBody>
          <a:bodyPr/>
          <a:lstStyle/>
          <a:p>
            <a:fld id="{40AF488E-6686-480A-A715-D02D7FC0CDA5}" type="slidenum">
              <a:rPr lang="en-US" smtClean="0"/>
              <a:pPr/>
              <a:t>56</a:t>
            </a:fld>
            <a:endParaRPr lang="en-US"/>
          </a:p>
        </p:txBody>
      </p:sp>
      <p:sp>
        <p:nvSpPr>
          <p:cNvPr id="5" name="Footer Placeholder 4"/>
          <p:cNvSpPr>
            <a:spLocks noGrp="1"/>
          </p:cNvSpPr>
          <p:nvPr>
            <p:ph type="ftr" sz="quarter" idx="11"/>
          </p:nvPr>
        </p:nvSpPr>
        <p:spPr>
          <a:xfrm>
            <a:off x="2438400" y="6356350"/>
            <a:ext cx="3581400" cy="365125"/>
          </a:xfrm>
        </p:spPr>
        <p:txBody>
          <a:bodyPr/>
          <a:lstStyle/>
          <a:p>
            <a:r>
              <a:rPr lang="en-US" smtClean="0"/>
              <a:t>Chapter 2 Copyright 2011 G. Tumbush, C. Spear, v1.2</a:t>
            </a:r>
            <a:endParaRPr lang="en-US"/>
          </a:p>
        </p:txBody>
      </p:sp>
      <p:graphicFrame>
        <p:nvGraphicFramePr>
          <p:cNvPr id="7" name="Table 6"/>
          <p:cNvGraphicFramePr>
            <a:graphicFrameLocks noGrp="1"/>
          </p:cNvGraphicFramePr>
          <p:nvPr/>
        </p:nvGraphicFramePr>
        <p:xfrm>
          <a:off x="1295400" y="1752600"/>
          <a:ext cx="4648200" cy="1940560"/>
        </p:xfrm>
        <a:graphic>
          <a:graphicData uri="http://schemas.openxmlformats.org/drawingml/2006/table">
            <a:tbl>
              <a:tblPr firstRow="1" bandRow="1">
                <a:tableStyleId>{5C22544A-7EE6-4342-B048-85BDC9FD1C3A}</a:tableStyleId>
              </a:tblPr>
              <a:tblGrid>
                <a:gridCol w="3048000"/>
                <a:gridCol w="1600200"/>
              </a:tblGrid>
              <a:tr h="370840">
                <a:tc>
                  <a:txBody>
                    <a:bodyPr/>
                    <a:lstStyle/>
                    <a:p>
                      <a:r>
                        <a:rPr lang="en-US" sz="2400" smtClean="0"/>
                        <a:t>Opcode</a:t>
                      </a:r>
                      <a:endParaRPr lang="en-US" sz="2400"/>
                    </a:p>
                  </a:txBody>
                  <a:tcPr/>
                </a:tc>
                <a:tc>
                  <a:txBody>
                    <a:bodyPr/>
                    <a:lstStyle/>
                    <a:p>
                      <a:r>
                        <a:rPr lang="en-US" sz="2400" smtClean="0"/>
                        <a:t>Encoding</a:t>
                      </a:r>
                      <a:endParaRPr lang="en-US" sz="2400"/>
                    </a:p>
                  </a:txBody>
                  <a:tcPr/>
                </a:tc>
              </a:tr>
              <a:tr h="370840">
                <a:tc>
                  <a:txBody>
                    <a:bodyPr/>
                    <a:lstStyle/>
                    <a:p>
                      <a:pPr>
                        <a:spcAft>
                          <a:spcPts val="0"/>
                        </a:spcAft>
                      </a:pPr>
                      <a:r>
                        <a:rPr lang="en-US" sz="2400">
                          <a:latin typeface="Calibri"/>
                        </a:rPr>
                        <a:t>add</a:t>
                      </a:r>
                    </a:p>
                  </a:txBody>
                  <a:tcPr marL="68580" marR="68580" marT="0" marB="0"/>
                </a:tc>
                <a:tc>
                  <a:txBody>
                    <a:bodyPr/>
                    <a:lstStyle/>
                    <a:p>
                      <a:pPr>
                        <a:spcAft>
                          <a:spcPts val="0"/>
                        </a:spcAft>
                      </a:pPr>
                      <a:r>
                        <a:rPr lang="en-US" sz="2400">
                          <a:latin typeface="Calibri"/>
                        </a:rPr>
                        <a:t>2’b00</a:t>
                      </a:r>
                    </a:p>
                  </a:txBody>
                  <a:tcPr marL="68580" marR="68580" marT="0" marB="0"/>
                </a:tc>
              </a:tr>
              <a:tr h="370840">
                <a:tc>
                  <a:txBody>
                    <a:bodyPr/>
                    <a:lstStyle/>
                    <a:p>
                      <a:pPr>
                        <a:spcAft>
                          <a:spcPts val="0"/>
                        </a:spcAft>
                      </a:pPr>
                      <a:r>
                        <a:rPr lang="en-US" sz="2400">
                          <a:latin typeface="Calibri"/>
                        </a:rPr>
                        <a:t>sub</a:t>
                      </a:r>
                    </a:p>
                  </a:txBody>
                  <a:tcPr marL="68580" marR="68580" marT="0" marB="0"/>
                </a:tc>
                <a:tc>
                  <a:txBody>
                    <a:bodyPr/>
                    <a:lstStyle/>
                    <a:p>
                      <a:pPr>
                        <a:spcAft>
                          <a:spcPts val="0"/>
                        </a:spcAft>
                      </a:pPr>
                      <a:r>
                        <a:rPr lang="en-US" sz="2400">
                          <a:latin typeface="Calibri"/>
                        </a:rPr>
                        <a:t>2’b01</a:t>
                      </a:r>
                    </a:p>
                  </a:txBody>
                  <a:tcPr marL="68580" marR="68580" marT="0" marB="0"/>
                </a:tc>
              </a:tr>
              <a:tr h="370840">
                <a:tc>
                  <a:txBody>
                    <a:bodyPr/>
                    <a:lstStyle/>
                    <a:p>
                      <a:pPr>
                        <a:spcAft>
                          <a:spcPts val="0"/>
                        </a:spcAft>
                      </a:pPr>
                      <a:r>
                        <a:rPr lang="en-US" sz="2400" smtClean="0">
                          <a:latin typeface="Calibri"/>
                        </a:rPr>
                        <a:t>bitwise invert A</a:t>
                      </a:r>
                      <a:endParaRPr lang="en-US" sz="2400">
                        <a:latin typeface="Calibri"/>
                      </a:endParaRPr>
                    </a:p>
                  </a:txBody>
                  <a:tcPr marL="68580" marR="68580" marT="0" marB="0"/>
                </a:tc>
                <a:tc>
                  <a:txBody>
                    <a:bodyPr/>
                    <a:lstStyle/>
                    <a:p>
                      <a:pPr>
                        <a:spcAft>
                          <a:spcPts val="0"/>
                        </a:spcAft>
                      </a:pPr>
                      <a:r>
                        <a:rPr lang="en-US" sz="2400">
                          <a:latin typeface="Calibri"/>
                        </a:rPr>
                        <a:t>2’b10</a:t>
                      </a:r>
                    </a:p>
                  </a:txBody>
                  <a:tcPr marL="68580" marR="68580" marT="0" marB="0"/>
                </a:tc>
              </a:tr>
              <a:tr h="370840">
                <a:tc>
                  <a:txBody>
                    <a:bodyPr/>
                    <a:lstStyle/>
                    <a:p>
                      <a:pPr>
                        <a:spcAft>
                          <a:spcPts val="0"/>
                        </a:spcAft>
                      </a:pPr>
                      <a:r>
                        <a:rPr lang="en-US" sz="2400">
                          <a:latin typeface="Calibri"/>
                        </a:rPr>
                        <a:t>reduction OR </a:t>
                      </a:r>
                      <a:r>
                        <a:rPr lang="en-US" sz="2400" smtClean="0">
                          <a:latin typeface="Calibri"/>
                        </a:rPr>
                        <a:t>B</a:t>
                      </a:r>
                      <a:endParaRPr lang="en-US" sz="2400">
                        <a:latin typeface="Calibri"/>
                      </a:endParaRPr>
                    </a:p>
                  </a:txBody>
                  <a:tcPr marL="68580" marR="68580" marT="0" marB="0"/>
                </a:tc>
                <a:tc>
                  <a:txBody>
                    <a:bodyPr/>
                    <a:lstStyle/>
                    <a:p>
                      <a:pPr>
                        <a:spcAft>
                          <a:spcPts val="0"/>
                        </a:spcAft>
                      </a:pPr>
                      <a:r>
                        <a:rPr lang="en-US" sz="2400">
                          <a:latin typeface="Calibri"/>
                        </a:rPr>
                        <a:t>2’b11</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0"/>
            <a:ext cx="8229600" cy="1143000"/>
          </a:xfrm>
        </p:spPr>
        <p:txBody>
          <a:bodyPr>
            <a:normAutofit/>
          </a:bodyPr>
          <a:lstStyle/>
          <a:p>
            <a:pPr eaLnBrk="1" hangingPunct="1"/>
            <a:r>
              <a:rPr lang="en-US" sz="4000" smtClean="0">
                <a:latin typeface="+mn-lt"/>
              </a:rPr>
              <a:t>Enumerated Types in RTL</a:t>
            </a:r>
          </a:p>
        </p:txBody>
      </p:sp>
      <p:sp>
        <p:nvSpPr>
          <p:cNvPr id="20483" name="Rectangle 3"/>
          <p:cNvSpPr>
            <a:spLocks noGrp="1" noChangeArrowheads="1"/>
          </p:cNvSpPr>
          <p:nvPr>
            <p:ph type="body" idx="1"/>
          </p:nvPr>
        </p:nvSpPr>
        <p:spPr>
          <a:xfrm>
            <a:off x="457200" y="1066800"/>
            <a:ext cx="8229600" cy="4525963"/>
          </a:xfrm>
        </p:spPr>
        <p:txBody>
          <a:bodyPr>
            <a:normAutofit/>
          </a:bodyPr>
          <a:lstStyle/>
          <a:p>
            <a:pPr eaLnBrk="1" hangingPunct="1"/>
            <a:r>
              <a:rPr lang="en-US" sz="2400" smtClean="0"/>
              <a:t>Example:</a:t>
            </a:r>
          </a:p>
          <a:p>
            <a:pPr eaLnBrk="1" hangingPunct="1">
              <a:buNone/>
            </a:pPr>
            <a:endParaRPr lang="en-US" sz="2400" smtClean="0"/>
          </a:p>
          <a:p>
            <a:pPr eaLnBrk="1" hangingPunct="1">
              <a:buNone/>
            </a:pPr>
            <a:endParaRPr lang="en-US" sz="2400" smtClean="0"/>
          </a:p>
          <a:p>
            <a:pPr eaLnBrk="1" hangingPunct="1">
              <a:buFont typeface="Wingdings" pitchFamily="2" charset="2"/>
              <a:buNone/>
            </a:pPr>
            <a:r>
              <a:rPr lang="en-US" sz="2400" smtClean="0"/>
              <a:t>       </a:t>
            </a:r>
          </a:p>
          <a:p>
            <a:pPr eaLnBrk="1" hangingPunct="1"/>
            <a:r>
              <a:rPr lang="en-US" sz="2400" smtClean="0"/>
              <a:t>Why? Easier than:</a:t>
            </a:r>
          </a:p>
          <a:p>
            <a:pPr eaLnBrk="1" hangingPunct="1">
              <a:buFont typeface="Wingdings" pitchFamily="2" charset="2"/>
              <a:buNone/>
            </a:pPr>
            <a:r>
              <a:rPr lang="en-US" sz="2400" b="1" i="1" smtClean="0"/>
              <a:t>	</a:t>
            </a:r>
            <a:endParaRPr lang="en-US" sz="2400" smtClean="0"/>
          </a:p>
        </p:txBody>
      </p:sp>
      <p:sp>
        <p:nvSpPr>
          <p:cNvPr id="4" name="Slide Number Placeholder 3"/>
          <p:cNvSpPr>
            <a:spLocks noGrp="1"/>
          </p:cNvSpPr>
          <p:nvPr>
            <p:ph type="sldNum" sz="quarter" idx="12"/>
          </p:nvPr>
        </p:nvSpPr>
        <p:spPr/>
        <p:txBody>
          <a:bodyPr/>
          <a:lstStyle/>
          <a:p>
            <a:fld id="{40AF488E-6686-480A-A715-D02D7FC0CDA5}" type="slidenum">
              <a:rPr lang="en-US" smtClean="0"/>
              <a:pPr/>
              <a:t>57</a:t>
            </a:fld>
            <a:endParaRPr lang="en-US"/>
          </a:p>
        </p:txBody>
      </p:sp>
      <p:sp>
        <p:nvSpPr>
          <p:cNvPr id="5" name="Footer Placeholder 4"/>
          <p:cNvSpPr>
            <a:spLocks noGrp="1"/>
          </p:cNvSpPr>
          <p:nvPr>
            <p:ph type="ftr" sz="quarter" idx="11"/>
          </p:nvPr>
        </p:nvSpPr>
        <p:spPr>
          <a:xfrm>
            <a:off x="3124200" y="6356350"/>
            <a:ext cx="3429000" cy="365125"/>
          </a:xfrm>
        </p:spPr>
        <p:txBody>
          <a:bodyPr/>
          <a:lstStyle/>
          <a:p>
            <a:r>
              <a:rPr lang="en-US" smtClean="0"/>
              <a:t>Chapter 2 Copyright 2011 G. Tumbush, C. Spear, v1.2</a:t>
            </a:r>
            <a:endParaRPr lang="en-US"/>
          </a:p>
        </p:txBody>
      </p:sp>
      <p:sp>
        <p:nvSpPr>
          <p:cNvPr id="6" name="TextBox 5"/>
          <p:cNvSpPr txBox="1"/>
          <p:nvPr/>
        </p:nvSpPr>
        <p:spPr>
          <a:xfrm>
            <a:off x="685800" y="1524000"/>
            <a:ext cx="5759910" cy="769441"/>
          </a:xfrm>
          <a:prstGeom prst="rect">
            <a:avLst/>
          </a:prstGeom>
          <a:solidFill>
            <a:srgbClr val="FFFFCC"/>
          </a:solidFill>
          <a:ln>
            <a:solidFill>
              <a:schemeClr val="tx1"/>
            </a:solidFill>
          </a:ln>
        </p:spPr>
        <p:txBody>
          <a:bodyPr wrap="none" rtlCol="0">
            <a:spAutoFit/>
          </a:bodyPr>
          <a:lstStyle/>
          <a:p>
            <a:r>
              <a:rPr lang="en-US" sz="2200" spc="-150" smtClean="0">
                <a:latin typeface="Courier New" pitchFamily="49" charset="0"/>
                <a:cs typeface="Courier New" pitchFamily="49" charset="0"/>
              </a:rPr>
              <a:t>typedef enum {ST0, ST1, ST2} state_e;</a:t>
            </a:r>
          </a:p>
          <a:p>
            <a:r>
              <a:rPr lang="en-US" sz="2200" spc="-150" smtClean="0">
                <a:latin typeface="Courier New" pitchFamily="49" charset="0"/>
                <a:cs typeface="Courier New" pitchFamily="49" charset="0"/>
              </a:rPr>
              <a:t>state_e current_state, next_state;</a:t>
            </a:r>
          </a:p>
        </p:txBody>
      </p:sp>
      <p:sp>
        <p:nvSpPr>
          <p:cNvPr id="7" name="TextBox 6"/>
          <p:cNvSpPr txBox="1"/>
          <p:nvPr/>
        </p:nvSpPr>
        <p:spPr>
          <a:xfrm>
            <a:off x="685800" y="3352800"/>
            <a:ext cx="8170827" cy="2462213"/>
          </a:xfrm>
          <a:prstGeom prst="rect">
            <a:avLst/>
          </a:prstGeom>
          <a:solidFill>
            <a:srgbClr val="FFFFCC"/>
          </a:solidFill>
          <a:ln>
            <a:solidFill>
              <a:schemeClr val="tx1"/>
            </a:solidFill>
          </a:ln>
        </p:spPr>
        <p:txBody>
          <a:bodyPr wrap="none" rtlCol="0">
            <a:spAutoFit/>
          </a:bodyPr>
          <a:lstStyle/>
          <a:p>
            <a:r>
              <a:rPr lang="en-US" sz="2200" spc="-150" smtClean="0">
                <a:latin typeface="Courier New" pitchFamily="49" charset="0"/>
                <a:cs typeface="Courier New" pitchFamily="49" charset="0"/>
              </a:rPr>
              <a:t>localparam ST0 = 2’b00, ST1 = 2’b01, ST2 = 2’b10;</a:t>
            </a:r>
          </a:p>
          <a:p>
            <a:r>
              <a:rPr lang="en-US" sz="2200" spc="-150" smtClean="0">
                <a:latin typeface="Courier New" pitchFamily="49" charset="0"/>
                <a:cs typeface="Courier New" pitchFamily="49" charset="0"/>
              </a:rPr>
              <a:t>reg [191:0]  ASCII_current_state, ASCII_next_state;</a:t>
            </a:r>
          </a:p>
          <a:p>
            <a:r>
              <a:rPr lang="en-US" sz="2200" spc="-150" smtClean="0">
                <a:latin typeface="Courier New" pitchFamily="49" charset="0"/>
                <a:cs typeface="Courier New" pitchFamily="49" charset="0"/>
              </a:rPr>
              <a:t>   case (current_state) </a:t>
            </a:r>
          </a:p>
          <a:p>
            <a:r>
              <a:rPr lang="en-US" sz="2200" spc="-150" smtClean="0">
                <a:latin typeface="Courier New" pitchFamily="49" charset="0"/>
                <a:cs typeface="Courier New" pitchFamily="49" charset="0"/>
              </a:rPr>
              <a:t>      ST0: ASCII_current_state = “ST0";</a:t>
            </a:r>
          </a:p>
          <a:p>
            <a:r>
              <a:rPr lang="en-US" sz="2200" spc="-150" smtClean="0">
                <a:latin typeface="Courier New" pitchFamily="49" charset="0"/>
                <a:cs typeface="Courier New" pitchFamily="49" charset="0"/>
              </a:rPr>
              <a:t>      ST1: ASCII_current_state = “ST1";</a:t>
            </a:r>
          </a:p>
          <a:p>
            <a:r>
              <a:rPr lang="en-US" sz="2200" spc="-150" smtClean="0">
                <a:latin typeface="Courier New" pitchFamily="49" charset="0"/>
                <a:cs typeface="Courier New" pitchFamily="49" charset="0"/>
              </a:rPr>
              <a:t>      ST2: ASCII_current_state = “ST2";</a:t>
            </a:r>
          </a:p>
          <a:p>
            <a:r>
              <a:rPr lang="en-US" sz="2200" spc="-150" smtClean="0">
                <a:latin typeface="Courier New" pitchFamily="49" charset="0"/>
                <a:cs typeface="Courier New" pitchFamily="49" charset="0"/>
              </a:rPr>
              <a:t>   endcase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914400"/>
          </a:xfrm>
        </p:spPr>
        <p:txBody>
          <a:bodyPr>
            <a:normAutofit/>
          </a:bodyPr>
          <a:lstStyle/>
          <a:p>
            <a:pPr eaLnBrk="1" hangingPunct="1"/>
            <a:r>
              <a:rPr lang="en-US" sz="4000" smtClean="0">
                <a:latin typeface="+mn-lt"/>
              </a:rPr>
              <a:t>State Machine using Enumerations</a:t>
            </a:r>
          </a:p>
        </p:txBody>
      </p:sp>
      <p:sp>
        <p:nvSpPr>
          <p:cNvPr id="21507" name="Rectangle 3"/>
          <p:cNvSpPr>
            <a:spLocks noGrp="1" noChangeArrowheads="1"/>
          </p:cNvSpPr>
          <p:nvPr>
            <p:ph type="body" idx="1"/>
          </p:nvPr>
        </p:nvSpPr>
        <p:spPr>
          <a:xfrm>
            <a:off x="609600" y="838200"/>
            <a:ext cx="7620000" cy="5638800"/>
          </a:xfrm>
          <a:solidFill>
            <a:srgbClr val="FFFFCC"/>
          </a:solidFill>
          <a:ln>
            <a:solidFill>
              <a:schemeClr val="tx1"/>
            </a:solidFill>
          </a:ln>
        </p:spPr>
        <p:txBody>
          <a:bodyPr>
            <a:noAutofit/>
          </a:bodyPr>
          <a:lstStyle/>
          <a:p>
            <a:pPr eaLnBrk="1" hangingPunct="1">
              <a:spcBef>
                <a:spcPts val="0"/>
              </a:spcBef>
              <a:buFont typeface="Wingdings" pitchFamily="2" charset="2"/>
              <a:buNone/>
            </a:pPr>
            <a:r>
              <a:rPr lang="en-US" sz="2000" spc="-150" smtClean="0">
                <a:latin typeface="Courier New" pitchFamily="49" charset="0"/>
                <a:cs typeface="Courier New" pitchFamily="49" charset="0"/>
              </a:rPr>
              <a:t>module enum_type (input wire clk, input wire reset);   </a:t>
            </a:r>
          </a:p>
          <a:p>
            <a:pPr eaLnBrk="1" hangingPunct="1">
              <a:spcBef>
                <a:spcPts val="0"/>
              </a:spcBef>
              <a:buFont typeface="Wingdings" pitchFamily="2" charset="2"/>
              <a:buNone/>
            </a:pPr>
            <a:r>
              <a:rPr lang="en-US" sz="2000" spc="-150" smtClean="0">
                <a:latin typeface="Courier New" pitchFamily="49" charset="0"/>
                <a:cs typeface="Courier New" pitchFamily="49" charset="0"/>
              </a:rPr>
              <a:t>	enum {ST0, ST1, ST2} state_e;   </a:t>
            </a:r>
          </a:p>
          <a:p>
            <a:pPr eaLnBrk="1" hangingPunct="1">
              <a:spcBef>
                <a:spcPts val="0"/>
              </a:spcBef>
              <a:buFont typeface="Wingdings" pitchFamily="2" charset="2"/>
              <a:buNone/>
            </a:pPr>
            <a:r>
              <a:rPr lang="en-US" sz="2000" spc="-150" smtClean="0">
                <a:latin typeface="Courier New" pitchFamily="49" charset="0"/>
                <a:cs typeface="Courier New" pitchFamily="49" charset="0"/>
              </a:rPr>
              <a:t>	reg [1:0] current_state, next_state;</a:t>
            </a:r>
          </a:p>
          <a:p>
            <a:pPr eaLnBrk="1" hangingPunct="1">
              <a:spcBef>
                <a:spcPts val="0"/>
              </a:spcBef>
              <a:buFont typeface="Wingdings" pitchFamily="2" charset="2"/>
              <a:buNone/>
            </a:pPr>
            <a:r>
              <a:rPr lang="en-US" sz="2000" spc="-150" smtClean="0">
                <a:latin typeface="Courier New" pitchFamily="49" charset="0"/>
                <a:cs typeface="Courier New" pitchFamily="49" charset="0"/>
              </a:rPr>
              <a:t>	always @(posedge clk or negedge reset) begin</a:t>
            </a:r>
          </a:p>
          <a:p>
            <a:pPr eaLnBrk="1" hangingPunct="1">
              <a:spcBef>
                <a:spcPts val="0"/>
              </a:spcBef>
              <a:buFont typeface="Wingdings" pitchFamily="2" charset="2"/>
              <a:buNone/>
            </a:pPr>
            <a:r>
              <a:rPr lang="en-US" sz="2000" spc="-150" smtClean="0">
                <a:latin typeface="Courier New" pitchFamily="49" charset="0"/>
                <a:cs typeface="Courier New" pitchFamily="49" charset="0"/>
              </a:rPr>
              <a:t>	    if (!reset) </a:t>
            </a:r>
          </a:p>
          <a:p>
            <a:pPr eaLnBrk="1" hangingPunct="1">
              <a:spcBef>
                <a:spcPts val="0"/>
              </a:spcBef>
              <a:buFont typeface="Wingdings" pitchFamily="2" charset="2"/>
              <a:buNone/>
            </a:pPr>
            <a:r>
              <a:rPr lang="en-US" sz="2000" spc="-150" smtClean="0">
                <a:latin typeface="Courier New" pitchFamily="49" charset="0"/>
                <a:cs typeface="Courier New" pitchFamily="49" charset="0"/>
              </a:rPr>
              <a:t>		   current_state &lt;= #1 ST0;</a:t>
            </a:r>
          </a:p>
          <a:p>
            <a:pPr eaLnBrk="1" hangingPunct="1">
              <a:spcBef>
                <a:spcPts val="0"/>
              </a:spcBef>
              <a:buFont typeface="Wingdings" pitchFamily="2" charset="2"/>
              <a:buNone/>
            </a:pPr>
            <a:r>
              <a:rPr lang="en-US" sz="2000" spc="-150" smtClean="0">
                <a:latin typeface="Courier New" pitchFamily="49" charset="0"/>
                <a:cs typeface="Courier New" pitchFamily="49" charset="0"/>
              </a:rPr>
              <a:t>       else </a:t>
            </a:r>
          </a:p>
          <a:p>
            <a:pPr eaLnBrk="1" hangingPunct="1">
              <a:spcBef>
                <a:spcPts val="0"/>
              </a:spcBef>
              <a:buFont typeface="Wingdings" pitchFamily="2" charset="2"/>
              <a:buNone/>
            </a:pPr>
            <a:r>
              <a:rPr lang="en-US" sz="2000" spc="-150" smtClean="0">
                <a:latin typeface="Courier New" pitchFamily="49" charset="0"/>
                <a:cs typeface="Courier New" pitchFamily="49" charset="0"/>
              </a:rPr>
              <a:t>          current_state &lt;= #1 next_state;</a:t>
            </a:r>
          </a:p>
          <a:p>
            <a:pPr eaLnBrk="1" hangingPunct="1">
              <a:spcBef>
                <a:spcPts val="0"/>
              </a:spcBef>
              <a:buFont typeface="Wingdings" pitchFamily="2" charset="2"/>
              <a:buNone/>
            </a:pPr>
            <a:r>
              <a:rPr lang="en-US" sz="2000" spc="-150" smtClean="0">
                <a:latin typeface="Courier New" pitchFamily="49" charset="0"/>
                <a:cs typeface="Courier New" pitchFamily="49" charset="0"/>
              </a:rPr>
              <a:t>	end   </a:t>
            </a:r>
          </a:p>
          <a:p>
            <a:pPr eaLnBrk="1" hangingPunct="1">
              <a:spcBef>
                <a:spcPts val="0"/>
              </a:spcBef>
              <a:buFont typeface="Wingdings" pitchFamily="2" charset="2"/>
              <a:buNone/>
            </a:pPr>
            <a:r>
              <a:rPr lang="en-US" sz="2000" spc="-150" smtClean="0">
                <a:latin typeface="Courier New" pitchFamily="49" charset="0"/>
                <a:cs typeface="Courier New" pitchFamily="49" charset="0"/>
              </a:rPr>
              <a:t>	always @* begin</a:t>
            </a:r>
          </a:p>
          <a:p>
            <a:pPr eaLnBrk="1" hangingPunct="1">
              <a:spcBef>
                <a:spcPts val="0"/>
              </a:spcBef>
              <a:buFont typeface="Wingdings" pitchFamily="2" charset="2"/>
              <a:buNone/>
            </a:pPr>
            <a:r>
              <a:rPr lang="en-US" sz="2000" spc="-150" smtClean="0">
                <a:latin typeface="Courier New" pitchFamily="49" charset="0"/>
                <a:cs typeface="Courier New" pitchFamily="49" charset="0"/>
              </a:rPr>
              <a:t>	    next_state = ST0;</a:t>
            </a:r>
          </a:p>
          <a:p>
            <a:pPr eaLnBrk="1" hangingPunct="1">
              <a:spcBef>
                <a:spcPts val="0"/>
              </a:spcBef>
              <a:buFont typeface="Wingdings" pitchFamily="2" charset="2"/>
              <a:buNone/>
            </a:pPr>
            <a:r>
              <a:rPr lang="en-US" sz="2000" spc="-150" smtClean="0">
                <a:latin typeface="Courier New" pitchFamily="49" charset="0"/>
                <a:cs typeface="Courier New" pitchFamily="49" charset="0"/>
              </a:rPr>
              <a:t>	    case (current_state)</a:t>
            </a:r>
          </a:p>
          <a:p>
            <a:pPr eaLnBrk="1" hangingPunct="1">
              <a:spcBef>
                <a:spcPts val="0"/>
              </a:spcBef>
              <a:buFont typeface="Wingdings" pitchFamily="2" charset="2"/>
              <a:buNone/>
            </a:pPr>
            <a:r>
              <a:rPr lang="en-US" sz="2000" spc="-150" smtClean="0">
                <a:latin typeface="Courier New" pitchFamily="49" charset="0"/>
                <a:cs typeface="Courier New" pitchFamily="49" charset="0"/>
              </a:rPr>
              <a:t>		   ST0: next_state = ST1;</a:t>
            </a:r>
          </a:p>
          <a:p>
            <a:pPr eaLnBrk="1" hangingPunct="1">
              <a:spcBef>
                <a:spcPts val="0"/>
              </a:spcBef>
              <a:buFont typeface="Wingdings" pitchFamily="2" charset="2"/>
              <a:buNone/>
            </a:pPr>
            <a:r>
              <a:rPr lang="en-US" sz="2000" spc="-150" smtClean="0">
                <a:latin typeface="Courier New" pitchFamily="49" charset="0"/>
                <a:cs typeface="Courier New" pitchFamily="49" charset="0"/>
              </a:rPr>
              <a:t>		   ST1: next_state = ST2;</a:t>
            </a:r>
          </a:p>
          <a:p>
            <a:pPr eaLnBrk="1" hangingPunct="1">
              <a:spcBef>
                <a:spcPts val="0"/>
              </a:spcBef>
              <a:buFont typeface="Wingdings" pitchFamily="2" charset="2"/>
              <a:buNone/>
            </a:pPr>
            <a:r>
              <a:rPr lang="en-US" sz="2000" spc="-150" smtClean="0">
                <a:latin typeface="Courier New" pitchFamily="49" charset="0"/>
                <a:cs typeface="Courier New" pitchFamily="49" charset="0"/>
              </a:rPr>
              <a:t>		   ST2: next_state = ST0;</a:t>
            </a:r>
          </a:p>
          <a:p>
            <a:pPr eaLnBrk="1" hangingPunct="1">
              <a:spcBef>
                <a:spcPts val="0"/>
              </a:spcBef>
              <a:buFont typeface="Wingdings" pitchFamily="2" charset="2"/>
              <a:buNone/>
            </a:pPr>
            <a:r>
              <a:rPr lang="en-US" sz="2000" spc="-150" smtClean="0">
                <a:latin typeface="Courier New" pitchFamily="49" charset="0"/>
                <a:cs typeface="Courier New" pitchFamily="49" charset="0"/>
              </a:rPr>
              <a:t>       endcase</a:t>
            </a:r>
          </a:p>
          <a:p>
            <a:pPr eaLnBrk="1" hangingPunct="1">
              <a:spcBef>
                <a:spcPts val="0"/>
              </a:spcBef>
              <a:buFont typeface="Wingdings" pitchFamily="2" charset="2"/>
              <a:buNone/>
            </a:pPr>
            <a:r>
              <a:rPr lang="en-US" sz="2000" spc="-150" smtClean="0">
                <a:latin typeface="Courier New" pitchFamily="49" charset="0"/>
                <a:cs typeface="Courier New" pitchFamily="49" charset="0"/>
              </a:rPr>
              <a:t>   end   </a:t>
            </a:r>
          </a:p>
          <a:p>
            <a:pPr eaLnBrk="1" hangingPunct="1">
              <a:spcBef>
                <a:spcPts val="0"/>
              </a:spcBef>
              <a:buFont typeface="Wingdings" pitchFamily="2" charset="2"/>
              <a:buNone/>
            </a:pPr>
            <a:r>
              <a:rPr lang="en-US" sz="2000" spc="-150" smtClean="0">
                <a:latin typeface="Courier New" pitchFamily="49" charset="0"/>
                <a:cs typeface="Courier New" pitchFamily="49" charset="0"/>
              </a:rPr>
              <a:t>endmodule</a:t>
            </a:r>
          </a:p>
        </p:txBody>
      </p:sp>
      <p:sp>
        <p:nvSpPr>
          <p:cNvPr id="4" name="Slide Number Placeholder 3"/>
          <p:cNvSpPr>
            <a:spLocks noGrp="1"/>
          </p:cNvSpPr>
          <p:nvPr>
            <p:ph type="sldNum" sz="quarter" idx="12"/>
          </p:nvPr>
        </p:nvSpPr>
        <p:spPr/>
        <p:txBody>
          <a:bodyPr/>
          <a:lstStyle/>
          <a:p>
            <a:fld id="{40AF488E-6686-480A-A715-D02D7FC0CDA5}" type="slidenum">
              <a:rPr lang="en-US" smtClean="0"/>
              <a:pPr/>
              <a:t>58</a:t>
            </a:fld>
            <a:endParaRPr lang="en-US"/>
          </a:p>
        </p:txBody>
      </p:sp>
      <p:sp>
        <p:nvSpPr>
          <p:cNvPr id="5" name="Footer Placeholder 4"/>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7">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17" end="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50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7">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507">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50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1143000"/>
          </a:xfrm>
        </p:spPr>
        <p:txBody>
          <a:bodyPr>
            <a:normAutofit/>
          </a:bodyPr>
          <a:lstStyle/>
          <a:p>
            <a:pPr eaLnBrk="1" hangingPunct="1"/>
            <a:r>
              <a:rPr lang="en-US" sz="4000" smtClean="0">
                <a:latin typeface="+mn-lt"/>
              </a:rPr>
              <a:t>Simulation of State Machine</a:t>
            </a:r>
          </a:p>
        </p:txBody>
      </p:sp>
      <p:sp>
        <p:nvSpPr>
          <p:cNvPr id="4" name="Slide Number Placeholder 3"/>
          <p:cNvSpPr>
            <a:spLocks noGrp="1"/>
          </p:cNvSpPr>
          <p:nvPr>
            <p:ph type="sldNum" sz="quarter" idx="12"/>
          </p:nvPr>
        </p:nvSpPr>
        <p:spPr/>
        <p:txBody>
          <a:bodyPr/>
          <a:lstStyle/>
          <a:p>
            <a:fld id="{40AF488E-6686-480A-A715-D02D7FC0CDA5}" type="slidenum">
              <a:rPr lang="en-US" smtClean="0"/>
              <a:pPr/>
              <a:t>59</a:t>
            </a:fld>
            <a:endParaRPr lang="en-US"/>
          </a:p>
        </p:txBody>
      </p:sp>
      <p:sp>
        <p:nvSpPr>
          <p:cNvPr id="5" name="Footer Placeholder 4"/>
          <p:cNvSpPr>
            <a:spLocks noGrp="1"/>
          </p:cNvSpPr>
          <p:nvPr>
            <p:ph type="ftr" sz="quarter" idx="11"/>
          </p:nvPr>
        </p:nvSpPr>
        <p:spPr>
          <a:xfrm>
            <a:off x="3124200" y="6356350"/>
            <a:ext cx="3733800" cy="365125"/>
          </a:xfrm>
        </p:spPr>
        <p:txBody>
          <a:bodyPr/>
          <a:lstStyle/>
          <a:p>
            <a:r>
              <a:rPr lang="en-US" smtClean="0"/>
              <a:t>Chapter 2 Copyright 2011 G. Tumbush, C. Spear, v1.2</a:t>
            </a:r>
            <a:endParaRPr lang="en-US"/>
          </a:p>
        </p:txBody>
      </p:sp>
      <p:sp>
        <p:nvSpPr>
          <p:cNvPr id="1549" name="TextBox 1548"/>
          <p:cNvSpPr txBox="1"/>
          <p:nvPr/>
        </p:nvSpPr>
        <p:spPr>
          <a:xfrm>
            <a:off x="228600" y="4343400"/>
            <a:ext cx="8382000" cy="461665"/>
          </a:xfrm>
          <a:prstGeom prst="rect">
            <a:avLst/>
          </a:prstGeom>
          <a:solidFill>
            <a:srgbClr val="ECECEC"/>
          </a:solidFill>
        </p:spPr>
        <p:txBody>
          <a:bodyPr wrap="square" rtlCol="0">
            <a:spAutoFit/>
          </a:bodyPr>
          <a:lstStyle/>
          <a:p>
            <a:endParaRPr lang="en-US" sz="2400" dirty="0" smtClean="0"/>
          </a:p>
        </p:txBody>
      </p:sp>
      <p:graphicFrame>
        <p:nvGraphicFramePr>
          <p:cNvPr id="314" name="Object 313"/>
          <p:cNvGraphicFramePr>
            <a:graphicFrameLocks noChangeAspect="1"/>
          </p:cNvGraphicFramePr>
          <p:nvPr/>
        </p:nvGraphicFramePr>
        <p:xfrm>
          <a:off x="304800" y="1371600"/>
          <a:ext cx="8560729" cy="1589088"/>
        </p:xfrm>
        <a:graphic>
          <a:graphicData uri="http://schemas.openxmlformats.org/presentationml/2006/ole">
            <p:oleObj spid="_x0000_s18436" name="Acrobat Document" r:id="rId4" imgW="7543800" imgH="5829300" progId="AcroExch.Document.7">
              <p:link updateAutomatic="1"/>
            </p:oleObj>
          </a:graphicData>
        </a:graphic>
      </p:graphicFrame>
      <p:graphicFrame>
        <p:nvGraphicFramePr>
          <p:cNvPr id="18437" name="Object 5"/>
          <p:cNvGraphicFramePr>
            <a:graphicFrameLocks noChangeAspect="1"/>
          </p:cNvGraphicFramePr>
          <p:nvPr/>
        </p:nvGraphicFramePr>
        <p:xfrm>
          <a:off x="381000" y="3429000"/>
          <a:ext cx="8396288" cy="1501775"/>
        </p:xfrm>
        <a:graphic>
          <a:graphicData uri="http://schemas.openxmlformats.org/presentationml/2006/ole">
            <p:oleObj spid="_x0000_s18437" name="Acrobat Document" r:id="rId5" imgW="7543800" imgH="5829300" progId="AcroExch.Document.7">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2.1.2: 2-State Data Types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6</a:t>
            </a:fld>
            <a:endParaRPr lang="en-US"/>
          </a:p>
        </p:txBody>
      </p:sp>
      <p:sp>
        <p:nvSpPr>
          <p:cNvPr id="5" name="TextBox 4"/>
          <p:cNvSpPr txBox="1"/>
          <p:nvPr/>
        </p:nvSpPr>
        <p:spPr>
          <a:xfrm>
            <a:off x="609600" y="1447800"/>
            <a:ext cx="8305800" cy="4893647"/>
          </a:xfrm>
          <a:prstGeom prst="rect">
            <a:avLst/>
          </a:prstGeom>
          <a:noFill/>
        </p:spPr>
        <p:txBody>
          <a:bodyPr wrap="square" rtlCol="0">
            <a:spAutoFit/>
          </a:bodyPr>
          <a:lstStyle/>
          <a:p>
            <a:pPr>
              <a:buFont typeface="Arial" pitchFamily="34" charset="0"/>
              <a:buChar char="•"/>
            </a:pPr>
            <a:r>
              <a:rPr lang="en-US" sz="2800" smtClean="0"/>
              <a:t>Why?</a:t>
            </a:r>
          </a:p>
          <a:p>
            <a:pPr lvl="1">
              <a:buFont typeface="Arial" pitchFamily="34" charset="0"/>
              <a:buChar char="•"/>
            </a:pPr>
            <a:r>
              <a:rPr lang="en-US" sz="2400" smtClean="0"/>
              <a:t>Faster simulation and less memory than 4-state logic</a:t>
            </a:r>
          </a:p>
          <a:p>
            <a:pPr lvl="1">
              <a:buFont typeface="Arial" pitchFamily="34" charset="0"/>
              <a:buChar char="•"/>
            </a:pPr>
            <a:r>
              <a:rPr lang="en-US" sz="2400" smtClean="0"/>
              <a:t>Easier to interface to C/C++ functions</a:t>
            </a:r>
          </a:p>
          <a:p>
            <a:pPr>
              <a:buFont typeface="Arial" pitchFamily="34" charset="0"/>
              <a:buChar char="•"/>
            </a:pPr>
            <a:r>
              <a:rPr lang="en-US" sz="2800" smtClean="0"/>
              <a:t> </a:t>
            </a:r>
          </a:p>
          <a:p>
            <a:endParaRPr lang="en-US" sz="2800" smtClean="0"/>
          </a:p>
          <a:p>
            <a:endParaRPr lang="en-US" sz="2800" smtClean="0"/>
          </a:p>
          <a:p>
            <a:pPr>
              <a:buFont typeface="Arial" pitchFamily="34" charset="0"/>
              <a:buChar char="•"/>
            </a:pPr>
            <a:endParaRPr lang="en-US" sz="2800" smtClean="0"/>
          </a:p>
          <a:p>
            <a:pPr>
              <a:buFont typeface="Arial" pitchFamily="34" charset="0"/>
              <a:buChar char="•"/>
            </a:pPr>
            <a:r>
              <a:rPr lang="en-US" sz="2800" smtClean="0"/>
              <a:t>Caveats</a:t>
            </a:r>
          </a:p>
          <a:p>
            <a:pPr lvl="1">
              <a:buFont typeface="Arial" pitchFamily="34" charset="0"/>
              <a:buChar char="•"/>
            </a:pPr>
            <a:r>
              <a:rPr lang="en-US" sz="2400" smtClean="0"/>
              <a:t>bit is not signed</a:t>
            </a:r>
          </a:p>
          <a:p>
            <a:pPr lvl="1">
              <a:buFont typeface="Arial" pitchFamily="34" charset="0"/>
              <a:buChar char="•"/>
            </a:pPr>
            <a:r>
              <a:rPr lang="en-US" sz="2400" smtClean="0"/>
              <a:t>byte, shortint, int, longint are signed</a:t>
            </a:r>
          </a:p>
          <a:p>
            <a:pPr lvl="1">
              <a:buFont typeface="Arial" pitchFamily="34" charset="0"/>
              <a:buChar char="•"/>
            </a:pPr>
            <a:r>
              <a:rPr lang="en-US" sz="2400" smtClean="0"/>
              <a:t>Initial value is 0</a:t>
            </a:r>
          </a:p>
          <a:p>
            <a:pPr lvl="1">
              <a:buFont typeface="Arial" pitchFamily="34" charset="0"/>
              <a:buChar char="•"/>
            </a:pPr>
            <a:r>
              <a:rPr lang="en-US" sz="2400" smtClean="0"/>
              <a:t> X’s and Z’s resolve to a 0</a:t>
            </a:r>
          </a:p>
        </p:txBody>
      </p:sp>
      <p:sp>
        <p:nvSpPr>
          <p:cNvPr id="6" name="Text Box 5"/>
          <p:cNvSpPr txBox="1">
            <a:spLocks noChangeArrowheads="1"/>
          </p:cNvSpPr>
          <p:nvPr/>
        </p:nvSpPr>
        <p:spPr bwMode="auto">
          <a:xfrm>
            <a:off x="1676400" y="2590800"/>
            <a:ext cx="1165412" cy="461665"/>
          </a:xfrm>
          <a:prstGeom prst="rect">
            <a:avLst/>
          </a:prstGeom>
          <a:noFill/>
          <a:ln w="9525">
            <a:noFill/>
            <a:miter lim="800000"/>
            <a:headEnd/>
            <a:tailEnd/>
          </a:ln>
        </p:spPr>
        <p:txBody>
          <a:bodyPr wrap="square">
            <a:spAutoFit/>
          </a:bodyPr>
          <a:lstStyle/>
          <a:p>
            <a:pPr>
              <a:spcBef>
                <a:spcPct val="50000"/>
              </a:spcBef>
            </a:pPr>
            <a:r>
              <a:rPr lang="en-US" sz="2400">
                <a:latin typeface="Courier New" pitchFamily="49" charset="0"/>
                <a:cs typeface="Courier New" pitchFamily="49" charset="0"/>
              </a:rPr>
              <a:t>byte</a:t>
            </a:r>
          </a:p>
        </p:txBody>
      </p:sp>
      <p:sp>
        <p:nvSpPr>
          <p:cNvPr id="9" name="Text Box 6"/>
          <p:cNvSpPr txBox="1">
            <a:spLocks noChangeArrowheads="1"/>
          </p:cNvSpPr>
          <p:nvPr/>
        </p:nvSpPr>
        <p:spPr bwMode="auto">
          <a:xfrm>
            <a:off x="2590800" y="2590800"/>
            <a:ext cx="1721971" cy="461665"/>
          </a:xfrm>
          <a:prstGeom prst="rect">
            <a:avLst/>
          </a:prstGeom>
          <a:noFill/>
          <a:ln w="9525">
            <a:noFill/>
            <a:miter lim="800000"/>
            <a:headEnd/>
            <a:tailEnd/>
          </a:ln>
        </p:spPr>
        <p:txBody>
          <a:bodyPr wrap="square">
            <a:spAutoFit/>
          </a:bodyPr>
          <a:lstStyle/>
          <a:p>
            <a:r>
              <a:rPr lang="en-US" sz="2400">
                <a:latin typeface="Courier New" pitchFamily="49" charset="0"/>
                <a:cs typeface="Courier New" pitchFamily="49" charset="0"/>
              </a:rPr>
              <a:t>shortint</a:t>
            </a:r>
          </a:p>
        </p:txBody>
      </p:sp>
      <p:sp>
        <p:nvSpPr>
          <p:cNvPr id="10" name="Text Box 7"/>
          <p:cNvSpPr txBox="1">
            <a:spLocks noChangeArrowheads="1"/>
          </p:cNvSpPr>
          <p:nvPr/>
        </p:nvSpPr>
        <p:spPr bwMode="auto">
          <a:xfrm>
            <a:off x="4343400" y="2590800"/>
            <a:ext cx="990600" cy="461665"/>
          </a:xfrm>
          <a:prstGeom prst="rect">
            <a:avLst/>
          </a:prstGeom>
          <a:noFill/>
          <a:ln w="9525">
            <a:noFill/>
            <a:miter lim="800000"/>
            <a:headEnd/>
            <a:tailEnd/>
          </a:ln>
        </p:spPr>
        <p:txBody>
          <a:bodyPr wrap="square">
            <a:spAutoFit/>
          </a:bodyPr>
          <a:lstStyle/>
          <a:p>
            <a:r>
              <a:rPr lang="en-US" sz="2400">
                <a:latin typeface="Courier New" pitchFamily="49" charset="0"/>
                <a:cs typeface="Courier New" pitchFamily="49" charset="0"/>
              </a:rPr>
              <a:t>int</a:t>
            </a:r>
          </a:p>
        </p:txBody>
      </p:sp>
      <p:sp>
        <p:nvSpPr>
          <p:cNvPr id="11" name="Text Box 8"/>
          <p:cNvSpPr txBox="1">
            <a:spLocks noChangeArrowheads="1"/>
          </p:cNvSpPr>
          <p:nvPr/>
        </p:nvSpPr>
        <p:spPr bwMode="auto">
          <a:xfrm>
            <a:off x="5105400" y="2590800"/>
            <a:ext cx="1524000" cy="461665"/>
          </a:xfrm>
          <a:prstGeom prst="rect">
            <a:avLst/>
          </a:prstGeom>
          <a:noFill/>
          <a:ln w="9525">
            <a:noFill/>
            <a:miter lim="800000"/>
            <a:headEnd/>
            <a:tailEnd/>
          </a:ln>
        </p:spPr>
        <p:txBody>
          <a:bodyPr wrap="square">
            <a:spAutoFit/>
          </a:bodyPr>
          <a:lstStyle/>
          <a:p>
            <a:r>
              <a:rPr lang="en-US" sz="2400">
                <a:latin typeface="Courier New" pitchFamily="49" charset="0"/>
                <a:cs typeface="Courier New" pitchFamily="49" charset="0"/>
              </a:rPr>
              <a:t>longint</a:t>
            </a:r>
          </a:p>
        </p:txBody>
      </p:sp>
      <p:sp>
        <p:nvSpPr>
          <p:cNvPr id="12" name="Text Box 9"/>
          <p:cNvSpPr txBox="1">
            <a:spLocks noChangeArrowheads="1"/>
          </p:cNvSpPr>
          <p:nvPr/>
        </p:nvSpPr>
        <p:spPr bwMode="auto">
          <a:xfrm>
            <a:off x="914400" y="2590800"/>
            <a:ext cx="762000" cy="461665"/>
          </a:xfrm>
          <a:prstGeom prst="rect">
            <a:avLst/>
          </a:prstGeom>
          <a:noFill/>
          <a:ln w="9525">
            <a:noFill/>
            <a:miter lim="800000"/>
            <a:headEnd/>
            <a:tailEnd/>
          </a:ln>
        </p:spPr>
        <p:txBody>
          <a:bodyPr wrap="square">
            <a:spAutoFit/>
          </a:bodyPr>
          <a:lstStyle/>
          <a:p>
            <a:r>
              <a:rPr lang="en-US" sz="2400">
                <a:latin typeface="Courier New" pitchFamily="49" charset="0"/>
                <a:cs typeface="Courier New" pitchFamily="49" charset="0"/>
              </a:rPr>
              <a:t>bit</a:t>
            </a:r>
          </a:p>
        </p:txBody>
      </p:sp>
      <p:sp>
        <p:nvSpPr>
          <p:cNvPr id="15" name="TextBox 14"/>
          <p:cNvSpPr txBox="1"/>
          <p:nvPr/>
        </p:nvSpPr>
        <p:spPr>
          <a:xfrm>
            <a:off x="990600" y="3048000"/>
            <a:ext cx="3502882" cy="830997"/>
          </a:xfrm>
          <a:prstGeom prst="rect">
            <a:avLst/>
          </a:prstGeom>
          <a:solidFill>
            <a:srgbClr val="FFFFCC"/>
          </a:solidFill>
          <a:ln>
            <a:solidFill>
              <a:schemeClr val="tx1"/>
            </a:solidFill>
          </a:ln>
        </p:spPr>
        <p:txBody>
          <a:bodyPr wrap="none" rtlCol="0">
            <a:spAutoFit/>
          </a:bodyPr>
          <a:lstStyle/>
          <a:p>
            <a:pPr marL="0" lvl="1"/>
            <a:r>
              <a:rPr lang="en-US" sz="2400" smtClean="0">
                <a:latin typeface="Courier New" pitchFamily="49" charset="0"/>
                <a:cs typeface="Courier New" pitchFamily="49" charset="0"/>
              </a:rPr>
              <a:t>bit [15:0] my_reg;</a:t>
            </a:r>
          </a:p>
          <a:p>
            <a:pPr marL="0" lvl="1"/>
            <a:r>
              <a:rPr lang="en-US" sz="2400" smtClean="0">
                <a:latin typeface="Courier New" pitchFamily="49" charset="0"/>
                <a:cs typeface="Courier New" pitchFamily="49" charset="0"/>
              </a:rPr>
              <a:t>shortint my_reg2;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9" grpId="0"/>
      <p:bldP spid="10" grpId="0"/>
      <p:bldP spid="11" grpId="0"/>
      <p:bldP spid="12" grpId="0"/>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066800"/>
          </a:xfrm>
        </p:spPr>
        <p:txBody>
          <a:bodyPr>
            <a:normAutofit/>
          </a:bodyPr>
          <a:lstStyle/>
          <a:p>
            <a:pPr eaLnBrk="1" hangingPunct="1"/>
            <a:r>
              <a:rPr lang="en-US" sz="4000" smtClean="0">
                <a:latin typeface="+mn-lt"/>
              </a:rPr>
              <a:t>State Machine using Enumerated Types</a:t>
            </a:r>
          </a:p>
        </p:txBody>
      </p:sp>
      <p:sp>
        <p:nvSpPr>
          <p:cNvPr id="24579" name="Rectangle 3"/>
          <p:cNvSpPr>
            <a:spLocks noGrp="1" noChangeArrowheads="1"/>
          </p:cNvSpPr>
          <p:nvPr>
            <p:ph type="body" idx="1"/>
          </p:nvPr>
        </p:nvSpPr>
        <p:spPr>
          <a:xfrm>
            <a:off x="533400" y="838200"/>
            <a:ext cx="7772400" cy="5562600"/>
          </a:xfrm>
          <a:solidFill>
            <a:srgbClr val="FFFFCC"/>
          </a:solidFill>
          <a:ln>
            <a:solidFill>
              <a:srgbClr val="000000"/>
            </a:solidFill>
          </a:ln>
        </p:spPr>
        <p:txBody>
          <a:bodyPr>
            <a:noAutofit/>
          </a:bodyPr>
          <a:lstStyle/>
          <a:p>
            <a:pPr eaLnBrk="1" hangingPunct="1">
              <a:lnSpc>
                <a:spcPct val="80000"/>
              </a:lnSpc>
              <a:buFont typeface="Wingdings" pitchFamily="2" charset="2"/>
              <a:buNone/>
            </a:pPr>
            <a:r>
              <a:rPr lang="en-US" sz="2000" spc="-150" smtClean="0">
                <a:latin typeface="Courier New" pitchFamily="49" charset="0"/>
                <a:cs typeface="Courier New" pitchFamily="49" charset="0"/>
              </a:rPr>
              <a:t>module enum_type (input wire clk, input wire reset);   </a:t>
            </a:r>
          </a:p>
          <a:p>
            <a:pPr eaLnBrk="1" hangingPunct="1">
              <a:lnSpc>
                <a:spcPct val="80000"/>
              </a:lnSpc>
              <a:buFont typeface="Wingdings" pitchFamily="2" charset="2"/>
              <a:buNone/>
            </a:pPr>
            <a:r>
              <a:rPr lang="en-US" sz="2000" spc="-150" smtClean="0">
                <a:latin typeface="Courier New" pitchFamily="49" charset="0"/>
                <a:cs typeface="Courier New" pitchFamily="49" charset="0"/>
              </a:rPr>
              <a:t>	typedef enum {ST0, ST1, ST2} state_e;   </a:t>
            </a:r>
          </a:p>
          <a:p>
            <a:pPr eaLnBrk="1" hangingPunct="1">
              <a:lnSpc>
                <a:spcPct val="80000"/>
              </a:lnSpc>
              <a:buFont typeface="Wingdings" pitchFamily="2" charset="2"/>
              <a:buNone/>
            </a:pPr>
            <a:r>
              <a:rPr lang="en-US" sz="2000" spc="-150" smtClean="0">
                <a:latin typeface="Courier New" pitchFamily="49" charset="0"/>
                <a:cs typeface="Courier New" pitchFamily="49" charset="0"/>
              </a:rPr>
              <a:t>	state_e current_state, next_state;</a:t>
            </a:r>
          </a:p>
          <a:p>
            <a:pPr eaLnBrk="1" hangingPunct="1">
              <a:lnSpc>
                <a:spcPct val="80000"/>
              </a:lnSpc>
              <a:buFont typeface="Wingdings" pitchFamily="2" charset="2"/>
              <a:buNone/>
            </a:pPr>
            <a:r>
              <a:rPr lang="en-US" sz="2000" spc="-150" smtClean="0">
                <a:latin typeface="Courier New" pitchFamily="49" charset="0"/>
                <a:cs typeface="Courier New" pitchFamily="49" charset="0"/>
              </a:rPr>
              <a:t>	always @(posedge clk or negedge reset) begin</a:t>
            </a:r>
          </a:p>
          <a:p>
            <a:pPr eaLnBrk="1" hangingPunct="1">
              <a:lnSpc>
                <a:spcPct val="80000"/>
              </a:lnSpc>
              <a:buFont typeface="Wingdings" pitchFamily="2" charset="2"/>
              <a:buNone/>
            </a:pPr>
            <a:r>
              <a:rPr lang="en-US" sz="2000" spc="-150" smtClean="0">
                <a:latin typeface="Courier New" pitchFamily="49" charset="0"/>
                <a:cs typeface="Courier New" pitchFamily="49" charset="0"/>
              </a:rPr>
              <a:t>	    if (!reset) </a:t>
            </a:r>
          </a:p>
          <a:p>
            <a:pPr eaLnBrk="1" hangingPunct="1">
              <a:lnSpc>
                <a:spcPct val="80000"/>
              </a:lnSpc>
              <a:buFont typeface="Wingdings" pitchFamily="2" charset="2"/>
              <a:buNone/>
            </a:pPr>
            <a:r>
              <a:rPr lang="en-US" sz="2000" spc="-150" smtClean="0">
                <a:latin typeface="Courier New" pitchFamily="49" charset="0"/>
                <a:cs typeface="Courier New" pitchFamily="49" charset="0"/>
              </a:rPr>
              <a:t>          current_state &lt;= #1 ST0;</a:t>
            </a:r>
          </a:p>
          <a:p>
            <a:pPr eaLnBrk="1" hangingPunct="1">
              <a:lnSpc>
                <a:spcPct val="80000"/>
              </a:lnSpc>
              <a:buFont typeface="Wingdings" pitchFamily="2" charset="2"/>
              <a:buNone/>
            </a:pPr>
            <a:r>
              <a:rPr lang="en-US" sz="2000" spc="-150" smtClean="0">
                <a:latin typeface="Courier New" pitchFamily="49" charset="0"/>
                <a:cs typeface="Courier New" pitchFamily="49" charset="0"/>
              </a:rPr>
              <a:t>       else </a:t>
            </a:r>
          </a:p>
          <a:p>
            <a:pPr eaLnBrk="1" hangingPunct="1">
              <a:lnSpc>
                <a:spcPct val="80000"/>
              </a:lnSpc>
              <a:buFont typeface="Wingdings" pitchFamily="2" charset="2"/>
              <a:buNone/>
            </a:pPr>
            <a:r>
              <a:rPr lang="en-US" sz="2000" spc="-150" smtClean="0">
                <a:latin typeface="Courier New" pitchFamily="49" charset="0"/>
                <a:cs typeface="Courier New" pitchFamily="49" charset="0"/>
              </a:rPr>
              <a:t>          current_state &lt;= #1 next_state;</a:t>
            </a:r>
          </a:p>
          <a:p>
            <a:pPr eaLnBrk="1" hangingPunct="1">
              <a:lnSpc>
                <a:spcPct val="80000"/>
              </a:lnSpc>
              <a:buFont typeface="Wingdings" pitchFamily="2" charset="2"/>
              <a:buNone/>
            </a:pPr>
            <a:r>
              <a:rPr lang="en-US" sz="2000" spc="-150" smtClean="0">
                <a:latin typeface="Courier New" pitchFamily="49" charset="0"/>
                <a:cs typeface="Courier New" pitchFamily="49" charset="0"/>
              </a:rPr>
              <a:t>	end   </a:t>
            </a:r>
          </a:p>
          <a:p>
            <a:pPr eaLnBrk="1" hangingPunct="1">
              <a:lnSpc>
                <a:spcPct val="80000"/>
              </a:lnSpc>
              <a:buFont typeface="Wingdings" pitchFamily="2" charset="2"/>
              <a:buNone/>
            </a:pPr>
            <a:r>
              <a:rPr lang="en-US" sz="2000" spc="-150" smtClean="0">
                <a:latin typeface="Courier New" pitchFamily="49" charset="0"/>
                <a:cs typeface="Courier New" pitchFamily="49" charset="0"/>
              </a:rPr>
              <a:t>	always @* begin</a:t>
            </a:r>
          </a:p>
          <a:p>
            <a:pPr eaLnBrk="1" hangingPunct="1">
              <a:lnSpc>
                <a:spcPct val="80000"/>
              </a:lnSpc>
              <a:buFont typeface="Wingdings" pitchFamily="2" charset="2"/>
              <a:buNone/>
            </a:pPr>
            <a:r>
              <a:rPr lang="en-US" sz="2000" spc="-150" smtClean="0">
                <a:latin typeface="Courier New" pitchFamily="49" charset="0"/>
                <a:cs typeface="Courier New" pitchFamily="49" charset="0"/>
              </a:rPr>
              <a:t>	    next_state = ST0;</a:t>
            </a:r>
          </a:p>
          <a:p>
            <a:pPr eaLnBrk="1" hangingPunct="1">
              <a:lnSpc>
                <a:spcPct val="80000"/>
              </a:lnSpc>
              <a:buFont typeface="Wingdings" pitchFamily="2" charset="2"/>
              <a:buNone/>
            </a:pPr>
            <a:r>
              <a:rPr lang="en-US" sz="2000" spc="-150" smtClean="0">
                <a:latin typeface="Courier New" pitchFamily="49" charset="0"/>
                <a:cs typeface="Courier New" pitchFamily="49" charset="0"/>
              </a:rPr>
              <a:t>	    case (current_state)</a:t>
            </a:r>
          </a:p>
          <a:p>
            <a:pPr eaLnBrk="1" hangingPunct="1">
              <a:lnSpc>
                <a:spcPct val="80000"/>
              </a:lnSpc>
              <a:buFont typeface="Wingdings" pitchFamily="2" charset="2"/>
              <a:buNone/>
            </a:pPr>
            <a:r>
              <a:rPr lang="en-US" sz="2000" spc="-150" smtClean="0">
                <a:latin typeface="Courier New" pitchFamily="49" charset="0"/>
                <a:cs typeface="Courier New" pitchFamily="49" charset="0"/>
              </a:rPr>
              <a:t>		   ST0: next_state = ST1;</a:t>
            </a:r>
          </a:p>
          <a:p>
            <a:pPr eaLnBrk="1" hangingPunct="1">
              <a:lnSpc>
                <a:spcPct val="80000"/>
              </a:lnSpc>
              <a:buFont typeface="Wingdings" pitchFamily="2" charset="2"/>
              <a:buNone/>
            </a:pPr>
            <a:r>
              <a:rPr lang="en-US" sz="2000" spc="-150" smtClean="0">
                <a:latin typeface="Courier New" pitchFamily="49" charset="0"/>
                <a:cs typeface="Courier New" pitchFamily="49" charset="0"/>
              </a:rPr>
              <a:t>		   ST1: next_state = ST2;</a:t>
            </a:r>
          </a:p>
          <a:p>
            <a:pPr eaLnBrk="1" hangingPunct="1">
              <a:lnSpc>
                <a:spcPct val="80000"/>
              </a:lnSpc>
              <a:buFont typeface="Wingdings" pitchFamily="2" charset="2"/>
              <a:buNone/>
            </a:pPr>
            <a:r>
              <a:rPr lang="en-US" sz="2000" spc="-150" smtClean="0">
                <a:latin typeface="Courier New" pitchFamily="49" charset="0"/>
                <a:cs typeface="Courier New" pitchFamily="49" charset="0"/>
              </a:rPr>
              <a:t>		   ST2: next_state = ST0;</a:t>
            </a:r>
          </a:p>
          <a:p>
            <a:pPr eaLnBrk="1" hangingPunct="1">
              <a:lnSpc>
                <a:spcPct val="80000"/>
              </a:lnSpc>
              <a:buFont typeface="Wingdings" pitchFamily="2" charset="2"/>
              <a:buNone/>
            </a:pPr>
            <a:r>
              <a:rPr lang="en-US" sz="2000" spc="-150" smtClean="0">
                <a:latin typeface="Courier New" pitchFamily="49" charset="0"/>
                <a:cs typeface="Courier New" pitchFamily="49" charset="0"/>
              </a:rPr>
              <a:t>       endcase // case (current_state)   </a:t>
            </a:r>
          </a:p>
          <a:p>
            <a:pPr eaLnBrk="1" hangingPunct="1">
              <a:lnSpc>
                <a:spcPct val="80000"/>
              </a:lnSpc>
              <a:buFont typeface="Wingdings" pitchFamily="2" charset="2"/>
              <a:buNone/>
            </a:pPr>
            <a:r>
              <a:rPr lang="en-US" sz="2000" spc="-150" smtClean="0">
                <a:latin typeface="Courier New" pitchFamily="49" charset="0"/>
                <a:cs typeface="Courier New" pitchFamily="49" charset="0"/>
              </a:rPr>
              <a:t>     end   </a:t>
            </a:r>
          </a:p>
          <a:p>
            <a:pPr eaLnBrk="1" hangingPunct="1">
              <a:lnSpc>
                <a:spcPct val="80000"/>
              </a:lnSpc>
              <a:buFont typeface="Wingdings" pitchFamily="2" charset="2"/>
              <a:buNone/>
            </a:pPr>
            <a:r>
              <a:rPr lang="en-US" sz="2000" spc="-150" smtClean="0">
                <a:latin typeface="Courier New" pitchFamily="49" charset="0"/>
                <a:cs typeface="Courier New" pitchFamily="49" charset="0"/>
              </a:rPr>
              <a:t>endmodule</a:t>
            </a:r>
          </a:p>
        </p:txBody>
      </p:sp>
      <p:sp>
        <p:nvSpPr>
          <p:cNvPr id="4" name="Slide Number Placeholder 3"/>
          <p:cNvSpPr>
            <a:spLocks noGrp="1"/>
          </p:cNvSpPr>
          <p:nvPr>
            <p:ph type="sldNum" sz="quarter" idx="12"/>
          </p:nvPr>
        </p:nvSpPr>
        <p:spPr/>
        <p:txBody>
          <a:bodyPr/>
          <a:lstStyle/>
          <a:p>
            <a:fld id="{40AF488E-6686-480A-A715-D02D7FC0CDA5}" type="slidenum">
              <a:rPr lang="en-US" smtClean="0"/>
              <a:pPr/>
              <a:t>60</a:t>
            </a:fld>
            <a:endParaRPr lang="en-US"/>
          </a:p>
        </p:txBody>
      </p:sp>
      <p:sp>
        <p:nvSpPr>
          <p:cNvPr id="5" name="Footer Placeholder 4"/>
          <p:cNvSpPr>
            <a:spLocks noGrp="1"/>
          </p:cNvSpPr>
          <p:nvPr>
            <p:ph type="ftr" sz="quarter" idx="11"/>
          </p:nvPr>
        </p:nvSpPr>
        <p:spPr>
          <a:xfrm>
            <a:off x="3124200" y="6356350"/>
            <a:ext cx="3581400" cy="365125"/>
          </a:xfrm>
        </p:spPr>
        <p:txBody>
          <a:bodyPr/>
          <a:lstStyle/>
          <a:p>
            <a:r>
              <a:rPr lang="en-US" smtClean="0"/>
              <a:t>Chapter 2 Copyright 2011 G. Tumbush, C. Spear, v1.2</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579">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579">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579">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579">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579">
                                            <p:txEl>
                                              <p:pRg st="17" end="1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US" sz="4000" smtClean="0">
                <a:latin typeface="+mn-lt"/>
              </a:rPr>
              <a:t>Simulation of State Machine</a:t>
            </a:r>
          </a:p>
        </p:txBody>
      </p:sp>
      <p:sp>
        <p:nvSpPr>
          <p:cNvPr id="4" name="Slide Number Placeholder 3"/>
          <p:cNvSpPr>
            <a:spLocks noGrp="1"/>
          </p:cNvSpPr>
          <p:nvPr>
            <p:ph type="sldNum" sz="quarter" idx="12"/>
          </p:nvPr>
        </p:nvSpPr>
        <p:spPr/>
        <p:txBody>
          <a:bodyPr/>
          <a:lstStyle/>
          <a:p>
            <a:fld id="{40AF488E-6686-480A-A715-D02D7FC0CDA5}" type="slidenum">
              <a:rPr lang="en-US" smtClean="0"/>
              <a:pPr/>
              <a:t>61</a:t>
            </a:fld>
            <a:endParaRPr lang="en-US"/>
          </a:p>
        </p:txBody>
      </p:sp>
      <p:sp>
        <p:nvSpPr>
          <p:cNvPr id="5" name="Footer Placeholder 4"/>
          <p:cNvSpPr>
            <a:spLocks noGrp="1"/>
          </p:cNvSpPr>
          <p:nvPr>
            <p:ph type="ftr" sz="quarter" idx="11"/>
          </p:nvPr>
        </p:nvSpPr>
        <p:spPr>
          <a:xfrm>
            <a:off x="3124200" y="6356350"/>
            <a:ext cx="3733800" cy="365125"/>
          </a:xfrm>
        </p:spPr>
        <p:txBody>
          <a:bodyPr/>
          <a:lstStyle/>
          <a:p>
            <a:r>
              <a:rPr lang="en-US" smtClean="0"/>
              <a:t>Chapter 2 Copyright 2011 G. Tumbush, C. Spear, v1.2</a:t>
            </a:r>
            <a:endParaRPr lang="en-US"/>
          </a:p>
        </p:txBody>
      </p:sp>
      <p:sp>
        <p:nvSpPr>
          <p:cNvPr id="279" name="TextBox 278"/>
          <p:cNvSpPr txBox="1"/>
          <p:nvPr/>
        </p:nvSpPr>
        <p:spPr>
          <a:xfrm>
            <a:off x="228600" y="4343400"/>
            <a:ext cx="8382000" cy="461665"/>
          </a:xfrm>
          <a:prstGeom prst="rect">
            <a:avLst/>
          </a:prstGeom>
          <a:solidFill>
            <a:srgbClr val="ECECEC"/>
          </a:solidFill>
        </p:spPr>
        <p:txBody>
          <a:bodyPr wrap="square" rtlCol="0">
            <a:spAutoFit/>
          </a:bodyPr>
          <a:lstStyle/>
          <a:p>
            <a:endParaRPr lang="en-US" sz="2400" dirty="0" smtClean="0"/>
          </a:p>
        </p:txBody>
      </p:sp>
      <p:graphicFrame>
        <p:nvGraphicFramePr>
          <p:cNvPr id="280" name="Object 279"/>
          <p:cNvGraphicFramePr>
            <a:graphicFrameLocks noChangeAspect="1"/>
          </p:cNvGraphicFramePr>
          <p:nvPr/>
        </p:nvGraphicFramePr>
        <p:xfrm>
          <a:off x="381000" y="1447800"/>
          <a:ext cx="8090151" cy="1501775"/>
        </p:xfrm>
        <a:graphic>
          <a:graphicData uri="http://schemas.openxmlformats.org/presentationml/2006/ole">
            <p:oleObj spid="_x0000_s125954" name="Acrobat Document" r:id="rId4" imgW="7543800" imgH="5829300" progId="AcroExch.Document.7">
              <p:link updateAutomatic="1"/>
            </p:oleObj>
          </a:graphicData>
        </a:graphic>
      </p:graphicFrame>
      <p:graphicFrame>
        <p:nvGraphicFramePr>
          <p:cNvPr id="125955" name="Object 3"/>
          <p:cNvGraphicFramePr>
            <a:graphicFrameLocks noChangeAspect="1"/>
          </p:cNvGraphicFramePr>
          <p:nvPr/>
        </p:nvGraphicFramePr>
        <p:xfrm>
          <a:off x="457200" y="3733800"/>
          <a:ext cx="8294688" cy="1501775"/>
        </p:xfrm>
        <a:graphic>
          <a:graphicData uri="http://schemas.openxmlformats.org/presentationml/2006/ole">
            <p:oleObj spid="_x0000_s125955" name="Acrobat Document" r:id="rId5" imgW="7543800" imgH="5829300" progId="AcroExch.Document.7">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143000"/>
          </a:xfrm>
        </p:spPr>
        <p:txBody>
          <a:bodyPr>
            <a:normAutofit/>
          </a:bodyPr>
          <a:lstStyle/>
          <a:p>
            <a:pPr eaLnBrk="1" hangingPunct="1"/>
            <a:r>
              <a:rPr lang="en-US" sz="4000" smtClean="0">
                <a:latin typeface="+mn-lt"/>
              </a:rPr>
              <a:t>Base Type of Enumerated Types</a:t>
            </a:r>
          </a:p>
        </p:txBody>
      </p:sp>
      <p:sp>
        <p:nvSpPr>
          <p:cNvPr id="27651" name="Rectangle 3"/>
          <p:cNvSpPr>
            <a:spLocks noGrp="1" noChangeArrowheads="1"/>
          </p:cNvSpPr>
          <p:nvPr>
            <p:ph type="body" idx="1"/>
          </p:nvPr>
        </p:nvSpPr>
        <p:spPr>
          <a:xfrm>
            <a:off x="381000" y="1219201"/>
            <a:ext cx="8229600" cy="1981200"/>
          </a:xfrm>
        </p:spPr>
        <p:txBody>
          <a:bodyPr>
            <a:normAutofit/>
          </a:bodyPr>
          <a:lstStyle/>
          <a:p>
            <a:pPr eaLnBrk="1" hangingPunct="1">
              <a:buFont typeface="Wingdings" pitchFamily="2" charset="2"/>
              <a:buNone/>
            </a:pPr>
            <a:r>
              <a:rPr lang="en-US" sz="2400" smtClean="0"/>
              <a:t>Replace </a:t>
            </a:r>
          </a:p>
          <a:p>
            <a:pPr eaLnBrk="1" hangingPunct="1">
              <a:buFont typeface="Wingdings" pitchFamily="2" charset="2"/>
              <a:buNone/>
            </a:pPr>
            <a:r>
              <a:rPr lang="en-US" sz="2200" spc="-150" smtClean="0">
                <a:latin typeface="Courier New" pitchFamily="49" charset="0"/>
                <a:cs typeface="Courier New" pitchFamily="49" charset="0"/>
              </a:rPr>
              <a:t>	</a:t>
            </a:r>
          </a:p>
          <a:p>
            <a:pPr eaLnBrk="1" hangingPunct="1">
              <a:buFont typeface="Wingdings" pitchFamily="2" charset="2"/>
              <a:buNone/>
            </a:pPr>
            <a:r>
              <a:rPr lang="en-US" sz="2400" smtClean="0"/>
              <a:t>with </a:t>
            </a:r>
          </a:p>
          <a:p>
            <a:pPr eaLnBrk="1" hangingPunct="1">
              <a:buFont typeface="Wingdings" pitchFamily="2" charset="2"/>
              <a:buNone/>
            </a:pPr>
            <a:r>
              <a:rPr lang="en-US" sz="2200" spc="-150" smtClean="0">
                <a:latin typeface="Courier New" pitchFamily="49" charset="0"/>
                <a:cs typeface="Courier New" pitchFamily="49" charset="0"/>
              </a:rPr>
              <a:t>	</a:t>
            </a:r>
          </a:p>
          <a:p>
            <a:pPr eaLnBrk="1" hangingPunct="1">
              <a:buFont typeface="Wingdings" pitchFamily="2" charset="2"/>
              <a:buNone/>
            </a:pPr>
            <a:endParaRPr lang="en-US" sz="2400" smtClean="0"/>
          </a:p>
        </p:txBody>
      </p:sp>
      <p:sp>
        <p:nvSpPr>
          <p:cNvPr id="4" name="Slide Number Placeholder 3"/>
          <p:cNvSpPr>
            <a:spLocks noGrp="1"/>
          </p:cNvSpPr>
          <p:nvPr>
            <p:ph type="sldNum" sz="quarter" idx="12"/>
          </p:nvPr>
        </p:nvSpPr>
        <p:spPr/>
        <p:txBody>
          <a:bodyPr/>
          <a:lstStyle/>
          <a:p>
            <a:fld id="{40AF488E-6686-480A-A715-D02D7FC0CDA5}" type="slidenum">
              <a:rPr lang="en-US" smtClean="0"/>
              <a:pPr/>
              <a:t>62</a:t>
            </a:fld>
            <a:endParaRPr lang="en-US"/>
          </a:p>
        </p:txBody>
      </p:sp>
      <p:sp>
        <p:nvSpPr>
          <p:cNvPr id="5" name="Footer Placeholder 4"/>
          <p:cNvSpPr>
            <a:spLocks noGrp="1"/>
          </p:cNvSpPr>
          <p:nvPr>
            <p:ph type="ftr" sz="quarter" idx="11"/>
          </p:nvPr>
        </p:nvSpPr>
        <p:spPr>
          <a:xfrm>
            <a:off x="3124200" y="6356350"/>
            <a:ext cx="3581400" cy="365125"/>
          </a:xfrm>
        </p:spPr>
        <p:txBody>
          <a:bodyPr/>
          <a:lstStyle/>
          <a:p>
            <a:r>
              <a:rPr lang="en-US" smtClean="0"/>
              <a:t>Chapter 2 Copyright 2011 G. Tumbush, C. Spear, v1.2</a:t>
            </a:r>
            <a:endParaRPr lang="en-US"/>
          </a:p>
        </p:txBody>
      </p:sp>
      <p:graphicFrame>
        <p:nvGraphicFramePr>
          <p:cNvPr id="6" name="Object 5"/>
          <p:cNvGraphicFramePr>
            <a:graphicFrameLocks noChangeAspect="1"/>
          </p:cNvGraphicFramePr>
          <p:nvPr/>
        </p:nvGraphicFramePr>
        <p:xfrm>
          <a:off x="457200" y="3733800"/>
          <a:ext cx="8192625" cy="1501775"/>
        </p:xfrm>
        <a:graphic>
          <a:graphicData uri="http://schemas.openxmlformats.org/presentationml/2006/ole">
            <p:oleObj spid="_x0000_s131074" name="Acrobat Document" r:id="rId4" imgW="7543800" imgH="5829300" progId="AcroExch.Document.7">
              <p:link updateAutomatic="1"/>
            </p:oleObj>
          </a:graphicData>
        </a:graphic>
      </p:graphicFrame>
      <p:sp>
        <p:nvSpPr>
          <p:cNvPr id="7" name="TextBox 6"/>
          <p:cNvSpPr txBox="1"/>
          <p:nvPr/>
        </p:nvSpPr>
        <p:spPr>
          <a:xfrm>
            <a:off x="914400" y="1676400"/>
            <a:ext cx="5759910" cy="430887"/>
          </a:xfrm>
          <a:prstGeom prst="rect">
            <a:avLst/>
          </a:prstGeom>
          <a:solidFill>
            <a:srgbClr val="FFFFCC"/>
          </a:solidFill>
          <a:ln>
            <a:solidFill>
              <a:schemeClr val="tx1"/>
            </a:solidFill>
          </a:ln>
        </p:spPr>
        <p:txBody>
          <a:bodyPr wrap="none" rtlCol="0">
            <a:spAutoFit/>
          </a:bodyPr>
          <a:lstStyle/>
          <a:p>
            <a:r>
              <a:rPr lang="en-US" sz="2200" spc="-150" smtClean="0">
                <a:latin typeface="Courier New" pitchFamily="49" charset="0"/>
                <a:cs typeface="Courier New" pitchFamily="49" charset="0"/>
              </a:rPr>
              <a:t>typedef enum {ST0, ST1, ST2} state_t;</a:t>
            </a:r>
            <a:endParaRPr lang="en-US" sz="2200" smtClean="0">
              <a:latin typeface="Courier New" pitchFamily="49" charset="0"/>
              <a:cs typeface="Courier New" pitchFamily="49" charset="0"/>
            </a:endParaRPr>
          </a:p>
        </p:txBody>
      </p:sp>
      <p:sp>
        <p:nvSpPr>
          <p:cNvPr id="8" name="TextBox 7"/>
          <p:cNvSpPr txBox="1"/>
          <p:nvPr/>
        </p:nvSpPr>
        <p:spPr>
          <a:xfrm>
            <a:off x="914400" y="2514600"/>
            <a:ext cx="7266733" cy="430887"/>
          </a:xfrm>
          <a:prstGeom prst="rect">
            <a:avLst/>
          </a:prstGeom>
          <a:solidFill>
            <a:srgbClr val="FFFFCC"/>
          </a:solidFill>
          <a:ln>
            <a:solidFill>
              <a:schemeClr val="tx1"/>
            </a:solidFill>
          </a:ln>
        </p:spPr>
        <p:txBody>
          <a:bodyPr wrap="none" rtlCol="0">
            <a:spAutoFit/>
          </a:bodyPr>
          <a:lstStyle/>
          <a:p>
            <a:r>
              <a:rPr lang="en-US" sz="2200" spc="-150" smtClean="0">
                <a:latin typeface="Courier New" pitchFamily="49" charset="0"/>
                <a:cs typeface="Courier New" pitchFamily="49" charset="0"/>
              </a:rPr>
              <a:t>typedef enum reg [1:0] {ST0, ST1, ST2} state_t;</a:t>
            </a:r>
            <a:endParaRPr lang="en-US" sz="220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990600"/>
          </a:xfrm>
        </p:spPr>
        <p:txBody>
          <a:bodyPr>
            <a:normAutofit/>
          </a:bodyPr>
          <a:lstStyle/>
          <a:p>
            <a:pPr eaLnBrk="1" hangingPunct="1"/>
            <a:r>
              <a:rPr lang="en-US" sz="4000" smtClean="0">
                <a:latin typeface="+mn-lt"/>
              </a:rPr>
              <a:t>2.13.3 Converting to/from enum types</a:t>
            </a:r>
          </a:p>
        </p:txBody>
      </p:sp>
      <p:sp>
        <p:nvSpPr>
          <p:cNvPr id="4" name="Slide Number Placeholder 3"/>
          <p:cNvSpPr>
            <a:spLocks noGrp="1"/>
          </p:cNvSpPr>
          <p:nvPr>
            <p:ph type="sldNum" sz="quarter" idx="12"/>
          </p:nvPr>
        </p:nvSpPr>
        <p:spPr/>
        <p:txBody>
          <a:bodyPr/>
          <a:lstStyle/>
          <a:p>
            <a:fld id="{40AF488E-6686-480A-A715-D02D7FC0CDA5}" type="slidenum">
              <a:rPr lang="en-US" smtClean="0"/>
              <a:pPr/>
              <a:t>63</a:t>
            </a:fld>
            <a:endParaRPr lang="en-US"/>
          </a:p>
        </p:txBody>
      </p:sp>
      <p:sp>
        <p:nvSpPr>
          <p:cNvPr id="5" name="Footer Placeholder 4"/>
          <p:cNvSpPr>
            <a:spLocks noGrp="1"/>
          </p:cNvSpPr>
          <p:nvPr>
            <p:ph type="ftr" sz="quarter" idx="11"/>
          </p:nvPr>
        </p:nvSpPr>
        <p:spPr>
          <a:xfrm>
            <a:off x="3124200" y="6356350"/>
            <a:ext cx="3657600" cy="365125"/>
          </a:xfrm>
        </p:spPr>
        <p:txBody>
          <a:bodyPr/>
          <a:lstStyle/>
          <a:p>
            <a:r>
              <a:rPr lang="en-US" smtClean="0"/>
              <a:t>Chapter 2 Copyright 2011 G. Tumbush, C. Spear, v1.2</a:t>
            </a:r>
            <a:endParaRPr lang="en-US"/>
          </a:p>
        </p:txBody>
      </p:sp>
      <p:sp>
        <p:nvSpPr>
          <p:cNvPr id="7" name="TextBox 6"/>
          <p:cNvSpPr txBox="1"/>
          <p:nvPr/>
        </p:nvSpPr>
        <p:spPr>
          <a:xfrm>
            <a:off x="457200" y="1066800"/>
            <a:ext cx="7768858" cy="461665"/>
          </a:xfrm>
          <a:prstGeom prst="rect">
            <a:avLst/>
          </a:prstGeom>
          <a:noFill/>
        </p:spPr>
        <p:txBody>
          <a:bodyPr wrap="square" rtlCol="0">
            <a:spAutoFit/>
          </a:bodyPr>
          <a:lstStyle/>
          <a:p>
            <a:r>
              <a:rPr lang="en-US" sz="2400" smtClean="0"/>
              <a:t>From enum type to non-enum type with simple assignment</a:t>
            </a:r>
          </a:p>
        </p:txBody>
      </p:sp>
      <p:sp>
        <p:nvSpPr>
          <p:cNvPr id="6" name="TextBox 5"/>
          <p:cNvSpPr txBox="1"/>
          <p:nvPr/>
        </p:nvSpPr>
        <p:spPr>
          <a:xfrm>
            <a:off x="533400" y="1752600"/>
            <a:ext cx="8170827" cy="1785104"/>
          </a:xfrm>
          <a:prstGeom prst="rect">
            <a:avLst/>
          </a:prstGeom>
          <a:solidFill>
            <a:srgbClr val="FFFFCC"/>
          </a:solidFill>
          <a:ln>
            <a:solidFill>
              <a:schemeClr val="tx1"/>
            </a:solidFill>
          </a:ln>
        </p:spPr>
        <p:txBody>
          <a:bodyPr wrap="none" rtlCol="0">
            <a:spAutoFit/>
          </a:bodyPr>
          <a:lstStyle/>
          <a:p>
            <a:r>
              <a:rPr lang="en-US" sz="2200" spc="-150" smtClean="0">
                <a:latin typeface="Courier New" pitchFamily="49" charset="0"/>
                <a:cs typeface="Courier New" pitchFamily="49" charset="0"/>
              </a:rPr>
              <a:t>typedef enum {Add, Sub, Not_A, ReductionOR} opcode_e;</a:t>
            </a:r>
          </a:p>
          <a:p>
            <a:r>
              <a:rPr lang="en-US" sz="2200" spc="-150" smtClean="0">
                <a:latin typeface="Courier New" pitchFamily="49" charset="0"/>
                <a:cs typeface="Courier New" pitchFamily="49" charset="0"/>
              </a:rPr>
              <a:t>opcode_e opcode;</a:t>
            </a:r>
          </a:p>
          <a:p>
            <a:r>
              <a:rPr lang="en-US" sz="2200" spc="-150" smtClean="0">
                <a:latin typeface="Courier New" pitchFamily="49" charset="0"/>
                <a:cs typeface="Courier New" pitchFamily="49" charset="0"/>
              </a:rPr>
              <a:t>int i;</a:t>
            </a:r>
          </a:p>
          <a:p>
            <a:r>
              <a:rPr lang="en-US" sz="2200" spc="-150" smtClean="0">
                <a:latin typeface="Courier New" pitchFamily="49" charset="0"/>
                <a:cs typeface="Courier New" pitchFamily="49" charset="0"/>
              </a:rPr>
              <a:t>i = Not_A;</a:t>
            </a:r>
          </a:p>
          <a:p>
            <a:r>
              <a:rPr lang="en-US" sz="2200" spc="-150" smtClean="0">
                <a:latin typeface="Courier New" pitchFamily="49" charset="0"/>
                <a:cs typeface="Courier New" pitchFamily="49" charset="0"/>
              </a:rPr>
              <a:t>$display("i=%0d", i); </a:t>
            </a:r>
          </a:p>
        </p:txBody>
      </p:sp>
      <p:sp>
        <p:nvSpPr>
          <p:cNvPr id="8" name="TextBox 7"/>
          <p:cNvSpPr txBox="1"/>
          <p:nvPr/>
        </p:nvSpPr>
        <p:spPr>
          <a:xfrm>
            <a:off x="533400" y="3733800"/>
            <a:ext cx="1010213" cy="461665"/>
          </a:xfrm>
          <a:prstGeom prst="rect">
            <a:avLst/>
          </a:prstGeom>
          <a:solidFill>
            <a:srgbClr val="CCFFCC"/>
          </a:solidFill>
          <a:ln>
            <a:solidFill>
              <a:schemeClr val="tx1"/>
            </a:solidFill>
          </a:ln>
        </p:spPr>
        <p:txBody>
          <a:bodyPr wrap="none" rtlCol="0">
            <a:spAutoFit/>
          </a:bodyPr>
          <a:lstStyle/>
          <a:p>
            <a:r>
              <a:rPr lang="en-US" sz="2400" spc="-150" smtClean="0">
                <a:latin typeface="Courier New" pitchFamily="49" charset="0"/>
                <a:cs typeface="Courier New" pitchFamily="49" charset="0"/>
              </a:rPr>
              <a:t># i=2</a:t>
            </a:r>
            <a:endParaRPr lang="en-US" sz="2400" smtClean="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1066800"/>
          </a:xfrm>
        </p:spPr>
        <p:txBody>
          <a:bodyPr>
            <a:normAutofit fontScale="90000"/>
          </a:bodyPr>
          <a:lstStyle/>
          <a:p>
            <a:pPr eaLnBrk="1" hangingPunct="1"/>
            <a:r>
              <a:rPr lang="en-US" sz="4000" smtClean="0">
                <a:latin typeface="+mn-lt"/>
              </a:rPr>
              <a:t>2.12.3 Converting to/from enum ... (cont)</a:t>
            </a:r>
          </a:p>
        </p:txBody>
      </p:sp>
      <p:sp>
        <p:nvSpPr>
          <p:cNvPr id="4" name="Slide Number Placeholder 3"/>
          <p:cNvSpPr>
            <a:spLocks noGrp="1"/>
          </p:cNvSpPr>
          <p:nvPr>
            <p:ph type="sldNum" sz="quarter" idx="12"/>
          </p:nvPr>
        </p:nvSpPr>
        <p:spPr/>
        <p:txBody>
          <a:bodyPr/>
          <a:lstStyle/>
          <a:p>
            <a:fld id="{40AF488E-6686-480A-A715-D02D7FC0CDA5}" type="slidenum">
              <a:rPr lang="en-US" smtClean="0"/>
              <a:pPr/>
              <a:t>64</a:t>
            </a:fld>
            <a:endParaRPr lang="en-US"/>
          </a:p>
        </p:txBody>
      </p:sp>
      <p:sp>
        <p:nvSpPr>
          <p:cNvPr id="5" name="Footer Placeholder 4"/>
          <p:cNvSpPr>
            <a:spLocks noGrp="1"/>
          </p:cNvSpPr>
          <p:nvPr>
            <p:ph type="ftr" sz="quarter" idx="11"/>
          </p:nvPr>
        </p:nvSpPr>
        <p:spPr>
          <a:xfrm>
            <a:off x="3124200" y="6356350"/>
            <a:ext cx="3657600" cy="365125"/>
          </a:xfrm>
        </p:spPr>
        <p:txBody>
          <a:bodyPr/>
          <a:lstStyle/>
          <a:p>
            <a:r>
              <a:rPr lang="en-US" smtClean="0"/>
              <a:t>Chapter 2 Copyright 2011 G. Tumbush, C. Spear, v1.2</a:t>
            </a:r>
            <a:endParaRPr lang="en-US"/>
          </a:p>
        </p:txBody>
      </p:sp>
      <p:sp>
        <p:nvSpPr>
          <p:cNvPr id="7" name="TextBox 6"/>
          <p:cNvSpPr txBox="1"/>
          <p:nvPr/>
        </p:nvSpPr>
        <p:spPr>
          <a:xfrm>
            <a:off x="457200" y="914400"/>
            <a:ext cx="8209555" cy="461665"/>
          </a:xfrm>
          <a:prstGeom prst="rect">
            <a:avLst/>
          </a:prstGeom>
          <a:noFill/>
        </p:spPr>
        <p:txBody>
          <a:bodyPr wrap="none" rtlCol="0">
            <a:spAutoFit/>
          </a:bodyPr>
          <a:lstStyle/>
          <a:p>
            <a:r>
              <a:rPr lang="en-US" sz="2400" smtClean="0"/>
              <a:t>From non-enum type to enum type requires static cast or $cast</a:t>
            </a:r>
          </a:p>
        </p:txBody>
      </p:sp>
      <p:sp>
        <p:nvSpPr>
          <p:cNvPr id="8" name="TextBox 7"/>
          <p:cNvSpPr txBox="1"/>
          <p:nvPr/>
        </p:nvSpPr>
        <p:spPr>
          <a:xfrm>
            <a:off x="304800" y="1828800"/>
            <a:ext cx="5705408" cy="3170099"/>
          </a:xfrm>
          <a:prstGeom prst="rect">
            <a:avLst/>
          </a:prstGeom>
          <a:solidFill>
            <a:srgbClr val="FFFFCC"/>
          </a:solidFill>
          <a:ln>
            <a:solidFill>
              <a:schemeClr val="tx1"/>
            </a:solidFill>
          </a:ln>
        </p:spPr>
        <p:txBody>
          <a:bodyPr wrap="none" rtlCol="0">
            <a:spAutoFit/>
          </a:bodyPr>
          <a:lstStyle/>
          <a:p>
            <a:r>
              <a:rPr lang="en-US" sz="2000" spc="-150" smtClean="0">
                <a:latin typeface="Courier New" pitchFamily="49" charset="0"/>
                <a:cs typeface="Courier New" pitchFamily="49" charset="0"/>
              </a:rPr>
              <a:t>i=3;</a:t>
            </a:r>
          </a:p>
          <a:p>
            <a:r>
              <a:rPr lang="en-US" sz="2000" spc="-150" smtClean="0">
                <a:latin typeface="Courier New" pitchFamily="49" charset="0"/>
                <a:cs typeface="Courier New" pitchFamily="49" charset="0"/>
              </a:rPr>
              <a:t>if (!$cast(opcode,i))</a:t>
            </a:r>
          </a:p>
          <a:p>
            <a:r>
              <a:rPr lang="en-US" sz="2000" spc="-150" smtClean="0">
                <a:latin typeface="Courier New" pitchFamily="49" charset="0"/>
                <a:cs typeface="Courier New" pitchFamily="49" charset="0"/>
              </a:rPr>
              <a:t>   $display("Cast failed for i=%0d", i);</a:t>
            </a:r>
          </a:p>
          <a:p>
            <a:r>
              <a:rPr lang="en-US" sz="2000" spc="-150" smtClean="0">
                <a:latin typeface="Courier New" pitchFamily="49" charset="0"/>
                <a:cs typeface="Courier New" pitchFamily="49" charset="0"/>
              </a:rPr>
              <a:t>$display("opcode=%s", opcode); </a:t>
            </a:r>
          </a:p>
          <a:p>
            <a:r>
              <a:rPr lang="en-US" sz="2000" spc="-150" smtClean="0">
                <a:latin typeface="Courier New" pitchFamily="49" charset="0"/>
                <a:cs typeface="Courier New" pitchFamily="49" charset="0"/>
              </a:rPr>
              <a:t>i=4;</a:t>
            </a:r>
          </a:p>
          <a:p>
            <a:r>
              <a:rPr lang="en-US" sz="2000" spc="-150" smtClean="0">
                <a:latin typeface="Courier New" pitchFamily="49" charset="0"/>
                <a:cs typeface="Courier New" pitchFamily="49" charset="0"/>
              </a:rPr>
              <a:t>if (!$cast(opcode,i))</a:t>
            </a:r>
          </a:p>
          <a:p>
            <a:r>
              <a:rPr lang="en-US" sz="2000" spc="-150" smtClean="0">
                <a:latin typeface="Courier New" pitchFamily="49" charset="0"/>
                <a:cs typeface="Courier New" pitchFamily="49" charset="0"/>
              </a:rPr>
              <a:t>   $display("Cast failed for i=%0d", i); </a:t>
            </a:r>
          </a:p>
          <a:p>
            <a:r>
              <a:rPr lang="en-US" sz="2000" spc="-150" smtClean="0">
                <a:latin typeface="Courier New" pitchFamily="49" charset="0"/>
                <a:cs typeface="Courier New" pitchFamily="49" charset="0"/>
              </a:rPr>
              <a:t>$display("opcode=%s", opcode); </a:t>
            </a:r>
          </a:p>
          <a:p>
            <a:r>
              <a:rPr lang="en-US" sz="2000" spc="-150" smtClean="0">
                <a:latin typeface="Courier New" pitchFamily="49" charset="0"/>
                <a:cs typeface="Courier New" pitchFamily="49" charset="0"/>
              </a:rPr>
              <a:t>opcode = opcode_e'(i);</a:t>
            </a:r>
          </a:p>
          <a:p>
            <a:r>
              <a:rPr lang="en-US" sz="2000" spc="-150" smtClean="0">
                <a:latin typeface="Courier New" pitchFamily="49" charset="0"/>
                <a:cs typeface="Courier New" pitchFamily="49" charset="0"/>
              </a:rPr>
              <a:t>$display("opcode=%s", opcode); </a:t>
            </a:r>
          </a:p>
        </p:txBody>
      </p:sp>
      <p:sp>
        <p:nvSpPr>
          <p:cNvPr id="9" name="TextBox 8"/>
          <p:cNvSpPr txBox="1"/>
          <p:nvPr/>
        </p:nvSpPr>
        <p:spPr>
          <a:xfrm>
            <a:off x="5715000" y="2819400"/>
            <a:ext cx="3262432"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opcode=ReductionOR</a:t>
            </a:r>
          </a:p>
        </p:txBody>
      </p:sp>
      <p:sp>
        <p:nvSpPr>
          <p:cNvPr id="10" name="TextBox 9"/>
          <p:cNvSpPr txBox="1"/>
          <p:nvPr/>
        </p:nvSpPr>
        <p:spPr>
          <a:xfrm>
            <a:off x="5727680" y="3657600"/>
            <a:ext cx="3416320"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Cast failed for i=4</a:t>
            </a:r>
          </a:p>
        </p:txBody>
      </p:sp>
      <p:sp>
        <p:nvSpPr>
          <p:cNvPr id="11" name="TextBox 10"/>
          <p:cNvSpPr txBox="1"/>
          <p:nvPr/>
        </p:nvSpPr>
        <p:spPr>
          <a:xfrm>
            <a:off x="5715000" y="4038600"/>
            <a:ext cx="3262432"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opcode=ReductionOR</a:t>
            </a:r>
          </a:p>
        </p:txBody>
      </p:sp>
      <p:sp>
        <p:nvSpPr>
          <p:cNvPr id="12" name="TextBox 11"/>
          <p:cNvSpPr txBox="1"/>
          <p:nvPr/>
        </p:nvSpPr>
        <p:spPr>
          <a:xfrm>
            <a:off x="5715000" y="4572000"/>
            <a:ext cx="1723549"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opcode=4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1143000"/>
          </a:xfrm>
        </p:spPr>
        <p:txBody>
          <a:bodyPr>
            <a:normAutofit/>
          </a:bodyPr>
          <a:lstStyle/>
          <a:p>
            <a:pPr eaLnBrk="1" hangingPunct="1"/>
            <a:r>
              <a:rPr lang="en-US" sz="4000" smtClean="0">
                <a:latin typeface="+mn-lt"/>
              </a:rPr>
              <a:t>2.15 Strings</a:t>
            </a:r>
          </a:p>
        </p:txBody>
      </p:sp>
      <p:sp>
        <p:nvSpPr>
          <p:cNvPr id="35843" name="Rectangle 3"/>
          <p:cNvSpPr>
            <a:spLocks noGrp="1" noChangeArrowheads="1"/>
          </p:cNvSpPr>
          <p:nvPr>
            <p:ph type="body" idx="1"/>
          </p:nvPr>
        </p:nvSpPr>
        <p:spPr>
          <a:xfrm>
            <a:off x="457200" y="1066801"/>
            <a:ext cx="8229600" cy="1524000"/>
          </a:xfrm>
        </p:spPr>
        <p:txBody>
          <a:bodyPr>
            <a:normAutofit/>
          </a:bodyPr>
          <a:lstStyle/>
          <a:p>
            <a:pPr eaLnBrk="1" hangingPunct="1">
              <a:lnSpc>
                <a:spcPct val="90000"/>
              </a:lnSpc>
              <a:buNone/>
            </a:pPr>
            <a:r>
              <a:rPr lang="en-US" sz="2400" smtClean="0"/>
              <a:t>Why?</a:t>
            </a:r>
          </a:p>
          <a:p>
            <a:pPr>
              <a:lnSpc>
                <a:spcPct val="90000"/>
              </a:lnSpc>
            </a:pPr>
            <a:r>
              <a:rPr lang="en-US" sz="2400" smtClean="0"/>
              <a:t>Much simpler string manipulation</a:t>
            </a:r>
          </a:p>
          <a:p>
            <a:pPr>
              <a:lnSpc>
                <a:spcPct val="90000"/>
              </a:lnSpc>
            </a:pPr>
            <a:r>
              <a:rPr lang="en-US" sz="2400" smtClean="0"/>
              <a:t>No more packing characters into a reg variable</a:t>
            </a:r>
          </a:p>
          <a:p>
            <a:pPr eaLnBrk="1" hangingPunct="1">
              <a:lnSpc>
                <a:spcPct val="90000"/>
              </a:lnSpc>
              <a:buNone/>
            </a:pPr>
            <a:endParaRPr lang="en-US" sz="2400" smtClean="0"/>
          </a:p>
        </p:txBody>
      </p:sp>
      <p:sp>
        <p:nvSpPr>
          <p:cNvPr id="4" name="Slide Number Placeholder 3"/>
          <p:cNvSpPr>
            <a:spLocks noGrp="1"/>
          </p:cNvSpPr>
          <p:nvPr>
            <p:ph type="sldNum" sz="quarter" idx="12"/>
          </p:nvPr>
        </p:nvSpPr>
        <p:spPr/>
        <p:txBody>
          <a:bodyPr/>
          <a:lstStyle/>
          <a:p>
            <a:fld id="{40AF488E-6686-480A-A715-D02D7FC0CDA5}" type="slidenum">
              <a:rPr lang="en-US" smtClean="0"/>
              <a:pPr/>
              <a:t>65</a:t>
            </a:fld>
            <a:endParaRPr lang="en-US"/>
          </a:p>
        </p:txBody>
      </p:sp>
      <p:sp>
        <p:nvSpPr>
          <p:cNvPr id="5" name="Footer Placeholder 4"/>
          <p:cNvSpPr>
            <a:spLocks noGrp="1"/>
          </p:cNvSpPr>
          <p:nvPr>
            <p:ph type="ftr" sz="quarter" idx="11"/>
          </p:nvPr>
        </p:nvSpPr>
        <p:spPr>
          <a:xfrm>
            <a:off x="3124200" y="6356350"/>
            <a:ext cx="3657600" cy="365125"/>
          </a:xfrm>
        </p:spPr>
        <p:txBody>
          <a:bodyPr/>
          <a:lstStyle/>
          <a:p>
            <a:r>
              <a:rPr lang="en-US" smtClean="0"/>
              <a:t>Chapter 2 Copyright 2011 G. Tumbush, C. Spear, v1.2</a:t>
            </a:r>
            <a:endParaRPr lang="en-US"/>
          </a:p>
        </p:txBody>
      </p:sp>
      <p:sp>
        <p:nvSpPr>
          <p:cNvPr id="6" name="TextBox 5"/>
          <p:cNvSpPr txBox="1"/>
          <p:nvPr/>
        </p:nvSpPr>
        <p:spPr>
          <a:xfrm>
            <a:off x="533401" y="2590800"/>
            <a:ext cx="7162799" cy="2709973"/>
          </a:xfrm>
          <a:prstGeom prst="rect">
            <a:avLst/>
          </a:prstGeom>
          <a:solidFill>
            <a:srgbClr val="FFFFCC"/>
          </a:solidFill>
          <a:ln>
            <a:solidFill>
              <a:schemeClr val="tx1"/>
            </a:solidFill>
          </a:ln>
        </p:spPr>
        <p:txBody>
          <a:bodyPr wrap="square" rtlCol="0">
            <a:spAutoFit/>
          </a:bodyPr>
          <a:lstStyle/>
          <a:p>
            <a:pPr>
              <a:lnSpc>
                <a:spcPct val="90000"/>
              </a:lnSpc>
            </a:pPr>
            <a:r>
              <a:rPr lang="en-US" sz="2100" spc="-150" smtClean="0">
                <a:latin typeface="Courier New" pitchFamily="49" charset="0"/>
                <a:cs typeface="Courier New" pitchFamily="49" charset="0"/>
              </a:rPr>
              <a:t>string s;</a:t>
            </a:r>
          </a:p>
          <a:p>
            <a:pPr>
              <a:lnSpc>
                <a:spcPct val="90000"/>
              </a:lnSpc>
            </a:pPr>
            <a:r>
              <a:rPr lang="en-US" sz="2100" spc="-150" smtClean="0">
                <a:latin typeface="Courier New" pitchFamily="49" charset="0"/>
                <a:cs typeface="Courier New" pitchFamily="49" charset="0"/>
              </a:rPr>
              <a:t>s=“AMI Semiconductor”;</a:t>
            </a:r>
          </a:p>
          <a:p>
            <a:pPr>
              <a:lnSpc>
                <a:spcPct val="90000"/>
              </a:lnSpc>
            </a:pPr>
            <a:r>
              <a:rPr lang="en-US" sz="2100" spc="-150" smtClean="0">
                <a:latin typeface="Courier New" pitchFamily="49" charset="0"/>
                <a:cs typeface="Courier New" pitchFamily="49" charset="0"/>
              </a:rPr>
              <a:t>$display(s.toupper()); </a:t>
            </a:r>
          </a:p>
          <a:p>
            <a:pPr>
              <a:lnSpc>
                <a:spcPct val="90000"/>
              </a:lnSpc>
            </a:pPr>
            <a:r>
              <a:rPr lang="en-US" sz="2100" spc="-150" smtClean="0">
                <a:latin typeface="Courier New" pitchFamily="49" charset="0"/>
                <a:cs typeface="Courier New" pitchFamily="49" charset="0"/>
              </a:rPr>
              <a:t>$display(s.substr(3,7)); </a:t>
            </a:r>
          </a:p>
          <a:p>
            <a:pPr>
              <a:lnSpc>
                <a:spcPct val="90000"/>
              </a:lnSpc>
            </a:pPr>
            <a:endParaRPr lang="en-US" sz="2100" spc="-150" smtClean="0">
              <a:latin typeface="Courier New" pitchFamily="49" charset="0"/>
              <a:cs typeface="Courier New" pitchFamily="49" charset="0"/>
            </a:endParaRPr>
          </a:p>
          <a:p>
            <a:pPr>
              <a:lnSpc>
                <a:spcPct val="90000"/>
              </a:lnSpc>
            </a:pPr>
            <a:r>
              <a:rPr lang="en-US" sz="2100" spc="-150" smtClean="0">
                <a:latin typeface="Courier New" pitchFamily="49" charset="0"/>
                <a:cs typeface="Courier New" pitchFamily="49" charset="0"/>
              </a:rPr>
              <a:t>s = {"ON ", s.substr(s.len()-13, s.len()-1)};    </a:t>
            </a:r>
          </a:p>
          <a:p>
            <a:pPr>
              <a:lnSpc>
                <a:spcPct val="90000"/>
              </a:lnSpc>
            </a:pPr>
            <a:r>
              <a:rPr lang="en-US" sz="2100" spc="-150" smtClean="0">
                <a:latin typeface="Courier New" pitchFamily="49" charset="0"/>
                <a:cs typeface="Courier New" pitchFamily="49" charset="0"/>
              </a:rPr>
              <a:t>$display(s);</a:t>
            </a:r>
          </a:p>
          <a:p>
            <a:pPr>
              <a:lnSpc>
                <a:spcPct val="90000"/>
              </a:lnSpc>
            </a:pPr>
            <a:r>
              <a:rPr lang="en-US" sz="2100" spc="-150" smtClean="0">
                <a:latin typeface="Courier New" pitchFamily="49" charset="0"/>
                <a:cs typeface="Courier New" pitchFamily="49" charset="0"/>
              </a:rPr>
              <a:t>s={s, “ 2008”};</a:t>
            </a:r>
          </a:p>
          <a:p>
            <a:pPr>
              <a:lnSpc>
                <a:spcPct val="90000"/>
              </a:lnSpc>
            </a:pPr>
            <a:r>
              <a:rPr lang="en-US" sz="2100" spc="-150" smtClean="0">
                <a:latin typeface="Courier New" pitchFamily="49" charset="0"/>
                <a:cs typeface="Courier New" pitchFamily="49" charset="0"/>
              </a:rPr>
              <a:t>$display(s);</a:t>
            </a:r>
          </a:p>
        </p:txBody>
      </p:sp>
      <p:sp>
        <p:nvSpPr>
          <p:cNvPr id="7" name="TextBox 6"/>
          <p:cNvSpPr txBox="1"/>
          <p:nvPr/>
        </p:nvSpPr>
        <p:spPr>
          <a:xfrm>
            <a:off x="4114800" y="3124200"/>
            <a:ext cx="3108543"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AMI SEMICONDUCTOR</a:t>
            </a:r>
          </a:p>
        </p:txBody>
      </p:sp>
      <p:sp>
        <p:nvSpPr>
          <p:cNvPr id="8" name="TextBox 7"/>
          <p:cNvSpPr txBox="1"/>
          <p:nvPr/>
        </p:nvSpPr>
        <p:spPr>
          <a:xfrm>
            <a:off x="4114800" y="3505200"/>
            <a:ext cx="1107996"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Semi</a:t>
            </a:r>
          </a:p>
        </p:txBody>
      </p:sp>
      <p:sp>
        <p:nvSpPr>
          <p:cNvPr id="9" name="TextBox 8"/>
          <p:cNvSpPr txBox="1"/>
          <p:nvPr/>
        </p:nvSpPr>
        <p:spPr>
          <a:xfrm>
            <a:off x="4038600" y="4343400"/>
            <a:ext cx="2954655"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ON Semiconductor</a:t>
            </a:r>
          </a:p>
        </p:txBody>
      </p:sp>
      <p:sp>
        <p:nvSpPr>
          <p:cNvPr id="10" name="TextBox 9"/>
          <p:cNvSpPr txBox="1"/>
          <p:nvPr/>
        </p:nvSpPr>
        <p:spPr>
          <a:xfrm>
            <a:off x="4038600" y="4876800"/>
            <a:ext cx="3724096" cy="400110"/>
          </a:xfrm>
          <a:prstGeom prst="rect">
            <a:avLst/>
          </a:prstGeom>
          <a:solidFill>
            <a:srgbClr val="CCFFCC"/>
          </a:solidFill>
          <a:ln>
            <a:solidFill>
              <a:schemeClr val="tx1"/>
            </a:solidFill>
          </a:ln>
        </p:spPr>
        <p:txBody>
          <a:bodyPr wrap="none" rtlCol="0">
            <a:spAutoFit/>
          </a:bodyPr>
          <a:lstStyle/>
          <a:p>
            <a:r>
              <a:rPr lang="en-US" sz="2000" smtClean="0">
                <a:latin typeface="Courier New" pitchFamily="49" charset="0"/>
                <a:cs typeface="Courier New" pitchFamily="49" charset="0"/>
              </a:rPr>
              <a:t># ON Semiconductor 2008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2.1.2: 2-State Data Types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7</a:t>
            </a:fld>
            <a:endParaRPr lang="en-US"/>
          </a:p>
        </p:txBody>
      </p:sp>
      <p:sp>
        <p:nvSpPr>
          <p:cNvPr id="5" name="TextBox 4"/>
          <p:cNvSpPr txBox="1"/>
          <p:nvPr/>
        </p:nvSpPr>
        <p:spPr>
          <a:xfrm>
            <a:off x="381000" y="1066800"/>
            <a:ext cx="8991600" cy="1569660"/>
          </a:xfrm>
          <a:prstGeom prst="rect">
            <a:avLst/>
          </a:prstGeom>
          <a:noFill/>
        </p:spPr>
        <p:txBody>
          <a:bodyPr wrap="square" rtlCol="0">
            <a:spAutoFit/>
          </a:bodyPr>
          <a:lstStyle/>
          <a:p>
            <a:pPr>
              <a:buFont typeface="Arial" pitchFamily="34" charset="0"/>
              <a:buChar char="•"/>
            </a:pPr>
            <a:r>
              <a:rPr lang="en-US" sz="2400" smtClean="0"/>
              <a:t> 4-state logic types are x at beginning of simulation</a:t>
            </a:r>
          </a:p>
          <a:p>
            <a:pPr>
              <a:buFont typeface="Arial" pitchFamily="34" charset="0"/>
              <a:buChar char="•"/>
            </a:pPr>
            <a:r>
              <a:rPr lang="en-US" sz="2400" smtClean="0"/>
              <a:t> 2-state logic types are 0 at beginning of simulation</a:t>
            </a:r>
          </a:p>
          <a:p>
            <a:pPr>
              <a:buFont typeface="Arial" pitchFamily="34" charset="0"/>
              <a:buChar char="•"/>
            </a:pPr>
            <a:r>
              <a:rPr lang="en-US" sz="2400" smtClean="0"/>
              <a:t> Can assign 4-state to 2-state.</a:t>
            </a:r>
          </a:p>
          <a:p>
            <a:pPr>
              <a:buFont typeface="Arial" pitchFamily="34" charset="0"/>
              <a:buChar char="•"/>
            </a:pPr>
            <a:r>
              <a:rPr lang="en-US" sz="2400" smtClean="0"/>
              <a:t> Can use $isunknown to check for x or z</a:t>
            </a:r>
          </a:p>
        </p:txBody>
      </p:sp>
      <p:sp>
        <p:nvSpPr>
          <p:cNvPr id="6" name="TextBox 5"/>
          <p:cNvSpPr txBox="1"/>
          <p:nvPr/>
        </p:nvSpPr>
        <p:spPr>
          <a:xfrm>
            <a:off x="609600" y="2743200"/>
            <a:ext cx="7239000" cy="1015663"/>
          </a:xfrm>
          <a:prstGeom prst="rect">
            <a:avLst/>
          </a:prstGeom>
          <a:solidFill>
            <a:srgbClr val="FFFFCC"/>
          </a:solidFill>
          <a:ln>
            <a:solidFill>
              <a:schemeClr val="tx1"/>
            </a:solidFill>
          </a:ln>
        </p:spPr>
        <p:txBody>
          <a:bodyPr wrap="square" rtlCol="0">
            <a:spAutoFit/>
          </a:bodyPr>
          <a:lstStyle/>
          <a:p>
            <a:r>
              <a:rPr lang="en-US" sz="2000" smtClean="0">
                <a:latin typeface="Courier New" pitchFamily="49" charset="0"/>
                <a:cs typeface="Courier New" pitchFamily="49" charset="0"/>
              </a:rPr>
              <a:t>if ($isunknown(iport) == 1)</a:t>
            </a:r>
          </a:p>
          <a:p>
            <a:r>
              <a:rPr lang="en-US" sz="2000" smtClean="0">
                <a:latin typeface="Courier New" pitchFamily="49" charset="0"/>
                <a:cs typeface="Courier New" pitchFamily="49" charset="0"/>
              </a:rPr>
              <a:t>    $display("@%0t: 4-state value detected on               		 iport %b", $time, iport);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2-State Data Types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8</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685800" y="914400"/>
            <a:ext cx="5976444" cy="5262979"/>
          </a:xfrm>
          <a:prstGeom prst="rect">
            <a:avLst/>
          </a:prstGeom>
          <a:noFill/>
        </p:spPr>
        <p:txBody>
          <a:bodyPr wrap="none" rtlCol="0">
            <a:spAutoFit/>
          </a:bodyPr>
          <a:lstStyle/>
          <a:p>
            <a:r>
              <a:rPr lang="en-US" sz="2400" smtClean="0"/>
              <a:t>Given the following code sample:</a:t>
            </a:r>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r>
              <a:rPr lang="en-US" sz="2400" smtClean="0"/>
              <a:t>What is the range of values my_byte can take?</a:t>
            </a:r>
          </a:p>
          <a:p>
            <a:r>
              <a:rPr lang="en-US" sz="2400" smtClean="0"/>
              <a:t>What is the value of:</a:t>
            </a:r>
          </a:p>
          <a:p>
            <a:r>
              <a:rPr lang="en-US" sz="2400" smtClean="0"/>
              <a:t>	my_int in hex?</a:t>
            </a:r>
          </a:p>
          <a:p>
            <a:r>
              <a:rPr lang="en-US" sz="2400" smtClean="0"/>
              <a:t>              my_bit in decimal</a:t>
            </a:r>
          </a:p>
          <a:p>
            <a:r>
              <a:rPr lang="en-US" sz="2400" smtClean="0"/>
              <a:t>	my_short_int1 in decimal</a:t>
            </a:r>
          </a:p>
          <a:p>
            <a:r>
              <a:rPr lang="en-US" sz="2400" smtClean="0"/>
              <a:t>	my_short_int2 in decimal</a:t>
            </a:r>
          </a:p>
        </p:txBody>
      </p:sp>
      <p:sp>
        <p:nvSpPr>
          <p:cNvPr id="10" name="TextBox 9"/>
          <p:cNvSpPr txBox="1"/>
          <p:nvPr/>
        </p:nvSpPr>
        <p:spPr>
          <a:xfrm>
            <a:off x="762000" y="1371600"/>
            <a:ext cx="7308411" cy="2031325"/>
          </a:xfrm>
          <a:prstGeom prst="rect">
            <a:avLst/>
          </a:prstGeom>
          <a:solidFill>
            <a:srgbClr val="FFFFCC"/>
          </a:solidFill>
          <a:ln>
            <a:solidFill>
              <a:schemeClr val="tx1"/>
            </a:solidFill>
          </a:ln>
        </p:spPr>
        <p:txBody>
          <a:bodyPr wrap="none" rtlCol="0">
            <a:spAutoFit/>
          </a:bodyPr>
          <a:lstStyle/>
          <a:p>
            <a:r>
              <a:rPr lang="en-US" sz="2100" smtClean="0">
                <a:latin typeface="Courier New" pitchFamily="49" charset="0"/>
                <a:cs typeface="Courier New" pitchFamily="49" charset="0"/>
              </a:rPr>
              <a:t>byte my_byte;</a:t>
            </a:r>
          </a:p>
          <a:p>
            <a:r>
              <a:rPr lang="en-US" sz="2100" smtClean="0">
                <a:latin typeface="Courier New" pitchFamily="49" charset="0"/>
                <a:cs typeface="Courier New" pitchFamily="49" charset="0"/>
              </a:rPr>
              <a:t>integer my_integer = 32’b000_1111_xxxx_zzzz;</a:t>
            </a:r>
          </a:p>
          <a:p>
            <a:r>
              <a:rPr lang="en-US" sz="2100" smtClean="0">
                <a:latin typeface="Courier New" pitchFamily="49" charset="0"/>
                <a:cs typeface="Courier New" pitchFamily="49" charset="0"/>
              </a:rPr>
              <a:t>int my_int = my_integer;</a:t>
            </a:r>
          </a:p>
          <a:p>
            <a:r>
              <a:rPr lang="en-US" sz="2100" smtClean="0">
                <a:latin typeface="Courier New" pitchFamily="49" charset="0"/>
                <a:cs typeface="Courier New" pitchFamily="49" charset="0"/>
              </a:rPr>
              <a:t>bit [15:0] my_bit = 16’h8000;</a:t>
            </a:r>
          </a:p>
          <a:p>
            <a:r>
              <a:rPr lang="en-US" sz="2100" smtClean="0">
                <a:latin typeface="Courier New" pitchFamily="49" charset="0"/>
                <a:cs typeface="Courier New" pitchFamily="49" charset="0"/>
              </a:rPr>
              <a:t>shortint my_short_int1= my_bit;</a:t>
            </a:r>
          </a:p>
          <a:p>
            <a:r>
              <a:rPr lang="en-US" sz="2100" smtClean="0">
                <a:latin typeface="Courier New" pitchFamily="49" charset="0"/>
                <a:cs typeface="Courier New" pitchFamily="49" charset="0"/>
              </a:rPr>
              <a:t>shortint my_short_int2 = my_short_int1-1;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2 Copyright 2011 G. Tumbush, C. Spear, v1.2</a:t>
            </a:r>
            <a:endParaRPr lang="en-US"/>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smtClean="0"/>
              <a:t>2.2 Fixed-Size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9</a:t>
            </a:fld>
            <a:endParaRPr lang="en-US"/>
          </a:p>
        </p:txBody>
      </p:sp>
      <p:sp>
        <p:nvSpPr>
          <p:cNvPr id="6" name="TextBox 5"/>
          <p:cNvSpPr txBox="1"/>
          <p:nvPr/>
        </p:nvSpPr>
        <p:spPr>
          <a:xfrm>
            <a:off x="685800" y="1143000"/>
            <a:ext cx="184731" cy="461665"/>
          </a:xfrm>
          <a:prstGeom prst="rect">
            <a:avLst/>
          </a:prstGeom>
          <a:noFill/>
        </p:spPr>
        <p:txBody>
          <a:bodyPr wrap="none" rtlCol="0">
            <a:spAutoFit/>
          </a:bodyPr>
          <a:lstStyle/>
          <a:p>
            <a:endParaRPr lang="en-US" sz="2400" dirty="0" smtClean="0"/>
          </a:p>
        </p:txBody>
      </p:sp>
      <p:sp>
        <p:nvSpPr>
          <p:cNvPr id="9" name="TextBox 8"/>
          <p:cNvSpPr txBox="1"/>
          <p:nvPr/>
        </p:nvSpPr>
        <p:spPr>
          <a:xfrm>
            <a:off x="762000" y="1066800"/>
            <a:ext cx="3950762" cy="4154984"/>
          </a:xfrm>
          <a:prstGeom prst="rect">
            <a:avLst/>
          </a:prstGeom>
          <a:noFill/>
        </p:spPr>
        <p:txBody>
          <a:bodyPr wrap="none" rtlCol="0">
            <a:spAutoFit/>
          </a:bodyPr>
          <a:lstStyle/>
          <a:p>
            <a:pPr>
              <a:buFont typeface="Arial" pitchFamily="34" charset="0"/>
              <a:buChar char="•"/>
            </a:pPr>
            <a:r>
              <a:rPr lang="en-US" sz="2400" smtClean="0"/>
              <a:t>C-style array declaration</a:t>
            </a:r>
          </a:p>
          <a:p>
            <a:pPr>
              <a:buFont typeface="Arial" pitchFamily="34" charset="0"/>
              <a:buChar char="•"/>
            </a:pPr>
            <a:endParaRPr lang="en-US" sz="2400" smtClean="0"/>
          </a:p>
          <a:p>
            <a:pPr>
              <a:buFont typeface="Arial" pitchFamily="34" charset="0"/>
              <a:buChar char="•"/>
            </a:pPr>
            <a:endParaRPr lang="en-US" sz="2400" smtClean="0"/>
          </a:p>
          <a:p>
            <a:pPr>
              <a:buFont typeface="Arial" pitchFamily="34" charset="0"/>
              <a:buChar char="•"/>
            </a:pPr>
            <a:endParaRPr lang="en-US" sz="2400" smtClean="0"/>
          </a:p>
          <a:p>
            <a:endParaRPr lang="en-US" sz="2400" smtClean="0"/>
          </a:p>
          <a:p>
            <a:pPr lvl="1"/>
            <a:r>
              <a:rPr lang="en-US" sz="2400" smtClean="0"/>
              <a:t> </a:t>
            </a:r>
          </a:p>
          <a:p>
            <a:pPr>
              <a:buFont typeface="Arial" pitchFamily="34" charset="0"/>
              <a:buChar char="•"/>
            </a:pPr>
            <a:r>
              <a:rPr lang="en-US" sz="2400" smtClean="0"/>
              <a:t>Out of bounds writes ignored</a:t>
            </a:r>
          </a:p>
          <a:p>
            <a:pPr>
              <a:buFont typeface="Arial" pitchFamily="34" charset="0"/>
              <a:buChar char="•"/>
            </a:pPr>
            <a:r>
              <a:rPr lang="en-US" sz="2400" smtClean="0"/>
              <a:t> Out of bounds read: </a:t>
            </a:r>
          </a:p>
          <a:p>
            <a:pPr lvl="1">
              <a:buFont typeface="Arial" pitchFamily="34" charset="0"/>
              <a:buChar char="•"/>
            </a:pPr>
            <a:r>
              <a:rPr lang="en-US" sz="2400" smtClean="0"/>
              <a:t> For 4-state returns an X</a:t>
            </a:r>
          </a:p>
          <a:p>
            <a:pPr lvl="1">
              <a:buFont typeface="Arial" pitchFamily="34" charset="0"/>
              <a:buChar char="•"/>
            </a:pPr>
            <a:r>
              <a:rPr lang="en-US" sz="2400" smtClean="0"/>
              <a:t> For 2-state returns a 0</a:t>
            </a:r>
          </a:p>
          <a:p>
            <a:pPr lvl="1">
              <a:buFont typeface="Arial" pitchFamily="34" charset="0"/>
              <a:buChar char="•"/>
            </a:pPr>
            <a:endParaRPr lang="en-US" sz="2400" smtClean="0"/>
          </a:p>
        </p:txBody>
      </p:sp>
      <p:sp>
        <p:nvSpPr>
          <p:cNvPr id="10" name="TextBox 9"/>
          <p:cNvSpPr txBox="1"/>
          <p:nvPr/>
        </p:nvSpPr>
        <p:spPr>
          <a:xfrm>
            <a:off x="1066800" y="1524000"/>
            <a:ext cx="5282215" cy="1446550"/>
          </a:xfrm>
          <a:prstGeom prst="rect">
            <a:avLst/>
          </a:prstGeom>
          <a:solidFill>
            <a:srgbClr val="FFFFCC"/>
          </a:solidFill>
          <a:ln>
            <a:solidFill>
              <a:schemeClr val="tx1"/>
            </a:solidFill>
          </a:ln>
        </p:spPr>
        <p:txBody>
          <a:bodyPr wrap="none" rtlCol="0">
            <a:spAutoFit/>
          </a:bodyPr>
          <a:lstStyle/>
          <a:p>
            <a:r>
              <a:rPr lang="en-US" sz="2200" smtClean="0">
                <a:latin typeface="Courier New" pitchFamily="49" charset="0"/>
                <a:cs typeface="Courier New" pitchFamily="49" charset="0"/>
              </a:rPr>
              <a:t>int lo_hi[0:15];</a:t>
            </a:r>
          </a:p>
          <a:p>
            <a:r>
              <a:rPr lang="en-US" sz="2200" smtClean="0">
                <a:latin typeface="Courier New" pitchFamily="49" charset="0"/>
                <a:cs typeface="Courier New" pitchFamily="49" charset="0"/>
              </a:rPr>
              <a:t>int c_style_lo_hi[16];</a:t>
            </a:r>
          </a:p>
          <a:p>
            <a:r>
              <a:rPr lang="en-US" sz="2200" smtClean="0">
                <a:latin typeface="Courier New" pitchFamily="49" charset="0"/>
                <a:cs typeface="Courier New" pitchFamily="49" charset="0"/>
              </a:rPr>
              <a:t>bit [7:0] my_bitmem [128];</a:t>
            </a:r>
          </a:p>
          <a:p>
            <a:r>
              <a:rPr lang="en-US" sz="2200" smtClean="0">
                <a:latin typeface="Courier New" pitchFamily="49" charset="0"/>
                <a:cs typeface="Courier New" pitchFamily="49" charset="0"/>
              </a:rPr>
              <a:t>logic [3:0] my_logicmem [64];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a:solidFill>
            <a:schemeClr val="tx1"/>
          </a:solidFill>
        </a:ln>
      </a:spPr>
      <a:bodyPr wrap="none" rtlCol="0">
        <a:spAutoFit/>
      </a:bodyPr>
      <a:lstStyle>
        <a:defPPr>
          <a:defRPr sz="2400" smtClean="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54206</TotalTime>
  <Words>12400</Words>
  <Application>Microsoft Office PowerPoint</Application>
  <PresentationFormat>On-screen Show (4:3)</PresentationFormat>
  <Paragraphs>1715</Paragraphs>
  <Slides>65</Slides>
  <Notes>65</Notes>
  <HiddenSlides>0</HiddenSlides>
  <MMClips>0</MMClips>
  <ScaleCrop>false</ScaleCrop>
  <HeadingPairs>
    <vt:vector size="6" baseType="variant">
      <vt:variant>
        <vt:lpstr>Theme</vt:lpstr>
      </vt:variant>
      <vt:variant>
        <vt:i4>1</vt:i4>
      </vt:variant>
      <vt:variant>
        <vt:lpstr>Links</vt:lpstr>
      </vt:variant>
      <vt:variant>
        <vt:i4>11</vt:i4>
      </vt:variant>
      <vt:variant>
        <vt:lpstr>Slide Titles</vt:lpstr>
      </vt:variant>
      <vt:variant>
        <vt:i4>65</vt:i4>
      </vt:variant>
    </vt:vector>
  </HeadingPairs>
  <TitlesOfParts>
    <vt:vector size="77" baseType="lpstr">
      <vt:lpstr>Office Theme</vt:lpstr>
      <vt:lpstr>C:\Documents and Settings\Greg\My Documents\verif_book\Chap_2_Data_Types\up_array.vsd</vt:lpstr>
      <vt:lpstr>C:\Documents and Settings\Greg\My Documents\verif_book\Chap_2_Data_Types\packed_cafe_dada.vsd</vt:lpstr>
      <vt:lpstr>C:\Documents and Settings\Greg\My Documents\verif_book\Chap_2_Data_Types\packed_array_example.vsd</vt:lpstr>
      <vt:lpstr>C:\Documents and Settings\Greg\My Documents\verif_book\Chap_2_Data_Types\typedef_exercise.vsd</vt:lpstr>
      <vt:lpstr>C:\Documents and Settings\Greg\My Documents\verif_book\Chap_2_Data_Types\enum_type.pdf</vt:lpstr>
      <vt:lpstr>C:\Documents and Settings\Greg\My Documents\verif_book\Chap_2_Data_Types\enumerated_type_testbench.pdf</vt:lpstr>
      <vt:lpstr>C:\Documents and Settings\Greg\My Documents\verif_book\Chap_2_Data_Types\enumeration_state_machine.pdf</vt:lpstr>
      <vt:lpstr>C:\Documents and Settings\Greg\My Documents\verif_book\Chap_2_Data_Types\enumeration_state_machine_closeup.pdf</vt:lpstr>
      <vt:lpstr>C:\Documents and Settings\Greg\My Documents\verif_book\Chap_2_Data_Types\enumerated_type_state_machine.pdf</vt:lpstr>
      <vt:lpstr>C:\Documents and Settings\Greg\My Documents\verif_book\Chap_2_Data_Types\enumerated_type_state_machine_close_up.pdf</vt:lpstr>
      <vt:lpstr>C:\Documents and Settings\Greg\My Documents\verif_book\Chap_2_Data_Types\enumerated_type_state_machine_reg.pdf</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2.13.2 Routines for enumerated types</vt:lpstr>
      <vt:lpstr>Stepping through all enumerated members</vt:lpstr>
      <vt:lpstr>Example of usage in testbench</vt:lpstr>
      <vt:lpstr>Waveform of usage in testbench</vt:lpstr>
      <vt:lpstr>Enumerated Type Exercise</vt:lpstr>
      <vt:lpstr>Enumerated Types in RTL</vt:lpstr>
      <vt:lpstr>State Machine using Enumerations</vt:lpstr>
      <vt:lpstr>Simulation of State Machine</vt:lpstr>
      <vt:lpstr>State Machine using Enumerated Types</vt:lpstr>
      <vt:lpstr>Simulation of State Machine</vt:lpstr>
      <vt:lpstr>Base Type of Enumerated Types</vt:lpstr>
      <vt:lpstr>2.13.3 Converting to/from enum types</vt:lpstr>
      <vt:lpstr>2.12.3 Converting to/from enum ... (cont)</vt:lpstr>
      <vt:lpstr>2.15 Strings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FlipFlops</dc:title>
  <dc:creator> </dc:creator>
  <cp:lastModifiedBy>Greg Tumbush</cp:lastModifiedBy>
  <cp:revision>1828</cp:revision>
  <dcterms:created xsi:type="dcterms:W3CDTF">2008-10-07T19:16:34Z</dcterms:created>
  <dcterms:modified xsi:type="dcterms:W3CDTF">2011-09-15T23:05:43Z</dcterms:modified>
</cp:coreProperties>
</file>