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326" r:id="rId2"/>
    <p:sldId id="327" r:id="rId3"/>
    <p:sldId id="328" r:id="rId4"/>
    <p:sldId id="331" r:id="rId5"/>
    <p:sldId id="332" r:id="rId6"/>
    <p:sldId id="333" r:id="rId7"/>
    <p:sldId id="329" r:id="rId8"/>
    <p:sldId id="330" r:id="rId9"/>
    <p:sldId id="334" r:id="rId10"/>
    <p:sldId id="387" r:id="rId11"/>
    <p:sldId id="337" r:id="rId12"/>
    <p:sldId id="335" r:id="rId13"/>
    <p:sldId id="336" r:id="rId14"/>
    <p:sldId id="338" r:id="rId15"/>
    <p:sldId id="339" r:id="rId16"/>
    <p:sldId id="340" r:id="rId17"/>
    <p:sldId id="342" r:id="rId18"/>
    <p:sldId id="341" r:id="rId19"/>
    <p:sldId id="386" r:id="rId20"/>
    <p:sldId id="343" r:id="rId21"/>
    <p:sldId id="344" r:id="rId22"/>
    <p:sldId id="345" r:id="rId23"/>
    <p:sldId id="349" r:id="rId24"/>
    <p:sldId id="388" r:id="rId25"/>
    <p:sldId id="346" r:id="rId26"/>
    <p:sldId id="380" r:id="rId27"/>
    <p:sldId id="381" r:id="rId28"/>
    <p:sldId id="382" r:id="rId29"/>
    <p:sldId id="383" r:id="rId30"/>
    <p:sldId id="354" r:id="rId31"/>
    <p:sldId id="355" r:id="rId32"/>
    <p:sldId id="384" r:id="rId33"/>
    <p:sldId id="357" r:id="rId34"/>
    <p:sldId id="358" r:id="rId35"/>
    <p:sldId id="377" r:id="rId36"/>
    <p:sldId id="360" r:id="rId37"/>
    <p:sldId id="361" r:id="rId38"/>
    <p:sldId id="362" r:id="rId39"/>
    <p:sldId id="363" r:id="rId40"/>
    <p:sldId id="364" r:id="rId41"/>
    <p:sldId id="365" r:id="rId42"/>
    <p:sldId id="366" r:id="rId43"/>
    <p:sldId id="389" r:id="rId44"/>
    <p:sldId id="367" r:id="rId45"/>
  </p:sldIdLst>
  <p:sldSz cx="9144000" cy="6858000" type="screen4x3"/>
  <p:notesSz cx="7008813" cy="9294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CCFFCC"/>
    <a:srgbClr val="0070C0"/>
    <a:srgbClr val="ECECEC"/>
    <a:srgbClr val="EEEEEE"/>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29" autoAdjust="0"/>
    <p:restoredTop sz="79396" autoAdjust="0"/>
  </p:normalViewPr>
  <p:slideViewPr>
    <p:cSldViewPr>
      <p:cViewPr varScale="1">
        <p:scale>
          <a:sx n="92" d="100"/>
          <a:sy n="92" d="100"/>
        </p:scale>
        <p:origin x="-175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788" cy="465138"/>
          </a:xfrm>
          <a:prstGeom prst="rect">
            <a:avLst/>
          </a:prstGeom>
        </p:spPr>
        <p:txBody>
          <a:bodyPr vert="horz" lIns="91322" tIns="45662" rIns="91322" bIns="45662" rtlCol="0"/>
          <a:lstStyle>
            <a:lvl1pPr algn="l">
              <a:defRPr sz="1200"/>
            </a:lvl1pPr>
          </a:lstStyle>
          <a:p>
            <a:endParaRPr lang="en-US"/>
          </a:p>
        </p:txBody>
      </p:sp>
      <p:sp>
        <p:nvSpPr>
          <p:cNvPr id="3" name="Date Placeholder 2"/>
          <p:cNvSpPr>
            <a:spLocks noGrp="1"/>
          </p:cNvSpPr>
          <p:nvPr>
            <p:ph type="dt" sz="quarter" idx="1"/>
          </p:nvPr>
        </p:nvSpPr>
        <p:spPr>
          <a:xfrm>
            <a:off x="3969445" y="0"/>
            <a:ext cx="3037788" cy="465138"/>
          </a:xfrm>
          <a:prstGeom prst="rect">
            <a:avLst/>
          </a:prstGeom>
        </p:spPr>
        <p:txBody>
          <a:bodyPr vert="horz" lIns="91322" tIns="45662" rIns="91322" bIns="45662" rtlCol="0"/>
          <a:lstStyle>
            <a:lvl1pPr algn="r">
              <a:defRPr sz="1200"/>
            </a:lvl1pPr>
          </a:lstStyle>
          <a:p>
            <a:fld id="{0439BDBB-6DC8-4E97-8F49-C99A07DB359A}" type="datetimeFigureOut">
              <a:rPr lang="en-US" smtClean="0"/>
              <a:pPr/>
              <a:t>9/28/2011</a:t>
            </a:fld>
            <a:endParaRPr lang="en-US"/>
          </a:p>
        </p:txBody>
      </p:sp>
      <p:sp>
        <p:nvSpPr>
          <p:cNvPr id="4" name="Footer Placeholder 3"/>
          <p:cNvSpPr>
            <a:spLocks noGrp="1"/>
          </p:cNvSpPr>
          <p:nvPr>
            <p:ph type="ftr" sz="quarter" idx="2"/>
          </p:nvPr>
        </p:nvSpPr>
        <p:spPr>
          <a:xfrm>
            <a:off x="3" y="8828098"/>
            <a:ext cx="3037788" cy="465137"/>
          </a:xfrm>
          <a:prstGeom prst="rect">
            <a:avLst/>
          </a:prstGeom>
        </p:spPr>
        <p:txBody>
          <a:bodyPr vert="horz" lIns="91322" tIns="45662" rIns="91322" bIns="45662" rtlCol="0" anchor="b"/>
          <a:lstStyle>
            <a:lvl1pPr algn="l">
              <a:defRPr sz="1200"/>
            </a:lvl1pPr>
          </a:lstStyle>
          <a:p>
            <a:endParaRPr lang="en-US"/>
          </a:p>
        </p:txBody>
      </p:sp>
      <p:sp>
        <p:nvSpPr>
          <p:cNvPr id="5" name="Slide Number Placeholder 4"/>
          <p:cNvSpPr>
            <a:spLocks noGrp="1"/>
          </p:cNvSpPr>
          <p:nvPr>
            <p:ph type="sldNum" sz="quarter" idx="3"/>
          </p:nvPr>
        </p:nvSpPr>
        <p:spPr>
          <a:xfrm>
            <a:off x="3969445" y="8828098"/>
            <a:ext cx="3037788" cy="465137"/>
          </a:xfrm>
          <a:prstGeom prst="rect">
            <a:avLst/>
          </a:prstGeom>
        </p:spPr>
        <p:txBody>
          <a:bodyPr vert="horz" lIns="91322" tIns="45662" rIns="91322" bIns="45662" rtlCol="0" anchor="b"/>
          <a:lstStyle>
            <a:lvl1pPr algn="r">
              <a:defRPr sz="1200"/>
            </a:lvl1pPr>
          </a:lstStyle>
          <a:p>
            <a:fld id="{109CEF60-CADF-486E-9973-564B3FDA10A8}" type="slidenum">
              <a:rPr lang="en-US" smtClean="0"/>
              <a:pPr/>
              <a:t>‹#›</a:t>
            </a:fld>
            <a:endParaRPr lang="en-US"/>
          </a:p>
        </p:txBody>
      </p:sp>
    </p:spTree>
    <p:extLst>
      <p:ext uri="{BB962C8B-B14F-4D97-AF65-F5344CB8AC3E}">
        <p14:creationId xmlns:p14="http://schemas.microsoft.com/office/powerpoint/2010/main" val="588297582"/>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200" units="cm"/>
          <inkml:channel name="Y" type="integer" max="1080" units="cm"/>
        </inkml:traceFormat>
        <inkml:channelProperties>
          <inkml:channelProperty channel="X" name="resolution" value="47.26736" units="1/cm"/>
          <inkml:channelProperty channel="Y" name="resolution" value="28.34646" units="1/cm"/>
        </inkml:channelProperties>
      </inkml:inkSource>
      <inkml:timestamp xml:id="ts0" timeString="2011-09-28T23:41:12.779"/>
    </inkml:context>
    <inkml:brush xml:id="br0">
      <inkml:brushProperty name="width" value="0.00882" units="cm"/>
      <inkml:brushProperty name="height" value="0.00882" units="cm"/>
      <inkml:brushProperty name="fitToCurve" value="1"/>
    </inkml:brush>
  </inkml:definitions>
  <inkml:traceGroup>
    <inkml:annotationXML>
      <emma:emma xmlns:emma="http://www.w3.org/2003/04/emma" version="1.0">
        <emma:interpretation id="{D168A5AE-1784-4E9E-859B-41C04818611E}" emma:medium="tactile" emma:mode="ink">
          <msink:context xmlns:msink="http://schemas.microsoft.com/ink/2010/main" type="writingRegion" rotatedBoundingBox="26495,15937 26510,15937 26510,15952 26495,15952"/>
        </emma:interpretation>
      </emma:emma>
    </inkml:annotationXML>
    <inkml:traceGroup>
      <inkml:annotationXML>
        <emma:emma xmlns:emma="http://www.w3.org/2003/04/emma" version="1.0">
          <emma:interpretation id="{C281A286-26CE-4CED-989F-02AD4FA682BD}" emma:medium="tactile" emma:mode="ink">
            <msink:context xmlns:msink="http://schemas.microsoft.com/ink/2010/main" type="paragraph" rotatedBoundingBox="26495,15937 26510,15937 26510,15952 26495,15952" alignmentLevel="1"/>
          </emma:interpretation>
        </emma:emma>
      </inkml:annotationXML>
      <inkml:traceGroup>
        <inkml:annotationXML>
          <emma:emma xmlns:emma="http://www.w3.org/2003/04/emma" version="1.0">
            <emma:interpretation id="{B95CA198-EAD6-4DD2-9943-99592D815035}" emma:medium="tactile" emma:mode="ink">
              <msink:context xmlns:msink="http://schemas.microsoft.com/ink/2010/main" type="line" rotatedBoundingBox="26495,15937 26510,15937 26510,15952 26495,15952"/>
            </emma:interpretation>
          </emma:emma>
        </inkml:annotationXML>
        <inkml:traceGroup>
          <inkml:annotationXML>
            <emma:emma xmlns:emma="http://www.w3.org/2003/04/emma" version="1.0">
              <emma:interpretation id="{17B14EAA-3773-4C65-8E6D-AFD8FC3F8802}" emma:medium="tactile" emma:mode="ink">
                <msink:context xmlns:msink="http://schemas.microsoft.com/ink/2010/main" type="inkWord" rotatedBoundingBox="26495,15937 26510,15937 26510,15952 26495,15952"/>
              </emma:interpretation>
              <emma:one-of disjunction-type="recognition" id="oneOf0">
                <emma:interpretation id="interp0" emma:lang="en-US" emma:confidence="0">
                  <emma:literal>.</emma:literal>
                </emma:interpretation>
                <emma:interpretation id="interp1" emma:lang="en-US" emma:confidence="0">
                  <emma:literal>v</emma:literal>
                </emma:interpretation>
                <emma:interpretation id="interp2" emma:lang="en-US" emma:confidence="0">
                  <emma:literal>}</emma:literal>
                </emma:interpretation>
                <emma:interpretation id="interp3" emma:lang="en-US" emma:confidence="0">
                  <emma:literal>w</emma:literal>
                </emma:interpretation>
                <emma:interpretation id="interp4" emma:lang="en-US" emma:confidence="0">
                  <emma:literal>3</emma:literal>
                </emma:interpretation>
              </emma:one-of>
            </emma:emma>
          </inkml:annotationXML>
          <inkml:trace contextRef="#ctx0" brushRef="#br0">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0"/>
            <a:ext cx="3037152" cy="464741"/>
          </a:xfrm>
          <a:prstGeom prst="rect">
            <a:avLst/>
          </a:prstGeom>
        </p:spPr>
        <p:txBody>
          <a:bodyPr vert="horz" lIns="93032" tIns="46518" rIns="93032" bIns="46518" rtlCol="0"/>
          <a:lstStyle>
            <a:lvl1pPr algn="l">
              <a:defRPr sz="1200"/>
            </a:lvl1pPr>
          </a:lstStyle>
          <a:p>
            <a:endParaRPr lang="en-US"/>
          </a:p>
        </p:txBody>
      </p:sp>
      <p:sp>
        <p:nvSpPr>
          <p:cNvPr id="3" name="Date Placeholder 2"/>
          <p:cNvSpPr>
            <a:spLocks noGrp="1"/>
          </p:cNvSpPr>
          <p:nvPr>
            <p:ph type="dt" idx="1"/>
          </p:nvPr>
        </p:nvSpPr>
        <p:spPr>
          <a:xfrm>
            <a:off x="3970039" y="10"/>
            <a:ext cx="3037152" cy="464741"/>
          </a:xfrm>
          <a:prstGeom prst="rect">
            <a:avLst/>
          </a:prstGeom>
        </p:spPr>
        <p:txBody>
          <a:bodyPr vert="horz" lIns="93032" tIns="46518" rIns="93032" bIns="46518" rtlCol="0"/>
          <a:lstStyle>
            <a:lvl1pPr algn="r">
              <a:defRPr sz="1200"/>
            </a:lvl1pPr>
          </a:lstStyle>
          <a:p>
            <a:fld id="{A68FFE3F-0F9A-465D-917C-BF022CF9A8F3}" type="datetimeFigureOut">
              <a:rPr lang="en-US" smtClean="0"/>
              <a:pPr/>
              <a:t>9/28/2011</a:t>
            </a:fld>
            <a:endParaRPr lang="en-US"/>
          </a:p>
        </p:txBody>
      </p:sp>
      <p:sp>
        <p:nvSpPr>
          <p:cNvPr id="4" name="Slide Image Placeholder 3"/>
          <p:cNvSpPr>
            <a:spLocks noGrp="1" noRot="1" noChangeAspect="1"/>
          </p:cNvSpPr>
          <p:nvPr>
            <p:ph type="sldImg" idx="2"/>
          </p:nvPr>
        </p:nvSpPr>
        <p:spPr>
          <a:xfrm>
            <a:off x="1181100" y="696913"/>
            <a:ext cx="4646613" cy="3486150"/>
          </a:xfrm>
          <a:prstGeom prst="rect">
            <a:avLst/>
          </a:prstGeom>
          <a:noFill/>
          <a:ln w="12700">
            <a:solidFill>
              <a:prstClr val="black"/>
            </a:solidFill>
          </a:ln>
        </p:spPr>
        <p:txBody>
          <a:bodyPr vert="horz" lIns="93032" tIns="46518" rIns="93032" bIns="46518" rtlCol="0" anchor="ctr"/>
          <a:lstStyle/>
          <a:p>
            <a:endParaRPr lang="en-US"/>
          </a:p>
        </p:txBody>
      </p:sp>
      <p:sp>
        <p:nvSpPr>
          <p:cNvPr id="5" name="Notes Placeholder 4"/>
          <p:cNvSpPr>
            <a:spLocks noGrp="1"/>
          </p:cNvSpPr>
          <p:nvPr>
            <p:ph type="body" sz="quarter" idx="3"/>
          </p:nvPr>
        </p:nvSpPr>
        <p:spPr>
          <a:xfrm>
            <a:off x="700882" y="4415036"/>
            <a:ext cx="5607050" cy="4182666"/>
          </a:xfrm>
          <a:prstGeom prst="rect">
            <a:avLst/>
          </a:prstGeom>
        </p:spPr>
        <p:txBody>
          <a:bodyPr vert="horz" lIns="93032" tIns="46518" rIns="93032" bIns="465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8462"/>
            <a:ext cx="3037152" cy="464741"/>
          </a:xfrm>
          <a:prstGeom prst="rect">
            <a:avLst/>
          </a:prstGeom>
        </p:spPr>
        <p:txBody>
          <a:bodyPr vert="horz" lIns="93032" tIns="46518" rIns="93032" bIns="46518" rtlCol="0" anchor="b"/>
          <a:lstStyle>
            <a:lvl1pPr algn="l">
              <a:defRPr sz="1200"/>
            </a:lvl1pPr>
          </a:lstStyle>
          <a:p>
            <a:endParaRPr lang="en-US"/>
          </a:p>
        </p:txBody>
      </p:sp>
      <p:sp>
        <p:nvSpPr>
          <p:cNvPr id="7" name="Slide Number Placeholder 6"/>
          <p:cNvSpPr>
            <a:spLocks noGrp="1"/>
          </p:cNvSpPr>
          <p:nvPr>
            <p:ph type="sldNum" sz="quarter" idx="5"/>
          </p:nvPr>
        </p:nvSpPr>
        <p:spPr>
          <a:xfrm>
            <a:off x="3970039" y="8828462"/>
            <a:ext cx="3037152" cy="464741"/>
          </a:xfrm>
          <a:prstGeom prst="rect">
            <a:avLst/>
          </a:prstGeom>
        </p:spPr>
        <p:txBody>
          <a:bodyPr vert="horz" lIns="93032" tIns="46518" rIns="93032" bIns="46518" rtlCol="0" anchor="b"/>
          <a:lstStyle>
            <a:lvl1pPr algn="r">
              <a:defRPr sz="1200"/>
            </a:lvl1pPr>
          </a:lstStyle>
          <a:p>
            <a:fld id="{9496BE8D-5B08-4040-8D09-919B89F312A5}" type="slidenum">
              <a:rPr lang="en-US" smtClean="0"/>
              <a:pPr/>
              <a:t>‹#›</a:t>
            </a:fld>
            <a:endParaRPr lang="en-US"/>
          </a:p>
        </p:txBody>
      </p:sp>
    </p:spTree>
    <p:extLst>
      <p:ext uri="{BB962C8B-B14F-4D97-AF65-F5344CB8AC3E}">
        <p14:creationId xmlns:p14="http://schemas.microsoft.com/office/powerpoint/2010/main" val="393526177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Font typeface="Arial" charset="0"/>
              <a:buAutoNum type="arabicParenR"/>
            </a:pPr>
            <a:r>
              <a:rPr lang="en-US" baseline="0" dirty="0" smtClean="0"/>
              <a:t>Why OOP: Why it is worth learning and using the class based features of SystemVerilog</a:t>
            </a:r>
          </a:p>
          <a:p>
            <a:pPr marL="220302" indent="-220302">
              <a:buFont typeface="Arial" charset="0"/>
              <a:buAutoNum type="arabicParenR"/>
            </a:pPr>
            <a:r>
              <a:rPr lang="en-US" baseline="0" dirty="0" smtClean="0"/>
              <a:t>OOP Terminology: OOP uses terms like class, object, handle, methods, and properties. Need to be comfortable with these terms.</a:t>
            </a:r>
          </a:p>
          <a:p>
            <a:pPr marL="220302" indent="-220302">
              <a:buFont typeface="Arial" charset="0"/>
              <a:buAutoNum type="arabicParenR"/>
            </a:pPr>
            <a:r>
              <a:rPr lang="en-US" dirty="0" smtClean="0"/>
              <a:t>Classes:  How to create a class</a:t>
            </a:r>
          </a:p>
          <a:p>
            <a:pPr marL="220302" indent="-220302">
              <a:buFont typeface="Arial" charset="0"/>
              <a:buAutoNum type="arabicParenR"/>
            </a:pPr>
            <a:r>
              <a:rPr lang="en-US" dirty="0" smtClean="0"/>
              <a:t>Objects: How objects are created.</a:t>
            </a:r>
          </a:p>
          <a:p>
            <a:pPr marL="220302" indent="-220302">
              <a:buFont typeface="Arial" charset="0"/>
              <a:buAutoNum type="arabicParenR"/>
            </a:pPr>
            <a:r>
              <a:rPr lang="en-US" dirty="0" smtClean="0"/>
              <a:t>Custom constructors: How to overload the default constructor with a custom constructor</a:t>
            </a:r>
          </a:p>
          <a:p>
            <a:pPr marL="220302" indent="-220302">
              <a:buFont typeface="Arial" charset="0"/>
              <a:buAutoNum type="arabicParenR"/>
            </a:pPr>
            <a:r>
              <a:rPr lang="en-US" dirty="0" smtClean="0"/>
              <a:t>Static variables/methods: How to create a variable that is shared by any object of a class. Use a static method to manipulate static variables</a:t>
            </a:r>
          </a:p>
          <a:p>
            <a:pPr marL="220302" indent="-220302">
              <a:buFont typeface="Arial" charset="0"/>
              <a:buAutoNum type="arabicParenR"/>
            </a:pPr>
            <a:r>
              <a:rPr lang="en-US" dirty="0" smtClean="0"/>
              <a:t>Classes within classes: Can create objects of another class inside of a class</a:t>
            </a:r>
          </a:p>
          <a:p>
            <a:pPr marL="220302" indent="-220302">
              <a:buFont typeface="Arial" charset="0"/>
              <a:buAutoNum type="arabicParenR"/>
            </a:pPr>
            <a:r>
              <a:rPr lang="en-US" dirty="0" smtClean="0"/>
              <a:t>Handles: Modifying handles, arrays of handles, etc.</a:t>
            </a:r>
          </a:p>
          <a:p>
            <a:pPr marL="220302" indent="-220302">
              <a:buFont typeface="Arial" charset="0"/>
              <a:buAutoNum type="arabicParenR"/>
            </a:pPr>
            <a:r>
              <a:rPr lang="en-US" dirty="0" smtClean="0"/>
              <a:t>Copying objects: Shallow copy vs. deep copy</a:t>
            </a:r>
          </a:p>
          <a:p>
            <a:pPr marL="220302" indent="-220302">
              <a:buFont typeface="Arial" charset="0"/>
              <a:buAutoNum type="arabicParenR"/>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Font typeface="Arial" charset="0"/>
              <a:buAutoNum type="arabicParenR"/>
            </a:pPr>
            <a:r>
              <a:rPr lang="en-US" baseline="0" dirty="0" smtClean="0"/>
              <a:t>A common location for classes is in a package.</a:t>
            </a:r>
          </a:p>
          <a:p>
            <a:pPr marL="220302" indent="-220302">
              <a:buFont typeface="Arial" charset="0"/>
              <a:buAutoNum type="arabicParenR"/>
            </a:pPr>
            <a:r>
              <a:rPr lang="en-US" baseline="0" dirty="0" smtClean="0"/>
              <a:t>In this example class transaction is defined in package abc.</a:t>
            </a:r>
          </a:p>
          <a:p>
            <a:pPr marL="220302" indent="-220302">
              <a:buFont typeface="Arial" charset="0"/>
              <a:buAutoNum type="arabicParenR"/>
            </a:pPr>
            <a:r>
              <a:rPr lang="en-US" baseline="0" dirty="0" smtClean="0"/>
              <a:t>In the program the package is imported and a handle to class Transaction, tr, is declared.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Chap_5_Basic_OOP/exercise1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p>
          <a:p>
            <a:pPr eaLnBrk="1" hangingPunct="1">
              <a:buFont typeface="Wingdings" pitchFamily="2" charset="2"/>
              <a:buNone/>
            </a:pPr>
            <a:r>
              <a:rPr lang="en-US" dirty="0" smtClean="0"/>
              <a:t>    logic [3:0] 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endclass</a:t>
            </a:r>
          </a:p>
          <a:p>
            <a:pPr eaLnBrk="1" hangingPunct="1">
              <a:buFont typeface="Wingdings" pitchFamily="2" charset="2"/>
              <a:buNone/>
            </a:pPr>
            <a:endParaRPr lang="en-US" dirty="0" smtClean="0"/>
          </a:p>
          <a:p>
            <a:pPr eaLnBrk="1" hangingPunct="1">
              <a:buFont typeface="Wingdings" pitchFamily="2" charset="2"/>
              <a:buNone/>
            </a:pPr>
            <a:r>
              <a:rPr lang="en-US" dirty="0" smtClean="0"/>
              <a:t>initial begin</a:t>
            </a:r>
          </a:p>
          <a:p>
            <a:pPr defTabSz="880923">
              <a:defRPr/>
            </a:pPr>
            <a:r>
              <a:rPr lang="en-US" dirty="0" smtClean="0"/>
              <a:t>  MemTrans MyMemTrans;</a:t>
            </a:r>
          </a:p>
          <a:p>
            <a:pPr eaLnBrk="1" hangingPunct="1">
              <a:buFont typeface="Wingdings" pitchFamily="2" charset="2"/>
              <a:buNone/>
            </a:pPr>
            <a:r>
              <a:rPr lang="en-US" dirty="0" smtClean="0"/>
              <a:t>  MyMemTrans = new();</a:t>
            </a:r>
          </a:p>
          <a:p>
            <a:pPr eaLnBrk="1" hangingPunct="1">
              <a:buFont typeface="Wingdings" pitchFamily="2" charset="2"/>
              <a:buNone/>
            </a:pPr>
            <a:r>
              <a:rPr lang="en-US" dirty="0" smtClean="0"/>
              <a:t>end</a:t>
            </a:r>
          </a:p>
          <a:p>
            <a:pPr eaLnBrk="1" hangingPunct="1">
              <a:buFont typeface="Wingdings" pitchFamily="2" charset="2"/>
              <a:buNone/>
            </a:pPr>
            <a:r>
              <a:rPr lang="en-US" dirty="0" smtClean="0"/>
              <a:t>// or </a:t>
            </a:r>
          </a:p>
          <a:p>
            <a:pPr eaLnBrk="1" hangingPunct="1">
              <a:buFont typeface="Wingdings" pitchFamily="2" charset="2"/>
              <a:buNone/>
            </a:pPr>
            <a:r>
              <a:rPr lang="en-US" dirty="0" smtClean="0"/>
              <a:t>initial begin</a:t>
            </a:r>
          </a:p>
          <a:p>
            <a:pPr eaLnBrk="1" hangingPunct="1">
              <a:buFont typeface="Wingdings" pitchFamily="2" charset="2"/>
              <a:buNone/>
            </a:pPr>
            <a:r>
              <a:rPr lang="en-US" dirty="0" smtClean="0"/>
              <a:t>  MemTrans MyMemTrans = new();</a:t>
            </a:r>
          </a:p>
          <a:p>
            <a:pPr eaLnBrk="1" hangingPunct="1">
              <a:buFont typeface="Wingdings" pitchFamily="2" charset="2"/>
              <a:buNone/>
            </a:pPr>
            <a:r>
              <a:rPr lang="en-US" dirty="0" smtClean="0"/>
              <a:t>end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1) Without a custom constructor addr, crc, and data would be initialized to X (the default for logic types).</a:t>
            </a:r>
          </a:p>
          <a:p>
            <a:pPr defTabSz="880923">
              <a:defRPr/>
            </a:pPr>
            <a:r>
              <a:rPr lang="en-US" dirty="0" smtClean="0"/>
              <a:t>2) Use a custom constructor to override this behavior: essentially overloading new();</a:t>
            </a:r>
          </a:p>
          <a:p>
            <a:pPr defTabSz="880923">
              <a:defRPr/>
            </a:pPr>
            <a:r>
              <a:rPr lang="en-US" dirty="0" smtClean="0"/>
              <a:t>The new function sets addr to 3 and every 32-bit word in data to 5 and leaves crc at it’s default value of X.</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Chap_5_Basic_OOP/exercise2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p>
          <a:p>
            <a:pPr eaLnBrk="1" hangingPunct="1">
              <a:buFont typeface="Wingdings" pitchFamily="2" charset="2"/>
              <a:buNone/>
            </a:pPr>
            <a:r>
              <a:rPr lang="en-US" dirty="0" smtClean="0"/>
              <a:t>    logic [3:0] 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function new;</a:t>
            </a:r>
          </a:p>
          <a:p>
            <a:pPr eaLnBrk="1" hangingPunct="1">
              <a:buFont typeface="Wingdings" pitchFamily="2" charset="2"/>
              <a:buNone/>
            </a:pPr>
            <a:r>
              <a:rPr lang="en-US" dirty="0" smtClean="0"/>
              <a:t>   data_in = 8’h0;</a:t>
            </a:r>
          </a:p>
          <a:p>
            <a:pPr eaLnBrk="1" hangingPunct="1">
              <a:buFont typeface="Wingdings" pitchFamily="2" charset="2"/>
              <a:buNone/>
            </a:pPr>
            <a:r>
              <a:rPr lang="en-US" dirty="0" smtClean="0"/>
              <a:t>   address = 4’h0;</a:t>
            </a:r>
          </a:p>
          <a:p>
            <a:pPr eaLnBrk="1" hangingPunct="1">
              <a:buFont typeface="Wingdings" pitchFamily="2" charset="2"/>
              <a:buNone/>
            </a:pPr>
            <a:r>
              <a:rPr lang="en-US" dirty="0" smtClean="0"/>
              <a:t>endfunction</a:t>
            </a:r>
          </a:p>
          <a:p>
            <a:pPr eaLnBrk="1" hangingPunct="1">
              <a:buFont typeface="Wingdings" pitchFamily="2" charset="2"/>
              <a:buNone/>
            </a:pPr>
            <a:r>
              <a:rPr lang="en-US" dirty="0" smtClean="0"/>
              <a:t>endclass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defTabSz="880923">
              <a:buAutoNum type="arabicParenR"/>
              <a:defRPr/>
            </a:pPr>
            <a:r>
              <a:rPr lang="en-US" dirty="0" smtClean="0"/>
              <a:t>class</a:t>
            </a:r>
            <a:r>
              <a:rPr lang="en-US" baseline="0" dirty="0" smtClean="0"/>
              <a:t> Transaction: </a:t>
            </a:r>
            <a:r>
              <a:rPr lang="en-US" dirty="0" smtClean="0"/>
              <a:t>In this constructor if new is called with no arguments the defaults are used.  </a:t>
            </a:r>
          </a:p>
          <a:p>
            <a:pPr marL="220302" indent="-220302" defTabSz="880923">
              <a:buAutoNum type="arabicParenR"/>
              <a:defRPr/>
            </a:pPr>
            <a:r>
              <a:rPr lang="en-US" dirty="0" smtClean="0"/>
              <a:t>tr1,</a:t>
            </a:r>
            <a:r>
              <a:rPr lang="en-US" baseline="0" dirty="0" smtClean="0"/>
              <a:t> tr2, tr3, tr4 are handles to an object of class Transaction</a:t>
            </a:r>
            <a:endParaRPr lang="en-US" dirty="0" smtClean="0"/>
          </a:p>
          <a:p>
            <a:pPr marL="220302" indent="-220302" defTabSz="880923">
              <a:buAutoNum type="arabicParenR"/>
              <a:defRPr/>
            </a:pPr>
            <a:r>
              <a:rPr lang="en-US" dirty="0" smtClean="0"/>
              <a:t>Usage is just like calling a function with default values.  Can call by position or by name.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Chap_5_Basic_OOP/exercise3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p>
          <a:p>
            <a:pPr eaLnBrk="1" hangingPunct="1">
              <a:buFont typeface="Wingdings" pitchFamily="2" charset="2"/>
              <a:buNone/>
            </a:pPr>
            <a:r>
              <a:rPr lang="en-US" dirty="0" smtClean="0"/>
              <a:t>    logic [3:0] 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function new(</a:t>
            </a:r>
            <a:r>
              <a:rPr lang="en-US" baseline="0" dirty="0" smtClean="0"/>
              <a:t>logic </a:t>
            </a:r>
            <a:r>
              <a:rPr lang="en-US" dirty="0" smtClean="0"/>
              <a:t>[7:0] data_init = 0,</a:t>
            </a:r>
            <a:r>
              <a:rPr lang="en-US" baseline="0" dirty="0" smtClean="0"/>
              <a:t> </a:t>
            </a:r>
            <a:r>
              <a:rPr lang="en-US" dirty="0" smtClean="0"/>
              <a:t> logic [3:0] address_init</a:t>
            </a:r>
            <a:r>
              <a:rPr lang="en-US" baseline="0" dirty="0" smtClean="0"/>
              <a:t> = 0</a:t>
            </a:r>
            <a:r>
              <a:rPr lang="en-US" dirty="0" smtClean="0"/>
              <a:t>);</a:t>
            </a:r>
          </a:p>
          <a:p>
            <a:pPr eaLnBrk="1" hangingPunct="1">
              <a:buFont typeface="Wingdings" pitchFamily="2" charset="2"/>
              <a:buNone/>
            </a:pPr>
            <a:r>
              <a:rPr lang="en-US" dirty="0" smtClean="0"/>
              <a:t>   data_in = data_init;</a:t>
            </a:r>
          </a:p>
          <a:p>
            <a:pPr eaLnBrk="1" hangingPunct="1">
              <a:buFont typeface="Wingdings" pitchFamily="2" charset="2"/>
              <a:buNone/>
            </a:pPr>
            <a:r>
              <a:rPr lang="en-US" dirty="0" smtClean="0"/>
              <a:t>   address = address_init;</a:t>
            </a:r>
          </a:p>
          <a:p>
            <a:pPr eaLnBrk="1" hangingPunct="1">
              <a:buFont typeface="Wingdings" pitchFamily="2" charset="2"/>
              <a:buNone/>
            </a:pPr>
            <a:r>
              <a:rPr lang="en-US" dirty="0" smtClean="0"/>
              <a:t>endfunction</a:t>
            </a:r>
          </a:p>
          <a:p>
            <a:pPr eaLnBrk="1" hangingPunct="1">
              <a:buFont typeface="Wingdings" pitchFamily="2" charset="2"/>
              <a:buNone/>
            </a:pPr>
            <a:r>
              <a:rPr lang="en-US" dirty="0" smtClean="0"/>
              <a:t>endclass</a:t>
            </a:r>
          </a:p>
          <a:p>
            <a:pPr eaLnBrk="1" hangingPunct="1">
              <a:buFont typeface="Wingdings" pitchFamily="2" charset="2"/>
              <a:buNone/>
            </a:pPr>
            <a:endParaRPr lang="en-US" dirty="0" smtClean="0"/>
          </a:p>
          <a:p>
            <a:pPr eaLnBrk="1" hangingPunct="1">
              <a:buFont typeface="Wingdings" pitchFamily="2" charset="2"/>
              <a:buNone/>
            </a:pPr>
            <a:r>
              <a:rPr lang="en-US" dirty="0" smtClean="0"/>
              <a:t> initial begin</a:t>
            </a:r>
          </a:p>
          <a:p>
            <a:pPr eaLnBrk="1" hangingPunct="1">
              <a:buFont typeface="Wingdings" pitchFamily="2" charset="2"/>
              <a:buNone/>
            </a:pPr>
            <a:r>
              <a:rPr lang="en-US" dirty="0" smtClean="0"/>
              <a:t>      MemTrans mt1, mt2;</a:t>
            </a:r>
          </a:p>
          <a:p>
            <a:pPr eaLnBrk="1" hangingPunct="1">
              <a:buFont typeface="Wingdings" pitchFamily="2" charset="2"/>
              <a:buNone/>
            </a:pPr>
            <a:r>
              <a:rPr lang="en-US" dirty="0" smtClean="0"/>
              <a:t>      mt1 = new(.address_init(2));</a:t>
            </a:r>
          </a:p>
          <a:p>
            <a:pPr eaLnBrk="1" hangingPunct="1">
              <a:buFont typeface="Wingdings" pitchFamily="2" charset="2"/>
              <a:buNone/>
            </a:pPr>
            <a:r>
              <a:rPr lang="en-US" dirty="0" smtClean="0"/>
              <a:t>      mt2 = new(.data_init(3), .address_init(4));</a:t>
            </a:r>
          </a:p>
          <a:p>
            <a:pPr eaLnBrk="1" hangingPunct="1">
              <a:buFont typeface="Wingdings" pitchFamily="2" charset="2"/>
              <a:buNone/>
            </a:pPr>
            <a:r>
              <a:rPr lang="en-US" dirty="0" smtClean="0"/>
              <a:t>end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Font typeface="Wingdings" pitchFamily="2" charset="2"/>
              <a:buAutoNum type="arabicParenR"/>
            </a:pPr>
            <a:r>
              <a:rPr lang="en-US" dirty="0" smtClean="0"/>
              <a:t>SystemVerilog’s memory management is automatic, more</a:t>
            </a:r>
            <a:r>
              <a:rPr lang="en-US" baseline="0" dirty="0" smtClean="0"/>
              <a:t> like Java then C++.</a:t>
            </a:r>
          </a:p>
          <a:p>
            <a:pPr marL="220302" indent="-220302">
              <a:buFont typeface="Wingdings" pitchFamily="2" charset="2"/>
              <a:buAutoNum type="arabicParenR"/>
            </a:pPr>
            <a:r>
              <a:rPr lang="en-US" baseline="0" dirty="0" smtClean="0"/>
              <a:t>After executing t2 = t1, t2 points to the same object as t1, Object A</a:t>
            </a:r>
          </a:p>
          <a:p>
            <a:pPr marL="220302" indent="-220302">
              <a:buFont typeface="Wingdings" pitchFamily="2" charset="2"/>
              <a:buAutoNum type="arabicParenR"/>
            </a:pPr>
            <a:r>
              <a:rPr lang="en-US" baseline="0" dirty="0" smtClean="0"/>
              <a:t>After executing t1 = new(), t1 points to a newly created object, Object B. t2 still points to Object A</a:t>
            </a:r>
          </a:p>
          <a:p>
            <a:pPr marL="220302" indent="-220302">
              <a:buFont typeface="Wingdings" pitchFamily="2" charset="2"/>
              <a:buAutoNum type="arabicParenR"/>
            </a:pPr>
            <a:r>
              <a:rPr lang="en-US" baseline="0" dirty="0" smtClean="0"/>
              <a:t>After executing t1=null, t1 points to nothing (i.e. null). t2 still points to Object A</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dirty="0" smtClean="0"/>
              <a:t>1) t.addr accesses variable addr in</a:t>
            </a:r>
            <a:r>
              <a:rPr lang="en-US" baseline="0" dirty="0" smtClean="0"/>
              <a:t> the object pointed to by t.</a:t>
            </a:r>
          </a:p>
          <a:p>
            <a:pPr eaLnBrk="1" hangingPunct="1">
              <a:buFont typeface="Wingdings" pitchFamily="2" charset="2"/>
              <a:buNone/>
            </a:pPr>
            <a:r>
              <a:rPr lang="en-US" dirty="0" smtClean="0"/>
              <a:t>2) t.display calls the display function in the object pointed to by t. The current</a:t>
            </a:r>
            <a:r>
              <a:rPr lang="en-US" baseline="0" dirty="0" smtClean="0"/>
              <a:t> value of addr in the object pointed to by t is displayed.</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eaLnBrk="1" hangingPunct="1">
              <a:buFont typeface="Wingdings" pitchFamily="2" charset="2"/>
              <a:buNone/>
            </a:pPr>
            <a:r>
              <a:rPr lang="en-US" i="1" dirty="0" smtClean="0"/>
              <a:t>See Chap_5_Basic_OOP/exercise4 for complete code example.</a:t>
            </a: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p>
          <a:p>
            <a:pPr eaLnBrk="1" hangingPunct="1">
              <a:buFont typeface="Wingdings" pitchFamily="2" charset="2"/>
              <a:buNone/>
            </a:pPr>
            <a:r>
              <a:rPr lang="en-US" dirty="0" smtClean="0"/>
              <a:t>    logic [3:0] 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function new(</a:t>
            </a:r>
            <a:r>
              <a:rPr lang="en-US" baseline="0" dirty="0" smtClean="0"/>
              <a:t>logic </a:t>
            </a:r>
            <a:r>
              <a:rPr lang="en-US" dirty="0" smtClean="0"/>
              <a:t>[7:0] data_init = 0,</a:t>
            </a:r>
            <a:r>
              <a:rPr lang="en-US" baseline="0" dirty="0" smtClean="0"/>
              <a:t> </a:t>
            </a:r>
            <a:r>
              <a:rPr lang="en-US" dirty="0" smtClean="0"/>
              <a:t> logic [3:0] address_init</a:t>
            </a:r>
            <a:r>
              <a:rPr lang="en-US" baseline="0" dirty="0" smtClean="0"/>
              <a:t> = 0</a:t>
            </a:r>
            <a:r>
              <a:rPr lang="en-US" dirty="0" smtClean="0"/>
              <a:t>);</a:t>
            </a:r>
          </a:p>
          <a:p>
            <a:pPr eaLnBrk="1" hangingPunct="1">
              <a:buFont typeface="Wingdings" pitchFamily="2" charset="2"/>
              <a:buNone/>
            </a:pPr>
            <a:r>
              <a:rPr lang="en-US" dirty="0" smtClean="0"/>
              <a:t>   data_in = data_init;</a:t>
            </a:r>
          </a:p>
          <a:p>
            <a:pPr eaLnBrk="1" hangingPunct="1">
              <a:buFont typeface="Wingdings" pitchFamily="2" charset="2"/>
              <a:buNone/>
            </a:pPr>
            <a:r>
              <a:rPr lang="en-US" dirty="0" smtClean="0"/>
              <a:t>   address = address_init;</a:t>
            </a:r>
          </a:p>
          <a:p>
            <a:pPr eaLnBrk="1" hangingPunct="1">
              <a:buFont typeface="Wingdings" pitchFamily="2" charset="2"/>
              <a:buNone/>
            </a:pPr>
            <a:r>
              <a:rPr lang="en-US" dirty="0" smtClean="0"/>
              <a:t>endfunction</a:t>
            </a:r>
          </a:p>
          <a:p>
            <a:pPr eaLnBrk="1" hangingPunct="1">
              <a:buFont typeface="Wingdings" pitchFamily="2" charset="2"/>
              <a:buNone/>
            </a:pPr>
            <a:r>
              <a:rPr lang="en-US" dirty="0" smtClean="0"/>
              <a:t>endclass</a:t>
            </a:r>
          </a:p>
          <a:p>
            <a:pPr eaLnBrk="1" hangingPunct="1">
              <a:buFont typeface="Wingdings" pitchFamily="2" charset="2"/>
              <a:buNone/>
            </a:pPr>
            <a:endParaRPr lang="en-US" dirty="0" smtClean="0"/>
          </a:p>
          <a:p>
            <a:pPr eaLnBrk="1" hangingPunct="1">
              <a:buFont typeface="Wingdings" pitchFamily="2" charset="2"/>
              <a:buNone/>
            </a:pPr>
            <a:r>
              <a:rPr lang="en-US" dirty="0" smtClean="0"/>
              <a:t> initial begin</a:t>
            </a:r>
          </a:p>
          <a:p>
            <a:pPr eaLnBrk="1" hangingPunct="1">
              <a:buFont typeface="Wingdings" pitchFamily="2" charset="2"/>
              <a:buNone/>
            </a:pPr>
            <a:r>
              <a:rPr lang="en-US" dirty="0" smtClean="0"/>
              <a:t>      MemTrans mt1, mt2;</a:t>
            </a:r>
          </a:p>
          <a:p>
            <a:pPr eaLnBrk="1" hangingPunct="1">
              <a:buFont typeface="Wingdings" pitchFamily="2" charset="2"/>
              <a:buNone/>
            </a:pPr>
            <a:r>
              <a:rPr lang="en-US" dirty="0" smtClean="0"/>
              <a:t>      mt1 = new(, .address_init(2));</a:t>
            </a:r>
          </a:p>
          <a:p>
            <a:pPr eaLnBrk="1" hangingPunct="1">
              <a:buFont typeface="Wingdings" pitchFamily="2" charset="2"/>
              <a:buNone/>
            </a:pPr>
            <a:r>
              <a:rPr lang="en-US" dirty="0" smtClean="0"/>
              <a:t>      mt2 = new(3, 4);</a:t>
            </a:r>
          </a:p>
          <a:p>
            <a:pPr eaLnBrk="1" hangingPunct="1">
              <a:buFont typeface="Wingdings" pitchFamily="2" charset="2"/>
              <a:buNone/>
            </a:pPr>
            <a:endParaRPr lang="en-US" dirty="0" smtClean="0"/>
          </a:p>
          <a:p>
            <a:pPr eaLnBrk="1" hangingPunct="1">
              <a:buFont typeface="Wingdings" pitchFamily="2" charset="2"/>
              <a:buNone/>
            </a:pPr>
            <a:r>
              <a:rPr lang="en-US" dirty="0" smtClean="0"/>
              <a:t>      m1.address = 4’hF;</a:t>
            </a:r>
          </a:p>
          <a:p>
            <a:pPr eaLnBrk="1" hangingPunct="1">
              <a:buFont typeface="Wingdings" pitchFamily="2" charset="2"/>
              <a:buNone/>
            </a:pPr>
            <a:endParaRPr lang="en-US" dirty="0" smtClean="0"/>
          </a:p>
          <a:p>
            <a:pPr eaLnBrk="1" hangingPunct="1">
              <a:buFont typeface="Wingdings" pitchFamily="2" charset="2"/>
              <a:buNone/>
            </a:pPr>
            <a:r>
              <a:rPr lang="en-US" dirty="0" smtClean="0"/>
              <a:t>      mt1.print;</a:t>
            </a:r>
          </a:p>
          <a:p>
            <a:pPr eaLnBrk="1" hangingPunct="1">
              <a:buFont typeface="Wingdings" pitchFamily="2" charset="2"/>
              <a:buNone/>
            </a:pPr>
            <a:r>
              <a:rPr lang="en-US" dirty="0" smtClean="0"/>
              <a:t>      $display("-------------------");</a:t>
            </a:r>
          </a:p>
          <a:p>
            <a:pPr eaLnBrk="1" hangingPunct="1">
              <a:buFont typeface="Wingdings" pitchFamily="2" charset="2"/>
              <a:buNone/>
            </a:pPr>
            <a:r>
              <a:rPr lang="en-US" dirty="0" smtClean="0"/>
              <a:t>      mt2.print;</a:t>
            </a:r>
          </a:p>
          <a:p>
            <a:pPr eaLnBrk="1" hangingPunct="1">
              <a:buFont typeface="Wingdings" pitchFamily="2" charset="2"/>
              <a:buNone/>
            </a:pPr>
            <a:endParaRPr lang="en-US" dirty="0" smtClean="0"/>
          </a:p>
          <a:p>
            <a:pPr eaLnBrk="1" hangingPunct="1">
              <a:buFont typeface="Wingdings" pitchFamily="2" charset="2"/>
              <a:buNone/>
            </a:pPr>
            <a:r>
              <a:rPr lang="en-US" dirty="0" smtClean="0"/>
              <a:t>    </a:t>
            </a:r>
            <a:r>
              <a:rPr lang="en-US" baseline="0" dirty="0" smtClean="0"/>
              <a:t>  mt2 = null;</a:t>
            </a:r>
            <a:endParaRPr lang="en-US" dirty="0" smtClean="0"/>
          </a:p>
          <a:p>
            <a:pPr eaLnBrk="1" hangingPunct="1">
              <a:buFont typeface="Wingdings" pitchFamily="2" charset="2"/>
              <a:buNone/>
            </a:pPr>
            <a:r>
              <a:rPr lang="en-US" dirty="0" smtClean="0"/>
              <a:t>end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t>1) f the class contains many long methods the class can span many pages of code and become difficult to follow.    </a:t>
            </a:r>
          </a:p>
          <a:p>
            <a:pPr defTabSz="881065">
              <a:defRPr/>
            </a:pPr>
            <a:r>
              <a:rPr lang="en-US" dirty="0" smtClean="0"/>
              <a:t>2) Use the </a:t>
            </a:r>
            <a:r>
              <a:rPr lang="en-US" i="1" dirty="0" smtClean="0"/>
              <a:t>extern</a:t>
            </a:r>
            <a:r>
              <a:rPr lang="en-US" dirty="0" smtClean="0"/>
              <a:t> keyword to indicate the full definition is external to the class definition.</a:t>
            </a:r>
          </a:p>
          <a:p>
            <a:pPr defTabSz="881065">
              <a:defRPr/>
            </a:pPr>
            <a:endParaRPr lang="en-US" dirty="0" smtClean="0">
              <a:latin typeface="Times New Roman" pitchFamily="18" charset="0"/>
              <a:cs typeface="Times New Roman" pitchFamily="18" charset="0"/>
            </a:endParaRPr>
          </a:p>
          <a:p>
            <a:pPr defTabSz="881065">
              <a:defRPr/>
            </a:pPr>
            <a:r>
              <a:rPr lang="en-US" dirty="0" smtClean="0">
                <a:latin typeface="Times New Roman" pitchFamily="18" charset="0"/>
                <a:cs typeface="Times New Roman" pitchFamily="18" charset="0"/>
              </a:rPr>
              <a:t>3) If you forget to specify the class that the function is defined for it is defined for the current scope which is probably not what you want.  Defining a function to be external and then not defining the function is a compiler error in </a:t>
            </a:r>
            <a:r>
              <a:rPr lang="en-US" smtClean="0">
                <a:latin typeface="Times New Roman" pitchFamily="18" charset="0"/>
                <a:cs typeface="Times New Roman" pitchFamily="18" charset="0"/>
              </a:rPr>
              <a:t>modelsim.</a:t>
            </a:r>
          </a:p>
          <a:p>
            <a:pPr defTabSz="881065">
              <a:defRPr/>
            </a:pPr>
            <a:endParaRPr lang="en-US" smtClean="0">
              <a:latin typeface="Times New Roman" pitchFamily="18" charset="0"/>
              <a:cs typeface="Times New Roman" pitchFamily="18" charset="0"/>
            </a:endParaRPr>
          </a:p>
          <a:p>
            <a:pPr defTabSz="881065">
              <a:defRPr/>
            </a:pPr>
            <a:r>
              <a:rPr lang="en-US" smtClean="0">
                <a:latin typeface="Times New Roman" pitchFamily="18" charset="0"/>
                <a:cs typeface="Times New Roman" pitchFamily="18" charset="0"/>
              </a:rPr>
              <a:t>NOTE: Skip</a:t>
            </a:r>
            <a:r>
              <a:rPr lang="en-US" baseline="0" smtClean="0">
                <a:latin typeface="Times New Roman" pitchFamily="18" charset="0"/>
                <a:cs typeface="Times New Roman" pitchFamily="18" charset="0"/>
              </a:rPr>
              <a:t> if low on time.</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ea typeface="ＭＳ Ｐゴシック" charset="-128"/>
                <a:cs typeface="Times New Roman" pitchFamily="18" charset="0"/>
              </a:rPr>
              <a:t>START:  Why it is worth learning and using the class based features of SystemVerilog</a:t>
            </a:r>
          </a:p>
          <a:p>
            <a:pPr eaLnBrk="1" hangingPunct="1">
              <a:buFont typeface="Arial" pitchFamily="34" charset="0"/>
              <a:buNone/>
            </a:pPr>
            <a:r>
              <a:rPr lang="en-US" dirty="0" smtClean="0">
                <a:cs typeface="Times New Roman" pitchFamily="18" charset="0"/>
              </a:rPr>
              <a:t>1) Gains in productivity/maintainability/thoroughness using object oriented concepts from S/W engineering</a:t>
            </a:r>
          </a:p>
          <a:p>
            <a:pPr eaLnBrk="1" hangingPunct="1">
              <a:buFont typeface="Arial" pitchFamily="34" charset="0"/>
              <a:buNone/>
            </a:pPr>
            <a:r>
              <a:rPr lang="en-US" dirty="0" smtClean="0">
                <a:ea typeface="ＭＳ Ｐゴシック" charset="-128"/>
                <a:cs typeface="Times New Roman" pitchFamily="18" charset="0"/>
              </a:rPr>
              <a:t>2) Strongly couples data with code that manipulates it because the tasks/functions are in the same class that the data is declared.</a:t>
            </a:r>
          </a:p>
          <a:p>
            <a:pPr eaLnBrk="1" hangingPunct="1">
              <a:buFont typeface="Arial" pitchFamily="34" charset="0"/>
              <a:buNone/>
            </a:pPr>
            <a:r>
              <a:rPr lang="en-US" dirty="0" smtClean="0">
                <a:ea typeface="ＭＳ Ｐゴシック" charset="-128"/>
                <a:cs typeface="Times New Roman" pitchFamily="18" charset="0"/>
              </a:rPr>
              <a:t>3) Allows the Testbench to be reused because OOP decouples the testbench from design details making it more general and easier to maintain and reuse</a:t>
            </a:r>
          </a:p>
          <a:p>
            <a:pPr eaLnBrk="1" hangingPunct="1">
              <a:buFont typeface="Arial" pitchFamily="34" charset="0"/>
              <a:buNone/>
            </a:pPr>
            <a:r>
              <a:rPr lang="en-US" dirty="0" smtClean="0">
                <a:ea typeface="ＭＳ Ｐゴシック" charset="-128"/>
                <a:cs typeface="Times New Roman" pitchFamily="18" charset="0"/>
              </a:rPr>
              <a:t>4) Facilitates testing at the transaction level: The data that flows in and out of the design is grouped together in transactions so the easiest way to organize the testbench is around the transactions and the operations that you perform</a:t>
            </a:r>
          </a:p>
          <a:p>
            <a:pPr>
              <a:buFont typeface="Arial" charset="0"/>
              <a:buNone/>
            </a:pPr>
            <a:r>
              <a:rPr lang="en-US" dirty="0" smtClean="0">
                <a:cs typeface="Times New Roman" pitchFamily="18" charset="0"/>
              </a:rPr>
              <a:t>5) Inheritance allows for extending the characteristics &amp; functionality of existing classes.</a:t>
            </a:r>
            <a:r>
              <a:rPr lang="en-US" baseline="0" dirty="0" smtClean="0">
                <a:cs typeface="Times New Roman" pitchFamily="18" charset="0"/>
              </a:rPr>
              <a:t> P</a:t>
            </a:r>
            <a:r>
              <a:rPr lang="en-US" dirty="0" smtClean="0">
                <a:cs typeface="Times New Roman" pitchFamily="18" charset="0"/>
              </a:rPr>
              <a:t>olymorphism is a lot like templatization in C++.</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dirty="0" smtClean="0"/>
              <a:t>1) Lets say we want to create a variable that maintains</a:t>
            </a:r>
            <a:r>
              <a:rPr lang="en-US" baseline="0" dirty="0" smtClean="0"/>
              <a:t> a running count of the number of transaction that have been created. In this way we can track objects as they flow through a design.  Since we cannot print out the address of an object this is a good way to debug a tesbench using an ID</a:t>
            </a:r>
          </a:p>
          <a:p>
            <a:pPr eaLnBrk="1" hangingPunct="1">
              <a:buFont typeface="Wingdings" pitchFamily="2" charset="2"/>
              <a:buNone/>
            </a:pPr>
            <a:r>
              <a:rPr lang="en-US" baseline="0" dirty="0" smtClean="0"/>
              <a:t>2) One way is to use a global variable.  Want to avoid global variables because they can be changed by code anywhere in the system, and may cause name conflicts.</a:t>
            </a:r>
          </a:p>
          <a:p>
            <a:pPr eaLnBrk="1" hangingPunct="1">
              <a:buFont typeface="Wingdings" pitchFamily="2" charset="2"/>
              <a:buNone/>
            </a:pPr>
            <a:r>
              <a:rPr lang="en-US" baseline="0" dirty="0" smtClean="0"/>
              <a:t>3) A better way is to use a static variable.  Lets look at how to accomplish this requirement with static variables.</a:t>
            </a:r>
          </a:p>
          <a:p>
            <a:pPr eaLnBrk="1" hangingPunct="1">
              <a:buFont typeface="Wingdings" pitchFamily="2" charset="2"/>
              <a:buNone/>
            </a:pPr>
            <a:r>
              <a:rPr lang="en-US" baseline="0" dirty="0" smtClean="0"/>
              <a:t>When the class is declared count is set to 0.  Only one copy of static variable count exists. </a:t>
            </a:r>
          </a:p>
          <a:p>
            <a:pPr eaLnBrk="1" hangingPunct="1">
              <a:buFont typeface="Wingdings" pitchFamily="2" charset="2"/>
              <a:buNone/>
            </a:pPr>
            <a:r>
              <a:rPr lang="en-US" baseline="0" dirty="0" smtClean="0"/>
              <a:t>4) Variable id is not static and there will be a copy per object and is specific to each object. </a:t>
            </a:r>
          </a:p>
          <a:p>
            <a:pPr eaLnBrk="1" hangingPunct="1">
              <a:buFont typeface="Wingdings" pitchFamily="2" charset="2"/>
              <a:buNone/>
            </a:pPr>
            <a:r>
              <a:rPr lang="en-US" baseline="0" dirty="0" smtClean="0"/>
              <a:t>5) When the first object of </a:t>
            </a:r>
            <a:r>
              <a:rPr lang="en-US" dirty="0" smtClean="0">
                <a:latin typeface="Times New Roman" pitchFamily="18" charset="0"/>
                <a:cs typeface="Times New Roman" pitchFamily="18" charset="0"/>
              </a:rPr>
              <a:t>class Transaction is created</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id</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assigned the value of count and then count is incremented (post increment) to be ready for the next object creation.</a:t>
            </a:r>
          </a:p>
          <a:p>
            <a:pPr eaLnBrk="1" hangingPunct="1">
              <a:buFont typeface="Wingdings" pitchFamily="2" charset="2"/>
              <a:buNone/>
            </a:pPr>
            <a:r>
              <a:rPr lang="en-US" dirty="0" smtClean="0">
                <a:latin typeface="Times New Roman" pitchFamily="18" charset="0"/>
                <a:cs typeface="Times New Roman" pitchFamily="18" charset="0"/>
              </a:rPr>
              <a:t>6) Lets look at an example of creating objects using this class. </a:t>
            </a:r>
            <a:endParaRPr lang="en-US" baseline="0" dirty="0" smtClean="0"/>
          </a:p>
          <a:p>
            <a:pPr eaLnBrk="1" hangingPunct="1">
              <a:buFont typeface="Wingdings" pitchFamily="2" charset="2"/>
              <a:buNone/>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baseline="0" dirty="0" smtClean="0"/>
              <a:t>1) Note that the count variable is 2 because after the object pointed to by t2 is created the count has been post incremented twice. </a:t>
            </a:r>
          </a:p>
          <a:p>
            <a:pPr eaLnBrk="1" hangingPunct="1">
              <a:buFont typeface="Wingdings" pitchFamily="2" charset="2"/>
              <a:buNone/>
            </a:pPr>
            <a:r>
              <a:rPr lang="en-US" baseline="0" dirty="0" smtClean="0"/>
              <a:t>2) If count was not declared as static there is a count variable allocated to each object.  Every object allocated will have id =0 and count = 1;</a:t>
            </a:r>
          </a:p>
          <a:p>
            <a:r>
              <a:rPr lang="en-US" dirty="0" smtClean="0"/>
              <a:t>3) Using the ID field is a good way to track objects as they flow through a design. When debugging a testbench, you often need a unique value. SystemVerilog does not let you print the address of an object, but you can make an ID </a:t>
            </a:r>
            <a:r>
              <a:rPr lang="en-US" smtClean="0"/>
              <a:t>field. Only</a:t>
            </a:r>
            <a:r>
              <a:rPr lang="en-US" baseline="0" smtClean="0"/>
              <a:t> a chandle can be printed in SV. We’ll talk about changle in Chapter 12.</a:t>
            </a: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baseline="0" dirty="0" smtClean="0"/>
              <a:t>1) :: is called the class scope resolution operator. It determines what class variable count is from.</a:t>
            </a:r>
          </a:p>
          <a:p>
            <a:pPr eaLnBrk="1" hangingPunct="1">
              <a:buFont typeface="Wingdings" pitchFamily="2" charset="2"/>
              <a:buNone/>
            </a:pPr>
            <a:r>
              <a:rPr lang="en-US" baseline="0" dirty="0" smtClean="0"/>
              <a:t>2) Note that I can print out the value of count before the objects have been created.  Memory for static variables is allocated as soon as the class is declared.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defTabSz="881207">
              <a:defRPr/>
            </a:pPr>
            <a:r>
              <a:rPr lang="en-US" i="1" dirty="0" smtClean="0"/>
              <a:t>See Chap_5_Basic_OOP/exercise5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r>
              <a:rPr lang="en-US" baseline="0" dirty="0" smtClean="0"/>
              <a:t> </a:t>
            </a:r>
            <a:r>
              <a:rPr lang="en-US" dirty="0" smtClean="0"/>
              <a:t>logic [3:0] address;</a:t>
            </a:r>
          </a:p>
          <a:p>
            <a:pPr eaLnBrk="1" hangingPunct="1">
              <a:buFont typeface="Wingdings" pitchFamily="2" charset="2"/>
              <a:buNone/>
            </a:pPr>
            <a:r>
              <a:rPr lang="en-US" dirty="0" smtClean="0"/>
              <a:t>    </a:t>
            </a:r>
            <a:r>
              <a:rPr lang="en-US" i="0" u="sng" dirty="0" smtClean="0"/>
              <a:t>static logic [3:0] last_address;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function new(</a:t>
            </a:r>
            <a:r>
              <a:rPr lang="en-US" baseline="0" dirty="0" smtClean="0"/>
              <a:t>logic </a:t>
            </a:r>
            <a:r>
              <a:rPr lang="en-US" dirty="0" smtClean="0"/>
              <a:t>[7:0] data_init = 0,</a:t>
            </a:r>
            <a:r>
              <a:rPr lang="en-US" baseline="0" dirty="0" smtClean="0"/>
              <a:t> </a:t>
            </a:r>
            <a:r>
              <a:rPr lang="en-US" dirty="0" smtClean="0"/>
              <a:t> logic [3:0] address_init</a:t>
            </a:r>
            <a:r>
              <a:rPr lang="en-US" baseline="0" dirty="0" smtClean="0"/>
              <a:t> = 0</a:t>
            </a:r>
            <a:r>
              <a:rPr lang="en-US" dirty="0" smtClean="0"/>
              <a:t>);</a:t>
            </a:r>
          </a:p>
          <a:p>
            <a:pPr eaLnBrk="1" hangingPunct="1">
              <a:buFont typeface="Wingdings" pitchFamily="2" charset="2"/>
              <a:buNone/>
            </a:pPr>
            <a:r>
              <a:rPr lang="en-US" dirty="0" smtClean="0"/>
              <a:t>   data_in = data_init;</a:t>
            </a:r>
          </a:p>
          <a:p>
            <a:pPr eaLnBrk="1" hangingPunct="1">
              <a:buFont typeface="Wingdings" pitchFamily="2" charset="2"/>
              <a:buNone/>
            </a:pPr>
            <a:r>
              <a:rPr lang="en-US" dirty="0" smtClean="0"/>
              <a:t>   address = address_init;</a:t>
            </a:r>
          </a:p>
          <a:p>
            <a:pPr eaLnBrk="1" hangingPunct="1">
              <a:buFont typeface="Wingdings" pitchFamily="2" charset="2"/>
              <a:buNone/>
            </a:pPr>
            <a:r>
              <a:rPr lang="en-US" smtClean="0"/>
              <a:t>   </a:t>
            </a:r>
            <a:r>
              <a:rPr lang="en-US" u="sng" smtClean="0"/>
              <a:t>last_address </a:t>
            </a:r>
            <a:r>
              <a:rPr lang="en-US" u="sng" dirty="0" smtClean="0"/>
              <a:t>= address;</a:t>
            </a:r>
          </a:p>
          <a:p>
            <a:pPr eaLnBrk="1" hangingPunct="1">
              <a:buFont typeface="Wingdings" pitchFamily="2" charset="2"/>
              <a:buNone/>
            </a:pPr>
            <a:r>
              <a:rPr lang="en-US" dirty="0" smtClean="0"/>
              <a:t>endfunction</a:t>
            </a:r>
          </a:p>
          <a:p>
            <a:pPr eaLnBrk="1" hangingPunct="1">
              <a:buFont typeface="Wingdings" pitchFamily="2" charset="2"/>
              <a:buNone/>
            </a:pPr>
            <a:r>
              <a:rPr lang="en-US" dirty="0" smtClean="0"/>
              <a:t>endclass</a:t>
            </a:r>
          </a:p>
          <a:p>
            <a:pPr eaLnBrk="1" hangingPunct="1">
              <a:buFont typeface="Wingdings" pitchFamily="2" charset="2"/>
              <a:buNone/>
            </a:pPr>
            <a:endParaRPr lang="en-US" dirty="0" smtClean="0"/>
          </a:p>
          <a:p>
            <a:pPr eaLnBrk="1" hangingPunct="1">
              <a:buFont typeface="Wingdings" pitchFamily="2" charset="2"/>
              <a:buNone/>
            </a:pPr>
            <a:r>
              <a:rPr lang="en-US" dirty="0" smtClean="0"/>
              <a:t> initial begin</a:t>
            </a:r>
          </a:p>
          <a:p>
            <a:pPr eaLnBrk="1" hangingPunct="1">
              <a:buFont typeface="Wingdings" pitchFamily="2" charset="2"/>
              <a:buNone/>
            </a:pPr>
            <a:r>
              <a:rPr lang="en-US" dirty="0" smtClean="0"/>
              <a:t>      MemTrans mt1, mt2;</a:t>
            </a:r>
          </a:p>
          <a:p>
            <a:pPr eaLnBrk="1" hangingPunct="1">
              <a:buFont typeface="Wingdings" pitchFamily="2" charset="2"/>
              <a:buNone/>
            </a:pPr>
            <a:r>
              <a:rPr lang="en-US" dirty="0" smtClean="0"/>
              <a:t>      mt1 = new(, .address_init(2));</a:t>
            </a:r>
          </a:p>
          <a:p>
            <a:pPr eaLnBrk="1" hangingPunct="1">
              <a:buFont typeface="Wingdings" pitchFamily="2" charset="2"/>
              <a:buNone/>
            </a:pPr>
            <a:r>
              <a:rPr lang="en-US" baseline="0" dirty="0" smtClean="0"/>
              <a:t>      </a:t>
            </a:r>
            <a:r>
              <a:rPr lang="en-US" dirty="0" smtClean="0"/>
              <a:t>mt2 = new(3, 4);</a:t>
            </a:r>
          </a:p>
          <a:p>
            <a:pPr eaLnBrk="1" hangingPunct="1">
              <a:buFont typeface="Wingdings" pitchFamily="2" charset="2"/>
              <a:buNone/>
            </a:pPr>
            <a:r>
              <a:rPr lang="en-US" baseline="0" dirty="0" smtClean="0"/>
              <a:t>      </a:t>
            </a:r>
            <a:r>
              <a:rPr lang="en-US" dirty="0" smtClean="0"/>
              <a:t>mt1.print;</a:t>
            </a:r>
          </a:p>
          <a:p>
            <a:pPr eaLnBrk="1" hangingPunct="1">
              <a:buFont typeface="Wingdings" pitchFamily="2" charset="2"/>
              <a:buNone/>
            </a:pPr>
            <a:r>
              <a:rPr lang="en-US" dirty="0" smtClean="0"/>
              <a:t>      mt2.print;</a:t>
            </a:r>
          </a:p>
          <a:p>
            <a:pPr eaLnBrk="1" hangingPunct="1">
              <a:buFont typeface="Wingdings" pitchFamily="2" charset="2"/>
              <a:buNone/>
            </a:pPr>
            <a:r>
              <a:rPr lang="en-US" dirty="0" smtClean="0"/>
              <a:t>     </a:t>
            </a:r>
            <a:r>
              <a:rPr lang="en-US" u="sng" dirty="0" smtClean="0"/>
              <a:t>$display("last_address is %h",  MemTrans::last_address); or $display("last_address is %h",  mt2.last_address);</a:t>
            </a:r>
          </a:p>
          <a:p>
            <a:pPr eaLnBrk="1" hangingPunct="1">
              <a:buFont typeface="Wingdings" pitchFamily="2" charset="2"/>
              <a:buNone/>
            </a:pPr>
            <a:r>
              <a:rPr lang="en-US" dirty="0" smtClean="0"/>
              <a:t>    </a:t>
            </a:r>
            <a:r>
              <a:rPr lang="en-US" baseline="0" dirty="0" smtClean="0"/>
              <a:t>  mt2 = null;</a:t>
            </a:r>
            <a:endParaRPr lang="en-US" dirty="0" smtClean="0"/>
          </a:p>
          <a:p>
            <a:pPr eaLnBrk="1" hangingPunct="1">
              <a:buFont typeface="Wingdings" pitchFamily="2" charset="2"/>
              <a:buNone/>
            </a:pPr>
            <a:r>
              <a:rPr lang="en-US" dirty="0" smtClean="0"/>
              <a:t>end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881065">
              <a:defRPr/>
            </a:pPr>
            <a:r>
              <a:rPr lang="en-US" dirty="0" smtClean="0"/>
              <a:t>1) A static variable is usually initialized in the declaration.</a:t>
            </a:r>
          </a:p>
          <a:p>
            <a:r>
              <a:rPr lang="en-US" dirty="0" smtClean="0"/>
              <a:t>2) Another use for a static variable is when every instance of a class needs information</a:t>
            </a:r>
          </a:p>
          <a:p>
            <a:r>
              <a:rPr lang="en-US" dirty="0" smtClean="0"/>
              <a:t>from a </a:t>
            </a:r>
            <a:r>
              <a:rPr lang="en-US" smtClean="0"/>
              <a:t>single object</a:t>
            </a:r>
            <a:r>
              <a:rPr lang="en-US" baseline="0" smtClean="0"/>
              <a:t> </a:t>
            </a:r>
            <a:r>
              <a:rPr lang="en-US" smtClean="0">
                <a:cs typeface="Times New Roman" pitchFamily="18" charset="0"/>
              </a:rPr>
              <a:t>of </a:t>
            </a:r>
            <a:r>
              <a:rPr lang="en-US" dirty="0" smtClean="0">
                <a:cs typeface="Times New Roman" pitchFamily="18" charset="0"/>
              </a:rPr>
              <a:t>another class.  A common occurrence.  If the handle is not static every object will have it’s own copy, wasting space.</a:t>
            </a:r>
          </a:p>
          <a:p>
            <a:r>
              <a:rPr lang="en-US" dirty="0" smtClean="0">
                <a:cs typeface="Times New Roman" pitchFamily="18" charset="0"/>
              </a:rPr>
              <a:t>3</a:t>
            </a:r>
            <a:r>
              <a:rPr lang="en-US" baseline="0" dirty="0" smtClean="0">
                <a:cs typeface="Times New Roman" pitchFamily="18" charset="0"/>
              </a:rPr>
              <a:t>) Lets assume that class Config has a variable called num_trans indicating the number of transaction to process.</a:t>
            </a:r>
            <a:endParaRPr lang="en-US" dirty="0" smtClean="0">
              <a:cs typeface="Times New Roman" pitchFamily="18" charset="0"/>
            </a:endParaRPr>
          </a:p>
          <a:p>
            <a:r>
              <a:rPr lang="en-US" dirty="0" smtClean="0">
                <a:cs typeface="Times New Roman" pitchFamily="18" charset="0"/>
              </a:rPr>
              <a:t>4) In this example declare a static</a:t>
            </a:r>
            <a:r>
              <a:rPr lang="en-US" baseline="0" dirty="0" smtClean="0">
                <a:cs typeface="Times New Roman" pitchFamily="18" charset="0"/>
              </a:rPr>
              <a:t> handle to class Config.</a:t>
            </a:r>
          </a:p>
          <a:p>
            <a:r>
              <a:rPr lang="en-US" dirty="0" smtClean="0">
                <a:cs typeface="Times New Roman" pitchFamily="18" charset="0"/>
              </a:rPr>
              <a:t>5) At initialization</a:t>
            </a:r>
            <a:r>
              <a:rPr lang="en-US" baseline="0" dirty="0" smtClean="0">
                <a:cs typeface="Times New Roman" pitchFamily="18" charset="0"/>
              </a:rPr>
              <a:t> call class Config’s constructor through class Transaction (since it is static) and pass in the number of transaction to process, i.e. 42.</a:t>
            </a:r>
            <a:endParaRPr lang="en-US" dirty="0" smtClean="0">
              <a:cs typeface="Times New Roman" pitchFamily="18" charset="0"/>
            </a:endParaRPr>
          </a:p>
          <a:p>
            <a:endParaRPr lang="en-US" dirty="0" smtClean="0">
              <a:cs typeface="Times New Roman" pitchFamily="18" charset="0"/>
            </a:endParaRPr>
          </a:p>
          <a:p>
            <a:pPr marL="440533" lvl="1" defTabSz="881065">
              <a:defRPr/>
            </a:pPr>
            <a:endParaRPr lang="en-US" dirty="0" smtClean="0">
              <a:cs typeface="Times New Roman" pitchFamily="18" charset="0"/>
            </a:endParaRPr>
          </a:p>
          <a:p>
            <a:pPr marL="440533" lvl="1" defTabSz="881065">
              <a:defRPr/>
            </a:pPr>
            <a:endParaRPr lang="en-US" dirty="0" smtClean="0">
              <a:solidFill>
                <a:srgbClr val="FF0000"/>
              </a:solidFill>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1) If you desire</a:t>
            </a:r>
            <a:r>
              <a:rPr lang="en-US" baseline="0" dirty="0" smtClean="0"/>
              <a:t> to manipulate static variables with a method called by the class name, not by the object, need to use a static method. The static variable can always be manipulated through 1) The handle or 2) the class without using a method.</a:t>
            </a:r>
            <a:endParaRPr lang="en-US" dirty="0" smtClean="0"/>
          </a:p>
          <a:p>
            <a:pPr defTabSz="880923">
              <a:defRPr/>
            </a:pPr>
            <a:r>
              <a:rPr lang="en-US" dirty="0" smtClean="0"/>
              <a:t>2) Create a function called dec_count that decrements the static variable count.</a:t>
            </a:r>
            <a:r>
              <a:rPr lang="en-US" baseline="0" dirty="0" smtClean="0"/>
              <a:t> </a:t>
            </a:r>
          </a:p>
          <a:p>
            <a:pPr defTabSz="880923">
              <a:defRPr/>
            </a:pPr>
            <a:r>
              <a:rPr lang="en-US" baseline="0" dirty="0" smtClean="0"/>
              <a:t>3) Then add onto the previous example a call to this static function from the class name Transaction and print out the new value. </a:t>
            </a:r>
          </a:p>
          <a:p>
            <a:pPr defTabSz="880923">
              <a:defRPr/>
            </a:pPr>
            <a:r>
              <a:rPr lang="en-US" baseline="0" dirty="0" smtClean="0"/>
              <a:t>4) As you can see it is now 1 (decremented from </a:t>
            </a:r>
            <a:r>
              <a:rPr lang="en-US" baseline="0" dirty="0" smtClean="0"/>
              <a:t>2 assuming 2 objects were created). </a:t>
            </a:r>
            <a:endParaRPr lang="en-US" dirty="0" smtClean="0"/>
          </a:p>
          <a:p>
            <a:pPr eaLnBrk="1" hangingPunct="1">
              <a:buFont typeface="Wingdings" pitchFamily="2" charset="2"/>
              <a:buNone/>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881207">
              <a:defRPr/>
            </a:pPr>
            <a:r>
              <a:rPr lang="en-US" i="1" dirty="0" smtClean="0"/>
              <a:t>See Chap_5_Basic_OOP/exercise6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2 ways</a:t>
            </a:r>
            <a:r>
              <a:rPr lang="en-US" baseline="0" dirty="0" smtClean="0"/>
              <a:t> to do assign to last_address, explicitly after each created object or in the constructor.</a:t>
            </a: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baseline="0" dirty="0" smtClean="0"/>
              <a:t>    logic </a:t>
            </a:r>
            <a:r>
              <a:rPr lang="en-US" dirty="0" smtClean="0"/>
              <a:t>[7:0] data_in;</a:t>
            </a:r>
          </a:p>
          <a:p>
            <a:pPr eaLnBrk="1" hangingPunct="1">
              <a:buFont typeface="Wingdings" pitchFamily="2" charset="2"/>
              <a:buNone/>
            </a:pPr>
            <a:r>
              <a:rPr lang="en-US" dirty="0" smtClean="0"/>
              <a:t>    logic [3:0] address;</a:t>
            </a:r>
          </a:p>
          <a:p>
            <a:pPr eaLnBrk="1" hangingPunct="1">
              <a:buFont typeface="Wingdings" pitchFamily="2" charset="2"/>
              <a:buNone/>
            </a:pPr>
            <a:r>
              <a:rPr lang="en-US" u="none" dirty="0" smtClean="0"/>
              <a:t>    </a:t>
            </a:r>
            <a:r>
              <a:rPr lang="en-US" i="0" u="none" dirty="0" smtClean="0"/>
              <a:t>static logic [3:0] last_address;</a:t>
            </a:r>
          </a:p>
          <a:p>
            <a:pPr eaLnBrk="1" hangingPunct="1">
              <a:buFont typeface="Wingdings" pitchFamily="2" charset="2"/>
              <a:buNone/>
            </a:pPr>
            <a:r>
              <a:rPr lang="en-US" dirty="0" smtClean="0"/>
              <a:t>    function void print;</a:t>
            </a:r>
          </a:p>
          <a:p>
            <a:pPr eaLnBrk="1" hangingPunct="1">
              <a:buFont typeface="Wingdings" pitchFamily="2" charset="2"/>
              <a:buNone/>
            </a:pPr>
            <a:r>
              <a:rPr lang="en-US" dirty="0" smtClean="0"/>
              <a:t>      $display(“Data_in = %h, address = %h”, data_in,</a:t>
            </a:r>
            <a:r>
              <a:rPr lang="en-US" baseline="0" dirty="0" smtClean="0"/>
              <a:t> </a:t>
            </a:r>
            <a:r>
              <a:rPr lang="en-US" dirty="0" smtClean="0"/>
              <a:t>address);</a:t>
            </a:r>
          </a:p>
          <a:p>
            <a:pPr eaLnBrk="1" hangingPunct="1">
              <a:buFont typeface="Wingdings" pitchFamily="2" charset="2"/>
              <a:buNone/>
            </a:pPr>
            <a:r>
              <a:rPr lang="en-US" dirty="0" smtClean="0"/>
              <a:t>   endfunction</a:t>
            </a:r>
          </a:p>
          <a:p>
            <a:pPr eaLnBrk="1" hangingPunct="1">
              <a:buFont typeface="Wingdings" pitchFamily="2" charset="2"/>
              <a:buNone/>
            </a:pPr>
            <a:r>
              <a:rPr lang="en-US" dirty="0" smtClean="0"/>
              <a:t>function new(</a:t>
            </a:r>
            <a:r>
              <a:rPr lang="en-US" baseline="0" dirty="0" smtClean="0"/>
              <a:t>logic </a:t>
            </a:r>
            <a:r>
              <a:rPr lang="en-US" dirty="0" smtClean="0"/>
              <a:t>[7:0] data_init = 0,</a:t>
            </a:r>
            <a:r>
              <a:rPr lang="en-US" baseline="0" dirty="0" smtClean="0"/>
              <a:t> </a:t>
            </a:r>
            <a:r>
              <a:rPr lang="en-US" dirty="0" smtClean="0"/>
              <a:t> logic [3:0] address_init</a:t>
            </a:r>
            <a:r>
              <a:rPr lang="en-US" baseline="0" dirty="0" smtClean="0"/>
              <a:t> = 0</a:t>
            </a:r>
            <a:r>
              <a:rPr lang="en-US" dirty="0" smtClean="0"/>
              <a:t>);</a:t>
            </a:r>
          </a:p>
          <a:p>
            <a:pPr eaLnBrk="1" hangingPunct="1">
              <a:buFont typeface="Wingdings" pitchFamily="2" charset="2"/>
              <a:buNone/>
            </a:pPr>
            <a:r>
              <a:rPr lang="en-US" dirty="0" smtClean="0"/>
              <a:t>   data_in = data_init;</a:t>
            </a:r>
          </a:p>
          <a:p>
            <a:pPr eaLnBrk="1" hangingPunct="1">
              <a:buFont typeface="Wingdings" pitchFamily="2" charset="2"/>
              <a:buNone/>
            </a:pPr>
            <a:r>
              <a:rPr lang="en-US" dirty="0" smtClean="0"/>
              <a:t>   address = address_init;</a:t>
            </a:r>
          </a:p>
          <a:p>
            <a:pPr eaLnBrk="1" hangingPunct="1">
              <a:buFont typeface="Wingdings" pitchFamily="2" charset="2"/>
              <a:buNone/>
            </a:pPr>
            <a:r>
              <a:rPr lang="en-US" u="none" dirty="0" smtClean="0"/>
              <a:t>   MemTrans::last_address = address;</a:t>
            </a:r>
          </a:p>
          <a:p>
            <a:pPr eaLnBrk="1" hangingPunct="1">
              <a:buFont typeface="Wingdings" pitchFamily="2" charset="2"/>
              <a:buNone/>
            </a:pPr>
            <a:r>
              <a:rPr lang="en-US" dirty="0" smtClean="0"/>
              <a:t>endfunction</a:t>
            </a:r>
          </a:p>
          <a:p>
            <a:pPr eaLnBrk="1" hangingPunct="1">
              <a:buFont typeface="Wingdings" pitchFamily="2" charset="2"/>
              <a:buNone/>
            </a:pPr>
            <a:r>
              <a:rPr lang="en-US" u="sng" dirty="0" smtClean="0"/>
              <a:t> static function void print_last_address;</a:t>
            </a:r>
          </a:p>
          <a:p>
            <a:pPr eaLnBrk="1" hangingPunct="1">
              <a:buFont typeface="Wingdings" pitchFamily="2" charset="2"/>
              <a:buNone/>
            </a:pPr>
            <a:r>
              <a:rPr lang="en-US" u="sng" dirty="0" smtClean="0"/>
              <a:t>      $display("last_address is %h",  last_address);</a:t>
            </a:r>
          </a:p>
          <a:p>
            <a:pPr eaLnBrk="1" hangingPunct="1">
              <a:buFont typeface="Wingdings" pitchFamily="2" charset="2"/>
              <a:buNone/>
            </a:pPr>
            <a:r>
              <a:rPr lang="en-US" u="sng" dirty="0" smtClean="0"/>
              <a:t>    endfunction </a:t>
            </a:r>
          </a:p>
          <a:p>
            <a:pPr eaLnBrk="1" hangingPunct="1">
              <a:buFont typeface="Wingdings" pitchFamily="2" charset="2"/>
              <a:buNone/>
            </a:pPr>
            <a:r>
              <a:rPr lang="en-US" dirty="0" smtClean="0"/>
              <a:t>endclass</a:t>
            </a:r>
          </a:p>
          <a:p>
            <a:pPr eaLnBrk="1" hangingPunct="1">
              <a:buFont typeface="Wingdings" pitchFamily="2" charset="2"/>
              <a:buNone/>
            </a:pPr>
            <a:r>
              <a:rPr lang="en-US" dirty="0" smtClean="0"/>
              <a:t> initial begin</a:t>
            </a:r>
          </a:p>
          <a:p>
            <a:pPr eaLnBrk="1" hangingPunct="1">
              <a:buFont typeface="Wingdings" pitchFamily="2" charset="2"/>
              <a:buNone/>
            </a:pPr>
            <a:r>
              <a:rPr lang="en-US" dirty="0" smtClean="0"/>
              <a:t>      MemTrans mt1, mt2;</a:t>
            </a:r>
          </a:p>
          <a:p>
            <a:pPr eaLnBrk="1" hangingPunct="1">
              <a:buFont typeface="Wingdings" pitchFamily="2" charset="2"/>
              <a:buNone/>
            </a:pPr>
            <a:r>
              <a:rPr lang="en-US" dirty="0" smtClean="0"/>
              <a:t>      mt1 = new(, .address_init(2));</a:t>
            </a:r>
          </a:p>
          <a:p>
            <a:pPr eaLnBrk="1" hangingPunct="1">
              <a:buFont typeface="Wingdings" pitchFamily="2" charset="2"/>
              <a:buNone/>
            </a:pPr>
            <a:r>
              <a:rPr lang="en-US" baseline="0" dirty="0" smtClean="0"/>
              <a:t>      </a:t>
            </a:r>
            <a:r>
              <a:rPr lang="en-US" dirty="0" smtClean="0"/>
              <a:t>mt2 = new(3, 4);</a:t>
            </a:r>
          </a:p>
          <a:p>
            <a:pPr eaLnBrk="1" hangingPunct="1">
              <a:buFont typeface="Wingdings" pitchFamily="2" charset="2"/>
              <a:buNone/>
            </a:pPr>
            <a:r>
              <a:rPr lang="en-US" baseline="0" dirty="0" smtClean="0"/>
              <a:t>      </a:t>
            </a:r>
            <a:r>
              <a:rPr lang="en-US" dirty="0" smtClean="0"/>
              <a:t>m1.address = 4’hF;</a:t>
            </a:r>
          </a:p>
          <a:p>
            <a:pPr eaLnBrk="1" hangingPunct="1">
              <a:buFont typeface="Wingdings" pitchFamily="2" charset="2"/>
              <a:buNone/>
            </a:pPr>
            <a:r>
              <a:rPr lang="en-US" dirty="0" smtClean="0"/>
              <a:t>      mt1.print;</a:t>
            </a:r>
          </a:p>
          <a:p>
            <a:pPr eaLnBrk="1" hangingPunct="1">
              <a:buFont typeface="Wingdings" pitchFamily="2" charset="2"/>
              <a:buNone/>
            </a:pPr>
            <a:r>
              <a:rPr lang="en-US" baseline="0" dirty="0" smtClean="0"/>
              <a:t>      </a:t>
            </a:r>
            <a:r>
              <a:rPr lang="en-US" dirty="0" smtClean="0"/>
              <a:t>mt2.print;</a:t>
            </a:r>
          </a:p>
          <a:p>
            <a:pPr eaLnBrk="1" hangingPunct="1">
              <a:buFont typeface="Wingdings" pitchFamily="2" charset="2"/>
              <a:buNone/>
            </a:pPr>
            <a:r>
              <a:rPr lang="en-US" u="sng" dirty="0" smtClean="0"/>
              <a:t>      MemTrans::print_last_address; or</a:t>
            </a:r>
            <a:r>
              <a:rPr lang="en-US" u="sng" baseline="0" dirty="0" smtClean="0"/>
              <a:t> mt2.print_last_address; &lt;- don’t recommend this.</a:t>
            </a:r>
            <a:endParaRPr lang="en-US" u="sng" dirty="0" smtClean="0"/>
          </a:p>
          <a:p>
            <a:pPr eaLnBrk="1" hangingPunct="1">
              <a:buFont typeface="Wingdings" pitchFamily="2" charset="2"/>
              <a:buNone/>
            </a:pPr>
            <a:r>
              <a:rPr lang="en-US" dirty="0" smtClean="0"/>
              <a:t>    </a:t>
            </a:r>
            <a:r>
              <a:rPr lang="en-US" baseline="0" dirty="0" smtClean="0"/>
              <a:t>  mt2 = null;</a:t>
            </a:r>
            <a:endParaRPr lang="en-US" dirty="0" smtClean="0"/>
          </a:p>
          <a:p>
            <a:pPr eaLnBrk="1" hangingPunct="1">
              <a:buFont typeface="Wingdings" pitchFamily="2" charset="2"/>
              <a:buNone/>
            </a:pPr>
            <a:r>
              <a:rPr lang="en-US" smtClean="0"/>
              <a:t>end</a:t>
            </a:r>
          </a:p>
          <a:p>
            <a:pPr eaLnBrk="1" hangingPunct="1">
              <a:buFont typeface="Wingdings" pitchFamily="2" charset="2"/>
              <a:buNone/>
            </a:pPr>
            <a:endParaRPr lang="en-US" smtClean="0"/>
          </a:p>
          <a:p>
            <a:pPr eaLnBrk="1" hangingPunct="1">
              <a:buFont typeface="Wingdings" pitchFamily="2" charset="2"/>
              <a:buNone/>
            </a:pPr>
            <a:r>
              <a:rPr lang="en-US" smtClean="0"/>
              <a:t>NOTE: Skip</a:t>
            </a:r>
            <a:r>
              <a:rPr lang="en-US" baseline="0" smtClean="0"/>
              <a:t> if low on time.</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t>1)</a:t>
            </a:r>
            <a:r>
              <a:rPr lang="en-US" baseline="0" dirty="0" smtClean="0"/>
              <a:t> </a:t>
            </a:r>
            <a:r>
              <a:rPr lang="en-US" dirty="0" smtClean="0"/>
              <a:t>Be aware of what variable you are referencing.  </a:t>
            </a:r>
          </a:p>
          <a:p>
            <a:pPr defTabSz="881065">
              <a:defRPr/>
            </a:pPr>
            <a:r>
              <a:rPr lang="en-US" dirty="0" smtClean="0"/>
              <a:t>2)</a:t>
            </a:r>
            <a:r>
              <a:rPr lang="en-US" baseline="0" dirty="0" smtClean="0"/>
              <a:t> </a:t>
            </a:r>
            <a:r>
              <a:rPr lang="en-US" dirty="0" smtClean="0"/>
              <a:t>limit is defined as a global variable, program variable, class variable, task variable, and local variable.</a:t>
            </a:r>
          </a:p>
          <a:p>
            <a:pPr defTabSz="881065">
              <a:defRPr/>
            </a:pPr>
            <a:r>
              <a:rPr lang="en-US" dirty="0" smtClean="0"/>
              <a:t>3)</a:t>
            </a:r>
            <a:r>
              <a:rPr lang="en-US" baseline="0" dirty="0" smtClean="0"/>
              <a:t> </a:t>
            </a:r>
            <a:r>
              <a:rPr lang="en-US" dirty="0" smtClean="0"/>
              <a:t>Determine which limit is used when referenced.</a:t>
            </a:r>
          </a:p>
          <a:p>
            <a:pPr defTabSz="881065">
              <a:defRPr/>
            </a:pPr>
            <a:endParaRPr lang="en-US" smtClean="0"/>
          </a:p>
          <a:p>
            <a:pPr marL="0" marR="0" indent="0" algn="l" defTabSz="881065" rtl="0" eaLnBrk="1" fontAlgn="auto" latinLnBrk="0" hangingPunct="1">
              <a:lnSpc>
                <a:spcPct val="100000"/>
              </a:lnSpc>
              <a:spcBef>
                <a:spcPts val="0"/>
              </a:spcBef>
              <a:spcAft>
                <a:spcPts val="0"/>
              </a:spcAft>
              <a:buClrTx/>
              <a:buSzTx/>
              <a:buFontTx/>
              <a:buNone/>
              <a:tabLst/>
              <a:defRPr/>
            </a:pPr>
            <a:r>
              <a:rPr lang="en-US" smtClean="0"/>
              <a:t>NOTE: Skip</a:t>
            </a:r>
            <a:r>
              <a:rPr lang="en-US" baseline="0" smtClean="0"/>
              <a:t> if low on time.</a:t>
            </a:r>
            <a:endParaRPr lang="en-US" smtClean="0"/>
          </a:p>
          <a:p>
            <a:pPr defTabSz="881065">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t>1) In this function where is i declared? Since it’s not declared in the for loop SystemVerilog searches up the scopes until it’s found. In this case it’s found declared in the program.  If you never use i anywhere else this isn’t an issue but if you do use i elsewhere it’s value will be determined from the for loop.  If you meant to declare a loop variable you want the compiler to flag an error.</a:t>
            </a:r>
          </a:p>
          <a:p>
            <a:pPr defTabSz="881065">
              <a:defRPr/>
            </a:pPr>
            <a:endParaRPr lang="en-US" dirty="0" smtClean="0"/>
          </a:p>
          <a:p>
            <a:pPr defTabSz="881065">
              <a:defRPr/>
            </a:pPr>
            <a:r>
              <a:rPr lang="en-US" dirty="0" smtClean="0"/>
              <a:t>2) Suggestion is to declare classes in a package.  When you compile the package containing class Bad the compiler will report an error because it doesn’t know what i is. An example of this is in </a:t>
            </a:r>
            <a:r>
              <a:rPr lang="en-US" smtClean="0"/>
              <a:t>Sample 5.18</a:t>
            </a:r>
          </a:p>
          <a:p>
            <a:pPr defTabSz="881065">
              <a:defRPr/>
            </a:pPr>
            <a:endParaRPr lang="en-US" smtClean="0"/>
          </a:p>
          <a:p>
            <a:pPr marL="0" marR="0" indent="0" algn="l" defTabSz="881065" rtl="0" eaLnBrk="1" fontAlgn="auto" latinLnBrk="0" hangingPunct="1">
              <a:lnSpc>
                <a:spcPct val="100000"/>
              </a:lnSpc>
              <a:spcBef>
                <a:spcPts val="0"/>
              </a:spcBef>
              <a:spcAft>
                <a:spcPts val="0"/>
              </a:spcAft>
              <a:buClrTx/>
              <a:buSzTx/>
              <a:buFontTx/>
              <a:buNone/>
              <a:tabLst/>
              <a:defRPr/>
            </a:pPr>
            <a:r>
              <a:rPr lang="en-US" smtClean="0"/>
              <a:t>NOTE: Skip</a:t>
            </a:r>
            <a:r>
              <a:rPr lang="en-US" baseline="0" smtClean="0"/>
              <a:t> if low on time.</a:t>
            </a:r>
            <a:endParaRPr lang="en-US" smtClean="0"/>
          </a:p>
          <a:p>
            <a:pPr defTabSz="881065">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065">
              <a:defRPr/>
            </a:pPr>
            <a:r>
              <a:rPr lang="en-US" dirty="0" smtClean="0"/>
              <a:t>By</a:t>
            </a:r>
            <a:r>
              <a:rPr lang="en-US" baseline="0" dirty="0" smtClean="0"/>
              <a:t> naming the variable passed into the custom constructor to a unique name I don’t have to use this.</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1) This is how a traditional testbench was created. Everything centered around actions or operations that had to happen</a:t>
            </a:r>
          </a:p>
          <a:p>
            <a:pPr>
              <a:buFont typeface="Arial" charset="0"/>
              <a:buNone/>
            </a:pPr>
            <a:r>
              <a:rPr lang="en-US" baseline="0" dirty="0" smtClean="0"/>
              <a:t>2) We saw this figure from the first class. Instead of actions think of creating objects that do actions. Divide the testbench into blocks and define how they communicate.</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1)</a:t>
            </a:r>
            <a:r>
              <a:rPr lang="en-US" baseline="0" dirty="0" smtClean="0"/>
              <a:t> </a:t>
            </a:r>
            <a:r>
              <a:rPr lang="en-US" dirty="0" smtClean="0"/>
              <a:t>Objects of a class can be created inside another class just like modules are instantiated inside of other modules</a:t>
            </a:r>
          </a:p>
          <a:p>
            <a:pPr defTabSz="880923">
              <a:defRPr/>
            </a:pPr>
            <a:r>
              <a:rPr lang="en-US" dirty="0" smtClean="0"/>
              <a:t>2) Enables reuse because we can reuse the Base classes (using C++ naming) and is similar to composition which is discussed in chapter 8.</a:t>
            </a:r>
          </a:p>
          <a:p>
            <a:pPr defTabSz="880923">
              <a:defRPr/>
            </a:pPr>
            <a:endParaRPr lang="en-US" dirty="0" smtClean="0"/>
          </a:p>
          <a:p>
            <a:pPr defTabSz="880923">
              <a:defRPr/>
            </a:pPr>
            <a:r>
              <a:rPr lang="en-US" dirty="0" smtClean="0"/>
              <a:t>3) This is an example of our base Statistics class.  </a:t>
            </a:r>
          </a:p>
          <a:p>
            <a:pPr defTabSz="880923">
              <a:defRPr/>
            </a:pPr>
            <a:endParaRPr lang="en-US" dirty="0" smtClean="0"/>
          </a:p>
          <a:p>
            <a:pPr defTabSz="880923">
              <a:defRPr/>
            </a:pPr>
            <a:r>
              <a:rPr lang="en-US" dirty="0" smtClean="0"/>
              <a:t>4) It will determine how long the simulation has been running with the start/stop functions and every time function stop is called will increment a class</a:t>
            </a:r>
            <a:r>
              <a:rPr lang="en-US" baseline="0" dirty="0" smtClean="0"/>
              <a:t> variable total_elapsed_time </a:t>
            </a:r>
            <a:r>
              <a:rPr lang="en-US" dirty="0" smtClean="0"/>
              <a:t>with the difference in time stored in local variable how_long. Lets see how this class is used in another class.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1) Note that in the constructor for </a:t>
            </a:r>
            <a:r>
              <a:rPr lang="en-US" dirty="0" err="1" smtClean="0"/>
              <a:t>BusTran</a:t>
            </a:r>
            <a:r>
              <a:rPr lang="en-US" smtClean="0"/>
              <a:t> we create an object of class Statistics. Otherwise the handle stats would be null and the calls to start, stop, and how_long will fail.</a:t>
            </a:r>
          </a:p>
          <a:p>
            <a:pPr defTabSz="880923">
              <a:defRPr/>
            </a:pPr>
            <a:endParaRPr lang="en-US" smtClean="0"/>
          </a:p>
          <a:p>
            <a:pPr defTabSz="880923">
              <a:defRPr/>
            </a:pPr>
            <a:r>
              <a:rPr lang="en-US" smtClean="0"/>
              <a:t>2)</a:t>
            </a:r>
            <a:r>
              <a:rPr lang="en-US" baseline="0" smtClean="0"/>
              <a:t> </a:t>
            </a:r>
            <a:r>
              <a:rPr lang="en-US" smtClean="0"/>
              <a:t>We have used a base statistics class to keep track of how long a packet takes to transmit and how long the total transmit time is.</a:t>
            </a:r>
          </a:p>
          <a:p>
            <a:pPr defTabSz="880923">
              <a:defRPr/>
            </a:pPr>
            <a:endParaRPr lang="en-US" smtClean="0"/>
          </a:p>
          <a:p>
            <a:pPr defTabSz="880923">
              <a:defRPr/>
            </a:pPr>
            <a:r>
              <a:rPr lang="en-US" smtClean="0"/>
              <a:t>3) A basic rule is if you are typing the same code for different classes it’s time to create a base class and use it inside your classes.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0" hangingPunct="0">
              <a:buFont typeface="Arial" pitchFamily="34" charset="0"/>
              <a:buNone/>
            </a:pPr>
            <a:r>
              <a:rPr lang="en-US" noProof="1" smtClean="0">
                <a:cs typeface="Times New Roman" pitchFamily="18" charset="0"/>
              </a:rPr>
              <a:t>1) Compilation order of classes is not as lenient as modules where they can be compiled in any order</a:t>
            </a:r>
          </a:p>
          <a:p>
            <a:pPr>
              <a:buFont typeface="Arial" pitchFamily="34" charset="0"/>
              <a:buNone/>
            </a:pPr>
            <a:r>
              <a:rPr lang="en-US" dirty="0" smtClean="0"/>
              <a:t>2) Sometimes a class variable needs to be declared before the class itself has been declared. For example, if two classes each need a handle to the other.</a:t>
            </a:r>
          </a:p>
          <a:p>
            <a:pPr>
              <a:buFont typeface="Arial" pitchFamily="34" charset="0"/>
              <a:buChar char="•"/>
            </a:pPr>
            <a:endParaRPr lang="en-US" dirty="0" smtClean="0">
              <a:cs typeface="Times New Roman" pitchFamily="18" charset="0"/>
            </a:endParaRPr>
          </a:p>
          <a:p>
            <a:pPr>
              <a:buFont typeface="Arial" pitchFamily="34" charset="0"/>
              <a:buNone/>
            </a:pPr>
            <a:r>
              <a:rPr lang="en-US" dirty="0" smtClean="0">
                <a:cs typeface="Times New Roman" pitchFamily="18" charset="0"/>
              </a:rPr>
              <a:t>3) Only do this if you really need </a:t>
            </a:r>
            <a:r>
              <a:rPr lang="en-US" smtClean="0">
                <a:cs typeface="Times New Roman" pitchFamily="18" charset="0"/>
              </a:rPr>
              <a:t>to.</a:t>
            </a:r>
          </a:p>
          <a:p>
            <a:pPr>
              <a:buFont typeface="Arial" pitchFamily="34" charset="0"/>
              <a:buNone/>
            </a:pPr>
            <a:endParaRPr lang="en-US" smtClean="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smtClean="0"/>
              <a:t>NOTE: Skip</a:t>
            </a:r>
            <a:r>
              <a:rPr lang="en-US" baseline="0" smtClean="0"/>
              <a:t> if low on time.</a:t>
            </a:r>
            <a:endParaRPr lang="en-US" smtClean="0"/>
          </a:p>
          <a:p>
            <a:pPr>
              <a:buFont typeface="Arial" pitchFamily="34" charset="0"/>
              <a:buNone/>
            </a:pPr>
            <a:endParaRPr lang="en-US" dirty="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defTabSz="881207">
              <a:defRPr/>
            </a:pPr>
            <a:r>
              <a:rPr lang="en-US" i="1" dirty="0" smtClean="0"/>
              <a:t>See Chap_5_Basic_OOP/exercise7 for complete code example.</a:t>
            </a:r>
            <a:endParaRPr lang="en-US" dirty="0" smtClean="0"/>
          </a:p>
          <a:p>
            <a:pPr eaLnBrk="1" hangingPunct="1">
              <a:buFont typeface="Wingdings" pitchFamily="2" charset="2"/>
              <a:buNone/>
            </a:pPr>
            <a:endParaRPr lang="en-US" dirty="0" smtClean="0"/>
          </a:p>
          <a:p>
            <a:pPr eaLnBrk="1" hangingPunct="1">
              <a:buFont typeface="Wingdings" pitchFamily="2" charset="2"/>
              <a:buNone/>
            </a:pPr>
            <a:r>
              <a:rPr lang="en-US" dirty="0" smtClean="0"/>
              <a:t>class MemTrans;	</a:t>
            </a:r>
          </a:p>
          <a:p>
            <a:pPr eaLnBrk="1" hangingPunct="1">
              <a:buFont typeface="Wingdings" pitchFamily="2" charset="2"/>
              <a:buNone/>
            </a:pPr>
            <a:r>
              <a:rPr lang="en-US" dirty="0" smtClean="0"/>
              <a:t>   bit [7:0] data_in;</a:t>
            </a:r>
          </a:p>
          <a:p>
            <a:pPr eaLnBrk="1" hangingPunct="1">
              <a:buFont typeface="Wingdings" pitchFamily="2" charset="2"/>
              <a:buNone/>
            </a:pPr>
            <a:r>
              <a:rPr lang="en-US" dirty="0" smtClean="0"/>
              <a:t>   bit [3:0] address;   </a:t>
            </a:r>
          </a:p>
          <a:p>
            <a:pPr eaLnBrk="1" hangingPunct="1">
              <a:buFont typeface="Wingdings" pitchFamily="2" charset="2"/>
              <a:buNone/>
            </a:pPr>
            <a:r>
              <a:rPr lang="en-US" dirty="0" smtClean="0"/>
              <a:t>   PrintUtilities print;</a:t>
            </a:r>
          </a:p>
          <a:p>
            <a:pPr eaLnBrk="1" hangingPunct="1">
              <a:buFont typeface="Wingdings" pitchFamily="2" charset="2"/>
              <a:buNone/>
            </a:pPr>
            <a:r>
              <a:rPr lang="en-US" dirty="0" smtClean="0"/>
              <a:t>   function new();</a:t>
            </a:r>
          </a:p>
          <a:p>
            <a:pPr eaLnBrk="1" hangingPunct="1">
              <a:buFont typeface="Wingdings" pitchFamily="2" charset="2"/>
              <a:buNone/>
            </a:pPr>
            <a:r>
              <a:rPr lang="en-US" dirty="0" smtClean="0"/>
              <a:t>      print = new();</a:t>
            </a:r>
          </a:p>
          <a:p>
            <a:pPr eaLnBrk="1" hangingPunct="1">
              <a:buFont typeface="Wingdings" pitchFamily="2" charset="2"/>
              <a:buNone/>
            </a:pPr>
            <a:r>
              <a:rPr lang="en-US" dirty="0" smtClean="0"/>
              <a:t>   endfunction // new</a:t>
            </a:r>
          </a:p>
          <a:p>
            <a:pPr eaLnBrk="1" hangingPunct="1">
              <a:buFont typeface="Wingdings" pitchFamily="2" charset="2"/>
              <a:buNone/>
            </a:pPr>
            <a:r>
              <a:rPr lang="en-US" dirty="0" smtClean="0"/>
              <a:t>   function void print_all;</a:t>
            </a:r>
          </a:p>
          <a:p>
            <a:pPr eaLnBrk="1" hangingPunct="1">
              <a:buFont typeface="Wingdings" pitchFamily="2" charset="2"/>
              <a:buNone/>
            </a:pPr>
            <a:r>
              <a:rPr lang="en-US" dirty="0" smtClean="0"/>
              <a:t>      </a:t>
            </a:r>
            <a:r>
              <a:rPr lang="en-US" dirty="0" smtClean="0"/>
              <a:t>print.print_8("</a:t>
            </a:r>
            <a:r>
              <a:rPr lang="en-US" dirty="0" smtClean="0"/>
              <a:t>data_in", data_in);</a:t>
            </a:r>
          </a:p>
          <a:p>
            <a:pPr eaLnBrk="1" hangingPunct="1">
              <a:buFont typeface="Wingdings" pitchFamily="2" charset="2"/>
              <a:buNone/>
            </a:pPr>
            <a:r>
              <a:rPr lang="en-US" dirty="0" smtClean="0"/>
              <a:t>      </a:t>
            </a:r>
            <a:r>
              <a:rPr lang="en-US" dirty="0" smtClean="0"/>
              <a:t>print.print_4("</a:t>
            </a:r>
            <a:r>
              <a:rPr lang="en-US" dirty="0" smtClean="0"/>
              <a:t>address", address);</a:t>
            </a:r>
          </a:p>
          <a:p>
            <a:pPr eaLnBrk="1" hangingPunct="1">
              <a:buFont typeface="Wingdings" pitchFamily="2" charset="2"/>
              <a:buNone/>
            </a:pPr>
            <a:r>
              <a:rPr lang="en-US" dirty="0" smtClean="0"/>
              <a:t>   endfunction // print_data_address</a:t>
            </a:r>
          </a:p>
          <a:p>
            <a:pPr eaLnBrk="1" hangingPunct="1">
              <a:buFont typeface="Wingdings" pitchFamily="2" charset="2"/>
              <a:buNone/>
            </a:pPr>
            <a:r>
              <a:rPr lang="en-US" dirty="0" smtClean="0"/>
              <a:t>endclass</a:t>
            </a:r>
          </a:p>
          <a:p>
            <a:pPr eaLnBrk="1" hangingPunct="1">
              <a:buFont typeface="Wingdings" pitchFamily="2" charset="2"/>
              <a:buNone/>
            </a:pPr>
            <a:endParaRPr lang="en-US" dirty="0" smtClean="0"/>
          </a:p>
          <a:p>
            <a:pPr eaLnBrk="1" hangingPunct="1">
              <a:buFont typeface="Wingdings" pitchFamily="2" charset="2"/>
              <a:buNone/>
            </a:pPr>
            <a:r>
              <a:rPr lang="en-US" dirty="0" smtClean="0"/>
              <a:t> program automatic test;</a:t>
            </a:r>
          </a:p>
          <a:p>
            <a:pPr eaLnBrk="1" hangingPunct="1">
              <a:buFont typeface="Wingdings" pitchFamily="2" charset="2"/>
              <a:buNone/>
            </a:pPr>
            <a:r>
              <a:rPr lang="en-US" dirty="0" smtClean="0"/>
              <a:t>   import  my_package::*;</a:t>
            </a:r>
          </a:p>
          <a:p>
            <a:pPr eaLnBrk="1" hangingPunct="1">
              <a:buFont typeface="Wingdings" pitchFamily="2" charset="2"/>
              <a:buNone/>
            </a:pPr>
            <a:r>
              <a:rPr lang="en-US" dirty="0" smtClean="0"/>
              <a:t>   initial begin</a:t>
            </a:r>
          </a:p>
          <a:p>
            <a:pPr eaLnBrk="1" hangingPunct="1">
              <a:buFont typeface="Wingdings" pitchFamily="2" charset="2"/>
              <a:buNone/>
            </a:pPr>
            <a:r>
              <a:rPr lang="en-US" dirty="0" smtClean="0"/>
              <a:t>      MemTrans mt1, mt2;</a:t>
            </a:r>
          </a:p>
          <a:p>
            <a:pPr eaLnBrk="1" hangingPunct="1">
              <a:buFont typeface="Wingdings" pitchFamily="2" charset="2"/>
              <a:buNone/>
            </a:pPr>
            <a:r>
              <a:rPr lang="en-US" dirty="0" smtClean="0"/>
              <a:t>      mt1 = new();</a:t>
            </a:r>
          </a:p>
          <a:p>
            <a:pPr eaLnBrk="1" hangingPunct="1">
              <a:buFont typeface="Wingdings" pitchFamily="2" charset="2"/>
              <a:buNone/>
            </a:pPr>
            <a:r>
              <a:rPr lang="en-US" dirty="0" smtClean="0"/>
              <a:t>      mt1.print_all;</a:t>
            </a:r>
          </a:p>
          <a:p>
            <a:pPr eaLnBrk="1" hangingPunct="1">
              <a:buFont typeface="Wingdings" pitchFamily="2" charset="2"/>
              <a:buNone/>
            </a:pPr>
            <a:r>
              <a:rPr lang="en-US" dirty="0" smtClean="0"/>
              <a:t>      mt1.print.print_8("data_in", mt1.data_in);</a:t>
            </a:r>
          </a:p>
          <a:p>
            <a:pPr eaLnBrk="1" hangingPunct="1">
              <a:buFont typeface="Wingdings" pitchFamily="2" charset="2"/>
              <a:buNone/>
            </a:pPr>
            <a:r>
              <a:rPr lang="en-US" dirty="0" smtClean="0"/>
              <a:t>   end</a:t>
            </a:r>
          </a:p>
          <a:p>
            <a:pPr eaLnBrk="1" hangingPunct="1">
              <a:buFont typeface="Wingdings" pitchFamily="2" charset="2"/>
              <a:buNone/>
            </a:pPr>
            <a:r>
              <a:rPr lang="en-US" dirty="0" smtClean="0"/>
              <a:t>endprogram</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dirty="0" smtClean="0"/>
              <a:t>1) In section 5.14 Understanding Dynamic Objects.</a:t>
            </a:r>
          </a:p>
          <a:p>
            <a:pPr eaLnBrk="1" hangingPunct="1">
              <a:buFont typeface="Wingdings" pitchFamily="2" charset="2"/>
              <a:buNone/>
            </a:pPr>
            <a:r>
              <a:rPr lang="en-US" dirty="0" smtClean="0"/>
              <a:t>2) Start with a task generator that creates new transaction objects. </a:t>
            </a:r>
          </a:p>
          <a:p>
            <a:pPr eaLnBrk="1" hangingPunct="1">
              <a:buFont typeface="Wingdings" pitchFamily="2" charset="2"/>
              <a:buNone/>
            </a:pPr>
            <a:r>
              <a:rPr lang="en-US" dirty="0" smtClean="0"/>
              <a:t>3) Then call a task or function transmit and pass the handle of the object to the task or function.</a:t>
            </a:r>
          </a:p>
          <a:p>
            <a:pPr eaLnBrk="1" hangingPunct="1">
              <a:buFont typeface="Wingdings" pitchFamily="2" charset="2"/>
              <a:buNone/>
            </a:pPr>
            <a:r>
              <a:rPr lang="en-US" dirty="0" smtClean="0"/>
              <a:t>4) A copy of the handle</a:t>
            </a:r>
            <a:r>
              <a:rPr lang="en-US" baseline="0" dirty="0" smtClean="0"/>
              <a:t> is created in </a:t>
            </a:r>
            <a:r>
              <a:rPr lang="en-US" baseline="0" smtClean="0"/>
              <a:t>task transmit called trans.</a:t>
            </a:r>
            <a:endParaRPr lang="en-US" dirty="0" smtClean="0"/>
          </a:p>
          <a:p>
            <a:pPr eaLnBrk="1" hangingPunct="1">
              <a:buFont typeface="Wingdings" pitchFamily="2" charset="2"/>
              <a:buNone/>
            </a:pPr>
            <a:r>
              <a:rPr lang="en-US" dirty="0" smtClean="0"/>
              <a:t>5) Two handles are created, both point to the same object.</a:t>
            </a:r>
            <a:r>
              <a:rPr lang="en-US" baseline="0" dirty="0" smtClean="0"/>
              <a:t> </a:t>
            </a:r>
          </a:p>
          <a:p>
            <a:pPr eaLnBrk="1" hangingPunct="1">
              <a:buFont typeface="Wingdings" pitchFamily="2" charset="2"/>
              <a:buNone/>
            </a:pPr>
            <a:r>
              <a:rPr lang="en-US" baseline="0" dirty="0" smtClean="0"/>
              <a:t>6) If the handle in task transmit is modified it doesn’t affect the gen handle because it is a copy.</a:t>
            </a:r>
            <a:endParaRPr lang="en-US" dirty="0" smtClean="0"/>
          </a:p>
          <a:p>
            <a:pPr eaLnBrk="1" hangingPunct="1">
              <a:buFont typeface="Wingdings" pitchFamily="2" charset="2"/>
              <a:buNone/>
            </a:pPr>
            <a:r>
              <a:rPr lang="en-US" dirty="0" smtClean="0"/>
              <a:t>If you want to modify the handle gen pass the</a:t>
            </a:r>
            <a:r>
              <a:rPr lang="en-US" baseline="0" dirty="0" smtClean="0"/>
              <a:t> handle </a:t>
            </a:r>
            <a:r>
              <a:rPr lang="en-US" dirty="0" smtClean="0"/>
              <a:t>by reference (using the keyword ref).</a:t>
            </a:r>
          </a:p>
          <a:p>
            <a:pPr eaLnBrk="1" hangingPunct="1">
              <a:buFont typeface="Wingdings" pitchFamily="2" charset="2"/>
              <a:buNone/>
            </a:pPr>
            <a:r>
              <a:rPr lang="en-US" dirty="0" smtClean="0"/>
              <a:t>But whether or not the ref keyword is used the object can be modified since the object was not passed, only the handle. If you don’t want the object modified, pass a copy, leaving the original unmodified which we’ll see in a few slides.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a:buFont typeface="Wingdings" pitchFamily="2" charset="2"/>
              <a:buAutoNum type="arabicParenR"/>
            </a:pPr>
            <a:r>
              <a:rPr lang="en-US" dirty="0" smtClean="0"/>
              <a:t>Use </a:t>
            </a:r>
            <a:r>
              <a:rPr lang="en-US" i="1" dirty="0" smtClean="0"/>
              <a:t>ref</a:t>
            </a:r>
            <a:r>
              <a:rPr lang="en-US" dirty="0" smtClean="0"/>
              <a:t> on method arguments you want to modify including handles.</a:t>
            </a:r>
          </a:p>
          <a:p>
            <a:pPr marL="220302" indent="-220302">
              <a:buFont typeface="Wingdings" pitchFamily="2" charset="2"/>
              <a:buAutoNum type="arabicParenR"/>
            </a:pPr>
            <a:r>
              <a:rPr lang="en-US" dirty="0" smtClean="0"/>
              <a:t>Since the default direction is input</a:t>
            </a:r>
            <a:r>
              <a:rPr lang="en-US" baseline="0" dirty="0" smtClean="0"/>
              <a:t> tr cannot be </a:t>
            </a:r>
            <a:r>
              <a:rPr lang="en-US" baseline="0" dirty="0" smtClean="0"/>
              <a:t>modified which will occur when new() is called.</a:t>
            </a:r>
            <a:endParaRPr lang="en-US" baseline="0" dirty="0" smtClean="0"/>
          </a:p>
          <a:p>
            <a:pPr marL="220302" indent="-220302">
              <a:buFont typeface="Wingdings" pitchFamily="2" charset="2"/>
              <a:buAutoNum type="arabicParenR"/>
            </a:pPr>
            <a:r>
              <a:rPr lang="en-US" baseline="0" dirty="0" smtClean="0"/>
              <a:t>With the bug t =null and the display fails because there is no </a:t>
            </a:r>
            <a:r>
              <a:rPr lang="en-US" baseline="0" dirty="0" smtClean="0"/>
              <a:t>object that t points to.</a:t>
            </a:r>
            <a:endParaRPr lang="en-US" baseline="0" dirty="0" smtClean="0"/>
          </a:p>
          <a:p>
            <a:pPr marL="220302" indent="-220302">
              <a:buFont typeface="Wingdings" pitchFamily="2" charset="2"/>
              <a:buAutoNum type="arabicParenR"/>
            </a:pPr>
            <a:r>
              <a:rPr lang="en-US" baseline="0" dirty="0" smtClean="0"/>
              <a:t>With the correction 42 is displayed.</a:t>
            </a:r>
          </a:p>
          <a:p>
            <a:pPr marL="220302" indent="-220302">
              <a:buFont typeface="Wingdings" pitchFamily="2" charset="2"/>
              <a:buNone/>
            </a:pPr>
            <a:endParaRPr lang="en-US" baseline="0" dirty="0" smtClean="0"/>
          </a:p>
          <a:p>
            <a:pPr marL="220302" indent="-220302">
              <a:buFont typeface="Wingdings" pitchFamily="2" charset="2"/>
              <a:buNone/>
            </a:pPr>
            <a:r>
              <a:rPr lang="en-US" baseline="0" dirty="0" smtClean="0"/>
              <a:t>Note: If the arguments to the function are specified as an output ref is not required.</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 typeface="Wingdings" pitchFamily="2" charset="2"/>
              <a:buNone/>
            </a:pPr>
            <a:r>
              <a:rPr lang="en-US" dirty="0" smtClean="0"/>
              <a:t>1) By in flight the authors mean objects are spawned in separate threads and the threads are not holding up the simulator. We’ll get to how to do this in chapter 7. The key to this issue is understanding that a transmit may take multiple clock cycles to complete.</a:t>
            </a:r>
          </a:p>
          <a:p>
            <a:pPr eaLnBrk="1" hangingPunct="1">
              <a:buFont typeface="Wingdings" pitchFamily="2" charset="2"/>
              <a:buNone/>
            </a:pPr>
            <a:endParaRPr lang="en-US" dirty="0" smtClean="0"/>
          </a:p>
          <a:p>
            <a:pPr eaLnBrk="1" hangingPunct="1">
              <a:buFont typeface="Wingdings" pitchFamily="2" charset="2"/>
              <a:buNone/>
            </a:pPr>
            <a:r>
              <a:rPr lang="en-US" dirty="0" smtClean="0"/>
              <a:t>2) If calling transmit takes 0 time how long will it take to call transmit n times?  0.</a:t>
            </a:r>
          </a:p>
          <a:p>
            <a:pPr eaLnBrk="1" hangingPunct="1">
              <a:buFont typeface="Wingdings" pitchFamily="2" charset="2"/>
              <a:buNone/>
            </a:pPr>
            <a:endParaRPr lang="en-US" dirty="0" smtClean="0"/>
          </a:p>
          <a:p>
            <a:pPr eaLnBrk="1" hangingPunct="1">
              <a:buFont typeface="Wingdings" pitchFamily="2" charset="2"/>
              <a:buNone/>
            </a:pPr>
            <a:r>
              <a:rPr lang="en-US" dirty="0" smtClean="0"/>
              <a:t>3) If we assume that calling transmit takes 1 or more clock cycles and that calling transmit does not hold up the repeat loop t.addr is randomized n times but only the final value of t.addr is used for all n threads of transmit. Essentially the values in the object are re-randomized in flight.  </a:t>
            </a:r>
          </a:p>
          <a:p>
            <a:pPr eaLnBrk="1" hangingPunct="1">
              <a:buFont typeface="Wingdings" pitchFamily="2" charset="2"/>
              <a:buNone/>
            </a:pPr>
            <a:endParaRPr lang="en-US" dirty="0" smtClean="0"/>
          </a:p>
          <a:p>
            <a:pPr eaLnBrk="1" hangingPunct="1">
              <a:buFont typeface="Wingdings" pitchFamily="2" charset="2"/>
              <a:buNone/>
            </a:pPr>
            <a:r>
              <a:rPr lang="en-US" dirty="0" smtClean="0"/>
              <a:t>4) Difficult to debug because the display will</a:t>
            </a:r>
            <a:r>
              <a:rPr lang="en-US" baseline="0" dirty="0" smtClean="0"/>
              <a:t> show random addr values. </a:t>
            </a:r>
          </a:p>
          <a:p>
            <a:pPr eaLnBrk="1" hangingPunct="1">
              <a:buFont typeface="Wingdings" pitchFamily="2" charset="2"/>
              <a:buNone/>
            </a:pPr>
            <a:endParaRPr lang="en-US" baseline="0" dirty="0" smtClean="0"/>
          </a:p>
          <a:p>
            <a:pPr eaLnBrk="1" hangingPunct="1">
              <a:buFont typeface="Wingdings" pitchFamily="2" charset="2"/>
              <a:buNone/>
            </a:pPr>
            <a:r>
              <a:rPr lang="en-US" dirty="0" smtClean="0"/>
              <a:t>5) To fix this create n new </a:t>
            </a:r>
            <a:r>
              <a:rPr lang="en-US" smtClean="0"/>
              <a:t>objects.</a:t>
            </a:r>
          </a:p>
          <a:p>
            <a:pPr eaLnBrk="1" hangingPunct="1">
              <a:buFont typeface="Wingdings" pitchFamily="2" charset="2"/>
              <a:buNone/>
            </a:pPr>
            <a:endParaRPr lang="en-US" smtClean="0"/>
          </a:p>
          <a:p>
            <a:pPr eaLnBrk="1" hangingPunct="1">
              <a:buFont typeface="Wingdings" pitchFamily="2" charset="2"/>
              <a:buNone/>
            </a:pPr>
            <a:r>
              <a:rPr lang="en-US" dirty="0" smtClean="0"/>
              <a:t>NOTE: Assuming that the transmit task makes a copy of the handle (i.e.</a:t>
            </a:r>
            <a:r>
              <a:rPr lang="en-US" baseline="0" dirty="0" smtClean="0"/>
              <a:t> not passed by ref) </a:t>
            </a:r>
            <a:r>
              <a:rPr lang="en-US" dirty="0" smtClean="0"/>
              <a:t>you can recycle the same handle over and over. This is required since only 1 handle</a:t>
            </a:r>
            <a:r>
              <a:rPr lang="en-US" baseline="0" dirty="0" smtClean="0"/>
              <a:t> t is created. Remember that unless the handle is passed by ref the task/function makes a copy.</a:t>
            </a: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eaLnBrk="1" hangingPunct="1">
              <a:buFont typeface="Wingdings" pitchFamily="2" charset="2"/>
              <a:buAutoNum type="arabicParenR"/>
            </a:pPr>
            <a:r>
              <a:rPr lang="en-US" baseline="0" smtClean="0"/>
              <a:t>Each </a:t>
            </a:r>
            <a:r>
              <a:rPr lang="en-US" baseline="0" dirty="0" smtClean="0"/>
              <a:t>element in the array points to an </a:t>
            </a:r>
            <a:r>
              <a:rPr lang="en-US" baseline="0" smtClean="0"/>
              <a:t>object.</a:t>
            </a:r>
          </a:p>
          <a:p>
            <a:pPr marL="228600" indent="-228600" eaLnBrk="1" hangingPunct="1">
              <a:buFont typeface="Wingdings" pitchFamily="2" charset="2"/>
              <a:buAutoNum type="arabicParenR"/>
            </a:pPr>
            <a:r>
              <a:rPr lang="en-US" baseline="0" smtClean="0"/>
              <a:t>Don’t attempt to do tarray = new(). This is a compile error. No way to call new on an entire array of handles.</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1207">
              <a:defRPr/>
            </a:pPr>
            <a:r>
              <a:rPr lang="en-US" i="1" dirty="0" smtClean="0"/>
              <a:t>See Chap_5_Basic_OOP/exercise8 for complete code example.</a:t>
            </a:r>
            <a:endParaRPr lang="en-US" dirty="0" smtClean="0"/>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Complete the code as instructed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program automatic test; </a:t>
            </a:r>
          </a:p>
          <a:p>
            <a:r>
              <a:rPr lang="en-US" dirty="0" smtClean="0">
                <a:latin typeface="Times New Roman" pitchFamily="18" charset="0"/>
                <a:cs typeface="Times New Roman" pitchFamily="18" charset="0"/>
              </a:rPr>
              <a:t>   import  </a:t>
            </a:r>
            <a:r>
              <a:rPr lang="en-US" dirty="0" err="1" smtClean="0">
                <a:latin typeface="Times New Roman" pitchFamily="18" charset="0"/>
                <a:cs typeface="Times New Roman" pitchFamily="18" charset="0"/>
              </a:rPr>
              <a:t>my_package</a:t>
            </a:r>
            <a:r>
              <a:rPr lang="en-US" dirty="0" smtClean="0">
                <a:latin typeface="Times New Roman" pitchFamily="18" charset="0"/>
                <a:cs typeface="Times New Roman" pitchFamily="18" charset="0"/>
              </a:rPr>
              <a:t>::*;</a:t>
            </a:r>
          </a:p>
          <a:p>
            <a:endParaRPr lang="en-US" sz="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initial begin</a:t>
            </a:r>
          </a:p>
          <a:p>
            <a:r>
              <a:rPr lang="en-US" dirty="0" smtClean="0">
                <a:latin typeface="Times New Roman" pitchFamily="18" charset="0"/>
                <a:cs typeface="Times New Roman" pitchFamily="18" charset="0"/>
              </a:rPr>
              <a:t>      Transaction </a:t>
            </a:r>
            <a:r>
              <a:rPr lang="en-US" dirty="0" err="1" smtClean="0">
                <a:latin typeface="Times New Roman" pitchFamily="18" charset="0"/>
                <a:cs typeface="Times New Roman" pitchFamily="18" charset="0"/>
              </a:rPr>
              <a:t>tarray</a:t>
            </a:r>
            <a:r>
              <a:rPr lang="en-US" dirty="0" smtClean="0">
                <a:latin typeface="Times New Roman" pitchFamily="18" charset="0"/>
                <a:cs typeface="Times New Roman" pitchFamily="18" charset="0"/>
              </a:rPr>
              <a:t>[5];</a:t>
            </a:r>
          </a:p>
          <a:p>
            <a:r>
              <a:rPr lang="en-US" dirty="0" smtClean="0">
                <a:latin typeface="Times New Roman" pitchFamily="18" charset="0"/>
                <a:cs typeface="Times New Roman" pitchFamily="18" charset="0"/>
              </a:rPr>
              <a:t>      generator(</a:t>
            </a:r>
            <a:r>
              <a:rPr lang="en-US" dirty="0" err="1" smtClean="0">
                <a:latin typeface="Times New Roman" pitchFamily="18" charset="0"/>
                <a:cs typeface="Times New Roman" pitchFamily="18" charset="0"/>
              </a:rPr>
              <a:t>tarray</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end   </a:t>
            </a:r>
          </a:p>
          <a:p>
            <a:endParaRPr lang="en-US" sz="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task generator(ref Transaction </a:t>
            </a:r>
            <a:r>
              <a:rPr lang="en-US" dirty="0" err="1" smtClean="0">
                <a:latin typeface="Times New Roman" pitchFamily="18" charset="0"/>
                <a:cs typeface="Times New Roman" pitchFamily="18" charset="0"/>
              </a:rPr>
              <a:t>gen_array</a:t>
            </a:r>
            <a:r>
              <a:rPr lang="en-US" dirty="0" smtClean="0">
                <a:latin typeface="Times New Roman" pitchFamily="18" charset="0"/>
                <a:cs typeface="Times New Roman" pitchFamily="18" charset="0"/>
              </a:rPr>
              <a:t>[5]);</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foreach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gen_array</a:t>
            </a:r>
            <a:r>
              <a:rPr lang="en-US" dirty="0" smtClean="0">
                <a:latin typeface="Times New Roman" pitchFamily="18" charset="0"/>
                <a:cs typeface="Times New Roman" pitchFamily="18" charset="0"/>
              </a:rPr>
              <a:t>[i])  begin</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gen_array</a:t>
            </a:r>
            <a:r>
              <a:rPr lang="en-US" dirty="0" smtClean="0">
                <a:latin typeface="Times New Roman" pitchFamily="18" charset="0"/>
                <a:cs typeface="Times New Roman" pitchFamily="18" charset="0"/>
              </a:rPr>
              <a:t>[i] = new();</a:t>
            </a:r>
          </a:p>
          <a:p>
            <a:r>
              <a:rPr lang="en-US" dirty="0" smtClean="0">
                <a:latin typeface="Times New Roman" pitchFamily="18" charset="0"/>
                <a:cs typeface="Times New Roman" pitchFamily="18" charset="0"/>
              </a:rPr>
              <a:t>	  transmit(</a:t>
            </a:r>
            <a:r>
              <a:rPr lang="en-US" dirty="0" err="1" smtClean="0">
                <a:latin typeface="Times New Roman" pitchFamily="18" charset="0"/>
                <a:cs typeface="Times New Roman" pitchFamily="18" charset="0"/>
              </a:rPr>
              <a:t>gen_array</a:t>
            </a:r>
            <a:r>
              <a:rPr lang="en-US" dirty="0" smtClean="0">
                <a:latin typeface="Times New Roman" pitchFamily="18" charset="0"/>
                <a:cs typeface="Times New Roman" pitchFamily="18" charset="0"/>
              </a:rPr>
              <a:t>[i]);</a:t>
            </a:r>
          </a:p>
          <a:p>
            <a:r>
              <a:rPr lang="en-US" dirty="0" smtClean="0">
                <a:latin typeface="Times New Roman" pitchFamily="18" charset="0"/>
                <a:cs typeface="Times New Roman" pitchFamily="18" charset="0"/>
              </a:rPr>
              <a:t>       end</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endtask</a:t>
            </a:r>
            <a:endParaRPr lang="en-US" dirty="0" smtClean="0">
              <a:latin typeface="Times New Roman" pitchFamily="18" charset="0"/>
              <a:cs typeface="Times New Roman" pitchFamily="18" charset="0"/>
            </a:endParaRPr>
          </a:p>
          <a:p>
            <a:endParaRPr lang="en-US" sz="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task transmit(Transaction </a:t>
            </a:r>
            <a:r>
              <a:rPr lang="en-US" dirty="0" err="1" smtClean="0">
                <a:latin typeface="Times New Roman" pitchFamily="18" charset="0"/>
                <a:cs typeface="Times New Roman" pitchFamily="18" charset="0"/>
              </a:rPr>
              <a:t>tr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endtask</a:t>
            </a:r>
            <a:r>
              <a:rPr lang="en-US" dirty="0" smtClean="0">
                <a:latin typeface="Times New Roman" pitchFamily="18" charset="0"/>
                <a:cs typeface="Times New Roman" pitchFamily="18" charset="0"/>
              </a:rPr>
              <a:t> // transmit</a:t>
            </a:r>
          </a:p>
          <a:p>
            <a:endParaRPr lang="en-US" sz="8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endprogram</a:t>
            </a:r>
            <a:endParaRPr lang="en-US" dirty="0" smtClean="0">
              <a:latin typeface="Times New Roman" pitchFamily="18" charset="0"/>
              <a:cs typeface="Times New Roman" pitchFamily="18" charset="0"/>
            </a:endParaRPr>
          </a:p>
          <a:p>
            <a:pPr eaLnBrk="1" hangingPunct="1">
              <a:buFont typeface="Wingdings" pitchFamily="2" charset="2"/>
              <a:buNone/>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cs typeface="Times New Roman" pitchFamily="18" charset="0"/>
              </a:rPr>
              <a:t>1) Using the new operator to copy an object results in a shallow copy which only copies the current object and variables. This is because any custom constructor is not called</a:t>
            </a:r>
          </a:p>
          <a:p>
            <a:endParaRPr lang="en-US" dirty="0" smtClean="0">
              <a:cs typeface="Times New Roman" pitchFamily="18" charset="0"/>
            </a:endParaRPr>
          </a:p>
          <a:p>
            <a:r>
              <a:rPr lang="en-US" dirty="0" smtClean="0">
                <a:latin typeface="Times New Roman" pitchFamily="18" charset="0"/>
                <a:cs typeface="Times New Roman" pitchFamily="18" charset="0"/>
              </a:rPr>
              <a:t>2) src.stats.StartT=42; assigns to 42 the StartT variable in the class Statistics object pointed to by handle stats.  This handle is in object src.</a:t>
            </a:r>
          </a:p>
          <a:p>
            <a:endParaRPr lang="en-US" dirty="0" smtClean="0">
              <a:cs typeface="Times New Roman" pitchFamily="18" charset="0"/>
            </a:endParaRPr>
          </a:p>
          <a:p>
            <a:r>
              <a:rPr lang="en-US" dirty="0" smtClean="0">
                <a:cs typeface="Times New Roman" pitchFamily="18" charset="0"/>
              </a:rPr>
              <a:t>3) dst = new src; blindly copies src to dst.  A new Transaction object is created, a new id, and a new stats handle but the custom constructor in class Transaction is not called. This means that even though a new stats handle is created a new Statistics object is not and the id is initialized to it’s default, 0. Both src.stats and dst.stats points to the single Statistics object.</a:t>
            </a:r>
          </a:p>
          <a:p>
            <a:endParaRPr lang="en-US" dirty="0" smtClean="0">
              <a:cs typeface="Times New Roman" pitchFamily="18" charset="0"/>
            </a:endParaRPr>
          </a:p>
          <a:p>
            <a:pPr defTabSz="880923">
              <a:defRPr/>
            </a:pPr>
            <a:r>
              <a:rPr lang="en-US" dirty="0" smtClean="0">
                <a:cs typeface="Times New Roman" pitchFamily="18" charset="0"/>
              </a:rPr>
              <a:t>4) When </a:t>
            </a:r>
            <a:r>
              <a:rPr lang="en-US" dirty="0" smtClean="0">
                <a:latin typeface="Times New Roman" pitchFamily="18" charset="0"/>
                <a:cs typeface="Times New Roman" pitchFamily="18" charset="0"/>
              </a:rPr>
              <a:t>dst.stats.StartT = 96 is executed the value of StartT is changed to 96.  Probably not what we want.</a:t>
            </a:r>
          </a:p>
          <a:p>
            <a:pPr defTabSz="880923">
              <a:defRPr/>
            </a:pPr>
            <a:endParaRPr lang="en-US" dirty="0" smtClean="0">
              <a:latin typeface="Times New Roman" pitchFamily="18" charset="0"/>
              <a:cs typeface="Times New Roman" pitchFamily="18" charset="0"/>
            </a:endParaRPr>
          </a:p>
          <a:p>
            <a:pPr defTabSz="880923">
              <a:defRPr/>
            </a:pPr>
            <a:r>
              <a:rPr lang="en-US" dirty="0" smtClean="0">
                <a:latin typeface="Times New Roman" pitchFamily="18" charset="0"/>
                <a:cs typeface="Times New Roman" pitchFamily="18" charset="0"/>
              </a:rPr>
              <a:t>5) For all but the most trivial classes you should write your own copy function</a:t>
            </a:r>
          </a:p>
        </p:txBody>
      </p:sp>
      <p:sp>
        <p:nvSpPr>
          <p:cNvPr id="4" name="Slide Number Placeholder 3"/>
          <p:cNvSpPr>
            <a:spLocks noGrp="1"/>
          </p:cNvSpPr>
          <p:nvPr>
            <p:ph type="sldNum" sz="quarter" idx="10"/>
          </p:nvPr>
        </p:nvSpPr>
        <p:spPr/>
        <p:txBody>
          <a:bodyPr/>
          <a:lstStyle/>
          <a:p>
            <a:fld id="{9496BE8D-5B08-4040-8D09-919B89F312A5}"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9BD216-57CE-41A3-B64F-34986161A835}" type="slidenum">
              <a:rPr lang="en-US"/>
              <a:pPr/>
              <a:t>4</a:t>
            </a:fld>
            <a:endParaRPr lang="en-US" dirty="0"/>
          </a:p>
        </p:txBody>
      </p:sp>
      <p:sp>
        <p:nvSpPr>
          <p:cNvPr id="23555" name="Rectangle 2"/>
          <p:cNvSpPr>
            <a:spLocks noGrp="1" noRot="1" noChangeAspect="1" noChangeArrowheads="1" noTextEdit="1"/>
          </p:cNvSpPr>
          <p:nvPr>
            <p:ph type="sldImg"/>
          </p:nvPr>
        </p:nvSpPr>
        <p:spPr>
          <a:xfrm>
            <a:off x="400050" y="187325"/>
            <a:ext cx="6288088" cy="4718050"/>
          </a:xfrm>
          <a:solidFill>
            <a:srgbClr val="FFFFFF"/>
          </a:solidFill>
          <a:ln/>
        </p:spPr>
      </p:sp>
      <p:sp>
        <p:nvSpPr>
          <p:cNvPr id="23556" name="Rectangle 3"/>
          <p:cNvSpPr>
            <a:spLocks noGrp="1" noChangeArrowheads="1"/>
          </p:cNvSpPr>
          <p:nvPr>
            <p:ph type="body" idx="1"/>
          </p:nvPr>
        </p:nvSpPr>
        <p:spPr>
          <a:xfrm>
            <a:off x="464009" y="5417136"/>
            <a:ext cx="6210587" cy="3493623"/>
          </a:xfrm>
          <a:solidFill>
            <a:srgbClr val="FFFFFF"/>
          </a:solidFill>
          <a:ln>
            <a:solidFill>
              <a:srgbClr val="000000"/>
            </a:solidFill>
          </a:ln>
        </p:spPr>
        <p:txBody>
          <a:bodyPr lIns="88085" tIns="44043" rIns="88085" bIns="44043"/>
          <a:lstStyle/>
          <a:p>
            <a:pPr eaLnBrk="1" hangingPunct="1"/>
            <a:r>
              <a:rPr lang="en-US" dirty="0" smtClean="0">
                <a:latin typeface="Arial" pitchFamily="34" charset="0"/>
              </a:rPr>
              <a:t>1) The class is a blueprint of a house. This plan</a:t>
            </a:r>
            <a:r>
              <a:rPr lang="en-US" baseline="0" dirty="0" smtClean="0">
                <a:latin typeface="Arial" pitchFamily="34" charset="0"/>
              </a:rPr>
              <a:t> describes the structure of the house, but you cannot live in a blueprint you need to physically build the house. </a:t>
            </a:r>
          </a:p>
          <a:p>
            <a:pPr eaLnBrk="1" hangingPunct="1"/>
            <a:r>
              <a:rPr lang="en-US" baseline="0" dirty="0" smtClean="0">
                <a:latin typeface="Arial" pitchFamily="34" charset="0"/>
              </a:rPr>
              <a:t>2) An object is the actual house. Just like a blueprint can be used over and over a class can be called over and over to create lots of objects.  </a:t>
            </a:r>
          </a:p>
          <a:p>
            <a:pPr eaLnBrk="1" hangingPunct="1"/>
            <a:r>
              <a:rPr lang="en-US" baseline="0" dirty="0" smtClean="0">
                <a:latin typeface="Arial" pitchFamily="34" charset="0"/>
              </a:rPr>
              <a:t>3) The handle, or pointer in C++ terminology, of the house is the address. It uniquely identifies the house (object).  </a:t>
            </a:r>
          </a:p>
          <a:p>
            <a:pPr eaLnBrk="1" hangingPunct="1"/>
            <a:r>
              <a:rPr lang="en-US" baseline="0" dirty="0" smtClean="0">
                <a:latin typeface="Arial" pitchFamily="34" charset="0"/>
              </a:rPr>
              <a:t>4) Inside the house are things to manipulate like light switches. In SystemVerilog they are called properties. In Verilog they would be called variables and in C++ would be called data members.  </a:t>
            </a:r>
          </a:p>
          <a:p>
            <a:pPr eaLnBrk="1" hangingPunct="1"/>
            <a:r>
              <a:rPr lang="en-US" baseline="0" dirty="0" smtClean="0">
                <a:latin typeface="Arial" pitchFamily="34" charset="0"/>
              </a:rPr>
              <a:t>5) The action to turn on/off the switches is done by methods.  In Verilog this is done in tasks, functions, initial, and always blocks.  In C++ these would be called member functions.</a:t>
            </a:r>
            <a:endParaRPr lang="en-US" dirty="0" smtClean="0">
              <a:latin typeface="Arial"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880923">
              <a:defRPr/>
            </a:pPr>
            <a:r>
              <a:rPr lang="en-US" dirty="0" smtClean="0">
                <a:cs typeface="Times New Roman" pitchFamily="18" charset="0"/>
              </a:rPr>
              <a:t>1) function Transaction copy(); Function copy returns a handle of type Transaction;</a:t>
            </a:r>
          </a:p>
          <a:p>
            <a:pPr marL="0" lvl="2" defTabSz="880923">
              <a:defRPr/>
            </a:pPr>
            <a:r>
              <a:rPr lang="en-US" dirty="0" smtClean="0">
                <a:cs typeface="Times New Roman" pitchFamily="18" charset="0"/>
              </a:rPr>
              <a:t>2) copy = new(); creates an object of type Transaction and also calls the custom constructor so a Statistics object also gets created.</a:t>
            </a:r>
          </a:p>
          <a:p>
            <a:pPr marL="0" lvl="2" defTabSz="880923">
              <a:defRPr/>
            </a:pPr>
            <a:r>
              <a:rPr lang="en-US" dirty="0" smtClean="0">
                <a:cs typeface="Times New Roman" pitchFamily="18" charset="0"/>
              </a:rPr>
              <a:t>3) </a:t>
            </a:r>
            <a:r>
              <a:rPr lang="en-US" dirty="0" err="1" smtClean="0">
                <a:cs typeface="Times New Roman" pitchFamily="18" charset="0"/>
              </a:rPr>
              <a:t>copy.addr</a:t>
            </a:r>
            <a:r>
              <a:rPr lang="en-US" dirty="0" smtClean="0">
                <a:cs typeface="Times New Roman" pitchFamily="18" charset="0"/>
              </a:rPr>
              <a:t> = </a:t>
            </a:r>
            <a:r>
              <a:rPr lang="en-US" dirty="0" err="1" smtClean="0">
                <a:cs typeface="Times New Roman" pitchFamily="18" charset="0"/>
              </a:rPr>
              <a:t>addr</a:t>
            </a:r>
            <a:r>
              <a:rPr lang="en-US" dirty="0" smtClean="0">
                <a:cs typeface="Times New Roman" pitchFamily="18" charset="0"/>
              </a:rPr>
              <a:t>; copy all the data values</a:t>
            </a:r>
          </a:p>
          <a:p>
            <a:pPr marL="0" lvl="2" defTabSz="880923">
              <a:defRPr/>
            </a:pPr>
            <a:r>
              <a:rPr lang="en-US" dirty="0" smtClean="0">
                <a:cs typeface="Times New Roman" pitchFamily="18" charset="0"/>
              </a:rPr>
              <a:t>4)</a:t>
            </a:r>
            <a:r>
              <a:rPr lang="en-US" baseline="0" dirty="0" smtClean="0">
                <a:cs typeface="Times New Roman" pitchFamily="18" charset="0"/>
              </a:rPr>
              <a:t> </a:t>
            </a:r>
            <a:r>
              <a:rPr lang="en-US" dirty="0" err="1" smtClean="0">
                <a:cs typeface="Times New Roman" pitchFamily="18" charset="0"/>
              </a:rPr>
              <a:t>copy.stats</a:t>
            </a:r>
            <a:r>
              <a:rPr lang="en-US" dirty="0" smtClean="0">
                <a:cs typeface="Times New Roman" pitchFamily="18" charset="0"/>
              </a:rPr>
              <a:t> = </a:t>
            </a:r>
            <a:r>
              <a:rPr lang="en-US" dirty="0" err="1" smtClean="0">
                <a:cs typeface="Times New Roman" pitchFamily="18" charset="0"/>
              </a:rPr>
              <a:t>stats.copy</a:t>
            </a:r>
            <a:r>
              <a:rPr lang="en-US" dirty="0" smtClean="0">
                <a:cs typeface="Times New Roman" pitchFamily="18" charset="0"/>
              </a:rPr>
              <a:t>(); call the copy function of the Statistics class</a:t>
            </a:r>
            <a:r>
              <a:rPr lang="en-US" smtClean="0">
                <a:cs typeface="Times New Roman" pitchFamily="18" charset="0"/>
              </a:rPr>
              <a:t>. </a:t>
            </a:r>
            <a:endParaRPr lang="en-US" dirty="0" smtClean="0">
              <a:cs typeface="Times New Roman" pitchFamily="18" charset="0"/>
            </a:endParaRPr>
          </a:p>
          <a:p>
            <a:pPr marL="0" lvl="2" defTabSz="880923">
              <a:defRPr/>
            </a:pPr>
            <a:r>
              <a:rPr lang="en-US" dirty="0" smtClean="0">
                <a:cs typeface="Times New Roman" pitchFamily="18" charset="0"/>
              </a:rPr>
              <a:t>5) The Statistics copy function is very simple and is what your copy function will probably look like </a:t>
            </a:r>
            <a:r>
              <a:rPr lang="en-US" smtClean="0">
                <a:cs typeface="Times New Roman" pitchFamily="18" charset="0"/>
              </a:rPr>
              <a:t>initially.</a:t>
            </a:r>
          </a:p>
          <a:p>
            <a:r>
              <a:rPr lang="en-US" smtClean="0"/>
              <a:t>6) UVM data macros create the </a:t>
            </a:r>
            <a:r>
              <a:rPr lang="en-US" sz="1100" smtClean="0"/>
              <a:t>copy </a:t>
            </a:r>
            <a:r>
              <a:rPr lang="en-US" smtClean="0"/>
              <a:t>function automatically. Manually creating the copy function is very error prone, especially when you add new variables. Forget one and your copy function is incomplete. </a:t>
            </a:r>
            <a:endParaRPr lang="en-US" smtClean="0">
              <a:cs typeface="Times New Roman" pitchFamily="18" charset="0"/>
            </a:endParaRPr>
          </a:p>
          <a:p>
            <a:pPr marL="0" lvl="2" defTabSz="880923">
              <a:defRPr/>
            </a:pPr>
            <a:endParaRPr lang="en-US" dirty="0" smtClean="0">
              <a:cs typeface="Times New Roman" pitchFamily="18" charset="0"/>
            </a:endParaRPr>
          </a:p>
          <a:p>
            <a:pPr marL="0" lvl="2" defTabSz="880923">
              <a:defRP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2" defTabSz="880923">
              <a:defRPr/>
            </a:pPr>
            <a:r>
              <a:rPr lang="en-US" smtClean="0">
                <a:cs typeface="Times New Roman" pitchFamily="18" charset="0"/>
              </a:rPr>
              <a:t>the only difference here is that we call the Transaction class copy function which calls the Statistics class copy function and the class is perfectly copied.  If you don’t have classes inside of classes you might be temped to not write a copy function but if your testbench evolves to a point that you need a class inside of a class you will have to write lots of copy function and replace the appropriate new() with copy(). Testbenches have a habit of getting more complex than initially planned.</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defTabSz="881207">
              <a:defRPr/>
            </a:pPr>
            <a:r>
              <a:rPr lang="en-US" i="1" dirty="0" smtClean="0"/>
              <a:t>See Chap_5_Basic_OOP/exercise9 for complete code example.</a:t>
            </a:r>
            <a:endParaRPr lang="en-US" dirty="0" smtClean="0"/>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package automatic my_package;</a:t>
            </a:r>
          </a:p>
          <a:p>
            <a:r>
              <a:rPr lang="en-US" dirty="0" smtClean="0">
                <a:latin typeface="Times New Roman" pitchFamily="18" charset="0"/>
                <a:cs typeface="Times New Roman" pitchFamily="18" charset="0"/>
              </a:rPr>
              <a:t>class MemTrans;	</a:t>
            </a:r>
          </a:p>
          <a:p>
            <a:r>
              <a:rPr lang="en-US" dirty="0" smtClean="0">
                <a:latin typeface="Times New Roman" pitchFamily="18" charset="0"/>
                <a:cs typeface="Times New Roman" pitchFamily="18" charset="0"/>
              </a:rPr>
              <a:t>   bit [7:0] data_in;</a:t>
            </a:r>
          </a:p>
          <a:p>
            <a:r>
              <a:rPr lang="en-US" dirty="0" smtClean="0">
                <a:latin typeface="Times New Roman" pitchFamily="18" charset="0"/>
                <a:cs typeface="Times New Roman" pitchFamily="18" charset="0"/>
              </a:rPr>
              <a:t>   bit [3:0] address;</a:t>
            </a:r>
          </a:p>
          <a:p>
            <a:r>
              <a:rPr lang="en-US" dirty="0" smtClean="0">
                <a:latin typeface="Times New Roman" pitchFamily="18" charset="0"/>
                <a:cs typeface="Times New Roman" pitchFamily="18" charset="0"/>
              </a:rPr>
              <a:t>   Statistics stats;</a:t>
            </a:r>
          </a:p>
          <a:p>
            <a:r>
              <a:rPr lang="en-US" dirty="0" smtClean="0">
                <a:latin typeface="Times New Roman" pitchFamily="18" charset="0"/>
                <a:cs typeface="Times New Roman" pitchFamily="18" charset="0"/>
              </a:rPr>
              <a:t>   function new();</a:t>
            </a:r>
          </a:p>
          <a:p>
            <a:r>
              <a:rPr lang="en-US" dirty="0" smtClean="0">
                <a:latin typeface="Times New Roman" pitchFamily="18" charset="0"/>
                <a:cs typeface="Times New Roman" pitchFamily="18" charset="0"/>
              </a:rPr>
              <a:t>      data_in = 3;</a:t>
            </a:r>
          </a:p>
          <a:p>
            <a:r>
              <a:rPr lang="en-US" dirty="0" smtClean="0">
                <a:latin typeface="Times New Roman" pitchFamily="18" charset="0"/>
                <a:cs typeface="Times New Roman" pitchFamily="18" charset="0"/>
              </a:rPr>
              <a:t>      address = 5;</a:t>
            </a:r>
          </a:p>
          <a:p>
            <a:r>
              <a:rPr lang="en-US" dirty="0" smtClean="0">
                <a:latin typeface="Times New Roman" pitchFamily="18" charset="0"/>
                <a:cs typeface="Times New Roman" pitchFamily="18" charset="0"/>
              </a:rPr>
              <a:t>      stats = new();</a:t>
            </a:r>
          </a:p>
          <a:p>
            <a:r>
              <a:rPr lang="en-US" dirty="0" smtClean="0">
                <a:latin typeface="Times New Roman" pitchFamily="18" charset="0"/>
                <a:cs typeface="Times New Roman" pitchFamily="18" charset="0"/>
              </a:rPr>
              <a:t>   endfunction</a:t>
            </a:r>
          </a:p>
          <a:p>
            <a:r>
              <a:rPr lang="en-US" dirty="0" smtClean="0">
                <a:latin typeface="Times New Roman" pitchFamily="18" charset="0"/>
                <a:cs typeface="Times New Roman" pitchFamily="18" charset="0"/>
              </a:rPr>
              <a:t>   function MemTrans copy();</a:t>
            </a:r>
          </a:p>
          <a:p>
            <a:r>
              <a:rPr lang="en-US" dirty="0" smtClean="0">
                <a:latin typeface="Times New Roman" pitchFamily="18" charset="0"/>
                <a:cs typeface="Times New Roman" pitchFamily="18" charset="0"/>
              </a:rPr>
              <a:t>      copy = new();</a:t>
            </a:r>
          </a:p>
          <a:p>
            <a:r>
              <a:rPr lang="en-US" dirty="0" smtClean="0">
                <a:latin typeface="Times New Roman" pitchFamily="18" charset="0"/>
                <a:cs typeface="Times New Roman" pitchFamily="18" charset="0"/>
              </a:rPr>
              <a:t>      copy.address = address;</a:t>
            </a:r>
          </a:p>
          <a:p>
            <a:r>
              <a:rPr lang="en-US" dirty="0" smtClean="0">
                <a:latin typeface="Times New Roman" pitchFamily="18" charset="0"/>
                <a:cs typeface="Times New Roman" pitchFamily="18" charset="0"/>
              </a:rPr>
              <a:t>      copy.data_in = data_in; </a:t>
            </a:r>
          </a:p>
          <a:p>
            <a:r>
              <a:rPr lang="en-US" dirty="0" smtClean="0">
                <a:latin typeface="Times New Roman" pitchFamily="18" charset="0"/>
                <a:cs typeface="Times New Roman" pitchFamily="18" charset="0"/>
              </a:rPr>
              <a:t>      copy.stats = stats.copy();</a:t>
            </a:r>
          </a:p>
          <a:p>
            <a:r>
              <a:rPr lang="en-US" dirty="0" smtClean="0">
                <a:latin typeface="Times New Roman" pitchFamily="18" charset="0"/>
                <a:cs typeface="Times New Roman" pitchFamily="18" charset="0"/>
              </a:rPr>
              <a:t>   endfunction // copy</a:t>
            </a:r>
          </a:p>
          <a:p>
            <a:r>
              <a:rPr lang="en-US" dirty="0" smtClean="0">
                <a:latin typeface="Times New Roman" pitchFamily="18" charset="0"/>
                <a:cs typeface="Times New Roman" pitchFamily="18" charset="0"/>
              </a:rPr>
              <a:t>   function void print();</a:t>
            </a:r>
          </a:p>
          <a:p>
            <a:r>
              <a:rPr lang="en-US" dirty="0" smtClean="0">
                <a:latin typeface="Times New Roman" pitchFamily="18" charset="0"/>
                <a:cs typeface="Times New Roman" pitchFamily="18" charset="0"/>
              </a:rPr>
              <a:t>      $display("Data_in = %h, address = %h", data_in, address);</a:t>
            </a:r>
          </a:p>
          <a:p>
            <a:r>
              <a:rPr lang="en-US" dirty="0" smtClean="0">
                <a:latin typeface="Times New Roman" pitchFamily="18" charset="0"/>
                <a:cs typeface="Times New Roman" pitchFamily="18" charset="0"/>
              </a:rPr>
              <a:t>   endfunction</a:t>
            </a:r>
          </a:p>
          <a:p>
            <a:r>
              <a:rPr lang="en-US" dirty="0" smtClean="0">
                <a:latin typeface="Times New Roman" pitchFamily="18" charset="0"/>
                <a:cs typeface="Times New Roman" pitchFamily="18" charset="0"/>
              </a:rPr>
              <a:t>endclass;</a:t>
            </a:r>
          </a:p>
          <a:p>
            <a:r>
              <a:rPr lang="en-US" dirty="0" smtClean="0">
                <a:latin typeface="Times New Roman" pitchFamily="18" charset="0"/>
                <a:cs typeface="Times New Roman" pitchFamily="18" charset="0"/>
              </a:rPr>
              <a:t>  endpackage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usage:  initial begin</a:t>
            </a:r>
          </a:p>
          <a:p>
            <a:r>
              <a:rPr lang="en-US" dirty="0" smtClean="0">
                <a:latin typeface="Times New Roman" pitchFamily="18" charset="0"/>
                <a:cs typeface="Times New Roman" pitchFamily="18" charset="0"/>
              </a:rPr>
              <a:t>      MemTrans mt1, mt2, mt3;</a:t>
            </a:r>
          </a:p>
          <a:p>
            <a:r>
              <a:rPr lang="en-US" dirty="0" smtClean="0">
                <a:latin typeface="Times New Roman" pitchFamily="18" charset="0"/>
                <a:cs typeface="Times New Roman" pitchFamily="18" charset="0"/>
              </a:rPr>
              <a:t>      mt1 = new();</a:t>
            </a:r>
          </a:p>
          <a:p>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mt2 = new mt1;</a:t>
            </a:r>
          </a:p>
          <a:p>
            <a:r>
              <a:rPr lang="en-US" dirty="0" smtClean="0">
                <a:latin typeface="Times New Roman" pitchFamily="18" charset="0"/>
                <a:cs typeface="Times New Roman" pitchFamily="18" charset="0"/>
              </a:rPr>
              <a:t>      mt3 = mt1.copy();</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0302" indent="-220302" defTabSz="881207">
              <a:buFontTx/>
              <a:buAutoNum type="arabicParenR"/>
              <a:defRPr/>
            </a:pPr>
            <a:r>
              <a:rPr lang="en-US" dirty="0" smtClean="0">
                <a:cs typeface="Times New Roman" pitchFamily="18" charset="0"/>
              </a:rPr>
              <a:t>In C++/Java all variables in a class are local unless labeled otherwise.</a:t>
            </a:r>
          </a:p>
          <a:p>
            <a:pPr marL="220302" indent="-220302" defTabSz="881207">
              <a:buFontTx/>
              <a:buAutoNum type="arabicParenR"/>
              <a:defRPr/>
            </a:pPr>
            <a:r>
              <a:rPr lang="en-US" dirty="0" smtClean="0">
                <a:cs typeface="Times New Roman" pitchFamily="18" charset="0"/>
              </a:rPr>
              <a:t>Classes provide accessor functions to allow access to the local variables. In this way only the variables the class expects to be changed can be changed.</a:t>
            </a:r>
          </a:p>
          <a:p>
            <a:pPr marL="220302" indent="-220302" defTabSz="881207">
              <a:buFontTx/>
              <a:buAutoNum type="arabicParenR"/>
              <a:defRPr/>
            </a:pPr>
            <a:r>
              <a:rPr lang="en-US" dirty="0" smtClean="0"/>
              <a:t>A member variable identified as local is available only to methods inside the class.</a:t>
            </a:r>
            <a:endParaRPr lang="en-US" dirty="0" smtClean="0">
              <a:cs typeface="Times New Roman" pitchFamily="18" charset="0"/>
            </a:endParaRPr>
          </a:p>
          <a:p>
            <a:pPr marL="220302" indent="-220302" defTabSz="881207">
              <a:buFontTx/>
              <a:buAutoNum type="arabicParenR"/>
              <a:defRPr/>
            </a:pPr>
            <a:r>
              <a:rPr lang="en-US" dirty="0" smtClean="0">
                <a:cs typeface="Times New Roman" pitchFamily="18" charset="0"/>
              </a:rPr>
              <a:t>The only difference between local and protected is that local variables are not visible to classes that are derived (or </a:t>
            </a:r>
            <a:r>
              <a:rPr lang="en-US" dirty="0" smtClean="0"/>
              <a:t>extended) from the class with the local </a:t>
            </a:r>
            <a:r>
              <a:rPr lang="en-US" dirty="0" smtClean="0"/>
              <a:t>variable. This means that</a:t>
            </a:r>
            <a:r>
              <a:rPr lang="en-US" baseline="0" dirty="0" smtClean="0"/>
              <a:t> if I have a base class, </a:t>
            </a:r>
            <a:r>
              <a:rPr lang="en-US" baseline="0" dirty="0" err="1" smtClean="0"/>
              <a:t>PrintUtilities</a:t>
            </a:r>
            <a:r>
              <a:rPr lang="en-US" baseline="0" dirty="0" smtClean="0"/>
              <a:t> with a local variable a class derived from it cannot access the local variable.</a:t>
            </a:r>
            <a:endParaRPr lang="en-US" dirty="0" smtClean="0"/>
          </a:p>
          <a:p>
            <a:pPr marL="220302" indent="-220302" defTabSz="881207">
              <a:buFontTx/>
              <a:buAutoNum type="arabicParenR"/>
              <a:defRPr/>
            </a:pPr>
            <a:r>
              <a:rPr lang="en-US" dirty="0" smtClean="0"/>
              <a:t>Classes </a:t>
            </a:r>
            <a:r>
              <a:rPr lang="en-US" dirty="0" smtClean="0"/>
              <a:t>with protected variables are </a:t>
            </a:r>
            <a:r>
              <a:rPr lang="en-US" dirty="0" smtClean="0"/>
              <a:t>visible</a:t>
            </a:r>
            <a:r>
              <a:rPr lang="en-US" baseline="0" dirty="0" smtClean="0"/>
              <a:t> even to </a:t>
            </a:r>
            <a:r>
              <a:rPr lang="en-US" baseline="0" smtClean="0"/>
              <a:t>derived classes.</a:t>
            </a:r>
            <a:endParaRPr lang="en-US" dirty="0" smtClean="0"/>
          </a:p>
          <a:p>
            <a:pPr marL="220302" indent="-220302" defTabSz="881207">
              <a:buFontTx/>
              <a:buAutoNum type="arabicParenR"/>
              <a:defRPr/>
            </a:pPr>
            <a:r>
              <a:rPr lang="en-US" dirty="0" smtClean="0"/>
              <a:t>With testbenches want the flexibility to, for example, inject errors. If any variable to do this were local or protected accessor functions would need to be written which makes the testbench larger and more complex.</a:t>
            </a:r>
          </a:p>
          <a:p>
            <a:pPr marL="220302" indent="-220302" defTabSz="881207">
              <a:buFontTx/>
              <a:buAutoNum type="arabicParenR"/>
              <a:defRPr/>
            </a:pPr>
            <a:r>
              <a:rPr lang="en-US" dirty="0" smtClean="0"/>
              <a:t>It’s a tradeoff.</a:t>
            </a:r>
            <a:endParaRPr lang="en-US" dirty="0" smtClean="0">
              <a:cs typeface="Times New Roman" pitchFamily="18" charset="0"/>
            </a:endParaRPr>
          </a:p>
          <a:p>
            <a:pPr marL="220302" indent="-220302" defTabSz="881207">
              <a:buFontTx/>
              <a:buAutoNum type="arabicParenR"/>
              <a:defRPr/>
            </a:pPr>
            <a:endParaRPr lang="en-US" dirty="0" smtClean="0">
              <a:cs typeface="Times New Roman" pitchFamily="18" charset="0"/>
            </a:endParaRPr>
          </a:p>
          <a:p>
            <a:pPr marL="220302" indent="-220302" defTabSz="881207">
              <a:buFontTx/>
              <a:buAutoNum type="arabicParenR"/>
              <a:defRPr/>
            </a:pPr>
            <a:endParaRPr lang="en-US" dirty="0" smtClean="0">
              <a:cs typeface="Times New Roman" pitchFamily="18" charset="0"/>
            </a:endParaRPr>
          </a:p>
          <a:p>
            <a:pPr marL="220302" indent="-220302" defTabSz="881207">
              <a:buFontTx/>
              <a:buAutoNum type="arabicParenR"/>
              <a:defRPr/>
            </a:pPr>
            <a:endParaRPr lang="en-US" dirty="0" smtClean="0">
              <a:cs typeface="Times New Roman" pitchFamily="18" charset="0"/>
            </a:endParaRPr>
          </a:p>
          <a:p>
            <a:pPr defTabSz="881207">
              <a:defRPr/>
            </a:pPr>
            <a:endParaRPr lang="en-US" dirty="0" smtClean="0">
              <a:cs typeface="Times New Roman" pitchFamily="18" charset="0"/>
            </a:endParaRPr>
          </a:p>
        </p:txBody>
      </p:sp>
      <p:sp>
        <p:nvSpPr>
          <p:cNvPr id="4" name="Slide Number Placeholder 3"/>
          <p:cNvSpPr>
            <a:spLocks noGrp="1"/>
          </p:cNvSpPr>
          <p:nvPr>
            <p:ph type="sldNum" sz="quarter" idx="10"/>
          </p:nvPr>
        </p:nvSpPr>
        <p:spPr/>
        <p:txBody>
          <a:bodyPr/>
          <a:lstStyle/>
          <a:p>
            <a:fld id="{9496BE8D-5B08-4040-8D09-919B89F312A5}"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8" charset="0"/>
                <a:cs typeface="Times New Roman" pitchFamily="18" charset="0"/>
              </a:rPr>
              <a:t>1) Each of these blocks is an object of a class that is designed as a </a:t>
            </a:r>
            <a:r>
              <a:rPr lang="en-US" dirty="0" err="1" smtClean="0">
                <a:latin typeface="Times New Roman" pitchFamily="18" charset="0"/>
                <a:cs typeface="Times New Roman" pitchFamily="18" charset="0"/>
              </a:rPr>
              <a:t>transactor</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transactor</a:t>
            </a:r>
            <a:r>
              <a:rPr lang="en-US" dirty="0" smtClean="0">
                <a:latin typeface="Times New Roman" pitchFamily="18" charset="0"/>
                <a:cs typeface="Times New Roman" pitchFamily="18" charset="0"/>
              </a:rPr>
              <a:t> simply receives a </a:t>
            </a:r>
            <a:r>
              <a:rPr lang="en-US" dirty="0" err="1" smtClean="0">
                <a:latin typeface="Times New Roman" pitchFamily="18" charset="0"/>
                <a:cs typeface="Times New Roman" pitchFamily="18" charset="0"/>
              </a:rPr>
              <a:t>transation</a:t>
            </a:r>
            <a:r>
              <a:rPr lang="en-US" dirty="0" smtClean="0">
                <a:latin typeface="Times New Roman" pitchFamily="18" charset="0"/>
                <a:cs typeface="Times New Roman" pitchFamily="18" charset="0"/>
              </a:rPr>
              <a:t> object from a previous block, makes some transformations, and sends it to the following object.   Obviously, one block needs to create the </a:t>
            </a:r>
            <a:r>
              <a:rPr lang="en-US" dirty="0" err="1" smtClean="0">
                <a:latin typeface="Times New Roman" pitchFamily="18" charset="0"/>
                <a:cs typeface="Times New Roman" pitchFamily="18" charset="0"/>
              </a:rPr>
              <a:t>initital</a:t>
            </a:r>
            <a:r>
              <a:rPr lang="en-US" dirty="0" smtClean="0">
                <a:latin typeface="Times New Roman" pitchFamily="18" charset="0"/>
                <a:cs typeface="Times New Roman" pitchFamily="18" charset="0"/>
              </a:rPr>
              <a:t> transaction and this is the generator object. </a:t>
            </a:r>
          </a:p>
          <a:p>
            <a:endParaRPr lang="en-US" dirty="0" smtClean="0">
              <a:latin typeface="Times New Roman" pitchFamily="18" charset="0"/>
              <a:cs typeface="Times New Roman" pitchFamily="18" charset="0"/>
            </a:endParaRPr>
          </a:p>
          <a:p>
            <a:r>
              <a:rPr lang="en-US" smtClean="0">
                <a:latin typeface="Times New Roman" pitchFamily="18" charset="0"/>
                <a:cs typeface="Times New Roman" pitchFamily="18" charset="0"/>
              </a:rPr>
              <a:t>2) One </a:t>
            </a:r>
            <a:r>
              <a:rPr lang="en-US" dirty="0" smtClean="0">
                <a:latin typeface="Times New Roman" pitchFamily="18" charset="0"/>
                <a:cs typeface="Times New Roman" pitchFamily="18" charset="0"/>
              </a:rPr>
              <a:t>thing we haven’t talked about is how to exchange transactions between blocks. In chapter 7 we’ll learn how to use mailboxes which are </a:t>
            </a:r>
            <a:r>
              <a:rPr lang="en-US" dirty="0" err="1" smtClean="0">
                <a:latin typeface="Times New Roman" pitchFamily="18" charset="0"/>
                <a:cs typeface="Times New Roman" pitchFamily="18" charset="0"/>
              </a:rPr>
              <a:t>fifo’s</a:t>
            </a:r>
            <a:r>
              <a:rPr lang="en-US" dirty="0" smtClean="0">
                <a:latin typeface="Times New Roman" pitchFamily="18" charset="0"/>
                <a:cs typeface="Times New Roman" pitchFamily="18" charset="0"/>
              </a:rPr>
              <a:t> with the ability to stall a thread until a new value is placed in the mailbox. for now think of classes as powerful structures. Classes are required for </a:t>
            </a:r>
            <a:r>
              <a:rPr lang="en-US" dirty="0" err="1" smtClean="0">
                <a:latin typeface="Times New Roman" pitchFamily="18" charset="0"/>
                <a:cs typeface="Times New Roman" pitchFamily="18" charset="0"/>
              </a:rPr>
              <a:t>SystemVerilog’s</a:t>
            </a:r>
            <a:r>
              <a:rPr lang="en-US" dirty="0" smtClean="0">
                <a:latin typeface="Times New Roman" pitchFamily="18" charset="0"/>
                <a:cs typeface="Times New Roman" pitchFamily="18" charset="0"/>
              </a:rPr>
              <a:t> constrained randomization features which we’ll learn about next in chapter 6</a:t>
            </a:r>
          </a:p>
        </p:txBody>
      </p:sp>
      <p:sp>
        <p:nvSpPr>
          <p:cNvPr id="4" name="Slide Number Placeholder 3"/>
          <p:cNvSpPr>
            <a:spLocks noGrp="1"/>
          </p:cNvSpPr>
          <p:nvPr>
            <p:ph type="sldNum" sz="quarter" idx="10"/>
          </p:nvPr>
        </p:nvSpPr>
        <p:spPr/>
        <p:txBody>
          <a:bodyPr/>
          <a:lstStyle/>
          <a:p>
            <a:fld id="{9496BE8D-5B08-4040-8D09-919B89F312A5}" type="slidenum">
              <a:rPr lang="en-US" smtClean="0"/>
              <a:pPr/>
              <a:t>44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56E89196-12FB-426A-A3D0-F9F7ABB8F5EC}" type="slidenum">
              <a:rPr lang="en-US"/>
              <a:pPr/>
              <a:t>5</a:t>
            </a:fld>
            <a:endParaRPr lang="en-US" dirty="0"/>
          </a:p>
        </p:txBody>
      </p:sp>
      <p:sp>
        <p:nvSpPr>
          <p:cNvPr id="25603" name="Rectangle 2"/>
          <p:cNvSpPr>
            <a:spLocks noGrp="1" noRot="1" noChangeAspect="1" noChangeArrowheads="1" noTextEdit="1"/>
          </p:cNvSpPr>
          <p:nvPr>
            <p:ph type="sldImg"/>
          </p:nvPr>
        </p:nvSpPr>
        <p:spPr>
          <a:xfrm>
            <a:off x="400050" y="187325"/>
            <a:ext cx="6288088" cy="4718050"/>
          </a:xfrm>
          <a:solidFill>
            <a:srgbClr val="FFFFFF"/>
          </a:solidFill>
          <a:ln/>
        </p:spPr>
      </p:sp>
      <p:sp>
        <p:nvSpPr>
          <p:cNvPr id="25604" name="Rectangle 3"/>
          <p:cNvSpPr>
            <a:spLocks noGrp="1" noChangeArrowheads="1"/>
          </p:cNvSpPr>
          <p:nvPr>
            <p:ph type="body" idx="1"/>
          </p:nvPr>
        </p:nvSpPr>
        <p:spPr>
          <a:xfrm>
            <a:off x="464009" y="5417136"/>
            <a:ext cx="6210587" cy="3493623"/>
          </a:xfrm>
          <a:solidFill>
            <a:srgbClr val="FFFFFF"/>
          </a:solidFill>
          <a:ln>
            <a:solidFill>
              <a:srgbClr val="000000"/>
            </a:solidFill>
          </a:ln>
        </p:spPr>
        <p:txBody>
          <a:bodyPr lIns="88085" tIns="44043" rIns="88085" bIns="44043"/>
          <a:lstStyle/>
          <a:p>
            <a:pPr marL="0" lvl="1" defTabSz="880923">
              <a:defRPr/>
            </a:pPr>
            <a:r>
              <a:rPr lang="en-US" sz="1400" dirty="0" smtClean="0">
                <a:ea typeface="ＭＳ Ｐゴシック" charset="-128"/>
              </a:rPr>
              <a:t>Type-safe pointer to an object – cannot be corrupted</a:t>
            </a:r>
            <a:r>
              <a:rPr lang="en-US" dirty="0" smtClean="0">
                <a:latin typeface="Arial" pitchFamily="34" charset="0"/>
              </a:rPr>
              <a:t> because a SystemVerilog handle can only point to objects of one type, unlike in C. We’ll talk more about SystemVerilog’s handle allocation and garbage collection in a few slides.</a:t>
            </a:r>
            <a:endParaRPr lang="en-US" sz="1400" dirty="0" smtClean="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D374DF0-9BB2-4038-814F-0511786FE2BE}" type="slidenum">
              <a:rPr lang="en-US"/>
              <a:pPr/>
              <a:t>6</a:t>
            </a:fld>
            <a:endParaRPr lang="en-US" dirty="0"/>
          </a:p>
        </p:txBody>
      </p:sp>
      <p:sp>
        <p:nvSpPr>
          <p:cNvPr id="27651" name="Rectangle 2"/>
          <p:cNvSpPr>
            <a:spLocks noGrp="1" noRot="1" noChangeAspect="1" noChangeArrowheads="1" noTextEdit="1"/>
          </p:cNvSpPr>
          <p:nvPr>
            <p:ph type="sldImg"/>
          </p:nvPr>
        </p:nvSpPr>
        <p:spPr>
          <a:xfrm>
            <a:off x="1184275" y="698500"/>
            <a:ext cx="4643438" cy="3484563"/>
          </a:xfrm>
          <a:solidFill>
            <a:srgbClr val="FFFFFF"/>
          </a:solidFill>
          <a:ln/>
        </p:spPr>
      </p:sp>
      <p:sp>
        <p:nvSpPr>
          <p:cNvPr id="27652" name="Rectangle 3"/>
          <p:cNvSpPr>
            <a:spLocks noGrp="1" noChangeArrowheads="1"/>
          </p:cNvSpPr>
          <p:nvPr>
            <p:ph type="body" idx="1"/>
          </p:nvPr>
        </p:nvSpPr>
        <p:spPr>
          <a:xfrm>
            <a:off x="936135" y="4415036"/>
            <a:ext cx="5136551" cy="4182666"/>
          </a:xfrm>
          <a:solidFill>
            <a:srgbClr val="FFFFFF"/>
          </a:solidFill>
          <a:ln>
            <a:solidFill>
              <a:srgbClr val="000000"/>
            </a:solidFill>
          </a:ln>
        </p:spPr>
        <p:txBody>
          <a:bodyPr lIns="88085" tIns="44043" rIns="88085" bIns="44043"/>
          <a:lstStyle/>
          <a:p>
            <a:pPr eaLnBrk="1" hangingPunct="1"/>
            <a:r>
              <a:rPr lang="en-US" dirty="0" smtClean="0">
                <a:latin typeface="Arial" pitchFamily="34" charset="0"/>
              </a:rPr>
              <a:t>This slide compares Verilog programming constructs with OOP</a:t>
            </a:r>
            <a:r>
              <a:rPr lang="en-US" baseline="0" dirty="0" smtClean="0">
                <a:latin typeface="Arial" pitchFamily="34" charset="0"/>
              </a:rPr>
              <a:t> using SystemVerilog</a:t>
            </a:r>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baseline="0" dirty="0" smtClean="0"/>
              <a:t>1) This is sample 5.1 which creates a class for a generic transaction. The contents of the transaction are a 32-bit address and crc and an array of 8 32-bit words called data. The transaction class has two functions, one which displays the address of the transaction and the other which does a bitwise xor on the data array using the xor method and then xor’s it with the address of the transaction. At this point it looks a lot like a module.</a:t>
            </a:r>
          </a:p>
          <a:p>
            <a:pPr>
              <a:buFont typeface="Arial" charset="0"/>
              <a:buNone/>
            </a:pPr>
            <a:endParaRPr lang="en-US" baseline="0" dirty="0" smtClean="0"/>
          </a:p>
          <a:p>
            <a:pPr>
              <a:buFont typeface="Arial" charset="0"/>
              <a:buNone/>
            </a:pPr>
            <a:r>
              <a:rPr lang="en-US" baseline="0" dirty="0" smtClean="0"/>
              <a:t>2) In the book the authors label the </a:t>
            </a:r>
            <a:r>
              <a:rPr lang="en-US" baseline="0" dirty="0" err="1" smtClean="0"/>
              <a:t>endfunction</a:t>
            </a:r>
            <a:r>
              <a:rPr lang="en-US" baseline="0" smtClean="0"/>
              <a:t> </a:t>
            </a:r>
            <a:r>
              <a:rPr lang="en-US" baseline="0" dirty="0" smtClean="0"/>
              <a:t>and the endclass </a:t>
            </a:r>
            <a:r>
              <a:rPr lang="en-US" dirty="0" smtClean="0"/>
              <a:t>to match the beginning and end of a block</a:t>
            </a:r>
            <a:r>
              <a:rPr lang="en-US" baseline="0" dirty="0" smtClean="0"/>
              <a:t>. Use this if you find it helpful.</a:t>
            </a:r>
          </a:p>
        </p:txBody>
      </p:sp>
      <p:sp>
        <p:nvSpPr>
          <p:cNvPr id="4" name="Slide Number Placeholder 3"/>
          <p:cNvSpPr>
            <a:spLocks noGrp="1"/>
          </p:cNvSpPr>
          <p:nvPr>
            <p:ph type="sldNum" sz="quarter" idx="10"/>
          </p:nvPr>
        </p:nvSpPr>
        <p:spPr/>
        <p:txBody>
          <a:bodyPr/>
          <a:lstStyle/>
          <a:p>
            <a:fld id="{9496BE8D-5B08-4040-8D09-919B89F312A5}"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Recommendation</a:t>
            </a:r>
            <a:r>
              <a:rPr lang="en-US" baseline="0" dirty="0" smtClean="0"/>
              <a:t> is to l</a:t>
            </a:r>
            <a:r>
              <a:rPr lang="en-US" dirty="0" smtClean="0"/>
              <a:t>ocate each class in a separate file unless you expect the # to get too large. In that case group related classes in a package.  </a:t>
            </a:r>
          </a:p>
          <a:p>
            <a:pPr>
              <a:buFont typeface="Arial" charset="0"/>
              <a:buNone/>
            </a:pPr>
            <a:endParaRPr lang="en-US" baseline="0"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0923">
              <a:defRPr/>
            </a:pPr>
            <a:r>
              <a:rPr lang="en-US" dirty="0" smtClean="0"/>
              <a:t>1) Transaction is the class we declared earlier. </a:t>
            </a:r>
          </a:p>
          <a:p>
            <a:pPr defTabSz="880923">
              <a:defRPr/>
            </a:pPr>
            <a:r>
              <a:rPr lang="en-US" dirty="0" smtClean="0"/>
              <a:t>2) Transaction tr;  declares a handle that can point to objects of type Transaction. At this point we cannot do anything with the handle or the class. Just like a module, a class doesn’t do anything until it’s been instantiated (i.e. space has been allocated for it).</a:t>
            </a:r>
          </a:p>
          <a:p>
            <a:pPr defTabSz="880923">
              <a:defRPr/>
            </a:pPr>
            <a:r>
              <a:rPr lang="en-US" dirty="0" smtClean="0"/>
              <a:t>3) When new is called the Transaction object is constructed and space is allocated for class Transaction. tr hold the address of where the object is stored. For every class SystemVerilog creates a default new to allocate and initialize an object. </a:t>
            </a:r>
          </a:p>
          <a:p>
            <a:pPr defTabSz="880923">
              <a:defRPr/>
            </a:pPr>
            <a:r>
              <a:rPr lang="en-US" dirty="0" smtClean="0"/>
              <a:t>4) Or this can all be done in 1 line.</a:t>
            </a:r>
          </a:p>
          <a:p>
            <a:pPr defTabSz="880923">
              <a:defRPr/>
            </a:pPr>
            <a:endParaRPr lang="en-US" dirty="0" smtClean="0"/>
          </a:p>
        </p:txBody>
      </p:sp>
      <p:sp>
        <p:nvSpPr>
          <p:cNvPr id="4" name="Slide Number Placeholder 3"/>
          <p:cNvSpPr>
            <a:spLocks noGrp="1"/>
          </p:cNvSpPr>
          <p:nvPr>
            <p:ph type="sldNum" sz="quarter" idx="10"/>
          </p:nvPr>
        </p:nvSpPr>
        <p:spPr/>
        <p:txBody>
          <a:bodyPr/>
          <a:lstStyle/>
          <a:p>
            <a:fld id="{9496BE8D-5B08-4040-8D09-919B89F312A5}"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37AC8D-3BFC-405D-B6A7-A6A9CA41DE89}" type="datetime1">
              <a:rPr lang="en-US" smtClean="0"/>
              <a:t>9/28/2011</a:t>
            </a:fld>
            <a:endParaRPr lang="en-US"/>
          </a:p>
        </p:txBody>
      </p:sp>
      <p:sp>
        <p:nvSpPr>
          <p:cNvPr id="5" name="Footer Placeholder 4"/>
          <p:cNvSpPr>
            <a:spLocks noGrp="1"/>
          </p:cNvSpPr>
          <p:nvPr>
            <p:ph type="ftr" sz="quarter" idx="11"/>
          </p:nvPr>
        </p:nvSpPr>
        <p:spPr/>
        <p:txBody>
          <a:bodyPr/>
          <a:lstStyle/>
          <a:p>
            <a:r>
              <a:rPr lang="en-US" smtClean="0"/>
              <a:t>Chapter 5 Copyright 2011 G. Tumbush, C. Spear v1.1</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4446E-86B8-40BD-9FFF-AB6E01D11B6B}" type="datetime1">
              <a:rPr lang="en-US" smtClean="0"/>
              <a:t>9/28/2011</a:t>
            </a:fld>
            <a:endParaRPr lang="en-US"/>
          </a:p>
        </p:txBody>
      </p:sp>
      <p:sp>
        <p:nvSpPr>
          <p:cNvPr id="5" name="Footer Placeholder 4"/>
          <p:cNvSpPr>
            <a:spLocks noGrp="1"/>
          </p:cNvSpPr>
          <p:nvPr>
            <p:ph type="ftr" sz="quarter" idx="11"/>
          </p:nvPr>
        </p:nvSpPr>
        <p:spPr/>
        <p:txBody>
          <a:bodyPr/>
          <a:lstStyle/>
          <a:p>
            <a:r>
              <a:rPr lang="en-US" smtClean="0"/>
              <a:t>Chapter 5 Copyright 2011 G. Tumbush, C. Spear v1.1</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77D8CB-D713-4E3F-8A39-7267D113F820}" type="datetime1">
              <a:rPr lang="en-US" smtClean="0"/>
              <a:t>9/28/2011</a:t>
            </a:fld>
            <a:endParaRPr lang="en-US"/>
          </a:p>
        </p:txBody>
      </p:sp>
      <p:sp>
        <p:nvSpPr>
          <p:cNvPr id="5" name="Footer Placeholder 4"/>
          <p:cNvSpPr>
            <a:spLocks noGrp="1"/>
          </p:cNvSpPr>
          <p:nvPr>
            <p:ph type="ftr" sz="quarter" idx="11"/>
          </p:nvPr>
        </p:nvSpPr>
        <p:spPr/>
        <p:txBody>
          <a:bodyPr/>
          <a:lstStyle/>
          <a:p>
            <a:r>
              <a:rPr lang="en-US" smtClean="0"/>
              <a:t>Chapter 5 Copyright 2011 G. Tumbush, C. Spear v1.1</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371600"/>
            <a:ext cx="8229600" cy="4525963"/>
          </a:xfrm>
        </p:spPr>
        <p:txBody>
          <a:bodyPr/>
          <a:lstStyle/>
          <a:p>
            <a:pPr lvl="0"/>
            <a:endParaRPr lang="en-US" noProof="0" smtClean="0"/>
          </a:p>
        </p:txBody>
      </p:sp>
      <p:sp>
        <p:nvSpPr>
          <p:cNvPr id="4" name="Rectangle 6"/>
          <p:cNvSpPr>
            <a:spLocks noGrp="1" noChangeArrowheads="1"/>
          </p:cNvSpPr>
          <p:nvPr>
            <p:ph type="sldNum" sz="quarter" idx="10"/>
          </p:nvPr>
        </p:nvSpPr>
        <p:spPr>
          <a:ln/>
        </p:spPr>
        <p:txBody>
          <a:bodyPr/>
          <a:lstStyle>
            <a:lvl1pPr>
              <a:defRPr/>
            </a:lvl1pPr>
          </a:lstStyle>
          <a:p>
            <a:fld id="{9E266249-5C8A-4E90-B106-EFE1C8D7B95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14975A-BEB9-4BFD-A16D-2C5056FEC0D2}" type="datetime1">
              <a:rPr lang="en-US" smtClean="0"/>
              <a:t>9/28/2011</a:t>
            </a:fld>
            <a:endParaRPr lang="en-US"/>
          </a:p>
        </p:txBody>
      </p:sp>
      <p:sp>
        <p:nvSpPr>
          <p:cNvPr id="5" name="Footer Placeholder 4"/>
          <p:cNvSpPr>
            <a:spLocks noGrp="1"/>
          </p:cNvSpPr>
          <p:nvPr>
            <p:ph type="ftr" sz="quarter" idx="11"/>
          </p:nvPr>
        </p:nvSpPr>
        <p:spPr/>
        <p:txBody>
          <a:bodyPr/>
          <a:lstStyle/>
          <a:p>
            <a:r>
              <a:rPr lang="en-US" smtClean="0"/>
              <a:t>Chapter 5 Copyright 2011 G. Tumbush, C. Spear v1.1</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7AD970-EE0B-46E1-AFC6-AAE017C585D9}" type="datetime1">
              <a:rPr lang="en-US" smtClean="0"/>
              <a:t>9/28/2011</a:t>
            </a:fld>
            <a:endParaRPr lang="en-US"/>
          </a:p>
        </p:txBody>
      </p:sp>
      <p:sp>
        <p:nvSpPr>
          <p:cNvPr id="5" name="Footer Placeholder 4"/>
          <p:cNvSpPr>
            <a:spLocks noGrp="1"/>
          </p:cNvSpPr>
          <p:nvPr>
            <p:ph type="ftr" sz="quarter" idx="11"/>
          </p:nvPr>
        </p:nvSpPr>
        <p:spPr/>
        <p:txBody>
          <a:bodyPr/>
          <a:lstStyle/>
          <a:p>
            <a:r>
              <a:rPr lang="en-US" smtClean="0"/>
              <a:t>Chapter 5 Copyright 2011 G. Tumbush, C. Spear v1.1</a:t>
            </a:r>
            <a:endParaRPr lang="en-US"/>
          </a:p>
        </p:txBody>
      </p:sp>
      <p:sp>
        <p:nvSpPr>
          <p:cNvPr id="6" name="Slide Number Placeholder 5"/>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19D2B0F-C70C-4E45-89FC-B89834B25396}" type="datetime1">
              <a:rPr lang="en-US" smtClean="0"/>
              <a:t>9/28/2011</a:t>
            </a:fld>
            <a:endParaRPr lang="en-US"/>
          </a:p>
        </p:txBody>
      </p:sp>
      <p:sp>
        <p:nvSpPr>
          <p:cNvPr id="6" name="Footer Placeholder 5"/>
          <p:cNvSpPr>
            <a:spLocks noGrp="1"/>
          </p:cNvSpPr>
          <p:nvPr>
            <p:ph type="ftr" sz="quarter" idx="11"/>
          </p:nvPr>
        </p:nvSpPr>
        <p:spPr/>
        <p:txBody>
          <a:bodyPr/>
          <a:lstStyle/>
          <a:p>
            <a:r>
              <a:rPr lang="en-US" smtClean="0"/>
              <a:t>Chapter 5 Copyright 2011 G. Tumbush, C. Spear v1.1</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2D20B4-2AA0-4C1B-888D-2C88A10ABAFA}" type="datetime1">
              <a:rPr lang="en-US" smtClean="0"/>
              <a:t>9/28/2011</a:t>
            </a:fld>
            <a:endParaRPr lang="en-US"/>
          </a:p>
        </p:txBody>
      </p:sp>
      <p:sp>
        <p:nvSpPr>
          <p:cNvPr id="8" name="Footer Placeholder 7"/>
          <p:cNvSpPr>
            <a:spLocks noGrp="1"/>
          </p:cNvSpPr>
          <p:nvPr>
            <p:ph type="ftr" sz="quarter" idx="11"/>
          </p:nvPr>
        </p:nvSpPr>
        <p:spPr/>
        <p:txBody>
          <a:bodyPr/>
          <a:lstStyle/>
          <a:p>
            <a:r>
              <a:rPr lang="en-US" smtClean="0"/>
              <a:t>Chapter 5 Copyright 2011 G. Tumbush, C. Spear v1.1</a:t>
            </a:r>
            <a:endParaRPr lang="en-US"/>
          </a:p>
        </p:txBody>
      </p:sp>
      <p:sp>
        <p:nvSpPr>
          <p:cNvPr id="9" name="Slide Number Placeholder 8"/>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C3D339-A770-4A17-B921-C19815D1F44B}" type="datetime1">
              <a:rPr lang="en-US" smtClean="0"/>
              <a:t>9/28/2011</a:t>
            </a:fld>
            <a:endParaRPr lang="en-US"/>
          </a:p>
        </p:txBody>
      </p:sp>
      <p:sp>
        <p:nvSpPr>
          <p:cNvPr id="4" name="Footer Placeholder 3"/>
          <p:cNvSpPr>
            <a:spLocks noGrp="1"/>
          </p:cNvSpPr>
          <p:nvPr>
            <p:ph type="ftr" sz="quarter" idx="11"/>
          </p:nvPr>
        </p:nvSpPr>
        <p:spPr/>
        <p:txBody>
          <a:bodyPr/>
          <a:lstStyle/>
          <a:p>
            <a:r>
              <a:rPr lang="en-US" smtClean="0"/>
              <a:t>Chapter 5 Copyright 2011 G. Tumbush, C. Spear v1.1</a:t>
            </a:r>
            <a:endParaRPr lang="en-US"/>
          </a:p>
        </p:txBody>
      </p:sp>
      <p:sp>
        <p:nvSpPr>
          <p:cNvPr id="5" name="Slide Number Placeholder 4"/>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907D5F-8932-4046-A158-41EC25F987CE}" type="datetime1">
              <a:rPr lang="en-US" smtClean="0"/>
              <a:t>9/28/2011</a:t>
            </a:fld>
            <a:endParaRPr lang="en-US"/>
          </a:p>
        </p:txBody>
      </p:sp>
      <p:sp>
        <p:nvSpPr>
          <p:cNvPr id="3" name="Footer Placeholder 2"/>
          <p:cNvSpPr>
            <a:spLocks noGrp="1"/>
          </p:cNvSpPr>
          <p:nvPr>
            <p:ph type="ftr" sz="quarter" idx="11"/>
          </p:nvPr>
        </p:nvSpPr>
        <p:spPr/>
        <p:txBody>
          <a:bodyPr/>
          <a:lstStyle/>
          <a:p>
            <a:r>
              <a:rPr lang="en-US" smtClean="0"/>
              <a:t>Chapter 5 Copyright 2011 G. Tumbush, C. Spear v1.1</a:t>
            </a:r>
            <a:endParaRPr lang="en-US"/>
          </a:p>
        </p:txBody>
      </p:sp>
      <p:sp>
        <p:nvSpPr>
          <p:cNvPr id="4" name="Slide Number Placeholder 3"/>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C9A0EE-74EF-4442-A93D-714FC4211106}" type="datetime1">
              <a:rPr lang="en-US" smtClean="0"/>
              <a:t>9/28/2011</a:t>
            </a:fld>
            <a:endParaRPr lang="en-US"/>
          </a:p>
        </p:txBody>
      </p:sp>
      <p:sp>
        <p:nvSpPr>
          <p:cNvPr id="6" name="Footer Placeholder 5"/>
          <p:cNvSpPr>
            <a:spLocks noGrp="1"/>
          </p:cNvSpPr>
          <p:nvPr>
            <p:ph type="ftr" sz="quarter" idx="11"/>
          </p:nvPr>
        </p:nvSpPr>
        <p:spPr/>
        <p:txBody>
          <a:bodyPr/>
          <a:lstStyle/>
          <a:p>
            <a:r>
              <a:rPr lang="en-US" smtClean="0"/>
              <a:t>Chapter 5 Copyright 2011 G. Tumbush, C. Spear v1.1</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E59223-F33C-49A7-B3AB-8617DB691F55}" type="datetime1">
              <a:rPr lang="en-US" smtClean="0"/>
              <a:t>9/28/2011</a:t>
            </a:fld>
            <a:endParaRPr lang="en-US"/>
          </a:p>
        </p:txBody>
      </p:sp>
      <p:sp>
        <p:nvSpPr>
          <p:cNvPr id="6" name="Footer Placeholder 5"/>
          <p:cNvSpPr>
            <a:spLocks noGrp="1"/>
          </p:cNvSpPr>
          <p:nvPr>
            <p:ph type="ftr" sz="quarter" idx="11"/>
          </p:nvPr>
        </p:nvSpPr>
        <p:spPr/>
        <p:txBody>
          <a:bodyPr/>
          <a:lstStyle/>
          <a:p>
            <a:r>
              <a:rPr lang="en-US" smtClean="0"/>
              <a:t>Chapter 5 Copyright 2011 G. Tumbush, C. Spear v1.1</a:t>
            </a:r>
            <a:endParaRPr lang="en-US"/>
          </a:p>
        </p:txBody>
      </p:sp>
      <p:sp>
        <p:nvSpPr>
          <p:cNvPr id="7" name="Slide Number Placeholder 6"/>
          <p:cNvSpPr>
            <a:spLocks noGrp="1"/>
          </p:cNvSpPr>
          <p:nvPr>
            <p:ph type="sldNum" sz="quarter" idx="12"/>
          </p:nvPr>
        </p:nvSpPr>
        <p:spPr/>
        <p:txBody>
          <a:bodyPr/>
          <a:lstStyle/>
          <a:p>
            <a:fld id="{40AF488E-6686-480A-A715-D02D7FC0CDA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351EE-27C0-4C63-8F03-5AEC8307C0A5}" type="datetime1">
              <a:rPr lang="en-US" smtClean="0"/>
              <a:t>9/28/2011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Chapter 5 Copyright 2011 G. Tumbush, C. Spear v1.1</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F488E-6686-480A-A715-D02D7FC0CD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file:///C:\Documents%20and%20Settings\Greg\My%20Documents\verif_book\Chap_5_Basic_OOP\count_vs_id_Transaction.vsd"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file:///C:\Documents%20and%20Settings\Greg\My%20Documents\verif_book\Chap_1_Verification_Guidelines\Fig%201-11%20Testbench%20with%20Scenario%20layer%20added.vsd" TargetMode="External"/><Relationship Id="rId5" Type="http://schemas.openxmlformats.org/officeDocument/2006/relationships/image" Target="../media/image1.emf"/><Relationship Id="rId4" Type="http://schemas.openxmlformats.org/officeDocument/2006/relationships/oleObject" Target="file:///C:\Documents%20and%20Settings\Greg\My%20Documents\verif_book\Chap_5_Basic_OOP\traditional_testbench.vsd"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file:///C:\Documents%20and%20Settings\Greg\My%20Documents\verif_book\Chap_1_Verification_Guidelines\Fig%201-12%20Full%20testbench%20with%20all%20layers.vs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oleObject" Target="../embeddings/Microsoft_Word_97_-_2003_Document1.doc"/></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Chapter 5, Basic OOP topics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a:t>
            </a:fld>
            <a:endParaRPr lang="en-US" dirty="0"/>
          </a:p>
        </p:txBody>
      </p:sp>
      <p:sp>
        <p:nvSpPr>
          <p:cNvPr id="5" name="TextBox 4"/>
          <p:cNvSpPr txBox="1"/>
          <p:nvPr/>
        </p:nvSpPr>
        <p:spPr>
          <a:xfrm>
            <a:off x="533400" y="914400"/>
            <a:ext cx="8153400" cy="3083921"/>
          </a:xfrm>
          <a:prstGeom prst="rect">
            <a:avLst/>
          </a:prstGeom>
          <a:noFill/>
        </p:spPr>
        <p:txBody>
          <a:bodyPr wrap="square" rtlCol="0">
            <a:spAutoFit/>
          </a:bodyPr>
          <a:lstStyle/>
          <a:p>
            <a:pPr>
              <a:lnSpc>
                <a:spcPct val="90000"/>
              </a:lnSpc>
              <a:buFont typeface="Arial" pitchFamily="34" charset="0"/>
              <a:buChar char="•"/>
            </a:pPr>
            <a:r>
              <a:rPr lang="en-US" sz="2400" dirty="0" smtClean="0"/>
              <a:t>Why OOP</a:t>
            </a:r>
          </a:p>
          <a:p>
            <a:pPr>
              <a:lnSpc>
                <a:spcPct val="90000"/>
              </a:lnSpc>
              <a:buFont typeface="Arial" pitchFamily="34" charset="0"/>
              <a:buChar char="•"/>
            </a:pPr>
            <a:r>
              <a:rPr lang="en-US" sz="2400" dirty="0" smtClean="0"/>
              <a:t>OOP terminology</a:t>
            </a:r>
          </a:p>
          <a:p>
            <a:pPr>
              <a:lnSpc>
                <a:spcPct val="90000"/>
              </a:lnSpc>
              <a:buFont typeface="Arial" pitchFamily="34" charset="0"/>
              <a:buChar char="•"/>
            </a:pPr>
            <a:r>
              <a:rPr lang="en-US" sz="2400" dirty="0" smtClean="0"/>
              <a:t>Classes</a:t>
            </a:r>
          </a:p>
          <a:p>
            <a:pPr>
              <a:lnSpc>
                <a:spcPct val="90000"/>
              </a:lnSpc>
              <a:buFont typeface="Arial" pitchFamily="34" charset="0"/>
              <a:buChar char="•"/>
            </a:pPr>
            <a:r>
              <a:rPr lang="en-US" sz="2400" dirty="0" smtClean="0"/>
              <a:t>Objects</a:t>
            </a:r>
          </a:p>
          <a:p>
            <a:pPr>
              <a:lnSpc>
                <a:spcPct val="90000"/>
              </a:lnSpc>
              <a:buFont typeface="Arial" pitchFamily="34" charset="0"/>
              <a:buChar char="•"/>
            </a:pPr>
            <a:r>
              <a:rPr lang="en-US" sz="2400" dirty="0" smtClean="0"/>
              <a:t>Custom constructors</a:t>
            </a:r>
          </a:p>
          <a:p>
            <a:pPr>
              <a:lnSpc>
                <a:spcPct val="90000"/>
              </a:lnSpc>
              <a:buFont typeface="Arial" pitchFamily="34" charset="0"/>
              <a:buChar char="•"/>
            </a:pPr>
            <a:r>
              <a:rPr lang="en-US" sz="2400" dirty="0" smtClean="0"/>
              <a:t>Static variables/methods</a:t>
            </a:r>
          </a:p>
          <a:p>
            <a:pPr>
              <a:lnSpc>
                <a:spcPct val="90000"/>
              </a:lnSpc>
              <a:buFont typeface="Arial" pitchFamily="34" charset="0"/>
              <a:buChar char="•"/>
            </a:pPr>
            <a:r>
              <a:rPr lang="en-US" sz="2400" dirty="0" smtClean="0"/>
              <a:t>Classes within classes</a:t>
            </a:r>
          </a:p>
          <a:p>
            <a:pPr>
              <a:lnSpc>
                <a:spcPct val="90000"/>
              </a:lnSpc>
              <a:buFont typeface="Arial" pitchFamily="34" charset="0"/>
              <a:buChar char="•"/>
            </a:pPr>
            <a:r>
              <a:rPr lang="en-US" sz="2400" dirty="0" smtClean="0"/>
              <a:t>Handles</a:t>
            </a:r>
          </a:p>
          <a:p>
            <a:pPr>
              <a:lnSpc>
                <a:spcPct val="90000"/>
              </a:lnSpc>
              <a:buFont typeface="Arial" pitchFamily="34" charset="0"/>
              <a:buChar char="•"/>
            </a:pPr>
            <a:r>
              <a:rPr lang="en-US" sz="2400" dirty="0" smtClean="0"/>
              <a:t>Copying objects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Class in a package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10</a:t>
            </a:fld>
            <a:endParaRPr lang="en-US" dirty="0"/>
          </a:p>
        </p:txBody>
      </p:sp>
      <p:sp>
        <p:nvSpPr>
          <p:cNvPr id="10" name="TextBox 9"/>
          <p:cNvSpPr txBox="1"/>
          <p:nvPr/>
        </p:nvSpPr>
        <p:spPr>
          <a:xfrm>
            <a:off x="2362200" y="1066800"/>
            <a:ext cx="3752950" cy="1785104"/>
          </a:xfrm>
          <a:prstGeom prst="rect">
            <a:avLst/>
          </a:prstGeom>
          <a:solidFill>
            <a:srgbClr val="FFFFCC"/>
          </a:solidFill>
          <a:ln>
            <a:solidFill>
              <a:schemeClr val="tx1"/>
            </a:solidFill>
          </a:ln>
        </p:spPr>
        <p:txBody>
          <a:bodyPr wrap="none" rtlCol="0">
            <a:spAutoFit/>
          </a:bodyPr>
          <a:lstStyle/>
          <a:p>
            <a:r>
              <a:rPr lang="en-US" sz="2200" noProof="1" smtClean="0">
                <a:latin typeface="Courier New" pitchFamily="49" charset="0"/>
                <a:cs typeface="Courier New" pitchFamily="49" charset="0"/>
              </a:rPr>
              <a:t>package abc;</a:t>
            </a:r>
          </a:p>
          <a:p>
            <a:r>
              <a:rPr lang="en-US" sz="2200" noProof="1" smtClean="0">
                <a:latin typeface="Courier New" pitchFamily="49" charset="0"/>
                <a:cs typeface="Courier New" pitchFamily="49" charset="0"/>
              </a:rPr>
              <a:t>   class Transaction;</a:t>
            </a:r>
          </a:p>
          <a:p>
            <a:r>
              <a:rPr lang="en-US" sz="2200" noProof="1" smtClean="0">
                <a:latin typeface="Courier New" pitchFamily="49" charset="0"/>
                <a:cs typeface="Courier New" pitchFamily="49" charset="0"/>
              </a:rPr>
              <a:t>      // Class body</a:t>
            </a:r>
          </a:p>
          <a:p>
            <a:r>
              <a:rPr lang="en-US" sz="2200" noProof="1" smtClean="0">
                <a:latin typeface="Courier New" pitchFamily="49" charset="0"/>
                <a:cs typeface="Courier New" pitchFamily="49" charset="0"/>
              </a:rPr>
              <a:t>   endclass</a:t>
            </a:r>
          </a:p>
          <a:p>
            <a:r>
              <a:rPr lang="en-US" sz="2200" noProof="1" smtClean="0">
                <a:latin typeface="Courier New" pitchFamily="49" charset="0"/>
                <a:cs typeface="Courier New" pitchFamily="49" charset="0"/>
              </a:rPr>
              <a:t>endpackage</a:t>
            </a:r>
          </a:p>
        </p:txBody>
      </p:sp>
      <p:sp>
        <p:nvSpPr>
          <p:cNvPr id="9" name="TextBox 8"/>
          <p:cNvSpPr txBox="1"/>
          <p:nvPr/>
        </p:nvSpPr>
        <p:spPr>
          <a:xfrm>
            <a:off x="2133600" y="3200400"/>
            <a:ext cx="4092787" cy="1785104"/>
          </a:xfrm>
          <a:prstGeom prst="rect">
            <a:avLst/>
          </a:prstGeom>
          <a:solidFill>
            <a:srgbClr val="FFFFCC"/>
          </a:solidFill>
          <a:ln>
            <a:solidFill>
              <a:schemeClr val="tx1"/>
            </a:solidFill>
          </a:ln>
        </p:spPr>
        <p:txBody>
          <a:bodyPr wrap="none" rtlCol="0">
            <a:spAutoFit/>
          </a:bodyPr>
          <a:lstStyle/>
          <a:p>
            <a:r>
              <a:rPr lang="en-US" sz="2200" noProof="1" smtClean="0">
                <a:latin typeface="Courier New" pitchFamily="49" charset="0"/>
                <a:cs typeface="Courier New" pitchFamily="49" charset="0"/>
              </a:rPr>
              <a:t>program automatic test;</a:t>
            </a:r>
          </a:p>
          <a:p>
            <a:r>
              <a:rPr lang="en-US" sz="2200" noProof="1" smtClean="0">
                <a:latin typeface="Courier New" pitchFamily="49" charset="0"/>
                <a:cs typeface="Courier New" pitchFamily="49" charset="0"/>
              </a:rPr>
              <a:t>   import abc::*;</a:t>
            </a:r>
          </a:p>
          <a:p>
            <a:r>
              <a:rPr lang="en-US" sz="2200" noProof="1" smtClean="0">
                <a:latin typeface="Courier New" pitchFamily="49" charset="0"/>
                <a:cs typeface="Courier New" pitchFamily="49" charset="0"/>
              </a:rPr>
              <a:t>   Transaction tr;</a:t>
            </a:r>
          </a:p>
          <a:p>
            <a:r>
              <a:rPr lang="en-US" sz="2200" noProof="1" smtClean="0">
                <a:latin typeface="Courier New" pitchFamily="49" charset="0"/>
                <a:cs typeface="Courier New" pitchFamily="49" charset="0"/>
              </a:rPr>
              <a:t>   // Test code</a:t>
            </a:r>
          </a:p>
          <a:p>
            <a:r>
              <a:rPr lang="en-US" sz="2200" noProof="1" smtClean="0">
                <a:latin typeface="Courier New" pitchFamily="49" charset="0"/>
                <a:cs typeface="Courier New" pitchFamily="49" charset="0"/>
              </a:rPr>
              <a:t>endprogram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9"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Class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11</a:t>
            </a:fld>
            <a:endParaRPr lang="en-US" dirty="0"/>
          </a:p>
        </p:txBody>
      </p:sp>
      <p:sp>
        <p:nvSpPr>
          <p:cNvPr id="10" name="TextBox 9"/>
          <p:cNvSpPr txBox="1"/>
          <p:nvPr/>
        </p:nvSpPr>
        <p:spPr>
          <a:xfrm>
            <a:off x="457201" y="990600"/>
            <a:ext cx="8382000" cy="2677656"/>
          </a:xfrm>
          <a:prstGeom prst="rect">
            <a:avLst/>
          </a:prstGeom>
          <a:noFill/>
        </p:spPr>
        <p:txBody>
          <a:bodyPr wrap="square" rtlCol="0">
            <a:spAutoFit/>
          </a:bodyPr>
          <a:lstStyle/>
          <a:p>
            <a:pPr>
              <a:buFont typeface="Arial" pitchFamily="34" charset="0"/>
              <a:buChar char="•"/>
            </a:pPr>
            <a:r>
              <a:rPr lang="en-US" sz="2400" dirty="0" smtClean="0"/>
              <a:t>Create a class called </a:t>
            </a:r>
            <a:r>
              <a:rPr lang="en-US" sz="2100" dirty="0" smtClean="0">
                <a:latin typeface="Courier New" pitchFamily="49" charset="0"/>
                <a:cs typeface="Courier New" pitchFamily="49" charset="0"/>
              </a:rPr>
              <a:t>MemTrans</a:t>
            </a:r>
            <a:r>
              <a:rPr lang="en-US" sz="2400" dirty="0" smtClean="0"/>
              <a:t> that contains the following members:</a:t>
            </a:r>
          </a:p>
          <a:p>
            <a:pPr lvl="1">
              <a:buFont typeface="Arial" pitchFamily="34" charset="0"/>
              <a:buChar char="•"/>
            </a:pPr>
            <a:r>
              <a:rPr lang="en-US" sz="2400" dirty="0" smtClean="0"/>
              <a:t>An 8-bit </a:t>
            </a:r>
            <a:r>
              <a:rPr lang="en-US" sz="2100" dirty="0" smtClean="0">
                <a:latin typeface="Courier New" pitchFamily="49" charset="0"/>
                <a:cs typeface="Courier New" pitchFamily="49" charset="0"/>
              </a:rPr>
              <a:t>data_in</a:t>
            </a:r>
            <a:r>
              <a:rPr lang="en-US" sz="2400" dirty="0" smtClean="0"/>
              <a:t> of logic type</a:t>
            </a:r>
          </a:p>
          <a:p>
            <a:pPr lvl="1">
              <a:buFont typeface="Arial" pitchFamily="34" charset="0"/>
              <a:buChar char="•"/>
            </a:pPr>
            <a:r>
              <a:rPr lang="en-US" sz="2400" dirty="0" smtClean="0"/>
              <a:t>A 4-bit </a:t>
            </a:r>
            <a:r>
              <a:rPr lang="en-US" sz="2100" dirty="0" smtClean="0">
                <a:latin typeface="Courier New" pitchFamily="49" charset="0"/>
                <a:cs typeface="Courier New" pitchFamily="49" charset="0"/>
              </a:rPr>
              <a:t>address</a:t>
            </a:r>
            <a:r>
              <a:rPr lang="en-US" sz="2400" dirty="0" smtClean="0"/>
              <a:t> of logic type</a:t>
            </a:r>
          </a:p>
          <a:p>
            <a:pPr lvl="1">
              <a:buFont typeface="Arial" pitchFamily="34" charset="0"/>
              <a:buChar char="•"/>
            </a:pPr>
            <a:r>
              <a:rPr lang="en-US" sz="2400" dirty="0" smtClean="0"/>
              <a:t>A </a:t>
            </a:r>
            <a:r>
              <a:rPr lang="en-US" sz="2100" dirty="0" smtClean="0">
                <a:latin typeface="Courier New" pitchFamily="49" charset="0"/>
                <a:cs typeface="Courier New" pitchFamily="49" charset="0"/>
              </a:rPr>
              <a:t>void</a:t>
            </a:r>
            <a:r>
              <a:rPr lang="en-US" sz="2400" dirty="0" smtClean="0"/>
              <a:t> function that prints out the value of </a:t>
            </a:r>
            <a:r>
              <a:rPr lang="en-US" sz="2100" dirty="0" smtClean="0">
                <a:latin typeface="Courier New" pitchFamily="49" charset="0"/>
                <a:cs typeface="Courier New" pitchFamily="49" charset="0"/>
              </a:rPr>
              <a:t>data_in</a:t>
            </a:r>
            <a:r>
              <a:rPr lang="en-US" sz="2400" dirty="0" smtClean="0"/>
              <a:t> and </a:t>
            </a:r>
            <a:r>
              <a:rPr lang="en-US" sz="2100" dirty="0" smtClean="0">
                <a:latin typeface="Courier New" pitchFamily="49" charset="0"/>
                <a:cs typeface="Courier New" pitchFamily="49" charset="0"/>
              </a:rPr>
              <a:t>address</a:t>
            </a:r>
          </a:p>
          <a:p>
            <a:pPr>
              <a:buFont typeface="Arial" pitchFamily="34" charset="0"/>
              <a:buChar char="•"/>
            </a:pPr>
            <a:r>
              <a:rPr lang="en-US" sz="2400" dirty="0" smtClean="0"/>
              <a:t>Construct a </a:t>
            </a:r>
            <a:r>
              <a:rPr lang="en-US" sz="2100" dirty="0" smtClean="0">
                <a:latin typeface="Courier New" pitchFamily="49" charset="0"/>
                <a:cs typeface="Courier New" pitchFamily="49" charset="0"/>
              </a:rPr>
              <a:t>MemTrans</a:t>
            </a:r>
            <a:r>
              <a:rPr lang="en-US" sz="2400" dirty="0" smtClean="0"/>
              <a:t> object in an initial block</a:t>
            </a:r>
            <a:endParaRPr lang="en-US" sz="22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5.6.2 Custom Constructor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12</a:t>
            </a:fld>
            <a:endParaRPr lang="en-US" dirty="0"/>
          </a:p>
        </p:txBody>
      </p:sp>
      <p:sp>
        <p:nvSpPr>
          <p:cNvPr id="10" name="TextBox 9"/>
          <p:cNvSpPr txBox="1"/>
          <p:nvPr/>
        </p:nvSpPr>
        <p:spPr>
          <a:xfrm>
            <a:off x="457200" y="990600"/>
            <a:ext cx="7075463" cy="1569660"/>
          </a:xfrm>
          <a:prstGeom prst="rect">
            <a:avLst/>
          </a:prstGeom>
          <a:noFill/>
        </p:spPr>
        <p:txBody>
          <a:bodyPr wrap="none" rtlCol="0">
            <a:spAutoFit/>
          </a:bodyPr>
          <a:lstStyle/>
          <a:p>
            <a:pPr>
              <a:buFont typeface="Arial" pitchFamily="34" charset="0"/>
              <a:buChar char="•"/>
            </a:pPr>
            <a:r>
              <a:rPr lang="en-US" sz="2400" dirty="0" smtClean="0"/>
              <a:t>For every class SystemVerilog creates a default </a:t>
            </a:r>
            <a:r>
              <a:rPr lang="en-US" sz="2200" dirty="0" smtClean="0">
                <a:latin typeface="Courier New" pitchFamily="49" charset="0"/>
                <a:cs typeface="Courier New" pitchFamily="49" charset="0"/>
              </a:rPr>
              <a:t>new()</a:t>
            </a:r>
          </a:p>
          <a:p>
            <a:pPr lvl="1">
              <a:buFont typeface="Arial" pitchFamily="34" charset="0"/>
              <a:buChar char="•"/>
            </a:pPr>
            <a:r>
              <a:rPr lang="en-US" sz="2400" dirty="0" smtClean="0"/>
              <a:t>Memory space is allocated </a:t>
            </a:r>
          </a:p>
          <a:p>
            <a:pPr lvl="1">
              <a:buFont typeface="Arial" pitchFamily="34" charset="0"/>
              <a:buChar char="•"/>
            </a:pPr>
            <a:r>
              <a:rPr lang="en-US" sz="2400" dirty="0" smtClean="0"/>
              <a:t>All variables initialized to their default value</a:t>
            </a:r>
          </a:p>
          <a:p>
            <a:pPr>
              <a:buFont typeface="Arial" pitchFamily="34" charset="0"/>
              <a:buChar char="•"/>
            </a:pPr>
            <a:r>
              <a:rPr lang="en-US" sz="2400" dirty="0" smtClean="0"/>
              <a:t>Use a custom constructor to override this behavior</a:t>
            </a:r>
          </a:p>
        </p:txBody>
      </p:sp>
      <p:sp>
        <p:nvSpPr>
          <p:cNvPr id="6" name="TextBox 5"/>
          <p:cNvSpPr txBox="1"/>
          <p:nvPr/>
        </p:nvSpPr>
        <p:spPr>
          <a:xfrm>
            <a:off x="914400" y="2667000"/>
            <a:ext cx="4897495" cy="2246769"/>
          </a:xfrm>
          <a:prstGeom prst="rect">
            <a:avLst/>
          </a:prstGeom>
          <a:solidFill>
            <a:srgbClr val="FFFFCC"/>
          </a:solidFill>
          <a:ln>
            <a:solidFill>
              <a:schemeClr val="tx1"/>
            </a:solidFill>
          </a:ln>
        </p:spPr>
        <p:txBody>
          <a:bodyPr wrap="none" rtlCol="0">
            <a:spAutoFit/>
          </a:bodyPr>
          <a:lstStyle/>
          <a:p>
            <a:r>
              <a:rPr lang="en-US" sz="2000" spc="-150" noProof="1" smtClean="0">
                <a:latin typeface="Courier New" pitchFamily="49" charset="0"/>
                <a:cs typeface="Courier New" pitchFamily="49" charset="0"/>
              </a:rPr>
              <a:t>class Transaction;</a:t>
            </a:r>
          </a:p>
          <a:p>
            <a:pPr marL="0" lvl="1"/>
            <a:r>
              <a:rPr lang="en-US" sz="2000" spc="-150" noProof="1" smtClean="0">
                <a:latin typeface="Courier New" pitchFamily="49" charset="0"/>
                <a:cs typeface="Courier New" pitchFamily="49" charset="0"/>
              </a:rPr>
              <a:t>   logic [31:0] addr, crc, data[8];</a:t>
            </a:r>
          </a:p>
          <a:p>
            <a:r>
              <a:rPr lang="en-US" sz="2000" spc="-150" noProof="1" smtClean="0">
                <a:latin typeface="Courier New" pitchFamily="49" charset="0"/>
                <a:cs typeface="Courier New" pitchFamily="49" charset="0"/>
              </a:rPr>
              <a:t>   function new();</a:t>
            </a:r>
          </a:p>
          <a:p>
            <a:r>
              <a:rPr lang="en-US" sz="2000" spc="-150" noProof="1" smtClean="0">
                <a:latin typeface="Courier New" pitchFamily="49" charset="0"/>
                <a:cs typeface="Courier New" pitchFamily="49" charset="0"/>
              </a:rPr>
              <a:t>      addr = 3;</a:t>
            </a:r>
          </a:p>
          <a:p>
            <a:r>
              <a:rPr lang="en-US" sz="2000" spc="-150" noProof="1" smtClean="0">
                <a:latin typeface="Courier New" pitchFamily="49" charset="0"/>
                <a:cs typeface="Courier New" pitchFamily="49" charset="0"/>
              </a:rPr>
              <a:t>      data = '{default:5};</a:t>
            </a:r>
          </a:p>
          <a:p>
            <a:r>
              <a:rPr lang="en-US" sz="2000" spc="-150" noProof="1" smtClean="0">
                <a:latin typeface="Courier New" pitchFamily="49" charset="0"/>
                <a:cs typeface="Courier New" pitchFamily="49" charset="0"/>
              </a:rPr>
              <a:t>   endfunction</a:t>
            </a:r>
          </a:p>
          <a:p>
            <a:r>
              <a:rPr lang="en-US" sz="20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6" grpId="0" uiExpand="1"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Custom Constructor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13</a:t>
            </a:fld>
            <a:endParaRPr lang="en-US" dirty="0"/>
          </a:p>
        </p:txBody>
      </p:sp>
      <p:sp>
        <p:nvSpPr>
          <p:cNvPr id="10" name="TextBox 9"/>
          <p:cNvSpPr txBox="1"/>
          <p:nvPr/>
        </p:nvSpPr>
        <p:spPr>
          <a:xfrm>
            <a:off x="457200" y="990600"/>
            <a:ext cx="8534400" cy="830997"/>
          </a:xfrm>
          <a:prstGeom prst="rect">
            <a:avLst/>
          </a:prstGeom>
          <a:noFill/>
        </p:spPr>
        <p:txBody>
          <a:bodyPr wrap="square" rtlCol="0">
            <a:spAutoFit/>
          </a:bodyPr>
          <a:lstStyle/>
          <a:p>
            <a:r>
              <a:rPr lang="en-US" sz="2400" dirty="0" smtClean="0"/>
              <a:t>Using your </a:t>
            </a:r>
            <a:r>
              <a:rPr lang="en-US" sz="2100" dirty="0" smtClean="0">
                <a:latin typeface="Courier New" pitchFamily="49" charset="0"/>
                <a:cs typeface="Courier New" pitchFamily="49" charset="0"/>
              </a:rPr>
              <a:t>MemTrans</a:t>
            </a:r>
            <a:r>
              <a:rPr lang="en-US" sz="2400" dirty="0" smtClean="0"/>
              <a:t> class create a custom constructor so that </a:t>
            </a:r>
            <a:r>
              <a:rPr lang="en-US" sz="2100" dirty="0" smtClean="0">
                <a:latin typeface="Courier New" pitchFamily="49" charset="0"/>
                <a:cs typeface="Courier New" pitchFamily="49" charset="0"/>
              </a:rPr>
              <a:t>data_in</a:t>
            </a:r>
            <a:r>
              <a:rPr lang="en-US" sz="2400" dirty="0" smtClean="0"/>
              <a:t> and </a:t>
            </a:r>
            <a:r>
              <a:rPr lang="en-US" sz="2100" dirty="0" smtClean="0">
                <a:latin typeface="Courier New" pitchFamily="49" charset="0"/>
                <a:cs typeface="Courier New" pitchFamily="49" charset="0"/>
              </a:rPr>
              <a:t>address</a:t>
            </a:r>
            <a:r>
              <a:rPr lang="en-US" sz="2400" dirty="0" smtClean="0"/>
              <a:t> are both initialized to 0.</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5.6.2 Custom Constructor with arguments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14</a:t>
            </a:fld>
            <a:endParaRPr lang="en-US" dirty="0"/>
          </a:p>
        </p:txBody>
      </p:sp>
      <p:sp>
        <p:nvSpPr>
          <p:cNvPr id="10" name="TextBox 9"/>
          <p:cNvSpPr txBox="1"/>
          <p:nvPr/>
        </p:nvSpPr>
        <p:spPr>
          <a:xfrm>
            <a:off x="457200" y="990600"/>
            <a:ext cx="8194807" cy="1846659"/>
          </a:xfrm>
          <a:prstGeom prst="rect">
            <a:avLst/>
          </a:prstGeom>
          <a:noFill/>
        </p:spPr>
        <p:txBody>
          <a:bodyPr wrap="none" rtlCol="0">
            <a:spAutoFit/>
          </a:bodyPr>
          <a:lstStyle/>
          <a:p>
            <a:pPr>
              <a:buFont typeface="Arial" pitchFamily="34" charset="0"/>
              <a:buChar char="•"/>
            </a:pPr>
            <a:r>
              <a:rPr lang="en-US" sz="2400" dirty="0" smtClean="0"/>
              <a:t>Make the custom constructor more flexible by passing in values</a:t>
            </a:r>
          </a:p>
          <a:p>
            <a:pPr>
              <a:buFont typeface="Arial" pitchFamily="34" charset="0"/>
              <a:buChar char="•"/>
            </a:pPr>
            <a:r>
              <a:rPr lang="en-US" sz="2400" dirty="0" smtClean="0"/>
              <a:t>Defaults are used if argument(s) are not passed</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p:txBody>
      </p:sp>
      <p:sp>
        <p:nvSpPr>
          <p:cNvPr id="6" name="TextBox 5"/>
          <p:cNvSpPr txBox="1"/>
          <p:nvPr/>
        </p:nvSpPr>
        <p:spPr>
          <a:xfrm>
            <a:off x="762000" y="1828800"/>
            <a:ext cx="6070893" cy="2492990"/>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Transaction;</a:t>
            </a:r>
          </a:p>
          <a:p>
            <a:pPr marL="457200" lvl="2"/>
            <a:r>
              <a:rPr lang="en-US" sz="2200" spc="-150" noProof="1" smtClean="0">
                <a:latin typeface="Courier New" pitchFamily="49" charset="0"/>
                <a:cs typeface="Courier New" pitchFamily="49" charset="0"/>
              </a:rPr>
              <a:t>logic [31:0] addr, crc, data[8];</a:t>
            </a:r>
          </a:p>
          <a:p>
            <a:pPr lvl="1"/>
            <a:r>
              <a:rPr lang="en-US" sz="2200" spc="-150" noProof="1" smtClean="0">
                <a:latin typeface="Courier New" pitchFamily="49" charset="0"/>
                <a:cs typeface="Courier New" pitchFamily="49" charset="0"/>
              </a:rPr>
              <a:t>function new(logic [31:0] a=3, d=5);</a:t>
            </a:r>
          </a:p>
          <a:p>
            <a:pPr lvl="2"/>
            <a:r>
              <a:rPr lang="en-US" sz="2200" spc="-150" noProof="1" smtClean="0">
                <a:latin typeface="Courier New" pitchFamily="49" charset="0"/>
                <a:cs typeface="Courier New" pitchFamily="49" charset="0"/>
              </a:rPr>
              <a:t>addr = a;</a:t>
            </a:r>
          </a:p>
          <a:p>
            <a:pPr lvl="2"/>
            <a:r>
              <a:rPr lang="en-US" sz="2200" noProof="1" smtClean="0">
                <a:latin typeface="Courier New" pitchFamily="49" charset="0"/>
                <a:cs typeface="Courier New" pitchFamily="49" charset="0"/>
              </a:rPr>
              <a:t>data = '{default:d};</a:t>
            </a:r>
          </a:p>
          <a:p>
            <a:pPr lvl="1"/>
            <a:r>
              <a:rPr lang="en-US" sz="2200" spc="-150" noProof="1" smtClean="0">
                <a:latin typeface="Courier New" pitchFamily="49" charset="0"/>
                <a:cs typeface="Courier New" pitchFamily="49" charset="0"/>
              </a:rPr>
              <a:t>endfunction</a:t>
            </a:r>
          </a:p>
          <a:p>
            <a:r>
              <a:rPr lang="en-US" sz="2200" spc="-150" noProof="1" smtClean="0">
                <a:latin typeface="Courier New" pitchFamily="49" charset="0"/>
                <a:cs typeface="Courier New" pitchFamily="49" charset="0"/>
              </a:rPr>
              <a:t>endclass</a:t>
            </a:r>
          </a:p>
        </p:txBody>
      </p:sp>
      <p:sp>
        <p:nvSpPr>
          <p:cNvPr id="9" name="TextBox 8"/>
          <p:cNvSpPr txBox="1"/>
          <p:nvPr/>
        </p:nvSpPr>
        <p:spPr>
          <a:xfrm>
            <a:off x="762000" y="4953000"/>
            <a:ext cx="4102405" cy="1446550"/>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tr1 = new(10);</a:t>
            </a:r>
          </a:p>
          <a:p>
            <a:r>
              <a:rPr lang="en-US" sz="2200" spc="-150" noProof="1" smtClean="0">
                <a:latin typeface="Courier New" pitchFamily="49" charset="0"/>
                <a:cs typeface="Courier New" pitchFamily="49" charset="0"/>
              </a:rPr>
              <a:t>tr2 = new(, 6);</a:t>
            </a:r>
          </a:p>
          <a:p>
            <a:r>
              <a:rPr lang="en-US" sz="2200" spc="-150" noProof="1" smtClean="0">
                <a:latin typeface="Courier New" pitchFamily="49" charset="0"/>
                <a:cs typeface="Courier New" pitchFamily="49" charset="0"/>
              </a:rPr>
              <a:t>tr3 = new(10, 6); </a:t>
            </a:r>
          </a:p>
          <a:p>
            <a:r>
              <a:rPr lang="en-US" sz="2200" spc="-150" noProof="1" smtClean="0">
                <a:latin typeface="Courier New" pitchFamily="49" charset="0"/>
                <a:cs typeface="Courier New" pitchFamily="49" charset="0"/>
              </a:rPr>
              <a:t>tr4 = new(.a(10), .d(6));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Custom Constructor with args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15</a:t>
            </a:fld>
            <a:endParaRPr lang="en-US" dirty="0"/>
          </a:p>
        </p:txBody>
      </p:sp>
      <p:sp>
        <p:nvSpPr>
          <p:cNvPr id="10" name="TextBox 9"/>
          <p:cNvSpPr txBox="1"/>
          <p:nvPr/>
        </p:nvSpPr>
        <p:spPr>
          <a:xfrm>
            <a:off x="457200" y="990600"/>
            <a:ext cx="8534400" cy="3046988"/>
          </a:xfrm>
          <a:prstGeom prst="rect">
            <a:avLst/>
          </a:prstGeom>
          <a:noFill/>
        </p:spPr>
        <p:txBody>
          <a:bodyPr wrap="square" rtlCol="0">
            <a:spAutoFit/>
          </a:bodyPr>
          <a:lstStyle/>
          <a:p>
            <a:r>
              <a:rPr lang="en-US" sz="2400" dirty="0" smtClean="0"/>
              <a:t>Using your </a:t>
            </a:r>
            <a:r>
              <a:rPr lang="en-US" sz="2200" dirty="0" smtClean="0">
                <a:latin typeface="Courier New" pitchFamily="49" charset="0"/>
                <a:cs typeface="Courier New" pitchFamily="49" charset="0"/>
              </a:rPr>
              <a:t>MemTrans</a:t>
            </a:r>
            <a:r>
              <a:rPr lang="en-US" sz="2400" dirty="0" smtClean="0"/>
              <a:t> class create a custom constructor so that </a:t>
            </a:r>
            <a:r>
              <a:rPr lang="en-US" sz="2200" dirty="0" smtClean="0">
                <a:latin typeface="Courier New" pitchFamily="49" charset="0"/>
                <a:cs typeface="Courier New" pitchFamily="49" charset="0"/>
              </a:rPr>
              <a:t>data_in</a:t>
            </a:r>
            <a:r>
              <a:rPr lang="en-US" sz="2400" dirty="0" smtClean="0"/>
              <a:t> and </a:t>
            </a:r>
            <a:r>
              <a:rPr lang="en-US" sz="2200" dirty="0" smtClean="0">
                <a:latin typeface="Courier New" pitchFamily="49" charset="0"/>
                <a:cs typeface="Courier New" pitchFamily="49" charset="0"/>
              </a:rPr>
              <a:t>address</a:t>
            </a:r>
            <a:r>
              <a:rPr lang="en-US" sz="2400" dirty="0" smtClean="0"/>
              <a:t> are both initialized to 0 but can also be initialized through arguments passed into the constructor</a:t>
            </a:r>
          </a:p>
          <a:p>
            <a:pPr marL="457200" indent="-457200">
              <a:buFont typeface="+mj-lt"/>
              <a:buAutoNum type="arabicPeriod"/>
            </a:pPr>
            <a:r>
              <a:rPr lang="en-US" sz="2400" dirty="0" smtClean="0"/>
              <a:t>Create 2 new </a:t>
            </a:r>
            <a:r>
              <a:rPr lang="en-US" sz="2200" dirty="0" smtClean="0">
                <a:latin typeface="Courier New" pitchFamily="49" charset="0"/>
                <a:cs typeface="Courier New" pitchFamily="49" charset="0"/>
              </a:rPr>
              <a:t>MemTrans</a:t>
            </a:r>
            <a:r>
              <a:rPr lang="en-US" sz="2400" dirty="0" smtClean="0">
                <a:cs typeface="Courier New" pitchFamily="49" charset="0"/>
              </a:rPr>
              <a:t> objects</a:t>
            </a:r>
          </a:p>
          <a:p>
            <a:pPr marL="457200" indent="-457200">
              <a:buFont typeface="+mj-lt"/>
              <a:buAutoNum type="arabicPeriod"/>
            </a:pPr>
            <a:r>
              <a:rPr lang="en-US" sz="2400" dirty="0" smtClean="0"/>
              <a:t>Initialize </a:t>
            </a:r>
            <a:r>
              <a:rPr lang="en-US" sz="2200" dirty="0" smtClean="0">
                <a:latin typeface="Courier New" pitchFamily="49" charset="0"/>
                <a:cs typeface="Courier New" pitchFamily="49" charset="0"/>
              </a:rPr>
              <a:t>address</a:t>
            </a:r>
            <a:r>
              <a:rPr lang="en-US" sz="2400" dirty="0" smtClean="0"/>
              <a:t> to 2 in the 1</a:t>
            </a:r>
            <a:r>
              <a:rPr lang="en-US" sz="2400" baseline="30000" dirty="0" smtClean="0"/>
              <a:t>st</a:t>
            </a:r>
            <a:r>
              <a:rPr lang="en-US" sz="2400" dirty="0" smtClean="0"/>
              <a:t>  object, passing arguments by name </a:t>
            </a:r>
          </a:p>
          <a:p>
            <a:pPr marL="457200" indent="-457200">
              <a:buFont typeface="+mj-lt"/>
              <a:buAutoNum type="arabicPeriod"/>
            </a:pPr>
            <a:r>
              <a:rPr lang="en-US" sz="2400" dirty="0" smtClean="0"/>
              <a:t>Initialize </a:t>
            </a:r>
            <a:r>
              <a:rPr lang="en-US" sz="2200" dirty="0" smtClean="0">
                <a:latin typeface="Courier New" pitchFamily="49" charset="0"/>
                <a:cs typeface="Courier New" pitchFamily="49" charset="0"/>
              </a:rPr>
              <a:t>data_in</a:t>
            </a:r>
            <a:r>
              <a:rPr lang="en-US" sz="2400" dirty="0" smtClean="0"/>
              <a:t> to 3 and address to 4 in the 2</a:t>
            </a:r>
            <a:r>
              <a:rPr lang="en-US" sz="2400" baseline="30000" dirty="0" smtClean="0"/>
              <a:t>nd</a:t>
            </a:r>
            <a:r>
              <a:rPr lang="en-US" sz="2400" dirty="0" smtClean="0"/>
              <a:t> object, passing arguments by name.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5.7 Object Deallocation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16</a:t>
            </a:fld>
            <a:endParaRPr lang="en-US" dirty="0"/>
          </a:p>
        </p:txBody>
      </p:sp>
      <p:sp>
        <p:nvSpPr>
          <p:cNvPr id="10" name="TextBox 9"/>
          <p:cNvSpPr txBox="1"/>
          <p:nvPr/>
        </p:nvSpPr>
        <p:spPr>
          <a:xfrm>
            <a:off x="457200" y="990600"/>
            <a:ext cx="8534400" cy="4524315"/>
          </a:xfrm>
          <a:prstGeom prst="rect">
            <a:avLst/>
          </a:prstGeom>
          <a:noFill/>
        </p:spPr>
        <p:txBody>
          <a:bodyPr wrap="square" rtlCol="0">
            <a:spAutoFit/>
          </a:bodyPr>
          <a:lstStyle/>
          <a:p>
            <a:pPr>
              <a:buFont typeface="Arial" pitchFamily="34" charset="0"/>
              <a:buChar char="•"/>
            </a:pPr>
            <a:r>
              <a:rPr lang="en-US" sz="2400" dirty="0" smtClean="0"/>
              <a:t>Garbage collection, i.e. reclaiming unused memory, is automatic </a:t>
            </a:r>
          </a:p>
          <a:p>
            <a:pPr>
              <a:buFont typeface="Arial" pitchFamily="34" charset="0"/>
              <a:buChar char="•"/>
            </a:pPr>
            <a:r>
              <a:rPr lang="en-US" sz="2400" dirty="0" smtClean="0"/>
              <a:t>An object is deallocated if no handles point to it.</a:t>
            </a:r>
          </a:p>
          <a:p>
            <a:endParaRPr lang="en-US" sz="2400" dirty="0" smtClean="0"/>
          </a:p>
          <a:p>
            <a:r>
              <a:rPr lang="en-US" sz="2400" dirty="0" smtClean="0">
                <a:latin typeface="Times New Roman" pitchFamily="18" charset="0"/>
                <a:cs typeface="Times New Roman" pitchFamily="18" charset="0"/>
              </a:rPr>
              <a:t>                                           </a:t>
            </a:r>
            <a:r>
              <a:rPr lang="en-US" sz="2400" dirty="0" smtClean="0">
                <a:solidFill>
                  <a:srgbClr val="FF0000"/>
                </a:solidFill>
              </a:rPr>
              <a:t>t1 = null, t2=null</a:t>
            </a:r>
          </a:p>
          <a:p>
            <a:r>
              <a:rPr lang="en-US" sz="2400" dirty="0" smtClean="0">
                <a:latin typeface="Times New Roman" pitchFamily="18" charset="0"/>
                <a:cs typeface="Times New Roman" pitchFamily="18" charset="0"/>
              </a:rPr>
              <a:t>                                           </a:t>
            </a:r>
            <a:r>
              <a:rPr lang="en-US" sz="2400" dirty="0" smtClean="0">
                <a:solidFill>
                  <a:srgbClr val="FF0000"/>
                </a:solidFill>
              </a:rPr>
              <a:t>t2=null, t1</a:t>
            </a:r>
          </a:p>
          <a:p>
            <a:r>
              <a:rPr lang="en-US" sz="2400" dirty="0" smtClean="0">
                <a:latin typeface="Times New Roman" pitchFamily="18" charset="0"/>
                <a:cs typeface="Times New Roman" pitchFamily="18" charset="0"/>
              </a:rPr>
              <a:t>                                   </a:t>
            </a:r>
            <a:r>
              <a:rPr lang="en-US" sz="2400" dirty="0" smtClean="0">
                <a:solidFill>
                  <a:srgbClr val="FF0000"/>
                </a:solidFill>
              </a:rPr>
              <a:t>        t2</a:t>
            </a:r>
          </a:p>
          <a:p>
            <a:r>
              <a:rPr lang="en-US" sz="2400" dirty="0" smtClean="0">
                <a:solidFill>
                  <a:srgbClr val="FF0000"/>
                </a:solidFill>
              </a:rPr>
              <a:t>                                            </a:t>
            </a:r>
          </a:p>
          <a:p>
            <a:r>
              <a:rPr lang="en-US" sz="2400" dirty="0" smtClean="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                      </a:t>
            </a:r>
            <a:r>
              <a:rPr lang="en-US" sz="2400" dirty="0" smtClean="0">
                <a:solidFill>
                  <a:srgbClr val="FF0000"/>
                </a:solidFill>
              </a:rPr>
              <a:t>t2                                  t1</a:t>
            </a:r>
          </a:p>
          <a:p>
            <a:endParaRPr lang="en-US" sz="2400" dirty="0" smtClean="0">
              <a:solidFill>
                <a:srgbClr val="FF0000"/>
              </a:solidFill>
            </a:endParaRPr>
          </a:p>
          <a:p>
            <a:endParaRPr lang="en-US" sz="2400" dirty="0" smtClean="0">
              <a:solidFill>
                <a:srgbClr val="FF0000"/>
              </a:solidFill>
            </a:endParaRPr>
          </a:p>
          <a:p>
            <a:r>
              <a:rPr lang="en-US" sz="2400" dirty="0" smtClean="0">
                <a:latin typeface="Times New Roman" pitchFamily="18" charset="0"/>
                <a:cs typeface="Times New Roman" pitchFamily="18" charset="0"/>
              </a:rPr>
              <a:t>   </a:t>
            </a:r>
          </a:p>
          <a:p>
            <a:r>
              <a:rPr lang="en-US" sz="2400" dirty="0" smtClean="0">
                <a:latin typeface="Times New Roman" pitchFamily="18" charset="0"/>
                <a:cs typeface="Times New Roman" pitchFamily="18" charset="0"/>
              </a:rPr>
              <a:t>                                             </a:t>
            </a:r>
            <a:r>
              <a:rPr lang="en-US" sz="2400" dirty="0" smtClean="0">
                <a:solidFill>
                  <a:srgbClr val="FF0000"/>
                </a:solidFill>
              </a:rPr>
              <a:t>t2                                  t1 = null</a:t>
            </a:r>
          </a:p>
        </p:txBody>
      </p:sp>
      <p:cxnSp>
        <p:nvCxnSpPr>
          <p:cNvPr id="11" name="Straight Arrow Connector 10"/>
          <p:cNvCxnSpPr/>
          <p:nvPr/>
        </p:nvCxnSpPr>
        <p:spPr>
          <a:xfrm>
            <a:off x="5334000" y="2667000"/>
            <a:ext cx="5334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019800" y="2438400"/>
            <a:ext cx="2209800" cy="4572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b="1" noProof="1" smtClean="0">
                <a:solidFill>
                  <a:srgbClr val="FF0000"/>
                </a:solidFill>
              </a:rPr>
              <a:t>Object A</a:t>
            </a:r>
            <a:endParaRPr lang="en-US" sz="2200" b="1" noProof="1">
              <a:solidFill>
                <a:srgbClr val="FF0000"/>
              </a:solidFill>
            </a:endParaRPr>
          </a:p>
        </p:txBody>
      </p:sp>
      <p:cxnSp>
        <p:nvCxnSpPr>
          <p:cNvPr id="15" name="Straight Arrow Connector 14"/>
          <p:cNvCxnSpPr/>
          <p:nvPr/>
        </p:nvCxnSpPr>
        <p:spPr>
          <a:xfrm flipV="1">
            <a:off x="4114800" y="2819400"/>
            <a:ext cx="16764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429000" y="4343400"/>
            <a:ext cx="2057400" cy="4572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b="1" noProof="1" smtClean="0">
                <a:solidFill>
                  <a:srgbClr val="FF0000"/>
                </a:solidFill>
              </a:rPr>
              <a:t>Object A</a:t>
            </a:r>
            <a:endParaRPr lang="en-US" sz="2200" b="1" noProof="1">
              <a:solidFill>
                <a:srgbClr val="FF0000"/>
              </a:solidFill>
            </a:endParaRPr>
          </a:p>
        </p:txBody>
      </p:sp>
      <p:cxnSp>
        <p:nvCxnSpPr>
          <p:cNvPr id="19" name="Straight Arrow Connector 18"/>
          <p:cNvCxnSpPr/>
          <p:nvPr/>
        </p:nvCxnSpPr>
        <p:spPr>
          <a:xfrm>
            <a:off x="3886200" y="3962400"/>
            <a:ext cx="3810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24600" y="4343400"/>
            <a:ext cx="2133600" cy="4572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b="1" noProof="1" smtClean="0">
                <a:solidFill>
                  <a:srgbClr val="FF0000"/>
                </a:solidFill>
              </a:rPr>
              <a:t>Object B</a:t>
            </a:r>
            <a:endParaRPr lang="en-US" sz="2200" b="1" noProof="1">
              <a:solidFill>
                <a:srgbClr val="FF0000"/>
              </a:solidFill>
            </a:endParaRPr>
          </a:p>
        </p:txBody>
      </p:sp>
      <p:cxnSp>
        <p:nvCxnSpPr>
          <p:cNvPr id="23" name="Straight Arrow Connector 22"/>
          <p:cNvCxnSpPr/>
          <p:nvPr/>
        </p:nvCxnSpPr>
        <p:spPr>
          <a:xfrm>
            <a:off x="6553200" y="3962400"/>
            <a:ext cx="5334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3276600" y="5715000"/>
            <a:ext cx="2209800" cy="4572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b="1" noProof="1" smtClean="0">
                <a:solidFill>
                  <a:srgbClr val="FF0000"/>
                </a:solidFill>
              </a:rPr>
              <a:t>Object A</a:t>
            </a:r>
            <a:endParaRPr lang="en-US" sz="2200" b="1" noProof="1">
              <a:solidFill>
                <a:srgbClr val="FF0000"/>
              </a:solidFill>
            </a:endParaRPr>
          </a:p>
        </p:txBody>
      </p:sp>
      <p:cxnSp>
        <p:nvCxnSpPr>
          <p:cNvPr id="25" name="Straight Arrow Connector 24"/>
          <p:cNvCxnSpPr/>
          <p:nvPr/>
        </p:nvCxnSpPr>
        <p:spPr>
          <a:xfrm rot="16200000" flipH="1">
            <a:off x="4114800" y="5410200"/>
            <a:ext cx="304800" cy="304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400800" y="5715000"/>
            <a:ext cx="2057400" cy="4572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200" b="1" noProof="1" smtClean="0">
                <a:solidFill>
                  <a:srgbClr val="FF0000"/>
                </a:solidFill>
              </a:rPr>
              <a:t>Object B</a:t>
            </a:r>
            <a:endParaRPr lang="en-US" sz="2200" b="1" noProof="1">
              <a:solidFill>
                <a:srgbClr val="FF0000"/>
              </a:solidFill>
            </a:endParaRPr>
          </a:p>
        </p:txBody>
      </p:sp>
      <p:cxnSp>
        <p:nvCxnSpPr>
          <p:cNvPr id="29" name="Straight Connector 28"/>
          <p:cNvCxnSpPr/>
          <p:nvPr/>
        </p:nvCxnSpPr>
        <p:spPr>
          <a:xfrm rot="10800000" flipV="1">
            <a:off x="6172200" y="5562600"/>
            <a:ext cx="2438400" cy="685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248400" y="5715000"/>
            <a:ext cx="2438400" cy="457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81000" y="2133600"/>
            <a:ext cx="3047629" cy="1107996"/>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Transaction t1, t2;</a:t>
            </a:r>
          </a:p>
          <a:p>
            <a:r>
              <a:rPr lang="en-US" sz="2200" spc="-150" noProof="1" smtClean="0">
                <a:latin typeface="Courier New" pitchFamily="49" charset="0"/>
                <a:cs typeface="Courier New" pitchFamily="49" charset="0"/>
              </a:rPr>
              <a:t>t1 = new();</a:t>
            </a:r>
            <a:endParaRPr lang="en-US" sz="2200" spc="-150" noProof="1" smtClean="0">
              <a:solidFill>
                <a:srgbClr val="FF0000"/>
              </a:solidFill>
              <a:latin typeface="Courier New" pitchFamily="49" charset="0"/>
              <a:cs typeface="Courier New" pitchFamily="49" charset="0"/>
            </a:endParaRPr>
          </a:p>
          <a:p>
            <a:r>
              <a:rPr lang="en-US" sz="2200" spc="-150" noProof="1" smtClean="0">
                <a:latin typeface="Courier New" pitchFamily="49" charset="0"/>
                <a:cs typeface="Courier New" pitchFamily="49" charset="0"/>
              </a:rPr>
              <a:t>t2 = t1;</a:t>
            </a:r>
          </a:p>
        </p:txBody>
      </p:sp>
      <p:sp>
        <p:nvSpPr>
          <p:cNvPr id="21" name="TextBox 20"/>
          <p:cNvSpPr txBox="1"/>
          <p:nvPr/>
        </p:nvSpPr>
        <p:spPr>
          <a:xfrm>
            <a:off x="609600" y="3810000"/>
            <a:ext cx="1842171" cy="43088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t1 = new();</a:t>
            </a:r>
          </a:p>
        </p:txBody>
      </p:sp>
      <p:sp>
        <p:nvSpPr>
          <p:cNvPr id="27" name="TextBox 26"/>
          <p:cNvSpPr txBox="1"/>
          <p:nvPr/>
        </p:nvSpPr>
        <p:spPr>
          <a:xfrm>
            <a:off x="304800" y="5638800"/>
            <a:ext cx="1691489" cy="43088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t1 = null;</a:t>
            </a:r>
          </a:p>
        </p:txBody>
      </p:sp>
      <p:cxnSp>
        <p:nvCxnSpPr>
          <p:cNvPr id="35" name="Straight Connector 34"/>
          <p:cNvCxnSpPr/>
          <p:nvPr/>
        </p:nvCxnSpPr>
        <p:spPr>
          <a:xfrm>
            <a:off x="304800" y="3429000"/>
            <a:ext cx="80772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81000" y="4953000"/>
            <a:ext cx="80772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
                                            <p:txEl>
                                              <p:pRg st="7" end="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10" end="1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12" grpId="0" animBg="1"/>
      <p:bldP spid="18" grpId="0" animBg="1"/>
      <p:bldP spid="22" grpId="0" animBg="1"/>
      <p:bldP spid="24" grpId="0" animBg="1"/>
      <p:bldP spid="26" grpId="0" animBg="1"/>
      <p:bldP spid="20" grpId="0" uiExpand="1" build="p" animBg="1"/>
      <p:bldP spid="21" grpId="0" animBg="1"/>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1752600"/>
            <a:ext cx="6070893" cy="3139321"/>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class Transaction;</a:t>
            </a:r>
          </a:p>
          <a:p>
            <a:pPr lvl="1"/>
            <a:r>
              <a:rPr lang="en-US" sz="2200" spc="-150" noProof="1" smtClean="0">
                <a:latin typeface="Courier New" pitchFamily="49" charset="0"/>
                <a:cs typeface="Courier New" pitchFamily="49" charset="0"/>
              </a:rPr>
              <a:t>bit [31:0] addr, crc, data[8];</a:t>
            </a:r>
          </a:p>
          <a:p>
            <a:pPr lvl="1"/>
            <a:r>
              <a:rPr lang="en-US" sz="2200" spc="-150" noProof="1" smtClean="0">
                <a:latin typeface="Courier New" pitchFamily="49" charset="0"/>
                <a:cs typeface="Courier New" pitchFamily="49" charset="0"/>
              </a:rPr>
              <a:t>function void display;</a:t>
            </a:r>
          </a:p>
          <a:p>
            <a:pPr lvl="1"/>
            <a:r>
              <a:rPr lang="en-US" sz="2200" spc="-150" noProof="1" smtClean="0">
                <a:latin typeface="Courier New" pitchFamily="49" charset="0"/>
                <a:cs typeface="Courier New" pitchFamily="49" charset="0"/>
              </a:rPr>
              <a:t>  $display(“Transaction: %h”, addr);</a:t>
            </a:r>
          </a:p>
          <a:p>
            <a:pPr lvl="1"/>
            <a:r>
              <a:rPr lang="en-US" sz="2200" spc="-150" noProof="1" smtClean="0">
                <a:latin typeface="Courier New" pitchFamily="49" charset="0"/>
                <a:cs typeface="Courier New" pitchFamily="49" charset="0"/>
              </a:rPr>
              <a:t>endfunction</a:t>
            </a:r>
          </a:p>
          <a:p>
            <a:pPr lvl="1"/>
            <a:r>
              <a:rPr lang="en-US" sz="2200" spc="-150" noProof="1" smtClean="0">
                <a:latin typeface="Courier New" pitchFamily="49" charset="0"/>
                <a:cs typeface="Courier New" pitchFamily="49" charset="0"/>
              </a:rPr>
              <a:t>fuction void calc_crc;</a:t>
            </a:r>
          </a:p>
          <a:p>
            <a:pPr lvl="1"/>
            <a:r>
              <a:rPr lang="en-US" sz="2200" spc="-150" noProof="1" smtClean="0">
                <a:latin typeface="Courier New" pitchFamily="49" charset="0"/>
                <a:cs typeface="Courier New" pitchFamily="49" charset="0"/>
              </a:rPr>
              <a:t>   crc = addr ^ data.xor;</a:t>
            </a:r>
          </a:p>
          <a:p>
            <a:pPr lvl="1"/>
            <a:r>
              <a:rPr lang="en-US" sz="2200" spc="-150" noProof="1" smtClean="0">
                <a:latin typeface="Courier New" pitchFamily="49" charset="0"/>
                <a:cs typeface="Courier New" pitchFamily="49" charset="0"/>
              </a:rPr>
              <a:t>endfunction</a:t>
            </a:r>
          </a:p>
          <a:p>
            <a:r>
              <a:rPr lang="en-US" sz="2200" spc="-150" noProof="1" smtClean="0">
                <a:latin typeface="Courier New" pitchFamily="49" charset="0"/>
                <a:cs typeface="Courier New" pitchFamily="49" charset="0"/>
              </a:rPr>
              <a:t>endclass</a:t>
            </a:r>
          </a:p>
        </p:txBody>
      </p:sp>
      <p:sp>
        <p:nvSpPr>
          <p:cNvPr id="20" name="TextBox 19"/>
          <p:cNvSpPr txBox="1"/>
          <p:nvPr/>
        </p:nvSpPr>
        <p:spPr>
          <a:xfrm>
            <a:off x="1524000" y="5029200"/>
            <a:ext cx="2595582" cy="1446550"/>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Transaction t;</a:t>
            </a:r>
          </a:p>
          <a:p>
            <a:r>
              <a:rPr lang="en-US" sz="2200" spc="-150" noProof="1" smtClean="0">
                <a:latin typeface="Courier New" pitchFamily="49" charset="0"/>
                <a:cs typeface="Courier New" pitchFamily="49" charset="0"/>
              </a:rPr>
              <a:t>t = new();</a:t>
            </a:r>
          </a:p>
          <a:p>
            <a:r>
              <a:rPr lang="en-US" sz="2200" spc="-150" noProof="1" smtClean="0">
                <a:latin typeface="Courier New" pitchFamily="49" charset="0"/>
                <a:cs typeface="Courier New" pitchFamily="49" charset="0"/>
              </a:rPr>
              <a:t>t.addr = 32’h42;</a:t>
            </a:r>
          </a:p>
          <a:p>
            <a:r>
              <a:rPr lang="en-US" sz="2200" spc="-150" noProof="1" smtClean="0">
                <a:latin typeface="Courier New" pitchFamily="49" charset="0"/>
                <a:cs typeface="Courier New" pitchFamily="49" charset="0"/>
              </a:rPr>
              <a:t>t.display();</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5.8 Using Objects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17</a:t>
            </a:fld>
            <a:endParaRPr lang="en-US" dirty="0"/>
          </a:p>
        </p:txBody>
      </p:sp>
      <p:sp>
        <p:nvSpPr>
          <p:cNvPr id="10" name="TextBox 9"/>
          <p:cNvSpPr txBox="1"/>
          <p:nvPr/>
        </p:nvSpPr>
        <p:spPr>
          <a:xfrm>
            <a:off x="381000" y="838200"/>
            <a:ext cx="8534400" cy="830997"/>
          </a:xfrm>
          <a:prstGeom prst="rect">
            <a:avLst/>
          </a:prstGeom>
          <a:noFill/>
        </p:spPr>
        <p:txBody>
          <a:bodyPr wrap="square" rtlCol="0">
            <a:spAutoFit/>
          </a:bodyPr>
          <a:lstStyle/>
          <a:p>
            <a:r>
              <a:rPr lang="en-US" sz="2400" dirty="0" smtClean="0"/>
              <a:t>Similar to Verilog use the “.” notation to access variables and routines of a class</a:t>
            </a:r>
          </a:p>
        </p:txBody>
      </p:sp>
      <p:sp>
        <p:nvSpPr>
          <p:cNvPr id="11" name="TextBox 10"/>
          <p:cNvSpPr txBox="1"/>
          <p:nvPr/>
        </p:nvSpPr>
        <p:spPr>
          <a:xfrm>
            <a:off x="457200" y="5486400"/>
            <a:ext cx="1026884" cy="461665"/>
          </a:xfrm>
          <a:prstGeom prst="rect">
            <a:avLst/>
          </a:prstGeom>
          <a:noFill/>
          <a:ln>
            <a:noFill/>
          </a:ln>
        </p:spPr>
        <p:txBody>
          <a:bodyPr wrap="none" rtlCol="0">
            <a:spAutoFit/>
          </a:bodyPr>
          <a:lstStyle/>
          <a:p>
            <a:r>
              <a:rPr lang="en-US" sz="2400" dirty="0" smtClean="0">
                <a:cs typeface="Times New Roman" pitchFamily="18" charset="0"/>
              </a:rPr>
              <a:t>Usage: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Using Objects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18</a:t>
            </a:fld>
            <a:endParaRPr lang="en-US" dirty="0"/>
          </a:p>
        </p:txBody>
      </p:sp>
      <p:sp>
        <p:nvSpPr>
          <p:cNvPr id="10" name="TextBox 9"/>
          <p:cNvSpPr txBox="1"/>
          <p:nvPr/>
        </p:nvSpPr>
        <p:spPr>
          <a:xfrm>
            <a:off x="457200" y="990600"/>
            <a:ext cx="8534400" cy="2677656"/>
          </a:xfrm>
          <a:prstGeom prst="rect">
            <a:avLst/>
          </a:prstGeom>
          <a:noFill/>
        </p:spPr>
        <p:txBody>
          <a:bodyPr wrap="square" rtlCol="0">
            <a:spAutoFit/>
          </a:bodyPr>
          <a:lstStyle/>
          <a:p>
            <a:r>
              <a:rPr lang="en-US" sz="2400" dirty="0" smtClean="0"/>
              <a:t>Using the previous MemTrans exercise assign the address of the first object to 4’hF after construction</a:t>
            </a:r>
          </a:p>
          <a:p>
            <a:endParaRPr lang="en-US" sz="2400" dirty="0" smtClean="0"/>
          </a:p>
          <a:p>
            <a:r>
              <a:rPr lang="en-US" sz="2400" dirty="0" smtClean="0"/>
              <a:t>Use the </a:t>
            </a:r>
            <a:r>
              <a:rPr lang="en-US" sz="2200" dirty="0" smtClean="0">
                <a:latin typeface="Courier New" pitchFamily="49" charset="0"/>
                <a:cs typeface="Courier New" pitchFamily="49" charset="0"/>
              </a:rPr>
              <a:t>print</a:t>
            </a:r>
            <a:r>
              <a:rPr lang="en-US" sz="2400" dirty="0" smtClean="0"/>
              <a:t> function to print out the values of </a:t>
            </a:r>
            <a:r>
              <a:rPr lang="en-US" sz="2200" dirty="0" smtClean="0">
                <a:latin typeface="Courier New" pitchFamily="49" charset="0"/>
                <a:cs typeface="Courier New" pitchFamily="49" charset="0"/>
              </a:rPr>
              <a:t>data_in</a:t>
            </a:r>
            <a:r>
              <a:rPr lang="en-US" sz="2400" dirty="0" smtClean="0"/>
              <a:t> and </a:t>
            </a:r>
            <a:r>
              <a:rPr lang="en-US" sz="2200" dirty="0" smtClean="0">
                <a:latin typeface="Courier New" pitchFamily="49" charset="0"/>
                <a:cs typeface="Courier New" pitchFamily="49" charset="0"/>
              </a:rPr>
              <a:t>address</a:t>
            </a:r>
            <a:r>
              <a:rPr lang="en-US" sz="2400" dirty="0" smtClean="0"/>
              <a:t> for the 2 objects.</a:t>
            </a:r>
          </a:p>
          <a:p>
            <a:endParaRPr lang="en-US" sz="2400" dirty="0" smtClean="0"/>
          </a:p>
          <a:p>
            <a:r>
              <a:rPr lang="en-US" sz="2400" dirty="0" smtClean="0"/>
              <a:t>Explicitly deallocate the 2</a:t>
            </a:r>
            <a:r>
              <a:rPr lang="en-US" sz="2400" baseline="30000" dirty="0" smtClean="0"/>
              <a:t>nd</a:t>
            </a:r>
            <a:r>
              <a:rPr lang="en-US" sz="2400" dirty="0" smtClean="0"/>
              <a:t> object.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14400" y="2362200"/>
            <a:ext cx="7315200" cy="3477875"/>
          </a:xfrm>
          <a:prstGeom prst="rect">
            <a:avLst/>
          </a:prstGeom>
          <a:solidFill>
            <a:srgbClr val="FFFFCC"/>
          </a:solidFill>
          <a:ln>
            <a:solidFill>
              <a:schemeClr val="tx1"/>
            </a:solidFill>
          </a:ln>
        </p:spPr>
        <p:txBody>
          <a:bodyPr wrap="square" rtlCol="0">
            <a:spAutoFit/>
          </a:bodyPr>
          <a:lstStyle/>
          <a:p>
            <a:r>
              <a:rPr lang="en-US" sz="2200" spc="-150" dirty="0" smtClean="0">
                <a:latin typeface="Courier New" pitchFamily="49" charset="0"/>
                <a:cs typeface="Courier New" pitchFamily="49" charset="0"/>
              </a:rPr>
              <a:t>class PCI_Tran;</a:t>
            </a:r>
          </a:p>
          <a:p>
            <a:r>
              <a:rPr lang="en-US" sz="2200" spc="-150" dirty="0" smtClean="0">
                <a:latin typeface="Courier New" pitchFamily="49" charset="0"/>
                <a:cs typeface="Courier New" pitchFamily="49" charset="0"/>
              </a:rPr>
              <a:t>   bit [31:0] addr, data;</a:t>
            </a:r>
          </a:p>
          <a:p>
            <a:r>
              <a:rPr lang="en-US" sz="2200" spc="-150" dirty="0" smtClean="0">
                <a:latin typeface="Courier New" pitchFamily="49" charset="0"/>
                <a:cs typeface="Courier New" pitchFamily="49" charset="0"/>
              </a:rPr>
              <a:t>   extern function void display();</a:t>
            </a:r>
          </a:p>
          <a:p>
            <a:r>
              <a:rPr lang="en-US" sz="2200" spc="-150" dirty="0" smtClean="0">
                <a:latin typeface="Courier New" pitchFamily="49" charset="0"/>
                <a:cs typeface="Courier New" pitchFamily="49" charset="0"/>
              </a:rPr>
              <a:t>endclass</a:t>
            </a:r>
          </a:p>
          <a:p>
            <a:endParaRPr lang="en-US" sz="2200" spc="-150" dirty="0" smtClean="0">
              <a:latin typeface="Courier New" pitchFamily="49" charset="0"/>
              <a:cs typeface="Courier New" pitchFamily="49" charset="0"/>
            </a:endParaRPr>
          </a:p>
          <a:p>
            <a:endParaRPr lang="en-US" sz="2200" spc="-150" dirty="0" smtClean="0">
              <a:latin typeface="Courier New" pitchFamily="49" charset="0"/>
              <a:cs typeface="Courier New" pitchFamily="49" charset="0"/>
            </a:endParaRPr>
          </a:p>
          <a:p>
            <a:r>
              <a:rPr lang="en-US" sz="2200" spc="-150" dirty="0" smtClean="0">
                <a:latin typeface="Courier New" pitchFamily="49" charset="0"/>
                <a:cs typeface="Courier New" pitchFamily="49" charset="0"/>
              </a:rPr>
              <a:t>function void PCI_Tran::display();</a:t>
            </a:r>
          </a:p>
          <a:p>
            <a:r>
              <a:rPr lang="en-US" sz="2200" spc="-150" dirty="0" smtClean="0">
                <a:latin typeface="Courier New" pitchFamily="49" charset="0"/>
                <a:cs typeface="Courier New" pitchFamily="49" charset="0"/>
              </a:rPr>
              <a:t>    $display(“%0t: PCI: addr = %h, data = %h”, </a:t>
            </a:r>
          </a:p>
          <a:p>
            <a:r>
              <a:rPr lang="en-US" sz="2200" spc="-150" dirty="0" smtClean="0">
                <a:latin typeface="Courier New" pitchFamily="49" charset="0"/>
                <a:cs typeface="Courier New" pitchFamily="49" charset="0"/>
              </a:rPr>
              <a:t>              $time, addr, data);</a:t>
            </a:r>
          </a:p>
          <a:p>
            <a:r>
              <a:rPr lang="en-US" sz="2200" spc="-150" dirty="0" smtClean="0">
                <a:latin typeface="Courier New" pitchFamily="49" charset="0"/>
                <a:cs typeface="Courier New" pitchFamily="49" charset="0"/>
              </a:rPr>
              <a:t>endfunction </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5.10 Defining Methods Outside of the Class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19</a:t>
            </a:fld>
            <a:endParaRPr lang="en-US" dirty="0"/>
          </a:p>
        </p:txBody>
      </p:sp>
      <p:sp>
        <p:nvSpPr>
          <p:cNvPr id="6" name="TextBox 5"/>
          <p:cNvSpPr txBox="1"/>
          <p:nvPr/>
        </p:nvSpPr>
        <p:spPr>
          <a:xfrm>
            <a:off x="381000" y="762000"/>
            <a:ext cx="8763000" cy="1200329"/>
          </a:xfrm>
          <a:prstGeom prst="rect">
            <a:avLst/>
          </a:prstGeom>
          <a:noFill/>
        </p:spPr>
        <p:txBody>
          <a:bodyPr wrap="square" rtlCol="0">
            <a:spAutoFit/>
          </a:bodyPr>
          <a:lstStyle/>
          <a:p>
            <a:pPr>
              <a:buFont typeface="Arial" pitchFamily="34" charset="0"/>
              <a:buChar char="•"/>
            </a:pPr>
            <a:r>
              <a:rPr lang="en-US" sz="2400" dirty="0" smtClean="0"/>
              <a:t>Done to keep the class definition readable</a:t>
            </a:r>
          </a:p>
          <a:p>
            <a:pPr>
              <a:buFont typeface="Arial" pitchFamily="34" charset="0"/>
              <a:buChar char="•"/>
            </a:pPr>
            <a:r>
              <a:rPr lang="en-US" sz="2400" dirty="0" smtClean="0"/>
              <a:t>Define a prototype of the method in the class</a:t>
            </a:r>
          </a:p>
          <a:p>
            <a:pPr>
              <a:buFont typeface="Arial" pitchFamily="34" charset="0"/>
              <a:buChar char="•"/>
            </a:pPr>
            <a:r>
              <a:rPr lang="en-US" sz="2400" dirty="0" smtClean="0"/>
              <a:t>Use the </a:t>
            </a:r>
            <a:r>
              <a:rPr lang="en-US" sz="2200" dirty="0" smtClean="0">
                <a:latin typeface="Courier New" pitchFamily="49" charset="0"/>
                <a:cs typeface="Courier New" pitchFamily="49" charset="0"/>
              </a:rPr>
              <a:t>extern</a:t>
            </a:r>
            <a:r>
              <a:rPr lang="en-US" sz="2400" dirty="0" smtClean="0"/>
              <a:t> keyword to indicate the full definition is external</a:t>
            </a:r>
          </a:p>
        </p:txBody>
      </p:sp>
      <p:cxnSp>
        <p:nvCxnSpPr>
          <p:cNvPr id="10" name="Straight Arrow Connector 9"/>
          <p:cNvCxnSpPr/>
          <p:nvPr/>
        </p:nvCxnSpPr>
        <p:spPr>
          <a:xfrm rot="5400000">
            <a:off x="3543300" y="4229100"/>
            <a:ext cx="304800" cy="228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09800" y="3810000"/>
            <a:ext cx="6114815" cy="461665"/>
          </a:xfrm>
          <a:prstGeom prst="rect">
            <a:avLst/>
          </a:prstGeom>
          <a:noFill/>
        </p:spPr>
        <p:txBody>
          <a:bodyPr wrap="none" rtlCol="0">
            <a:spAutoFit/>
          </a:bodyPr>
          <a:lstStyle/>
          <a:p>
            <a:r>
              <a:rPr lang="en-US" sz="2400" dirty="0" smtClean="0">
                <a:solidFill>
                  <a:srgbClr val="FF0000"/>
                </a:solidFill>
              </a:rPr>
              <a:t>Specify the class that the function is defined for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build="p"/>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5.1 Introduction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a:t>
            </a:fld>
            <a:endParaRPr lang="en-US" dirty="0"/>
          </a:p>
        </p:txBody>
      </p:sp>
      <p:sp>
        <p:nvSpPr>
          <p:cNvPr id="5" name="TextBox 4"/>
          <p:cNvSpPr txBox="1"/>
          <p:nvPr/>
        </p:nvSpPr>
        <p:spPr>
          <a:xfrm>
            <a:off x="533400" y="914400"/>
            <a:ext cx="8153400" cy="2086725"/>
          </a:xfrm>
          <a:prstGeom prst="rect">
            <a:avLst/>
          </a:prstGeom>
          <a:noFill/>
        </p:spPr>
        <p:txBody>
          <a:bodyPr wrap="square" rtlCol="0">
            <a:spAutoFit/>
          </a:bodyPr>
          <a:lstStyle/>
          <a:p>
            <a:pPr>
              <a:lnSpc>
                <a:spcPct val="90000"/>
              </a:lnSpc>
            </a:pPr>
            <a:r>
              <a:rPr lang="en-US" sz="2400" dirty="0" smtClean="0"/>
              <a:t>Why OOP?</a:t>
            </a:r>
          </a:p>
          <a:p>
            <a:pPr>
              <a:lnSpc>
                <a:spcPct val="90000"/>
              </a:lnSpc>
              <a:buFont typeface="Arial" pitchFamily="34" charset="0"/>
              <a:buChar char="•"/>
            </a:pPr>
            <a:r>
              <a:rPr lang="en-US" sz="2400" dirty="0" smtClean="0"/>
              <a:t>Gains in productivity/maintainability/thoroughness</a:t>
            </a:r>
            <a:endParaRPr lang="en-US" sz="2400" dirty="0" smtClean="0">
              <a:ea typeface="ＭＳ Ｐゴシック" charset="-128"/>
            </a:endParaRPr>
          </a:p>
          <a:p>
            <a:pPr>
              <a:lnSpc>
                <a:spcPct val="90000"/>
              </a:lnSpc>
              <a:buFont typeface="Arial" pitchFamily="34" charset="0"/>
              <a:buChar char="•"/>
            </a:pPr>
            <a:r>
              <a:rPr lang="en-US" sz="2400" dirty="0" smtClean="0">
                <a:ea typeface="ＭＳ Ｐゴシック" charset="-128"/>
              </a:rPr>
              <a:t>Strongly couples data with code that manipulates it.</a:t>
            </a:r>
          </a:p>
          <a:p>
            <a:pPr>
              <a:lnSpc>
                <a:spcPct val="90000"/>
              </a:lnSpc>
              <a:buFont typeface="Arial" pitchFamily="34" charset="0"/>
              <a:buChar char="•"/>
            </a:pPr>
            <a:r>
              <a:rPr lang="en-US" sz="2400" dirty="0" smtClean="0">
                <a:ea typeface="ＭＳ Ｐゴシック" charset="-128"/>
              </a:rPr>
              <a:t>Allows the testbench to be reused</a:t>
            </a:r>
          </a:p>
          <a:p>
            <a:pPr>
              <a:lnSpc>
                <a:spcPct val="90000"/>
              </a:lnSpc>
              <a:buFont typeface="Arial" pitchFamily="34" charset="0"/>
              <a:buChar char="•"/>
            </a:pPr>
            <a:r>
              <a:rPr lang="en-US" sz="2400" dirty="0" smtClean="0">
                <a:ea typeface="ＭＳ Ｐゴシック" charset="-128"/>
              </a:rPr>
              <a:t>Facilitates testing at the transaction level</a:t>
            </a:r>
          </a:p>
          <a:p>
            <a:pPr>
              <a:lnSpc>
                <a:spcPct val="90000"/>
              </a:lnSpc>
              <a:buFont typeface="Arial" pitchFamily="34" charset="0"/>
              <a:buChar char="•"/>
            </a:pPr>
            <a:r>
              <a:rPr lang="en-US" sz="2400" dirty="0" smtClean="0"/>
              <a:t>SystemVerilog allows inheritance and polymorphism</a:t>
            </a:r>
            <a:endParaRPr lang="en-US" sz="2400" dirty="0" smtClean="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5.11 Static Variables vs. Global Variables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20</a:t>
            </a:fld>
            <a:endParaRPr lang="en-US" dirty="0"/>
          </a:p>
        </p:txBody>
      </p:sp>
      <p:sp>
        <p:nvSpPr>
          <p:cNvPr id="10" name="TextBox 9"/>
          <p:cNvSpPr txBox="1"/>
          <p:nvPr/>
        </p:nvSpPr>
        <p:spPr>
          <a:xfrm>
            <a:off x="457200" y="990600"/>
            <a:ext cx="6477000" cy="1938992"/>
          </a:xfrm>
          <a:prstGeom prst="rect">
            <a:avLst/>
          </a:prstGeom>
          <a:noFill/>
        </p:spPr>
        <p:txBody>
          <a:bodyPr wrap="square" rtlCol="0">
            <a:spAutoFit/>
          </a:bodyPr>
          <a:lstStyle/>
          <a:p>
            <a:pPr>
              <a:buFont typeface="Arial" pitchFamily="34" charset="0"/>
              <a:buChar char="•"/>
            </a:pPr>
            <a:r>
              <a:rPr lang="en-US" sz="2400" dirty="0" smtClean="0"/>
              <a:t>Global variable has no limits on manipulation</a:t>
            </a:r>
          </a:p>
          <a:p>
            <a:pPr>
              <a:buFont typeface="Arial" pitchFamily="34" charset="0"/>
              <a:buChar char="•"/>
            </a:pPr>
            <a:r>
              <a:rPr lang="en-US" sz="2400" dirty="0" smtClean="0"/>
              <a:t>Static variable: </a:t>
            </a:r>
          </a:p>
          <a:p>
            <a:pPr lvl="1">
              <a:buFont typeface="Arial" pitchFamily="34" charset="0"/>
              <a:buChar char="•"/>
            </a:pPr>
            <a:r>
              <a:rPr lang="en-US" sz="2400" dirty="0" smtClean="0"/>
              <a:t> Can only be modified by objects of one class</a:t>
            </a:r>
          </a:p>
          <a:p>
            <a:pPr lvl="1">
              <a:buFont typeface="Arial" pitchFamily="34" charset="0"/>
              <a:buChar char="•"/>
            </a:pPr>
            <a:r>
              <a:rPr lang="en-US" sz="2400" dirty="0" smtClean="0"/>
              <a:t> Shared among all objects</a:t>
            </a:r>
          </a:p>
          <a:p>
            <a:pPr lvl="1">
              <a:buFont typeface="Arial" pitchFamily="34" charset="0"/>
              <a:buChar char="•"/>
            </a:pPr>
            <a:r>
              <a:rPr lang="en-US" sz="2400" dirty="0" smtClean="0"/>
              <a:t> Associated with the class, not the object</a:t>
            </a:r>
          </a:p>
        </p:txBody>
      </p:sp>
      <p:sp>
        <p:nvSpPr>
          <p:cNvPr id="6" name="TextBox 5"/>
          <p:cNvSpPr txBox="1"/>
          <p:nvPr/>
        </p:nvSpPr>
        <p:spPr>
          <a:xfrm>
            <a:off x="685800" y="3124200"/>
            <a:ext cx="3801041" cy="2462213"/>
          </a:xfrm>
          <a:prstGeom prst="rect">
            <a:avLst/>
          </a:prstGeom>
          <a:solidFill>
            <a:srgbClr val="FFFFCC"/>
          </a:solidFill>
          <a:ln>
            <a:solidFill>
              <a:schemeClr val="tx1"/>
            </a:solidFill>
          </a:ln>
        </p:spPr>
        <p:txBody>
          <a:bodyPr wrap="none" rtlCol="0">
            <a:spAutoFit/>
          </a:bodyPr>
          <a:lstStyle/>
          <a:p>
            <a:r>
              <a:rPr lang="ne-NP" sz="2200" spc="-150" noProof="1" smtClean="0">
                <a:latin typeface="Courier New" pitchFamily="49" charset="0"/>
                <a:cs typeface="Courier New" pitchFamily="49" charset="0"/>
              </a:rPr>
              <a:t>class Transaction;</a:t>
            </a:r>
          </a:p>
          <a:p>
            <a:r>
              <a:rPr lang="ne-NP" sz="2200" spc="-150" noProof="1" smtClean="0">
                <a:latin typeface="Courier New" pitchFamily="49" charset="0"/>
                <a:cs typeface="Courier New" pitchFamily="49" charset="0"/>
              </a:rPr>
              <a:t>   static int count = 0;</a:t>
            </a:r>
          </a:p>
          <a:p>
            <a:r>
              <a:rPr lang="ne-NP" sz="2200" spc="-150" noProof="1" smtClean="0">
                <a:latin typeface="Courier New" pitchFamily="49" charset="0"/>
                <a:cs typeface="Courier New" pitchFamily="49" charset="0"/>
              </a:rPr>
              <a:t>   int id;</a:t>
            </a:r>
          </a:p>
          <a:p>
            <a:r>
              <a:rPr lang="ne-NP" sz="2200" spc="-150" noProof="1" smtClean="0">
                <a:latin typeface="Courier New" pitchFamily="49" charset="0"/>
                <a:cs typeface="Courier New" pitchFamily="49" charset="0"/>
              </a:rPr>
              <a:t>   function new();</a:t>
            </a:r>
          </a:p>
          <a:p>
            <a:r>
              <a:rPr lang="ne-NP" sz="2200" spc="-150" noProof="1" smtClean="0">
                <a:latin typeface="Courier New" pitchFamily="49" charset="0"/>
                <a:cs typeface="Courier New" pitchFamily="49" charset="0"/>
              </a:rPr>
              <a:t>      id = count++;</a:t>
            </a:r>
          </a:p>
          <a:p>
            <a:r>
              <a:rPr lang="ne-NP" sz="2200" spc="-150" noProof="1" smtClean="0">
                <a:latin typeface="Courier New" pitchFamily="49" charset="0"/>
                <a:cs typeface="Courier New" pitchFamily="49" charset="0"/>
              </a:rPr>
              <a:t>   endfunction</a:t>
            </a:r>
          </a:p>
          <a:p>
            <a:r>
              <a:rPr lang="ne-NP" sz="2200" spc="-150" noProof="1" smtClean="0">
                <a:latin typeface="Courier New" pitchFamily="49" charset="0"/>
                <a:cs typeface="Courier New" pitchFamily="49" charset="0"/>
              </a:rPr>
              <a:t>endclass</a:t>
            </a:r>
          </a:p>
        </p:txBody>
      </p:sp>
      <p:graphicFrame>
        <p:nvGraphicFramePr>
          <p:cNvPr id="9" name="Object 8"/>
          <p:cNvGraphicFramePr>
            <a:graphicFrameLocks noChangeAspect="1"/>
          </p:cNvGraphicFramePr>
          <p:nvPr/>
        </p:nvGraphicFramePr>
        <p:xfrm>
          <a:off x="5410200" y="2971800"/>
          <a:ext cx="3378200" cy="3155950"/>
        </p:xfrm>
        <a:graphic>
          <a:graphicData uri="http://schemas.openxmlformats.org/presentationml/2006/ole">
            <mc:AlternateContent xmlns:mc="http://schemas.openxmlformats.org/markup-compatibility/2006">
              <mc:Choice xmlns:v="urn:schemas-microsoft-com:vml" Requires="v">
                <p:oleObj spid="_x0000_s40986" name="Visio" r:id="rId4" imgW="1745932" imgH="1631632" progId="Visio.Drawing.11">
                  <p:link updateAutomatic="1"/>
                </p:oleObj>
              </mc:Choice>
              <mc:Fallback>
                <p:oleObj name="Visio" r:id="rId4" imgW="1745932" imgH="1631632" progId="Visio.Drawing.11">
                  <p:link updateAutomatic="1"/>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971800"/>
                        <a:ext cx="3378200" cy="315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5.11 Static/Global Variables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21</a:t>
            </a:fld>
            <a:endParaRPr lang="en-US" dirty="0"/>
          </a:p>
        </p:txBody>
      </p:sp>
      <p:sp>
        <p:nvSpPr>
          <p:cNvPr id="6" name="TextBox 5"/>
          <p:cNvSpPr txBox="1"/>
          <p:nvPr/>
        </p:nvSpPr>
        <p:spPr>
          <a:xfrm>
            <a:off x="457200" y="914400"/>
            <a:ext cx="8334333" cy="2462213"/>
          </a:xfrm>
          <a:prstGeom prst="rect">
            <a:avLst/>
          </a:prstGeom>
          <a:solidFill>
            <a:srgbClr val="FFFFCC"/>
          </a:solidFill>
          <a:ln>
            <a:solidFill>
              <a:schemeClr val="tx1"/>
            </a:solidFill>
          </a:ln>
        </p:spPr>
        <p:txBody>
          <a:bodyPr wrap="none" rtlCol="0">
            <a:spAutoFit/>
          </a:bodyPr>
          <a:lstStyle/>
          <a:p>
            <a:r>
              <a:rPr lang="en-US" sz="2200" spc="-300" noProof="1" smtClean="0">
                <a:latin typeface="Courier New" pitchFamily="49" charset="0"/>
                <a:cs typeface="Courier New" pitchFamily="49" charset="0"/>
              </a:rPr>
              <a:t>initial begin</a:t>
            </a:r>
          </a:p>
          <a:p>
            <a:r>
              <a:rPr lang="en-US" sz="2200" spc="-300" noProof="1" smtClean="0">
                <a:latin typeface="Courier New" pitchFamily="49" charset="0"/>
                <a:cs typeface="Courier New" pitchFamily="49" charset="0"/>
              </a:rPr>
              <a:t>   Transaction t1, t2;</a:t>
            </a:r>
          </a:p>
          <a:p>
            <a:r>
              <a:rPr lang="en-US" sz="2200" spc="-300" noProof="1" smtClean="0">
                <a:latin typeface="Courier New" pitchFamily="49" charset="0"/>
                <a:cs typeface="Courier New" pitchFamily="49" charset="0"/>
              </a:rPr>
              <a:t>   t1 = new();</a:t>
            </a:r>
          </a:p>
          <a:p>
            <a:r>
              <a:rPr lang="en-US" sz="2200" spc="-300" noProof="1" smtClean="0">
                <a:latin typeface="Courier New" pitchFamily="49" charset="0"/>
                <a:cs typeface="Courier New" pitchFamily="49" charset="0"/>
              </a:rPr>
              <a:t>   $display("First id = %0d, count = %0d", t1.id, t1.count);</a:t>
            </a:r>
          </a:p>
          <a:p>
            <a:r>
              <a:rPr lang="en-US" sz="2200" spc="-300" noProof="1" smtClean="0">
                <a:latin typeface="Courier New" pitchFamily="49" charset="0"/>
                <a:cs typeface="Courier New" pitchFamily="49" charset="0"/>
              </a:rPr>
              <a:t>   t2 = new();</a:t>
            </a:r>
          </a:p>
          <a:p>
            <a:r>
              <a:rPr lang="en-US" sz="2200" spc="-300" noProof="1" smtClean="0">
                <a:latin typeface="Courier New" pitchFamily="49" charset="0"/>
                <a:cs typeface="Courier New" pitchFamily="49" charset="0"/>
              </a:rPr>
              <a:t>   $display("Second id = %0d, count = %0d", t2.id, t2.count); </a:t>
            </a:r>
          </a:p>
          <a:p>
            <a:r>
              <a:rPr lang="en-US" sz="2200" spc="-300" noProof="1" smtClean="0">
                <a:latin typeface="Courier New" pitchFamily="49" charset="0"/>
                <a:cs typeface="Courier New" pitchFamily="49" charset="0"/>
              </a:rPr>
              <a:t>end</a:t>
            </a:r>
          </a:p>
        </p:txBody>
      </p:sp>
      <p:sp>
        <p:nvSpPr>
          <p:cNvPr id="9" name="TextBox 8"/>
          <p:cNvSpPr txBox="1"/>
          <p:nvPr/>
        </p:nvSpPr>
        <p:spPr>
          <a:xfrm>
            <a:off x="533400" y="3749457"/>
            <a:ext cx="4253087" cy="769441"/>
          </a:xfrm>
          <a:prstGeom prst="rect">
            <a:avLst/>
          </a:prstGeom>
          <a:solidFill>
            <a:srgbClr val="CC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 First id =  0, count = 1</a:t>
            </a:r>
          </a:p>
          <a:p>
            <a:r>
              <a:rPr lang="en-US" sz="2200" spc="-150" noProof="1" smtClean="0">
                <a:latin typeface="Courier New" pitchFamily="49" charset="0"/>
                <a:cs typeface="Courier New" pitchFamily="49" charset="0"/>
              </a:rPr>
              <a:t># Second id = 1, count =  2</a:t>
            </a:r>
          </a:p>
        </p:txBody>
      </p:sp>
      <p:sp>
        <p:nvSpPr>
          <p:cNvPr id="10" name="TextBox 9"/>
          <p:cNvSpPr txBox="1"/>
          <p:nvPr/>
        </p:nvSpPr>
        <p:spPr>
          <a:xfrm>
            <a:off x="685800" y="5334000"/>
            <a:ext cx="4102405" cy="769441"/>
          </a:xfrm>
          <a:prstGeom prst="rect">
            <a:avLst/>
          </a:prstGeom>
          <a:solidFill>
            <a:srgbClr val="CC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 First id = 0, count = 1</a:t>
            </a:r>
          </a:p>
          <a:p>
            <a:r>
              <a:rPr lang="en-US" sz="2200" spc="-150" noProof="1" smtClean="0">
                <a:latin typeface="Courier New" pitchFamily="49" charset="0"/>
                <a:cs typeface="Courier New" pitchFamily="49" charset="0"/>
              </a:rPr>
              <a:t># Second id = 0, count = 1</a:t>
            </a:r>
          </a:p>
        </p:txBody>
      </p:sp>
      <p:sp>
        <p:nvSpPr>
          <p:cNvPr id="11" name="TextBox 10"/>
          <p:cNvSpPr txBox="1"/>
          <p:nvPr/>
        </p:nvSpPr>
        <p:spPr>
          <a:xfrm>
            <a:off x="533400" y="4648200"/>
            <a:ext cx="4488088" cy="461665"/>
          </a:xfrm>
          <a:prstGeom prst="rect">
            <a:avLst/>
          </a:prstGeom>
          <a:noFill/>
          <a:ln>
            <a:noFill/>
          </a:ln>
        </p:spPr>
        <p:txBody>
          <a:bodyPr wrap="none" rtlCol="0">
            <a:spAutoFit/>
          </a:bodyPr>
          <a:lstStyle/>
          <a:p>
            <a:r>
              <a:rPr lang="en-US" sz="2400" dirty="0" smtClean="0">
                <a:solidFill>
                  <a:srgbClr val="FF0000"/>
                </a:solidFill>
                <a:cs typeface="Times New Roman" pitchFamily="18" charset="0"/>
              </a:rPr>
              <a:t>If count was not declared as 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9" grpId="0" uiExpand="1" build="p" animBg="1"/>
      <p:bldP spid="10" grpId="0" uiExpand="1" build="p" animBg="1"/>
      <p:bldP spid="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5.11.2 Accessing Static Variables.....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22</a:t>
            </a:fld>
            <a:endParaRPr lang="en-US" dirty="0"/>
          </a:p>
        </p:txBody>
      </p:sp>
      <p:sp>
        <p:nvSpPr>
          <p:cNvPr id="6" name="TextBox 5"/>
          <p:cNvSpPr txBox="1"/>
          <p:nvPr/>
        </p:nvSpPr>
        <p:spPr>
          <a:xfrm>
            <a:off x="533400" y="838200"/>
            <a:ext cx="7852406" cy="830997"/>
          </a:xfrm>
          <a:prstGeom prst="rect">
            <a:avLst/>
          </a:prstGeom>
          <a:noFill/>
        </p:spPr>
        <p:txBody>
          <a:bodyPr wrap="none" rtlCol="0">
            <a:spAutoFit/>
          </a:bodyPr>
          <a:lstStyle/>
          <a:p>
            <a:pPr>
              <a:buFont typeface="Arial" pitchFamily="34" charset="0"/>
              <a:buChar char="•"/>
            </a:pPr>
            <a:r>
              <a:rPr lang="en-US" sz="2400" dirty="0" smtClean="0"/>
              <a:t>Only one copy of a static variable exists.</a:t>
            </a:r>
          </a:p>
          <a:p>
            <a:pPr>
              <a:buFont typeface="Arial" pitchFamily="34" charset="0"/>
              <a:buChar char="•"/>
            </a:pPr>
            <a:r>
              <a:rPr lang="en-US" sz="2400" dirty="0" smtClean="0">
                <a:cs typeface="Times New Roman" pitchFamily="18" charset="0"/>
              </a:rPr>
              <a:t>Static variables can be accessed through the class or handle </a:t>
            </a:r>
            <a:endParaRPr lang="en-US" sz="2200" dirty="0" smtClean="0">
              <a:cs typeface="Times New Roman" pitchFamily="18" charset="0"/>
            </a:endParaRPr>
          </a:p>
        </p:txBody>
      </p:sp>
      <p:sp>
        <p:nvSpPr>
          <p:cNvPr id="9" name="TextBox 8"/>
          <p:cNvSpPr txBox="1"/>
          <p:nvPr/>
        </p:nvSpPr>
        <p:spPr>
          <a:xfrm>
            <a:off x="228600" y="1676400"/>
            <a:ext cx="8686800" cy="3139321"/>
          </a:xfrm>
          <a:prstGeom prst="rect">
            <a:avLst/>
          </a:prstGeom>
          <a:solidFill>
            <a:srgbClr val="FFFFCC"/>
          </a:solidFill>
          <a:ln>
            <a:solidFill>
              <a:schemeClr val="tx1"/>
            </a:solidFill>
          </a:ln>
        </p:spPr>
        <p:txBody>
          <a:bodyPr wrap="square" rtlCol="0">
            <a:spAutoFit/>
          </a:bodyPr>
          <a:lstStyle/>
          <a:p>
            <a:r>
              <a:rPr lang="en-US" sz="2200" spc="-300" noProof="1" smtClean="0">
                <a:latin typeface="Courier New" pitchFamily="49" charset="0"/>
                <a:cs typeface="Courier New" pitchFamily="49" charset="0"/>
              </a:rPr>
              <a:t>initial begin</a:t>
            </a:r>
          </a:p>
          <a:p>
            <a:r>
              <a:rPr lang="en-US" sz="2200" spc="-300" noProof="1" smtClean="0">
                <a:latin typeface="Courier New" pitchFamily="49" charset="0"/>
                <a:cs typeface="Courier New" pitchFamily="49" charset="0"/>
              </a:rPr>
              <a:t>   Transaction t1, t2;</a:t>
            </a:r>
          </a:p>
          <a:p>
            <a:r>
              <a:rPr lang="en-US" sz="2200" spc="-300" noProof="1" smtClean="0">
                <a:latin typeface="Courier New" pitchFamily="49" charset="0"/>
                <a:cs typeface="Courier New" pitchFamily="49" charset="0"/>
              </a:rPr>
              <a:t>   $display("1) Transaction::count = %0d", Transaction::count);</a:t>
            </a:r>
          </a:p>
          <a:p>
            <a:r>
              <a:rPr lang="en-US" sz="2200" spc="-300" noProof="1" smtClean="0">
                <a:latin typeface="Courier New" pitchFamily="49" charset="0"/>
                <a:cs typeface="Courier New" pitchFamily="49" charset="0"/>
              </a:rPr>
              <a:t>   t1 = new();</a:t>
            </a:r>
          </a:p>
          <a:p>
            <a:r>
              <a:rPr lang="en-US" sz="2200" spc="-300" noProof="1" smtClean="0">
                <a:latin typeface="Courier New" pitchFamily="49" charset="0"/>
                <a:cs typeface="Courier New" pitchFamily="49" charset="0"/>
              </a:rPr>
              <a:t>   $display("First id = 0d%0d, count = 0d%0d", t1.id, t1.count);</a:t>
            </a:r>
          </a:p>
          <a:p>
            <a:r>
              <a:rPr lang="en-US" sz="2200" spc="-300" noProof="1" smtClean="0">
                <a:latin typeface="Courier New" pitchFamily="49" charset="0"/>
                <a:cs typeface="Courier New" pitchFamily="49" charset="0"/>
              </a:rPr>
              <a:t>   t2 = new();</a:t>
            </a:r>
          </a:p>
          <a:p>
            <a:r>
              <a:rPr lang="en-US" sz="2200" spc="-300" noProof="1" smtClean="0">
                <a:latin typeface="Courier New" pitchFamily="49" charset="0"/>
                <a:cs typeface="Courier New" pitchFamily="49" charset="0"/>
              </a:rPr>
              <a:t>   $display("Second id = 0d%0d, count = 0d%0d", t2.id, t2.count);</a:t>
            </a:r>
          </a:p>
          <a:p>
            <a:r>
              <a:rPr lang="en-US" sz="2200" spc="-300" noProof="1" smtClean="0">
                <a:latin typeface="Courier New" pitchFamily="49" charset="0"/>
                <a:cs typeface="Courier New" pitchFamily="49" charset="0"/>
              </a:rPr>
              <a:t>   $display("2) Transaction::count = 0d%0d", Transaction::count);    </a:t>
            </a:r>
          </a:p>
          <a:p>
            <a:r>
              <a:rPr lang="en-US" sz="2200" spc="-300" noProof="1" smtClean="0">
                <a:latin typeface="Courier New" pitchFamily="49" charset="0"/>
                <a:cs typeface="Courier New" pitchFamily="49" charset="0"/>
              </a:rPr>
              <a:t>end</a:t>
            </a:r>
          </a:p>
        </p:txBody>
      </p:sp>
      <p:sp>
        <p:nvSpPr>
          <p:cNvPr id="10" name="TextBox 9"/>
          <p:cNvSpPr txBox="1"/>
          <p:nvPr/>
        </p:nvSpPr>
        <p:spPr>
          <a:xfrm>
            <a:off x="457200" y="5105400"/>
            <a:ext cx="4224233" cy="1323439"/>
          </a:xfrm>
          <a:prstGeom prst="rect">
            <a:avLst/>
          </a:prstGeom>
          <a:solidFill>
            <a:srgbClr val="CCFFCC"/>
          </a:solidFill>
          <a:ln>
            <a:solidFill>
              <a:schemeClr val="tx1"/>
            </a:solidFill>
          </a:ln>
        </p:spPr>
        <p:txBody>
          <a:bodyPr wrap="none" rtlCol="0">
            <a:spAutoFit/>
          </a:bodyPr>
          <a:lstStyle/>
          <a:p>
            <a:r>
              <a:rPr lang="en-US" sz="2000" spc="-150" noProof="1" smtClean="0">
                <a:latin typeface="Courier New" pitchFamily="49" charset="0"/>
                <a:cs typeface="Courier New" pitchFamily="49" charset="0"/>
              </a:rPr>
              <a:t># 1) Transaction::count = 0d0</a:t>
            </a:r>
          </a:p>
          <a:p>
            <a:r>
              <a:rPr lang="en-US" sz="2000" spc="-150" noProof="1" smtClean="0">
                <a:latin typeface="Courier New" pitchFamily="49" charset="0"/>
                <a:cs typeface="Courier New" pitchFamily="49" charset="0"/>
              </a:rPr>
              <a:t># First id = 0d0, count = 0d1</a:t>
            </a:r>
          </a:p>
          <a:p>
            <a:r>
              <a:rPr lang="en-US" sz="2000" spc="-150" noProof="1" smtClean="0">
                <a:latin typeface="Courier New" pitchFamily="49" charset="0"/>
                <a:cs typeface="Courier New" pitchFamily="49" charset="0"/>
              </a:rPr>
              <a:t># Second id = 0d1, count = 0d2</a:t>
            </a:r>
          </a:p>
          <a:p>
            <a:r>
              <a:rPr lang="en-US" sz="2000" spc="-150" noProof="1" smtClean="0">
                <a:latin typeface="Courier New" pitchFamily="49" charset="0"/>
                <a:cs typeface="Courier New" pitchFamily="49" charset="0"/>
              </a:rPr>
              <a:t># 2) Transaction::count = 0d2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Static Variables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23</a:t>
            </a:fld>
            <a:endParaRPr lang="en-US" dirty="0"/>
          </a:p>
        </p:txBody>
      </p:sp>
      <p:sp>
        <p:nvSpPr>
          <p:cNvPr id="5" name="Rectangle 4"/>
          <p:cNvSpPr/>
          <p:nvPr/>
        </p:nvSpPr>
        <p:spPr>
          <a:xfrm>
            <a:off x="457200" y="990600"/>
            <a:ext cx="8382000" cy="2308324"/>
          </a:xfrm>
          <a:prstGeom prst="rect">
            <a:avLst/>
          </a:prstGeom>
        </p:spPr>
        <p:txBody>
          <a:bodyPr wrap="square">
            <a:spAutoFit/>
          </a:bodyPr>
          <a:lstStyle/>
          <a:p>
            <a:r>
              <a:rPr lang="en-US" sz="2400" dirty="0" smtClean="0"/>
              <a:t>Using the previous </a:t>
            </a:r>
            <a:r>
              <a:rPr lang="en-US" sz="2200" dirty="0" smtClean="0">
                <a:latin typeface="Courier New" pitchFamily="49" charset="0"/>
                <a:cs typeface="Courier New" pitchFamily="49" charset="0"/>
              </a:rPr>
              <a:t>MemTrans</a:t>
            </a:r>
            <a:r>
              <a:rPr lang="en-US" sz="2400" dirty="0" smtClean="0"/>
              <a:t> exercise create a static variable </a:t>
            </a:r>
            <a:r>
              <a:rPr lang="en-US" sz="2200" dirty="0" smtClean="0">
                <a:latin typeface="Courier New" pitchFamily="49" charset="0"/>
                <a:cs typeface="Courier New" pitchFamily="49" charset="0"/>
              </a:rPr>
              <a:t>last_address</a:t>
            </a:r>
            <a:r>
              <a:rPr lang="en-US" sz="2400" dirty="0" smtClean="0"/>
              <a:t> that holds the initial value of the address variable from the most recently created object, as set in the constructor.</a:t>
            </a:r>
          </a:p>
          <a:p>
            <a:endParaRPr lang="en-US" sz="2400" dirty="0" smtClean="0"/>
          </a:p>
          <a:p>
            <a:r>
              <a:rPr lang="en-US" sz="2400" dirty="0" smtClean="0"/>
              <a:t>After allocating objects of class </a:t>
            </a:r>
            <a:r>
              <a:rPr lang="en-US" sz="2200" dirty="0" smtClean="0">
                <a:latin typeface="Courier New" pitchFamily="49" charset="0"/>
                <a:cs typeface="Courier New" pitchFamily="49" charset="0"/>
              </a:rPr>
              <a:t>MemTrans</a:t>
            </a:r>
            <a:r>
              <a:rPr lang="en-US" sz="2400" dirty="0" smtClean="0"/>
              <a:t> (done in last exercise) print out the current value of </a:t>
            </a:r>
            <a:r>
              <a:rPr lang="en-US" sz="2200" dirty="0" smtClean="0">
                <a:latin typeface="Courier New" pitchFamily="49" charset="0"/>
                <a:cs typeface="Courier New" pitchFamily="49" charset="0"/>
              </a:rPr>
              <a:t>last_address</a:t>
            </a:r>
            <a:r>
              <a:rPr lang="en-US" sz="2400" i="1" dirty="0" smtClean="0"/>
              <a:t>.</a:t>
            </a:r>
            <a:endParaRPr lang="en-US" sz="2400" dirty="0" smtClean="0"/>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9538376" y="5737369"/>
              <a:ext cx="360" cy="360"/>
            </p14:xfrm>
          </p:contentPart>
        </mc:Choice>
        <mc:Fallback>
          <p:pic>
            <p:nvPicPr>
              <p:cNvPr id="3" name="Ink 2"/>
              <p:cNvPicPr/>
              <p:nvPr/>
            </p:nvPicPr>
            <p:blipFill>
              <a:blip r:embed="rId4"/>
              <a:stretch>
                <a:fillRect/>
              </a:stretch>
            </p:blipFill>
            <p:spPr>
              <a:xfrm>
                <a:off x="9536936" y="5735929"/>
                <a:ext cx="3240" cy="324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33400" y="1676400"/>
            <a:ext cx="6172200" cy="2354491"/>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class Transaction;</a:t>
            </a:r>
          </a:p>
          <a:p>
            <a:pPr lvl="1"/>
            <a:r>
              <a:rPr lang="en-US" sz="2100" spc="-150" noProof="1" smtClean="0">
                <a:latin typeface="Courier New" pitchFamily="49" charset="0"/>
                <a:cs typeface="Courier New" pitchFamily="49" charset="0"/>
              </a:rPr>
              <a:t>static Config cfg;</a:t>
            </a:r>
          </a:p>
          <a:p>
            <a:r>
              <a:rPr lang="en-US" sz="2100" spc="-150" noProof="1" smtClean="0">
                <a:latin typeface="Courier New" pitchFamily="49" charset="0"/>
                <a:cs typeface="Courier New" pitchFamily="49" charset="0"/>
              </a:rPr>
              <a:t>endclass</a:t>
            </a:r>
          </a:p>
          <a:p>
            <a:endParaRPr lang="en-US" sz="21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initial begin</a:t>
            </a:r>
          </a:p>
          <a:p>
            <a:pPr lvl="1"/>
            <a:r>
              <a:rPr lang="en-US" sz="2100" spc="-150" noProof="1" smtClean="0">
                <a:latin typeface="Courier New" pitchFamily="49" charset="0"/>
                <a:cs typeface="Courier New" pitchFamily="49" charset="0"/>
              </a:rPr>
              <a:t>Transaction::cfg = new(.num_trans(42));</a:t>
            </a:r>
          </a:p>
          <a:p>
            <a:r>
              <a:rPr lang="en-US" sz="2100" spc="-150" noProof="1" smtClean="0">
                <a:latin typeface="Courier New" pitchFamily="49" charset="0"/>
                <a:cs typeface="Courier New" pitchFamily="49" charset="0"/>
              </a:rPr>
              <a:t>end</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5.11.3 Initializing static variables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24</a:t>
            </a:fld>
            <a:endParaRPr lang="en-US" dirty="0"/>
          </a:p>
        </p:txBody>
      </p:sp>
      <p:sp>
        <p:nvSpPr>
          <p:cNvPr id="6" name="TextBox 5"/>
          <p:cNvSpPr txBox="1"/>
          <p:nvPr/>
        </p:nvSpPr>
        <p:spPr>
          <a:xfrm>
            <a:off x="533400" y="838200"/>
            <a:ext cx="8305800" cy="830997"/>
          </a:xfrm>
          <a:prstGeom prst="rect">
            <a:avLst/>
          </a:prstGeom>
          <a:noFill/>
        </p:spPr>
        <p:txBody>
          <a:bodyPr wrap="square" rtlCol="0">
            <a:spAutoFit/>
          </a:bodyPr>
          <a:lstStyle/>
          <a:p>
            <a:r>
              <a:rPr lang="en-US" sz="2400" dirty="0" smtClean="0">
                <a:cs typeface="Times New Roman" pitchFamily="18" charset="0"/>
              </a:rPr>
              <a:t>Useful when every instance of a class needs info from an object of another class</a:t>
            </a:r>
          </a:p>
        </p:txBody>
      </p:sp>
      <p:grpSp>
        <p:nvGrpSpPr>
          <p:cNvPr id="2" name="Group 14"/>
          <p:cNvGrpSpPr/>
          <p:nvPr/>
        </p:nvGrpSpPr>
        <p:grpSpPr>
          <a:xfrm>
            <a:off x="3733800" y="1981200"/>
            <a:ext cx="4626724" cy="461665"/>
            <a:chOff x="3886200" y="2057400"/>
            <a:chExt cx="4626724" cy="461665"/>
          </a:xfrm>
        </p:grpSpPr>
        <p:cxnSp>
          <p:nvCxnSpPr>
            <p:cNvPr id="9" name="Straight Arrow Connector 8"/>
            <p:cNvCxnSpPr/>
            <p:nvPr/>
          </p:nvCxnSpPr>
          <p:spPr>
            <a:xfrm>
              <a:off x="3886200" y="2286000"/>
              <a:ext cx="914400" cy="1588"/>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876800" y="2057400"/>
              <a:ext cx="3636124" cy="461665"/>
            </a:xfrm>
            <a:prstGeom prst="rect">
              <a:avLst/>
            </a:prstGeom>
            <a:noFill/>
            <a:ln>
              <a:noFill/>
              <a:headEnd type="arrow"/>
              <a:tailEnd type="none"/>
            </a:ln>
          </p:spPr>
          <p:txBody>
            <a:bodyPr wrap="none" rtlCol="0">
              <a:spAutoFit/>
            </a:bodyPr>
            <a:lstStyle/>
            <a:p>
              <a:r>
                <a:rPr lang="en-US" sz="2400" dirty="0" smtClean="0">
                  <a:solidFill>
                    <a:srgbClr val="FF0000"/>
                  </a:solidFill>
                </a:rPr>
                <a:t>A handle with static storage</a:t>
              </a:r>
            </a:p>
          </p:txBody>
        </p:sp>
      </p:grpSp>
      <p:grpSp>
        <p:nvGrpSpPr>
          <p:cNvPr id="11" name="Group 27"/>
          <p:cNvGrpSpPr/>
          <p:nvPr/>
        </p:nvGrpSpPr>
        <p:grpSpPr>
          <a:xfrm>
            <a:off x="3352800" y="3657600"/>
            <a:ext cx="5257800" cy="2114729"/>
            <a:chOff x="3810000" y="4267200"/>
            <a:chExt cx="5257800" cy="2114729"/>
          </a:xfrm>
        </p:grpSpPr>
        <p:cxnSp>
          <p:nvCxnSpPr>
            <p:cNvPr id="25" name="Straight Arrow Connector 24"/>
            <p:cNvCxnSpPr/>
            <p:nvPr/>
          </p:nvCxnSpPr>
          <p:spPr>
            <a:xfrm>
              <a:off x="3810000" y="4267200"/>
              <a:ext cx="1600200" cy="9144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810000" y="5181600"/>
              <a:ext cx="5257800" cy="1200329"/>
            </a:xfrm>
            <a:prstGeom prst="rect">
              <a:avLst/>
            </a:prstGeom>
            <a:noFill/>
          </p:spPr>
          <p:txBody>
            <a:bodyPr wrap="square" rtlCol="0">
              <a:spAutoFit/>
            </a:bodyPr>
            <a:lstStyle/>
            <a:p>
              <a:r>
                <a:rPr lang="en-US" sz="2400" dirty="0" smtClean="0">
                  <a:solidFill>
                    <a:srgbClr val="FF0000"/>
                  </a:solidFill>
                </a:rPr>
                <a:t>Create a new config object.</a:t>
              </a:r>
            </a:p>
            <a:p>
              <a:r>
                <a:rPr lang="en-US" sz="2400" dirty="0" smtClean="0">
                  <a:solidFill>
                    <a:srgbClr val="FF0000"/>
                  </a:solidFill>
                </a:rPr>
                <a:t>and assign handle of new Config object to static handle cfg in class Transaction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5.11.4 Static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25</a:t>
            </a:fld>
            <a:endParaRPr lang="en-US" dirty="0"/>
          </a:p>
        </p:txBody>
      </p:sp>
      <p:sp>
        <p:nvSpPr>
          <p:cNvPr id="6" name="TextBox 5"/>
          <p:cNvSpPr txBox="1"/>
          <p:nvPr/>
        </p:nvSpPr>
        <p:spPr>
          <a:xfrm>
            <a:off x="380999" y="762000"/>
            <a:ext cx="8763001" cy="800219"/>
          </a:xfrm>
          <a:prstGeom prst="rect">
            <a:avLst/>
          </a:prstGeom>
          <a:noFill/>
        </p:spPr>
        <p:txBody>
          <a:bodyPr wrap="square" rtlCol="0">
            <a:spAutoFit/>
          </a:bodyPr>
          <a:lstStyle/>
          <a:p>
            <a:r>
              <a:rPr lang="en-US" sz="2300" dirty="0" smtClean="0"/>
              <a:t>Manipulating static variables with a method accessed with the class name requires a static method</a:t>
            </a:r>
          </a:p>
        </p:txBody>
      </p:sp>
      <p:sp>
        <p:nvSpPr>
          <p:cNvPr id="9" name="TextBox 8"/>
          <p:cNvSpPr txBox="1"/>
          <p:nvPr/>
        </p:nvSpPr>
        <p:spPr>
          <a:xfrm>
            <a:off x="152400" y="6019800"/>
            <a:ext cx="3685624" cy="400110"/>
          </a:xfrm>
          <a:prstGeom prst="rect">
            <a:avLst/>
          </a:prstGeom>
          <a:solidFill>
            <a:srgbClr val="CCFFCC"/>
          </a:solidFill>
          <a:ln>
            <a:solidFill>
              <a:schemeClr val="tx1"/>
            </a:solidFill>
          </a:ln>
        </p:spPr>
        <p:txBody>
          <a:bodyPr wrap="none" rtlCol="0">
            <a:spAutoFit/>
          </a:bodyPr>
          <a:lstStyle/>
          <a:p>
            <a:r>
              <a:rPr lang="en-US" sz="2000" spc="-150" noProof="1" smtClean="0">
                <a:latin typeface="Courier New" pitchFamily="49" charset="0"/>
                <a:cs typeface="Courier New" pitchFamily="49" charset="0"/>
              </a:rPr>
              <a:t># 3) Transaction.count = 1</a:t>
            </a:r>
          </a:p>
        </p:txBody>
      </p:sp>
      <p:sp>
        <p:nvSpPr>
          <p:cNvPr id="10" name="TextBox 9"/>
          <p:cNvSpPr txBox="1"/>
          <p:nvPr/>
        </p:nvSpPr>
        <p:spPr>
          <a:xfrm>
            <a:off x="533400" y="1600200"/>
            <a:ext cx="5320687" cy="3323987"/>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class Transaction;</a:t>
            </a:r>
          </a:p>
          <a:p>
            <a:r>
              <a:rPr lang="en-US" sz="2100" spc="-150" noProof="1" smtClean="0">
                <a:latin typeface="Courier New" pitchFamily="49" charset="0"/>
                <a:cs typeface="Courier New" pitchFamily="49" charset="0"/>
              </a:rPr>
              <a:t>   static int count = 0;</a:t>
            </a:r>
          </a:p>
          <a:p>
            <a:r>
              <a:rPr lang="en-US" sz="2100" spc="-150" noProof="1" smtClean="0">
                <a:latin typeface="Courier New" pitchFamily="49" charset="0"/>
                <a:cs typeface="Courier New" pitchFamily="49" charset="0"/>
              </a:rPr>
              <a:t>   int id;</a:t>
            </a:r>
          </a:p>
          <a:p>
            <a:r>
              <a:rPr lang="en-US" sz="2100" spc="-150" noProof="1" smtClean="0">
                <a:latin typeface="Courier New" pitchFamily="49" charset="0"/>
                <a:cs typeface="Courier New" pitchFamily="49" charset="0"/>
              </a:rPr>
              <a:t>   function new();</a:t>
            </a:r>
          </a:p>
          <a:p>
            <a:r>
              <a:rPr lang="en-US" sz="2100" spc="-150" noProof="1" smtClean="0">
                <a:latin typeface="Courier New" pitchFamily="49" charset="0"/>
                <a:cs typeface="Courier New" pitchFamily="49" charset="0"/>
              </a:rPr>
              <a:t>      id = count++;</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   static function void dec_count();</a:t>
            </a:r>
          </a:p>
          <a:p>
            <a:r>
              <a:rPr lang="en-US" sz="2100" spc="-150" noProof="1" smtClean="0">
                <a:latin typeface="Courier New" pitchFamily="49" charset="0"/>
                <a:cs typeface="Courier New" pitchFamily="49" charset="0"/>
              </a:rPr>
              <a:t>      --count;</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endclass</a:t>
            </a:r>
          </a:p>
        </p:txBody>
      </p:sp>
      <p:sp>
        <p:nvSpPr>
          <p:cNvPr id="11" name="TextBox 10"/>
          <p:cNvSpPr txBox="1"/>
          <p:nvPr/>
        </p:nvSpPr>
        <p:spPr>
          <a:xfrm>
            <a:off x="152400" y="5105400"/>
            <a:ext cx="8744702" cy="738664"/>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Transaction::dec_count(); </a:t>
            </a:r>
          </a:p>
          <a:p>
            <a:r>
              <a:rPr lang="en-US" sz="2100" spc="-150" noProof="1" smtClean="0">
                <a:latin typeface="Courier New" pitchFamily="49" charset="0"/>
                <a:cs typeface="Courier New" pitchFamily="49" charset="0"/>
              </a:rPr>
              <a:t>$display("3) Transaction.count = %0d", Transaction::count);</a:t>
            </a:r>
          </a:p>
        </p:txBody>
      </p:sp>
      <p:grpSp>
        <p:nvGrpSpPr>
          <p:cNvPr id="18" name="Group 17"/>
          <p:cNvGrpSpPr/>
          <p:nvPr/>
        </p:nvGrpSpPr>
        <p:grpSpPr>
          <a:xfrm>
            <a:off x="1828800" y="3810000"/>
            <a:ext cx="7083467" cy="1371600"/>
            <a:chOff x="1828800" y="3810000"/>
            <a:chExt cx="7083467" cy="1371600"/>
          </a:xfrm>
        </p:grpSpPr>
        <p:grpSp>
          <p:nvGrpSpPr>
            <p:cNvPr id="12" name="Group 11"/>
            <p:cNvGrpSpPr/>
            <p:nvPr/>
          </p:nvGrpSpPr>
          <p:grpSpPr>
            <a:xfrm>
              <a:off x="2590800" y="4191000"/>
              <a:ext cx="6321467" cy="990600"/>
              <a:chOff x="3352800" y="3886200"/>
              <a:chExt cx="6321467" cy="990600"/>
            </a:xfrm>
          </p:grpSpPr>
          <p:cxnSp>
            <p:nvCxnSpPr>
              <p:cNvPr id="13" name="Straight Arrow Connector 12"/>
              <p:cNvCxnSpPr/>
              <p:nvPr/>
            </p:nvCxnSpPr>
            <p:spPr>
              <a:xfrm flipV="1">
                <a:off x="3352800" y="4116388"/>
                <a:ext cx="1447800" cy="760412"/>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876800" y="3886200"/>
                <a:ext cx="4797467" cy="461665"/>
              </a:xfrm>
              <a:prstGeom prst="rect">
                <a:avLst/>
              </a:prstGeom>
              <a:noFill/>
            </p:spPr>
            <p:txBody>
              <a:bodyPr wrap="none" rtlCol="0">
                <a:spAutoFit/>
              </a:bodyPr>
              <a:lstStyle/>
              <a:p>
                <a:r>
                  <a:rPr lang="en-US" sz="2400" dirty="0" smtClean="0">
                    <a:solidFill>
                      <a:srgbClr val="FF0000"/>
                    </a:solidFill>
                  </a:rPr>
                  <a:t>dec_count must be declared as static</a:t>
                </a:r>
              </a:p>
            </p:txBody>
          </p:sp>
        </p:grpSp>
        <p:cxnSp>
          <p:nvCxnSpPr>
            <p:cNvPr id="16" name="Straight Arrow Connector 15"/>
            <p:cNvCxnSpPr/>
            <p:nvPr/>
          </p:nvCxnSpPr>
          <p:spPr>
            <a:xfrm>
              <a:off x="1828800" y="3810000"/>
              <a:ext cx="2209800" cy="6096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uiExpand="1" build="p" animBg="1"/>
      <p:bldP spid="10" grpId="0" animBg="1"/>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Static Methods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26</a:t>
            </a:fld>
            <a:endParaRPr lang="en-US" dirty="0"/>
          </a:p>
        </p:txBody>
      </p:sp>
      <p:sp>
        <p:nvSpPr>
          <p:cNvPr id="5" name="Rectangle 4"/>
          <p:cNvSpPr/>
          <p:nvPr/>
        </p:nvSpPr>
        <p:spPr>
          <a:xfrm>
            <a:off x="457200" y="914400"/>
            <a:ext cx="8382000" cy="2523768"/>
          </a:xfrm>
          <a:prstGeom prst="rect">
            <a:avLst/>
          </a:prstGeom>
        </p:spPr>
        <p:txBody>
          <a:bodyPr wrap="square">
            <a:spAutoFit/>
          </a:bodyPr>
          <a:lstStyle/>
          <a:p>
            <a:r>
              <a:rPr lang="en-US" sz="2400" dirty="0" smtClean="0"/>
              <a:t>Using the previous </a:t>
            </a:r>
            <a:r>
              <a:rPr lang="en-US" sz="2200" dirty="0" smtClean="0">
                <a:latin typeface="Courier New" pitchFamily="49" charset="0"/>
                <a:cs typeface="Courier New" pitchFamily="49" charset="0"/>
              </a:rPr>
              <a:t>MemTrans</a:t>
            </a:r>
            <a:r>
              <a:rPr lang="en-US" sz="2400" dirty="0" smtClean="0"/>
              <a:t> exercise create a static method called </a:t>
            </a:r>
            <a:r>
              <a:rPr lang="en-US" sz="2200" i="1" dirty="0" smtClean="0">
                <a:latin typeface="Courier New" pitchFamily="49" charset="0"/>
                <a:cs typeface="Courier New" pitchFamily="49" charset="0"/>
              </a:rPr>
              <a:t>print_last_address</a:t>
            </a:r>
            <a:r>
              <a:rPr lang="en-US" sz="2400" dirty="0" smtClean="0"/>
              <a:t> that prints out the value of static variable </a:t>
            </a:r>
            <a:r>
              <a:rPr lang="en-US" sz="2200" i="1" dirty="0" smtClean="0">
                <a:latin typeface="Courier New" pitchFamily="49" charset="0"/>
                <a:cs typeface="Courier New" pitchFamily="49" charset="0"/>
              </a:rPr>
              <a:t>last_address</a:t>
            </a:r>
          </a:p>
          <a:p>
            <a:endParaRPr lang="en-US" sz="1400" i="1" dirty="0" smtClean="0"/>
          </a:p>
          <a:p>
            <a:r>
              <a:rPr lang="en-US" sz="2400" dirty="0" smtClean="0"/>
              <a:t>After allocating objects of class </a:t>
            </a:r>
            <a:r>
              <a:rPr lang="en-US" sz="2200" dirty="0" smtClean="0">
                <a:latin typeface="Courier New" pitchFamily="49" charset="0"/>
                <a:cs typeface="Courier New" pitchFamily="49" charset="0"/>
              </a:rPr>
              <a:t>MemTrans</a:t>
            </a:r>
            <a:r>
              <a:rPr lang="en-US" sz="2400" dirty="0" smtClean="0"/>
              <a:t>, call the method  </a:t>
            </a:r>
            <a:r>
              <a:rPr lang="en-US" sz="2200" i="1" dirty="0" smtClean="0">
                <a:latin typeface="Courier New" pitchFamily="49" charset="0"/>
                <a:cs typeface="Courier New" pitchFamily="49" charset="0"/>
              </a:rPr>
              <a:t>print_last_address</a:t>
            </a:r>
            <a:r>
              <a:rPr lang="en-US" sz="2400" i="1" dirty="0" smtClean="0"/>
              <a:t>  </a:t>
            </a:r>
            <a:r>
              <a:rPr lang="en-US" sz="2400" dirty="0" smtClean="0"/>
              <a:t>to print out the value of </a:t>
            </a:r>
            <a:r>
              <a:rPr lang="en-US" sz="2200" i="1" dirty="0" smtClean="0">
                <a:latin typeface="Courier New" pitchFamily="49" charset="0"/>
                <a:cs typeface="Courier New" pitchFamily="49" charset="0"/>
              </a:rPr>
              <a:t>last_address</a:t>
            </a:r>
            <a:endParaRPr lang="en-US" sz="2200"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5.12 Scoping Rules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27</a:t>
            </a:fld>
            <a:endParaRPr lang="en-US" dirty="0"/>
          </a:p>
        </p:txBody>
      </p:sp>
      <p:sp>
        <p:nvSpPr>
          <p:cNvPr id="5" name="Rectangle 4"/>
          <p:cNvSpPr/>
          <p:nvPr/>
        </p:nvSpPr>
        <p:spPr>
          <a:xfrm>
            <a:off x="457200" y="640913"/>
            <a:ext cx="8305800" cy="5586145"/>
          </a:xfrm>
          <a:prstGeom prst="rect">
            <a:avLst/>
          </a:prstGeom>
          <a:solidFill>
            <a:srgbClr val="FFFFCC"/>
          </a:solidFill>
          <a:ln>
            <a:solidFill>
              <a:schemeClr val="tx1"/>
            </a:solidFill>
          </a:ln>
        </p:spPr>
        <p:txBody>
          <a:bodyPr wrap="square">
            <a:spAutoFit/>
          </a:bodyPr>
          <a:lstStyle/>
          <a:p>
            <a:r>
              <a:rPr lang="en-US" sz="2100" spc="-150" noProof="1" smtClean="0">
                <a:latin typeface="Courier New" pitchFamily="49" charset="0"/>
                <a:cs typeface="Courier New" pitchFamily="49" charset="0"/>
              </a:rPr>
              <a:t>int limit;</a:t>
            </a:r>
          </a:p>
          <a:p>
            <a:r>
              <a:rPr lang="en-US" sz="2100" spc="-150" noProof="1" smtClean="0">
                <a:latin typeface="Courier New" pitchFamily="49" charset="0"/>
                <a:cs typeface="Courier New" pitchFamily="49" charset="0"/>
              </a:rPr>
              <a:t>program automatic p;</a:t>
            </a:r>
          </a:p>
          <a:p>
            <a:pPr lvl="1"/>
            <a:r>
              <a:rPr lang="en-US" sz="2100" spc="-150" noProof="1" smtClean="0">
                <a:latin typeface="Courier New" pitchFamily="49" charset="0"/>
                <a:cs typeface="Courier New" pitchFamily="49" charset="0"/>
              </a:rPr>
              <a:t>int limit;</a:t>
            </a:r>
          </a:p>
          <a:p>
            <a:pPr lvl="1"/>
            <a:r>
              <a:rPr lang="en-US" sz="2100" spc="-150" noProof="1" smtClean="0">
                <a:latin typeface="Courier New" pitchFamily="49" charset="0"/>
                <a:cs typeface="Courier New" pitchFamily="49" charset="0"/>
              </a:rPr>
              <a:t>class Foo;</a:t>
            </a:r>
          </a:p>
          <a:p>
            <a:pPr lvl="2"/>
            <a:r>
              <a:rPr lang="en-US" sz="2100" spc="-150" noProof="1" smtClean="0">
                <a:latin typeface="Courier New" pitchFamily="49" charset="0"/>
                <a:cs typeface="Courier New" pitchFamily="49" charset="0"/>
              </a:rPr>
              <a:t>int limit, array[];</a:t>
            </a:r>
          </a:p>
          <a:p>
            <a:pPr lvl="2"/>
            <a:r>
              <a:rPr lang="en-US" sz="2100" spc="-150" noProof="1" smtClean="0">
                <a:latin typeface="Courier New" pitchFamily="49" charset="0"/>
                <a:cs typeface="Courier New" pitchFamily="49" charset="0"/>
              </a:rPr>
              <a:t>function void print (int limit);</a:t>
            </a:r>
          </a:p>
          <a:p>
            <a:pPr lvl="2"/>
            <a:r>
              <a:rPr lang="en-US" sz="2100" spc="-150" noProof="1" smtClean="0">
                <a:latin typeface="Courier New" pitchFamily="49" charset="0"/>
                <a:cs typeface="Courier New" pitchFamily="49" charset="0"/>
              </a:rPr>
              <a:t>   for (int i=0; i&lt;limit; i++) </a:t>
            </a:r>
          </a:p>
          <a:p>
            <a:pPr lvl="2"/>
            <a:r>
              <a:rPr lang="en-US" sz="2100" spc="-150" noProof="1" smtClean="0">
                <a:latin typeface="Courier New" pitchFamily="49" charset="0"/>
                <a:cs typeface="Courier New" pitchFamily="49" charset="0"/>
              </a:rPr>
              <a:t>      $display(“%m: array[%0d]=%0d”, i, array[i]);</a:t>
            </a:r>
          </a:p>
          <a:p>
            <a:pPr lvl="2"/>
            <a:r>
              <a:rPr lang="en-US" sz="2100" spc="-150" noProof="1" smtClean="0">
                <a:latin typeface="Courier New" pitchFamily="49" charset="0"/>
                <a:cs typeface="Courier New" pitchFamily="49" charset="0"/>
              </a:rPr>
              <a:t>endfunction</a:t>
            </a:r>
          </a:p>
          <a:p>
            <a:pPr lvl="1"/>
            <a:r>
              <a:rPr lang="en-US" sz="2100" spc="-150" noProof="1" smtClean="0">
                <a:latin typeface="Courier New" pitchFamily="49" charset="0"/>
                <a:cs typeface="Courier New" pitchFamily="49" charset="0"/>
              </a:rPr>
              <a:t>endclass</a:t>
            </a:r>
          </a:p>
          <a:p>
            <a:pPr lvl="1"/>
            <a:r>
              <a:rPr lang="en-US" sz="2100" spc="-150" noProof="1" smtClean="0">
                <a:latin typeface="Courier New" pitchFamily="49" charset="0"/>
                <a:cs typeface="Courier New" pitchFamily="49" charset="0"/>
              </a:rPr>
              <a:t>initial begin</a:t>
            </a:r>
          </a:p>
          <a:p>
            <a:pPr lvl="1"/>
            <a:r>
              <a:rPr lang="en-US" sz="2100" spc="-150" noProof="1" smtClean="0">
                <a:latin typeface="Courier New" pitchFamily="49" charset="0"/>
                <a:cs typeface="Courier New" pitchFamily="49" charset="0"/>
              </a:rPr>
              <a:t>   int limit = $root.limit;</a:t>
            </a:r>
          </a:p>
          <a:p>
            <a:pPr lvl="2"/>
            <a:r>
              <a:rPr lang="en-US" sz="2100" spc="-150" noProof="1" smtClean="0">
                <a:latin typeface="Courier New" pitchFamily="49" charset="0"/>
                <a:cs typeface="Courier New" pitchFamily="49" charset="0"/>
              </a:rPr>
              <a:t>Foo bar;</a:t>
            </a:r>
          </a:p>
          <a:p>
            <a:pPr lvl="2"/>
            <a:r>
              <a:rPr lang="en-US" sz="2100" spc="-150" noProof="1" smtClean="0">
                <a:latin typeface="Courier New" pitchFamily="49" charset="0"/>
                <a:cs typeface="Courier New" pitchFamily="49" charset="0"/>
              </a:rPr>
              <a:t>bar = new();</a:t>
            </a:r>
          </a:p>
          <a:p>
            <a:pPr lvl="2"/>
            <a:r>
              <a:rPr lang="en-US" sz="2100" spc="-150" noProof="1" smtClean="0">
                <a:latin typeface="Courier New" pitchFamily="49" charset="0"/>
                <a:cs typeface="Courier New" pitchFamily="49" charset="0"/>
              </a:rPr>
              <a:t>bar.print(limit)</a:t>
            </a:r>
          </a:p>
          <a:p>
            <a:pPr lvl="2"/>
            <a:r>
              <a:rPr lang="en-US" sz="2100" spc="-150" noProof="1" smtClean="0">
                <a:latin typeface="Courier New" pitchFamily="49" charset="0"/>
                <a:cs typeface="Courier New" pitchFamily="49" charset="0"/>
              </a:rPr>
              <a:t>bar.print(bar.limit);</a:t>
            </a:r>
          </a:p>
          <a:p>
            <a:r>
              <a:rPr lang="en-US" sz="2100" spc="-150" noProof="1" smtClean="0">
                <a:latin typeface="Courier New" pitchFamily="49" charset="0"/>
                <a:cs typeface="Courier New" pitchFamily="49" charset="0"/>
              </a:rPr>
              <a:t>end endprogram</a:t>
            </a:r>
          </a:p>
        </p:txBody>
      </p:sp>
      <p:sp>
        <p:nvSpPr>
          <p:cNvPr id="6" name="Oval 5"/>
          <p:cNvSpPr/>
          <p:nvPr/>
        </p:nvSpPr>
        <p:spPr>
          <a:xfrm>
            <a:off x="3505200" y="5486400"/>
            <a:ext cx="685800" cy="3810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Oval 8"/>
          <p:cNvSpPr/>
          <p:nvPr/>
        </p:nvSpPr>
        <p:spPr>
          <a:xfrm>
            <a:off x="2895600" y="5105400"/>
            <a:ext cx="685800" cy="3810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Oval 9"/>
          <p:cNvSpPr/>
          <p:nvPr/>
        </p:nvSpPr>
        <p:spPr>
          <a:xfrm>
            <a:off x="3886200" y="4191000"/>
            <a:ext cx="685800" cy="3810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 name="Oval 10"/>
          <p:cNvSpPr/>
          <p:nvPr/>
        </p:nvSpPr>
        <p:spPr>
          <a:xfrm>
            <a:off x="4191000" y="2590800"/>
            <a:ext cx="685800" cy="381000"/>
          </a:xfrm>
          <a:prstGeom prst="ellipse">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Arrow Connector 11"/>
          <p:cNvCxnSpPr/>
          <p:nvPr/>
        </p:nvCxnSpPr>
        <p:spPr>
          <a:xfrm flipV="1">
            <a:off x="4953000" y="2590800"/>
            <a:ext cx="304800" cy="76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1219200" y="1143000"/>
            <a:ext cx="3124200" cy="2819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2514600" y="4495800"/>
            <a:ext cx="762000" cy="6096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6200000" flipV="1">
            <a:off x="1485900" y="3086100"/>
            <a:ext cx="3200400" cy="14478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5.12 Scoping Rules (cont)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28</a:t>
            </a:fld>
            <a:endParaRPr lang="en-US" dirty="0"/>
          </a:p>
        </p:txBody>
      </p:sp>
      <p:sp>
        <p:nvSpPr>
          <p:cNvPr id="15" name="TextBox 14"/>
          <p:cNvSpPr txBox="1"/>
          <p:nvPr/>
        </p:nvSpPr>
        <p:spPr>
          <a:xfrm>
            <a:off x="1676400" y="990600"/>
            <a:ext cx="184731" cy="461665"/>
          </a:xfrm>
          <a:prstGeom prst="rect">
            <a:avLst/>
          </a:prstGeom>
          <a:noFill/>
        </p:spPr>
        <p:txBody>
          <a:bodyPr wrap="none" rtlCol="0">
            <a:spAutoFit/>
          </a:bodyPr>
          <a:lstStyle/>
          <a:p>
            <a:endParaRPr lang="en-US" sz="2400" dirty="0" smtClean="0"/>
          </a:p>
        </p:txBody>
      </p:sp>
      <p:sp>
        <p:nvSpPr>
          <p:cNvPr id="17" name="TextBox 16"/>
          <p:cNvSpPr txBox="1"/>
          <p:nvPr/>
        </p:nvSpPr>
        <p:spPr>
          <a:xfrm>
            <a:off x="533400" y="1524000"/>
            <a:ext cx="7032694" cy="3323987"/>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program automatic test;</a:t>
            </a:r>
          </a:p>
          <a:p>
            <a:r>
              <a:rPr lang="en-US" sz="2100" spc="-150" noProof="1" smtClean="0">
                <a:latin typeface="Courier New" pitchFamily="49" charset="0"/>
                <a:cs typeface="Courier New" pitchFamily="49" charset="0"/>
              </a:rPr>
              <a:t>   int i;</a:t>
            </a:r>
          </a:p>
          <a:p>
            <a:r>
              <a:rPr lang="en-US" sz="2100" spc="-150" noProof="1" smtClean="0">
                <a:latin typeface="Courier New" pitchFamily="49" charset="0"/>
                <a:cs typeface="Courier New" pitchFamily="49" charset="0"/>
              </a:rPr>
              <a:t>   class Bad;</a:t>
            </a:r>
          </a:p>
          <a:p>
            <a:r>
              <a:rPr lang="en-US" sz="2100" spc="-150" noProof="1" smtClean="0">
                <a:latin typeface="Courier New" pitchFamily="49" charset="0"/>
                <a:cs typeface="Courier New" pitchFamily="49" charset="0"/>
              </a:rPr>
              <a:t>      logic [31:0] data[];</a:t>
            </a:r>
          </a:p>
          <a:p>
            <a:r>
              <a:rPr lang="en-US" sz="2100" spc="-150" noProof="1" smtClean="0">
                <a:latin typeface="Courier New" pitchFamily="49" charset="0"/>
                <a:cs typeface="Courier New" pitchFamily="49" charset="0"/>
              </a:rPr>
              <a:t>      function void display;</a:t>
            </a:r>
          </a:p>
          <a:p>
            <a:r>
              <a:rPr lang="en-US" sz="2100" spc="-150" noProof="1" smtClean="0">
                <a:latin typeface="Courier New" pitchFamily="49" charset="0"/>
                <a:cs typeface="Courier New" pitchFamily="49" charset="0"/>
              </a:rPr>
              <a:t>         for (i=0;i&lt;data.size(); i++)</a:t>
            </a:r>
          </a:p>
          <a:p>
            <a:r>
              <a:rPr lang="en-US" sz="2100" spc="-150" noProof="1" smtClean="0">
                <a:latin typeface="Courier New" pitchFamily="49" charset="0"/>
                <a:cs typeface="Courier New" pitchFamily="49" charset="0"/>
              </a:rPr>
              <a:t>            $display(“data[%0d=%x”, i, data[i]);</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   endclass</a:t>
            </a:r>
          </a:p>
          <a:p>
            <a:r>
              <a:rPr lang="en-US" sz="2100" spc="-150" noProof="1" smtClean="0">
                <a:latin typeface="Courier New" pitchFamily="49" charset="0"/>
                <a:cs typeface="Courier New" pitchFamily="49" charset="0"/>
              </a:rPr>
              <a:t>endprogram</a:t>
            </a:r>
          </a:p>
        </p:txBody>
      </p:sp>
      <p:cxnSp>
        <p:nvCxnSpPr>
          <p:cNvPr id="21" name="Straight Arrow Connector 20"/>
          <p:cNvCxnSpPr/>
          <p:nvPr/>
        </p:nvCxnSpPr>
        <p:spPr>
          <a:xfrm rot="16200000" flipV="1">
            <a:off x="1714500" y="2247900"/>
            <a:ext cx="990600" cy="914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4800" y="838200"/>
            <a:ext cx="6504986" cy="4955203"/>
          </a:xfrm>
          <a:prstGeom prst="rect">
            <a:avLst/>
          </a:prstGeom>
          <a:noFill/>
        </p:spPr>
        <p:txBody>
          <a:bodyPr wrap="none" rtlCol="0">
            <a:spAutoFit/>
          </a:bodyPr>
          <a:lstStyle/>
          <a:p>
            <a:r>
              <a:rPr lang="en-US" sz="2400" dirty="0" smtClean="0"/>
              <a:t>SystemVerilog searches up the scopes for variables</a:t>
            </a:r>
          </a:p>
          <a:p>
            <a:endParaRPr lang="en-US" sz="2400" dirty="0" smtClean="0"/>
          </a:p>
          <a:p>
            <a:endParaRPr lang="en-US" sz="2400" dirty="0" smtClean="0"/>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endParaRPr lang="en-US" sz="2200" dirty="0" smtClean="0">
              <a:latin typeface="Times New Roman" pitchFamily="18" charset="0"/>
              <a:cs typeface="Times New Roman" pitchFamily="18" charset="0"/>
            </a:endParaRPr>
          </a:p>
          <a:p>
            <a:pPr marL="457200" indent="-457200"/>
            <a:r>
              <a:rPr lang="en-US" sz="2400" dirty="0" smtClean="0">
                <a:cs typeface="Times New Roman" pitchFamily="18" charset="0"/>
              </a:rPr>
              <a:t>Declare classes in a package.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9"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5.12.1 What is </a:t>
            </a:r>
            <a:r>
              <a:rPr lang="en-US" sz="4000" i="1" dirty="0" smtClean="0"/>
              <a:t>this</a:t>
            </a:r>
            <a:r>
              <a:rPr lang="en-US" sz="4000" dirty="0" smtClean="0"/>
              <a: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29</a:t>
            </a:fld>
            <a:endParaRPr lang="en-US" dirty="0"/>
          </a:p>
        </p:txBody>
      </p:sp>
      <p:sp>
        <p:nvSpPr>
          <p:cNvPr id="15" name="TextBox 14"/>
          <p:cNvSpPr txBox="1"/>
          <p:nvPr/>
        </p:nvSpPr>
        <p:spPr>
          <a:xfrm>
            <a:off x="1676400" y="990600"/>
            <a:ext cx="184731" cy="461665"/>
          </a:xfrm>
          <a:prstGeom prst="rect">
            <a:avLst/>
          </a:prstGeom>
          <a:noFill/>
        </p:spPr>
        <p:txBody>
          <a:bodyPr wrap="none" rtlCol="0">
            <a:spAutoFit/>
          </a:bodyPr>
          <a:lstStyle/>
          <a:p>
            <a:endParaRPr lang="en-US" sz="2400" dirty="0" smtClean="0"/>
          </a:p>
        </p:txBody>
      </p:sp>
      <p:sp>
        <p:nvSpPr>
          <p:cNvPr id="17" name="TextBox 16"/>
          <p:cNvSpPr txBox="1"/>
          <p:nvPr/>
        </p:nvSpPr>
        <p:spPr>
          <a:xfrm>
            <a:off x="228600" y="685800"/>
            <a:ext cx="7975880" cy="1938992"/>
          </a:xfrm>
          <a:prstGeom prst="rect">
            <a:avLst/>
          </a:prstGeom>
          <a:noFill/>
        </p:spPr>
        <p:txBody>
          <a:bodyPr wrap="square" rtlCol="0">
            <a:spAutoFit/>
          </a:bodyPr>
          <a:lstStyle/>
          <a:p>
            <a:pPr>
              <a:buFont typeface="Arial" pitchFamily="34" charset="0"/>
              <a:buChar char="•"/>
            </a:pPr>
            <a:r>
              <a:rPr lang="en-US" sz="2400" dirty="0" smtClean="0"/>
              <a:t>Keyword </a:t>
            </a:r>
            <a:r>
              <a:rPr lang="en-US" sz="2400" i="1" dirty="0" smtClean="0"/>
              <a:t>this</a:t>
            </a:r>
            <a:r>
              <a:rPr lang="en-US" sz="2400" dirty="0" smtClean="0"/>
              <a:t> allows unambiguous reference to class variables/methods, etc.</a:t>
            </a:r>
          </a:p>
          <a:p>
            <a:pPr>
              <a:buFont typeface="Arial" pitchFamily="34" charset="0"/>
              <a:buChar char="•"/>
            </a:pPr>
            <a:r>
              <a:rPr lang="en-US" sz="2400" dirty="0" smtClean="0"/>
              <a:t>Commonly used in custom constructors where argument to constructor matches a class variable.</a:t>
            </a:r>
          </a:p>
          <a:p>
            <a:pPr>
              <a:buFont typeface="Arial" pitchFamily="34" charset="0"/>
              <a:buChar char="•"/>
            </a:pPr>
            <a:r>
              <a:rPr lang="en-US" sz="2400" dirty="0" smtClean="0"/>
              <a:t>Lazy programming???</a:t>
            </a:r>
          </a:p>
        </p:txBody>
      </p:sp>
      <p:sp>
        <p:nvSpPr>
          <p:cNvPr id="9" name="TextBox 8"/>
          <p:cNvSpPr txBox="1"/>
          <p:nvPr/>
        </p:nvSpPr>
        <p:spPr>
          <a:xfrm>
            <a:off x="4416167" y="2667000"/>
            <a:ext cx="4472699" cy="2031325"/>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Scoping;</a:t>
            </a:r>
          </a:p>
          <a:p>
            <a:pPr lvl="1"/>
            <a:r>
              <a:rPr lang="en-US" sz="2100" spc="-300" noProof="1" smtClean="0">
                <a:latin typeface="Courier New" pitchFamily="49" charset="0"/>
                <a:cs typeface="Courier New" pitchFamily="49" charset="0"/>
              </a:rPr>
              <a:t>string oname;</a:t>
            </a:r>
          </a:p>
          <a:p>
            <a:pPr lvl="1"/>
            <a:r>
              <a:rPr lang="en-US" sz="2100" spc="-300" noProof="1" smtClean="0">
                <a:latin typeface="Courier New" pitchFamily="49" charset="0"/>
                <a:cs typeface="Courier New" pitchFamily="49" charset="0"/>
              </a:rPr>
              <a:t>function new(string </a:t>
            </a:r>
            <a:r>
              <a:rPr lang="en-US" sz="2100" spc="-300" noProof="1" smtClean="0">
                <a:solidFill>
                  <a:srgbClr val="FF0000"/>
                </a:solidFill>
                <a:latin typeface="Courier New" pitchFamily="49" charset="0"/>
                <a:cs typeface="Courier New" pitchFamily="49" charset="0"/>
              </a:rPr>
              <a:t>new_oname</a:t>
            </a:r>
            <a:r>
              <a:rPr lang="en-US" sz="2100" spc="-300" noProof="1" smtClean="0">
                <a:latin typeface="Courier New" pitchFamily="49" charset="0"/>
                <a:cs typeface="Courier New" pitchFamily="49" charset="0"/>
              </a:rPr>
              <a:t>);</a:t>
            </a:r>
          </a:p>
          <a:p>
            <a:pPr lvl="1"/>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oname = new_oname;</a:t>
            </a:r>
          </a:p>
          <a:p>
            <a:pPr lvl="1"/>
            <a:r>
              <a:rPr lang="en-US" sz="2100" spc="-300" noProof="1" smtClean="0">
                <a:latin typeface="Courier New" pitchFamily="49" charset="0"/>
                <a:cs typeface="Courier New" pitchFamily="49" charset="0"/>
              </a:rPr>
              <a:t>endfunction</a:t>
            </a:r>
          </a:p>
          <a:p>
            <a:r>
              <a:rPr lang="en-US" sz="2100" spc="-300" noProof="1" smtClean="0">
                <a:latin typeface="Courier New" pitchFamily="49" charset="0"/>
                <a:cs typeface="Courier New" pitchFamily="49" charset="0"/>
              </a:rPr>
              <a:t>endclass</a:t>
            </a:r>
          </a:p>
        </p:txBody>
      </p:sp>
      <p:sp>
        <p:nvSpPr>
          <p:cNvPr id="11" name="TextBox 10"/>
          <p:cNvSpPr txBox="1"/>
          <p:nvPr/>
        </p:nvSpPr>
        <p:spPr>
          <a:xfrm>
            <a:off x="152400" y="2667000"/>
            <a:ext cx="3978974" cy="2031325"/>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Scoping;</a:t>
            </a:r>
          </a:p>
          <a:p>
            <a:pPr lvl="1"/>
            <a:r>
              <a:rPr lang="en-US" sz="2100" spc="-300" noProof="1" smtClean="0">
                <a:latin typeface="Courier New" pitchFamily="49" charset="0"/>
                <a:cs typeface="Courier New" pitchFamily="49" charset="0"/>
              </a:rPr>
              <a:t>string oname;</a:t>
            </a:r>
          </a:p>
          <a:p>
            <a:pPr lvl="1"/>
            <a:r>
              <a:rPr lang="en-US" sz="2100" spc="-300" noProof="1" smtClean="0">
                <a:latin typeface="Courier New" pitchFamily="49" charset="0"/>
                <a:cs typeface="Courier New" pitchFamily="49" charset="0"/>
              </a:rPr>
              <a:t>function new(string oname);</a:t>
            </a:r>
          </a:p>
          <a:p>
            <a:pPr lvl="1"/>
            <a:r>
              <a:rPr lang="en-US" sz="2100" spc="-300" noProof="1" smtClean="0">
                <a:latin typeface="Courier New" pitchFamily="49" charset="0"/>
                <a:cs typeface="Courier New" pitchFamily="49" charset="0"/>
              </a:rPr>
              <a:t>  this.oname = oname;</a:t>
            </a:r>
          </a:p>
          <a:p>
            <a:pPr lvl="1"/>
            <a:r>
              <a:rPr lang="en-US" sz="2100" spc="-300" noProof="1" smtClean="0">
                <a:latin typeface="Courier New" pitchFamily="49" charset="0"/>
                <a:cs typeface="Courier New" pitchFamily="49" charset="0"/>
              </a:rPr>
              <a:t>endfunction</a:t>
            </a:r>
          </a:p>
          <a:p>
            <a:r>
              <a:rPr lang="en-US" sz="2100" spc="-300" noProof="1" smtClean="0">
                <a:latin typeface="Courier New" pitchFamily="49" charset="0"/>
                <a:cs typeface="Courier New" pitchFamily="49" charset="0"/>
              </a:rPr>
              <a:t>endclass</a:t>
            </a:r>
          </a:p>
        </p:txBody>
      </p:sp>
      <p:cxnSp>
        <p:nvCxnSpPr>
          <p:cNvPr id="10" name="Straight Arrow Connector 9"/>
          <p:cNvCxnSpPr/>
          <p:nvPr/>
        </p:nvCxnSpPr>
        <p:spPr>
          <a:xfrm>
            <a:off x="3962400" y="3505200"/>
            <a:ext cx="685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5.2 Think of Nouns, not Verbs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a:t>
            </a:fld>
            <a:endParaRPr lang="en-US" dirty="0"/>
          </a:p>
        </p:txBody>
      </p:sp>
      <p:graphicFrame>
        <p:nvGraphicFramePr>
          <p:cNvPr id="6" name="Object 5"/>
          <p:cNvGraphicFramePr>
            <a:graphicFrameLocks noChangeAspect="1"/>
          </p:cNvGraphicFramePr>
          <p:nvPr/>
        </p:nvGraphicFramePr>
        <p:xfrm>
          <a:off x="825500" y="1027113"/>
          <a:ext cx="1538288" cy="5222875"/>
        </p:xfrm>
        <a:graphic>
          <a:graphicData uri="http://schemas.openxmlformats.org/presentationml/2006/ole">
            <mc:AlternateContent xmlns:mc="http://schemas.openxmlformats.org/markup-compatibility/2006">
              <mc:Choice xmlns:v="urn:schemas-microsoft-com:vml" Requires="v">
                <p:oleObj spid="_x0000_s1264" name="Visio" r:id="rId4" imgW="958406" imgH="3244406" progId="Visio.Drawing.11">
                  <p:link updateAutomatic="1"/>
                </p:oleObj>
              </mc:Choice>
              <mc:Fallback>
                <p:oleObj name="Visio" r:id="rId4" imgW="958406" imgH="3244406" progId="Visio.Drawing.11">
                  <p:link updateAutomatic="1"/>
                  <p:pic>
                    <p:nvPicPr>
                      <p:cNvPr id="0" name="Picture 1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500" y="1027113"/>
                        <a:ext cx="1538288" cy="522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2971800" y="1981201"/>
          <a:ext cx="6172200" cy="3220150"/>
        </p:xfrm>
        <a:graphic>
          <a:graphicData uri="http://schemas.openxmlformats.org/presentationml/2006/ole">
            <mc:AlternateContent xmlns:mc="http://schemas.openxmlformats.org/markup-compatibility/2006">
              <mc:Choice xmlns:v="urn:schemas-microsoft-com:vml" Requires="v">
                <p:oleObj spid="_x0000_s1265" name="Visio" r:id="rId6" imgW="6612606" imgH="3449906" progId="Visio.Drawing.11">
                  <p:link updateAutomatic="1"/>
                </p:oleObj>
              </mc:Choice>
              <mc:Fallback>
                <p:oleObj name="Visio" r:id="rId6" imgW="6612606" imgH="3449906" progId="Visio.Drawing.11">
                  <p:link updateAutomatic="1"/>
                  <p:pic>
                    <p:nvPicPr>
                      <p:cNvPr id="0" name="Picture 19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1981201"/>
                        <a:ext cx="6172200" cy="322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a:off x="2362200" y="3352800"/>
            <a:ext cx="762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5.13 Using one Class Inside Another</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30</a:t>
            </a:fld>
            <a:endParaRPr lang="en-US" dirty="0"/>
          </a:p>
        </p:txBody>
      </p:sp>
      <p:sp>
        <p:nvSpPr>
          <p:cNvPr id="15" name="TextBox 14"/>
          <p:cNvSpPr txBox="1"/>
          <p:nvPr/>
        </p:nvSpPr>
        <p:spPr>
          <a:xfrm>
            <a:off x="1676400" y="990600"/>
            <a:ext cx="184731" cy="461665"/>
          </a:xfrm>
          <a:prstGeom prst="rect">
            <a:avLst/>
          </a:prstGeom>
          <a:noFill/>
        </p:spPr>
        <p:txBody>
          <a:bodyPr wrap="none" rtlCol="0">
            <a:spAutoFit/>
          </a:bodyPr>
          <a:lstStyle/>
          <a:p>
            <a:endParaRPr lang="en-US" sz="2400" dirty="0" smtClean="0"/>
          </a:p>
        </p:txBody>
      </p:sp>
      <p:sp>
        <p:nvSpPr>
          <p:cNvPr id="17" name="TextBox 16"/>
          <p:cNvSpPr txBox="1"/>
          <p:nvPr/>
        </p:nvSpPr>
        <p:spPr>
          <a:xfrm>
            <a:off x="228600" y="685800"/>
            <a:ext cx="7975880" cy="830997"/>
          </a:xfrm>
          <a:prstGeom prst="rect">
            <a:avLst/>
          </a:prstGeom>
          <a:noFill/>
        </p:spPr>
        <p:txBody>
          <a:bodyPr wrap="square" rtlCol="0">
            <a:spAutoFit/>
          </a:bodyPr>
          <a:lstStyle/>
          <a:p>
            <a:pPr>
              <a:buFont typeface="Arial" pitchFamily="34" charset="0"/>
              <a:buChar char="•"/>
            </a:pPr>
            <a:r>
              <a:rPr lang="en-US" sz="2400" dirty="0" smtClean="0"/>
              <a:t>Objects of a class can be created inside another class</a:t>
            </a:r>
          </a:p>
          <a:p>
            <a:pPr>
              <a:buFont typeface="Arial" pitchFamily="34" charset="0"/>
              <a:buChar char="•"/>
            </a:pPr>
            <a:r>
              <a:rPr lang="en-US" sz="2400" dirty="0" smtClean="0"/>
              <a:t>Enables reuse and is similar to composition</a:t>
            </a:r>
            <a:endParaRPr lang="en-US" sz="2400" dirty="0" smtClean="0">
              <a:latin typeface="Times New Roman" pitchFamily="18" charset="0"/>
              <a:cs typeface="Times New Roman" pitchFamily="18" charset="0"/>
            </a:endParaRPr>
          </a:p>
        </p:txBody>
      </p:sp>
      <p:sp>
        <p:nvSpPr>
          <p:cNvPr id="11" name="TextBox 10"/>
          <p:cNvSpPr txBox="1"/>
          <p:nvPr/>
        </p:nvSpPr>
        <p:spPr>
          <a:xfrm>
            <a:off x="533400" y="1524001"/>
            <a:ext cx="7116051" cy="4876800"/>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Statistics;</a:t>
            </a:r>
          </a:p>
          <a:p>
            <a:r>
              <a:rPr lang="en-US" sz="2200" spc="-150" noProof="1" smtClean="0">
                <a:latin typeface="Courier New" pitchFamily="49" charset="0"/>
                <a:cs typeface="Courier New" pitchFamily="49" charset="0"/>
              </a:rPr>
              <a:t>   time startT; // Transaction start time</a:t>
            </a:r>
          </a:p>
          <a:p>
            <a:r>
              <a:rPr lang="en-US" sz="2200" spc="-150" noProof="1" smtClean="0">
                <a:latin typeface="Courier New" pitchFamily="49" charset="0"/>
                <a:cs typeface="Courier New" pitchFamily="49" charset="0"/>
              </a:rPr>
              <a:t>   static int ntrans = 0; // Transaction count</a:t>
            </a:r>
          </a:p>
          <a:p>
            <a:r>
              <a:rPr lang="en-US" sz="2200" spc="-150" noProof="1" smtClean="0">
                <a:latin typeface="Courier New" pitchFamily="49" charset="0"/>
                <a:cs typeface="Courier New" pitchFamily="49" charset="0"/>
              </a:rPr>
              <a:t>   static time total_elapsed_time = 0;</a:t>
            </a:r>
          </a:p>
          <a:p>
            <a:endParaRPr lang="en-US" sz="105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function void start();</a:t>
            </a:r>
          </a:p>
          <a:p>
            <a:r>
              <a:rPr lang="en-US" sz="2200" spc="-150" noProof="1" smtClean="0">
                <a:latin typeface="Courier New" pitchFamily="49" charset="0"/>
                <a:cs typeface="Courier New" pitchFamily="49" charset="0"/>
              </a:rPr>
              <a:t>      startT = $time;</a:t>
            </a:r>
          </a:p>
          <a:p>
            <a:r>
              <a:rPr lang="en-US" sz="2200" spc="-150" noProof="1" smtClean="0">
                <a:latin typeface="Courier New" pitchFamily="49" charset="0"/>
                <a:cs typeface="Courier New" pitchFamily="49" charset="0"/>
              </a:rPr>
              <a:t>   endfunction</a:t>
            </a:r>
          </a:p>
          <a:p>
            <a:endParaRPr lang="en-US" sz="105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function void stop();</a:t>
            </a:r>
          </a:p>
          <a:p>
            <a:r>
              <a:rPr lang="en-US" sz="2200" spc="-150" noProof="1" smtClean="0">
                <a:latin typeface="Courier New" pitchFamily="49" charset="0"/>
                <a:cs typeface="Courier New" pitchFamily="49" charset="0"/>
              </a:rPr>
              <a:t>      time how_long = $time - startT;</a:t>
            </a:r>
          </a:p>
          <a:p>
            <a:r>
              <a:rPr lang="en-US" sz="2200" spc="-150" noProof="1" smtClean="0">
                <a:latin typeface="Courier New" pitchFamily="49" charset="0"/>
                <a:cs typeface="Courier New" pitchFamily="49" charset="0"/>
              </a:rPr>
              <a:t>      ntrans++; // Another trans completed</a:t>
            </a:r>
          </a:p>
          <a:p>
            <a:r>
              <a:rPr lang="en-US" sz="2200" spc="-150" noProof="1" smtClean="0">
                <a:latin typeface="Courier New" pitchFamily="49" charset="0"/>
                <a:cs typeface="Courier New" pitchFamily="49" charset="0"/>
              </a:rPr>
              <a:t>      total_elapsed_time += how_long;</a:t>
            </a:r>
          </a:p>
          <a:p>
            <a:r>
              <a:rPr lang="en-US" sz="2200" spc="-150" noProof="1" smtClean="0">
                <a:latin typeface="Courier New" pitchFamily="49" charset="0"/>
                <a:cs typeface="Courier New" pitchFamily="49" charset="0"/>
              </a:rPr>
              <a:t>   endfunction</a:t>
            </a:r>
          </a:p>
          <a:p>
            <a:r>
              <a:rPr lang="en-US" sz="2200" spc="-15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1"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Using Statistics inside another Class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31</a:t>
            </a:fld>
            <a:endParaRPr lang="en-US" dirty="0"/>
          </a:p>
        </p:txBody>
      </p:sp>
      <p:sp>
        <p:nvSpPr>
          <p:cNvPr id="15" name="TextBox 14"/>
          <p:cNvSpPr txBox="1"/>
          <p:nvPr/>
        </p:nvSpPr>
        <p:spPr>
          <a:xfrm>
            <a:off x="1676400" y="990600"/>
            <a:ext cx="184731" cy="461665"/>
          </a:xfrm>
          <a:prstGeom prst="rect">
            <a:avLst/>
          </a:prstGeom>
          <a:noFill/>
        </p:spPr>
        <p:txBody>
          <a:bodyPr wrap="none" rtlCol="0">
            <a:spAutoFit/>
          </a:bodyPr>
          <a:lstStyle/>
          <a:p>
            <a:endParaRPr lang="en-US" sz="2400" dirty="0" smtClean="0"/>
          </a:p>
        </p:txBody>
      </p:sp>
      <p:sp>
        <p:nvSpPr>
          <p:cNvPr id="11" name="TextBox 10"/>
          <p:cNvSpPr txBox="1"/>
          <p:nvPr/>
        </p:nvSpPr>
        <p:spPr>
          <a:xfrm>
            <a:off x="381000" y="733246"/>
            <a:ext cx="5463355" cy="5262979"/>
          </a:xfrm>
          <a:prstGeom prst="rect">
            <a:avLst/>
          </a:prstGeom>
          <a:solidFill>
            <a:srgbClr val="FFFFCC"/>
          </a:solidFill>
          <a:ln>
            <a:solidFill>
              <a:schemeClr val="tx1"/>
            </a:solidFill>
          </a:ln>
        </p:spPr>
        <p:txBody>
          <a:bodyPr wrap="none" rtlCol="0">
            <a:spAutoFit/>
          </a:bodyPr>
          <a:lstStyle/>
          <a:p>
            <a:pPr eaLnBrk="0" hangingPunct="0"/>
            <a:r>
              <a:rPr lang="en-US" sz="2100" spc="-150" noProof="1" smtClean="0">
                <a:latin typeface="Courier New" pitchFamily="49" charset="0"/>
                <a:cs typeface="Courier New" pitchFamily="49" charset="0"/>
              </a:rPr>
              <a:t>class BusTran;</a:t>
            </a:r>
          </a:p>
          <a:p>
            <a:pPr eaLnBrk="0" hangingPunct="0"/>
            <a:r>
              <a:rPr lang="en-US" sz="2100" spc="-150" noProof="1" smtClean="0">
                <a:latin typeface="Courier New" pitchFamily="49" charset="0"/>
                <a:cs typeface="Courier New" pitchFamily="49" charset="0"/>
              </a:rPr>
              <a:t>  bit [31:0] addr, src, data[8], crc;</a:t>
            </a:r>
          </a:p>
          <a:p>
            <a:pPr eaLnBrk="0" hangingPunct="0"/>
            <a:r>
              <a:rPr lang="en-US" sz="2100" spc="-150" noProof="1" smtClean="0">
                <a:latin typeface="Courier New" pitchFamily="49" charset="0"/>
                <a:cs typeface="Courier New" pitchFamily="49" charset="0"/>
              </a:rPr>
              <a:t>  Statistics stats;</a:t>
            </a:r>
          </a:p>
          <a:p>
            <a:pPr eaLnBrk="0" hangingPunct="0"/>
            <a:endParaRPr lang="en-US" sz="2100" spc="-150" noProof="1" smtClean="0">
              <a:latin typeface="Courier New" pitchFamily="49" charset="0"/>
              <a:cs typeface="Courier New" pitchFamily="49" charset="0"/>
            </a:endParaRPr>
          </a:p>
          <a:p>
            <a:pPr eaLnBrk="0" hangingPunct="0"/>
            <a:r>
              <a:rPr lang="en-US" sz="2100" spc="-150" noProof="1" smtClean="0">
                <a:latin typeface="Courier New" pitchFamily="49" charset="0"/>
                <a:cs typeface="Courier New" pitchFamily="49" charset="0"/>
              </a:rPr>
              <a:t>  function new();</a:t>
            </a:r>
          </a:p>
          <a:p>
            <a:pPr eaLnBrk="0" hangingPunct="0"/>
            <a:r>
              <a:rPr lang="en-US" sz="2100" spc="-150" noProof="1" smtClean="0">
                <a:latin typeface="Courier New" pitchFamily="49" charset="0"/>
                <a:cs typeface="Courier New" pitchFamily="49" charset="0"/>
              </a:rPr>
              <a:t>     stats=new();</a:t>
            </a:r>
          </a:p>
          <a:p>
            <a:pPr eaLnBrk="0" hangingPunct="0"/>
            <a:r>
              <a:rPr lang="en-US" sz="2100" spc="-150" noProof="1" smtClean="0">
                <a:latin typeface="Courier New" pitchFamily="49" charset="0"/>
                <a:cs typeface="Courier New" pitchFamily="49" charset="0"/>
              </a:rPr>
              <a:t>  endfunction</a:t>
            </a:r>
          </a:p>
          <a:p>
            <a:pPr eaLnBrk="0" hangingPunct="0"/>
            <a:r>
              <a:rPr lang="en-US" sz="2100" spc="-150" noProof="1" smtClean="0">
                <a:latin typeface="Courier New" pitchFamily="49" charset="0"/>
                <a:cs typeface="Courier New" pitchFamily="49" charset="0"/>
              </a:rPr>
              <a:t>  </a:t>
            </a:r>
          </a:p>
          <a:p>
            <a:pPr eaLnBrk="0" hangingPunct="0"/>
            <a:r>
              <a:rPr lang="en-US" sz="2100" spc="-150" noProof="1" smtClean="0">
                <a:latin typeface="Courier New" pitchFamily="49" charset="0"/>
                <a:cs typeface="Courier New" pitchFamily="49" charset="0"/>
              </a:rPr>
              <a:t>  task create_packet();</a:t>
            </a:r>
          </a:p>
          <a:p>
            <a:pPr eaLnBrk="0" hangingPunct="0"/>
            <a:r>
              <a:rPr lang="en-US" sz="2100" spc="-150" noProof="1" smtClean="0">
                <a:latin typeface="Courier New" pitchFamily="49" charset="0"/>
                <a:cs typeface="Courier New" pitchFamily="49" charset="0"/>
              </a:rPr>
              <a:t>     // Fill packet with data</a:t>
            </a:r>
          </a:p>
          <a:p>
            <a:pPr eaLnBrk="0" hangingPunct="0"/>
            <a:r>
              <a:rPr lang="en-US" sz="2100" spc="-150" noProof="1" smtClean="0">
                <a:latin typeface="Courier New" pitchFamily="49" charset="0"/>
                <a:cs typeface="Courier New" pitchFamily="49" charset="0"/>
              </a:rPr>
              <a:t>     stats.start();</a:t>
            </a:r>
          </a:p>
          <a:p>
            <a:pPr eaLnBrk="0" hangingPunct="0"/>
            <a:r>
              <a:rPr lang="en-US" sz="2100" spc="-150" noProof="1" smtClean="0">
                <a:latin typeface="Courier New" pitchFamily="49" charset="0"/>
                <a:cs typeface="Courier New" pitchFamily="49" charset="0"/>
              </a:rPr>
              <a:t>     ......   // Transmit packet</a:t>
            </a:r>
          </a:p>
          <a:p>
            <a:pPr eaLnBrk="0" hangingPunct="0"/>
            <a:r>
              <a:rPr lang="en-US" sz="2100" spc="-150" noProof="1" smtClean="0">
                <a:latin typeface="Courier New" pitchFamily="49" charset="0"/>
                <a:cs typeface="Courier New" pitchFamily="49" charset="0"/>
              </a:rPr>
              <a:t>     stats.stop();</a:t>
            </a:r>
          </a:p>
          <a:p>
            <a:pPr eaLnBrk="0" hangingPunct="0"/>
            <a:r>
              <a:rPr lang="en-US" sz="2100" spc="-150" noProof="1" smtClean="0">
                <a:latin typeface="Courier New" pitchFamily="49" charset="0"/>
                <a:cs typeface="Courier New" pitchFamily="49" charset="0"/>
              </a:rPr>
              <a:t>   endtask</a:t>
            </a:r>
          </a:p>
          <a:p>
            <a:pPr eaLnBrk="0" hangingPunct="0"/>
            <a:endParaRPr lang="en-US" sz="2100" spc="-150" noProof="1" smtClean="0">
              <a:latin typeface="Courier New" pitchFamily="49" charset="0"/>
              <a:cs typeface="Courier New" pitchFamily="49" charset="0"/>
            </a:endParaRPr>
          </a:p>
          <a:p>
            <a:pPr eaLnBrk="0" hangingPunct="0"/>
            <a:r>
              <a:rPr lang="en-US" sz="2100" spc="-150" noProof="1" smtClean="0">
                <a:latin typeface="Courier New" pitchFamily="49" charset="0"/>
                <a:cs typeface="Courier New" pitchFamily="49" charset="0"/>
              </a:rPr>
              <a:t>endclass</a:t>
            </a:r>
            <a:endParaRPr lang="en-US" sz="2100" spc="-150" noProof="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15" end="1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5.13.2 Compilation Order Issue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32</a:t>
            </a:fld>
            <a:endParaRPr lang="en-US"/>
          </a:p>
        </p:txBody>
      </p:sp>
      <p:sp>
        <p:nvSpPr>
          <p:cNvPr id="15" name="TextBox 14"/>
          <p:cNvSpPr txBox="1"/>
          <p:nvPr/>
        </p:nvSpPr>
        <p:spPr>
          <a:xfrm>
            <a:off x="1676400" y="990600"/>
            <a:ext cx="184731" cy="461665"/>
          </a:xfrm>
          <a:prstGeom prst="rect">
            <a:avLst/>
          </a:prstGeom>
          <a:noFill/>
        </p:spPr>
        <p:txBody>
          <a:bodyPr wrap="none" rtlCol="0">
            <a:spAutoFit/>
          </a:bodyPr>
          <a:lstStyle/>
          <a:p>
            <a:endParaRPr lang="en-US" sz="2400" dirty="0" smtClean="0"/>
          </a:p>
        </p:txBody>
      </p:sp>
      <p:sp>
        <p:nvSpPr>
          <p:cNvPr id="11" name="TextBox 10"/>
          <p:cNvSpPr txBox="1"/>
          <p:nvPr/>
        </p:nvSpPr>
        <p:spPr>
          <a:xfrm>
            <a:off x="381001" y="762000"/>
            <a:ext cx="7543799" cy="830997"/>
          </a:xfrm>
          <a:prstGeom prst="rect">
            <a:avLst/>
          </a:prstGeom>
          <a:noFill/>
        </p:spPr>
        <p:txBody>
          <a:bodyPr wrap="square" rtlCol="0">
            <a:spAutoFit/>
          </a:bodyPr>
          <a:lstStyle/>
          <a:p>
            <a:pPr eaLnBrk="0" hangingPunct="0">
              <a:buFont typeface="Arial" pitchFamily="34" charset="0"/>
              <a:buChar char="•"/>
            </a:pPr>
            <a:r>
              <a:rPr lang="en-US" sz="2400" noProof="1" smtClean="0">
                <a:cs typeface="Times New Roman" pitchFamily="18" charset="0"/>
              </a:rPr>
              <a:t>Compilation order of classes is not as lenient as modules</a:t>
            </a:r>
          </a:p>
          <a:p>
            <a:pPr>
              <a:buFont typeface="Arial" pitchFamily="34" charset="0"/>
              <a:buChar char="•"/>
            </a:pPr>
            <a:r>
              <a:rPr lang="en-US" sz="2400" dirty="0" smtClean="0"/>
              <a:t>Example: two classes each need a handle to the other.</a:t>
            </a:r>
          </a:p>
        </p:txBody>
      </p:sp>
      <p:sp>
        <p:nvSpPr>
          <p:cNvPr id="13" name="TextBox 12"/>
          <p:cNvSpPr txBox="1"/>
          <p:nvPr/>
        </p:nvSpPr>
        <p:spPr>
          <a:xfrm>
            <a:off x="3810000" y="3657600"/>
            <a:ext cx="3951723" cy="2800767"/>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typedef class Statistics;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class Transaction;	</a:t>
            </a:r>
          </a:p>
          <a:p>
            <a:r>
              <a:rPr lang="en-US" sz="2200" spc="-150" noProof="1" smtClean="0">
                <a:latin typeface="Courier New" pitchFamily="49" charset="0"/>
                <a:cs typeface="Courier New" pitchFamily="49" charset="0"/>
              </a:rPr>
              <a:t>   Statistics stats;</a:t>
            </a:r>
          </a:p>
          <a:p>
            <a:r>
              <a:rPr lang="en-US" sz="2200" spc="-150" noProof="1" smtClean="0">
                <a:latin typeface="Courier New" pitchFamily="49" charset="0"/>
                <a:cs typeface="Courier New" pitchFamily="49" charset="0"/>
              </a:rPr>
              <a:t>endclass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class Statistics;</a:t>
            </a:r>
          </a:p>
          <a:p>
            <a:r>
              <a:rPr lang="en-US" sz="2200" spc="-150" noProof="1" smtClean="0">
                <a:latin typeface="Courier New" pitchFamily="49" charset="0"/>
                <a:cs typeface="Courier New" pitchFamily="49" charset="0"/>
              </a:rPr>
              <a:t>endclass</a:t>
            </a:r>
          </a:p>
        </p:txBody>
      </p:sp>
      <p:sp>
        <p:nvSpPr>
          <p:cNvPr id="12" name="TextBox 11"/>
          <p:cNvSpPr txBox="1"/>
          <p:nvPr/>
        </p:nvSpPr>
        <p:spPr>
          <a:xfrm>
            <a:off x="457200" y="1600200"/>
            <a:ext cx="3276600" cy="2123658"/>
          </a:xfrm>
          <a:prstGeom prst="rect">
            <a:avLst/>
          </a:prstGeom>
          <a:solidFill>
            <a:srgbClr val="FFFFCC"/>
          </a:solidFill>
          <a:ln>
            <a:solidFill>
              <a:schemeClr val="tx1"/>
            </a:solidFill>
          </a:ln>
        </p:spPr>
        <p:txBody>
          <a:bodyPr wrap="square" rtlCol="0">
            <a:spAutoFit/>
          </a:bodyPr>
          <a:lstStyle/>
          <a:p>
            <a:r>
              <a:rPr lang="en-US" sz="2200" spc="-150" noProof="1" smtClean="0">
                <a:latin typeface="Courier New" pitchFamily="49" charset="0"/>
                <a:cs typeface="Courier New" pitchFamily="49" charset="0"/>
              </a:rPr>
              <a:t>class Transaction;</a:t>
            </a:r>
          </a:p>
          <a:p>
            <a:r>
              <a:rPr lang="en-US" sz="2200" spc="-150" noProof="1" smtClean="0">
                <a:latin typeface="Courier New" pitchFamily="49" charset="0"/>
                <a:cs typeface="Courier New" pitchFamily="49" charset="0"/>
              </a:rPr>
              <a:t>   Statistics stats;</a:t>
            </a:r>
          </a:p>
          <a:p>
            <a:r>
              <a:rPr lang="en-US" sz="2200" spc="-150" noProof="1" smtClean="0">
                <a:latin typeface="Courier New" pitchFamily="49" charset="0"/>
                <a:cs typeface="Courier New" pitchFamily="49" charset="0"/>
              </a:rPr>
              <a:t>endclass</a:t>
            </a: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class Statistics;</a:t>
            </a:r>
          </a:p>
          <a:p>
            <a:r>
              <a:rPr lang="en-US" sz="2200" spc="-150" noProof="1" smtClean="0">
                <a:latin typeface="Courier New" pitchFamily="49" charset="0"/>
                <a:cs typeface="Courier New" pitchFamily="49" charset="0"/>
              </a:rPr>
              <a:t>endclass</a:t>
            </a:r>
          </a:p>
        </p:txBody>
      </p:sp>
      <p:grpSp>
        <p:nvGrpSpPr>
          <p:cNvPr id="16" name="Group 15"/>
          <p:cNvGrpSpPr/>
          <p:nvPr/>
        </p:nvGrpSpPr>
        <p:grpSpPr>
          <a:xfrm>
            <a:off x="3581400" y="1905000"/>
            <a:ext cx="3770644" cy="461665"/>
            <a:chOff x="2438400" y="1828800"/>
            <a:chExt cx="3770644" cy="461665"/>
          </a:xfrm>
        </p:grpSpPr>
        <p:sp>
          <p:nvSpPr>
            <p:cNvPr id="9" name="TextBox 8"/>
            <p:cNvSpPr txBox="1"/>
            <p:nvPr/>
          </p:nvSpPr>
          <p:spPr>
            <a:xfrm>
              <a:off x="3200400" y="1828800"/>
              <a:ext cx="3008644" cy="461665"/>
            </a:xfrm>
            <a:prstGeom prst="rect">
              <a:avLst/>
            </a:prstGeom>
            <a:noFill/>
          </p:spPr>
          <p:txBody>
            <a:bodyPr wrap="none" rtlCol="0">
              <a:spAutoFit/>
            </a:bodyPr>
            <a:lstStyle/>
            <a:p>
              <a:r>
                <a:rPr lang="en-US" sz="2400" dirty="0" smtClean="0">
                  <a:solidFill>
                    <a:srgbClr val="FF0000"/>
                  </a:solidFill>
                </a:rPr>
                <a:t>Invalid type 'Statistics'.</a:t>
              </a:r>
            </a:p>
          </p:txBody>
        </p:sp>
        <p:cxnSp>
          <p:nvCxnSpPr>
            <p:cNvPr id="10" name="Straight Arrow Connector 9"/>
            <p:cNvCxnSpPr/>
            <p:nvPr/>
          </p:nvCxnSpPr>
          <p:spPr>
            <a:xfrm>
              <a:off x="2438400" y="2057400"/>
              <a:ext cx="6858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a:off x="2895600" y="3581400"/>
            <a:ext cx="990600" cy="5334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Classes within Classes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33</a:t>
            </a:fld>
            <a:endParaRPr lang="en-US" dirty="0"/>
          </a:p>
        </p:txBody>
      </p:sp>
      <p:sp>
        <p:nvSpPr>
          <p:cNvPr id="6" name="TextBox 5"/>
          <p:cNvSpPr txBox="1"/>
          <p:nvPr/>
        </p:nvSpPr>
        <p:spPr>
          <a:xfrm>
            <a:off x="228600" y="762000"/>
            <a:ext cx="8534400" cy="830997"/>
          </a:xfrm>
          <a:prstGeom prst="rect">
            <a:avLst/>
          </a:prstGeom>
          <a:noFill/>
        </p:spPr>
        <p:txBody>
          <a:bodyPr wrap="square" rtlCol="0">
            <a:spAutoFit/>
          </a:bodyPr>
          <a:lstStyle/>
          <a:p>
            <a:r>
              <a:rPr lang="en-US" sz="2400" dirty="0" smtClean="0"/>
              <a:t>Complete function </a:t>
            </a:r>
            <a:r>
              <a:rPr lang="en-US" sz="2100" spc="-300" dirty="0" smtClean="0">
                <a:latin typeface="Courier New" pitchFamily="49" charset="0"/>
                <a:cs typeface="Courier New" pitchFamily="49" charset="0"/>
              </a:rPr>
              <a:t>print_all</a:t>
            </a:r>
            <a:r>
              <a:rPr lang="en-US" sz="2400" dirty="0" smtClean="0"/>
              <a:t> in class </a:t>
            </a:r>
            <a:r>
              <a:rPr lang="en-US" sz="2100" spc="-300" dirty="0" smtClean="0">
                <a:latin typeface="Courier New" pitchFamily="49" charset="0"/>
                <a:cs typeface="Courier New" pitchFamily="49" charset="0"/>
              </a:rPr>
              <a:t>MemTrans</a:t>
            </a:r>
            <a:r>
              <a:rPr lang="en-US" sz="2400" dirty="0" smtClean="0"/>
              <a:t> to print out </a:t>
            </a:r>
            <a:r>
              <a:rPr lang="en-US" sz="2100" spc="-300" dirty="0" smtClean="0">
                <a:latin typeface="Courier New" pitchFamily="49" charset="0"/>
                <a:cs typeface="Courier New" pitchFamily="49" charset="0"/>
              </a:rPr>
              <a:t>data_in</a:t>
            </a:r>
            <a:r>
              <a:rPr lang="en-US" sz="2400" dirty="0" smtClean="0"/>
              <a:t> and </a:t>
            </a:r>
            <a:r>
              <a:rPr lang="en-US" sz="2100" spc="-300" dirty="0" smtClean="0">
                <a:latin typeface="Courier New" pitchFamily="49" charset="0"/>
                <a:cs typeface="Courier New" pitchFamily="49" charset="0"/>
              </a:rPr>
              <a:t>address</a:t>
            </a:r>
            <a:r>
              <a:rPr lang="en-US" sz="2400" dirty="0" smtClean="0"/>
              <a:t> using base class </a:t>
            </a:r>
            <a:r>
              <a:rPr lang="en-US" sz="2100" spc="-300" dirty="0" smtClean="0">
                <a:latin typeface="Courier New" pitchFamily="49" charset="0"/>
                <a:cs typeface="Courier New" pitchFamily="49" charset="0"/>
              </a:rPr>
              <a:t>PrintUtilities</a:t>
            </a:r>
            <a:r>
              <a:rPr lang="en-US" sz="2400" dirty="0" smtClean="0"/>
              <a:t>. Demonstrate it’s usage. </a:t>
            </a:r>
          </a:p>
        </p:txBody>
      </p:sp>
      <p:sp>
        <p:nvSpPr>
          <p:cNvPr id="2" name="TextBox 1"/>
          <p:cNvSpPr txBox="1"/>
          <p:nvPr/>
        </p:nvSpPr>
        <p:spPr>
          <a:xfrm>
            <a:off x="261257" y="1695348"/>
            <a:ext cx="8454559" cy="2677656"/>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PrintUtilities;</a:t>
            </a:r>
          </a:p>
          <a:p>
            <a:r>
              <a:rPr lang="en-US" sz="2100" spc="-300" noProof="1" smtClean="0">
                <a:latin typeface="Courier New" pitchFamily="49" charset="0"/>
                <a:cs typeface="Courier New" pitchFamily="49" charset="0"/>
              </a:rPr>
              <a:t>   function void print_4(input string name, input [3:0] val_4bits);</a:t>
            </a:r>
          </a:p>
          <a:p>
            <a:r>
              <a:rPr lang="en-US" sz="2100" spc="-300" noProof="1" smtClean="0">
                <a:latin typeface="Courier New" pitchFamily="49" charset="0"/>
                <a:cs typeface="Courier New" pitchFamily="49" charset="0"/>
              </a:rPr>
              <a:t>      $display("%t: %s = %h", $time, name, val_4bits);</a:t>
            </a:r>
          </a:p>
          <a:p>
            <a:r>
              <a:rPr lang="en-US" sz="2100" spc="-300" noProof="1" smtClean="0">
                <a:latin typeface="Courier New" pitchFamily="49" charset="0"/>
                <a:cs typeface="Courier New" pitchFamily="49" charset="0"/>
              </a:rPr>
              <a:t>   endfunction</a:t>
            </a:r>
          </a:p>
          <a:p>
            <a:r>
              <a:rPr lang="en-US" sz="2100" spc="-300" noProof="1" smtClean="0">
                <a:latin typeface="Courier New" pitchFamily="49" charset="0"/>
                <a:cs typeface="Courier New" pitchFamily="49" charset="0"/>
              </a:rPr>
              <a:t>   function void print_8(input string name, input [7:0] val_8bits);</a:t>
            </a:r>
          </a:p>
          <a:p>
            <a:r>
              <a:rPr lang="en-US" sz="2100" spc="-300" noProof="1" smtClean="0">
                <a:latin typeface="Courier New" pitchFamily="49" charset="0"/>
                <a:cs typeface="Courier New" pitchFamily="49" charset="0"/>
              </a:rPr>
              <a:t>      $display("%t: %s = %h", $time, name, val_8bits);</a:t>
            </a:r>
          </a:p>
          <a:p>
            <a:r>
              <a:rPr lang="en-US" sz="2100" spc="-300" noProof="1" smtClean="0">
                <a:latin typeface="Courier New" pitchFamily="49" charset="0"/>
                <a:cs typeface="Courier New" pitchFamily="49" charset="0"/>
              </a:rPr>
              <a:t>   endfunction </a:t>
            </a:r>
          </a:p>
          <a:p>
            <a:r>
              <a:rPr lang="en-US" sz="2100" spc="-300" noProof="1" smtClean="0">
                <a:latin typeface="Courier New" pitchFamily="49" charset="0"/>
                <a:cs typeface="Courier New" pitchFamily="49" charset="0"/>
              </a:rPr>
              <a:t>endclass</a:t>
            </a:r>
            <a:endParaRPr lang="en-US" sz="2100" spc="-300" noProof="1">
              <a:latin typeface="Courier New" pitchFamily="49" charset="0"/>
              <a:cs typeface="Courier New" pitchFamily="49" charset="0"/>
            </a:endParaRPr>
          </a:p>
        </p:txBody>
      </p:sp>
      <p:sp>
        <p:nvSpPr>
          <p:cNvPr id="9" name="TextBox 8"/>
          <p:cNvSpPr txBox="1"/>
          <p:nvPr/>
        </p:nvSpPr>
        <p:spPr>
          <a:xfrm>
            <a:off x="2590800" y="3810000"/>
            <a:ext cx="5739072" cy="3000821"/>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MemTrans;	</a:t>
            </a:r>
          </a:p>
          <a:p>
            <a:r>
              <a:rPr lang="en-US" sz="2100" spc="-300" noProof="1" smtClean="0">
                <a:latin typeface="Courier New" pitchFamily="49" charset="0"/>
                <a:cs typeface="Courier New" pitchFamily="49" charset="0"/>
              </a:rPr>
              <a:t>   bit [7:0] data_in;</a:t>
            </a:r>
          </a:p>
          <a:p>
            <a:r>
              <a:rPr lang="en-US" sz="2100" spc="-300" noProof="1" smtClean="0">
                <a:latin typeface="Courier New" pitchFamily="49" charset="0"/>
                <a:cs typeface="Courier New" pitchFamily="49" charset="0"/>
              </a:rPr>
              <a:t>   bit [3:0] address;</a:t>
            </a:r>
          </a:p>
          <a:p>
            <a:r>
              <a:rPr lang="en-US" sz="2100" spc="-300" noProof="1" smtClean="0">
                <a:latin typeface="Courier New" pitchFamily="49" charset="0"/>
                <a:cs typeface="Courier New" pitchFamily="49" charset="0"/>
              </a:rPr>
              <a:t>   PrintUtilities print;</a:t>
            </a:r>
          </a:p>
          <a:p>
            <a:r>
              <a:rPr lang="en-US" sz="2100" spc="-300" noProof="1" smtClean="0">
                <a:latin typeface="Courier New" pitchFamily="49" charset="0"/>
                <a:cs typeface="Courier New" pitchFamily="49" charset="0"/>
              </a:rPr>
              <a:t>   function new(); print = new(); endfunction</a:t>
            </a:r>
          </a:p>
          <a:p>
            <a:r>
              <a:rPr lang="en-US" sz="2100" spc="-300" noProof="1" smtClean="0">
                <a:latin typeface="Courier New" pitchFamily="49" charset="0"/>
                <a:cs typeface="Courier New" pitchFamily="49" charset="0"/>
              </a:rPr>
              <a:t>   function void print_all;</a:t>
            </a:r>
          </a:p>
          <a:p>
            <a:r>
              <a:rPr lang="en-US" sz="2100" spc="-300" noProof="1" smtClean="0">
                <a:latin typeface="Courier New" pitchFamily="49" charset="0"/>
                <a:cs typeface="Courier New" pitchFamily="49" charset="0"/>
              </a:rPr>
              <a:t>      ......</a:t>
            </a:r>
          </a:p>
          <a:p>
            <a:r>
              <a:rPr lang="en-US" sz="2100" spc="-300" noProof="1" smtClean="0">
                <a:latin typeface="Courier New" pitchFamily="49" charset="0"/>
                <a:cs typeface="Courier New" pitchFamily="49" charset="0"/>
              </a:rPr>
              <a:t>   endfunction</a:t>
            </a:r>
          </a:p>
          <a:p>
            <a:r>
              <a:rPr lang="en-US" sz="2100" spc="-300" noProof="1" smtClean="0">
                <a:latin typeface="Courier New" pitchFamily="49" charset="0"/>
                <a:cs typeface="Courier New" pitchFamily="49" charset="0"/>
              </a:rPr>
              <a:t>endclass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5.14.1 Passing objects/handles to methods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34</a:t>
            </a:fld>
            <a:endParaRPr lang="en-US" dirty="0"/>
          </a:p>
        </p:txBody>
      </p:sp>
      <p:sp>
        <p:nvSpPr>
          <p:cNvPr id="6" name="TextBox 5"/>
          <p:cNvSpPr txBox="1"/>
          <p:nvPr/>
        </p:nvSpPr>
        <p:spPr>
          <a:xfrm>
            <a:off x="228601" y="990600"/>
            <a:ext cx="7086599" cy="1200329"/>
          </a:xfrm>
          <a:prstGeom prst="rect">
            <a:avLst/>
          </a:prstGeom>
          <a:noFill/>
        </p:spPr>
        <p:txBody>
          <a:bodyPr wrap="square" rtlCol="0">
            <a:spAutoFit/>
          </a:bodyPr>
          <a:lstStyle/>
          <a:p>
            <a:pPr>
              <a:buFont typeface="Arial" pitchFamily="34" charset="0"/>
              <a:buChar char="•"/>
            </a:pPr>
            <a:r>
              <a:rPr lang="en-US" sz="2400" dirty="0" smtClean="0"/>
              <a:t>What happens when an object is passed to a method?</a:t>
            </a:r>
          </a:p>
          <a:p>
            <a:pPr lvl="1">
              <a:buFont typeface="Arial" pitchFamily="34" charset="0"/>
              <a:buChar char="•"/>
            </a:pPr>
            <a:r>
              <a:rPr lang="en-US" sz="2400" dirty="0" smtClean="0">
                <a:cs typeface="Times New Roman" pitchFamily="18" charset="0"/>
              </a:rPr>
              <a:t>The handle to the object is passed, not the object.</a:t>
            </a:r>
          </a:p>
          <a:p>
            <a:pPr lvl="1">
              <a:buFont typeface="Arial" pitchFamily="34" charset="0"/>
              <a:buChar char="•"/>
            </a:pPr>
            <a:r>
              <a:rPr lang="en-US" sz="2400" dirty="0" smtClean="0">
                <a:cs typeface="Times New Roman" pitchFamily="18" charset="0"/>
              </a:rPr>
              <a:t>A copy of the handle is made</a:t>
            </a:r>
          </a:p>
        </p:txBody>
      </p:sp>
      <p:sp>
        <p:nvSpPr>
          <p:cNvPr id="10" name="TextBox 9"/>
          <p:cNvSpPr txBox="1"/>
          <p:nvPr/>
        </p:nvSpPr>
        <p:spPr>
          <a:xfrm>
            <a:off x="533400" y="4876800"/>
            <a:ext cx="795218" cy="584775"/>
          </a:xfrm>
          <a:prstGeom prst="rect">
            <a:avLst/>
          </a:prstGeom>
          <a:noFill/>
        </p:spPr>
        <p:txBody>
          <a:bodyPr wrap="none" rtlCol="0">
            <a:spAutoFit/>
          </a:bodyPr>
          <a:lstStyle/>
          <a:p>
            <a:r>
              <a:rPr lang="en-US" sz="3200" dirty="0" smtClean="0">
                <a:solidFill>
                  <a:srgbClr val="0070C0"/>
                </a:solidFill>
              </a:rPr>
              <a:t>gen</a:t>
            </a:r>
          </a:p>
        </p:txBody>
      </p:sp>
      <p:cxnSp>
        <p:nvCxnSpPr>
          <p:cNvPr id="12" name="Straight Arrow Connector 11"/>
          <p:cNvCxnSpPr>
            <a:endCxn id="13" idx="1"/>
          </p:cNvCxnSpPr>
          <p:nvPr/>
        </p:nvCxnSpPr>
        <p:spPr>
          <a:xfrm>
            <a:off x="1295400" y="5181600"/>
            <a:ext cx="1447800" cy="1588"/>
          </a:xfrm>
          <a:prstGeom prst="straightConnector1">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2590800" cy="1219200"/>
          </a:xfrm>
          <a:prstGeom prst="rect">
            <a:avLst/>
          </a:prstGeom>
          <a:solidFill>
            <a:schemeClr val="bg1">
              <a:lumMod val="85000"/>
            </a:schemeClr>
          </a:solidFill>
          <a:ln>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800" dirty="0" smtClean="0"/>
              <a:t>object of class Transaction</a:t>
            </a:r>
            <a:endParaRPr lang="en-US" sz="2800" dirty="0"/>
          </a:p>
        </p:txBody>
      </p:sp>
      <p:sp>
        <p:nvSpPr>
          <p:cNvPr id="14" name="TextBox 13"/>
          <p:cNvSpPr txBox="1"/>
          <p:nvPr/>
        </p:nvSpPr>
        <p:spPr>
          <a:xfrm>
            <a:off x="3200400" y="2438400"/>
            <a:ext cx="5748690" cy="1061829"/>
          </a:xfrm>
          <a:prstGeom prst="rect">
            <a:avLst/>
          </a:prstGeom>
          <a:solidFill>
            <a:srgbClr val="FFFFCC"/>
          </a:solidFill>
          <a:ln>
            <a:solidFill>
              <a:srgbClr val="FF0000"/>
            </a:solidFill>
          </a:ln>
        </p:spPr>
        <p:txBody>
          <a:bodyPr wrap="none" rtlCol="0">
            <a:spAutoFit/>
          </a:bodyPr>
          <a:lstStyle/>
          <a:p>
            <a:r>
              <a:rPr lang="en-US" sz="2100" b="1" spc="-150" noProof="1" smtClean="0">
                <a:solidFill>
                  <a:srgbClr val="FF0000"/>
                </a:solidFill>
                <a:latin typeface="Courier New" pitchFamily="49" charset="0"/>
                <a:cs typeface="Courier New" pitchFamily="49" charset="0"/>
              </a:rPr>
              <a:t>task transmit(input Transaction trans);</a:t>
            </a:r>
          </a:p>
          <a:p>
            <a:r>
              <a:rPr lang="en-US" sz="2100" b="1" spc="-150" noProof="1" smtClean="0">
                <a:solidFill>
                  <a:srgbClr val="FF0000"/>
                </a:solidFill>
                <a:latin typeface="Courier New" pitchFamily="49" charset="0"/>
                <a:cs typeface="Courier New" pitchFamily="49" charset="0"/>
              </a:rPr>
              <a:t>...........</a:t>
            </a:r>
          </a:p>
          <a:p>
            <a:r>
              <a:rPr lang="en-US" sz="2100" b="1" spc="-150" noProof="1" smtClean="0">
                <a:solidFill>
                  <a:srgbClr val="FF0000"/>
                </a:solidFill>
                <a:latin typeface="Courier New" pitchFamily="49" charset="0"/>
                <a:cs typeface="Courier New" pitchFamily="49" charset="0"/>
              </a:rPr>
              <a:t>endtask</a:t>
            </a:r>
          </a:p>
        </p:txBody>
      </p:sp>
      <p:cxnSp>
        <p:nvCxnSpPr>
          <p:cNvPr id="15" name="Straight Arrow Connector 14"/>
          <p:cNvCxnSpPr/>
          <p:nvPr/>
        </p:nvCxnSpPr>
        <p:spPr>
          <a:xfrm rot="10800000">
            <a:off x="5334000" y="5181600"/>
            <a:ext cx="990600" cy="158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477000" y="4876800"/>
            <a:ext cx="1030667" cy="584775"/>
          </a:xfrm>
          <a:prstGeom prst="rect">
            <a:avLst/>
          </a:prstGeom>
          <a:noFill/>
        </p:spPr>
        <p:txBody>
          <a:bodyPr wrap="none" rtlCol="0">
            <a:spAutoFit/>
          </a:bodyPr>
          <a:lstStyle/>
          <a:p>
            <a:r>
              <a:rPr lang="en-US" sz="3200" dirty="0" smtClean="0">
                <a:solidFill>
                  <a:srgbClr val="FF0000"/>
                </a:solidFill>
              </a:rPr>
              <a:t>trans</a:t>
            </a:r>
          </a:p>
        </p:txBody>
      </p:sp>
      <p:sp>
        <p:nvSpPr>
          <p:cNvPr id="2" name="TextBox 1"/>
          <p:cNvSpPr txBox="1"/>
          <p:nvPr/>
        </p:nvSpPr>
        <p:spPr>
          <a:xfrm>
            <a:off x="228600" y="2438400"/>
            <a:ext cx="2752677" cy="1708160"/>
          </a:xfrm>
          <a:prstGeom prst="rect">
            <a:avLst/>
          </a:prstGeom>
          <a:solidFill>
            <a:srgbClr val="FFFFCC"/>
          </a:solidFill>
          <a:ln>
            <a:solidFill>
              <a:srgbClr val="0070C0"/>
            </a:solidFill>
          </a:ln>
        </p:spPr>
        <p:txBody>
          <a:bodyPr wrap="none" rtlCol="0">
            <a:spAutoFit/>
          </a:bodyPr>
          <a:lstStyle/>
          <a:p>
            <a:r>
              <a:rPr lang="en-US" sz="2100" b="1" spc="-150" noProof="1" smtClean="0">
                <a:solidFill>
                  <a:srgbClr val="0070C0"/>
                </a:solidFill>
                <a:latin typeface="Courier New" pitchFamily="49" charset="0"/>
                <a:cs typeface="Courier New" pitchFamily="49" charset="0"/>
              </a:rPr>
              <a:t>task generator;</a:t>
            </a:r>
          </a:p>
          <a:p>
            <a:r>
              <a:rPr lang="en-US" sz="2100" b="1" spc="-150" noProof="1" smtClean="0">
                <a:solidFill>
                  <a:srgbClr val="0070C0"/>
                </a:solidFill>
                <a:latin typeface="Courier New" pitchFamily="49" charset="0"/>
                <a:cs typeface="Courier New" pitchFamily="49" charset="0"/>
              </a:rPr>
              <a:t>  Transaction gen;</a:t>
            </a:r>
          </a:p>
          <a:p>
            <a:r>
              <a:rPr lang="en-US" sz="2100" b="1" spc="-150" noProof="1" smtClean="0">
                <a:solidFill>
                  <a:srgbClr val="0070C0"/>
                </a:solidFill>
                <a:latin typeface="Courier New" pitchFamily="49" charset="0"/>
                <a:cs typeface="Courier New" pitchFamily="49" charset="0"/>
              </a:rPr>
              <a:t>   gen =new;</a:t>
            </a:r>
          </a:p>
          <a:p>
            <a:r>
              <a:rPr lang="en-US" sz="2100" b="1" spc="-150" noProof="1" smtClean="0">
                <a:solidFill>
                  <a:srgbClr val="0070C0"/>
                </a:solidFill>
                <a:latin typeface="Courier New" pitchFamily="49" charset="0"/>
                <a:cs typeface="Courier New" pitchFamily="49" charset="0"/>
              </a:rPr>
              <a:t>   transmit(gen);</a:t>
            </a:r>
          </a:p>
          <a:p>
            <a:r>
              <a:rPr lang="en-US" sz="2100" b="1" spc="-150" noProof="1" smtClean="0">
                <a:solidFill>
                  <a:srgbClr val="0070C0"/>
                </a:solidFill>
                <a:latin typeface="Courier New" pitchFamily="49" charset="0"/>
                <a:cs typeface="Courier New" pitchFamily="49" charset="0"/>
              </a:rPr>
              <a:t>endtask</a:t>
            </a:r>
            <a:endParaRPr lang="en-US" sz="2100" b="1" spc="-150" noProof="1">
              <a:solidFill>
                <a:srgbClr val="0070C0"/>
              </a:solidFill>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p:bldP spid="13" grpId="0" animBg="1"/>
      <p:bldP spid="14" grpId="0" animBg="1"/>
      <p:bldP spid="20" grpId="0"/>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28600" y="1828800"/>
            <a:ext cx="5471885" cy="1708160"/>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function void create(Transaction tr);</a:t>
            </a:r>
          </a:p>
          <a:p>
            <a:r>
              <a:rPr lang="en-US" sz="2100" spc="-150" noProof="1" smtClean="0">
                <a:latin typeface="Courier New" pitchFamily="49" charset="0"/>
                <a:cs typeface="Courier New" pitchFamily="49" charset="0"/>
              </a:rPr>
              <a:t>   tr = new(); </a:t>
            </a:r>
          </a:p>
          <a:p>
            <a:r>
              <a:rPr lang="en-US" sz="2100" spc="-150" noProof="1" smtClean="0">
                <a:latin typeface="Courier New" pitchFamily="49" charset="0"/>
                <a:cs typeface="Courier New" pitchFamily="49" charset="0"/>
              </a:rPr>
              <a:t>   tr.addr = 42;</a:t>
            </a:r>
          </a:p>
          <a:p>
            <a:r>
              <a:rPr lang="en-US" sz="2100" spc="-150" noProof="1" smtClean="0">
                <a:latin typeface="Courier New" pitchFamily="49" charset="0"/>
                <a:cs typeface="Courier New" pitchFamily="49" charset="0"/>
              </a:rPr>
              <a:t>.....</a:t>
            </a:r>
          </a:p>
          <a:p>
            <a:r>
              <a:rPr lang="en-US" sz="2100" spc="-150" noProof="1" smtClean="0">
                <a:latin typeface="Courier New" pitchFamily="49" charset="0"/>
                <a:cs typeface="Courier New" pitchFamily="49" charset="0"/>
              </a:rPr>
              <a:t>endfunction</a:t>
            </a:r>
          </a:p>
        </p:txBody>
      </p:sp>
      <p:sp>
        <p:nvSpPr>
          <p:cNvPr id="14" name="TextBox 13"/>
          <p:cNvSpPr txBox="1"/>
          <p:nvPr/>
        </p:nvSpPr>
        <p:spPr>
          <a:xfrm>
            <a:off x="243114" y="3907304"/>
            <a:ext cx="3109685" cy="1708160"/>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Transaction t;</a:t>
            </a:r>
          </a:p>
          <a:p>
            <a:r>
              <a:rPr lang="en-US" sz="2100" spc="-150" noProof="1" smtClean="0">
                <a:latin typeface="Courier New" pitchFamily="49" charset="0"/>
                <a:cs typeface="Courier New" pitchFamily="49" charset="0"/>
              </a:rPr>
              <a:t>initial begin</a:t>
            </a:r>
          </a:p>
          <a:p>
            <a:pPr lvl="1"/>
            <a:r>
              <a:rPr lang="en-US" sz="2100" spc="-150" noProof="1" smtClean="0">
                <a:latin typeface="Courier New" pitchFamily="49" charset="0"/>
                <a:cs typeface="Courier New" pitchFamily="49" charset="0"/>
              </a:rPr>
              <a:t>create(t);</a:t>
            </a:r>
          </a:p>
          <a:p>
            <a:pPr lvl="1"/>
            <a:r>
              <a:rPr lang="en-US" sz="2100" spc="-150" noProof="1" smtClean="0">
                <a:latin typeface="Courier New" pitchFamily="49" charset="0"/>
                <a:cs typeface="Courier New" pitchFamily="49" charset="0"/>
              </a:rPr>
              <a:t>$display(t.addr);</a:t>
            </a:r>
          </a:p>
          <a:p>
            <a:r>
              <a:rPr lang="en-US" sz="2100" spc="-150" noProof="1" smtClean="0">
                <a:latin typeface="Courier New" pitchFamily="49" charset="0"/>
                <a:cs typeface="Courier New" pitchFamily="49" charset="0"/>
              </a:rPr>
              <a:t>end</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5.14.2 Modifying a handle in a task</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35</a:t>
            </a:fld>
            <a:endParaRPr lang="en-US" dirty="0"/>
          </a:p>
        </p:txBody>
      </p:sp>
      <p:sp>
        <p:nvSpPr>
          <p:cNvPr id="6" name="TextBox 5"/>
          <p:cNvSpPr txBox="1"/>
          <p:nvPr/>
        </p:nvSpPr>
        <p:spPr>
          <a:xfrm>
            <a:off x="228601" y="990600"/>
            <a:ext cx="7086599" cy="461665"/>
          </a:xfrm>
          <a:prstGeom prst="rect">
            <a:avLst/>
          </a:prstGeom>
          <a:noFill/>
        </p:spPr>
        <p:txBody>
          <a:bodyPr wrap="square" rtlCol="0">
            <a:spAutoFit/>
          </a:bodyPr>
          <a:lstStyle/>
          <a:p>
            <a:r>
              <a:rPr lang="en-US" sz="2400" dirty="0" smtClean="0"/>
              <a:t>Specify </a:t>
            </a:r>
            <a:r>
              <a:rPr lang="en-US" sz="2400" i="1" dirty="0" smtClean="0"/>
              <a:t>ref</a:t>
            </a:r>
            <a:r>
              <a:rPr lang="en-US" sz="2400" dirty="0" smtClean="0"/>
              <a:t> on method arguments you want to modify</a:t>
            </a:r>
          </a:p>
        </p:txBody>
      </p:sp>
      <p:sp>
        <p:nvSpPr>
          <p:cNvPr id="16" name="TextBox 15"/>
          <p:cNvSpPr txBox="1"/>
          <p:nvPr/>
        </p:nvSpPr>
        <p:spPr>
          <a:xfrm>
            <a:off x="3810000" y="4876800"/>
            <a:ext cx="2904193" cy="461665"/>
          </a:xfrm>
          <a:prstGeom prst="rect">
            <a:avLst/>
          </a:prstGeom>
          <a:noFill/>
        </p:spPr>
        <p:txBody>
          <a:bodyPr wrap="none" rtlCol="0">
            <a:spAutoFit/>
          </a:bodyPr>
          <a:lstStyle/>
          <a:p>
            <a:r>
              <a:rPr lang="en-US" sz="2400" noProof="1" smtClean="0">
                <a:solidFill>
                  <a:srgbClr val="FF0000"/>
                </a:solidFill>
              </a:rPr>
              <a:t>What does t point to?</a:t>
            </a:r>
          </a:p>
        </p:txBody>
      </p:sp>
      <p:cxnSp>
        <p:nvCxnSpPr>
          <p:cNvPr id="17" name="Straight Arrow Connector 16"/>
          <p:cNvCxnSpPr/>
          <p:nvPr/>
        </p:nvCxnSpPr>
        <p:spPr>
          <a:xfrm rot="10800000">
            <a:off x="3124200" y="5105400"/>
            <a:ext cx="6096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29000" y="2133600"/>
            <a:ext cx="3352800" cy="461665"/>
          </a:xfrm>
          <a:prstGeom prst="rect">
            <a:avLst/>
          </a:prstGeom>
          <a:noFill/>
        </p:spPr>
        <p:txBody>
          <a:bodyPr wrap="square" rtlCol="0">
            <a:spAutoFit/>
          </a:bodyPr>
          <a:lstStyle/>
          <a:p>
            <a:r>
              <a:rPr lang="en-US" sz="2400" dirty="0" smtClean="0">
                <a:solidFill>
                  <a:srgbClr val="FF0000"/>
                </a:solidFill>
              </a:rPr>
              <a:t>tr cannot be modified</a:t>
            </a:r>
          </a:p>
        </p:txBody>
      </p:sp>
      <p:cxnSp>
        <p:nvCxnSpPr>
          <p:cNvPr id="19" name="Straight Arrow Connector 18"/>
          <p:cNvCxnSpPr/>
          <p:nvPr/>
        </p:nvCxnSpPr>
        <p:spPr>
          <a:xfrm>
            <a:off x="2590800" y="2362200"/>
            <a:ext cx="792662" cy="243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05200" y="1371600"/>
            <a:ext cx="5084662" cy="461665"/>
          </a:xfrm>
          <a:prstGeom prst="rect">
            <a:avLst/>
          </a:prstGeom>
          <a:noFill/>
        </p:spPr>
        <p:txBody>
          <a:bodyPr wrap="none" rtlCol="0">
            <a:spAutoFit/>
          </a:bodyPr>
          <a:lstStyle/>
          <a:p>
            <a:r>
              <a:rPr lang="en-US" sz="2400" noProof="1" smtClean="0">
                <a:solidFill>
                  <a:srgbClr val="FF0000"/>
                </a:solidFill>
              </a:rPr>
              <a:t>function void create(ref Transaction tr);</a:t>
            </a:r>
          </a:p>
        </p:txBody>
      </p:sp>
      <p:cxnSp>
        <p:nvCxnSpPr>
          <p:cNvPr id="23" name="Straight Connector 22"/>
          <p:cNvCxnSpPr/>
          <p:nvPr/>
        </p:nvCxnSpPr>
        <p:spPr>
          <a:xfrm>
            <a:off x="366485" y="1978968"/>
            <a:ext cx="4419600" cy="2286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290285" y="1978968"/>
            <a:ext cx="44196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animBg="1"/>
      <p:bldP spid="14" grpId="0" uiExpand="1" build="p" animBg="1"/>
      <p:bldP spid="16" grpId="0"/>
      <p:bldP spid="18"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64456" y="1953905"/>
            <a:ext cx="6622143" cy="3000821"/>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task generator_bad(int n);</a:t>
            </a:r>
          </a:p>
          <a:p>
            <a:r>
              <a:rPr lang="en-US" sz="2100" spc="-150" noProof="1" smtClean="0">
                <a:latin typeface="Courier New" pitchFamily="49" charset="0"/>
                <a:cs typeface="Courier New" pitchFamily="49" charset="0"/>
              </a:rPr>
              <a:t>   Transaction t;</a:t>
            </a:r>
          </a:p>
          <a:p>
            <a:r>
              <a:rPr lang="en-US" sz="2100" spc="-150" noProof="1" smtClean="0">
                <a:latin typeface="Courier New" pitchFamily="49" charset="0"/>
                <a:cs typeface="Courier New" pitchFamily="49" charset="0"/>
              </a:rPr>
              <a:t>   t = new();</a:t>
            </a:r>
          </a:p>
          <a:p>
            <a:r>
              <a:rPr lang="en-US" sz="2100" spc="-150" noProof="1" smtClean="0">
                <a:latin typeface="Courier New" pitchFamily="49" charset="0"/>
                <a:cs typeface="Courier New" pitchFamily="49" charset="0"/>
              </a:rPr>
              <a:t>   repeat (n) begin</a:t>
            </a:r>
          </a:p>
          <a:p>
            <a:pPr lvl="2"/>
            <a:r>
              <a:rPr lang="en-US" sz="2100" spc="-150" noProof="1" smtClean="0">
                <a:latin typeface="Courier New" pitchFamily="49" charset="0"/>
                <a:cs typeface="Courier New" pitchFamily="49" charset="0"/>
              </a:rPr>
              <a:t>t.addr = $random();</a:t>
            </a:r>
          </a:p>
          <a:p>
            <a:pPr lvl="2"/>
            <a:r>
              <a:rPr lang="en-US" sz="2100" spc="-150" noProof="1" smtClean="0">
                <a:latin typeface="Courier New" pitchFamily="49" charset="0"/>
                <a:cs typeface="Courier New" pitchFamily="49" charset="0"/>
              </a:rPr>
              <a:t>$display(“Sending addr = %h”, t.addr);</a:t>
            </a:r>
          </a:p>
          <a:p>
            <a:pPr lvl="2"/>
            <a:r>
              <a:rPr lang="en-US" sz="2100" spc="-150" noProof="1" smtClean="0">
                <a:latin typeface="Courier New" pitchFamily="49" charset="0"/>
                <a:cs typeface="Courier New" pitchFamily="49" charset="0"/>
              </a:rPr>
              <a:t>transmit(t);</a:t>
            </a:r>
          </a:p>
          <a:p>
            <a:pPr lvl="1"/>
            <a:r>
              <a:rPr lang="en-US" sz="2100" spc="-150" noProof="1" smtClean="0">
                <a:latin typeface="Courier New" pitchFamily="49" charset="0"/>
                <a:cs typeface="Courier New" pitchFamily="49" charset="0"/>
              </a:rPr>
              <a:t>end</a:t>
            </a:r>
          </a:p>
          <a:p>
            <a:r>
              <a:rPr lang="en-US" sz="2100" spc="-150" noProof="1" smtClean="0">
                <a:latin typeface="Courier New" pitchFamily="49" charset="0"/>
                <a:cs typeface="Courier New" pitchFamily="49" charset="0"/>
              </a:rPr>
              <a:t>endtask</a:t>
            </a:r>
          </a:p>
        </p:txBody>
      </p:sp>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5.14.3 Modifying Objects in Flight</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36</a:t>
            </a:fld>
            <a:endParaRPr lang="en-US" dirty="0"/>
          </a:p>
        </p:txBody>
      </p:sp>
      <p:sp>
        <p:nvSpPr>
          <p:cNvPr id="6" name="TextBox 5"/>
          <p:cNvSpPr txBox="1"/>
          <p:nvPr/>
        </p:nvSpPr>
        <p:spPr>
          <a:xfrm>
            <a:off x="228601" y="990600"/>
            <a:ext cx="7086599" cy="830997"/>
          </a:xfrm>
          <a:prstGeom prst="rect">
            <a:avLst/>
          </a:prstGeom>
          <a:noFill/>
        </p:spPr>
        <p:txBody>
          <a:bodyPr wrap="square" rtlCol="0">
            <a:spAutoFit/>
          </a:bodyPr>
          <a:lstStyle/>
          <a:p>
            <a:pPr>
              <a:buFont typeface="Arial" pitchFamily="34" charset="0"/>
              <a:buChar char="•"/>
            </a:pPr>
            <a:r>
              <a:rPr lang="en-US" sz="2400" dirty="0" smtClean="0"/>
              <a:t>Be sure to create a new object for each transaction</a:t>
            </a:r>
          </a:p>
          <a:p>
            <a:pPr>
              <a:buFont typeface="Arial" pitchFamily="34" charset="0"/>
              <a:buChar char="•"/>
            </a:pPr>
            <a:r>
              <a:rPr lang="en-US" sz="2400" dirty="0" smtClean="0"/>
              <a:t>Otherwise every object could be the same</a:t>
            </a:r>
          </a:p>
        </p:txBody>
      </p:sp>
      <p:grpSp>
        <p:nvGrpSpPr>
          <p:cNvPr id="2" name="Group 1"/>
          <p:cNvGrpSpPr/>
          <p:nvPr/>
        </p:nvGrpSpPr>
        <p:grpSpPr>
          <a:xfrm>
            <a:off x="2743200" y="2590800"/>
            <a:ext cx="5959894" cy="461665"/>
            <a:chOff x="1981200" y="3200400"/>
            <a:chExt cx="5959894" cy="461665"/>
          </a:xfrm>
        </p:grpSpPr>
        <p:cxnSp>
          <p:nvCxnSpPr>
            <p:cNvPr id="13" name="Straight Arrow Connector 12"/>
            <p:cNvCxnSpPr/>
            <p:nvPr/>
          </p:nvCxnSpPr>
          <p:spPr>
            <a:xfrm rot="10800000">
              <a:off x="1981200" y="3429000"/>
              <a:ext cx="15240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05200" y="3200400"/>
              <a:ext cx="4435894" cy="461665"/>
            </a:xfrm>
            <a:prstGeom prst="rect">
              <a:avLst/>
            </a:prstGeom>
            <a:noFill/>
          </p:spPr>
          <p:txBody>
            <a:bodyPr wrap="none" rtlCol="0">
              <a:spAutoFit/>
            </a:bodyPr>
            <a:lstStyle/>
            <a:p>
              <a:r>
                <a:rPr lang="en-US" sz="2400" noProof="1" smtClean="0">
                  <a:solidFill>
                    <a:srgbClr val="FF0000"/>
                  </a:solidFill>
                </a:rPr>
                <a:t>1 object shared by n transmit calls</a:t>
              </a:r>
            </a:p>
          </p:txBody>
        </p:sp>
      </p:grpSp>
      <p:sp>
        <p:nvSpPr>
          <p:cNvPr id="42" name="Freeform 41"/>
          <p:cNvSpPr/>
          <p:nvPr/>
        </p:nvSpPr>
        <p:spPr>
          <a:xfrm>
            <a:off x="533400" y="2895600"/>
            <a:ext cx="959144" cy="533400"/>
          </a:xfrm>
          <a:custGeom>
            <a:avLst/>
            <a:gdLst>
              <a:gd name="connsiteX0" fmla="*/ 364058 w 959144"/>
              <a:gd name="connsiteY0" fmla="*/ 0 h 653142"/>
              <a:gd name="connsiteX1" fmla="*/ 204401 w 959144"/>
              <a:gd name="connsiteY1" fmla="*/ 14514 h 653142"/>
              <a:gd name="connsiteX2" fmla="*/ 131830 w 959144"/>
              <a:gd name="connsiteY2" fmla="*/ 87085 h 653142"/>
              <a:gd name="connsiteX3" fmla="*/ 117315 w 959144"/>
              <a:gd name="connsiteY3" fmla="*/ 130628 h 653142"/>
              <a:gd name="connsiteX4" fmla="*/ 73773 w 959144"/>
              <a:gd name="connsiteY4" fmla="*/ 174171 h 653142"/>
              <a:gd name="connsiteX5" fmla="*/ 44744 w 959144"/>
              <a:gd name="connsiteY5" fmla="*/ 261257 h 653142"/>
              <a:gd name="connsiteX6" fmla="*/ 30230 w 959144"/>
              <a:gd name="connsiteY6" fmla="*/ 304800 h 653142"/>
              <a:gd name="connsiteX7" fmla="*/ 1201 w 959144"/>
              <a:gd name="connsiteY7" fmla="*/ 420914 h 653142"/>
              <a:gd name="connsiteX8" fmla="*/ 15715 w 959144"/>
              <a:gd name="connsiteY8" fmla="*/ 580571 h 653142"/>
              <a:gd name="connsiteX9" fmla="*/ 59258 w 959144"/>
              <a:gd name="connsiteY9" fmla="*/ 609600 h 653142"/>
              <a:gd name="connsiteX10" fmla="*/ 335030 w 959144"/>
              <a:gd name="connsiteY10" fmla="*/ 638628 h 653142"/>
              <a:gd name="connsiteX11" fmla="*/ 451144 w 959144"/>
              <a:gd name="connsiteY11" fmla="*/ 653142 h 653142"/>
              <a:gd name="connsiteX12" fmla="*/ 726915 w 959144"/>
              <a:gd name="connsiteY12" fmla="*/ 638628 h 653142"/>
              <a:gd name="connsiteX13" fmla="*/ 828515 w 959144"/>
              <a:gd name="connsiteY13" fmla="*/ 609600 h 653142"/>
              <a:gd name="connsiteX14" fmla="*/ 872058 w 959144"/>
              <a:gd name="connsiteY14" fmla="*/ 580571 h 653142"/>
              <a:gd name="connsiteX15" fmla="*/ 959144 w 959144"/>
              <a:gd name="connsiteY15" fmla="*/ 566057 h 653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9144" h="653142">
                <a:moveTo>
                  <a:pt x="364058" y="0"/>
                </a:moveTo>
                <a:cubicBezTo>
                  <a:pt x="310839" y="4838"/>
                  <a:pt x="256653" y="3317"/>
                  <a:pt x="204401" y="14514"/>
                </a:cubicBezTo>
                <a:cubicBezTo>
                  <a:pt x="171887" y="21481"/>
                  <a:pt x="144990" y="60765"/>
                  <a:pt x="131830" y="87085"/>
                </a:cubicBezTo>
                <a:cubicBezTo>
                  <a:pt x="124988" y="100769"/>
                  <a:pt x="125802" y="117898"/>
                  <a:pt x="117315" y="130628"/>
                </a:cubicBezTo>
                <a:cubicBezTo>
                  <a:pt x="105929" y="147707"/>
                  <a:pt x="88287" y="159657"/>
                  <a:pt x="73773" y="174171"/>
                </a:cubicBezTo>
                <a:lnTo>
                  <a:pt x="44744" y="261257"/>
                </a:lnTo>
                <a:cubicBezTo>
                  <a:pt x="39906" y="275771"/>
                  <a:pt x="33941" y="289957"/>
                  <a:pt x="30230" y="304800"/>
                </a:cubicBezTo>
                <a:lnTo>
                  <a:pt x="1201" y="420914"/>
                </a:lnTo>
                <a:cubicBezTo>
                  <a:pt x="6039" y="474133"/>
                  <a:pt x="0" y="529496"/>
                  <a:pt x="15715" y="580571"/>
                </a:cubicBezTo>
                <a:cubicBezTo>
                  <a:pt x="20845" y="597244"/>
                  <a:pt x="42095" y="606480"/>
                  <a:pt x="59258" y="609600"/>
                </a:cubicBezTo>
                <a:cubicBezTo>
                  <a:pt x="150199" y="626135"/>
                  <a:pt x="243312" y="627163"/>
                  <a:pt x="335030" y="638628"/>
                </a:cubicBezTo>
                <a:lnTo>
                  <a:pt x="451144" y="653142"/>
                </a:lnTo>
                <a:cubicBezTo>
                  <a:pt x="543068" y="648304"/>
                  <a:pt x="635210" y="646602"/>
                  <a:pt x="726915" y="638628"/>
                </a:cubicBezTo>
                <a:cubicBezTo>
                  <a:pt x="751575" y="636484"/>
                  <a:pt x="803046" y="618090"/>
                  <a:pt x="828515" y="609600"/>
                </a:cubicBezTo>
                <a:cubicBezTo>
                  <a:pt x="843029" y="599924"/>
                  <a:pt x="855725" y="586696"/>
                  <a:pt x="872058" y="580571"/>
                </a:cubicBezTo>
                <a:cubicBezTo>
                  <a:pt x="913292" y="565108"/>
                  <a:pt x="927036" y="566057"/>
                  <a:pt x="959144" y="566057"/>
                </a:cubicBezTo>
              </a:path>
            </a:pathLst>
          </a:custGeom>
          <a:ln w="25400">
            <a:solidFill>
              <a:srgbClr val="FF0000"/>
            </a:solidFill>
            <a:headEnd type="none"/>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6" grpId="0" uiExpand="1" build="p"/>
      <p:bldP spid="4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33400" y="1905000"/>
            <a:ext cx="4840513" cy="2354491"/>
          </a:xfrm>
          <a:prstGeom prst="rect">
            <a:avLst/>
          </a:prstGeom>
          <a:solidFill>
            <a:srgbClr val="FFFFCC"/>
          </a:solidFill>
          <a:ln>
            <a:solidFill>
              <a:schemeClr val="tx1"/>
            </a:solidFill>
          </a:ln>
        </p:spPr>
        <p:txBody>
          <a:bodyPr wrap="square" rtlCol="0">
            <a:spAutoFit/>
          </a:bodyPr>
          <a:lstStyle/>
          <a:p>
            <a:r>
              <a:rPr lang="ne-NP" sz="2100" spc="-150" noProof="1" smtClean="0">
                <a:latin typeface="Courier New" pitchFamily="49" charset="0"/>
                <a:cs typeface="Courier New" pitchFamily="49" charset="0"/>
              </a:rPr>
              <a:t>task generator();</a:t>
            </a:r>
          </a:p>
          <a:p>
            <a:r>
              <a:rPr lang="ne-NP" sz="2100" spc="-150" noProof="1" smtClean="0">
                <a:latin typeface="Courier New" pitchFamily="49" charset="0"/>
                <a:cs typeface="Courier New" pitchFamily="49" charset="0"/>
              </a:rPr>
              <a:t>   Transaction tarray[10];</a:t>
            </a:r>
          </a:p>
          <a:p>
            <a:r>
              <a:rPr lang="ne-NP" sz="2100" spc="-150" noProof="1" smtClean="0">
                <a:latin typeface="Courier New" pitchFamily="49" charset="0"/>
                <a:cs typeface="Courier New" pitchFamily="49" charset="0"/>
              </a:rPr>
              <a:t>   foreach (tarray[i]) begin</a:t>
            </a:r>
          </a:p>
          <a:p>
            <a:r>
              <a:rPr lang="ne-NP" sz="2100" spc="-150" noProof="1" smtClean="0">
                <a:latin typeface="Courier New" pitchFamily="49" charset="0"/>
                <a:cs typeface="Courier New" pitchFamily="49" charset="0"/>
              </a:rPr>
              <a:t>      tarray[i] = new();</a:t>
            </a:r>
          </a:p>
          <a:p>
            <a:r>
              <a:rPr lang="ne-NP" sz="2100" spc="-150" noProof="1" smtClean="0">
                <a:latin typeface="Courier New" pitchFamily="49" charset="0"/>
                <a:cs typeface="Courier New" pitchFamily="49" charset="0"/>
              </a:rPr>
              <a:t>      transmit(tarray[i]);</a:t>
            </a:r>
          </a:p>
          <a:p>
            <a:r>
              <a:rPr lang="ne-NP" sz="2100" spc="-150" noProof="1" smtClean="0">
                <a:latin typeface="Courier New" pitchFamily="49" charset="0"/>
                <a:cs typeface="Courier New" pitchFamily="49" charset="0"/>
              </a:rPr>
              <a:t>   end</a:t>
            </a:r>
          </a:p>
          <a:p>
            <a:r>
              <a:rPr lang="ne-NP" sz="2100" spc="-150" noProof="1" smtClean="0">
                <a:latin typeface="Courier New" pitchFamily="49" charset="0"/>
                <a:cs typeface="Courier New" pitchFamily="49" charset="0"/>
              </a:rPr>
              <a:t>endtask</a:t>
            </a:r>
          </a:p>
        </p:txBody>
      </p:sp>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5.14.4 Array of Handles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37</a:t>
            </a:fld>
            <a:endParaRPr lang="en-US" dirty="0"/>
          </a:p>
        </p:txBody>
      </p:sp>
      <p:sp>
        <p:nvSpPr>
          <p:cNvPr id="6" name="TextBox 5"/>
          <p:cNvSpPr txBox="1"/>
          <p:nvPr/>
        </p:nvSpPr>
        <p:spPr>
          <a:xfrm>
            <a:off x="228601" y="990600"/>
            <a:ext cx="8610599" cy="830997"/>
          </a:xfrm>
          <a:prstGeom prst="rect">
            <a:avLst/>
          </a:prstGeom>
          <a:noFill/>
        </p:spPr>
        <p:txBody>
          <a:bodyPr wrap="square" rtlCol="0">
            <a:spAutoFit/>
          </a:bodyPr>
          <a:lstStyle/>
          <a:p>
            <a:pPr>
              <a:buFont typeface="Arial" pitchFamily="34" charset="0"/>
              <a:buChar char="•"/>
            </a:pPr>
            <a:r>
              <a:rPr lang="en-US" sz="2400" dirty="0" smtClean="0"/>
              <a:t>Your testbench might need to store and reference many objects</a:t>
            </a:r>
          </a:p>
          <a:p>
            <a:pPr>
              <a:buFont typeface="Arial" pitchFamily="34" charset="0"/>
              <a:buChar char="•"/>
            </a:pPr>
            <a:r>
              <a:rPr lang="en-US" sz="2400" dirty="0" smtClean="0"/>
              <a:t>An array of handles is convenient for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6"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dirty="0" smtClean="0"/>
              <a:t>Objects and Handles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38</a:t>
            </a:fld>
            <a:endParaRPr lang="en-US" dirty="0"/>
          </a:p>
        </p:txBody>
      </p:sp>
      <p:sp>
        <p:nvSpPr>
          <p:cNvPr id="10" name="TextBox 9"/>
          <p:cNvSpPr txBox="1"/>
          <p:nvPr/>
        </p:nvSpPr>
        <p:spPr>
          <a:xfrm>
            <a:off x="304800" y="838200"/>
            <a:ext cx="8534401" cy="5544443"/>
          </a:xfrm>
          <a:prstGeom prst="rect">
            <a:avLst/>
          </a:prstGeom>
          <a:solidFill>
            <a:srgbClr val="FFFFCC"/>
          </a:solidFill>
          <a:ln>
            <a:solidFill>
              <a:schemeClr val="tx1"/>
            </a:solidFill>
          </a:ln>
        </p:spPr>
        <p:txBody>
          <a:bodyPr wrap="square" rtlCol="0">
            <a:spAutoFit/>
          </a:bodyPr>
          <a:lstStyle/>
          <a:p>
            <a:r>
              <a:rPr lang="en-US" sz="2100" spc="-150" noProof="1" smtClean="0">
                <a:latin typeface="Courier New" pitchFamily="49" charset="0"/>
                <a:cs typeface="Courier New" pitchFamily="49" charset="0"/>
              </a:rPr>
              <a:t>program automatic test; </a:t>
            </a:r>
          </a:p>
          <a:p>
            <a:r>
              <a:rPr lang="en-US" sz="2100" spc="-150" noProof="1" smtClean="0">
                <a:latin typeface="Courier New" pitchFamily="49" charset="0"/>
                <a:cs typeface="Courier New" pitchFamily="49" charset="0"/>
              </a:rPr>
              <a:t>   import  my_package::*;</a:t>
            </a:r>
          </a:p>
          <a:p>
            <a:endParaRPr lang="en-US" sz="14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initial begin</a:t>
            </a:r>
          </a:p>
          <a:p>
            <a:r>
              <a:rPr lang="en-US" spc="-150" noProof="1" smtClean="0">
                <a:latin typeface="Courier New" pitchFamily="49" charset="0"/>
                <a:cs typeface="Courier New" pitchFamily="49" charset="0"/>
              </a:rPr>
              <a:t>      </a:t>
            </a:r>
          </a:p>
          <a:p>
            <a:r>
              <a:rPr lang="en-US"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end   </a:t>
            </a:r>
          </a:p>
          <a:p>
            <a:endParaRPr lang="en-US" sz="14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task generator</a:t>
            </a:r>
          </a:p>
          <a:p>
            <a:endParaRPr lang="en-US" spc="-150" noProof="1" smtClean="0">
              <a:latin typeface="Courier New" pitchFamily="49" charset="0"/>
              <a:cs typeface="Courier New" pitchFamily="49" charset="0"/>
            </a:endParaRPr>
          </a:p>
          <a:p>
            <a:endParaRPr lang="en-US" spc="-150" noProof="1" smtClean="0">
              <a:latin typeface="Courier New" pitchFamily="49" charset="0"/>
              <a:cs typeface="Courier New" pitchFamily="49" charset="0"/>
            </a:endParaRPr>
          </a:p>
          <a:p>
            <a:endParaRPr lang="en-US"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endtask</a:t>
            </a:r>
          </a:p>
          <a:p>
            <a:endParaRPr lang="en-US" sz="14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task transmit(Transaction tr);</a:t>
            </a:r>
          </a:p>
          <a:p>
            <a:r>
              <a:rPr lang="en-US" sz="2100" spc="-150" noProof="1" smtClean="0">
                <a:latin typeface="Courier New" pitchFamily="49" charset="0"/>
                <a:cs typeface="Courier New" pitchFamily="49" charset="0"/>
              </a:rPr>
              <a:t>        .......</a:t>
            </a:r>
          </a:p>
          <a:p>
            <a:r>
              <a:rPr lang="en-US" sz="2100" spc="-150" noProof="1" smtClean="0">
                <a:latin typeface="Courier New" pitchFamily="49" charset="0"/>
                <a:cs typeface="Courier New" pitchFamily="49" charset="0"/>
              </a:rPr>
              <a:t>   endtask // transmit</a:t>
            </a:r>
          </a:p>
          <a:p>
            <a:endParaRPr lang="en-US" sz="14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endprogram</a:t>
            </a:r>
            <a:endParaRPr lang="en-US" sz="2100" spc="-150" noProof="1" smtClean="0">
              <a:latin typeface="Courier New" pitchFamily="49" charset="0"/>
              <a:cs typeface="Courier New" pitchFamily="49" charset="0"/>
            </a:endParaRPr>
          </a:p>
        </p:txBody>
      </p:sp>
      <p:cxnSp>
        <p:nvCxnSpPr>
          <p:cNvPr id="11" name="Straight Arrow Connector 10"/>
          <p:cNvCxnSpPr/>
          <p:nvPr/>
        </p:nvCxnSpPr>
        <p:spPr>
          <a:xfrm rot="10800000">
            <a:off x="2971801" y="2267843"/>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05201" y="2039243"/>
            <a:ext cx="5319341" cy="461665"/>
          </a:xfrm>
          <a:prstGeom prst="rect">
            <a:avLst/>
          </a:prstGeom>
          <a:noFill/>
        </p:spPr>
        <p:txBody>
          <a:bodyPr wrap="none" rtlCol="0">
            <a:spAutoFit/>
          </a:bodyPr>
          <a:lstStyle/>
          <a:p>
            <a:r>
              <a:rPr lang="en-US" sz="2400" noProof="1" smtClean="0">
                <a:solidFill>
                  <a:srgbClr val="FF0000"/>
                </a:solidFill>
              </a:rPr>
              <a:t>Declare an array of 5 Transaction handles</a:t>
            </a:r>
          </a:p>
        </p:txBody>
      </p:sp>
      <p:cxnSp>
        <p:nvCxnSpPr>
          <p:cNvPr id="14" name="Straight Arrow Connector 13"/>
          <p:cNvCxnSpPr/>
          <p:nvPr/>
        </p:nvCxnSpPr>
        <p:spPr>
          <a:xfrm rot="10800000">
            <a:off x="2971801" y="2572643"/>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05201" y="2344043"/>
            <a:ext cx="5367431" cy="461665"/>
          </a:xfrm>
          <a:prstGeom prst="rect">
            <a:avLst/>
          </a:prstGeom>
          <a:noFill/>
        </p:spPr>
        <p:txBody>
          <a:bodyPr wrap="none" rtlCol="0">
            <a:spAutoFit/>
          </a:bodyPr>
          <a:lstStyle/>
          <a:p>
            <a:r>
              <a:rPr lang="en-US" sz="2400" noProof="1" smtClean="0">
                <a:solidFill>
                  <a:srgbClr val="FF0000"/>
                </a:solidFill>
              </a:rPr>
              <a:t>Call a generator task to create the objects</a:t>
            </a:r>
          </a:p>
        </p:txBody>
      </p:sp>
      <p:cxnSp>
        <p:nvCxnSpPr>
          <p:cNvPr id="16" name="Straight Arrow Connector 15"/>
          <p:cNvCxnSpPr/>
          <p:nvPr/>
        </p:nvCxnSpPr>
        <p:spPr>
          <a:xfrm rot="10800000">
            <a:off x="3048001" y="3487043"/>
            <a:ext cx="457200" cy="15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05201" y="3258443"/>
            <a:ext cx="4705647" cy="461665"/>
          </a:xfrm>
          <a:prstGeom prst="rect">
            <a:avLst/>
          </a:prstGeom>
          <a:noFill/>
        </p:spPr>
        <p:txBody>
          <a:bodyPr wrap="none" rtlCol="0">
            <a:spAutoFit/>
          </a:bodyPr>
          <a:lstStyle/>
          <a:p>
            <a:r>
              <a:rPr lang="en-US" sz="2400" noProof="1" smtClean="0">
                <a:solidFill>
                  <a:srgbClr val="FF0000"/>
                </a:solidFill>
              </a:rPr>
              <a:t>Complete the generator task header</a:t>
            </a:r>
          </a:p>
        </p:txBody>
      </p:sp>
      <p:sp>
        <p:nvSpPr>
          <p:cNvPr id="19" name="TextBox 18"/>
          <p:cNvSpPr txBox="1"/>
          <p:nvPr/>
        </p:nvSpPr>
        <p:spPr>
          <a:xfrm>
            <a:off x="3505201" y="3639443"/>
            <a:ext cx="4648200" cy="830997"/>
          </a:xfrm>
          <a:prstGeom prst="rect">
            <a:avLst/>
          </a:prstGeom>
          <a:noFill/>
        </p:spPr>
        <p:txBody>
          <a:bodyPr wrap="square" rtlCol="0">
            <a:spAutoFit/>
          </a:bodyPr>
          <a:lstStyle/>
          <a:p>
            <a:r>
              <a:rPr lang="en-US" sz="2400" noProof="1" smtClean="0">
                <a:solidFill>
                  <a:srgbClr val="FF0000"/>
                </a:solidFill>
              </a:rPr>
              <a:t>Create objects for every handle in the array and transmit the object.</a:t>
            </a:r>
          </a:p>
        </p:txBody>
      </p:sp>
      <p:cxnSp>
        <p:nvCxnSpPr>
          <p:cNvPr id="20" name="Straight Connector 19"/>
          <p:cNvCxnSpPr/>
          <p:nvPr/>
        </p:nvCxnSpPr>
        <p:spPr>
          <a:xfrm rot="5400000">
            <a:off x="3086895" y="4058543"/>
            <a:ext cx="685006" cy="79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10800000">
            <a:off x="3124201" y="3715643"/>
            <a:ext cx="3048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124201" y="4401443"/>
            <a:ext cx="304800"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5.15 Copying Objects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39</a:t>
            </a:fld>
            <a:endParaRPr lang="en-US" dirty="0"/>
          </a:p>
        </p:txBody>
      </p:sp>
      <p:sp>
        <p:nvSpPr>
          <p:cNvPr id="10" name="TextBox 9"/>
          <p:cNvSpPr txBox="1"/>
          <p:nvPr/>
        </p:nvSpPr>
        <p:spPr>
          <a:xfrm>
            <a:off x="345950" y="685800"/>
            <a:ext cx="8798050" cy="830997"/>
          </a:xfrm>
          <a:prstGeom prst="rect">
            <a:avLst/>
          </a:prstGeom>
          <a:noFill/>
        </p:spPr>
        <p:txBody>
          <a:bodyPr wrap="none" rtlCol="0">
            <a:spAutoFit/>
          </a:bodyPr>
          <a:lstStyle/>
          <a:p>
            <a:pPr>
              <a:buFont typeface="Arial" pitchFamily="34" charset="0"/>
              <a:buChar char="•"/>
            </a:pPr>
            <a:r>
              <a:rPr lang="en-US" sz="2400" dirty="0" smtClean="0">
                <a:cs typeface="Times New Roman" pitchFamily="18" charset="0"/>
              </a:rPr>
              <a:t>Pass a copy of an object to a method to keep it from being modified</a:t>
            </a:r>
          </a:p>
          <a:p>
            <a:pPr>
              <a:buFont typeface="Arial" pitchFamily="34" charset="0"/>
              <a:buChar char="•"/>
            </a:pPr>
            <a:r>
              <a:rPr lang="en-US" sz="2400" dirty="0" smtClean="0">
                <a:cs typeface="Times New Roman" pitchFamily="18" charset="0"/>
              </a:rPr>
              <a:t>Any custom constructor is not called</a:t>
            </a:r>
          </a:p>
        </p:txBody>
      </p:sp>
      <p:sp>
        <p:nvSpPr>
          <p:cNvPr id="18" name="TextBox 17"/>
          <p:cNvSpPr txBox="1"/>
          <p:nvPr/>
        </p:nvSpPr>
        <p:spPr>
          <a:xfrm>
            <a:off x="4724400" y="1524000"/>
            <a:ext cx="3466013" cy="1384995"/>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Transaction src, dst;</a:t>
            </a:r>
          </a:p>
          <a:p>
            <a:r>
              <a:rPr lang="en-US" sz="2100" spc="-150" noProof="1" smtClean="0">
                <a:latin typeface="Courier New" pitchFamily="49" charset="0"/>
                <a:cs typeface="Courier New" pitchFamily="49" charset="0"/>
              </a:rPr>
              <a:t>initial begin</a:t>
            </a:r>
          </a:p>
          <a:p>
            <a:r>
              <a:rPr lang="en-US" sz="2100" spc="-150" noProof="1" smtClean="0">
                <a:latin typeface="Courier New" pitchFamily="49" charset="0"/>
                <a:cs typeface="Courier New" pitchFamily="49" charset="0"/>
              </a:rPr>
              <a:t>   src = new();</a:t>
            </a:r>
          </a:p>
          <a:p>
            <a:r>
              <a:rPr lang="en-US" sz="2100" spc="-150" noProof="1" smtClean="0">
                <a:latin typeface="Courier New" pitchFamily="49" charset="0"/>
                <a:cs typeface="Courier New" pitchFamily="49" charset="0"/>
              </a:rPr>
              <a:t>   src.stats.StartT=42;</a:t>
            </a:r>
          </a:p>
        </p:txBody>
      </p:sp>
      <p:sp>
        <p:nvSpPr>
          <p:cNvPr id="24" name="TextBox 23"/>
          <p:cNvSpPr txBox="1"/>
          <p:nvPr/>
        </p:nvSpPr>
        <p:spPr>
          <a:xfrm>
            <a:off x="4800599" y="3116942"/>
            <a:ext cx="537648" cy="461665"/>
          </a:xfrm>
          <a:prstGeom prst="rect">
            <a:avLst/>
          </a:prstGeom>
          <a:noFill/>
        </p:spPr>
        <p:txBody>
          <a:bodyPr wrap="none" rtlCol="0">
            <a:spAutoFit/>
          </a:bodyPr>
          <a:lstStyle/>
          <a:p>
            <a:r>
              <a:rPr lang="en-US" sz="2400" b="1" dirty="0" smtClean="0">
                <a:solidFill>
                  <a:srgbClr val="FF0000"/>
                </a:solidFill>
              </a:rPr>
              <a:t>src</a:t>
            </a:r>
          </a:p>
        </p:txBody>
      </p:sp>
      <p:cxnSp>
        <p:nvCxnSpPr>
          <p:cNvPr id="26" name="Straight Arrow Connector 25"/>
          <p:cNvCxnSpPr>
            <a:stCxn id="24" idx="3"/>
          </p:cNvCxnSpPr>
          <p:nvPr/>
        </p:nvCxnSpPr>
        <p:spPr>
          <a:xfrm flipV="1">
            <a:off x="5338247" y="3345542"/>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5791199" y="3040742"/>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dirty="0" smtClean="0">
                <a:solidFill>
                  <a:srgbClr val="FF0000"/>
                </a:solidFill>
              </a:rPr>
              <a:t>id=0</a:t>
            </a:r>
          </a:p>
          <a:p>
            <a:pPr algn="ctr">
              <a:lnSpc>
                <a:spcPts val="1600"/>
              </a:lnSpc>
            </a:pPr>
            <a:r>
              <a:rPr lang="en-US" sz="2800" dirty="0" smtClean="0">
                <a:solidFill>
                  <a:srgbClr val="FF0000"/>
                </a:solidFill>
              </a:rPr>
              <a:t>stats</a:t>
            </a:r>
            <a:endParaRPr lang="en-US" sz="2800" dirty="0">
              <a:solidFill>
                <a:srgbClr val="FF0000"/>
              </a:solidFill>
            </a:endParaRPr>
          </a:p>
        </p:txBody>
      </p:sp>
      <p:cxnSp>
        <p:nvCxnSpPr>
          <p:cNvPr id="29" name="Straight Arrow Connector 28"/>
          <p:cNvCxnSpPr/>
          <p:nvPr/>
        </p:nvCxnSpPr>
        <p:spPr>
          <a:xfrm flipV="1">
            <a:off x="6705599" y="3345542"/>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7086599" y="3040742"/>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31" name="TextBox 30"/>
          <p:cNvSpPr txBox="1"/>
          <p:nvPr/>
        </p:nvSpPr>
        <p:spPr>
          <a:xfrm>
            <a:off x="4508695" y="4312263"/>
            <a:ext cx="537648" cy="461665"/>
          </a:xfrm>
          <a:prstGeom prst="rect">
            <a:avLst/>
          </a:prstGeom>
          <a:noFill/>
        </p:spPr>
        <p:txBody>
          <a:bodyPr wrap="none" rtlCol="0">
            <a:spAutoFit/>
          </a:bodyPr>
          <a:lstStyle/>
          <a:p>
            <a:r>
              <a:rPr lang="en-US" sz="2400" b="1" dirty="0" smtClean="0">
                <a:solidFill>
                  <a:srgbClr val="FF0000"/>
                </a:solidFill>
              </a:rPr>
              <a:t>src</a:t>
            </a:r>
          </a:p>
        </p:txBody>
      </p:sp>
      <p:cxnSp>
        <p:nvCxnSpPr>
          <p:cNvPr id="32" name="Straight Arrow Connector 31"/>
          <p:cNvCxnSpPr>
            <a:stCxn id="31" idx="3"/>
          </p:cNvCxnSpPr>
          <p:nvPr/>
        </p:nvCxnSpPr>
        <p:spPr>
          <a:xfrm flipV="1">
            <a:off x="5046343" y="4540863"/>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99295" y="4236063"/>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id=0</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34" name="Straight Arrow Connector 33"/>
          <p:cNvCxnSpPr/>
          <p:nvPr/>
        </p:nvCxnSpPr>
        <p:spPr>
          <a:xfrm flipV="1">
            <a:off x="6413695" y="4540863"/>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94695" y="4236063"/>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41" name="TextBox 40"/>
          <p:cNvSpPr txBox="1"/>
          <p:nvPr/>
        </p:nvSpPr>
        <p:spPr>
          <a:xfrm>
            <a:off x="4508695" y="5150463"/>
            <a:ext cx="577146" cy="461665"/>
          </a:xfrm>
          <a:prstGeom prst="rect">
            <a:avLst/>
          </a:prstGeom>
          <a:noFill/>
        </p:spPr>
        <p:txBody>
          <a:bodyPr wrap="none" rtlCol="0">
            <a:spAutoFit/>
          </a:bodyPr>
          <a:lstStyle/>
          <a:p>
            <a:r>
              <a:rPr lang="en-US" sz="2400" b="1" dirty="0" smtClean="0">
                <a:solidFill>
                  <a:srgbClr val="FF0000"/>
                </a:solidFill>
              </a:rPr>
              <a:t>dst</a:t>
            </a:r>
          </a:p>
        </p:txBody>
      </p:sp>
      <p:cxnSp>
        <p:nvCxnSpPr>
          <p:cNvPr id="42" name="Straight Arrow Connector 41"/>
          <p:cNvCxnSpPr>
            <a:stCxn id="41" idx="3"/>
          </p:cNvCxnSpPr>
          <p:nvPr/>
        </p:nvCxnSpPr>
        <p:spPr>
          <a:xfrm flipV="1">
            <a:off x="5085841" y="5379064"/>
            <a:ext cx="337254" cy="22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5499295" y="5074263"/>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id=0</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44" name="Straight Arrow Connector 43"/>
          <p:cNvCxnSpPr/>
          <p:nvPr/>
        </p:nvCxnSpPr>
        <p:spPr>
          <a:xfrm flipV="1">
            <a:off x="6413695" y="4921863"/>
            <a:ext cx="533400" cy="45943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7709095" y="4312263"/>
            <a:ext cx="68580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0800000">
            <a:off x="7785295" y="4312263"/>
            <a:ext cx="68580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471095" y="4312263"/>
            <a:ext cx="550151" cy="523220"/>
          </a:xfrm>
          <a:prstGeom prst="rect">
            <a:avLst/>
          </a:prstGeom>
          <a:noFill/>
        </p:spPr>
        <p:txBody>
          <a:bodyPr wrap="none" rtlCol="0">
            <a:spAutoFit/>
          </a:bodyPr>
          <a:lstStyle/>
          <a:p>
            <a:r>
              <a:rPr lang="en-US" sz="2800" dirty="0" smtClean="0">
                <a:solidFill>
                  <a:srgbClr val="FF0000"/>
                </a:solidFill>
              </a:rPr>
              <a:t>96</a:t>
            </a:r>
            <a:endParaRPr lang="en-US" sz="2400" dirty="0" smtClean="0">
              <a:solidFill>
                <a:srgbClr val="FF0000"/>
              </a:solidFill>
            </a:endParaRPr>
          </a:p>
        </p:txBody>
      </p:sp>
      <p:sp>
        <p:nvSpPr>
          <p:cNvPr id="25" name="TextBox 24"/>
          <p:cNvSpPr txBox="1"/>
          <p:nvPr/>
        </p:nvSpPr>
        <p:spPr>
          <a:xfrm>
            <a:off x="374979" y="1673185"/>
            <a:ext cx="3642344" cy="3647152"/>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class Transaction;</a:t>
            </a:r>
          </a:p>
          <a:p>
            <a:pPr lvl="1"/>
            <a:r>
              <a:rPr lang="en-US" sz="2100" spc="-150" noProof="1" smtClean="0">
                <a:latin typeface="Courier New" pitchFamily="49" charset="0"/>
                <a:cs typeface="Courier New" pitchFamily="49" charset="0"/>
              </a:rPr>
              <a:t>bit [31:0] addr;</a:t>
            </a:r>
          </a:p>
          <a:p>
            <a:pPr lvl="1"/>
            <a:r>
              <a:rPr lang="en-US" sz="2100" spc="-150" noProof="1" smtClean="0">
                <a:latin typeface="Courier New" pitchFamily="49" charset="0"/>
                <a:cs typeface="Courier New" pitchFamily="49" charset="0"/>
              </a:rPr>
              <a:t>static int count = 0;</a:t>
            </a:r>
          </a:p>
          <a:p>
            <a:pPr lvl="1"/>
            <a:r>
              <a:rPr lang="en-US" sz="2100" spc="-150" noProof="1" smtClean="0">
                <a:latin typeface="Courier New" pitchFamily="49" charset="0"/>
                <a:cs typeface="Courier New" pitchFamily="49" charset="0"/>
              </a:rPr>
              <a:t>int id;</a:t>
            </a:r>
          </a:p>
          <a:p>
            <a:pPr lvl="1"/>
            <a:r>
              <a:rPr lang="en-US" sz="2100" spc="-150" noProof="1" smtClean="0">
                <a:latin typeface="Courier New" pitchFamily="49" charset="0"/>
                <a:cs typeface="Courier New" pitchFamily="49" charset="0"/>
              </a:rPr>
              <a:t>Statistics stats;</a:t>
            </a:r>
          </a:p>
          <a:p>
            <a:endParaRPr lang="en-US" sz="2100" spc="-150" noProof="1" smtClean="0">
              <a:latin typeface="Courier New" pitchFamily="49" charset="0"/>
              <a:cs typeface="Courier New" pitchFamily="49" charset="0"/>
            </a:endParaRPr>
          </a:p>
          <a:p>
            <a:r>
              <a:rPr lang="en-US" sz="2100" spc="-150" noProof="1" smtClean="0">
                <a:latin typeface="Courier New" pitchFamily="49" charset="0"/>
                <a:cs typeface="Courier New" pitchFamily="49" charset="0"/>
              </a:rPr>
              <a:t>   function new();</a:t>
            </a:r>
          </a:p>
          <a:p>
            <a:r>
              <a:rPr lang="en-US" sz="2100" spc="-150" noProof="1" smtClean="0">
                <a:latin typeface="Courier New" pitchFamily="49" charset="0"/>
                <a:cs typeface="Courier New" pitchFamily="49" charset="0"/>
              </a:rPr>
              <a:t>      stats = new()</a:t>
            </a:r>
          </a:p>
          <a:p>
            <a:r>
              <a:rPr lang="en-US" sz="2100" spc="-150" noProof="1" smtClean="0">
                <a:latin typeface="Courier New" pitchFamily="49" charset="0"/>
                <a:cs typeface="Courier New" pitchFamily="49" charset="0"/>
              </a:rPr>
              <a:t>      id = count++;</a:t>
            </a:r>
          </a:p>
          <a:p>
            <a:r>
              <a:rPr lang="en-US" sz="2100" spc="-150" noProof="1" smtClean="0">
                <a:latin typeface="Courier New" pitchFamily="49" charset="0"/>
                <a:cs typeface="Courier New" pitchFamily="49" charset="0"/>
              </a:rPr>
              <a:t>   endfunction</a:t>
            </a:r>
          </a:p>
          <a:p>
            <a:r>
              <a:rPr lang="en-US" sz="2100" spc="-150" noProof="1" smtClean="0">
                <a:latin typeface="Courier New" pitchFamily="49" charset="0"/>
                <a:cs typeface="Courier New" pitchFamily="49" charset="0"/>
              </a:rPr>
              <a:t>endclass</a:t>
            </a:r>
          </a:p>
        </p:txBody>
      </p:sp>
      <p:sp>
        <p:nvSpPr>
          <p:cNvPr id="2" name="TextBox 1"/>
          <p:cNvSpPr txBox="1"/>
          <p:nvPr/>
        </p:nvSpPr>
        <p:spPr>
          <a:xfrm>
            <a:off x="5177662" y="3700304"/>
            <a:ext cx="2182008"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dst = new src;</a:t>
            </a:r>
            <a:endParaRPr lang="en-US" sz="2100" spc="-150" noProof="1">
              <a:latin typeface="Courier New" pitchFamily="49" charset="0"/>
              <a:cs typeface="Courier New" pitchFamily="49" charset="0"/>
            </a:endParaRPr>
          </a:p>
        </p:txBody>
      </p:sp>
      <p:sp>
        <p:nvSpPr>
          <p:cNvPr id="3" name="TextBox 2"/>
          <p:cNvSpPr txBox="1"/>
          <p:nvPr/>
        </p:nvSpPr>
        <p:spPr>
          <a:xfrm>
            <a:off x="5142916" y="5828169"/>
            <a:ext cx="3323346" cy="415498"/>
          </a:xfrm>
          <a:prstGeom prst="rect">
            <a:avLst/>
          </a:prstGeom>
          <a:solidFill>
            <a:srgbClr val="FFFFCC"/>
          </a:solidFill>
          <a:ln>
            <a:solidFill>
              <a:schemeClr val="tx1"/>
            </a:solidFill>
          </a:ln>
        </p:spPr>
        <p:txBody>
          <a:bodyPr wrap="none" rtlCol="0">
            <a:spAutoFit/>
          </a:bodyPr>
          <a:lstStyle/>
          <a:p>
            <a:r>
              <a:rPr lang="en-US" sz="2100" spc="-150" noProof="1" smtClean="0">
                <a:latin typeface="Courier New" pitchFamily="49" charset="0"/>
                <a:cs typeface="Courier New" pitchFamily="49" charset="0"/>
              </a:rPr>
              <a:t>dst.stats.StartT = 96;</a:t>
            </a:r>
            <a:endParaRPr lang="en-US" sz="2100" spc="-150" noProof="1">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animBg="1"/>
      <p:bldP spid="24" grpId="0"/>
      <p:bldP spid="28" grpId="0" animBg="1"/>
      <p:bldP spid="30" grpId="0" animBg="1"/>
      <p:bldP spid="31" grpId="0"/>
      <p:bldP spid="33" grpId="0" animBg="1"/>
      <p:bldP spid="35" grpId="0" animBg="1"/>
      <p:bldP spid="41" grpId="0"/>
      <p:bldP spid="43" grpId="0" animBg="1"/>
      <p:bldP spid="52" grpId="0"/>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xfrm>
            <a:off x="8458200" y="6492875"/>
            <a:ext cx="685800" cy="365125"/>
          </a:xfrm>
          <a:noFill/>
        </p:spPr>
        <p:txBody>
          <a:bodyPr/>
          <a:lstStyle/>
          <a:p>
            <a:fld id="{ECCB923C-9361-406F-9119-2A4667BC4537}" type="slidenum">
              <a:rPr lang="en-US"/>
              <a:pPr/>
              <a:t>4</a:t>
            </a:fld>
            <a:endParaRPr lang="en-US" dirty="0"/>
          </a:p>
        </p:txBody>
      </p:sp>
      <p:sp>
        <p:nvSpPr>
          <p:cNvPr id="22531" name="Rectangle 2"/>
          <p:cNvSpPr>
            <a:spLocks noGrp="1" noChangeArrowheads="1"/>
          </p:cNvSpPr>
          <p:nvPr>
            <p:ph type="title"/>
          </p:nvPr>
        </p:nvSpPr>
        <p:spPr/>
        <p:txBody>
          <a:bodyPr/>
          <a:lstStyle/>
          <a:p>
            <a:pPr eaLnBrk="1" hangingPunct="1"/>
            <a:r>
              <a:rPr lang="en-US" dirty="0" smtClean="0"/>
              <a:t>5.5 OOP Terminology</a:t>
            </a:r>
          </a:p>
        </p:txBody>
      </p:sp>
      <p:grpSp>
        <p:nvGrpSpPr>
          <p:cNvPr id="2" name="Group 33"/>
          <p:cNvGrpSpPr>
            <a:grpSpLocks/>
          </p:cNvGrpSpPr>
          <p:nvPr/>
        </p:nvGrpSpPr>
        <p:grpSpPr bwMode="auto">
          <a:xfrm>
            <a:off x="515938" y="1250950"/>
            <a:ext cx="2514600" cy="2667000"/>
            <a:chOff x="325" y="788"/>
            <a:chExt cx="1584" cy="1680"/>
          </a:xfrm>
        </p:grpSpPr>
        <p:sp>
          <p:nvSpPr>
            <p:cNvPr id="22559" name="Text Box 4"/>
            <p:cNvSpPr txBox="1">
              <a:spLocks noChangeArrowheads="1"/>
            </p:cNvSpPr>
            <p:nvPr/>
          </p:nvSpPr>
          <p:spPr bwMode="auto">
            <a:xfrm>
              <a:off x="325" y="788"/>
              <a:ext cx="1584" cy="214"/>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Blueprint for a house</a:t>
              </a:r>
            </a:p>
          </p:txBody>
        </p:sp>
        <p:pic>
          <p:nvPicPr>
            <p:cNvPr id="22560" name="Picture 10"/>
            <p:cNvPicPr>
              <a:picLocks noChangeAspect="1" noChangeArrowheads="1"/>
            </p:cNvPicPr>
            <p:nvPr/>
          </p:nvPicPr>
          <p:blipFill>
            <a:blip r:embed="rId3" cstate="print"/>
            <a:srcRect/>
            <a:stretch>
              <a:fillRect/>
            </a:stretch>
          </p:blipFill>
          <p:spPr bwMode="auto">
            <a:xfrm>
              <a:off x="480" y="1008"/>
              <a:ext cx="1048" cy="1076"/>
            </a:xfrm>
            <a:prstGeom prst="rect">
              <a:avLst/>
            </a:prstGeom>
            <a:noFill/>
            <a:ln w="9525">
              <a:noFill/>
              <a:miter lim="800000"/>
              <a:headEnd/>
              <a:tailEnd/>
            </a:ln>
          </p:spPr>
        </p:pic>
        <p:sp>
          <p:nvSpPr>
            <p:cNvPr id="370709" name="AutoShape 21"/>
            <p:cNvSpPr>
              <a:spLocks/>
            </p:cNvSpPr>
            <p:nvPr/>
          </p:nvSpPr>
          <p:spPr bwMode="auto">
            <a:xfrm>
              <a:off x="325" y="2228"/>
              <a:ext cx="1392" cy="240"/>
            </a:xfrm>
            <a:prstGeom prst="roundRect">
              <a:avLst>
                <a:gd name="adj" fmla="val 10343"/>
              </a:avLst>
            </a:prstGeom>
            <a:solidFill>
              <a:srgbClr val="7BA600"/>
            </a:solidFill>
            <a:ln w="25400">
              <a:noFill/>
              <a:round/>
              <a:headEnd/>
              <a:tailEnd/>
            </a:ln>
            <a:effectLst>
              <a:outerShdw dist="177799" dir="2700000" algn="ctr" rotWithShape="0">
                <a:srgbClr val="2E2E2E">
                  <a:alpha val="75000"/>
                </a:srgbClr>
              </a:outerShdw>
            </a:effectLst>
          </p:spPr>
          <p:txBody>
            <a:bodyPr lIns="0" tIns="0" rIns="0" bIns="0" anchor="ctr"/>
            <a:lstStyle/>
            <a:p>
              <a:pPr eaLnBrk="0" hangingPunct="0"/>
              <a:r>
                <a:rPr lang="en-US" b="0" dirty="0">
                  <a:solidFill>
                    <a:srgbClr val="FFFFFF"/>
                  </a:solidFill>
                  <a:latin typeface="American Typewriter" charset="0"/>
                </a:rPr>
                <a:t>Class</a:t>
              </a:r>
            </a:p>
          </p:txBody>
        </p:sp>
      </p:grpSp>
      <p:grpSp>
        <p:nvGrpSpPr>
          <p:cNvPr id="3" name="Group 34"/>
          <p:cNvGrpSpPr>
            <a:grpSpLocks/>
          </p:cNvGrpSpPr>
          <p:nvPr/>
        </p:nvGrpSpPr>
        <p:grpSpPr bwMode="auto">
          <a:xfrm>
            <a:off x="2819400" y="1219200"/>
            <a:ext cx="2743200" cy="2667000"/>
            <a:chOff x="1776" y="768"/>
            <a:chExt cx="1728" cy="1680"/>
          </a:xfrm>
        </p:grpSpPr>
        <p:sp>
          <p:nvSpPr>
            <p:cNvPr id="22555" name="Text Box 5"/>
            <p:cNvSpPr txBox="1">
              <a:spLocks noChangeArrowheads="1"/>
            </p:cNvSpPr>
            <p:nvPr/>
          </p:nvSpPr>
          <p:spPr bwMode="auto">
            <a:xfrm>
              <a:off x="2160" y="768"/>
              <a:ext cx="1296" cy="214"/>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A complete house</a:t>
              </a:r>
            </a:p>
          </p:txBody>
        </p:sp>
        <p:pic>
          <p:nvPicPr>
            <p:cNvPr id="22556" name="Picture 12"/>
            <p:cNvPicPr>
              <a:picLocks noChangeAspect="1" noChangeArrowheads="1"/>
            </p:cNvPicPr>
            <p:nvPr/>
          </p:nvPicPr>
          <p:blipFill>
            <a:blip r:embed="rId4" cstate="print"/>
            <a:srcRect/>
            <a:stretch>
              <a:fillRect/>
            </a:stretch>
          </p:blipFill>
          <p:spPr bwMode="auto">
            <a:xfrm>
              <a:off x="2304" y="1248"/>
              <a:ext cx="944" cy="848"/>
            </a:xfrm>
            <a:prstGeom prst="rect">
              <a:avLst/>
            </a:prstGeom>
            <a:noFill/>
            <a:ln w="9525">
              <a:noFill/>
              <a:miter lim="800000"/>
              <a:headEnd/>
              <a:tailEnd/>
            </a:ln>
          </p:spPr>
        </p:pic>
        <p:sp>
          <p:nvSpPr>
            <p:cNvPr id="370710" name="AutoShape 22"/>
            <p:cNvSpPr>
              <a:spLocks/>
            </p:cNvSpPr>
            <p:nvPr/>
          </p:nvSpPr>
          <p:spPr bwMode="auto">
            <a:xfrm>
              <a:off x="2112" y="2208"/>
              <a:ext cx="1392" cy="240"/>
            </a:xfrm>
            <a:prstGeom prst="roundRect">
              <a:avLst>
                <a:gd name="adj" fmla="val 10343"/>
              </a:avLst>
            </a:prstGeom>
            <a:solidFill>
              <a:srgbClr val="7BA600"/>
            </a:solidFill>
            <a:ln w="25400">
              <a:noFill/>
              <a:round/>
              <a:headEnd/>
              <a:tailEnd/>
            </a:ln>
            <a:effectLst>
              <a:outerShdw dist="177799" dir="2700000" algn="ctr" rotWithShape="0">
                <a:srgbClr val="2E2E2E">
                  <a:alpha val="75000"/>
                </a:srgbClr>
              </a:outerShdw>
            </a:effectLst>
          </p:spPr>
          <p:txBody>
            <a:bodyPr lIns="0" tIns="0" rIns="0" bIns="0" anchor="ctr"/>
            <a:lstStyle/>
            <a:p>
              <a:pPr eaLnBrk="0" hangingPunct="0"/>
              <a:r>
                <a:rPr lang="en-US" b="0" dirty="0">
                  <a:solidFill>
                    <a:srgbClr val="FFFFFF"/>
                  </a:solidFill>
                  <a:latin typeface="American Typewriter" charset="0"/>
                </a:rPr>
                <a:t>Object</a:t>
              </a:r>
            </a:p>
          </p:txBody>
        </p:sp>
        <p:sp>
          <p:nvSpPr>
            <p:cNvPr id="370716" name="AutoShape 28"/>
            <p:cNvSpPr>
              <a:spLocks noChangeArrowheads="1"/>
            </p:cNvSpPr>
            <p:nvPr/>
          </p:nvSpPr>
          <p:spPr bwMode="auto">
            <a:xfrm>
              <a:off x="1776" y="1536"/>
              <a:ext cx="288" cy="288"/>
            </a:xfrm>
            <a:prstGeom prst="rightArrow">
              <a:avLst>
                <a:gd name="adj1" fmla="val 50000"/>
                <a:gd name="adj2" fmla="val 25000"/>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dirty="0"/>
            </a:p>
          </p:txBody>
        </p:sp>
      </p:grpSp>
      <p:grpSp>
        <p:nvGrpSpPr>
          <p:cNvPr id="4" name="Group 35"/>
          <p:cNvGrpSpPr>
            <a:grpSpLocks/>
          </p:cNvGrpSpPr>
          <p:nvPr/>
        </p:nvGrpSpPr>
        <p:grpSpPr bwMode="auto">
          <a:xfrm>
            <a:off x="5562600" y="1219200"/>
            <a:ext cx="2743200" cy="2667000"/>
            <a:chOff x="3504" y="768"/>
            <a:chExt cx="1728" cy="1680"/>
          </a:xfrm>
        </p:grpSpPr>
        <p:sp>
          <p:nvSpPr>
            <p:cNvPr id="22550" name="Text Box 8"/>
            <p:cNvSpPr txBox="1">
              <a:spLocks noChangeArrowheads="1"/>
            </p:cNvSpPr>
            <p:nvPr/>
          </p:nvSpPr>
          <p:spPr bwMode="auto">
            <a:xfrm>
              <a:off x="3936" y="912"/>
              <a:ext cx="1152" cy="197"/>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sz="1600" b="0" dirty="0">
                  <a:solidFill>
                    <a:srgbClr val="2F7318"/>
                  </a:solidFill>
                </a:rPr>
                <a:t>123 Elm Street</a:t>
              </a:r>
            </a:p>
          </p:txBody>
        </p:sp>
        <p:pic>
          <p:nvPicPr>
            <p:cNvPr id="22551" name="Picture 13"/>
            <p:cNvPicPr>
              <a:picLocks noChangeAspect="1" noChangeArrowheads="1"/>
            </p:cNvPicPr>
            <p:nvPr/>
          </p:nvPicPr>
          <p:blipFill>
            <a:blip r:embed="rId4" cstate="print"/>
            <a:srcRect/>
            <a:stretch>
              <a:fillRect/>
            </a:stretch>
          </p:blipFill>
          <p:spPr bwMode="auto">
            <a:xfrm>
              <a:off x="3984" y="1296"/>
              <a:ext cx="944" cy="848"/>
            </a:xfrm>
            <a:prstGeom prst="rect">
              <a:avLst/>
            </a:prstGeom>
            <a:noFill/>
            <a:ln w="9525">
              <a:noFill/>
              <a:miter lim="800000"/>
              <a:headEnd/>
              <a:tailEnd/>
            </a:ln>
          </p:spPr>
        </p:pic>
        <p:sp>
          <p:nvSpPr>
            <p:cNvPr id="22552" name="Text Box 14"/>
            <p:cNvSpPr txBox="1">
              <a:spLocks noChangeArrowheads="1"/>
            </p:cNvSpPr>
            <p:nvPr/>
          </p:nvSpPr>
          <p:spPr bwMode="auto">
            <a:xfrm>
              <a:off x="3936" y="768"/>
              <a:ext cx="1296" cy="214"/>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House Address</a:t>
              </a:r>
            </a:p>
          </p:txBody>
        </p:sp>
        <p:sp>
          <p:nvSpPr>
            <p:cNvPr id="370711" name="AutoShape 23"/>
            <p:cNvSpPr>
              <a:spLocks/>
            </p:cNvSpPr>
            <p:nvPr/>
          </p:nvSpPr>
          <p:spPr bwMode="auto">
            <a:xfrm>
              <a:off x="3744" y="2208"/>
              <a:ext cx="1392" cy="240"/>
            </a:xfrm>
            <a:prstGeom prst="roundRect">
              <a:avLst>
                <a:gd name="adj" fmla="val 10343"/>
              </a:avLst>
            </a:prstGeom>
            <a:solidFill>
              <a:srgbClr val="7BA600"/>
            </a:solidFill>
            <a:ln w="25400">
              <a:noFill/>
              <a:round/>
              <a:headEnd/>
              <a:tailEnd/>
            </a:ln>
            <a:effectLst>
              <a:outerShdw dist="177799" dir="2700000" algn="ctr" rotWithShape="0">
                <a:srgbClr val="2E2E2E">
                  <a:alpha val="75000"/>
                </a:srgbClr>
              </a:outerShdw>
            </a:effectLst>
          </p:spPr>
          <p:txBody>
            <a:bodyPr lIns="0" tIns="0" rIns="0" bIns="0" anchor="ctr"/>
            <a:lstStyle/>
            <a:p>
              <a:pPr eaLnBrk="0" hangingPunct="0"/>
              <a:r>
                <a:rPr lang="en-US" b="0" dirty="0">
                  <a:solidFill>
                    <a:srgbClr val="FFFFFF"/>
                  </a:solidFill>
                  <a:latin typeface="American Typewriter" charset="0"/>
                </a:rPr>
                <a:t>Handle</a:t>
              </a:r>
            </a:p>
          </p:txBody>
        </p:sp>
        <p:sp>
          <p:nvSpPr>
            <p:cNvPr id="370717" name="AutoShape 29"/>
            <p:cNvSpPr>
              <a:spLocks noChangeArrowheads="1"/>
            </p:cNvSpPr>
            <p:nvPr/>
          </p:nvSpPr>
          <p:spPr bwMode="auto">
            <a:xfrm>
              <a:off x="3504" y="1584"/>
              <a:ext cx="288" cy="336"/>
            </a:xfrm>
            <a:prstGeom prst="rightArrow">
              <a:avLst>
                <a:gd name="adj1" fmla="val 50000"/>
                <a:gd name="adj2" fmla="val 25000"/>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dirty="0"/>
            </a:p>
          </p:txBody>
        </p:sp>
      </p:grpSp>
      <p:grpSp>
        <p:nvGrpSpPr>
          <p:cNvPr id="5" name="Group 36"/>
          <p:cNvGrpSpPr>
            <a:grpSpLocks/>
          </p:cNvGrpSpPr>
          <p:nvPr/>
        </p:nvGrpSpPr>
        <p:grpSpPr bwMode="auto">
          <a:xfrm>
            <a:off x="4876800" y="4114800"/>
            <a:ext cx="2438400" cy="2286000"/>
            <a:chOff x="3072" y="2592"/>
            <a:chExt cx="1536" cy="1440"/>
          </a:xfrm>
        </p:grpSpPr>
        <p:sp>
          <p:nvSpPr>
            <p:cNvPr id="22544" name="Text Box 6"/>
            <p:cNvSpPr txBox="1">
              <a:spLocks noChangeArrowheads="1"/>
            </p:cNvSpPr>
            <p:nvPr/>
          </p:nvSpPr>
          <p:spPr bwMode="auto">
            <a:xfrm>
              <a:off x="3264" y="2640"/>
              <a:ext cx="1104" cy="214"/>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Light switches</a:t>
              </a:r>
            </a:p>
          </p:txBody>
        </p:sp>
        <p:grpSp>
          <p:nvGrpSpPr>
            <p:cNvPr id="6" name="Group 26"/>
            <p:cNvGrpSpPr>
              <a:grpSpLocks/>
            </p:cNvGrpSpPr>
            <p:nvPr/>
          </p:nvGrpSpPr>
          <p:grpSpPr bwMode="auto">
            <a:xfrm>
              <a:off x="3216" y="2976"/>
              <a:ext cx="1200" cy="848"/>
              <a:chOff x="3504" y="2976"/>
              <a:chExt cx="1200" cy="848"/>
            </a:xfrm>
          </p:grpSpPr>
          <p:pic>
            <p:nvPicPr>
              <p:cNvPr id="22548" name="Picture 16"/>
              <p:cNvPicPr>
                <a:picLocks noChangeAspect="1" noChangeArrowheads="1"/>
              </p:cNvPicPr>
              <p:nvPr/>
            </p:nvPicPr>
            <p:blipFill>
              <a:blip r:embed="rId4" cstate="print"/>
              <a:srcRect/>
              <a:stretch>
                <a:fillRect/>
              </a:stretch>
            </p:blipFill>
            <p:spPr bwMode="auto">
              <a:xfrm>
                <a:off x="3504" y="2976"/>
                <a:ext cx="944" cy="848"/>
              </a:xfrm>
              <a:prstGeom prst="rect">
                <a:avLst/>
              </a:prstGeom>
              <a:noFill/>
              <a:ln w="9525">
                <a:noFill/>
                <a:miter lim="800000"/>
                <a:headEnd/>
                <a:tailEnd/>
              </a:ln>
            </p:spPr>
          </p:pic>
          <p:pic>
            <p:nvPicPr>
              <p:cNvPr id="22549" name="Picture 15"/>
              <p:cNvPicPr>
                <a:picLocks noChangeAspect="1" noChangeArrowheads="1"/>
              </p:cNvPicPr>
              <p:nvPr/>
            </p:nvPicPr>
            <p:blipFill>
              <a:blip r:embed="rId5" cstate="print"/>
              <a:srcRect/>
              <a:stretch>
                <a:fillRect/>
              </a:stretch>
            </p:blipFill>
            <p:spPr bwMode="auto">
              <a:xfrm>
                <a:off x="4272" y="3312"/>
                <a:ext cx="432" cy="305"/>
              </a:xfrm>
              <a:prstGeom prst="rect">
                <a:avLst/>
              </a:prstGeom>
              <a:noFill/>
              <a:ln w="9525">
                <a:noFill/>
                <a:miter lim="800000"/>
                <a:headEnd/>
                <a:tailEnd/>
              </a:ln>
            </p:spPr>
          </p:pic>
        </p:grpSp>
        <p:sp>
          <p:nvSpPr>
            <p:cNvPr id="370713" name="AutoShape 25"/>
            <p:cNvSpPr>
              <a:spLocks/>
            </p:cNvSpPr>
            <p:nvPr/>
          </p:nvSpPr>
          <p:spPr bwMode="auto">
            <a:xfrm>
              <a:off x="3072" y="3792"/>
              <a:ext cx="1392" cy="240"/>
            </a:xfrm>
            <a:prstGeom prst="roundRect">
              <a:avLst>
                <a:gd name="adj" fmla="val 10343"/>
              </a:avLst>
            </a:prstGeom>
            <a:solidFill>
              <a:srgbClr val="7BA600"/>
            </a:solidFill>
            <a:ln w="25400">
              <a:noFill/>
              <a:round/>
              <a:headEnd/>
              <a:tailEnd/>
            </a:ln>
            <a:effectLst>
              <a:outerShdw dist="177799" dir="2700000" algn="ctr" rotWithShape="0">
                <a:srgbClr val="2E2E2E">
                  <a:alpha val="75000"/>
                </a:srgbClr>
              </a:outerShdw>
            </a:effectLst>
          </p:spPr>
          <p:txBody>
            <a:bodyPr lIns="0" tIns="0" rIns="0" bIns="0" anchor="ctr"/>
            <a:lstStyle/>
            <a:p>
              <a:pPr eaLnBrk="0" hangingPunct="0"/>
              <a:r>
                <a:rPr lang="en-US" b="0" dirty="0">
                  <a:solidFill>
                    <a:srgbClr val="FFFFFF"/>
                  </a:solidFill>
                  <a:latin typeface="American Typewriter" charset="0"/>
                </a:rPr>
                <a:t>Properties</a:t>
              </a:r>
            </a:p>
          </p:txBody>
        </p:sp>
        <p:sp>
          <p:nvSpPr>
            <p:cNvPr id="22547" name="AutoShape 31"/>
            <p:cNvSpPr>
              <a:spLocks noChangeArrowheads="1"/>
            </p:cNvSpPr>
            <p:nvPr/>
          </p:nvSpPr>
          <p:spPr bwMode="auto">
            <a:xfrm>
              <a:off x="4224" y="2592"/>
              <a:ext cx="384" cy="384"/>
            </a:xfrm>
            <a:prstGeom prst="downArrow">
              <a:avLst>
                <a:gd name="adj1" fmla="val 50000"/>
                <a:gd name="adj2" fmla="val 25000"/>
              </a:avLst>
            </a:prstGeom>
            <a:solidFill>
              <a:srgbClr val="99CCFF"/>
            </a:solidFill>
            <a:ln w="9525">
              <a:noFill/>
              <a:miter lim="800000"/>
              <a:headEnd/>
              <a:tailEnd/>
            </a:ln>
          </p:spPr>
          <p:txBody>
            <a:bodyPr wrap="none" anchor="ctr"/>
            <a:lstStyle/>
            <a:p>
              <a:endParaRPr lang="en-US" dirty="0"/>
            </a:p>
          </p:txBody>
        </p:sp>
      </p:grpSp>
      <p:grpSp>
        <p:nvGrpSpPr>
          <p:cNvPr id="7" name="Group 37"/>
          <p:cNvGrpSpPr>
            <a:grpSpLocks/>
          </p:cNvGrpSpPr>
          <p:nvPr/>
        </p:nvGrpSpPr>
        <p:grpSpPr bwMode="auto">
          <a:xfrm>
            <a:off x="1600200" y="4232275"/>
            <a:ext cx="3124200" cy="2168525"/>
            <a:chOff x="1008" y="2666"/>
            <a:chExt cx="1968" cy="1366"/>
          </a:xfrm>
        </p:grpSpPr>
        <p:grpSp>
          <p:nvGrpSpPr>
            <p:cNvPr id="8" name="Group 24"/>
            <p:cNvGrpSpPr>
              <a:grpSpLocks/>
            </p:cNvGrpSpPr>
            <p:nvPr/>
          </p:nvGrpSpPr>
          <p:grpSpPr bwMode="auto">
            <a:xfrm>
              <a:off x="1248" y="2736"/>
              <a:ext cx="1200" cy="1088"/>
              <a:chOff x="1248" y="2544"/>
              <a:chExt cx="1200" cy="1088"/>
            </a:xfrm>
          </p:grpSpPr>
          <p:pic>
            <p:nvPicPr>
              <p:cNvPr id="22541" name="Picture 18"/>
              <p:cNvPicPr>
                <a:picLocks noChangeAspect="1" noChangeArrowheads="1"/>
              </p:cNvPicPr>
              <p:nvPr/>
            </p:nvPicPr>
            <p:blipFill>
              <a:blip r:embed="rId4" cstate="print"/>
              <a:srcRect/>
              <a:stretch>
                <a:fillRect/>
              </a:stretch>
            </p:blipFill>
            <p:spPr bwMode="auto">
              <a:xfrm>
                <a:off x="1248" y="2784"/>
                <a:ext cx="944" cy="848"/>
              </a:xfrm>
              <a:prstGeom prst="rect">
                <a:avLst/>
              </a:prstGeom>
              <a:noFill/>
              <a:ln w="9525">
                <a:noFill/>
                <a:miter lim="800000"/>
                <a:headEnd/>
                <a:tailEnd/>
              </a:ln>
            </p:spPr>
          </p:pic>
          <p:pic>
            <p:nvPicPr>
              <p:cNvPr id="22542" name="Picture 17"/>
              <p:cNvPicPr>
                <a:picLocks noChangeAspect="1" noChangeArrowheads="1"/>
              </p:cNvPicPr>
              <p:nvPr/>
            </p:nvPicPr>
            <p:blipFill>
              <a:blip r:embed="rId6" cstate="print"/>
              <a:srcRect/>
              <a:stretch>
                <a:fillRect/>
              </a:stretch>
            </p:blipFill>
            <p:spPr bwMode="auto">
              <a:xfrm>
                <a:off x="1968" y="2544"/>
                <a:ext cx="325" cy="480"/>
              </a:xfrm>
              <a:prstGeom prst="rect">
                <a:avLst/>
              </a:prstGeom>
              <a:noFill/>
              <a:ln w="9525">
                <a:noFill/>
                <a:miter lim="800000"/>
                <a:headEnd/>
                <a:tailEnd/>
              </a:ln>
            </p:spPr>
          </p:pic>
          <p:pic>
            <p:nvPicPr>
              <p:cNvPr id="22543" name="Picture 19"/>
              <p:cNvPicPr>
                <a:picLocks noChangeAspect="1" noChangeArrowheads="1"/>
              </p:cNvPicPr>
              <p:nvPr/>
            </p:nvPicPr>
            <p:blipFill>
              <a:blip r:embed="rId5" cstate="print"/>
              <a:srcRect/>
              <a:stretch>
                <a:fillRect/>
              </a:stretch>
            </p:blipFill>
            <p:spPr bwMode="auto">
              <a:xfrm>
                <a:off x="2016" y="3120"/>
                <a:ext cx="432" cy="305"/>
              </a:xfrm>
              <a:prstGeom prst="rect">
                <a:avLst/>
              </a:prstGeom>
              <a:noFill/>
              <a:ln w="9525">
                <a:noFill/>
                <a:miter lim="800000"/>
                <a:headEnd/>
                <a:tailEnd/>
              </a:ln>
            </p:spPr>
          </p:pic>
        </p:grpSp>
        <p:sp>
          <p:nvSpPr>
            <p:cNvPr id="22538" name="Text Box 7"/>
            <p:cNvSpPr txBox="1">
              <a:spLocks noChangeArrowheads="1"/>
            </p:cNvSpPr>
            <p:nvPr/>
          </p:nvSpPr>
          <p:spPr bwMode="auto">
            <a:xfrm>
              <a:off x="1008" y="2666"/>
              <a:ext cx="1440" cy="214"/>
            </a:xfrm>
            <a:prstGeom prst="rect">
              <a:avLst/>
            </a:prstGeom>
            <a:noFill/>
            <a:ln w="9525">
              <a:no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Turn on/off switches</a:t>
              </a:r>
            </a:p>
          </p:txBody>
        </p:sp>
        <p:sp>
          <p:nvSpPr>
            <p:cNvPr id="370715" name="AutoShape 27"/>
            <p:cNvSpPr>
              <a:spLocks/>
            </p:cNvSpPr>
            <p:nvPr/>
          </p:nvSpPr>
          <p:spPr bwMode="auto">
            <a:xfrm>
              <a:off x="1056" y="3792"/>
              <a:ext cx="1392" cy="240"/>
            </a:xfrm>
            <a:prstGeom prst="roundRect">
              <a:avLst>
                <a:gd name="adj" fmla="val 10343"/>
              </a:avLst>
            </a:prstGeom>
            <a:solidFill>
              <a:srgbClr val="7BA600"/>
            </a:solidFill>
            <a:ln w="25400">
              <a:noFill/>
              <a:round/>
              <a:headEnd/>
              <a:tailEnd/>
            </a:ln>
            <a:effectLst>
              <a:outerShdw dist="177799" dir="2700000" algn="ctr" rotWithShape="0">
                <a:srgbClr val="2E2E2E">
                  <a:alpha val="75000"/>
                </a:srgbClr>
              </a:outerShdw>
            </a:effectLst>
          </p:spPr>
          <p:txBody>
            <a:bodyPr lIns="0" tIns="0" rIns="0" bIns="0" anchor="ctr"/>
            <a:lstStyle/>
            <a:p>
              <a:pPr eaLnBrk="0" hangingPunct="0"/>
              <a:r>
                <a:rPr lang="en-US" b="0" dirty="0">
                  <a:solidFill>
                    <a:srgbClr val="FFFFFF"/>
                  </a:solidFill>
                  <a:latin typeface="American Typewriter" charset="0"/>
                </a:rPr>
                <a:t>Methods</a:t>
              </a:r>
            </a:p>
          </p:txBody>
        </p:sp>
        <p:sp>
          <p:nvSpPr>
            <p:cNvPr id="370720" name="AutoShape 32"/>
            <p:cNvSpPr>
              <a:spLocks noChangeArrowheads="1"/>
            </p:cNvSpPr>
            <p:nvPr/>
          </p:nvSpPr>
          <p:spPr bwMode="auto">
            <a:xfrm rot="10800000">
              <a:off x="2640" y="3216"/>
              <a:ext cx="336" cy="288"/>
            </a:xfrm>
            <a:prstGeom prst="rightArrow">
              <a:avLst>
                <a:gd name="adj1" fmla="val 50000"/>
                <a:gd name="adj2" fmla="val 29167"/>
              </a:avLst>
            </a:prstGeom>
            <a:solidFill>
              <a:srgbClr val="99CCFF"/>
            </a:solidFill>
            <a:ln w="9525">
              <a:noFill/>
              <a:miter lim="800000"/>
              <a:headEnd/>
              <a:tailEnd/>
            </a:ln>
            <a:effectLst>
              <a:outerShdw blurRad="63500" dist="38099" dir="2700000" algn="ctr" rotWithShape="0">
                <a:schemeClr val="bg2">
                  <a:alpha val="74998"/>
                </a:schemeClr>
              </a:outerShdw>
            </a:effectLst>
          </p:spPr>
          <p:txBody>
            <a:bodyPr wrap="none" anchor="ctr"/>
            <a:lstStyle/>
            <a:p>
              <a:endParaRPr lang="en-US" dirty="0"/>
            </a:p>
          </p:txBody>
        </p:sp>
      </p:grpSp>
      <p:sp>
        <p:nvSpPr>
          <p:cNvPr id="34" name="Rectangle 14"/>
          <p:cNvSpPr>
            <a:spLocks noChangeArrowheads="1"/>
          </p:cNvSpPr>
          <p:nvPr/>
        </p:nvSpPr>
        <p:spPr bwMode="auto">
          <a:xfrm>
            <a:off x="2590800" y="6400800"/>
            <a:ext cx="4343400" cy="246222"/>
          </a:xfrm>
          <a:prstGeom prst="rect">
            <a:avLst/>
          </a:prstGeom>
          <a:noFill/>
          <a:ln w="9525">
            <a:noFill/>
            <a:miter lim="800000"/>
            <a:headEnd/>
            <a:tailEnd/>
          </a:ln>
        </p:spPr>
        <p:txBody>
          <a:bodyPr wrap="square">
            <a:spAutoFit/>
          </a:bodyPr>
          <a:lstStyle/>
          <a:p>
            <a:r>
              <a:rPr lang="es-ES" sz="1000" dirty="0" smtClean="0"/>
              <a:t>  Dr. Meeta Yadiv, </a:t>
            </a:r>
            <a:r>
              <a:rPr lang="en-US" sz="1000" dirty="0" smtClean="0"/>
              <a:t>ASIC Verification, North Carolina State University Fall 2007 </a:t>
            </a:r>
            <a:endParaRPr lang="en-US" sz="1000" dirty="0"/>
          </a:p>
        </p:txBody>
      </p:sp>
      <p:sp>
        <p:nvSpPr>
          <p:cNvPr id="35" name="Footer Placeholder 34"/>
          <p:cNvSpPr>
            <a:spLocks noGrp="1"/>
          </p:cNvSpPr>
          <p:nvPr>
            <p:ph type="ftr" sz="quarter" idx="11"/>
          </p:nvPr>
        </p:nvSpPr>
        <p:spPr>
          <a:xfrm>
            <a:off x="3276600" y="6492875"/>
            <a:ext cx="3429000" cy="365125"/>
          </a:xfrm>
        </p:spPr>
        <p:txBody>
          <a:bodyPr/>
          <a:lstStyle/>
          <a:p>
            <a:r>
              <a:rPr lang="en-US" dirty="0" smtClean="0"/>
              <a:t>Chapter 5 Copyright 2011 G. Tumbush, C. Spear v1.1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dirty="0" smtClean="0"/>
              <a:t>5.15.3 Writing a Deep Copy Function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40</a:t>
            </a:fld>
            <a:endParaRPr lang="en-US" dirty="0"/>
          </a:p>
        </p:txBody>
      </p:sp>
      <p:sp>
        <p:nvSpPr>
          <p:cNvPr id="10" name="TextBox 9"/>
          <p:cNvSpPr txBox="1"/>
          <p:nvPr/>
        </p:nvSpPr>
        <p:spPr>
          <a:xfrm>
            <a:off x="345950" y="1179054"/>
            <a:ext cx="4317207" cy="5309146"/>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Transaction;</a:t>
            </a:r>
          </a:p>
          <a:p>
            <a:pPr lvl="1"/>
            <a:r>
              <a:rPr lang="en-US" sz="2100" spc="-300" noProof="1" smtClean="0">
                <a:latin typeface="Courier New" pitchFamily="49" charset="0"/>
                <a:cs typeface="Courier New" pitchFamily="49" charset="0"/>
              </a:rPr>
              <a:t>bit [31:0] addr;</a:t>
            </a:r>
          </a:p>
          <a:p>
            <a:pPr lvl="1"/>
            <a:r>
              <a:rPr lang="en-US" sz="2100" spc="-300" noProof="1" smtClean="0">
                <a:latin typeface="Courier New" pitchFamily="49" charset="0"/>
                <a:cs typeface="Courier New" pitchFamily="49" charset="0"/>
              </a:rPr>
              <a:t>static int count = 0;</a:t>
            </a:r>
          </a:p>
          <a:p>
            <a:pPr lvl="1"/>
            <a:r>
              <a:rPr lang="en-US" sz="2100" spc="-300" noProof="1" smtClean="0">
                <a:latin typeface="Courier New" pitchFamily="49" charset="0"/>
                <a:cs typeface="Courier New" pitchFamily="49" charset="0"/>
              </a:rPr>
              <a:t>int id;</a:t>
            </a:r>
          </a:p>
          <a:p>
            <a:pPr lvl="1"/>
            <a:r>
              <a:rPr lang="en-US" sz="2100" spc="-300" noProof="1" smtClean="0">
                <a:latin typeface="Courier New" pitchFamily="49" charset="0"/>
                <a:cs typeface="Courier New" pitchFamily="49" charset="0"/>
              </a:rPr>
              <a:t>Statistics stats;</a:t>
            </a:r>
          </a:p>
          <a:p>
            <a:pPr lvl="1"/>
            <a:endParaRPr lang="en-US" sz="1200" spc="-300" noProof="1" smtClean="0">
              <a:latin typeface="Courier New" pitchFamily="49" charset="0"/>
              <a:cs typeface="Courier New" pitchFamily="49" charset="0"/>
            </a:endParaRPr>
          </a:p>
          <a:p>
            <a:pPr lvl="1"/>
            <a:r>
              <a:rPr lang="en-US" sz="2100" spc="-300" noProof="1" smtClean="0">
                <a:latin typeface="Courier New" pitchFamily="49" charset="0"/>
                <a:cs typeface="Courier New" pitchFamily="49" charset="0"/>
              </a:rPr>
              <a:t>function new();</a:t>
            </a:r>
          </a:p>
          <a:p>
            <a:pPr lvl="2"/>
            <a:r>
              <a:rPr lang="en-US" sz="2100" spc="-300" noProof="1" smtClean="0">
                <a:latin typeface="Courier New" pitchFamily="49" charset="0"/>
                <a:cs typeface="Courier New" pitchFamily="49" charset="0"/>
              </a:rPr>
              <a:t>stats = new();</a:t>
            </a:r>
          </a:p>
          <a:p>
            <a:pPr lvl="2"/>
            <a:r>
              <a:rPr lang="en-US" sz="2100" spc="-300" noProof="1" smtClean="0">
                <a:latin typeface="Courier New" pitchFamily="49" charset="0"/>
                <a:cs typeface="Courier New" pitchFamily="49" charset="0"/>
              </a:rPr>
              <a:t>id = count++;</a:t>
            </a:r>
          </a:p>
          <a:p>
            <a:pPr lvl="1"/>
            <a:r>
              <a:rPr lang="en-US" sz="2100" spc="-300" noProof="1" smtClean="0">
                <a:latin typeface="Courier New" pitchFamily="49" charset="0"/>
                <a:cs typeface="Courier New" pitchFamily="49" charset="0"/>
              </a:rPr>
              <a:t>endfunction</a:t>
            </a:r>
          </a:p>
          <a:p>
            <a:endParaRPr lang="en-US" sz="1200" spc="-300" noProof="1" smtClean="0">
              <a:latin typeface="Courier New" pitchFamily="49" charset="0"/>
              <a:cs typeface="Courier New" pitchFamily="49" charset="0"/>
            </a:endParaRPr>
          </a:p>
          <a:p>
            <a:r>
              <a:rPr lang="en-US" sz="2100" spc="-300" noProof="1" smtClean="0">
                <a:latin typeface="Courier New" pitchFamily="49" charset="0"/>
                <a:cs typeface="Courier New" pitchFamily="49" charset="0"/>
              </a:rPr>
              <a:t>    </a:t>
            </a:r>
            <a:r>
              <a:rPr lang="en-US" sz="2100" spc="-300" noProof="1" smtClean="0">
                <a:solidFill>
                  <a:srgbClr val="FF0000"/>
                </a:solidFill>
                <a:latin typeface="Courier New" pitchFamily="49" charset="0"/>
                <a:cs typeface="Courier New" pitchFamily="49" charset="0"/>
              </a:rPr>
              <a:t>function Transaction copy();</a:t>
            </a:r>
          </a:p>
          <a:p>
            <a:pPr lvl="2"/>
            <a:r>
              <a:rPr lang="en-US" sz="2100" spc="-300" noProof="1" smtClean="0">
                <a:solidFill>
                  <a:srgbClr val="FF0000"/>
                </a:solidFill>
                <a:latin typeface="Courier New" pitchFamily="49" charset="0"/>
                <a:cs typeface="Courier New" pitchFamily="49" charset="0"/>
              </a:rPr>
              <a:t>copy = new();</a:t>
            </a:r>
          </a:p>
          <a:p>
            <a:pPr lvl="2"/>
            <a:r>
              <a:rPr lang="en-US" sz="2100" spc="-300" noProof="1" smtClean="0">
                <a:solidFill>
                  <a:srgbClr val="FF0000"/>
                </a:solidFill>
                <a:latin typeface="Courier New" pitchFamily="49" charset="0"/>
                <a:cs typeface="Courier New" pitchFamily="49" charset="0"/>
              </a:rPr>
              <a:t>copy.addr = addr;</a:t>
            </a:r>
          </a:p>
          <a:p>
            <a:pPr lvl="2"/>
            <a:r>
              <a:rPr lang="en-US" sz="2100" spc="-300" noProof="1" smtClean="0">
                <a:solidFill>
                  <a:srgbClr val="FF0000"/>
                </a:solidFill>
                <a:latin typeface="Courier New" pitchFamily="49" charset="0"/>
                <a:cs typeface="Courier New" pitchFamily="49" charset="0"/>
              </a:rPr>
              <a:t>copy.stats = stats.copy();</a:t>
            </a:r>
          </a:p>
          <a:p>
            <a:pPr lvl="1"/>
            <a:r>
              <a:rPr lang="en-US" sz="2100" spc="-300" noProof="1" smtClean="0">
                <a:solidFill>
                  <a:srgbClr val="FF0000"/>
                </a:solidFill>
                <a:latin typeface="Courier New" pitchFamily="49" charset="0"/>
                <a:cs typeface="Courier New" pitchFamily="49" charset="0"/>
              </a:rPr>
              <a:t>endfunction</a:t>
            </a:r>
          </a:p>
          <a:p>
            <a:r>
              <a:rPr lang="en-US" sz="2100" spc="-300" noProof="1" smtClean="0">
                <a:latin typeface="Courier New" pitchFamily="49" charset="0"/>
                <a:cs typeface="Courier New" pitchFamily="49" charset="0"/>
              </a:rPr>
              <a:t>endclass</a:t>
            </a:r>
          </a:p>
        </p:txBody>
      </p:sp>
      <p:sp>
        <p:nvSpPr>
          <p:cNvPr id="25" name="TextBox 24"/>
          <p:cNvSpPr txBox="1"/>
          <p:nvPr/>
        </p:nvSpPr>
        <p:spPr>
          <a:xfrm>
            <a:off x="5029200" y="1219200"/>
            <a:ext cx="3887603" cy="2677656"/>
          </a:xfrm>
          <a:prstGeom prst="rect">
            <a:avLst/>
          </a:prstGeom>
          <a:solidFill>
            <a:srgbClr val="FFFFCC"/>
          </a:solidFill>
          <a:ln>
            <a:solidFill>
              <a:schemeClr val="tx1"/>
            </a:solidFill>
          </a:ln>
        </p:spPr>
        <p:txBody>
          <a:bodyPr wrap="none" rtlCol="0">
            <a:spAutoFit/>
          </a:bodyPr>
          <a:lstStyle/>
          <a:p>
            <a:r>
              <a:rPr lang="en-US" sz="2100" spc="-300" noProof="1" smtClean="0">
                <a:latin typeface="Courier New" pitchFamily="49" charset="0"/>
                <a:cs typeface="Courier New" pitchFamily="49" charset="0"/>
              </a:rPr>
              <a:t>class Statistics;</a:t>
            </a:r>
          </a:p>
          <a:p>
            <a:r>
              <a:rPr lang="en-US" sz="2100" spc="-300" noProof="1" smtClean="0">
                <a:latin typeface="Courier New" pitchFamily="49" charset="0"/>
                <a:cs typeface="Courier New" pitchFamily="49" charset="0"/>
              </a:rPr>
              <a:t>   time startT;</a:t>
            </a:r>
          </a:p>
          <a:p>
            <a:endParaRPr lang="en-US" sz="2100" spc="-300" noProof="1" smtClean="0">
              <a:latin typeface="Courier New" pitchFamily="49" charset="0"/>
              <a:cs typeface="Courier New" pitchFamily="49" charset="0"/>
            </a:endParaRPr>
          </a:p>
          <a:p>
            <a:r>
              <a:rPr lang="en-US" sz="2100" spc="-300" noProof="1" smtClean="0">
                <a:latin typeface="Courier New" pitchFamily="49" charset="0"/>
                <a:cs typeface="Courier New" pitchFamily="49" charset="0"/>
              </a:rPr>
              <a:t>   function Statistics copy();</a:t>
            </a:r>
          </a:p>
          <a:p>
            <a:r>
              <a:rPr lang="en-US" sz="2100" spc="-300" noProof="1" smtClean="0">
                <a:latin typeface="Courier New" pitchFamily="49" charset="0"/>
                <a:cs typeface="Courier New" pitchFamily="49" charset="0"/>
              </a:rPr>
              <a:t>      copy = new();</a:t>
            </a:r>
          </a:p>
          <a:p>
            <a:r>
              <a:rPr lang="en-US" sz="2100" spc="-300" noProof="1" smtClean="0">
                <a:latin typeface="Courier New" pitchFamily="49" charset="0"/>
                <a:cs typeface="Courier New" pitchFamily="49" charset="0"/>
              </a:rPr>
              <a:t>      copy.startT = startT;</a:t>
            </a:r>
          </a:p>
          <a:p>
            <a:r>
              <a:rPr lang="en-US" sz="2100" spc="-300" noProof="1" smtClean="0">
                <a:latin typeface="Courier New" pitchFamily="49" charset="0"/>
                <a:cs typeface="Courier New" pitchFamily="49" charset="0"/>
              </a:rPr>
              <a:t>   endfunction</a:t>
            </a:r>
          </a:p>
          <a:p>
            <a:r>
              <a:rPr lang="en-US" sz="2100" spc="-300" noProof="1" smtClean="0">
                <a:latin typeface="Courier New" pitchFamily="49" charset="0"/>
                <a:cs typeface="Courier New" pitchFamily="49" charset="0"/>
              </a:rPr>
              <a:t>endclass</a:t>
            </a:r>
          </a:p>
        </p:txBody>
      </p:sp>
      <p:sp>
        <p:nvSpPr>
          <p:cNvPr id="3" name="Rectangle 2"/>
          <p:cNvSpPr/>
          <p:nvPr/>
        </p:nvSpPr>
        <p:spPr>
          <a:xfrm>
            <a:off x="345950" y="683567"/>
            <a:ext cx="6019800" cy="461665"/>
          </a:xfrm>
          <a:prstGeom prst="rect">
            <a:avLst/>
          </a:prstGeom>
        </p:spPr>
        <p:txBody>
          <a:bodyPr wrap="square">
            <a:spAutoFit/>
          </a:bodyPr>
          <a:lstStyle/>
          <a:p>
            <a:pPr>
              <a:defRPr/>
            </a:pPr>
            <a:r>
              <a:rPr lang="en-US" sz="2400" dirty="0" smtClean="0">
                <a:cs typeface="Times New Roman" pitchFamily="18" charset="0"/>
              </a:rPr>
              <a:t>Suggested </a:t>
            </a:r>
            <a:r>
              <a:rPr lang="en-US" sz="2400" dirty="0">
                <a:cs typeface="Times New Roman" pitchFamily="18" charset="0"/>
              </a:rPr>
              <a:t>for all but the most trivial </a:t>
            </a:r>
            <a:r>
              <a:rPr lang="en-US" sz="2400" dirty="0" smtClean="0">
                <a:cs typeface="Times New Roman" pitchFamily="18" charset="0"/>
              </a:rPr>
              <a:t>classes</a:t>
            </a:r>
            <a:endParaRPr lang="en-US" sz="2400" dirty="0">
              <a:cs typeface="Times New Roman" pitchFamily="18" charset="0"/>
            </a:endParaRPr>
          </a:p>
        </p:txBody>
      </p:sp>
      <p:sp>
        <p:nvSpPr>
          <p:cNvPr id="9" name="TextBox 8"/>
          <p:cNvSpPr txBox="1"/>
          <p:nvPr/>
        </p:nvSpPr>
        <p:spPr>
          <a:xfrm>
            <a:off x="5257800" y="4572000"/>
            <a:ext cx="3429000" cy="830997"/>
          </a:xfrm>
          <a:prstGeom prst="rect">
            <a:avLst/>
          </a:prstGeom>
          <a:noFill/>
          <a:ln>
            <a:solidFill>
              <a:srgbClr val="FF0000"/>
            </a:solidFill>
          </a:ln>
        </p:spPr>
        <p:txBody>
          <a:bodyPr wrap="square" rtlCol="0">
            <a:spAutoFit/>
          </a:bodyPr>
          <a:lstStyle/>
          <a:p>
            <a:r>
              <a:rPr lang="en-US" sz="2400" noProof="1" smtClean="0">
                <a:solidFill>
                  <a:srgbClr val="FF0000"/>
                </a:solidFill>
                <a:cs typeface="Times New Roman" pitchFamily="18" charset="0"/>
              </a:rPr>
              <a:t>UVM data macros do this for you automatically!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xEl>
                                              <p:pRg st="0" end="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5">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25" grpId="0" uiExpand="1" build="p" animBg="1"/>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a:p>
        </p:txBody>
      </p:sp>
      <p:sp>
        <p:nvSpPr>
          <p:cNvPr id="7" name="TextBox 6"/>
          <p:cNvSpPr txBox="1"/>
          <p:nvPr/>
        </p:nvSpPr>
        <p:spPr>
          <a:xfrm>
            <a:off x="0" y="0"/>
            <a:ext cx="9144000" cy="707886"/>
          </a:xfrm>
          <a:prstGeom prst="rect">
            <a:avLst/>
          </a:prstGeom>
          <a:noFill/>
        </p:spPr>
        <p:txBody>
          <a:bodyPr wrap="square" rtlCol="0">
            <a:spAutoFit/>
          </a:bodyPr>
          <a:lstStyle/>
          <a:p>
            <a:pPr algn="ctr"/>
            <a:r>
              <a:rPr lang="en-US" sz="4000" smtClean="0"/>
              <a:t>5.15.3 Using the Deep Copy Function</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41</a:t>
            </a:fld>
            <a:endParaRPr lang="en-US"/>
          </a:p>
        </p:txBody>
      </p:sp>
      <p:sp>
        <p:nvSpPr>
          <p:cNvPr id="36" name="TextBox 35"/>
          <p:cNvSpPr txBox="1"/>
          <p:nvPr/>
        </p:nvSpPr>
        <p:spPr>
          <a:xfrm>
            <a:off x="228600" y="1219200"/>
            <a:ext cx="4253087" cy="4832092"/>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Transaction src, dst;</a:t>
            </a:r>
          </a:p>
          <a:p>
            <a:r>
              <a:rPr lang="en-US" sz="2200" spc="-150" noProof="1" smtClean="0">
                <a:latin typeface="Courier New" pitchFamily="49" charset="0"/>
                <a:cs typeface="Courier New" pitchFamily="49" charset="0"/>
              </a:rPr>
              <a:t>initial begin</a:t>
            </a:r>
          </a:p>
          <a:p>
            <a:r>
              <a:rPr lang="en-US" sz="2200" spc="-150" noProof="1" smtClean="0">
                <a:latin typeface="Courier New" pitchFamily="49" charset="0"/>
                <a:cs typeface="Courier New" pitchFamily="49" charset="0"/>
              </a:rPr>
              <a:t>    src = new();</a:t>
            </a:r>
          </a:p>
          <a:p>
            <a:r>
              <a:rPr lang="en-US" sz="2200" spc="-150" noProof="1" smtClean="0">
                <a:latin typeface="Courier New" pitchFamily="49" charset="0"/>
                <a:cs typeface="Courier New" pitchFamily="49" charset="0"/>
              </a:rPr>
              <a:t>    src.stats.StartT=42;</a:t>
            </a:r>
          </a:p>
          <a:p>
            <a:endParaRPr lang="en-US" sz="2200" spc="-150" noProof="1" smtClean="0">
              <a:latin typeface="Courier New" pitchFamily="49" charset="0"/>
              <a:cs typeface="Courier New" pitchFamily="49" charset="0"/>
            </a:endParaRPr>
          </a:p>
          <a:p>
            <a:endParaRPr lang="en-US" sz="2200" spc="-150" noProof="1" smtClean="0">
              <a:latin typeface="Courier New" pitchFamily="49" charset="0"/>
              <a:cs typeface="Courier New" pitchFamily="49" charset="0"/>
            </a:endParaRP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dst = src.copy();</a:t>
            </a:r>
          </a:p>
          <a:p>
            <a:endParaRPr lang="en-US" sz="2200" spc="-150" noProof="1" smtClean="0">
              <a:latin typeface="Courier New" pitchFamily="49" charset="0"/>
              <a:cs typeface="Courier New" pitchFamily="49" charset="0"/>
            </a:endParaRPr>
          </a:p>
          <a:p>
            <a:endParaRPr lang="en-US" sz="2200" spc="-150" noProof="1" smtClean="0">
              <a:latin typeface="Courier New" pitchFamily="49" charset="0"/>
              <a:cs typeface="Courier New" pitchFamily="49" charset="0"/>
            </a:endParaRPr>
          </a:p>
          <a:p>
            <a:endParaRPr lang="en-US" sz="2200" spc="-150" noProof="1" smtClean="0">
              <a:latin typeface="Courier New" pitchFamily="49" charset="0"/>
              <a:cs typeface="Courier New" pitchFamily="49" charset="0"/>
            </a:endParaRPr>
          </a:p>
          <a:p>
            <a:r>
              <a:rPr lang="en-US" sz="2200" spc="-150" noProof="1" smtClean="0">
                <a:latin typeface="Courier New" pitchFamily="49" charset="0"/>
                <a:cs typeface="Courier New" pitchFamily="49" charset="0"/>
              </a:rPr>
              <a:t>    </a:t>
            </a:r>
          </a:p>
          <a:p>
            <a:r>
              <a:rPr lang="en-US" sz="2200" spc="-150" noProof="1" smtClean="0">
                <a:latin typeface="Courier New" pitchFamily="49" charset="0"/>
                <a:cs typeface="Courier New" pitchFamily="49" charset="0"/>
              </a:rPr>
              <a:t>     dst.stats.StartT = 96;</a:t>
            </a:r>
          </a:p>
          <a:p>
            <a:r>
              <a:rPr lang="en-US" sz="2200" spc="-150" noProof="1" smtClean="0">
                <a:latin typeface="Courier New" pitchFamily="49" charset="0"/>
                <a:cs typeface="Courier New" pitchFamily="49" charset="0"/>
              </a:rPr>
              <a:t>end</a:t>
            </a:r>
          </a:p>
        </p:txBody>
      </p:sp>
      <p:sp>
        <p:nvSpPr>
          <p:cNvPr id="9" name="TextBox 8"/>
          <p:cNvSpPr txBox="1"/>
          <p:nvPr/>
        </p:nvSpPr>
        <p:spPr>
          <a:xfrm>
            <a:off x="3689841" y="3200400"/>
            <a:ext cx="537648" cy="461665"/>
          </a:xfrm>
          <a:prstGeom prst="rect">
            <a:avLst/>
          </a:prstGeom>
          <a:noFill/>
        </p:spPr>
        <p:txBody>
          <a:bodyPr wrap="none" rtlCol="0">
            <a:spAutoFit/>
          </a:bodyPr>
          <a:lstStyle/>
          <a:p>
            <a:r>
              <a:rPr lang="en-US" sz="2400" b="1" dirty="0" err="1" smtClean="0">
                <a:solidFill>
                  <a:srgbClr val="FF0000"/>
                </a:solidFill>
              </a:rPr>
              <a:t>src</a:t>
            </a:r>
            <a:endParaRPr lang="en-US" sz="2400" b="1" dirty="0" smtClean="0">
              <a:solidFill>
                <a:srgbClr val="FF0000"/>
              </a:solidFill>
            </a:endParaRPr>
          </a:p>
        </p:txBody>
      </p:sp>
      <p:cxnSp>
        <p:nvCxnSpPr>
          <p:cNvPr id="11" name="Straight Arrow Connector 10"/>
          <p:cNvCxnSpPr/>
          <p:nvPr/>
        </p:nvCxnSpPr>
        <p:spPr>
          <a:xfrm flipV="1">
            <a:off x="4223241" y="33528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676193" y="3048000"/>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id=0</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13" name="Straight Arrow Connector 12"/>
          <p:cNvCxnSpPr/>
          <p:nvPr/>
        </p:nvCxnSpPr>
        <p:spPr>
          <a:xfrm flipV="1">
            <a:off x="5590593" y="33528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71593" y="3048000"/>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15" name="TextBox 14"/>
          <p:cNvSpPr txBox="1"/>
          <p:nvPr/>
        </p:nvSpPr>
        <p:spPr>
          <a:xfrm>
            <a:off x="3689841" y="3962400"/>
            <a:ext cx="577146" cy="461665"/>
          </a:xfrm>
          <a:prstGeom prst="rect">
            <a:avLst/>
          </a:prstGeom>
          <a:noFill/>
        </p:spPr>
        <p:txBody>
          <a:bodyPr wrap="none" rtlCol="0">
            <a:spAutoFit/>
          </a:bodyPr>
          <a:lstStyle/>
          <a:p>
            <a:r>
              <a:rPr lang="en-US" sz="2400" b="1" smtClean="0">
                <a:solidFill>
                  <a:srgbClr val="FF0000"/>
                </a:solidFill>
              </a:rPr>
              <a:t>dst</a:t>
            </a:r>
            <a:endParaRPr lang="en-US" sz="2400" b="1" dirty="0" smtClean="0">
              <a:solidFill>
                <a:srgbClr val="FF0000"/>
              </a:solidFill>
            </a:endParaRPr>
          </a:p>
        </p:txBody>
      </p:sp>
      <p:cxnSp>
        <p:nvCxnSpPr>
          <p:cNvPr id="16" name="Straight Arrow Connector 15"/>
          <p:cNvCxnSpPr/>
          <p:nvPr/>
        </p:nvCxnSpPr>
        <p:spPr>
          <a:xfrm flipV="1">
            <a:off x="4262739" y="4191001"/>
            <a:ext cx="337254" cy="22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676193" y="3886200"/>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id=1</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18" name="Straight Arrow Connector 17"/>
          <p:cNvCxnSpPr>
            <a:stCxn id="17" idx="3"/>
            <a:endCxn id="22" idx="1"/>
          </p:cNvCxnSpPr>
          <p:nvPr/>
        </p:nvCxnSpPr>
        <p:spPr>
          <a:xfrm>
            <a:off x="5590593" y="4191000"/>
            <a:ext cx="4572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47793" y="3886200"/>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26" name="TextBox 25"/>
          <p:cNvSpPr txBox="1"/>
          <p:nvPr/>
        </p:nvSpPr>
        <p:spPr>
          <a:xfrm>
            <a:off x="3990393" y="2209800"/>
            <a:ext cx="537648" cy="461665"/>
          </a:xfrm>
          <a:prstGeom prst="rect">
            <a:avLst/>
          </a:prstGeom>
          <a:noFill/>
        </p:spPr>
        <p:txBody>
          <a:bodyPr wrap="none" rtlCol="0">
            <a:spAutoFit/>
          </a:bodyPr>
          <a:lstStyle/>
          <a:p>
            <a:r>
              <a:rPr lang="en-US" sz="2400" b="1" smtClean="0">
                <a:solidFill>
                  <a:srgbClr val="FF0000"/>
                </a:solidFill>
              </a:rPr>
              <a:t>src</a:t>
            </a:r>
            <a:endParaRPr lang="en-US" sz="2400" b="1" dirty="0" smtClean="0">
              <a:solidFill>
                <a:srgbClr val="FF0000"/>
              </a:solidFill>
            </a:endParaRPr>
          </a:p>
        </p:txBody>
      </p:sp>
      <p:cxnSp>
        <p:nvCxnSpPr>
          <p:cNvPr id="27" name="Straight Arrow Connector 26"/>
          <p:cNvCxnSpPr>
            <a:stCxn id="26" idx="3"/>
          </p:cNvCxnSpPr>
          <p:nvPr/>
        </p:nvCxnSpPr>
        <p:spPr>
          <a:xfrm flipV="1">
            <a:off x="4528041" y="24384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80993" y="2133600"/>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id=0</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29" name="Straight Arrow Connector 28"/>
          <p:cNvCxnSpPr/>
          <p:nvPr/>
        </p:nvCxnSpPr>
        <p:spPr>
          <a:xfrm flipV="1">
            <a:off x="5895393" y="24384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276393" y="2133600"/>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31" name="TextBox 30"/>
          <p:cNvSpPr txBox="1"/>
          <p:nvPr/>
        </p:nvSpPr>
        <p:spPr>
          <a:xfrm>
            <a:off x="4451841" y="4953000"/>
            <a:ext cx="537648" cy="461665"/>
          </a:xfrm>
          <a:prstGeom prst="rect">
            <a:avLst/>
          </a:prstGeom>
          <a:noFill/>
        </p:spPr>
        <p:txBody>
          <a:bodyPr wrap="none" rtlCol="0">
            <a:spAutoFit/>
          </a:bodyPr>
          <a:lstStyle/>
          <a:p>
            <a:r>
              <a:rPr lang="en-US" sz="2400" b="1" smtClean="0">
                <a:solidFill>
                  <a:srgbClr val="FF0000"/>
                </a:solidFill>
              </a:rPr>
              <a:t>src</a:t>
            </a:r>
            <a:endParaRPr lang="en-US" sz="2400" b="1" dirty="0" smtClean="0">
              <a:solidFill>
                <a:srgbClr val="FF0000"/>
              </a:solidFill>
            </a:endParaRPr>
          </a:p>
        </p:txBody>
      </p:sp>
      <p:cxnSp>
        <p:nvCxnSpPr>
          <p:cNvPr id="32" name="Straight Arrow Connector 31"/>
          <p:cNvCxnSpPr>
            <a:stCxn id="31" idx="3"/>
          </p:cNvCxnSpPr>
          <p:nvPr/>
        </p:nvCxnSpPr>
        <p:spPr>
          <a:xfrm flipV="1">
            <a:off x="4989489" y="51816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5442441" y="4876800"/>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id=0</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34" name="Straight Arrow Connector 33"/>
          <p:cNvCxnSpPr/>
          <p:nvPr/>
        </p:nvCxnSpPr>
        <p:spPr>
          <a:xfrm flipV="1">
            <a:off x="6356841" y="5181600"/>
            <a:ext cx="376752" cy="223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37841" y="4876800"/>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startT=42</a:t>
            </a:r>
            <a:endParaRPr lang="en-US" sz="2800" noProof="1">
              <a:solidFill>
                <a:srgbClr val="FF0000"/>
              </a:solidFill>
            </a:endParaRPr>
          </a:p>
        </p:txBody>
      </p:sp>
      <p:sp>
        <p:nvSpPr>
          <p:cNvPr id="37" name="TextBox 36"/>
          <p:cNvSpPr txBox="1"/>
          <p:nvPr/>
        </p:nvSpPr>
        <p:spPr>
          <a:xfrm>
            <a:off x="4451841" y="5791200"/>
            <a:ext cx="577146" cy="461665"/>
          </a:xfrm>
          <a:prstGeom prst="rect">
            <a:avLst/>
          </a:prstGeom>
          <a:noFill/>
        </p:spPr>
        <p:txBody>
          <a:bodyPr wrap="none" rtlCol="0">
            <a:spAutoFit/>
          </a:bodyPr>
          <a:lstStyle/>
          <a:p>
            <a:r>
              <a:rPr lang="en-US" sz="2400" b="1" smtClean="0">
                <a:solidFill>
                  <a:srgbClr val="FF0000"/>
                </a:solidFill>
              </a:rPr>
              <a:t>dst</a:t>
            </a:r>
            <a:endParaRPr lang="en-US" sz="2400" b="1" dirty="0" smtClean="0">
              <a:solidFill>
                <a:srgbClr val="FF0000"/>
              </a:solidFill>
            </a:endParaRPr>
          </a:p>
        </p:txBody>
      </p:sp>
      <p:cxnSp>
        <p:nvCxnSpPr>
          <p:cNvPr id="38" name="Straight Arrow Connector 37"/>
          <p:cNvCxnSpPr>
            <a:stCxn id="37" idx="3"/>
          </p:cNvCxnSpPr>
          <p:nvPr/>
        </p:nvCxnSpPr>
        <p:spPr>
          <a:xfrm flipV="1">
            <a:off x="5028987" y="6019801"/>
            <a:ext cx="337254" cy="22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442441" y="5715000"/>
            <a:ext cx="9144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spcBef>
                <a:spcPts val="600"/>
              </a:spcBef>
            </a:pPr>
            <a:r>
              <a:rPr lang="en-US" sz="2800" noProof="1" smtClean="0">
                <a:solidFill>
                  <a:srgbClr val="FF0000"/>
                </a:solidFill>
              </a:rPr>
              <a:t>id=1</a:t>
            </a:r>
          </a:p>
          <a:p>
            <a:pPr algn="ctr">
              <a:lnSpc>
                <a:spcPts val="1600"/>
              </a:lnSpc>
            </a:pPr>
            <a:r>
              <a:rPr lang="en-US" sz="2800" noProof="1" smtClean="0">
                <a:solidFill>
                  <a:srgbClr val="FF0000"/>
                </a:solidFill>
              </a:rPr>
              <a:t>stats</a:t>
            </a:r>
            <a:endParaRPr lang="en-US" sz="2800" noProof="1">
              <a:solidFill>
                <a:srgbClr val="FF0000"/>
              </a:solidFill>
            </a:endParaRPr>
          </a:p>
        </p:txBody>
      </p:sp>
      <p:cxnSp>
        <p:nvCxnSpPr>
          <p:cNvPr id="40" name="Straight Arrow Connector 39"/>
          <p:cNvCxnSpPr>
            <a:stCxn id="39" idx="3"/>
            <a:endCxn id="41" idx="1"/>
          </p:cNvCxnSpPr>
          <p:nvPr/>
        </p:nvCxnSpPr>
        <p:spPr>
          <a:xfrm>
            <a:off x="6356841" y="6019800"/>
            <a:ext cx="457200" cy="15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814041" y="5715000"/>
            <a:ext cx="1600200" cy="609600"/>
          </a:xfrm>
          <a:prstGeom prst="rect">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lnSpc>
                <a:spcPts val="1600"/>
              </a:lnSpc>
            </a:pPr>
            <a:r>
              <a:rPr lang="en-US" sz="2800" noProof="1" smtClean="0">
                <a:solidFill>
                  <a:srgbClr val="FF0000"/>
                </a:solidFill>
              </a:rPr>
              <a:t>startT=96</a:t>
            </a:r>
            <a:endParaRPr lang="en-US" sz="2800" noProof="1">
              <a:solidFill>
                <a:srgbClr val="FF0000"/>
              </a:solidFill>
            </a:endParaRPr>
          </a:p>
        </p:txBody>
      </p:sp>
      <p:cxnSp>
        <p:nvCxnSpPr>
          <p:cNvPr id="42" name="Straight Connector 41"/>
          <p:cNvCxnSpPr/>
          <p:nvPr/>
        </p:nvCxnSpPr>
        <p:spPr>
          <a:xfrm>
            <a:off x="4038600" y="2895600"/>
            <a:ext cx="45280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958665" y="4648200"/>
            <a:ext cx="4114800"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
                                            <p:txEl>
                                              <p:pRg st="12" end="12"/>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uiExpand="1" build="p" animBg="1"/>
      <p:bldP spid="9" grpId="0"/>
      <p:bldP spid="12" grpId="0" animBg="1"/>
      <p:bldP spid="14" grpId="0" animBg="1"/>
      <p:bldP spid="15" grpId="0"/>
      <p:bldP spid="17" grpId="0" animBg="1"/>
      <p:bldP spid="22" grpId="0" animBg="1"/>
      <p:bldP spid="26" grpId="0"/>
      <p:bldP spid="28" grpId="0" animBg="1"/>
      <p:bldP spid="30" grpId="0" animBg="1"/>
      <p:bldP spid="31" grpId="0"/>
      <p:bldP spid="33" grpId="0" animBg="1"/>
      <p:bldP spid="35" grpId="0" animBg="1"/>
      <p:bldP spid="37" grpId="0"/>
      <p:bldP spid="39" grpId="0" animBg="1"/>
      <p:bldP spid="4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a:p>
        </p:txBody>
      </p:sp>
      <p:sp>
        <p:nvSpPr>
          <p:cNvPr id="7" name="TextBox 6"/>
          <p:cNvSpPr txBox="1"/>
          <p:nvPr/>
        </p:nvSpPr>
        <p:spPr>
          <a:xfrm>
            <a:off x="0" y="152400"/>
            <a:ext cx="9144000" cy="707886"/>
          </a:xfrm>
          <a:prstGeom prst="rect">
            <a:avLst/>
          </a:prstGeom>
          <a:noFill/>
        </p:spPr>
        <p:txBody>
          <a:bodyPr wrap="square" rtlCol="0">
            <a:spAutoFit/>
          </a:bodyPr>
          <a:lstStyle/>
          <a:p>
            <a:pPr algn="ctr"/>
            <a:r>
              <a:rPr lang="en-US" sz="4000" smtClean="0"/>
              <a:t>Copy Exercise</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42</a:t>
            </a:fld>
            <a:endParaRPr lang="en-US"/>
          </a:p>
        </p:txBody>
      </p:sp>
      <p:sp>
        <p:nvSpPr>
          <p:cNvPr id="10" name="TextBox 9"/>
          <p:cNvSpPr txBox="1"/>
          <p:nvPr/>
        </p:nvSpPr>
        <p:spPr>
          <a:xfrm>
            <a:off x="228600" y="856357"/>
            <a:ext cx="8686800" cy="830997"/>
          </a:xfrm>
          <a:prstGeom prst="rect">
            <a:avLst/>
          </a:prstGeom>
          <a:noFill/>
        </p:spPr>
        <p:txBody>
          <a:bodyPr wrap="square" rtlCol="0">
            <a:spAutoFit/>
          </a:bodyPr>
          <a:lstStyle/>
          <a:p>
            <a:r>
              <a:rPr lang="en-US" sz="2400" dirty="0" smtClean="0">
                <a:cs typeface="Times New Roman" pitchFamily="18" charset="0"/>
              </a:rPr>
              <a:t>For the following class create a </a:t>
            </a:r>
            <a:r>
              <a:rPr lang="en-US" sz="2200" spc="-150" dirty="0" smtClean="0">
                <a:latin typeface="Courier New" pitchFamily="49" charset="0"/>
                <a:cs typeface="Courier New" pitchFamily="49" charset="0"/>
              </a:rPr>
              <a:t>copy</a:t>
            </a:r>
            <a:r>
              <a:rPr lang="en-US" sz="2400" dirty="0" smtClean="0">
                <a:cs typeface="Times New Roman" pitchFamily="18" charset="0"/>
              </a:rPr>
              <a:t> function and demonstrate its usage.  </a:t>
            </a:r>
            <a:r>
              <a:rPr lang="en-US" sz="2400" dirty="0" smtClean="0"/>
              <a:t>Assume the </a:t>
            </a:r>
            <a:r>
              <a:rPr lang="en-US" sz="2200" spc="-150" dirty="0" smtClean="0">
                <a:latin typeface="Courier New" pitchFamily="49" charset="0"/>
                <a:cs typeface="Courier New" pitchFamily="49" charset="0"/>
              </a:rPr>
              <a:t>Statistics</a:t>
            </a:r>
            <a:r>
              <a:rPr lang="en-US" sz="2400" dirty="0" smtClean="0"/>
              <a:t> class has its own </a:t>
            </a:r>
            <a:r>
              <a:rPr lang="en-US" sz="2200" spc="-150" dirty="0" smtClean="0">
                <a:latin typeface="Courier New" pitchFamily="49" charset="0"/>
                <a:cs typeface="Courier New" pitchFamily="49" charset="0"/>
              </a:rPr>
              <a:t>copy</a:t>
            </a:r>
            <a:r>
              <a:rPr lang="en-US" sz="2400" dirty="0" smtClean="0"/>
              <a:t> function. </a:t>
            </a:r>
            <a:endParaRPr lang="en-US" sz="2400" dirty="0" smtClean="0">
              <a:cs typeface="Times New Roman" pitchFamily="18" charset="0"/>
            </a:endParaRPr>
          </a:p>
        </p:txBody>
      </p:sp>
      <p:sp>
        <p:nvSpPr>
          <p:cNvPr id="2" name="TextBox 1"/>
          <p:cNvSpPr txBox="1"/>
          <p:nvPr/>
        </p:nvSpPr>
        <p:spPr>
          <a:xfrm>
            <a:off x="685800" y="1905000"/>
            <a:ext cx="4879862" cy="3970318"/>
          </a:xfrm>
          <a:prstGeom prst="rect">
            <a:avLst/>
          </a:prstGeom>
          <a:solidFill>
            <a:srgbClr val="FFFFCC"/>
          </a:solidFill>
          <a:ln>
            <a:solidFill>
              <a:schemeClr val="tx1"/>
            </a:solidFill>
          </a:ln>
        </p:spPr>
        <p:txBody>
          <a:bodyPr wrap="none" rtlCol="0">
            <a:spAutoFit/>
          </a:bodyPr>
          <a:lstStyle/>
          <a:p>
            <a:r>
              <a:rPr lang="en-US" sz="2100" noProof="1" smtClean="0">
                <a:latin typeface="Courier New" pitchFamily="49" charset="0"/>
                <a:cs typeface="Courier New" pitchFamily="49" charset="0"/>
              </a:rPr>
              <a:t>package automatic my_package;</a:t>
            </a:r>
          </a:p>
          <a:p>
            <a:r>
              <a:rPr lang="en-US" sz="2100" noProof="1" smtClean="0">
                <a:latin typeface="Courier New" pitchFamily="49" charset="0"/>
                <a:cs typeface="Courier New" pitchFamily="49" charset="0"/>
              </a:rPr>
              <a:t>   class MemTrans;</a:t>
            </a:r>
          </a:p>
          <a:p>
            <a:r>
              <a:rPr lang="en-US" sz="2100" noProof="1" smtClean="0">
                <a:latin typeface="Courier New" pitchFamily="49" charset="0"/>
                <a:cs typeface="Courier New" pitchFamily="49" charset="0"/>
              </a:rPr>
              <a:t>      bit [7:0] data_in;</a:t>
            </a:r>
          </a:p>
          <a:p>
            <a:r>
              <a:rPr lang="en-US" sz="2100" noProof="1" smtClean="0">
                <a:latin typeface="Courier New" pitchFamily="49" charset="0"/>
                <a:cs typeface="Courier New" pitchFamily="49" charset="0"/>
              </a:rPr>
              <a:t>      bit [3:0] address;</a:t>
            </a:r>
          </a:p>
          <a:p>
            <a:r>
              <a:rPr lang="en-US" sz="2100" noProof="1" smtClean="0">
                <a:latin typeface="Courier New" pitchFamily="49" charset="0"/>
                <a:cs typeface="Courier New" pitchFamily="49" charset="0"/>
              </a:rPr>
              <a:t>      Statistics stats;</a:t>
            </a:r>
          </a:p>
          <a:p>
            <a:r>
              <a:rPr lang="en-US" sz="2100" noProof="1" smtClean="0">
                <a:latin typeface="Courier New" pitchFamily="49" charset="0"/>
                <a:cs typeface="Courier New" pitchFamily="49" charset="0"/>
              </a:rPr>
              <a:t>      function new();</a:t>
            </a:r>
          </a:p>
          <a:p>
            <a:r>
              <a:rPr lang="en-US" sz="2100" noProof="1" smtClean="0">
                <a:latin typeface="Courier New" pitchFamily="49" charset="0"/>
                <a:cs typeface="Courier New" pitchFamily="49" charset="0"/>
              </a:rPr>
              <a:t>         data_in = 3;</a:t>
            </a:r>
          </a:p>
          <a:p>
            <a:r>
              <a:rPr lang="en-US" sz="2100" noProof="1" smtClean="0">
                <a:latin typeface="Courier New" pitchFamily="49" charset="0"/>
                <a:cs typeface="Courier New" pitchFamily="49" charset="0"/>
              </a:rPr>
              <a:t>         address = 5;</a:t>
            </a:r>
          </a:p>
          <a:p>
            <a:r>
              <a:rPr lang="en-US" sz="2100" noProof="1" smtClean="0">
                <a:latin typeface="Courier New" pitchFamily="49" charset="0"/>
                <a:cs typeface="Courier New" pitchFamily="49" charset="0"/>
              </a:rPr>
              <a:t>         stats = new();</a:t>
            </a:r>
          </a:p>
          <a:p>
            <a:r>
              <a:rPr lang="en-US" sz="2100" noProof="1" smtClean="0">
                <a:latin typeface="Courier New" pitchFamily="49" charset="0"/>
                <a:cs typeface="Courier New" pitchFamily="49" charset="0"/>
              </a:rPr>
              <a:t>      endfunction</a:t>
            </a:r>
          </a:p>
          <a:p>
            <a:r>
              <a:rPr lang="en-US" sz="2100" noProof="1" smtClean="0">
                <a:latin typeface="Courier New" pitchFamily="49" charset="0"/>
                <a:cs typeface="Courier New" pitchFamily="49" charset="0"/>
              </a:rPr>
              <a:t>   endclass;</a:t>
            </a:r>
          </a:p>
          <a:p>
            <a:r>
              <a:rPr lang="en-US" sz="2100" noProof="1" smtClean="0">
                <a:latin typeface="Courier New" pitchFamily="49" charset="0"/>
                <a:cs typeface="Courier New" pitchFamily="49" charset="0"/>
              </a:rPr>
              <a:t>endpackage</a:t>
            </a:r>
            <a:endParaRPr lang="en-US" sz="2100" spc="-150" noProof="1">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5.17 Public vs Local</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43</a:t>
            </a:fld>
            <a:endParaRPr lang="en-US" dirty="0"/>
          </a:p>
        </p:txBody>
      </p:sp>
      <p:sp>
        <p:nvSpPr>
          <p:cNvPr id="9" name="TextBox 8"/>
          <p:cNvSpPr txBox="1"/>
          <p:nvPr/>
        </p:nvSpPr>
        <p:spPr>
          <a:xfrm>
            <a:off x="381000" y="1295400"/>
            <a:ext cx="7059048" cy="3416320"/>
          </a:xfrm>
          <a:prstGeom prst="rect">
            <a:avLst/>
          </a:prstGeom>
          <a:noFill/>
          <a:ln>
            <a:noFill/>
          </a:ln>
        </p:spPr>
        <p:txBody>
          <a:bodyPr wrap="none" rtlCol="0">
            <a:spAutoFit/>
          </a:bodyPr>
          <a:lstStyle/>
          <a:p>
            <a:r>
              <a:rPr lang="en-US" sz="2400" dirty="0" smtClean="0">
                <a:cs typeface="Times New Roman" pitchFamily="18" charset="0"/>
              </a:rPr>
              <a:t>C++/Java </a:t>
            </a:r>
          </a:p>
          <a:p>
            <a:pPr lvl="1">
              <a:buFont typeface="Arial" pitchFamily="34" charset="0"/>
              <a:buChar char="•"/>
            </a:pPr>
            <a:r>
              <a:rPr lang="en-US" sz="2400" dirty="0" smtClean="0">
                <a:cs typeface="Times New Roman" pitchFamily="18" charset="0"/>
              </a:rPr>
              <a:t>All variables in a class are local by default</a:t>
            </a:r>
          </a:p>
          <a:p>
            <a:pPr lvl="1">
              <a:buFont typeface="Arial" pitchFamily="34" charset="0"/>
              <a:buChar char="•"/>
            </a:pPr>
            <a:r>
              <a:rPr lang="en-US" sz="2400" dirty="0" smtClean="0">
                <a:cs typeface="Times New Roman" pitchFamily="18" charset="0"/>
              </a:rPr>
              <a:t>Classes provide accessor functions to allow access.</a:t>
            </a:r>
          </a:p>
          <a:p>
            <a:pPr lvl="1">
              <a:buFont typeface="Arial" pitchFamily="34" charset="0"/>
              <a:buChar char="•"/>
            </a:pPr>
            <a:r>
              <a:rPr lang="en-US" sz="2400" dirty="0" smtClean="0">
                <a:cs typeface="Times New Roman" pitchFamily="18" charset="0"/>
              </a:rPr>
              <a:t>Long term software stability is paramount.</a:t>
            </a:r>
          </a:p>
          <a:p>
            <a:pPr>
              <a:buFont typeface="Arial" pitchFamily="34" charset="0"/>
              <a:buChar char="•"/>
            </a:pPr>
            <a:endParaRPr lang="en-US" sz="2400" dirty="0" smtClean="0">
              <a:cs typeface="Times New Roman" pitchFamily="18" charset="0"/>
            </a:endParaRPr>
          </a:p>
          <a:p>
            <a:r>
              <a:rPr lang="en-US" sz="2400" dirty="0" smtClean="0">
                <a:cs typeface="Times New Roman" pitchFamily="18" charset="0"/>
              </a:rPr>
              <a:t>SystemVerilog </a:t>
            </a:r>
          </a:p>
          <a:p>
            <a:pPr lvl="1">
              <a:buFont typeface="Arial" pitchFamily="34" charset="0"/>
              <a:buChar char="•"/>
            </a:pPr>
            <a:r>
              <a:rPr lang="en-US" sz="2400" dirty="0" smtClean="0">
                <a:cs typeface="Times New Roman" pitchFamily="18" charset="0"/>
              </a:rPr>
              <a:t>All variables in a class are public by default</a:t>
            </a:r>
          </a:p>
          <a:p>
            <a:pPr lvl="1">
              <a:buFont typeface="Arial" pitchFamily="34" charset="0"/>
              <a:buChar char="•"/>
            </a:pPr>
            <a:r>
              <a:rPr lang="en-US" sz="2400" dirty="0" smtClean="0">
                <a:cs typeface="Times New Roman" pitchFamily="18" charset="0"/>
              </a:rPr>
              <a:t>Variables can be labeled </a:t>
            </a:r>
            <a:r>
              <a:rPr lang="en-US" sz="2200" dirty="0" smtClean="0">
                <a:latin typeface="Courier New" pitchFamily="49" charset="0"/>
                <a:cs typeface="Courier New" pitchFamily="49" charset="0"/>
              </a:rPr>
              <a:t>local</a:t>
            </a:r>
            <a:r>
              <a:rPr lang="en-US" sz="2400" dirty="0" smtClean="0">
                <a:cs typeface="Times New Roman" pitchFamily="18" charset="0"/>
              </a:rPr>
              <a:t> or </a:t>
            </a:r>
            <a:r>
              <a:rPr lang="en-US" sz="2200" dirty="0" smtClean="0">
                <a:latin typeface="Courier New" pitchFamily="49" charset="0"/>
                <a:cs typeface="Courier New" pitchFamily="49" charset="0"/>
              </a:rPr>
              <a:t>protected</a:t>
            </a:r>
            <a:r>
              <a:rPr lang="en-US" sz="2400" dirty="0" smtClean="0">
                <a:cs typeface="Times New Roman" pitchFamily="18" charset="0"/>
              </a:rPr>
              <a:t>.</a:t>
            </a:r>
          </a:p>
          <a:p>
            <a:pPr lvl="1">
              <a:buFont typeface="Arial" pitchFamily="34" charset="0"/>
              <a:buChar char="•"/>
            </a:pPr>
            <a:r>
              <a:rPr lang="en-US" sz="2400" dirty="0" smtClean="0">
                <a:cs typeface="Times New Roman" pitchFamily="18" charset="0"/>
              </a:rPr>
              <a:t>Tradeoff between software stability and flexibility.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0" y="228600"/>
            <a:ext cx="9144000" cy="707886"/>
          </a:xfrm>
          <a:prstGeom prst="rect">
            <a:avLst/>
          </a:prstGeom>
          <a:noFill/>
        </p:spPr>
        <p:txBody>
          <a:bodyPr wrap="square" rtlCol="0">
            <a:spAutoFit/>
          </a:bodyPr>
          <a:lstStyle/>
          <a:p>
            <a:pPr algn="ctr"/>
            <a:r>
              <a:rPr lang="en-US" sz="4000" dirty="0" smtClean="0"/>
              <a:t>5.18 Building a Testbench</a:t>
            </a:r>
          </a:p>
        </p:txBody>
      </p:sp>
      <p:sp>
        <p:nvSpPr>
          <p:cNvPr id="8" name="Slide Number Placeholder 7"/>
          <p:cNvSpPr>
            <a:spLocks noGrp="1"/>
          </p:cNvSpPr>
          <p:nvPr>
            <p:ph type="sldNum" sz="quarter" idx="12"/>
          </p:nvPr>
        </p:nvSpPr>
        <p:spPr/>
        <p:txBody>
          <a:bodyPr/>
          <a:lstStyle/>
          <a:p>
            <a:fld id="{40AF488E-6686-480A-A715-D02D7FC0CDA5}" type="slidenum">
              <a:rPr lang="en-US" smtClean="0"/>
              <a:pPr/>
              <a:t>44</a:t>
            </a:fld>
            <a:endParaRPr lang="en-US" dirty="0"/>
          </a:p>
        </p:txBody>
      </p:sp>
      <p:graphicFrame>
        <p:nvGraphicFramePr>
          <p:cNvPr id="6" name="Object 5"/>
          <p:cNvGraphicFramePr>
            <a:graphicFrameLocks noChangeAspect="1"/>
          </p:cNvGraphicFramePr>
          <p:nvPr/>
        </p:nvGraphicFramePr>
        <p:xfrm>
          <a:off x="747713" y="1524000"/>
          <a:ext cx="7788275" cy="4535488"/>
        </p:xfrm>
        <a:graphic>
          <a:graphicData uri="http://schemas.openxmlformats.org/presentationml/2006/ole">
            <mc:AlternateContent xmlns:mc="http://schemas.openxmlformats.org/markup-compatibility/2006">
              <mc:Choice xmlns:v="urn:schemas-microsoft-com:vml" Requires="v">
                <p:oleObj spid="_x0000_s27769" name="Visio" r:id="rId4" imgW="7011734" imgH="4079938" progId="Visio.Drawing.11">
                  <p:link updateAutomatic="1"/>
                </p:oleObj>
              </mc:Choice>
              <mc:Fallback>
                <p:oleObj name="Visio" r:id="rId4" imgW="7011734" imgH="4079938" progId="Visio.Drawing.11">
                  <p:link updateAutomatic="1"/>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7713" y="1524000"/>
                        <a:ext cx="7788275" cy="453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xfrm>
            <a:off x="8229600" y="6324600"/>
            <a:ext cx="914400" cy="365125"/>
          </a:xfrm>
          <a:noFill/>
        </p:spPr>
        <p:txBody>
          <a:bodyPr/>
          <a:lstStyle/>
          <a:p>
            <a:fld id="{68F96572-E10B-4D0D-89CC-8DD78E1CF7AC}" type="slidenum">
              <a:rPr lang="en-US"/>
              <a:pPr/>
              <a:t>5</a:t>
            </a:fld>
            <a:endParaRPr lang="en-US" dirty="0"/>
          </a:p>
        </p:txBody>
      </p:sp>
      <p:sp>
        <p:nvSpPr>
          <p:cNvPr id="24579" name="Rectangle 2"/>
          <p:cNvSpPr>
            <a:spLocks noGrp="1" noChangeArrowheads="1"/>
          </p:cNvSpPr>
          <p:nvPr>
            <p:ph type="title"/>
          </p:nvPr>
        </p:nvSpPr>
        <p:spPr>
          <a:xfrm>
            <a:off x="533400" y="0"/>
            <a:ext cx="8229600" cy="1143000"/>
          </a:xfrm>
        </p:spPr>
        <p:txBody>
          <a:bodyPr/>
          <a:lstStyle/>
          <a:p>
            <a:r>
              <a:rPr lang="en-US" dirty="0" smtClean="0"/>
              <a:t>5.5 OOP Terminology (cont)</a:t>
            </a:r>
          </a:p>
        </p:txBody>
      </p:sp>
      <p:sp>
        <p:nvSpPr>
          <p:cNvPr id="24580" name="Rectangle 3"/>
          <p:cNvSpPr>
            <a:spLocks noGrp="1" noChangeArrowheads="1"/>
          </p:cNvSpPr>
          <p:nvPr>
            <p:ph type="body" idx="1"/>
          </p:nvPr>
        </p:nvSpPr>
        <p:spPr>
          <a:xfrm>
            <a:off x="1741488" y="1066800"/>
            <a:ext cx="7402512" cy="5029200"/>
          </a:xfrm>
        </p:spPr>
        <p:txBody>
          <a:bodyPr>
            <a:normAutofit lnSpcReduction="10000"/>
          </a:bodyPr>
          <a:lstStyle/>
          <a:p>
            <a:pPr eaLnBrk="1" hangingPunct="1">
              <a:lnSpc>
                <a:spcPct val="80000"/>
              </a:lnSpc>
            </a:pPr>
            <a:r>
              <a:rPr lang="en-US" sz="2200" dirty="0" smtClean="0"/>
              <a:t>Class</a:t>
            </a:r>
          </a:p>
          <a:p>
            <a:pPr lvl="1" eaLnBrk="1" hangingPunct="1">
              <a:lnSpc>
                <a:spcPct val="80000"/>
              </a:lnSpc>
            </a:pPr>
            <a:r>
              <a:rPr lang="en-US" sz="2000" dirty="0" smtClean="0">
                <a:ea typeface="ＭＳ Ｐゴシック" charset="-128"/>
              </a:rPr>
              <a:t>Programming element “containing” related groups of features and functionality </a:t>
            </a:r>
          </a:p>
          <a:p>
            <a:pPr lvl="1" eaLnBrk="1" hangingPunct="1">
              <a:lnSpc>
                <a:spcPct val="80000"/>
              </a:lnSpc>
            </a:pPr>
            <a:r>
              <a:rPr lang="en-US" sz="2000" dirty="0" smtClean="0">
                <a:ea typeface="ＭＳ Ｐゴシック" charset="-128"/>
              </a:rPr>
              <a:t>Provides a template for building objects</a:t>
            </a:r>
          </a:p>
          <a:p>
            <a:pPr lvl="1" eaLnBrk="1" hangingPunct="1">
              <a:lnSpc>
                <a:spcPct val="80000"/>
              </a:lnSpc>
            </a:pPr>
            <a:r>
              <a:rPr lang="en-US" sz="2000" dirty="0" smtClean="0">
                <a:ea typeface="ＭＳ Ｐゴシック" charset="-128"/>
              </a:rPr>
              <a:t>Can be used as a data structure</a:t>
            </a:r>
          </a:p>
          <a:p>
            <a:pPr lvl="1" eaLnBrk="1" hangingPunct="1">
              <a:lnSpc>
                <a:spcPct val="80000"/>
              </a:lnSpc>
              <a:buFont typeface="Wingdings" pitchFamily="2" charset="2"/>
              <a:buNone/>
            </a:pPr>
            <a:endParaRPr lang="en-US" sz="1500" dirty="0" smtClean="0">
              <a:ea typeface="ＭＳ Ｐゴシック" charset="-128"/>
            </a:endParaRPr>
          </a:p>
          <a:p>
            <a:pPr eaLnBrk="1" hangingPunct="1">
              <a:lnSpc>
                <a:spcPct val="80000"/>
              </a:lnSpc>
            </a:pPr>
            <a:r>
              <a:rPr lang="en-US" sz="2200" dirty="0" smtClean="0"/>
              <a:t>Object</a:t>
            </a:r>
          </a:p>
          <a:p>
            <a:pPr lvl="1" eaLnBrk="1" hangingPunct="1">
              <a:lnSpc>
                <a:spcPct val="80000"/>
              </a:lnSpc>
            </a:pPr>
            <a:r>
              <a:rPr lang="en-US" sz="2000" dirty="0" smtClean="0">
                <a:ea typeface="ＭＳ Ｐゴシック" charset="-128"/>
              </a:rPr>
              <a:t>An object is an instance of a class</a:t>
            </a:r>
          </a:p>
          <a:p>
            <a:pPr lvl="1" eaLnBrk="1" hangingPunct="1">
              <a:lnSpc>
                <a:spcPct val="80000"/>
              </a:lnSpc>
              <a:buFont typeface="Wingdings" pitchFamily="2" charset="2"/>
              <a:buNone/>
            </a:pPr>
            <a:endParaRPr lang="en-US" sz="1500" dirty="0" smtClean="0">
              <a:ea typeface="ＭＳ Ｐゴシック" charset="-128"/>
            </a:endParaRPr>
          </a:p>
          <a:p>
            <a:pPr eaLnBrk="1" hangingPunct="1">
              <a:lnSpc>
                <a:spcPct val="80000"/>
              </a:lnSpc>
            </a:pPr>
            <a:r>
              <a:rPr lang="en-US" sz="2200" dirty="0" smtClean="0"/>
              <a:t>Handle</a:t>
            </a:r>
          </a:p>
          <a:p>
            <a:pPr lvl="1" eaLnBrk="1" hangingPunct="1">
              <a:lnSpc>
                <a:spcPct val="80000"/>
              </a:lnSpc>
            </a:pPr>
            <a:r>
              <a:rPr lang="en-US" sz="2000" dirty="0" smtClean="0">
                <a:ea typeface="ＭＳ Ｐゴシック" charset="-128"/>
              </a:rPr>
              <a:t>Type-safe pointer to an object – can not be corrupted</a:t>
            </a:r>
          </a:p>
          <a:p>
            <a:pPr eaLnBrk="1" hangingPunct="1">
              <a:lnSpc>
                <a:spcPct val="80000"/>
              </a:lnSpc>
            </a:pPr>
            <a:endParaRPr lang="en-US" sz="1600" dirty="0" smtClean="0">
              <a:solidFill>
                <a:schemeClr val="tx1"/>
              </a:solidFill>
            </a:endParaRPr>
          </a:p>
          <a:p>
            <a:pPr eaLnBrk="1" hangingPunct="1">
              <a:lnSpc>
                <a:spcPct val="80000"/>
              </a:lnSpc>
            </a:pPr>
            <a:r>
              <a:rPr lang="en-US" sz="2200" dirty="0" smtClean="0"/>
              <a:t>Properties</a:t>
            </a:r>
          </a:p>
          <a:p>
            <a:pPr lvl="1" eaLnBrk="1" hangingPunct="1">
              <a:lnSpc>
                <a:spcPct val="80000"/>
              </a:lnSpc>
            </a:pPr>
            <a:r>
              <a:rPr lang="en-US" sz="2000" dirty="0" smtClean="0">
                <a:ea typeface="ＭＳ Ｐゴシック" charset="-128"/>
              </a:rPr>
              <a:t>Variables contained in the instance of the class</a:t>
            </a:r>
          </a:p>
          <a:p>
            <a:pPr lvl="1" eaLnBrk="1" hangingPunct="1">
              <a:lnSpc>
                <a:spcPct val="80000"/>
              </a:lnSpc>
              <a:buFont typeface="Wingdings" pitchFamily="2" charset="2"/>
              <a:buNone/>
            </a:pPr>
            <a:endParaRPr lang="en-US" sz="1500" dirty="0" smtClean="0">
              <a:ea typeface="ＭＳ Ｐゴシック" charset="-128"/>
            </a:endParaRPr>
          </a:p>
          <a:p>
            <a:pPr eaLnBrk="1" hangingPunct="1">
              <a:lnSpc>
                <a:spcPct val="80000"/>
              </a:lnSpc>
            </a:pPr>
            <a:r>
              <a:rPr lang="en-US" sz="2200" dirty="0" smtClean="0"/>
              <a:t>Methods </a:t>
            </a:r>
          </a:p>
          <a:p>
            <a:pPr lvl="1" eaLnBrk="1" hangingPunct="1">
              <a:lnSpc>
                <a:spcPct val="80000"/>
              </a:lnSpc>
            </a:pPr>
            <a:r>
              <a:rPr lang="en-US" sz="2000" dirty="0" smtClean="0">
                <a:ea typeface="ＭＳ Ｐゴシック" charset="-128"/>
              </a:rPr>
              <a:t>Tasks/functions (algorithms) that operate on the properties in this instance of the class</a:t>
            </a:r>
          </a:p>
        </p:txBody>
      </p:sp>
      <p:sp>
        <p:nvSpPr>
          <p:cNvPr id="24581" name="Text Box 4"/>
          <p:cNvSpPr txBox="1">
            <a:spLocks noChangeArrowheads="1"/>
          </p:cNvSpPr>
          <p:nvPr/>
        </p:nvSpPr>
        <p:spPr bwMode="auto">
          <a:xfrm>
            <a:off x="152400" y="1219200"/>
            <a:ext cx="1479550" cy="596900"/>
          </a:xfrm>
          <a:prstGeom prst="rect">
            <a:avLst/>
          </a:prstGeom>
          <a:solidFill>
            <a:srgbClr val="CCFFFF"/>
          </a:solidFill>
          <a:ln w="9525">
            <a:solidFill>
              <a:schemeClr val="tx1"/>
            </a:solid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Blueprint for a house</a:t>
            </a:r>
          </a:p>
        </p:txBody>
      </p:sp>
      <p:sp>
        <p:nvSpPr>
          <p:cNvPr id="24582" name="Text Box 5"/>
          <p:cNvSpPr txBox="1">
            <a:spLocks noChangeArrowheads="1"/>
          </p:cNvSpPr>
          <p:nvPr/>
        </p:nvSpPr>
        <p:spPr bwMode="auto">
          <a:xfrm>
            <a:off x="228600" y="27432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A complete</a:t>
            </a:r>
            <a:br>
              <a:rPr lang="en-US" b="0" dirty="0"/>
            </a:br>
            <a:r>
              <a:rPr lang="en-US" b="0" dirty="0"/>
              <a:t>house</a:t>
            </a:r>
          </a:p>
        </p:txBody>
      </p:sp>
      <p:sp>
        <p:nvSpPr>
          <p:cNvPr id="24583" name="Text Box 6"/>
          <p:cNvSpPr txBox="1">
            <a:spLocks noChangeArrowheads="1"/>
          </p:cNvSpPr>
          <p:nvPr/>
        </p:nvSpPr>
        <p:spPr bwMode="auto">
          <a:xfrm>
            <a:off x="228600" y="42672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Light</a:t>
            </a:r>
            <a:br>
              <a:rPr lang="en-US" b="0" dirty="0"/>
            </a:br>
            <a:r>
              <a:rPr lang="en-US" b="0" dirty="0"/>
              <a:t>switches</a:t>
            </a:r>
          </a:p>
        </p:txBody>
      </p:sp>
      <p:sp>
        <p:nvSpPr>
          <p:cNvPr id="24584" name="Text Box 7"/>
          <p:cNvSpPr txBox="1">
            <a:spLocks noChangeArrowheads="1"/>
          </p:cNvSpPr>
          <p:nvPr/>
        </p:nvSpPr>
        <p:spPr bwMode="auto">
          <a:xfrm>
            <a:off x="228600" y="50292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Turn on/off switches</a:t>
            </a:r>
          </a:p>
        </p:txBody>
      </p:sp>
      <p:sp>
        <p:nvSpPr>
          <p:cNvPr id="24585" name="Text Box 8"/>
          <p:cNvSpPr txBox="1">
            <a:spLocks noChangeArrowheads="1"/>
          </p:cNvSpPr>
          <p:nvPr/>
        </p:nvSpPr>
        <p:spPr bwMode="auto">
          <a:xfrm>
            <a:off x="228600" y="3505200"/>
            <a:ext cx="1403350" cy="596900"/>
          </a:xfrm>
          <a:prstGeom prst="rect">
            <a:avLst/>
          </a:prstGeom>
          <a:solidFill>
            <a:srgbClr val="CCFFFF"/>
          </a:solidFill>
          <a:ln w="9525">
            <a:solidFill>
              <a:schemeClr val="tx1"/>
            </a:solidFill>
            <a:miter lim="800000"/>
            <a:headEnd/>
            <a:tailEnd/>
          </a:ln>
        </p:spPr>
        <p:txBody>
          <a:bodyPr lIns="92075" tIns="46038" rIns="92075" bIns="46038">
            <a:spAutoFit/>
          </a:bodyPr>
          <a:lstStyle/>
          <a:p>
            <a:pPr algn="l" defTabSz="954088" eaLnBrk="0" hangingPunct="0">
              <a:lnSpc>
                <a:spcPct val="90000"/>
              </a:lnSpc>
              <a:spcBef>
                <a:spcPct val="50000"/>
              </a:spcBef>
              <a:buClr>
                <a:srgbClr val="000099"/>
              </a:buClr>
              <a:buSzPct val="80000"/>
              <a:buFont typeface="Wingdings" pitchFamily="2" charset="2"/>
              <a:buNone/>
            </a:pPr>
            <a:r>
              <a:rPr lang="en-US" b="0" dirty="0"/>
              <a:t>Address of a house</a:t>
            </a:r>
          </a:p>
        </p:txBody>
      </p:sp>
      <p:sp>
        <p:nvSpPr>
          <p:cNvPr id="10" name="Rectangle 14"/>
          <p:cNvSpPr>
            <a:spLocks noChangeArrowheads="1"/>
          </p:cNvSpPr>
          <p:nvPr/>
        </p:nvSpPr>
        <p:spPr bwMode="auto">
          <a:xfrm>
            <a:off x="2438400" y="6172200"/>
            <a:ext cx="4343400" cy="246222"/>
          </a:xfrm>
          <a:prstGeom prst="rect">
            <a:avLst/>
          </a:prstGeom>
          <a:noFill/>
          <a:ln w="9525">
            <a:noFill/>
            <a:miter lim="800000"/>
            <a:headEnd/>
            <a:tailEnd/>
          </a:ln>
        </p:spPr>
        <p:txBody>
          <a:bodyPr wrap="square">
            <a:spAutoFit/>
          </a:bodyPr>
          <a:lstStyle/>
          <a:p>
            <a:r>
              <a:rPr lang="es-ES" sz="1000" dirty="0" smtClean="0"/>
              <a:t>  Dr. Meeta Yadiv, </a:t>
            </a:r>
            <a:r>
              <a:rPr lang="en-US" sz="1000" dirty="0" smtClean="0"/>
              <a:t>ASIC Verification, North Carolina State University Fall 2007 </a:t>
            </a:r>
            <a:endParaRPr lang="en-US" sz="1000" dirty="0"/>
          </a:p>
        </p:txBody>
      </p:sp>
      <p:sp>
        <p:nvSpPr>
          <p:cNvPr id="11" name="Footer Placeholder 10"/>
          <p:cNvSpPr>
            <a:spLocks noGrp="1"/>
          </p:cNvSpPr>
          <p:nvPr>
            <p:ph type="ftr" sz="quarter" idx="11"/>
          </p:nvPr>
        </p:nvSpPr>
        <p:spPr>
          <a:xfrm>
            <a:off x="3124200" y="6324600"/>
            <a:ext cx="3581400" cy="365125"/>
          </a:xfrm>
        </p:spPr>
        <p:txBody>
          <a:bodyPr/>
          <a:lstStyle/>
          <a:p>
            <a:r>
              <a:rPr lang="en-US" dirty="0" smtClean="0"/>
              <a:t>Chapter 5 Copyright 2011 G. Tumbush, C. Spear v1.1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p:cNvGraphicFramePr>
            <a:graphicFrameLocks noGrp="1" noChangeAspect="1"/>
          </p:cNvGraphicFramePr>
          <p:nvPr>
            <p:ph type="tbl" idx="1"/>
          </p:nvPr>
        </p:nvGraphicFramePr>
        <p:xfrm>
          <a:off x="1296988" y="1651000"/>
          <a:ext cx="6765925" cy="5118100"/>
        </p:xfrm>
        <a:graphic>
          <a:graphicData uri="http://schemas.openxmlformats.org/presentationml/2006/ole">
            <mc:AlternateContent xmlns:mc="http://schemas.openxmlformats.org/markup-compatibility/2006">
              <mc:Choice xmlns:v="urn:schemas-microsoft-com:vml" Requires="v">
                <p:oleObj spid="_x0000_s3193" name="Document" r:id="rId4" imgW="7603278" imgH="5751314" progId="Word.Document.8">
                  <p:embed/>
                </p:oleObj>
              </mc:Choice>
              <mc:Fallback>
                <p:oleObj name="Document" r:id="rId4" imgW="7603278" imgH="5751314" progId="Word.Document.8">
                  <p:embed/>
                  <p:pic>
                    <p:nvPicPr>
                      <p:cNvPr id="0" name="Picture 97"/>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1651000"/>
                        <a:ext cx="6765925" cy="511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14"/>
          <p:cNvSpPr>
            <a:spLocks noChangeArrowheads="1"/>
          </p:cNvSpPr>
          <p:nvPr/>
        </p:nvSpPr>
        <p:spPr bwMode="auto">
          <a:xfrm>
            <a:off x="2438400" y="6248400"/>
            <a:ext cx="4343400" cy="246222"/>
          </a:xfrm>
          <a:prstGeom prst="rect">
            <a:avLst/>
          </a:prstGeom>
          <a:noFill/>
          <a:ln w="9525">
            <a:noFill/>
            <a:miter lim="800000"/>
            <a:headEnd/>
            <a:tailEnd/>
          </a:ln>
        </p:spPr>
        <p:txBody>
          <a:bodyPr wrap="square">
            <a:spAutoFit/>
          </a:bodyPr>
          <a:lstStyle/>
          <a:p>
            <a:r>
              <a:rPr lang="es-ES" sz="1000" dirty="0" smtClean="0"/>
              <a:t>  Dr. Meeta Yadiv, </a:t>
            </a:r>
            <a:r>
              <a:rPr lang="en-US" sz="1000" dirty="0" smtClean="0"/>
              <a:t>ASIC Verification, North Carolina State University Fall 2007 </a:t>
            </a:r>
            <a:endParaRPr lang="en-US" sz="1000" dirty="0"/>
          </a:p>
        </p:txBody>
      </p:sp>
      <p:sp>
        <p:nvSpPr>
          <p:cNvPr id="26627" name="Slide Number Placeholder 3"/>
          <p:cNvSpPr>
            <a:spLocks noGrp="1"/>
          </p:cNvSpPr>
          <p:nvPr>
            <p:ph type="sldNum" sz="quarter" idx="10"/>
          </p:nvPr>
        </p:nvSpPr>
        <p:spPr>
          <a:noFill/>
        </p:spPr>
        <p:txBody>
          <a:bodyPr/>
          <a:lstStyle/>
          <a:p>
            <a:fld id="{7122F31B-BF58-493E-BC73-11AE521AD6C7}" type="slidenum">
              <a:rPr lang="en-US"/>
              <a:pPr/>
              <a:t>6</a:t>
            </a:fld>
            <a:endParaRPr lang="en-US" dirty="0"/>
          </a:p>
        </p:txBody>
      </p:sp>
      <p:sp>
        <p:nvSpPr>
          <p:cNvPr id="26628" name="Rectangle 2"/>
          <p:cNvSpPr>
            <a:spLocks noGrp="1" noChangeArrowheads="1"/>
          </p:cNvSpPr>
          <p:nvPr>
            <p:ph type="title"/>
          </p:nvPr>
        </p:nvSpPr>
        <p:spPr/>
        <p:txBody>
          <a:bodyPr/>
          <a:lstStyle/>
          <a:p>
            <a:r>
              <a:rPr lang="en-US" dirty="0" smtClean="0"/>
              <a:t>5.5 OOP Terminology (cont)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dirty="0"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5.3 Your First Class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7</a:t>
            </a:fld>
            <a:endParaRPr lang="en-US" dirty="0"/>
          </a:p>
        </p:txBody>
      </p:sp>
      <p:sp>
        <p:nvSpPr>
          <p:cNvPr id="10" name="TextBox 9"/>
          <p:cNvSpPr txBox="1"/>
          <p:nvPr/>
        </p:nvSpPr>
        <p:spPr>
          <a:xfrm>
            <a:off x="457200" y="1219200"/>
            <a:ext cx="5493812" cy="3785652"/>
          </a:xfrm>
          <a:prstGeom prst="rect">
            <a:avLst/>
          </a:prstGeom>
          <a:solidFill>
            <a:srgbClr val="FFFFCC"/>
          </a:solidFill>
          <a:ln>
            <a:solidFill>
              <a:schemeClr val="tx1"/>
            </a:solidFill>
          </a:ln>
        </p:spPr>
        <p:txBody>
          <a:bodyPr wrap="none" rtlCol="0">
            <a:spAutoFit/>
          </a:bodyPr>
          <a:lstStyle/>
          <a:p>
            <a:r>
              <a:rPr lang="en-US" sz="2000" spc="-150" noProof="1" smtClean="0">
                <a:latin typeface="Courier New" pitchFamily="49" charset="0"/>
                <a:cs typeface="Courier New" pitchFamily="49" charset="0"/>
              </a:rPr>
              <a:t>class Transaction;</a:t>
            </a:r>
          </a:p>
          <a:p>
            <a:r>
              <a:rPr lang="en-US" sz="2000" spc="-150" noProof="1" smtClean="0">
                <a:latin typeface="Courier New" pitchFamily="49" charset="0"/>
                <a:cs typeface="Courier New" pitchFamily="49" charset="0"/>
              </a:rPr>
              <a:t>   bit [31:0] addr, crc, data[8];</a:t>
            </a:r>
          </a:p>
          <a:p>
            <a:r>
              <a:rPr lang="en-US" sz="2000" spc="-150" noProof="1" smtClean="0">
                <a:latin typeface="Courier New" pitchFamily="49" charset="0"/>
                <a:cs typeface="Courier New" pitchFamily="49" charset="0"/>
              </a:rPr>
              <a:t>   </a:t>
            </a:r>
          </a:p>
          <a:p>
            <a:r>
              <a:rPr lang="en-US" sz="2000" spc="-150" noProof="1" smtClean="0">
                <a:latin typeface="Courier New" pitchFamily="49" charset="0"/>
                <a:cs typeface="Courier New" pitchFamily="49" charset="0"/>
              </a:rPr>
              <a:t>   function void display;</a:t>
            </a:r>
          </a:p>
          <a:p>
            <a:pPr lvl="1"/>
            <a:r>
              <a:rPr lang="en-US" sz="2000" spc="-150" noProof="1" smtClean="0">
                <a:latin typeface="Courier New" pitchFamily="49" charset="0"/>
                <a:cs typeface="Courier New" pitchFamily="49" charset="0"/>
              </a:rPr>
              <a:t>  $display(“Transaction: %h”, addr);</a:t>
            </a:r>
          </a:p>
          <a:p>
            <a:pPr lvl="1"/>
            <a:r>
              <a:rPr lang="en-US" sz="2000" spc="-150" noProof="1" smtClean="0">
                <a:latin typeface="Courier New" pitchFamily="49" charset="0"/>
                <a:cs typeface="Courier New" pitchFamily="49" charset="0"/>
              </a:rPr>
              <a:t>endfunction</a:t>
            </a:r>
          </a:p>
          <a:p>
            <a:pPr lvl="1"/>
            <a:endParaRPr lang="en-US" sz="2000" spc="-150" noProof="1" smtClean="0">
              <a:latin typeface="Courier New" pitchFamily="49" charset="0"/>
              <a:cs typeface="Courier New" pitchFamily="49" charset="0"/>
            </a:endParaRPr>
          </a:p>
          <a:p>
            <a:pPr lvl="1"/>
            <a:r>
              <a:rPr lang="en-US" sz="2000" spc="-150" noProof="1" smtClean="0">
                <a:latin typeface="Courier New" pitchFamily="49" charset="0"/>
                <a:cs typeface="Courier New" pitchFamily="49" charset="0"/>
              </a:rPr>
              <a:t>fuction void calc_crc;</a:t>
            </a:r>
          </a:p>
          <a:p>
            <a:pPr lvl="1"/>
            <a:r>
              <a:rPr lang="en-US" sz="2000" spc="-150" noProof="1" smtClean="0">
                <a:latin typeface="Courier New" pitchFamily="49" charset="0"/>
                <a:cs typeface="Courier New" pitchFamily="49" charset="0"/>
              </a:rPr>
              <a:t>   crc = addr ^ data.xor;</a:t>
            </a:r>
          </a:p>
          <a:p>
            <a:pPr lvl="1"/>
            <a:r>
              <a:rPr lang="en-US" sz="2000" spc="-150" noProof="1" smtClean="0">
                <a:latin typeface="Courier New" pitchFamily="49" charset="0"/>
                <a:cs typeface="Courier New" pitchFamily="49" charset="0"/>
              </a:rPr>
              <a:t>endfunction</a:t>
            </a:r>
          </a:p>
          <a:p>
            <a:endParaRPr lang="en-US" sz="2000" spc="-150" noProof="1" smtClean="0">
              <a:latin typeface="Courier New" pitchFamily="49" charset="0"/>
              <a:cs typeface="Courier New" pitchFamily="49" charset="0"/>
            </a:endParaRPr>
          </a:p>
          <a:p>
            <a:r>
              <a:rPr lang="en-US" sz="2000" spc="-150" noProof="1" smtClean="0">
                <a:latin typeface="Courier New" pitchFamily="49" charset="0"/>
                <a:cs typeface="Courier New" pitchFamily="49" charset="0"/>
              </a:rPr>
              <a:t>endclass</a:t>
            </a:r>
          </a:p>
        </p:txBody>
      </p:sp>
      <p:sp>
        <p:nvSpPr>
          <p:cNvPr id="12" name="TextBox 11"/>
          <p:cNvSpPr txBox="1"/>
          <p:nvPr/>
        </p:nvSpPr>
        <p:spPr>
          <a:xfrm>
            <a:off x="2514600" y="2743200"/>
            <a:ext cx="1396536" cy="400110"/>
          </a:xfrm>
          <a:prstGeom prst="rect">
            <a:avLst/>
          </a:prstGeom>
          <a:noFill/>
        </p:spPr>
        <p:txBody>
          <a:bodyPr wrap="none" rtlCol="0">
            <a:spAutoFit/>
          </a:bodyPr>
          <a:lstStyle/>
          <a:p>
            <a:r>
              <a:rPr lang="en-US" sz="2000" spc="-150" dirty="0" smtClean="0">
                <a:solidFill>
                  <a:srgbClr val="FF0000"/>
                </a:solidFill>
                <a:latin typeface="Courier New" pitchFamily="49" charset="0"/>
                <a:cs typeface="Courier New" pitchFamily="49" charset="0"/>
              </a:rPr>
              <a:t>: display</a:t>
            </a:r>
          </a:p>
        </p:txBody>
      </p:sp>
      <p:sp>
        <p:nvSpPr>
          <p:cNvPr id="13" name="TextBox 12"/>
          <p:cNvSpPr txBox="1"/>
          <p:nvPr/>
        </p:nvSpPr>
        <p:spPr>
          <a:xfrm>
            <a:off x="2438400" y="3962400"/>
            <a:ext cx="1531188" cy="400110"/>
          </a:xfrm>
          <a:prstGeom prst="rect">
            <a:avLst/>
          </a:prstGeom>
          <a:noFill/>
        </p:spPr>
        <p:txBody>
          <a:bodyPr wrap="none" rtlCol="0">
            <a:spAutoFit/>
          </a:bodyPr>
          <a:lstStyle/>
          <a:p>
            <a:r>
              <a:rPr lang="en-US" sz="2000" spc="-150" dirty="0" smtClean="0">
                <a:solidFill>
                  <a:srgbClr val="FF0000"/>
                </a:solidFill>
                <a:latin typeface="Courier New" pitchFamily="49" charset="0"/>
                <a:cs typeface="Courier New" pitchFamily="49" charset="0"/>
              </a:rPr>
              <a:t>: calc_crc</a:t>
            </a:r>
          </a:p>
        </p:txBody>
      </p:sp>
      <p:sp>
        <p:nvSpPr>
          <p:cNvPr id="14" name="TextBox 13"/>
          <p:cNvSpPr txBox="1"/>
          <p:nvPr/>
        </p:nvSpPr>
        <p:spPr>
          <a:xfrm>
            <a:off x="1524000" y="4572000"/>
            <a:ext cx="1935145" cy="400110"/>
          </a:xfrm>
          <a:prstGeom prst="rect">
            <a:avLst/>
          </a:prstGeom>
          <a:noFill/>
        </p:spPr>
        <p:txBody>
          <a:bodyPr wrap="none" rtlCol="0">
            <a:spAutoFit/>
          </a:bodyPr>
          <a:lstStyle/>
          <a:p>
            <a:r>
              <a:rPr lang="en-US" sz="2000" spc="-150" dirty="0" smtClean="0">
                <a:solidFill>
                  <a:srgbClr val="FF0000"/>
                </a:solidFill>
                <a:latin typeface="Courier New" pitchFamily="49" charset="0"/>
                <a:cs typeface="Courier New" pitchFamily="49" charset="0"/>
              </a:rPr>
              <a:t>: Transaction</a:t>
            </a:r>
          </a:p>
        </p:txBody>
      </p:sp>
      <p:grpSp>
        <p:nvGrpSpPr>
          <p:cNvPr id="17" name="Group 16"/>
          <p:cNvGrpSpPr/>
          <p:nvPr/>
        </p:nvGrpSpPr>
        <p:grpSpPr>
          <a:xfrm>
            <a:off x="5029200" y="1447800"/>
            <a:ext cx="4114800" cy="461665"/>
            <a:chOff x="4724400" y="1447800"/>
            <a:chExt cx="4114800" cy="461665"/>
          </a:xfrm>
        </p:grpSpPr>
        <p:cxnSp>
          <p:nvCxnSpPr>
            <p:cNvPr id="15" name="Straight Arrow Connector 14"/>
            <p:cNvCxnSpPr/>
            <p:nvPr/>
          </p:nvCxnSpPr>
          <p:spPr>
            <a:xfrm>
              <a:off x="4724400" y="1752600"/>
              <a:ext cx="990600" cy="1588"/>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715000" y="1447800"/>
              <a:ext cx="3124200" cy="461665"/>
            </a:xfrm>
            <a:prstGeom prst="rect">
              <a:avLst/>
            </a:prstGeom>
            <a:noFill/>
          </p:spPr>
          <p:txBody>
            <a:bodyPr wrap="square" rtlCol="0">
              <a:spAutoFit/>
            </a:bodyPr>
            <a:lstStyle/>
            <a:p>
              <a:r>
                <a:rPr lang="en-US" sz="2400" dirty="0" smtClean="0">
                  <a:solidFill>
                    <a:srgbClr val="FF0000"/>
                  </a:solidFill>
                </a:rPr>
                <a:t>properties or variables</a:t>
              </a:r>
            </a:p>
          </p:txBody>
        </p:sp>
      </p:grpSp>
      <p:grpSp>
        <p:nvGrpSpPr>
          <p:cNvPr id="22" name="Group 21"/>
          <p:cNvGrpSpPr/>
          <p:nvPr/>
        </p:nvGrpSpPr>
        <p:grpSpPr>
          <a:xfrm>
            <a:off x="3962400" y="2133600"/>
            <a:ext cx="3581400" cy="461665"/>
            <a:chOff x="4114800" y="2286000"/>
            <a:chExt cx="3581400" cy="461665"/>
          </a:xfrm>
        </p:grpSpPr>
        <p:cxnSp>
          <p:nvCxnSpPr>
            <p:cNvPr id="18" name="Straight Arrow Connector 17"/>
            <p:cNvCxnSpPr/>
            <p:nvPr/>
          </p:nvCxnSpPr>
          <p:spPr>
            <a:xfrm>
              <a:off x="4114800" y="2514600"/>
              <a:ext cx="1981200" cy="1588"/>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172200" y="2286000"/>
              <a:ext cx="1524000" cy="461665"/>
            </a:xfrm>
            <a:prstGeom prst="rect">
              <a:avLst/>
            </a:prstGeom>
            <a:noFill/>
          </p:spPr>
          <p:txBody>
            <a:bodyPr wrap="square" rtlCol="0">
              <a:spAutoFit/>
            </a:bodyPr>
            <a:lstStyle/>
            <a:p>
              <a:r>
                <a:rPr lang="en-US" sz="2400" dirty="0" smtClean="0">
                  <a:solidFill>
                    <a:srgbClr val="FF0000"/>
                  </a:solidFill>
                </a:rPr>
                <a:t>method</a:t>
              </a:r>
            </a:p>
          </p:txBody>
        </p:sp>
      </p:grpSp>
      <p:grpSp>
        <p:nvGrpSpPr>
          <p:cNvPr id="23" name="Group 22"/>
          <p:cNvGrpSpPr/>
          <p:nvPr/>
        </p:nvGrpSpPr>
        <p:grpSpPr>
          <a:xfrm>
            <a:off x="4038600" y="3352800"/>
            <a:ext cx="3581400" cy="461665"/>
            <a:chOff x="2895600" y="3733800"/>
            <a:chExt cx="3581400" cy="461665"/>
          </a:xfrm>
        </p:grpSpPr>
        <p:cxnSp>
          <p:nvCxnSpPr>
            <p:cNvPr id="20" name="Straight Arrow Connector 19"/>
            <p:cNvCxnSpPr/>
            <p:nvPr/>
          </p:nvCxnSpPr>
          <p:spPr>
            <a:xfrm>
              <a:off x="2895600" y="3962400"/>
              <a:ext cx="2057400" cy="1588"/>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53000" y="3733800"/>
              <a:ext cx="1524000" cy="461665"/>
            </a:xfrm>
            <a:prstGeom prst="rect">
              <a:avLst/>
            </a:prstGeom>
            <a:noFill/>
          </p:spPr>
          <p:txBody>
            <a:bodyPr wrap="square" rtlCol="0">
              <a:spAutoFit/>
            </a:bodyPr>
            <a:lstStyle/>
            <a:p>
              <a:r>
                <a:rPr lang="en-US" sz="2400" dirty="0" smtClean="0">
                  <a:solidFill>
                    <a:srgbClr val="FF0000"/>
                  </a:solidFill>
                </a:rPr>
                <a:t>method</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5.4 Where to define (and use) a Class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8</a:t>
            </a:fld>
            <a:endParaRPr lang="en-US" dirty="0"/>
          </a:p>
        </p:txBody>
      </p:sp>
      <p:sp>
        <p:nvSpPr>
          <p:cNvPr id="10" name="TextBox 9"/>
          <p:cNvSpPr txBox="1"/>
          <p:nvPr/>
        </p:nvSpPr>
        <p:spPr>
          <a:xfrm>
            <a:off x="990600" y="1143000"/>
            <a:ext cx="5008679" cy="5262979"/>
          </a:xfrm>
          <a:prstGeom prst="rect">
            <a:avLst/>
          </a:prstGeom>
          <a:noFill/>
        </p:spPr>
        <p:txBody>
          <a:bodyPr wrap="none" rtlCol="0">
            <a:spAutoFit/>
          </a:bodyPr>
          <a:lstStyle/>
          <a:p>
            <a:r>
              <a:rPr lang="en-US" sz="2400" dirty="0" smtClean="0"/>
              <a:t>A class can be defined in:</a:t>
            </a:r>
          </a:p>
          <a:p>
            <a:pPr marL="457200" indent="-457200">
              <a:buFont typeface="+mj-lt"/>
              <a:buAutoNum type="arabicPeriod"/>
            </a:pPr>
            <a:r>
              <a:rPr lang="en-US" sz="2400" dirty="0" smtClean="0"/>
              <a:t>program</a:t>
            </a:r>
          </a:p>
          <a:p>
            <a:pPr marL="457200" indent="-457200">
              <a:buFont typeface="+mj-lt"/>
              <a:buAutoNum type="arabicPeriod"/>
            </a:pPr>
            <a:r>
              <a:rPr lang="en-US" sz="2400" dirty="0" smtClean="0"/>
              <a:t>module</a:t>
            </a:r>
          </a:p>
          <a:p>
            <a:pPr marL="457200" indent="-457200">
              <a:buFont typeface="+mj-lt"/>
              <a:buAutoNum type="arabicPeriod"/>
            </a:pPr>
            <a:r>
              <a:rPr lang="en-US" sz="2400" dirty="0" smtClean="0"/>
              <a:t>package</a:t>
            </a:r>
          </a:p>
          <a:p>
            <a:pPr marL="457200" indent="-457200"/>
            <a:endParaRPr lang="en-US" sz="2400" dirty="0" smtClean="0"/>
          </a:p>
          <a:p>
            <a:r>
              <a:rPr lang="en-US" sz="2400" dirty="0" smtClean="0"/>
              <a:t>A class can be used in:</a:t>
            </a:r>
          </a:p>
          <a:p>
            <a:pPr marL="457200" indent="-457200">
              <a:buFont typeface="+mj-lt"/>
              <a:buAutoNum type="arabicPeriod"/>
            </a:pPr>
            <a:r>
              <a:rPr lang="en-US" sz="2400" dirty="0" smtClean="0"/>
              <a:t>module</a:t>
            </a:r>
          </a:p>
          <a:p>
            <a:pPr marL="457200" indent="-457200">
              <a:buFont typeface="+mj-lt"/>
              <a:buAutoNum type="arabicPeriod"/>
            </a:pPr>
            <a:r>
              <a:rPr lang="en-US" sz="2400" dirty="0" smtClean="0"/>
              <a:t>program</a:t>
            </a:r>
          </a:p>
          <a:p>
            <a:pPr marL="457200" indent="-457200">
              <a:buFont typeface="+mj-lt"/>
              <a:buAutoNum type="arabicPeriod"/>
            </a:pPr>
            <a:r>
              <a:rPr lang="en-US" sz="2400" dirty="0" smtClean="0"/>
              <a:t>package</a:t>
            </a:r>
          </a:p>
          <a:p>
            <a:pPr marL="457200" indent="-457200">
              <a:buFont typeface="+mj-lt"/>
              <a:buAutoNum type="arabicPeriod"/>
            </a:pPr>
            <a:r>
              <a:rPr lang="en-US" sz="2400" dirty="0" smtClean="0"/>
              <a:t>Can be constructed and extended</a:t>
            </a:r>
          </a:p>
          <a:p>
            <a:pPr marL="457200" indent="-457200"/>
            <a:endParaRPr lang="en-US" sz="2400" dirty="0" smtClean="0"/>
          </a:p>
          <a:p>
            <a:r>
              <a:rPr lang="en-US" sz="2400" dirty="0" smtClean="0"/>
              <a:t>Locations for defining classes:</a:t>
            </a:r>
          </a:p>
          <a:p>
            <a:pPr lvl="1">
              <a:buFont typeface="Arial" pitchFamily="34" charset="0"/>
              <a:buChar char="•"/>
            </a:pPr>
            <a:r>
              <a:rPr lang="en-US" sz="2400" dirty="0" smtClean="0"/>
              <a:t>Each class in a separate file</a:t>
            </a:r>
          </a:p>
          <a:p>
            <a:pPr lvl="1">
              <a:buFont typeface="Arial" pitchFamily="34" charset="0"/>
              <a:buChar char="•"/>
            </a:pPr>
            <a:r>
              <a:rPr lang="en-US" sz="2400" dirty="0" smtClean="0"/>
              <a:t>Related classes in a package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3124200" y="6356350"/>
            <a:ext cx="3505200" cy="365125"/>
          </a:xfrm>
        </p:spPr>
        <p:txBody>
          <a:bodyPr/>
          <a:lstStyle/>
          <a:p>
            <a:r>
              <a:rPr lang="en-US" smtClean="0"/>
              <a:t>Chapter 5 Copyright 2011 G. Tumbush, C. Spear v1.1</a:t>
            </a:r>
            <a:endParaRPr lang="en-US" dirty="0"/>
          </a:p>
        </p:txBody>
      </p:sp>
      <p:sp>
        <p:nvSpPr>
          <p:cNvPr id="7" name="TextBox 6"/>
          <p:cNvSpPr txBox="1"/>
          <p:nvPr/>
        </p:nvSpPr>
        <p:spPr>
          <a:xfrm>
            <a:off x="304800" y="228600"/>
            <a:ext cx="8516629" cy="707886"/>
          </a:xfrm>
          <a:prstGeom prst="rect">
            <a:avLst/>
          </a:prstGeom>
          <a:noFill/>
        </p:spPr>
        <p:txBody>
          <a:bodyPr wrap="square" rtlCol="0">
            <a:spAutoFit/>
          </a:bodyPr>
          <a:lstStyle/>
          <a:p>
            <a:pPr algn="ctr"/>
            <a:r>
              <a:rPr lang="en-US" sz="4000" dirty="0" smtClean="0"/>
              <a:t>5.6 Creating new objects</a:t>
            </a:r>
          </a:p>
        </p:txBody>
      </p:sp>
      <p:sp>
        <p:nvSpPr>
          <p:cNvPr id="8" name="Slide Number Placeholder 7"/>
          <p:cNvSpPr>
            <a:spLocks noGrp="1"/>
          </p:cNvSpPr>
          <p:nvPr>
            <p:ph type="sldNum" sz="quarter" idx="12"/>
          </p:nvPr>
        </p:nvSpPr>
        <p:spPr/>
        <p:txBody>
          <a:bodyPr/>
          <a:lstStyle/>
          <a:p>
            <a:fld id="{40AF488E-6686-480A-A715-D02D7FC0CDA5}" type="slidenum">
              <a:rPr lang="en-US" smtClean="0"/>
              <a:pPr/>
              <a:t>9</a:t>
            </a:fld>
            <a:endParaRPr lang="en-US" dirty="0"/>
          </a:p>
        </p:txBody>
      </p:sp>
      <p:sp>
        <p:nvSpPr>
          <p:cNvPr id="10" name="TextBox 9"/>
          <p:cNvSpPr txBox="1"/>
          <p:nvPr/>
        </p:nvSpPr>
        <p:spPr>
          <a:xfrm>
            <a:off x="990600" y="1828800"/>
            <a:ext cx="2595582" cy="769441"/>
          </a:xfrm>
          <a:prstGeom prst="rect">
            <a:avLst/>
          </a:prstGeom>
          <a:solidFill>
            <a:srgbClr val="FFFFCC"/>
          </a:solidFill>
          <a:ln>
            <a:solidFill>
              <a:schemeClr val="tx1"/>
            </a:solidFill>
          </a:ln>
        </p:spPr>
        <p:txBody>
          <a:bodyPr wrap="none" rtlCol="0">
            <a:spAutoFit/>
          </a:bodyPr>
          <a:lstStyle/>
          <a:p>
            <a:r>
              <a:rPr lang="en-US" sz="2200" spc="-150" noProof="1" smtClean="0">
                <a:latin typeface="Courier New" pitchFamily="49" charset="0"/>
                <a:cs typeface="Courier New" pitchFamily="49" charset="0"/>
              </a:rPr>
              <a:t>Transaction tr; </a:t>
            </a:r>
          </a:p>
          <a:p>
            <a:r>
              <a:rPr lang="en-US" sz="2200" spc="-150" noProof="1" smtClean="0">
                <a:latin typeface="Courier New" pitchFamily="49" charset="0"/>
                <a:cs typeface="Courier New" pitchFamily="49" charset="0"/>
              </a:rPr>
              <a:t>tr = new();</a:t>
            </a:r>
          </a:p>
        </p:txBody>
      </p:sp>
      <p:cxnSp>
        <p:nvCxnSpPr>
          <p:cNvPr id="6" name="Straight Arrow Connector 5"/>
          <p:cNvCxnSpPr/>
          <p:nvPr/>
        </p:nvCxnSpPr>
        <p:spPr>
          <a:xfrm rot="16200000" flipH="1">
            <a:off x="2286000" y="2209800"/>
            <a:ext cx="838200" cy="8382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048000" y="2895600"/>
            <a:ext cx="1143000" cy="461665"/>
          </a:xfrm>
          <a:prstGeom prst="rect">
            <a:avLst/>
          </a:prstGeom>
          <a:noFill/>
        </p:spPr>
        <p:txBody>
          <a:bodyPr wrap="square" rtlCol="0">
            <a:spAutoFit/>
          </a:bodyPr>
          <a:lstStyle/>
          <a:p>
            <a:r>
              <a:rPr lang="en-US" sz="2400" dirty="0" smtClean="0">
                <a:solidFill>
                  <a:srgbClr val="FF0000"/>
                </a:solidFill>
              </a:rPr>
              <a:t>class</a:t>
            </a:r>
          </a:p>
        </p:txBody>
      </p:sp>
      <p:cxnSp>
        <p:nvCxnSpPr>
          <p:cNvPr id="12" name="Straight Arrow Connector 11"/>
          <p:cNvCxnSpPr/>
          <p:nvPr/>
        </p:nvCxnSpPr>
        <p:spPr>
          <a:xfrm rot="16200000" flipH="1">
            <a:off x="2895600" y="2133600"/>
            <a:ext cx="457200" cy="4572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2800" y="2362200"/>
            <a:ext cx="1143000" cy="461665"/>
          </a:xfrm>
          <a:prstGeom prst="rect">
            <a:avLst/>
          </a:prstGeom>
          <a:noFill/>
        </p:spPr>
        <p:txBody>
          <a:bodyPr wrap="square" rtlCol="0">
            <a:spAutoFit/>
          </a:bodyPr>
          <a:lstStyle/>
          <a:p>
            <a:r>
              <a:rPr lang="en-US" sz="2400" dirty="0" smtClean="0">
                <a:solidFill>
                  <a:srgbClr val="FF0000"/>
                </a:solidFill>
              </a:rPr>
              <a:t>handle</a:t>
            </a:r>
          </a:p>
        </p:txBody>
      </p:sp>
      <p:cxnSp>
        <p:nvCxnSpPr>
          <p:cNvPr id="15" name="Straight Arrow Connector 14"/>
          <p:cNvCxnSpPr/>
          <p:nvPr/>
        </p:nvCxnSpPr>
        <p:spPr>
          <a:xfrm rot="16200000" flipH="1">
            <a:off x="1828800" y="2590800"/>
            <a:ext cx="1143000" cy="11430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971800" y="3505200"/>
            <a:ext cx="5181600" cy="461665"/>
          </a:xfrm>
          <a:prstGeom prst="rect">
            <a:avLst/>
          </a:prstGeom>
          <a:noFill/>
        </p:spPr>
        <p:txBody>
          <a:bodyPr wrap="square" rtlCol="0">
            <a:spAutoFit/>
          </a:bodyPr>
          <a:lstStyle/>
          <a:p>
            <a:r>
              <a:rPr lang="en-US" sz="2400" dirty="0" smtClean="0">
                <a:solidFill>
                  <a:srgbClr val="FF0000"/>
                </a:solidFill>
              </a:rPr>
              <a:t>creates an object of class Transaction</a:t>
            </a:r>
          </a:p>
        </p:txBody>
      </p:sp>
      <p:cxnSp>
        <p:nvCxnSpPr>
          <p:cNvPr id="19" name="Straight Arrow Connector 18"/>
          <p:cNvCxnSpPr/>
          <p:nvPr/>
        </p:nvCxnSpPr>
        <p:spPr>
          <a:xfrm rot="16200000" flipH="1">
            <a:off x="1143000" y="2667000"/>
            <a:ext cx="1905000" cy="1752600"/>
          </a:xfrm>
          <a:prstGeom prst="straightConnector1">
            <a:avLst/>
          </a:prstGeom>
          <a:ln w="25400">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71800" y="4267200"/>
            <a:ext cx="3886200" cy="461665"/>
          </a:xfrm>
          <a:prstGeom prst="rect">
            <a:avLst/>
          </a:prstGeom>
          <a:noFill/>
        </p:spPr>
        <p:txBody>
          <a:bodyPr wrap="square" rtlCol="0">
            <a:spAutoFit/>
          </a:bodyPr>
          <a:lstStyle/>
          <a:p>
            <a:r>
              <a:rPr lang="en-US" sz="2400" dirty="0" smtClean="0">
                <a:solidFill>
                  <a:srgbClr val="FF0000"/>
                </a:solidFill>
              </a:rPr>
              <a:t>tr now points to the object</a:t>
            </a:r>
          </a:p>
        </p:txBody>
      </p:sp>
      <p:sp>
        <p:nvSpPr>
          <p:cNvPr id="22" name="Rectangle 21"/>
          <p:cNvSpPr/>
          <p:nvPr/>
        </p:nvSpPr>
        <p:spPr>
          <a:xfrm>
            <a:off x="685800" y="5334000"/>
            <a:ext cx="3886200" cy="405496"/>
          </a:xfrm>
          <a:prstGeom prst="rect">
            <a:avLst/>
          </a:prstGeom>
          <a:solidFill>
            <a:srgbClr val="FFFFCC"/>
          </a:solidFill>
          <a:ln>
            <a:solidFill>
              <a:schemeClr val="tx1"/>
            </a:solidFill>
          </a:ln>
        </p:spPr>
        <p:txBody>
          <a:bodyPr wrap="square">
            <a:spAutoFit/>
          </a:bodyPr>
          <a:lstStyle/>
          <a:p>
            <a:pPr>
              <a:lnSpc>
                <a:spcPct val="90000"/>
              </a:lnSpc>
            </a:pPr>
            <a:r>
              <a:rPr lang="en-US" sz="2200" spc="-150" noProof="1" smtClean="0">
                <a:latin typeface="Courier New" pitchFamily="49" charset="0"/>
                <a:cs typeface="Courier New" pitchFamily="49" charset="0"/>
              </a:rPr>
              <a:t>Transaction tr = new();</a:t>
            </a:r>
          </a:p>
        </p:txBody>
      </p:sp>
      <p:sp>
        <p:nvSpPr>
          <p:cNvPr id="23" name="TextBox 22"/>
          <p:cNvSpPr txBox="1"/>
          <p:nvPr/>
        </p:nvSpPr>
        <p:spPr>
          <a:xfrm>
            <a:off x="1066800" y="4724400"/>
            <a:ext cx="914400" cy="584775"/>
          </a:xfrm>
          <a:prstGeom prst="rect">
            <a:avLst/>
          </a:prstGeom>
          <a:noFill/>
        </p:spPr>
        <p:txBody>
          <a:bodyPr wrap="square" rtlCol="0">
            <a:spAutoFit/>
          </a:bodyPr>
          <a:lstStyle/>
          <a:p>
            <a:r>
              <a:rPr lang="en-US" sz="3200" dirty="0" smtClean="0">
                <a:solidFill>
                  <a:srgbClr val="FF0000"/>
                </a:solidFill>
              </a:rPr>
              <a:t>OR</a:t>
            </a:r>
          </a:p>
        </p:txBody>
      </p:sp>
      <p:sp>
        <p:nvSpPr>
          <p:cNvPr id="16" name="TextBox 15"/>
          <p:cNvSpPr txBox="1"/>
          <p:nvPr/>
        </p:nvSpPr>
        <p:spPr>
          <a:xfrm>
            <a:off x="304800" y="1219200"/>
            <a:ext cx="5666295" cy="461665"/>
          </a:xfrm>
          <a:prstGeom prst="rect">
            <a:avLst/>
          </a:prstGeom>
          <a:noFill/>
        </p:spPr>
        <p:txBody>
          <a:bodyPr wrap="none" rtlCol="0">
            <a:spAutoFit/>
          </a:bodyPr>
          <a:lstStyle/>
          <a:p>
            <a:r>
              <a:rPr lang="en-US" sz="2400" dirty="0" smtClean="0"/>
              <a:t>Call </a:t>
            </a:r>
            <a:r>
              <a:rPr lang="en-US" sz="2100" dirty="0" smtClean="0">
                <a:latin typeface="Courier New" pitchFamily="49" charset="0"/>
                <a:cs typeface="Courier New" pitchFamily="49" charset="0"/>
              </a:rPr>
              <a:t>new() </a:t>
            </a:r>
            <a:r>
              <a:rPr lang="en-US" sz="2400" dirty="0" smtClean="0"/>
              <a:t>to allocate space for the 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p:bldP spid="14" grpId="0"/>
      <p:bldP spid="18" grpId="0"/>
      <p:bldP spid="21" grpId="0"/>
      <p:bldP spid="22" grpId="0" animBg="1"/>
      <p:bldP spid="2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triangle"/>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a:solidFill>
            <a:schemeClr val="tx1"/>
          </a:solidFill>
        </a:ln>
      </a:spPr>
      <a:bodyPr wrap="none" rtlCol="0">
        <a:spAutoFit/>
      </a:bodyPr>
      <a:lstStyle>
        <a:defPPr>
          <a:defRPr sz="2400" smtClean="0">
            <a:cs typeface="Times New Roman"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77893</TotalTime>
  <Words>6993</Words>
  <Application>Microsoft Office PowerPoint</Application>
  <PresentationFormat>On-screen Show (4:3)</PresentationFormat>
  <Paragraphs>1114</Paragraphs>
  <Slides>44</Slides>
  <Notes>44</Notes>
  <HiddenSlides>0</HiddenSlides>
  <MMClips>0</MMClips>
  <ScaleCrop>false</ScaleCrop>
  <HeadingPairs>
    <vt:vector size="8" baseType="variant">
      <vt:variant>
        <vt:lpstr>Theme</vt:lpstr>
      </vt:variant>
      <vt:variant>
        <vt:i4>1</vt:i4>
      </vt:variant>
      <vt:variant>
        <vt:lpstr>Links</vt:lpstr>
      </vt:variant>
      <vt:variant>
        <vt:i4>4</vt:i4>
      </vt:variant>
      <vt:variant>
        <vt:lpstr>Embedded OLE Servers</vt:lpstr>
      </vt:variant>
      <vt:variant>
        <vt:i4>1</vt:i4>
      </vt:variant>
      <vt:variant>
        <vt:lpstr>Slide Titles</vt:lpstr>
      </vt:variant>
      <vt:variant>
        <vt:i4>44</vt:i4>
      </vt:variant>
    </vt:vector>
  </HeadingPairs>
  <TitlesOfParts>
    <vt:vector size="50" baseType="lpstr">
      <vt:lpstr>Office Theme</vt:lpstr>
      <vt:lpstr>C:\Documents and Settings\Greg\My Documents\verif_book\Chap_5_Basic_OOP\traditional_testbench.vsd</vt:lpstr>
      <vt:lpstr>C:\Documents and Settings\Greg\My Documents\verif_book\Chap_1_Verification_Guidelines\Fig 1-11 Testbench with Scenario layer added.vsd</vt:lpstr>
      <vt:lpstr>C:\Documents and Settings\Greg\My Documents\verif_book\Chap_5_Basic_OOP\count_vs_id_Transaction.vsd</vt:lpstr>
      <vt:lpstr>C:\Documents and Settings\Greg\My Documents\verif_book\Chap_1_Verification_Guidelines\Fig 1-12 Full testbench with all layers.vsd</vt:lpstr>
      <vt:lpstr>Document</vt:lpstr>
      <vt:lpstr>PowerPoint Presentation</vt:lpstr>
      <vt:lpstr>PowerPoint Presentation</vt:lpstr>
      <vt:lpstr>PowerPoint Presentation</vt:lpstr>
      <vt:lpstr>5.5 OOP Terminology</vt:lpstr>
      <vt:lpstr>5.5 OOP Terminology (cont)</vt:lpstr>
      <vt:lpstr>5.5 OOP Terminology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Synthesizing FlipFlops</dc:title>
  <dc:creator> </dc:creator>
  <cp:lastModifiedBy>Gregory Tumbush</cp:lastModifiedBy>
  <cp:revision>2985</cp:revision>
  <dcterms:created xsi:type="dcterms:W3CDTF">2008-10-07T19:16:34Z</dcterms:created>
  <dcterms:modified xsi:type="dcterms:W3CDTF">2011-09-29T01:49:17Z</dcterms:modified>
</cp:coreProperties>
</file>