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handoutMasterIdLst>
    <p:handoutMasterId r:id="rId59"/>
  </p:handoutMasterIdLst>
  <p:sldIdLst>
    <p:sldId id="326" r:id="rId2"/>
    <p:sldId id="327" r:id="rId3"/>
    <p:sldId id="332" r:id="rId4"/>
    <p:sldId id="328" r:id="rId5"/>
    <p:sldId id="333" r:id="rId6"/>
    <p:sldId id="334" r:id="rId7"/>
    <p:sldId id="384" r:id="rId8"/>
    <p:sldId id="386"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49" r:id="rId22"/>
    <p:sldId id="385" r:id="rId23"/>
    <p:sldId id="387" r:id="rId24"/>
    <p:sldId id="350" r:id="rId25"/>
    <p:sldId id="351" r:id="rId26"/>
    <p:sldId id="352" r:id="rId27"/>
    <p:sldId id="353" r:id="rId28"/>
    <p:sldId id="354" r:id="rId29"/>
    <p:sldId id="355" r:id="rId30"/>
    <p:sldId id="356" r:id="rId31"/>
    <p:sldId id="358" r:id="rId32"/>
    <p:sldId id="359" r:id="rId33"/>
    <p:sldId id="360" r:id="rId34"/>
    <p:sldId id="361" r:id="rId35"/>
    <p:sldId id="362" r:id="rId36"/>
    <p:sldId id="363" r:id="rId37"/>
    <p:sldId id="364" r:id="rId38"/>
    <p:sldId id="365" r:id="rId39"/>
    <p:sldId id="368" r:id="rId40"/>
    <p:sldId id="366" r:id="rId41"/>
    <p:sldId id="367" r:id="rId42"/>
    <p:sldId id="369" r:id="rId43"/>
    <p:sldId id="370" r:id="rId44"/>
    <p:sldId id="371" r:id="rId45"/>
    <p:sldId id="372" r:id="rId46"/>
    <p:sldId id="373" r:id="rId47"/>
    <p:sldId id="374" r:id="rId48"/>
    <p:sldId id="375" r:id="rId49"/>
    <p:sldId id="376" r:id="rId50"/>
    <p:sldId id="377" r:id="rId51"/>
    <p:sldId id="378" r:id="rId52"/>
    <p:sldId id="379" r:id="rId53"/>
    <p:sldId id="380" r:id="rId54"/>
    <p:sldId id="381" r:id="rId55"/>
    <p:sldId id="382" r:id="rId56"/>
    <p:sldId id="383" r:id="rId57"/>
  </p:sldIdLst>
  <p:sldSz cx="9144000" cy="6858000" type="screen4x3"/>
  <p:notesSz cx="7008813" cy="9294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CCFFFF"/>
    <a:srgbClr val="ECECEC"/>
    <a:srgbClr val="EEEEEE"/>
    <a:srgbClr val="F2F2F2"/>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86" autoAdjust="0"/>
    <p:restoredTop sz="61559" autoAdjust="0"/>
  </p:normalViewPr>
  <p:slideViewPr>
    <p:cSldViewPr>
      <p:cViewPr varScale="1">
        <p:scale>
          <a:sx n="59" d="100"/>
          <a:sy n="59" d="100"/>
        </p:scale>
        <p:origin x="-1530" y="-90"/>
      </p:cViewPr>
      <p:guideLst>
        <p:guide orient="horz" pos="2160"/>
        <p:guide pos="2880"/>
      </p:guideLst>
    </p:cSldViewPr>
  </p:slideViewPr>
  <p:notesTextViewPr>
    <p:cViewPr>
      <p:scale>
        <a:sx n="100" d="100"/>
        <a:sy n="100" d="100"/>
      </p:scale>
      <p:origin x="0" y="1446"/>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3037788" cy="465138"/>
          </a:xfrm>
          <a:prstGeom prst="rect">
            <a:avLst/>
          </a:prstGeom>
        </p:spPr>
        <p:txBody>
          <a:bodyPr vert="horz" lIns="91337" tIns="45669" rIns="91337" bIns="45669" rtlCol="0"/>
          <a:lstStyle>
            <a:lvl1pPr algn="l">
              <a:defRPr sz="1200"/>
            </a:lvl1pPr>
          </a:lstStyle>
          <a:p>
            <a:endParaRPr lang="en-US" dirty="0"/>
          </a:p>
        </p:txBody>
      </p:sp>
      <p:sp>
        <p:nvSpPr>
          <p:cNvPr id="3" name="Date Placeholder 2"/>
          <p:cNvSpPr>
            <a:spLocks noGrp="1"/>
          </p:cNvSpPr>
          <p:nvPr>
            <p:ph type="dt" sz="quarter" idx="1"/>
          </p:nvPr>
        </p:nvSpPr>
        <p:spPr>
          <a:xfrm>
            <a:off x="3969444" y="0"/>
            <a:ext cx="3037788" cy="465138"/>
          </a:xfrm>
          <a:prstGeom prst="rect">
            <a:avLst/>
          </a:prstGeom>
        </p:spPr>
        <p:txBody>
          <a:bodyPr vert="horz" lIns="91337" tIns="45669" rIns="91337" bIns="45669" rtlCol="0"/>
          <a:lstStyle>
            <a:lvl1pPr algn="r">
              <a:defRPr sz="1200"/>
            </a:lvl1pPr>
          </a:lstStyle>
          <a:p>
            <a:fld id="{0439BDBB-6DC8-4E97-8F49-C99A07DB359A}" type="datetimeFigureOut">
              <a:rPr lang="en-US" smtClean="0"/>
              <a:pPr/>
              <a:t>10/13/2011</a:t>
            </a:fld>
            <a:endParaRPr lang="en-US" dirty="0"/>
          </a:p>
        </p:txBody>
      </p:sp>
      <p:sp>
        <p:nvSpPr>
          <p:cNvPr id="4" name="Footer Placeholder 3"/>
          <p:cNvSpPr>
            <a:spLocks noGrp="1"/>
          </p:cNvSpPr>
          <p:nvPr>
            <p:ph type="ftr" sz="quarter" idx="2"/>
          </p:nvPr>
        </p:nvSpPr>
        <p:spPr>
          <a:xfrm>
            <a:off x="3" y="8828097"/>
            <a:ext cx="3037788" cy="465137"/>
          </a:xfrm>
          <a:prstGeom prst="rect">
            <a:avLst/>
          </a:prstGeom>
        </p:spPr>
        <p:txBody>
          <a:bodyPr vert="horz" lIns="91337" tIns="45669" rIns="91337" bIns="4566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69444" y="8828097"/>
            <a:ext cx="3037788" cy="465137"/>
          </a:xfrm>
          <a:prstGeom prst="rect">
            <a:avLst/>
          </a:prstGeom>
        </p:spPr>
        <p:txBody>
          <a:bodyPr vert="horz" lIns="91337" tIns="45669" rIns="91337" bIns="45669" rtlCol="0" anchor="b"/>
          <a:lstStyle>
            <a:lvl1pPr algn="r">
              <a:defRPr sz="1200"/>
            </a:lvl1pPr>
          </a:lstStyle>
          <a:p>
            <a:fld id="{109CEF60-CADF-486E-9973-564B3FDA10A8}" type="slidenum">
              <a:rPr lang="en-US" smtClean="0"/>
              <a:pPr/>
              <a:t>‹#›</a:t>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9"/>
            <a:ext cx="3037152" cy="464741"/>
          </a:xfrm>
          <a:prstGeom prst="rect">
            <a:avLst/>
          </a:prstGeom>
        </p:spPr>
        <p:txBody>
          <a:bodyPr vert="horz" lIns="93047" tIns="46525" rIns="93047" bIns="46525" rtlCol="0"/>
          <a:lstStyle>
            <a:lvl1pPr algn="l">
              <a:defRPr sz="1200"/>
            </a:lvl1pPr>
          </a:lstStyle>
          <a:p>
            <a:endParaRPr lang="en-US" dirty="0"/>
          </a:p>
        </p:txBody>
      </p:sp>
      <p:sp>
        <p:nvSpPr>
          <p:cNvPr id="3" name="Date Placeholder 2"/>
          <p:cNvSpPr>
            <a:spLocks noGrp="1"/>
          </p:cNvSpPr>
          <p:nvPr>
            <p:ph type="dt" idx="1"/>
          </p:nvPr>
        </p:nvSpPr>
        <p:spPr>
          <a:xfrm>
            <a:off x="3970039" y="9"/>
            <a:ext cx="3037152" cy="464741"/>
          </a:xfrm>
          <a:prstGeom prst="rect">
            <a:avLst/>
          </a:prstGeom>
        </p:spPr>
        <p:txBody>
          <a:bodyPr vert="horz" lIns="93047" tIns="46525" rIns="93047" bIns="46525" rtlCol="0"/>
          <a:lstStyle>
            <a:lvl1pPr algn="r">
              <a:defRPr sz="1200"/>
            </a:lvl1pPr>
          </a:lstStyle>
          <a:p>
            <a:fld id="{A68FFE3F-0F9A-465D-917C-BF022CF9A8F3}" type="datetimeFigureOut">
              <a:rPr lang="en-US" smtClean="0"/>
              <a:pPr/>
              <a:t>10/13/2011</a:t>
            </a:fld>
            <a:endParaRPr lang="en-US" dirty="0"/>
          </a:p>
        </p:txBody>
      </p:sp>
      <p:sp>
        <p:nvSpPr>
          <p:cNvPr id="4" name="Slide Image Placeholder 3"/>
          <p:cNvSpPr>
            <a:spLocks noGrp="1" noRot="1" noChangeAspect="1"/>
          </p:cNvSpPr>
          <p:nvPr>
            <p:ph type="sldImg" idx="2"/>
          </p:nvPr>
        </p:nvSpPr>
        <p:spPr>
          <a:xfrm>
            <a:off x="1181100" y="696913"/>
            <a:ext cx="4646613" cy="3486150"/>
          </a:xfrm>
          <a:prstGeom prst="rect">
            <a:avLst/>
          </a:prstGeom>
          <a:noFill/>
          <a:ln w="12700">
            <a:solidFill>
              <a:prstClr val="black"/>
            </a:solidFill>
          </a:ln>
        </p:spPr>
        <p:txBody>
          <a:bodyPr vert="horz" lIns="93047" tIns="46525" rIns="93047" bIns="46525" rtlCol="0" anchor="ctr"/>
          <a:lstStyle/>
          <a:p>
            <a:endParaRPr lang="en-US" dirty="0"/>
          </a:p>
        </p:txBody>
      </p:sp>
      <p:sp>
        <p:nvSpPr>
          <p:cNvPr id="5" name="Notes Placeholder 4"/>
          <p:cNvSpPr>
            <a:spLocks noGrp="1"/>
          </p:cNvSpPr>
          <p:nvPr>
            <p:ph type="body" sz="quarter" idx="3"/>
          </p:nvPr>
        </p:nvSpPr>
        <p:spPr>
          <a:xfrm>
            <a:off x="700882" y="4415036"/>
            <a:ext cx="5607050" cy="4182666"/>
          </a:xfrm>
          <a:prstGeom prst="rect">
            <a:avLst/>
          </a:prstGeom>
        </p:spPr>
        <p:txBody>
          <a:bodyPr vert="horz" lIns="93047" tIns="46525" rIns="93047" bIns="4652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8462"/>
            <a:ext cx="3037152" cy="464741"/>
          </a:xfrm>
          <a:prstGeom prst="rect">
            <a:avLst/>
          </a:prstGeom>
        </p:spPr>
        <p:txBody>
          <a:bodyPr vert="horz" lIns="93047" tIns="46525" rIns="93047" bIns="465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039" y="8828462"/>
            <a:ext cx="3037152" cy="464741"/>
          </a:xfrm>
          <a:prstGeom prst="rect">
            <a:avLst/>
          </a:prstGeom>
        </p:spPr>
        <p:txBody>
          <a:bodyPr vert="horz" lIns="93047" tIns="46525" rIns="93047" bIns="46525" rtlCol="0" anchor="b"/>
          <a:lstStyle>
            <a:lvl1pPr algn="r">
              <a:defRPr sz="1200"/>
            </a:lvl1pPr>
          </a:lstStyle>
          <a:p>
            <a:fld id="{9496BE8D-5B08-4040-8D09-919B89F312A5}" type="slidenum">
              <a:rPr lang="en-US" smtClean="0"/>
              <a:pPr/>
              <a:t>‹#›</a:t>
            </a:fld>
            <a:endParaRPr 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0266" indent="-220266">
              <a:lnSpc>
                <a:spcPct val="90000"/>
              </a:lnSpc>
              <a:buFont typeface="+mj-lt"/>
              <a:buAutoNum type="arabicPeriod"/>
            </a:pPr>
            <a:r>
              <a:rPr lang="en-US" dirty="0" smtClean="0"/>
              <a:t> Introduction to randomization</a:t>
            </a:r>
          </a:p>
          <a:p>
            <a:pPr marL="220266" indent="-220266">
              <a:lnSpc>
                <a:spcPct val="90000"/>
              </a:lnSpc>
              <a:buFont typeface="+mj-lt"/>
              <a:buAutoNum type="arabicPeriod"/>
            </a:pPr>
            <a:r>
              <a:rPr lang="en-US" dirty="0" smtClean="0"/>
              <a:t>What to randomize? What are good things to randomize, it’s not just data</a:t>
            </a:r>
          </a:p>
          <a:p>
            <a:pPr marL="220266" indent="-220266">
              <a:lnSpc>
                <a:spcPct val="90000"/>
              </a:lnSpc>
              <a:buFont typeface="+mj-lt"/>
              <a:buAutoNum type="arabicPeriod"/>
            </a:pPr>
            <a:r>
              <a:rPr lang="en-US" dirty="0" smtClean="0"/>
              <a:t> A simple class with random variables to show how randomization fits in with the classes we’ve learned how to create</a:t>
            </a:r>
          </a:p>
          <a:p>
            <a:pPr marL="220266" indent="-220266">
              <a:lnSpc>
                <a:spcPct val="90000"/>
              </a:lnSpc>
              <a:buFont typeface="+mj-lt"/>
              <a:buAutoNum type="arabicPeriod"/>
            </a:pPr>
            <a:r>
              <a:rPr lang="en-US" dirty="0" smtClean="0"/>
              <a:t> Weighted distributions to skew the result of randomization</a:t>
            </a:r>
          </a:p>
          <a:p>
            <a:pPr marL="220266" indent="-220266">
              <a:lnSpc>
                <a:spcPct val="90000"/>
              </a:lnSpc>
              <a:buFont typeface="+mj-lt"/>
              <a:buAutoNum type="arabicPeriod"/>
            </a:pPr>
            <a:r>
              <a:rPr lang="en-US" dirty="0" smtClean="0"/>
              <a:t>Conditional constraints  to control what constraints are in effect</a:t>
            </a:r>
          </a:p>
          <a:p>
            <a:pPr marL="220266" indent="-220266">
              <a:lnSpc>
                <a:spcPct val="90000"/>
              </a:lnSpc>
              <a:buFont typeface="+mj-lt"/>
              <a:buAutoNum type="arabicPeriod"/>
            </a:pPr>
            <a:r>
              <a:rPr lang="en-US" dirty="0" smtClean="0"/>
              <a:t> Solution probabilities to learn how your constraints affect results</a:t>
            </a:r>
          </a:p>
          <a:p>
            <a:pPr marL="220266" indent="-220266">
              <a:lnSpc>
                <a:spcPct val="90000"/>
              </a:lnSpc>
              <a:buFont typeface="+mj-lt"/>
              <a:buAutoNum type="arabicPeriod"/>
            </a:pPr>
            <a:r>
              <a:rPr lang="en-US" dirty="0" smtClean="0"/>
              <a:t> Controlling constraints. Another technique like conditional constraints to control what constraints are in effect</a:t>
            </a:r>
          </a:p>
          <a:p>
            <a:pPr marL="220266" indent="-220266">
              <a:lnSpc>
                <a:spcPct val="90000"/>
              </a:lnSpc>
              <a:buFont typeface="+mj-lt"/>
              <a:buAutoNum type="arabicPeriod"/>
            </a:pPr>
            <a:r>
              <a:rPr lang="en-US" dirty="0" smtClean="0"/>
              <a:t> Constraint tips and techniques.</a:t>
            </a:r>
          </a:p>
          <a:p>
            <a:pPr marL="220266" indent="-220266">
              <a:lnSpc>
                <a:spcPct val="90000"/>
              </a:lnSpc>
              <a:buFont typeface="+mj-lt"/>
              <a:buAutoNum type="arabicPeriod"/>
            </a:pPr>
            <a:r>
              <a:rPr lang="en-US" dirty="0" smtClean="0"/>
              <a:t> Sometimes randomization fails or takes very long. What to do?</a:t>
            </a:r>
          </a:p>
          <a:p>
            <a:pPr marL="220266" indent="-220266">
              <a:lnSpc>
                <a:spcPct val="90000"/>
              </a:lnSpc>
              <a:buFont typeface="+mj-lt"/>
              <a:buAutoNum type="arabicPeriod"/>
            </a:pPr>
            <a:r>
              <a:rPr lang="en-US" dirty="0" smtClean="0"/>
              <a:t> Constraining/randomizing an array, not just a scalar.</a:t>
            </a:r>
          </a:p>
          <a:p>
            <a:pPr marL="220266" indent="-220266" defTabSz="881065">
              <a:lnSpc>
                <a:spcPct val="90000"/>
              </a:lnSpc>
              <a:buFont typeface="+mj-lt"/>
              <a:buAutoNum type="arabicPeriod"/>
              <a:defRPr/>
            </a:pPr>
            <a:r>
              <a:rPr lang="en-US" dirty="0" smtClean="0"/>
              <a:t>Up to now we’ve created atomic random transaction.  In this section we’ll learn about how to randomize a scenario in which many interrelated transactions are generated.</a:t>
            </a:r>
          </a:p>
          <a:p>
            <a:pPr marL="220266" indent="-220266" defTabSz="881065">
              <a:lnSpc>
                <a:spcPct val="90000"/>
              </a:lnSpc>
              <a:buFont typeface="+mj-lt"/>
              <a:buAutoNum type="arabicPeriod"/>
              <a:defRPr/>
            </a:pPr>
            <a:r>
              <a:rPr lang="en-US" dirty="0" smtClean="0"/>
              <a:t>Random device configuration is randomizing how a device can be configured like the number of channels on an ethernet controller. Or the number of USB ports.</a:t>
            </a:r>
          </a:p>
          <a:p>
            <a:pPr marL="220266" indent="-220266">
              <a:lnSpc>
                <a:spcPct val="90000"/>
              </a:lnSpc>
              <a:buFont typeface="+mj-lt"/>
              <a:buAutoNum type="arabicPeriod"/>
            </a:pPr>
            <a:endParaRPr lang="en-US" dirty="0" smtClean="0"/>
          </a:p>
          <a:p>
            <a:pPr>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04" indent="-228504" defTabSz="881065">
              <a:defRPr/>
            </a:pPr>
            <a:r>
              <a:rPr lang="en-US" dirty="0" smtClean="0">
                <a:cs typeface="Times New Roman" pitchFamily="18" charset="0"/>
              </a:rPr>
              <a:t>The SystemVerilog committee is working on specifying how random real variables will work.</a:t>
            </a:r>
          </a:p>
          <a:p>
            <a:pPr marL="228504" indent="-228504" defTabSz="881065">
              <a:defRPr/>
            </a:pPr>
            <a:r>
              <a:rPr lang="en-US" dirty="0" smtClean="0">
                <a:cs typeface="Times New Roman" pitchFamily="18" charset="0"/>
              </a:rPr>
              <a:t>Cannot refer to a handle in a constraint</a:t>
            </a:r>
          </a:p>
        </p:txBody>
      </p:sp>
      <p:sp>
        <p:nvSpPr>
          <p:cNvPr id="4" name="Slide Number Placeholder 3"/>
          <p:cNvSpPr>
            <a:spLocks noGrp="1"/>
          </p:cNvSpPr>
          <p:nvPr>
            <p:ph type="sldNum" sz="quarter" idx="10"/>
          </p:nvPr>
        </p:nvSpPr>
        <p:spPr/>
        <p:txBody>
          <a:bodyPr/>
          <a:lstStyle/>
          <a:p>
            <a:fld id="{9496BE8D-5B08-4040-8D09-919B89F312A5}"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lnSpc>
                <a:spcPct val="90000"/>
              </a:lnSpc>
              <a:buFont typeface="Wingdings" pitchFamily="2" charset="2"/>
              <a:buNone/>
            </a:pPr>
            <a:r>
              <a:rPr lang="en-US" i="1" dirty="0" smtClean="0"/>
              <a:t>See Chap_6_Randomization/exercise1_3 for complete solution.</a:t>
            </a:r>
          </a:p>
          <a:p>
            <a:pPr eaLnBrk="1" hangingPunct="1">
              <a:lnSpc>
                <a:spcPct val="90000"/>
              </a:lnSpc>
              <a:buFont typeface="Wingdings" pitchFamily="2" charset="2"/>
              <a:buNone/>
            </a:pPr>
            <a:endParaRPr lang="en-US" dirty="0" smtClean="0"/>
          </a:p>
          <a:p>
            <a:pPr eaLnBrk="1" hangingPunct="1">
              <a:lnSpc>
                <a:spcPct val="90000"/>
              </a:lnSpc>
              <a:buFont typeface="Wingdings" pitchFamily="2" charset="2"/>
              <a:buNone/>
            </a:pPr>
            <a:r>
              <a:rPr lang="en-US" dirty="0" smtClean="0"/>
              <a:t>class Exercise1;	</a:t>
            </a:r>
          </a:p>
          <a:p>
            <a:pPr eaLnBrk="1" hangingPunct="1">
              <a:lnSpc>
                <a:spcPct val="90000"/>
              </a:lnSpc>
              <a:buFont typeface="Wingdings" pitchFamily="2" charset="2"/>
              <a:buNone/>
            </a:pPr>
            <a:r>
              <a:rPr lang="en-US" dirty="0" smtClean="0"/>
              <a:t>    </a:t>
            </a:r>
            <a:r>
              <a:rPr lang="en-US" dirty="0" smtClean="0">
                <a:solidFill>
                  <a:srgbClr val="FF0000"/>
                </a:solidFill>
              </a:rPr>
              <a:t>rand</a:t>
            </a:r>
            <a:r>
              <a:rPr lang="en-US" dirty="0" smtClean="0"/>
              <a:t> bit [7:0] data;</a:t>
            </a:r>
          </a:p>
          <a:p>
            <a:pPr eaLnBrk="1" hangingPunct="1">
              <a:lnSpc>
                <a:spcPct val="90000"/>
              </a:lnSpc>
              <a:buFont typeface="Wingdings" pitchFamily="2" charset="2"/>
              <a:buNone/>
            </a:pPr>
            <a:r>
              <a:rPr lang="en-US" dirty="0" smtClean="0"/>
              <a:t>    rand bit [3:0] address;</a:t>
            </a:r>
          </a:p>
          <a:p>
            <a:pPr eaLnBrk="1" hangingPunct="1">
              <a:lnSpc>
                <a:spcPct val="90000"/>
              </a:lnSpc>
              <a:buFont typeface="Wingdings" pitchFamily="2" charset="2"/>
              <a:buNone/>
            </a:pPr>
            <a:r>
              <a:rPr lang="en-US" dirty="0" smtClean="0"/>
              <a:t>constraint address_c {</a:t>
            </a:r>
          </a:p>
          <a:p>
            <a:pPr eaLnBrk="1" hangingPunct="1">
              <a:lnSpc>
                <a:spcPct val="90000"/>
              </a:lnSpc>
              <a:buFont typeface="Wingdings" pitchFamily="2" charset="2"/>
              <a:buNone/>
            </a:pPr>
            <a:r>
              <a:rPr lang="en-US" dirty="0" smtClean="0"/>
              <a:t>       address &gt; 2; </a:t>
            </a:r>
          </a:p>
          <a:p>
            <a:pPr eaLnBrk="1" hangingPunct="1">
              <a:lnSpc>
                <a:spcPct val="90000"/>
              </a:lnSpc>
              <a:buFont typeface="Wingdings" pitchFamily="2" charset="2"/>
              <a:buNone/>
            </a:pPr>
            <a:r>
              <a:rPr lang="en-US" dirty="0" smtClean="0"/>
              <a:t>       address &lt; 5;</a:t>
            </a:r>
          </a:p>
          <a:p>
            <a:pPr eaLnBrk="1" hangingPunct="1">
              <a:lnSpc>
                <a:spcPct val="90000"/>
              </a:lnSpc>
              <a:buFont typeface="Wingdings" pitchFamily="2" charset="2"/>
              <a:buNone/>
            </a:pPr>
            <a:r>
              <a:rPr lang="en-US" dirty="0" smtClean="0"/>
              <a:t>/*</a:t>
            </a:r>
          </a:p>
          <a:p>
            <a:pPr eaLnBrk="1" hangingPunct="1">
              <a:lnSpc>
                <a:spcPct val="90000"/>
              </a:lnSpc>
              <a:buFont typeface="Wingdings" pitchFamily="2" charset="2"/>
              <a:buNone/>
            </a:pPr>
            <a:r>
              <a:rPr lang="en-US" dirty="0" smtClean="0"/>
              <a:t>//  or</a:t>
            </a:r>
          </a:p>
          <a:p>
            <a:pPr eaLnBrk="1" hangingPunct="1">
              <a:lnSpc>
                <a:spcPct val="90000"/>
              </a:lnSpc>
              <a:buFont typeface="Wingdings" pitchFamily="2" charset="2"/>
              <a:buNone/>
            </a:pPr>
            <a:r>
              <a:rPr lang="en-US" dirty="0" smtClean="0"/>
              <a:t>  ((address==3) || (address==4));</a:t>
            </a:r>
          </a:p>
          <a:p>
            <a:pPr eaLnBrk="1" hangingPunct="1">
              <a:lnSpc>
                <a:spcPct val="90000"/>
              </a:lnSpc>
              <a:buFont typeface="Wingdings" pitchFamily="2" charset="2"/>
              <a:buNone/>
            </a:pPr>
            <a:r>
              <a:rPr lang="en-US" dirty="0" smtClean="0"/>
              <a:t> // or</a:t>
            </a:r>
          </a:p>
          <a:p>
            <a:pPr eaLnBrk="1" hangingPunct="1">
              <a:lnSpc>
                <a:spcPct val="90000"/>
              </a:lnSpc>
              <a:buFont typeface="Wingdings" pitchFamily="2" charset="2"/>
              <a:buNone/>
            </a:pPr>
            <a:r>
              <a:rPr lang="en-US" dirty="0" smtClean="0"/>
              <a:t>  address inside {[3:4]};</a:t>
            </a:r>
          </a:p>
          <a:p>
            <a:pPr eaLnBrk="1" hangingPunct="1">
              <a:lnSpc>
                <a:spcPct val="90000"/>
              </a:lnSpc>
              <a:buFont typeface="Wingdings" pitchFamily="2" charset="2"/>
              <a:buNone/>
            </a:pPr>
            <a:r>
              <a:rPr lang="en-US" dirty="0" smtClean="0"/>
              <a:t>*/</a:t>
            </a:r>
          </a:p>
          <a:p>
            <a:pPr eaLnBrk="1" hangingPunct="1">
              <a:lnSpc>
                <a:spcPct val="90000"/>
              </a:lnSpc>
              <a:buFont typeface="Wingdings" pitchFamily="2" charset="2"/>
              <a:buNone/>
            </a:pPr>
            <a:r>
              <a:rPr lang="en-US" dirty="0" smtClean="0"/>
              <a:t>}</a:t>
            </a:r>
          </a:p>
          <a:p>
            <a:pPr eaLnBrk="1" hangingPunct="1">
              <a:lnSpc>
                <a:spcPct val="90000"/>
              </a:lnSpc>
              <a:buFont typeface="Wingdings" pitchFamily="2" charset="2"/>
              <a:buNone/>
            </a:pPr>
            <a:r>
              <a:rPr lang="en-US" dirty="0" smtClean="0"/>
              <a:t>endclass</a:t>
            </a:r>
          </a:p>
          <a:p>
            <a:pPr eaLnBrk="1" hangingPunct="1">
              <a:lnSpc>
                <a:spcPct val="90000"/>
              </a:lnSpc>
              <a:buFont typeface="Wingdings" pitchFamily="2" charset="2"/>
              <a:buNone/>
            </a:pPr>
            <a:endParaRPr lang="en-US" dirty="0" smtClean="0"/>
          </a:p>
          <a:p>
            <a:pPr eaLnBrk="1" hangingPunct="1">
              <a:lnSpc>
                <a:spcPct val="90000"/>
              </a:lnSpc>
              <a:buFont typeface="Wingdings" pitchFamily="2" charset="2"/>
              <a:buNone/>
            </a:pPr>
            <a:r>
              <a:rPr lang="en-US" dirty="0" smtClean="0"/>
              <a:t>initial begin</a:t>
            </a:r>
          </a:p>
          <a:p>
            <a:pPr eaLnBrk="1" hangingPunct="1">
              <a:lnSpc>
                <a:spcPct val="90000"/>
              </a:lnSpc>
              <a:buFont typeface="Wingdings" pitchFamily="2" charset="2"/>
              <a:buNone/>
            </a:pPr>
            <a:r>
              <a:rPr lang="en-US" dirty="0" smtClean="0"/>
              <a:t>Exercise1 MyExercise1;</a:t>
            </a:r>
          </a:p>
          <a:p>
            <a:pPr eaLnBrk="1" hangingPunct="1">
              <a:lnSpc>
                <a:spcPct val="90000"/>
              </a:lnSpc>
              <a:buFont typeface="Wingdings" pitchFamily="2" charset="2"/>
              <a:buNone/>
            </a:pPr>
            <a:r>
              <a:rPr lang="en-US" dirty="0" smtClean="0"/>
              <a:t>MyExercise1 = new;</a:t>
            </a:r>
          </a:p>
          <a:p>
            <a:pPr eaLnBrk="1" hangingPunct="1">
              <a:lnSpc>
                <a:spcPct val="90000"/>
              </a:lnSpc>
              <a:buFont typeface="Wingdings" pitchFamily="2" charset="2"/>
              <a:buNone/>
            </a:pPr>
            <a:r>
              <a:rPr lang="en-US" dirty="0" smtClean="0">
                <a:latin typeface="Times New Roman" pitchFamily="18" charset="0"/>
                <a:cs typeface="Times New Roman" pitchFamily="18" charset="0"/>
              </a:rPr>
              <a:t>`SV_RAND_CHECK(</a:t>
            </a:r>
            <a:r>
              <a:rPr lang="en-US" dirty="0" smtClean="0"/>
              <a:t>MyExercise1</a:t>
            </a:r>
            <a:r>
              <a:rPr lang="en-US" dirty="0" smtClean="0">
                <a:latin typeface="Times New Roman" pitchFamily="18" charset="0"/>
                <a:cs typeface="Times New Roman" pitchFamily="18" charset="0"/>
              </a:rPr>
              <a:t>.randomize());</a:t>
            </a:r>
            <a:endParaRPr lang="en-US" dirty="0" smtClean="0"/>
          </a:p>
          <a:p>
            <a:pPr eaLnBrk="1" hangingPunct="1">
              <a:lnSpc>
                <a:spcPct val="90000"/>
              </a:lnSpc>
              <a:buFont typeface="Wingdings" pitchFamily="2" charset="2"/>
              <a:buNone/>
            </a:pPr>
            <a:r>
              <a:rPr lang="en-US" dirty="0" smtClean="0"/>
              <a:t>end</a:t>
            </a:r>
            <a:endParaRPr lang="en-US" dirty="0" smtClean="0">
              <a:cs typeface="Times New Roman" pitchFamily="18" charset="0"/>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lnSpc>
                <a:spcPct val="90000"/>
              </a:lnSpc>
              <a:buFont typeface="Wingdings" pitchFamily="2" charset="2"/>
              <a:buNone/>
            </a:pPr>
            <a:r>
              <a:rPr lang="en-US" dirty="0" smtClean="0"/>
              <a:t>1) Section 6.4 starts with a complex example and then in later subsections explains it topic by topic. I’m going to go over the individual topics first and then return to the complex example.</a:t>
            </a:r>
          </a:p>
          <a:p>
            <a:pPr eaLnBrk="1" hangingPunct="1">
              <a:lnSpc>
                <a:spcPct val="90000"/>
              </a:lnSpc>
              <a:buFont typeface="Wingdings" pitchFamily="2" charset="2"/>
              <a:buNone/>
            </a:pPr>
            <a:endParaRPr lang="en-US" dirty="0" smtClean="0"/>
          </a:p>
          <a:p>
            <a:pPr eaLnBrk="1" hangingPunct="1">
              <a:lnSpc>
                <a:spcPct val="90000"/>
              </a:lnSpc>
              <a:buFont typeface="Wingdings" pitchFamily="2" charset="2"/>
              <a:buNone/>
            </a:pPr>
            <a:r>
              <a:rPr lang="en-US" dirty="0" smtClean="0"/>
              <a:t>2) Each constraint </a:t>
            </a:r>
            <a:r>
              <a:rPr lang="en-US" smtClean="0"/>
              <a:t>expression should only </a:t>
            </a:r>
            <a:r>
              <a:rPr lang="en-US" dirty="0" smtClean="0"/>
              <a:t>contain only 1 relational operator. Having more than 1 isn’t a syntax error but will not give you the results you expect. </a:t>
            </a:r>
            <a:r>
              <a:rPr lang="en-US" dirty="0" smtClean="0">
                <a:cs typeface="Times New Roman" pitchFamily="18" charset="0"/>
              </a:rPr>
              <a:t>End result is lo and med are not constrained and hi only has to be greater than 0 if lo is greater to then equal to med and hi has to be greater than 1 if lo is less than med.  If you don’t understand exactly why this is the result, don’t sweat it, just make sure you always use one relational operator in an expression.</a:t>
            </a:r>
          </a:p>
        </p:txBody>
      </p:sp>
      <p:sp>
        <p:nvSpPr>
          <p:cNvPr id="4" name="Slide Number Placeholder 3"/>
          <p:cNvSpPr>
            <a:spLocks noGrp="1"/>
          </p:cNvSpPr>
          <p:nvPr>
            <p:ph type="sldNum" sz="quarter" idx="10"/>
          </p:nvPr>
        </p:nvSpPr>
        <p:spPr/>
        <p:txBody>
          <a:bodyPr/>
          <a:lstStyle/>
          <a:p>
            <a:fld id="{9496BE8D-5B08-4040-8D09-919B89F312A5}"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lnSpc>
                <a:spcPct val="90000"/>
              </a:lnSpc>
              <a:buFont typeface="Wingdings" pitchFamily="2" charset="2"/>
              <a:buNone/>
            </a:pPr>
            <a:r>
              <a:rPr lang="en-US" dirty="0" smtClean="0">
                <a:cs typeface="Times New Roman" pitchFamily="18" charset="0"/>
              </a:rPr>
              <a:t>Since len is in the constraint expression it must be declared as random to get the results you want.</a:t>
            </a:r>
          </a:p>
        </p:txBody>
      </p:sp>
      <p:sp>
        <p:nvSpPr>
          <p:cNvPr id="4" name="Slide Number Placeholder 3"/>
          <p:cNvSpPr>
            <a:spLocks noGrp="1"/>
          </p:cNvSpPr>
          <p:nvPr>
            <p:ph type="sldNum" sz="quarter" idx="10"/>
          </p:nvPr>
        </p:nvSpPr>
        <p:spPr/>
        <p:txBody>
          <a:bodyPr/>
          <a:lstStyle/>
          <a:p>
            <a:fld id="{9496BE8D-5B08-4040-8D09-919B89F312A5}"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lnSpc>
                <a:spcPct val="90000"/>
              </a:lnSpc>
              <a:buFont typeface="Wingdings" pitchFamily="2" charset="2"/>
              <a:buNone/>
            </a:pPr>
            <a:r>
              <a:rPr lang="en-US" dirty="0" smtClean="0"/>
              <a:t>1) For a CPU want less or more of a particular opcode</a:t>
            </a:r>
            <a:r>
              <a:rPr lang="en-US" dirty="0" smtClean="0">
                <a:cs typeface="Times New Roman" pitchFamily="18" charset="0"/>
              </a:rPr>
              <a:t> like IDLE or JUMP. On a processor I was verifying I limited the number of IDLE instructions because they were </a:t>
            </a:r>
            <a:r>
              <a:rPr lang="en-US" smtClean="0">
                <a:cs typeface="Times New Roman" pitchFamily="18" charset="0"/>
              </a:rPr>
              <a:t>boring and I also </a:t>
            </a:r>
            <a:r>
              <a:rPr lang="en-US" dirty="0" smtClean="0">
                <a:cs typeface="Times New Roman" pitchFamily="18" charset="0"/>
              </a:rPr>
              <a:t>limited the # of jump instructions because the # of jumps in a typical program is limited and must be carefully controlled.</a:t>
            </a:r>
          </a:p>
          <a:p>
            <a:pPr marL="0" lvl="1" defTabSz="881065">
              <a:lnSpc>
                <a:spcPct val="90000"/>
              </a:lnSpc>
              <a:defRPr/>
            </a:pPr>
            <a:endParaRPr lang="en-US" dirty="0" smtClean="0">
              <a:cs typeface="Times New Roman" pitchFamily="18" charset="0"/>
            </a:endParaRPr>
          </a:p>
          <a:p>
            <a:pPr marL="0" lvl="1" defTabSz="881065">
              <a:lnSpc>
                <a:spcPct val="90000"/>
              </a:lnSpc>
              <a:defRPr/>
            </a:pPr>
            <a:r>
              <a:rPr lang="en-US" dirty="0" smtClean="0">
                <a:cs typeface="Times New Roman" pitchFamily="18" charset="0"/>
              </a:rPr>
              <a:t>2) For datapath of 32-bit words max neg, 0 , and max pos will each occur with a probability of 1/(2^32) </a:t>
            </a:r>
          </a:p>
          <a:p>
            <a:pPr marL="0" lvl="1" defTabSz="881065">
              <a:lnSpc>
                <a:spcPct val="90000"/>
              </a:lnSpc>
              <a:defRPr/>
            </a:pPr>
            <a:endParaRPr lang="en-US" dirty="0" smtClean="0">
              <a:cs typeface="Times New Roman" pitchFamily="18" charset="0"/>
            </a:endParaRPr>
          </a:p>
          <a:p>
            <a:pPr marL="0" lvl="1" defTabSz="881065">
              <a:lnSpc>
                <a:spcPct val="90000"/>
              </a:lnSpc>
              <a:defRPr/>
            </a:pPr>
            <a:r>
              <a:rPr lang="en-US" dirty="0" smtClean="0">
                <a:cs typeface="Times New Roman" pitchFamily="18" charset="0"/>
              </a:rPr>
              <a:t>3) Lets look more closely </a:t>
            </a:r>
            <a:r>
              <a:rPr lang="en-US" smtClean="0">
                <a:cs typeface="Times New Roman" pitchFamily="18" charset="0"/>
              </a:rPr>
              <a:t>at the constraints</a:t>
            </a:r>
            <a:r>
              <a:rPr lang="en-US" baseline="0" smtClean="0">
                <a:cs typeface="Times New Roman" pitchFamily="18" charset="0"/>
              </a:rPr>
              <a:t> on src and dst.</a:t>
            </a:r>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Variable src is from Sample 6.1 that defined </a:t>
            </a:r>
            <a:r>
              <a:rPr lang="en-US" dirty="0" smtClean="0">
                <a:cs typeface="Times New Roman" pitchFamily="18" charset="0"/>
              </a:rPr>
              <a:t>class Packet;</a:t>
            </a:r>
          </a:p>
          <a:p>
            <a:pPr eaLnBrk="1" hangingPunct="1">
              <a:lnSpc>
                <a:spcPct val="90000"/>
              </a:lnSpc>
              <a:buFont typeface="Wingdings" pitchFamily="2" charset="2"/>
              <a:buNone/>
            </a:pPr>
            <a:endParaRPr lang="en-US" dirty="0" smtClean="0"/>
          </a:p>
          <a:p>
            <a:pPr eaLnBrk="1" hangingPunct="1">
              <a:lnSpc>
                <a:spcPct val="90000"/>
              </a:lnSpc>
              <a:buFont typeface="Wingdings" pitchFamily="2" charset="2"/>
              <a:buNone/>
            </a:pPr>
            <a:r>
              <a:rPr lang="en-US" dirty="0" smtClean="0"/>
              <a:t>2) In this example src=0 is given weight 40 and since the := operator indicates the weight is the same for all values src = 1 is given weight 60, src=2 is given weight 60, and src=3 is given weight 60.</a:t>
            </a:r>
          </a:p>
          <a:p>
            <a:pPr eaLnBrk="1" hangingPunct="1">
              <a:lnSpc>
                <a:spcPct val="90000"/>
              </a:lnSpc>
              <a:buFont typeface="Wingdings" pitchFamily="2" charset="2"/>
              <a:buNone/>
            </a:pPr>
            <a:endParaRPr lang="en-US" dirty="0" smtClean="0"/>
          </a:p>
          <a:p>
            <a:pPr eaLnBrk="1" hangingPunct="1">
              <a:lnSpc>
                <a:spcPct val="90000"/>
              </a:lnSpc>
              <a:buFont typeface="Wingdings" pitchFamily="2" charset="2"/>
              <a:buNone/>
            </a:pPr>
            <a:r>
              <a:rPr lang="en-US" dirty="0" smtClean="0"/>
              <a:t>3) The weights are not percentages </a:t>
            </a:r>
            <a:r>
              <a:rPr lang="en-US" smtClean="0"/>
              <a:t>and the</a:t>
            </a:r>
            <a:r>
              <a:rPr lang="en-US" baseline="0" smtClean="0"/>
              <a:t> value can be fixed </a:t>
            </a:r>
            <a:r>
              <a:rPr lang="en-US" smtClean="0"/>
              <a:t>as </a:t>
            </a:r>
            <a:r>
              <a:rPr lang="en-US" dirty="0" smtClean="0"/>
              <a:t>is the case for src=0, a range as is the case for src = [1:3],  or variables. In this example, the total weight is 40+60+60+60=220</a:t>
            </a:r>
          </a:p>
        </p:txBody>
      </p:sp>
      <p:sp>
        <p:nvSpPr>
          <p:cNvPr id="4" name="Slide Number Placeholder 3"/>
          <p:cNvSpPr>
            <a:spLocks noGrp="1"/>
          </p:cNvSpPr>
          <p:nvPr>
            <p:ph type="sldNum" sz="quarter" idx="10"/>
          </p:nvPr>
        </p:nvSpPr>
        <p:spPr/>
        <p:txBody>
          <a:bodyPr/>
          <a:lstStyle/>
          <a:p>
            <a:fld id="{9496BE8D-5B08-4040-8D09-919B89F312A5}"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Variable dst is from Sample 6.1 that defined </a:t>
            </a:r>
            <a:r>
              <a:rPr lang="en-US" dirty="0" smtClean="0">
                <a:cs typeface="Times New Roman" pitchFamily="18" charset="0"/>
              </a:rPr>
              <a:t>class Packet;</a:t>
            </a:r>
          </a:p>
          <a:p>
            <a:pPr eaLnBrk="1" hangingPunct="1">
              <a:lnSpc>
                <a:spcPct val="90000"/>
              </a:lnSpc>
              <a:buFont typeface="Wingdings" pitchFamily="2" charset="2"/>
              <a:buNone/>
            </a:pPr>
            <a:endParaRPr lang="en-US" dirty="0" smtClean="0"/>
          </a:p>
          <a:p>
            <a:pPr eaLnBrk="1" hangingPunct="1">
              <a:lnSpc>
                <a:spcPct val="90000"/>
              </a:lnSpc>
              <a:buFont typeface="Wingdings" pitchFamily="2" charset="2"/>
              <a:buNone/>
            </a:pPr>
            <a:r>
              <a:rPr lang="en-US" dirty="0" smtClean="0"/>
              <a:t>2) In this example dst=0 is given weight 40 and since the :/ operator indicates the weight is distributed across all values dst = 1 is given weight 20, dst=2 is given weight 20, and dst=3 is given weight 20.</a:t>
            </a:r>
          </a:p>
          <a:p>
            <a:pPr eaLnBrk="1" hangingPunct="1">
              <a:lnSpc>
                <a:spcPct val="90000"/>
              </a:lnSpc>
              <a:buFont typeface="Wingdings" pitchFamily="2" charset="2"/>
              <a:buNone/>
            </a:pPr>
            <a:endParaRPr lang="en-US" dirty="0" smtClean="0"/>
          </a:p>
          <a:p>
            <a:pPr eaLnBrk="1" hangingPunct="1">
              <a:lnSpc>
                <a:spcPct val="90000"/>
              </a:lnSpc>
              <a:buFont typeface="Wingdings" pitchFamily="2" charset="2"/>
              <a:buNone/>
            </a:pPr>
            <a:r>
              <a:rPr lang="en-US" dirty="0" smtClean="0"/>
              <a:t>3) In this example, the total weight is 40+20+20+20=100</a:t>
            </a:r>
          </a:p>
        </p:txBody>
      </p:sp>
      <p:sp>
        <p:nvSpPr>
          <p:cNvPr id="4" name="Slide Number Placeholder 3"/>
          <p:cNvSpPr>
            <a:spLocks noGrp="1"/>
          </p:cNvSpPr>
          <p:nvPr>
            <p:ph type="sldNum" sz="quarter" idx="10"/>
          </p:nvPr>
        </p:nvSpPr>
        <p:spPr/>
        <p:txBody>
          <a:bodyPr/>
          <a:lstStyle/>
          <a:p>
            <a:fld id="{9496BE8D-5B08-4040-8D09-919B89F312A5}"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81065">
              <a:defRPr/>
            </a:pPr>
            <a:r>
              <a:rPr lang="en-US" dirty="0" smtClean="0">
                <a:cs typeface="Times New Roman" pitchFamily="18" charset="0"/>
              </a:rPr>
              <a:t>1) Using variables allows the weights to be adjusted automatically</a:t>
            </a:r>
            <a:r>
              <a:rPr lang="en-US" dirty="0" smtClean="0"/>
              <a:t>. This one way your testbench can steer the stimulus to areas that have not been tested or steer the stimulus away from areas that have been overly tested.  Functional coverage will tell the testbench what areas have been overly or under tested. For example, suppose our testbench is collecting coverage on opcodes for a CPU.  As testing progresses the testbench records that opcode ADD max pos &lt;number&gt;is tested repeatedly but ADD max neg &lt;number&gt; is not. The testbench can lower the weight of operand 1 being max pos and increase the weight of operand 1 being max neg.  The kind of adaptability is called “coverage driven verification”. Lets look at another example.</a:t>
            </a:r>
          </a:p>
          <a:p>
            <a:pPr defTabSz="881065">
              <a:defRPr/>
            </a:pPr>
            <a:endParaRPr lang="en-US" dirty="0" smtClean="0"/>
          </a:p>
          <a:p>
            <a:pPr defTabSz="881065">
              <a:defRPr/>
            </a:pPr>
            <a:r>
              <a:rPr lang="en-US" dirty="0" smtClean="0"/>
              <a:t>2) In this example, variable len is of enumerated type length_e which enumerates the length of an operand, byte, word, or long word. Initially byte operands have weight 1, word operands have weight 3, and long word operands have weight 5 for a total weight of 9. The variables </a:t>
            </a:r>
            <a:r>
              <a:rPr lang="en-US" dirty="0" smtClean="0">
                <a:cs typeface="Times New Roman" pitchFamily="18" charset="0"/>
              </a:rPr>
              <a:t>w_byte, w_word, w_lwrd can be adjusted by anything that creates an object of class BusOp.</a:t>
            </a:r>
          </a:p>
        </p:txBody>
      </p:sp>
      <p:sp>
        <p:nvSpPr>
          <p:cNvPr id="4" name="Slide Number Placeholder 3"/>
          <p:cNvSpPr>
            <a:spLocks noGrp="1"/>
          </p:cNvSpPr>
          <p:nvPr>
            <p:ph type="sldNum" sz="quarter" idx="10"/>
          </p:nvPr>
        </p:nvSpPr>
        <p:spPr/>
        <p:txBody>
          <a:bodyPr/>
          <a:lstStyle/>
          <a:p>
            <a:fld id="{9496BE8D-5B08-4040-8D09-919B89F312A5}"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defTabSz="881065">
              <a:lnSpc>
                <a:spcPct val="90000"/>
              </a:lnSpc>
              <a:defRPr/>
            </a:pPr>
            <a:r>
              <a:rPr lang="en-US" i="1" dirty="0" smtClean="0"/>
              <a:t>See Chap_6_Randomization/exercise2_3 for complete </a:t>
            </a:r>
            <a:r>
              <a:rPr lang="en-US" i="1" smtClean="0"/>
              <a:t>solution. </a:t>
            </a:r>
            <a:endParaRPr lang="en-US" dirty="0" smtClean="0"/>
          </a:p>
          <a:p>
            <a:pPr eaLnBrk="1" hangingPunct="1">
              <a:lnSpc>
                <a:spcPct val="90000"/>
              </a:lnSpc>
              <a:buFont typeface="Wingdings" pitchFamily="2" charset="2"/>
              <a:buNone/>
            </a:pPr>
            <a:r>
              <a:rPr lang="en-US" smtClean="0">
                <a:cs typeface="Times New Roman" pitchFamily="18" charset="0"/>
              </a:rPr>
              <a:t>NOTE: Underlined</a:t>
            </a:r>
            <a:r>
              <a:rPr lang="en-US" baseline="0" smtClean="0">
                <a:cs typeface="Times New Roman" pitchFamily="18" charset="0"/>
              </a:rPr>
              <a:t> code is new</a:t>
            </a:r>
            <a:endParaRPr lang="en-US" smtClean="0">
              <a:cs typeface="Times New Roman" pitchFamily="18" charset="0"/>
            </a:endParaRPr>
          </a:p>
          <a:p>
            <a:pPr eaLnBrk="1" hangingPunct="1">
              <a:lnSpc>
                <a:spcPct val="90000"/>
              </a:lnSpc>
              <a:buFont typeface="Wingdings" pitchFamily="2" charset="2"/>
              <a:buNone/>
            </a:pPr>
            <a:endParaRPr lang="en-US" dirty="0" smtClean="0">
              <a:cs typeface="Times New Roman" pitchFamily="18" charset="0"/>
            </a:endParaRPr>
          </a:p>
          <a:p>
            <a:pPr eaLnBrk="1" hangingPunct="1">
              <a:lnSpc>
                <a:spcPct val="90000"/>
              </a:lnSpc>
              <a:buFont typeface="Wingdings" pitchFamily="2" charset="2"/>
              <a:buNone/>
            </a:pPr>
            <a:r>
              <a:rPr lang="en-US" dirty="0" smtClean="0">
                <a:cs typeface="Times New Roman" pitchFamily="18" charset="0"/>
              </a:rPr>
              <a:t>package my_package;</a:t>
            </a:r>
          </a:p>
          <a:p>
            <a:pPr eaLnBrk="1" hangingPunct="1">
              <a:lnSpc>
                <a:spcPct val="90000"/>
              </a:lnSpc>
              <a:buFont typeface="Wingdings" pitchFamily="2" charset="2"/>
              <a:buNone/>
            </a:pPr>
            <a:r>
              <a:rPr lang="en-US" dirty="0" smtClean="0">
                <a:cs typeface="Times New Roman" pitchFamily="18" charset="0"/>
              </a:rPr>
              <a:t>   </a:t>
            </a:r>
          </a:p>
          <a:p>
            <a:pPr eaLnBrk="1" hangingPunct="1">
              <a:lnSpc>
                <a:spcPct val="90000"/>
              </a:lnSpc>
              <a:buFont typeface="Wingdings" pitchFamily="2" charset="2"/>
              <a:buNone/>
            </a:pPr>
            <a:r>
              <a:rPr lang="en-US" dirty="0" smtClean="0">
                <a:cs typeface="Times New Roman" pitchFamily="18" charset="0"/>
              </a:rPr>
              <a:t>class Exercise2;	</a:t>
            </a:r>
          </a:p>
          <a:p>
            <a:pPr eaLnBrk="1" hangingPunct="1">
              <a:lnSpc>
                <a:spcPct val="90000"/>
              </a:lnSpc>
              <a:buFont typeface="Wingdings" pitchFamily="2" charset="2"/>
              <a:buNone/>
            </a:pPr>
            <a:r>
              <a:rPr lang="en-US" dirty="0" smtClean="0">
                <a:cs typeface="Times New Roman" pitchFamily="18" charset="0"/>
              </a:rPr>
              <a:t>   rand bit [7:0] data;</a:t>
            </a:r>
          </a:p>
          <a:p>
            <a:pPr eaLnBrk="1" hangingPunct="1">
              <a:lnSpc>
                <a:spcPct val="90000"/>
              </a:lnSpc>
              <a:buFont typeface="Wingdings" pitchFamily="2" charset="2"/>
              <a:buNone/>
            </a:pPr>
            <a:r>
              <a:rPr lang="en-US" dirty="0" smtClean="0">
                <a:cs typeface="Times New Roman" pitchFamily="18" charset="0"/>
              </a:rPr>
              <a:t>   rand bit [3:0] address;</a:t>
            </a:r>
          </a:p>
          <a:p>
            <a:pPr eaLnBrk="1" hangingPunct="1">
              <a:lnSpc>
                <a:spcPct val="90000"/>
              </a:lnSpc>
              <a:buFont typeface="Wingdings" pitchFamily="2" charset="2"/>
              <a:buNone/>
            </a:pPr>
            <a:r>
              <a:rPr lang="en-US" dirty="0" smtClean="0">
                <a:cs typeface="Times New Roman" pitchFamily="18" charset="0"/>
              </a:rPr>
              <a:t>   </a:t>
            </a:r>
            <a:r>
              <a:rPr lang="en-US" u="sng" dirty="0" smtClean="0">
                <a:cs typeface="Times New Roman" pitchFamily="18" charset="0"/>
              </a:rPr>
              <a:t>constraint data_c{data == 5;}</a:t>
            </a:r>
          </a:p>
          <a:p>
            <a:pPr eaLnBrk="1" hangingPunct="1">
              <a:lnSpc>
                <a:spcPct val="90000"/>
              </a:lnSpc>
              <a:buFont typeface="Wingdings" pitchFamily="2" charset="2"/>
              <a:buNone/>
            </a:pPr>
            <a:r>
              <a:rPr lang="en-US" u="sng" dirty="0" smtClean="0">
                <a:cs typeface="Times New Roman" pitchFamily="18" charset="0"/>
              </a:rPr>
              <a:t>   constraint address_dist {</a:t>
            </a:r>
          </a:p>
          <a:p>
            <a:pPr eaLnBrk="1" hangingPunct="1">
              <a:lnSpc>
                <a:spcPct val="90000"/>
              </a:lnSpc>
              <a:buFont typeface="Wingdings" pitchFamily="2" charset="2"/>
              <a:buNone/>
            </a:pPr>
            <a:r>
              <a:rPr lang="en-US" u="sng" dirty="0" smtClean="0">
                <a:cs typeface="Times New Roman" pitchFamily="18" charset="0"/>
              </a:rPr>
              <a:t>      address dist{0:=10, [1:14]:/80, 15:=10};</a:t>
            </a:r>
          </a:p>
          <a:p>
            <a:pPr eaLnBrk="1" hangingPunct="1">
              <a:lnSpc>
                <a:spcPct val="90000"/>
              </a:lnSpc>
              <a:buFont typeface="Wingdings" pitchFamily="2" charset="2"/>
              <a:buNone/>
            </a:pPr>
            <a:r>
              <a:rPr lang="en-US" u="sng" dirty="0" smtClean="0">
                <a:cs typeface="Times New Roman" pitchFamily="18" charset="0"/>
              </a:rPr>
              <a:t>   } </a:t>
            </a:r>
          </a:p>
          <a:p>
            <a:pPr eaLnBrk="1" hangingPunct="1">
              <a:lnSpc>
                <a:spcPct val="90000"/>
              </a:lnSpc>
              <a:buFont typeface="Wingdings" pitchFamily="2" charset="2"/>
              <a:buNone/>
            </a:pPr>
            <a:r>
              <a:rPr lang="en-US" dirty="0" smtClean="0">
                <a:cs typeface="Times New Roman" pitchFamily="18" charset="0"/>
              </a:rPr>
              <a:t>   </a:t>
            </a:r>
          </a:p>
          <a:p>
            <a:pPr eaLnBrk="1" hangingPunct="1">
              <a:lnSpc>
                <a:spcPct val="90000"/>
              </a:lnSpc>
              <a:buFont typeface="Wingdings" pitchFamily="2" charset="2"/>
              <a:buNone/>
            </a:pPr>
            <a:r>
              <a:rPr lang="en-US" dirty="0" smtClean="0">
                <a:cs typeface="Times New Roman" pitchFamily="18" charset="0"/>
              </a:rPr>
              <a:t>   function void print_all;</a:t>
            </a:r>
          </a:p>
          <a:p>
            <a:pPr eaLnBrk="1" hangingPunct="1">
              <a:lnSpc>
                <a:spcPct val="90000"/>
              </a:lnSpc>
              <a:buFont typeface="Wingdings" pitchFamily="2" charset="2"/>
              <a:buNone/>
            </a:pPr>
            <a:r>
              <a:rPr lang="en-US" dirty="0" smtClean="0">
                <a:cs typeface="Times New Roman" pitchFamily="18" charset="0"/>
              </a:rPr>
              <a:t>      $display("data = %d, address = %d", data, address);</a:t>
            </a:r>
          </a:p>
          <a:p>
            <a:pPr eaLnBrk="1" hangingPunct="1">
              <a:lnSpc>
                <a:spcPct val="90000"/>
              </a:lnSpc>
              <a:buFont typeface="Wingdings" pitchFamily="2" charset="2"/>
              <a:buNone/>
            </a:pPr>
            <a:r>
              <a:rPr lang="en-US" dirty="0" smtClean="0">
                <a:cs typeface="Times New Roman" pitchFamily="18" charset="0"/>
              </a:rPr>
              <a:t>   endfunction</a:t>
            </a:r>
          </a:p>
          <a:p>
            <a:pPr eaLnBrk="1" hangingPunct="1">
              <a:lnSpc>
                <a:spcPct val="90000"/>
              </a:lnSpc>
              <a:buFont typeface="Wingdings" pitchFamily="2" charset="2"/>
              <a:buNone/>
            </a:pPr>
            <a:r>
              <a:rPr lang="en-US" dirty="0" smtClean="0">
                <a:cs typeface="Times New Roman" pitchFamily="18" charset="0"/>
              </a:rPr>
              <a:t>   </a:t>
            </a:r>
          </a:p>
          <a:p>
            <a:pPr eaLnBrk="1" hangingPunct="1">
              <a:lnSpc>
                <a:spcPct val="90000"/>
              </a:lnSpc>
              <a:buFont typeface="Wingdings" pitchFamily="2" charset="2"/>
              <a:buNone/>
            </a:pPr>
            <a:r>
              <a:rPr lang="en-US" dirty="0" smtClean="0">
                <a:cs typeface="Times New Roman" pitchFamily="18" charset="0"/>
              </a:rPr>
              <a:t>endclass // Exercise2</a:t>
            </a:r>
          </a:p>
          <a:p>
            <a:pPr eaLnBrk="1" hangingPunct="1">
              <a:lnSpc>
                <a:spcPct val="90000"/>
              </a:lnSpc>
              <a:buFont typeface="Wingdings" pitchFamily="2" charset="2"/>
              <a:buNone/>
            </a:pPr>
            <a:r>
              <a:rPr lang="en-US" dirty="0" smtClean="0">
                <a:cs typeface="Times New Roman" pitchFamily="18" charset="0"/>
              </a:rPr>
              <a:t>endpackage</a:t>
            </a:r>
          </a:p>
          <a:p>
            <a:pPr eaLnBrk="1" hangingPunct="1">
              <a:lnSpc>
                <a:spcPct val="90000"/>
              </a:lnSpc>
              <a:buFont typeface="Wingdings" pitchFamily="2" charset="2"/>
              <a:buNone/>
            </a:pPr>
            <a:endParaRPr lang="en-US" dirty="0" smtClean="0">
              <a:cs typeface="Times New Roman" pitchFamily="18" charset="0"/>
            </a:endParaRPr>
          </a:p>
          <a:p>
            <a:pPr eaLnBrk="1" hangingPunct="1">
              <a:lnSpc>
                <a:spcPct val="90000"/>
              </a:lnSpc>
              <a:buFont typeface="Wingdings" pitchFamily="2" charset="2"/>
              <a:buNone/>
            </a:pPr>
            <a:r>
              <a:rPr lang="en-US" dirty="0" smtClean="0">
                <a:cs typeface="Times New Roman" pitchFamily="18" charset="0"/>
              </a:rPr>
              <a:t>program automatic test;   </a:t>
            </a:r>
          </a:p>
          <a:p>
            <a:pPr eaLnBrk="1" hangingPunct="1">
              <a:lnSpc>
                <a:spcPct val="90000"/>
              </a:lnSpc>
              <a:buFont typeface="Wingdings" pitchFamily="2" charset="2"/>
              <a:buNone/>
            </a:pPr>
            <a:r>
              <a:rPr lang="en-US" dirty="0" smtClean="0">
                <a:cs typeface="Times New Roman" pitchFamily="18" charset="0"/>
              </a:rPr>
              <a:t>   import  my_package::*;</a:t>
            </a:r>
          </a:p>
          <a:p>
            <a:pPr eaLnBrk="1" hangingPunct="1">
              <a:lnSpc>
                <a:spcPct val="90000"/>
              </a:lnSpc>
              <a:buFont typeface="Wingdings" pitchFamily="2" charset="2"/>
              <a:buNone/>
            </a:pPr>
            <a:endParaRPr lang="en-US" dirty="0" smtClean="0">
              <a:cs typeface="Times New Roman" pitchFamily="18" charset="0"/>
            </a:endParaRPr>
          </a:p>
          <a:p>
            <a:pPr eaLnBrk="1" hangingPunct="1">
              <a:lnSpc>
                <a:spcPct val="90000"/>
              </a:lnSpc>
              <a:buFont typeface="Wingdings" pitchFamily="2" charset="2"/>
              <a:buNone/>
            </a:pPr>
            <a:r>
              <a:rPr lang="en-US" dirty="0" smtClean="0">
                <a:cs typeface="Times New Roman" pitchFamily="18" charset="0"/>
              </a:rPr>
              <a:t>   initial begin</a:t>
            </a:r>
          </a:p>
          <a:p>
            <a:pPr eaLnBrk="1" hangingPunct="1">
              <a:lnSpc>
                <a:spcPct val="90000"/>
              </a:lnSpc>
              <a:buFont typeface="Wingdings" pitchFamily="2" charset="2"/>
              <a:buNone/>
            </a:pPr>
            <a:r>
              <a:rPr lang="en-US" u="sng" dirty="0" smtClean="0">
                <a:cs typeface="Times New Roman" pitchFamily="18" charset="0"/>
              </a:rPr>
              <a:t>      Exercise2 MyExercise2;</a:t>
            </a:r>
          </a:p>
          <a:p>
            <a:pPr eaLnBrk="1" hangingPunct="1">
              <a:lnSpc>
                <a:spcPct val="90000"/>
              </a:lnSpc>
              <a:buFont typeface="Wingdings" pitchFamily="2" charset="2"/>
              <a:buNone/>
            </a:pPr>
            <a:r>
              <a:rPr lang="en-US" u="sng" dirty="0" smtClean="0">
                <a:cs typeface="Times New Roman" pitchFamily="18" charset="0"/>
              </a:rPr>
              <a:t>      repeat (20) begin</a:t>
            </a:r>
          </a:p>
          <a:p>
            <a:pPr eaLnBrk="1" hangingPunct="1">
              <a:lnSpc>
                <a:spcPct val="90000"/>
              </a:lnSpc>
              <a:buFont typeface="Wingdings" pitchFamily="2" charset="2"/>
              <a:buNone/>
            </a:pPr>
            <a:r>
              <a:rPr lang="en-US" u="sng" dirty="0" smtClean="0">
                <a:cs typeface="Times New Roman" pitchFamily="18" charset="0"/>
              </a:rPr>
              <a:t>	 MyExercise2 = new;</a:t>
            </a:r>
          </a:p>
          <a:p>
            <a:pPr eaLnBrk="1" hangingPunct="1">
              <a:lnSpc>
                <a:spcPct val="90000"/>
              </a:lnSpc>
              <a:buFont typeface="Wingdings" pitchFamily="2" charset="2"/>
              <a:buNone/>
            </a:pPr>
            <a:r>
              <a:rPr lang="en-US" u="sng" dirty="0" smtClean="0">
                <a:cs typeface="Times New Roman" pitchFamily="18" charset="0"/>
              </a:rPr>
              <a:t>	 `SV_RAND_CHECK(MyExercise2.randomize());</a:t>
            </a:r>
          </a:p>
          <a:p>
            <a:pPr eaLnBrk="1" hangingPunct="1">
              <a:lnSpc>
                <a:spcPct val="90000"/>
              </a:lnSpc>
              <a:buFont typeface="Wingdings" pitchFamily="2" charset="2"/>
              <a:buNone/>
            </a:pPr>
            <a:r>
              <a:rPr lang="en-US" u="sng" dirty="0" smtClean="0">
                <a:cs typeface="Times New Roman" pitchFamily="18" charset="0"/>
              </a:rPr>
              <a:t>	 MyExercise2.print_all();</a:t>
            </a:r>
          </a:p>
          <a:p>
            <a:pPr eaLnBrk="1" hangingPunct="1">
              <a:lnSpc>
                <a:spcPct val="90000"/>
              </a:lnSpc>
              <a:buFont typeface="Wingdings" pitchFamily="2" charset="2"/>
              <a:buNone/>
            </a:pPr>
            <a:r>
              <a:rPr lang="en-US" u="sng" dirty="0" smtClean="0">
                <a:cs typeface="Times New Roman" pitchFamily="18" charset="0"/>
              </a:rPr>
              <a:t>      end</a:t>
            </a:r>
          </a:p>
          <a:p>
            <a:pPr eaLnBrk="1" hangingPunct="1">
              <a:lnSpc>
                <a:spcPct val="90000"/>
              </a:lnSpc>
              <a:buFont typeface="Wingdings" pitchFamily="2" charset="2"/>
              <a:buNone/>
            </a:pPr>
            <a:r>
              <a:rPr lang="en-US" dirty="0" smtClean="0">
                <a:cs typeface="Times New Roman" pitchFamily="18" charset="0"/>
              </a:rPr>
              <a:t>   end</a:t>
            </a:r>
          </a:p>
          <a:p>
            <a:pPr eaLnBrk="1" hangingPunct="1">
              <a:lnSpc>
                <a:spcPct val="90000"/>
              </a:lnSpc>
              <a:buFont typeface="Wingdings" pitchFamily="2" charset="2"/>
              <a:buNone/>
            </a:pPr>
            <a:r>
              <a:rPr lang="en-US" dirty="0" smtClean="0">
                <a:cs typeface="Times New Roman" pitchFamily="18" charset="0"/>
              </a:rPr>
              <a:t>endprogram</a:t>
            </a:r>
          </a:p>
          <a:p>
            <a:pPr eaLnBrk="1" hangingPunct="1">
              <a:lnSpc>
                <a:spcPct val="90000"/>
              </a:lnSpc>
              <a:buFont typeface="Wingdings" pitchFamily="2" charset="2"/>
              <a:buNone/>
            </a:pPr>
            <a:endParaRPr lang="en-US" dirty="0" smtClean="0">
              <a:cs typeface="Times New Roman" pitchFamily="18" charset="0"/>
            </a:endParaRPr>
          </a:p>
          <a:p>
            <a:pPr eaLnBrk="1" hangingPunct="1">
              <a:lnSpc>
                <a:spcPct val="90000"/>
              </a:lnSpc>
              <a:buFont typeface="Wingdings" pitchFamily="2" charset="2"/>
              <a:buNone/>
            </a:pPr>
            <a:endParaRPr lang="en-US" dirty="0" smtClean="0">
              <a:cs typeface="Times New Roman" pitchFamily="18" charset="0"/>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Note that for constraint address_range{address inside{[3:4]}; if the </a:t>
            </a:r>
            <a:r>
              <a:rPr lang="en-US" smtClean="0"/>
              <a:t>first value (in this case 3) </a:t>
            </a:r>
            <a:r>
              <a:rPr lang="en-US" dirty="0" smtClean="0"/>
              <a:t>is greater than the 2</a:t>
            </a:r>
            <a:r>
              <a:rPr lang="en-US" baseline="30000" dirty="0" smtClean="0"/>
              <a:t>nd</a:t>
            </a:r>
            <a:r>
              <a:rPr lang="en-US" dirty="0" smtClean="0"/>
              <a:t> </a:t>
            </a:r>
            <a:r>
              <a:rPr lang="en-US" smtClean="0"/>
              <a:t>value (in this case 4) the </a:t>
            </a:r>
            <a:r>
              <a:rPr lang="en-US" dirty="0" smtClean="0"/>
              <a:t>constraint cannot be met. Multiple inside’s can be defined to specify blocks of ranges. We’ll see how to do this later in this slide</a:t>
            </a:r>
          </a:p>
          <a:p>
            <a:endParaRPr lang="en-US" dirty="0" smtClean="0">
              <a:cs typeface="Times New Roman" pitchFamily="18" charset="0"/>
            </a:endParaRPr>
          </a:p>
          <a:p>
            <a:pPr defTabSz="881065">
              <a:defRPr/>
            </a:pPr>
            <a:r>
              <a:rPr lang="en-US" dirty="0" smtClean="0">
                <a:cs typeface="Times New Roman" pitchFamily="18" charset="0"/>
              </a:rPr>
              <a:t>2</a:t>
            </a:r>
            <a:r>
              <a:rPr lang="en-US" smtClean="0">
                <a:cs typeface="Times New Roman" pitchFamily="18" charset="0"/>
              </a:rPr>
              <a:t>) </a:t>
            </a:r>
            <a:r>
              <a:rPr lang="en-US" dirty="0" smtClean="0">
                <a:cs typeface="Times New Roman" pitchFamily="18" charset="0"/>
              </a:rPr>
              <a:t>constraint c_range {!(c inside{[lo:hi]});} specifies that c must be </a:t>
            </a:r>
            <a:r>
              <a:rPr lang="en-US" smtClean="0">
                <a:cs typeface="Times New Roman" pitchFamily="18" charset="0"/>
              </a:rPr>
              <a:t>less than the</a:t>
            </a:r>
            <a:r>
              <a:rPr lang="en-US" baseline="0" smtClean="0">
                <a:cs typeface="Times New Roman" pitchFamily="18" charset="0"/>
              </a:rPr>
              <a:t> variable</a:t>
            </a:r>
            <a:r>
              <a:rPr lang="en-US" smtClean="0">
                <a:cs typeface="Times New Roman" pitchFamily="18" charset="0"/>
              </a:rPr>
              <a:t> </a:t>
            </a:r>
            <a:r>
              <a:rPr lang="en-US" dirty="0" smtClean="0">
                <a:cs typeface="Times New Roman" pitchFamily="18" charset="0"/>
              </a:rPr>
              <a:t>lo and greater </a:t>
            </a:r>
            <a:r>
              <a:rPr lang="en-US" smtClean="0">
                <a:cs typeface="Times New Roman" pitchFamily="18" charset="0"/>
              </a:rPr>
              <a:t>than the variable hi</a:t>
            </a:r>
            <a:endParaRPr lang="en-US" dirty="0" smtClean="0">
              <a:cs typeface="Times New Roman" pitchFamily="18" charset="0"/>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lnSpc>
                <a:spcPct val="90000"/>
              </a:lnSpc>
              <a:buFont typeface="Arial" pitchFamily="34" charset="0"/>
              <a:buNone/>
            </a:pPr>
            <a:r>
              <a:rPr lang="en-US" dirty="0" smtClean="0"/>
              <a:t>1) Directed testing:</a:t>
            </a:r>
          </a:p>
          <a:p>
            <a:pPr marL="660798" lvl="1" indent="-220266">
              <a:lnSpc>
                <a:spcPct val="90000"/>
              </a:lnSpc>
              <a:buFont typeface="+mj-lt"/>
              <a:buAutoNum type="alphaLcParenR"/>
            </a:pPr>
            <a:r>
              <a:rPr lang="en-US" dirty="0" smtClean="0"/>
              <a:t> checks only anticipated bugs. These are the bugs that will not cause failures. The “it’ll be used like that??” bugs cause failures</a:t>
            </a:r>
          </a:p>
          <a:p>
            <a:pPr marL="660798" lvl="1" indent="-220266">
              <a:lnSpc>
                <a:spcPct val="90000"/>
              </a:lnSpc>
              <a:buFont typeface="+mj-lt"/>
              <a:buAutoNum type="alphaLcParenR"/>
            </a:pPr>
            <a:r>
              <a:rPr lang="en-US" dirty="0" smtClean="0"/>
              <a:t> Scales poorly as requirements change. Some requirements cause massive changes in your testing. On a patient monitoring system I was working a 15-minute RTL change took 2 days to update the tests and create new ones</a:t>
            </a:r>
          </a:p>
          <a:p>
            <a:pPr marL="660798" lvl="1" indent="-220266">
              <a:lnSpc>
                <a:spcPct val="90000"/>
              </a:lnSpc>
              <a:buFont typeface="+mj-lt"/>
              <a:buAutoNum type="alphaLcParenR"/>
            </a:pPr>
            <a:r>
              <a:rPr lang="en-US" dirty="0" smtClean="0"/>
              <a:t>Little upfront work.  Managers like this because you get immediate results.  Write a test find a bug, write a test find a bug, etc.  A very simple checker is all that is required here. Perhaps a manual checker</a:t>
            </a:r>
          </a:p>
          <a:p>
            <a:pPr marL="660798" lvl="1" indent="-220266">
              <a:lnSpc>
                <a:spcPct val="90000"/>
              </a:lnSpc>
              <a:buFont typeface="+mj-lt"/>
              <a:buAutoNum type="alphaLcParenR"/>
            </a:pPr>
            <a:r>
              <a:rPr lang="en-US" dirty="0" smtClean="0"/>
              <a:t> Linear progress. Not acceptable if verification on your last project took 6 months and the next project has double the # of features.</a:t>
            </a:r>
          </a:p>
          <a:p>
            <a:pPr>
              <a:lnSpc>
                <a:spcPct val="90000"/>
              </a:lnSpc>
              <a:buFont typeface="Arial" pitchFamily="34" charset="0"/>
              <a:buNone/>
            </a:pPr>
            <a:r>
              <a:rPr lang="en-US" dirty="0" smtClean="0"/>
              <a:t>2) Random testing:</a:t>
            </a:r>
          </a:p>
          <a:p>
            <a:pPr marL="660798" lvl="1" indent="-220266">
              <a:lnSpc>
                <a:spcPct val="90000"/>
              </a:lnSpc>
              <a:buFont typeface="+mj-lt"/>
              <a:buAutoNum type="alphaLcParenR"/>
            </a:pPr>
            <a:r>
              <a:rPr lang="en-US" dirty="0" smtClean="0"/>
              <a:t> Checks unanticipated bugs, i.e the “it’ll be used like that??” bugs. Just thinking of what parameters of your design can be randomized and the constraints required to keep the randomized constraints in a legal range will highlight corner cases</a:t>
            </a:r>
          </a:p>
          <a:p>
            <a:pPr marL="660798" lvl="1" indent="-220266">
              <a:lnSpc>
                <a:spcPct val="90000"/>
              </a:lnSpc>
              <a:buFont typeface="+mj-lt"/>
              <a:buAutoNum type="alphaLcParenR"/>
            </a:pPr>
            <a:r>
              <a:rPr lang="en-US" dirty="0" smtClean="0"/>
              <a:t> Scales well as features increase or requirements change. On the patient monitoring system I talked about earlier if I had a random testing environment I would of changed by golden model or scoreboard (no more complex than changing the RTL), possibly tweaked the constraints, and reran</a:t>
            </a:r>
          </a:p>
          <a:p>
            <a:pPr marL="660798" lvl="1" indent="-220266">
              <a:lnSpc>
                <a:spcPct val="90000"/>
              </a:lnSpc>
              <a:buFont typeface="+mj-lt"/>
              <a:buAutoNum type="alphaLcParenR"/>
            </a:pPr>
            <a:r>
              <a:rPr lang="en-US" dirty="0" smtClean="0"/>
              <a:t>More upfront work. Random testing requires a more complex environment and a more complex golden model or scoreboard.  Think of a processor, if you are executing random instructions you cannot predict what the results will be in your head. Need a good reference model. This is probably the biggest task in using random techniques.</a:t>
            </a:r>
          </a:p>
          <a:p>
            <a:pPr marL="660798" lvl="1" indent="-220266">
              <a:lnSpc>
                <a:spcPct val="90000"/>
              </a:lnSpc>
              <a:buFont typeface="+mj-lt"/>
              <a:buAutoNum type="alphaLcParenR"/>
            </a:pPr>
            <a:r>
              <a:rPr lang="en-US" dirty="0" smtClean="0"/>
              <a:t> Better than linear progress once the environment is set up. Managers hate to see no bugs being found and no tests being written.</a:t>
            </a:r>
          </a:p>
          <a:p>
            <a:pPr>
              <a:buFont typeface="Arial" charset="0"/>
              <a:buNone/>
            </a:pPr>
            <a:endParaRPr lang="en-US" dirty="0" smtClean="0"/>
          </a:p>
          <a:p>
            <a:pPr>
              <a:buFont typeface="Arial" charset="0"/>
              <a:buNone/>
            </a:pPr>
            <a:r>
              <a:rPr lang="en-US" dirty="0" smtClean="0"/>
              <a:t>3) Saw this diagram from the first class. Shows that actual test creation begins later but finishes earlier with random testing.</a:t>
            </a:r>
          </a:p>
        </p:txBody>
      </p:sp>
      <p:sp>
        <p:nvSpPr>
          <p:cNvPr id="4" name="Slide Number Placeholder 3"/>
          <p:cNvSpPr>
            <a:spLocks noGrp="1"/>
          </p:cNvSpPr>
          <p:nvPr>
            <p:ph type="sldNum" sz="quarter" idx="10"/>
          </p:nvPr>
        </p:nvSpPr>
        <p:spPr/>
        <p:txBody>
          <a:bodyPr/>
          <a:lstStyle/>
          <a:p>
            <a:fld id="{9496BE8D-5B08-4040-8D09-919B89F312A5}"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0266" indent="-220266">
              <a:buAutoNum type="arabicParenR"/>
            </a:pPr>
            <a:r>
              <a:rPr lang="en-US" dirty="0" smtClean="0"/>
              <a:t>vals[] is a dynamic array that we’ve initialized with the 5 values we desire.</a:t>
            </a:r>
          </a:p>
          <a:p>
            <a:pPr marL="220266" indent="-220266">
              <a:buAutoNum type="arabicParenR"/>
            </a:pPr>
            <a:r>
              <a:rPr lang="en-US" dirty="0" smtClean="0"/>
              <a:t>Every value in the set is chosen equally even if a value appears multiple times. So if I </a:t>
            </a:r>
            <a:r>
              <a:rPr lang="en-US" smtClean="0"/>
              <a:t>listed 8, twenty </a:t>
            </a:r>
            <a:r>
              <a:rPr lang="en-US" dirty="0" smtClean="0"/>
              <a:t>times in the array it would only still occur with the same probability as </a:t>
            </a:r>
            <a:r>
              <a:rPr lang="en-US" smtClean="0"/>
              <a:t>a value </a:t>
            </a:r>
            <a:r>
              <a:rPr lang="en-US" dirty="0" smtClean="0"/>
              <a:t>only listed once in the </a:t>
            </a:r>
            <a:r>
              <a:rPr lang="en-US" smtClean="0"/>
              <a:t>array.</a:t>
            </a:r>
          </a:p>
          <a:p>
            <a:pPr marL="220266" indent="-220266">
              <a:buAutoNum type="arabicParenR"/>
            </a:pPr>
            <a:r>
              <a:rPr lang="en-US" smtClean="0">
                <a:cs typeface="Times New Roman" pitchFamily="18" charset="0"/>
              </a:rPr>
              <a:t>To express a constraint that certain values are not to be chosen load those values in the array and use the ! operator.</a:t>
            </a:r>
            <a:endParaRPr lang="en-US" dirty="0" smtClean="0">
              <a:cs typeface="Times New Roman" pitchFamily="18" charset="0"/>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defTabSz="881065">
              <a:defRPr/>
            </a:pPr>
            <a:r>
              <a:rPr lang="en-US" dirty="0" smtClean="0">
                <a:cs typeface="Times New Roman" pitchFamily="18" charset="0"/>
              </a:rPr>
              <a:t>1) The SystemVerilog solver looks at all 4 constraints simultaneously and solves them concurrently.  This is what bi-directional constraints mean. All constraints are bidirectional. It’s an unfortunate name in my opinion.</a:t>
            </a:r>
          </a:p>
          <a:p>
            <a:pPr marL="0" lvl="1" defTabSz="881065">
              <a:defRPr/>
            </a:pPr>
            <a:endParaRPr lang="en-US" smtClean="0">
              <a:cs typeface="Times New Roman" pitchFamily="18" charset="0"/>
            </a:endParaRPr>
          </a:p>
          <a:p>
            <a:pPr marL="0" lvl="1" defTabSz="881065">
              <a:defRPr/>
            </a:pPr>
            <a:r>
              <a:rPr lang="en-US" smtClean="0">
                <a:cs typeface="Times New Roman" pitchFamily="18" charset="0"/>
              </a:rPr>
              <a:t>2) r </a:t>
            </a:r>
            <a:r>
              <a:rPr lang="en-US" dirty="0" smtClean="0">
                <a:cs typeface="Times New Roman" pitchFamily="18" charset="0"/>
              </a:rPr>
              <a:t>has to be less than t which has to be less than 10. This means r has to be less than 9. However r must be equal to s which has to be greater than 5 so r (and s) can only take on values 6, 7, 8. Since t has to be &gt; r and &lt; 10, t can equal 7,8,9. The actual solutions is very limited.</a:t>
            </a:r>
          </a:p>
          <a:p>
            <a:pPr marL="0" lvl="1" defTabSz="881065">
              <a:defRPr/>
            </a:pPr>
            <a:endParaRPr lang="en-US" dirty="0" smtClean="0">
              <a:cs typeface="Times New Roman" pitchFamily="18" charset="0"/>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64" indent="-228564">
              <a:buAutoNum type="arabicParenR"/>
            </a:pPr>
            <a:r>
              <a:rPr lang="en-US" smtClean="0">
                <a:cs typeface="Times New Roman" pitchFamily="18" charset="0"/>
              </a:rPr>
              <a:t>Implication</a:t>
            </a:r>
            <a:r>
              <a:rPr lang="en-US" baseline="0" smtClean="0">
                <a:cs typeface="Times New Roman" pitchFamily="18" charset="0"/>
              </a:rPr>
              <a:t> (-&gt;) is a shorthand for if</a:t>
            </a:r>
          </a:p>
          <a:p>
            <a:pPr marL="228564" indent="-228564">
              <a:buAutoNum type="arabicParenR"/>
            </a:pPr>
            <a:endParaRPr lang="en-US" smtClean="0">
              <a:cs typeface="Times New Roman" pitchFamily="18" charset="0"/>
            </a:endParaRPr>
          </a:p>
          <a:p>
            <a:pPr defTabSz="914253"/>
            <a:r>
              <a:rPr lang="en-US" smtClean="0">
                <a:latin typeface="Arial" pitchFamily="34" charset="0"/>
                <a:cs typeface="Arial" pitchFamily="34" charset="0"/>
              </a:rPr>
              <a:t>2) For the constraint </a:t>
            </a:r>
            <a:r>
              <a:rPr lang="en-US" noProof="1" smtClean="0">
                <a:latin typeface="Arial" pitchFamily="34" charset="0"/>
                <a:cs typeface="Arial" pitchFamily="34" charset="0"/>
              </a:rPr>
              <a:t>{(a==1)-&gt;(b==0)};  if  a ==0, b is unconstrained so </a:t>
            </a:r>
            <a:r>
              <a:rPr lang="en-US" smtClean="0"/>
              <a:t>these are the possible solutions.  </a:t>
            </a:r>
            <a:endParaRPr lang="en-US" smtClean="0">
              <a:cs typeface="Times New Roman" pitchFamily="18" charset="0"/>
            </a:endParaRPr>
          </a:p>
          <a:p>
            <a:pPr marL="0" lvl="1" defTabSz="881065">
              <a:defRPr/>
            </a:pPr>
            <a:endParaRPr lang="en-US" smtClean="0"/>
          </a:p>
          <a:p>
            <a:pPr marL="0" lvl="1" defTabSz="881065">
              <a:defRPr/>
            </a:pPr>
            <a:r>
              <a:rPr lang="en-US" smtClean="0"/>
              <a:t>3) {!(a==1) || (b==0);} is equivalent because either a=0 or b=0 to meet the constraint</a:t>
            </a:r>
            <a:endParaRPr lang="en-US" smtClean="0">
              <a:cs typeface="Times New Roman" pitchFamily="18" charset="0"/>
            </a:endParaRPr>
          </a:p>
          <a:p>
            <a:endParaRPr lang="en-US" dirty="0" smtClean="0">
              <a:cs typeface="Times New Roman" pitchFamily="18" charset="0"/>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0266" indent="-220266">
              <a:buAutoNum type="arabicParenR"/>
            </a:pPr>
            <a:r>
              <a:rPr lang="en-US" dirty="0" smtClean="0">
                <a:cs typeface="Times New Roman" pitchFamily="18" charset="0"/>
              </a:rPr>
              <a:t>The equivalence operator, A&lt;-&gt;B  is the same as writing   </a:t>
            </a:r>
            <a:r>
              <a:rPr lang="en-US" dirty="0" smtClean="0"/>
              <a:t>((A-&gt;B) &amp;&amp; (B-&gt;A)). It’s </a:t>
            </a:r>
            <a:r>
              <a:rPr lang="en-US" smtClean="0"/>
              <a:t>a shorthand. </a:t>
            </a:r>
            <a:r>
              <a:rPr lang="en-US" smtClean="0">
                <a:cs typeface="Times New Roman" pitchFamily="18" charset="0"/>
              </a:rPr>
              <a:t>It </a:t>
            </a:r>
            <a:r>
              <a:rPr lang="en-US" dirty="0" smtClean="0">
                <a:cs typeface="Times New Roman" pitchFamily="18" charset="0"/>
              </a:rPr>
              <a:t>means that if A is constrained or assigned to be 0, then B = 0. Also, if B is constrained or assigned to be 0, then A = </a:t>
            </a:r>
            <a:r>
              <a:rPr lang="en-US" smtClean="0">
                <a:cs typeface="Times New Roman" pitchFamily="18" charset="0"/>
              </a:rPr>
              <a:t>0. And similary if A or B is assigned to 1.</a:t>
            </a:r>
          </a:p>
          <a:p>
            <a:pPr marL="220266" indent="-220266" defTabSz="881065">
              <a:buFontTx/>
              <a:buAutoNum type="arabicParenR"/>
              <a:defRPr/>
            </a:pPr>
            <a:r>
              <a:rPr lang="en-US" smtClean="0"/>
              <a:t>For the example, when d is true, e must also be true, and when d is false, e must also be false. So this operator is the same as a logical XNOR(1 only if e and d are 1 or e and d are 0). If you start with the constraint d&lt;-&gt;e, and add a constraint such as d==1, e is set to 1 by the solver. The constraint d&lt;-&gt;e and e==0 cause d to be set to 0 by the solver. If your class has all three of the constraints, d&lt;-&gt;e, d==1, and e==0, the solver will not be able to choose values for d and e. We could have written constraint c {d &lt;-&gt; e;} and achieved the same results.</a:t>
            </a:r>
          </a:p>
          <a:p>
            <a:pPr marL="220266" indent="-220266">
              <a:buAutoNum type="arabicParenR"/>
            </a:pPr>
            <a:endParaRPr lang="en-US" dirty="0" smtClean="0">
              <a:cs typeface="Times New Roman" pitchFamily="18" charset="0"/>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81065">
              <a:defRPr/>
            </a:pPr>
            <a:r>
              <a:rPr lang="en-US" i="1" dirty="0" smtClean="0"/>
              <a:t>See Chap_6_Randomization/exercise5  for complete solution.</a:t>
            </a:r>
            <a:endParaRPr lang="en-US" dirty="0" smtClean="0"/>
          </a:p>
          <a:p>
            <a:endParaRPr lang="en-US" dirty="0" smtClean="0"/>
          </a:p>
          <a:p>
            <a:r>
              <a:rPr lang="en-US" dirty="0" smtClean="0"/>
              <a:t>This is the complex constraint example we’ve been building up to.  As an exercise determine what this complex constraint does.</a:t>
            </a:r>
            <a:endParaRPr lang="en-US" dirty="0" smtClean="0">
              <a:cs typeface="Times New Roman" pitchFamily="18" charset="0"/>
            </a:endParaRPr>
          </a:p>
          <a:p>
            <a:pPr marL="0" lvl="1" defTabSz="881065">
              <a:defRPr/>
            </a:pPr>
            <a:endParaRPr lang="en-US" dirty="0" smtClean="0">
              <a:cs typeface="Times New Roman" pitchFamily="18" charset="0"/>
            </a:endParaRPr>
          </a:p>
          <a:p>
            <a:pPr marL="0" lvl="1" defTabSz="881065">
              <a:defRPr/>
            </a:pPr>
            <a:r>
              <a:rPr lang="en-US" dirty="0" smtClean="0">
                <a:cs typeface="Times New Roman" pitchFamily="18" charset="0"/>
              </a:rPr>
              <a:t>class:</a:t>
            </a:r>
          </a:p>
          <a:p>
            <a:pPr marL="0" lvl="1" defTabSz="881065">
              <a:defRPr/>
            </a:pPr>
            <a:r>
              <a:rPr lang="en-US" dirty="0" smtClean="0">
                <a:cs typeface="Times New Roman" pitchFamily="18" charset="0"/>
              </a:rPr>
              <a:t>1) typedef  enum {READ, WRITE, CONTOL} stim_e; -&gt; create a user defined type stim_e</a:t>
            </a:r>
          </a:p>
          <a:p>
            <a:pPr marL="0" lvl="1" defTabSz="881065">
              <a:defRPr/>
            </a:pPr>
            <a:r>
              <a:rPr lang="en-US" dirty="0" smtClean="0">
                <a:cs typeface="Times New Roman" pitchFamily="18" charset="0"/>
              </a:rPr>
              <a:t>2) randc stim_e kind; -&gt; create a cyclical random variable kind of type stim_e. kind can only take on values of type stim_e;</a:t>
            </a:r>
          </a:p>
          <a:p>
            <a:pPr marL="0" lvl="1" defTabSz="881065">
              <a:defRPr/>
            </a:pPr>
            <a:r>
              <a:rPr lang="en-US" dirty="0" smtClean="0">
                <a:cs typeface="Times New Roman" pitchFamily="18" charset="0"/>
              </a:rPr>
              <a:t>3) rand bit [31:0] len, src, dst;-&gt; create 3 32bit random variables.</a:t>
            </a:r>
          </a:p>
          <a:p>
            <a:pPr marL="0" lvl="1" defTabSz="881065">
              <a:defRPr/>
            </a:pPr>
            <a:endParaRPr lang="en-US" dirty="0" smtClean="0">
              <a:cs typeface="Times New Roman" pitchFamily="18" charset="0"/>
            </a:endParaRPr>
          </a:p>
          <a:p>
            <a:pPr marL="0" lvl="1" defTabSz="881065">
              <a:defRPr/>
            </a:pPr>
            <a:r>
              <a:rPr lang="en-US" dirty="0" smtClean="0">
                <a:cs typeface="Times New Roman" pitchFamily="18" charset="0"/>
              </a:rPr>
              <a:t>constraint:</a:t>
            </a:r>
          </a:p>
          <a:p>
            <a:pPr marL="0" lvl="1" defTabSz="881065">
              <a:defRPr/>
            </a:pPr>
            <a:r>
              <a:rPr lang="en-US" dirty="0" smtClean="0">
                <a:cs typeface="Times New Roman" pitchFamily="18" charset="0"/>
              </a:rPr>
              <a:t>4) len must be between 1 and 999 inclusive</a:t>
            </a:r>
          </a:p>
          <a:p>
            <a:pPr marL="0" lvl="1" defTabSz="881065">
              <a:defRPr/>
            </a:pPr>
            <a:r>
              <a:rPr lang="en-US" dirty="0" smtClean="0">
                <a:cs typeface="Times New Roman" pitchFamily="18" charset="0"/>
              </a:rPr>
              <a:t>5) if </a:t>
            </a:r>
            <a:r>
              <a:rPr lang="en-US" smtClean="0">
                <a:cs typeface="Times New Roman" pitchFamily="18" charset="0"/>
              </a:rPr>
              <a:t>bit congestion_test </a:t>
            </a:r>
            <a:r>
              <a:rPr lang="en-US" dirty="0" smtClean="0">
                <a:cs typeface="Times New Roman" pitchFamily="18" charset="0"/>
              </a:rPr>
              <a:t>is 1 dst must be inside  42-10 =32 to 42+10 (52) and src = 42</a:t>
            </a:r>
          </a:p>
          <a:p>
            <a:pPr marL="0" lvl="1" defTabSz="881065">
              <a:defRPr/>
            </a:pPr>
            <a:r>
              <a:rPr lang="en-US" dirty="0" smtClean="0">
                <a:cs typeface="Times New Roman" pitchFamily="18" charset="0"/>
              </a:rPr>
              <a:t>6) else src can take on values 0, 2 to 10, and 100 to 107.  dst is unconstrained. </a:t>
            </a:r>
          </a:p>
        </p:txBody>
      </p:sp>
      <p:sp>
        <p:nvSpPr>
          <p:cNvPr id="4" name="Slide Number Placeholder 3"/>
          <p:cNvSpPr>
            <a:spLocks noGrp="1"/>
          </p:cNvSpPr>
          <p:nvPr>
            <p:ph type="sldNum" sz="quarter" idx="10"/>
          </p:nvPr>
        </p:nvSpPr>
        <p:spPr/>
        <p:txBody>
          <a:bodyPr/>
          <a:lstStyle/>
          <a:p>
            <a:fld id="{9496BE8D-5B08-4040-8D09-919B89F312A5}"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cs typeface="Times New Roman" pitchFamily="18" charset="0"/>
              </a:rPr>
              <a:t>1) We’ll go through 3 constraint examples and examine the probability of the outcome to understand this further. Recall that the solvers are different between simulators? I’ll point out when I’ve encountered a difference in the following examples. Different simulators and releases could produce different results if the result is not well defined. </a:t>
            </a:r>
          </a:p>
          <a:p>
            <a:pPr defTabSz="881065">
              <a:defRPr/>
            </a:pPr>
            <a:endParaRPr lang="en-US" dirty="0" smtClean="0">
              <a:cs typeface="Times New Roman" pitchFamily="18" charset="0"/>
            </a:endParaRPr>
          </a:p>
          <a:p>
            <a:pPr defTabSz="881065">
              <a:defRPr/>
            </a:pPr>
            <a:r>
              <a:rPr lang="en-US" dirty="0" smtClean="0">
                <a:cs typeface="Times New Roman" pitchFamily="18" charset="0"/>
              </a:rPr>
              <a:t>2) Variables x and y are unconstrained. The table lists all the possible outcomes and their probability. As you can see all permutations have the same probability. For example the probability that x=0 is ½ and that y=0 is ¼ for a total probability of 1/8.  </a:t>
            </a:r>
          </a:p>
          <a:p>
            <a:endParaRPr lang="en-US" dirty="0" smtClean="0">
              <a:cs typeface="Times New Roman" pitchFamily="18" charset="0"/>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cs typeface="Times New Roman" pitchFamily="18" charset="0"/>
              </a:rPr>
              <a:t>1) We’ve added a constraint that x=0 implies y=0. The table lists all the possible outcomes and their probability.   The probability that x=0 is still ½ and the probability that y=0 if x=0 because that is the constraint is 100% for a total of 50%. The probability that y=1, or 2, or 3 if x=0 is 0 for a total of 0%. However, the probability that x=1 is still ½ and that y=0 is ¼ for a total probability of 1/8. This applies for all the other possibilities when x=1</a:t>
            </a:r>
          </a:p>
          <a:p>
            <a:endParaRPr lang="en-US" dirty="0" smtClean="0">
              <a:cs typeface="Times New Roman" pitchFamily="18" charset="0"/>
            </a:endParaRPr>
          </a:p>
          <a:p>
            <a:r>
              <a:rPr lang="en-US" dirty="0" smtClean="0">
                <a:cs typeface="Times New Roman" pitchFamily="18" charset="0"/>
              </a:rPr>
              <a:t>2) Note that the probability of the possible combinations are not all the same. However, if you run this example in </a:t>
            </a:r>
            <a:r>
              <a:rPr lang="en-US" smtClean="0">
                <a:cs typeface="Times New Roman" pitchFamily="18" charset="0"/>
              </a:rPr>
              <a:t>Questa 10.0c </a:t>
            </a:r>
            <a:r>
              <a:rPr lang="en-US" dirty="0" smtClean="0">
                <a:cs typeface="Times New Roman" pitchFamily="18" charset="0"/>
              </a:rPr>
              <a:t>they are.  I ran this example and generated 100000 objects and each non-0 possibility occurred with probability 20%. The solvers  are different between different vendors and even releases.</a:t>
            </a:r>
          </a:p>
        </p:txBody>
      </p:sp>
      <p:sp>
        <p:nvSpPr>
          <p:cNvPr id="4" name="Slide Number Placeholder 3"/>
          <p:cNvSpPr>
            <a:spLocks noGrp="1"/>
          </p:cNvSpPr>
          <p:nvPr>
            <p:ph type="sldNum" sz="quarter" idx="10"/>
          </p:nvPr>
        </p:nvSpPr>
        <p:spPr/>
        <p:txBody>
          <a:bodyPr/>
          <a:lstStyle/>
          <a:p>
            <a:fld id="{9496BE8D-5B08-4040-8D09-919B89F312A5}"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cs typeface="Times New Roman" pitchFamily="18" charset="0"/>
              </a:rPr>
              <a:t>1) Remember that bi-directional constraints simply mean that all constraints are solved concurrently.  It’s a property of all constraints. We’ve added the constraint y&gt;0 which means the first 4 entries in the table are now impossible. It also means that the 5</a:t>
            </a:r>
            <a:r>
              <a:rPr lang="en-US" baseline="30000" dirty="0" smtClean="0">
                <a:cs typeface="Times New Roman" pitchFamily="18" charset="0"/>
              </a:rPr>
              <a:t>th</a:t>
            </a:r>
            <a:r>
              <a:rPr lang="en-US" dirty="0" smtClean="0">
                <a:cs typeface="Times New Roman" pitchFamily="18" charset="0"/>
              </a:rPr>
              <a:t> entry is impossible. But the last 3 entries are all equally possible. </a:t>
            </a:r>
            <a:r>
              <a:rPr lang="en-US" smtClean="0">
                <a:cs typeface="Times New Roman" pitchFamily="18" charset="0"/>
              </a:rPr>
              <a:t>Questa 10.0c </a:t>
            </a:r>
            <a:r>
              <a:rPr lang="en-US" dirty="0" smtClean="0">
                <a:cs typeface="Times New Roman" pitchFamily="18" charset="0"/>
              </a:rPr>
              <a:t>produces the same results.</a:t>
            </a:r>
          </a:p>
        </p:txBody>
      </p:sp>
      <p:sp>
        <p:nvSpPr>
          <p:cNvPr id="4" name="Slide Number Placeholder 3"/>
          <p:cNvSpPr>
            <a:spLocks noGrp="1"/>
          </p:cNvSpPr>
          <p:nvPr>
            <p:ph type="sldNum" sz="quarter" idx="10"/>
          </p:nvPr>
        </p:nvSpPr>
        <p:spPr/>
        <p:txBody>
          <a:bodyPr/>
          <a:lstStyle/>
          <a:p>
            <a:fld id="{9496BE8D-5B08-4040-8D09-919B89F312A5}"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64" indent="-228564">
              <a:buAutoNum type="arabicParenR"/>
            </a:pPr>
            <a:r>
              <a:rPr lang="en-US" smtClean="0">
                <a:cs typeface="Times New Roman" pitchFamily="18" charset="0"/>
              </a:rPr>
              <a:t>The </a:t>
            </a:r>
            <a:r>
              <a:rPr lang="en-US" dirty="0" smtClean="0">
                <a:cs typeface="Times New Roman" pitchFamily="18" charset="0"/>
              </a:rPr>
              <a:t>probability that x=0 is still ½ and the probability that y=0 if x=0 = 100% to total probability is 50%. The probability that y=1, or 2, or 3 if x=0 is 0 is 0%. However, the probability that x=1 is still ½ and that y=0 is ¼ for a total probability of 1/8 and so on. Same result in </a:t>
            </a:r>
            <a:r>
              <a:rPr lang="en-US" smtClean="0">
                <a:cs typeface="Times New Roman" pitchFamily="18" charset="0"/>
              </a:rPr>
              <a:t>Questa 10.0c.</a:t>
            </a:r>
          </a:p>
          <a:p>
            <a:pPr marL="228564" indent="-228564">
              <a:buAutoNum type="arabicParenR"/>
            </a:pPr>
            <a:endParaRPr lang="en-US" smtClean="0">
              <a:cs typeface="Times New Roman" pitchFamily="18" charset="0"/>
            </a:endParaRPr>
          </a:p>
          <a:p>
            <a:pPr marL="228564" indent="-228564"/>
            <a:r>
              <a:rPr lang="en-US" smtClean="0">
                <a:cs typeface="Times New Roman" pitchFamily="18" charset="0"/>
              </a:rPr>
              <a:t>NOTE: Skip if low on time</a:t>
            </a:r>
            <a:endParaRPr lang="en-US" dirty="0" smtClean="0">
              <a:cs typeface="Times New Roman" pitchFamily="18" charset="0"/>
            </a:endParaRPr>
          </a:p>
          <a:p>
            <a:endParaRPr lang="en-US" dirty="0" smtClean="0">
              <a:cs typeface="Times New Roman" pitchFamily="18" charset="0"/>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cs typeface="Times New Roman" pitchFamily="18" charset="0"/>
              </a:rPr>
              <a:t>1) Lets look at the opposite, solving y before x. The probability that y is 0 is 25% and the probability that x is 0 is ½ for a total of 1/8.  The probability of y=1 or 2 or 3 is 25% each but if x=0 this is impossible so the probability is 0 for the next 3 entries.  The probability that y=0 is 25% and the probability that </a:t>
            </a:r>
            <a:r>
              <a:rPr lang="en-US" smtClean="0">
                <a:cs typeface="Times New Roman" pitchFamily="18" charset="0"/>
              </a:rPr>
              <a:t>x is 1 (if y=0)</a:t>
            </a:r>
            <a:r>
              <a:rPr lang="en-US" baseline="0" smtClean="0">
                <a:cs typeface="Times New Roman" pitchFamily="18" charset="0"/>
              </a:rPr>
              <a:t> </a:t>
            </a:r>
            <a:r>
              <a:rPr lang="en-US" smtClean="0">
                <a:cs typeface="Times New Roman" pitchFamily="18" charset="0"/>
              </a:rPr>
              <a:t>is </a:t>
            </a:r>
            <a:r>
              <a:rPr lang="en-US" dirty="0" smtClean="0">
                <a:cs typeface="Times New Roman" pitchFamily="18" charset="0"/>
              </a:rPr>
              <a:t>½ if y=0 for a total of 1/8. This is where it gets tricky.   The probability that y is 1 is 25% and the probability that x is 1 is 100% since if y =1, x cannot equal 0. The same is true for the last 2 entries.</a:t>
            </a:r>
          </a:p>
          <a:p>
            <a:endParaRPr lang="en-US" dirty="0" smtClean="0">
              <a:cs typeface="Times New Roman" pitchFamily="18" charset="0"/>
            </a:endParaRPr>
          </a:p>
          <a:p>
            <a:r>
              <a:rPr lang="en-US" dirty="0" smtClean="0">
                <a:cs typeface="Times New Roman" pitchFamily="18" charset="0"/>
              </a:rPr>
              <a:t>2) </a:t>
            </a:r>
            <a:r>
              <a:rPr lang="en-US" smtClean="0">
                <a:cs typeface="Times New Roman" pitchFamily="18" charset="0"/>
              </a:rPr>
              <a:t>Questa 10.0c </a:t>
            </a:r>
            <a:r>
              <a:rPr lang="en-US" dirty="0" smtClean="0">
                <a:cs typeface="Times New Roman" pitchFamily="18" charset="0"/>
              </a:rPr>
              <a:t>behaves this way as well. Recommend only using solve..before if you are unhappy with the distribution of your random values. </a:t>
            </a:r>
            <a:r>
              <a:rPr lang="en-US" smtClean="0">
                <a:cs typeface="Times New Roman" pitchFamily="18" charset="0"/>
              </a:rPr>
              <a:t>It can slow </a:t>
            </a:r>
            <a:r>
              <a:rPr lang="en-US" dirty="0" smtClean="0">
                <a:cs typeface="Times New Roman" pitchFamily="18" charset="0"/>
              </a:rPr>
              <a:t>down the constraint </a:t>
            </a:r>
            <a:r>
              <a:rPr lang="en-US" smtClean="0">
                <a:cs typeface="Times New Roman" pitchFamily="18" charset="0"/>
              </a:rPr>
              <a:t>solver.</a:t>
            </a:r>
          </a:p>
          <a:p>
            <a:endParaRPr lang="en-US" smtClean="0">
              <a:cs typeface="Times New Roman" pitchFamily="18" charset="0"/>
            </a:endParaRPr>
          </a:p>
          <a:p>
            <a:pPr defTabSz="914253"/>
            <a:r>
              <a:rPr lang="en-US" smtClean="0">
                <a:cs typeface="Times New Roman" pitchFamily="18" charset="0"/>
              </a:rPr>
              <a:t>NOTE: Skip if low on time</a:t>
            </a:r>
          </a:p>
          <a:p>
            <a:endParaRPr lang="en-US" dirty="0" smtClean="0">
              <a:cs typeface="Times New Roman" pitchFamily="18" charset="0"/>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lnSpc>
                <a:spcPct val="90000"/>
              </a:lnSpc>
              <a:buFont typeface="Arial" pitchFamily="34" charset="0"/>
              <a:buNone/>
            </a:pPr>
            <a:r>
              <a:rPr lang="en-US" dirty="0" smtClean="0"/>
              <a:t>1) Use your random testbench to test most of the features without really aiming, just let the tool do the work.</a:t>
            </a:r>
          </a:p>
          <a:p>
            <a:pPr>
              <a:lnSpc>
                <a:spcPct val="90000"/>
              </a:lnSpc>
              <a:buFont typeface="Arial" pitchFamily="34" charset="0"/>
              <a:buNone/>
            </a:pPr>
            <a:r>
              <a:rPr lang="en-US" dirty="0" smtClean="0"/>
              <a:t>2) For example, lets say we are testing a CPU.  We will randomize the opcodes, delay between opcodes, and data</a:t>
            </a:r>
          </a:p>
          <a:p>
            <a:pPr>
              <a:lnSpc>
                <a:spcPct val="90000"/>
              </a:lnSpc>
              <a:buFont typeface="Arial" pitchFamily="34" charset="0"/>
              <a:buNone/>
            </a:pPr>
            <a:endParaRPr lang="en-US" dirty="0" smtClean="0"/>
          </a:p>
          <a:p>
            <a:pPr>
              <a:lnSpc>
                <a:spcPct val="90000"/>
              </a:lnSpc>
              <a:buFont typeface="Arial" pitchFamily="34" charset="0"/>
              <a:buNone/>
            </a:pPr>
            <a:r>
              <a:rPr lang="en-US" dirty="0" smtClean="0"/>
              <a:t>3) The first test might test all opcodes of a CPU, just issue them one after another with random data. Let that run for a while.</a:t>
            </a:r>
          </a:p>
          <a:p>
            <a:pPr>
              <a:lnSpc>
                <a:spcPct val="90000"/>
              </a:lnSpc>
              <a:buFont typeface="Arial" pitchFamily="34" charset="0"/>
              <a:buNone/>
            </a:pPr>
            <a:r>
              <a:rPr lang="en-US" dirty="0" smtClean="0"/>
              <a:t>   The next test is a little more focused, perhaps all the arithmetic opcodes in varying order.</a:t>
            </a:r>
          </a:p>
          <a:p>
            <a:pPr>
              <a:lnSpc>
                <a:spcPct val="90000"/>
              </a:lnSpc>
              <a:buFont typeface="Arial" pitchFamily="34" charset="0"/>
              <a:buNone/>
            </a:pPr>
            <a:r>
              <a:rPr lang="en-US" dirty="0" smtClean="0"/>
              <a:t>   The next test is perhaps all the arithmetic opcodes and varying delay between them.</a:t>
            </a:r>
          </a:p>
          <a:p>
            <a:pPr>
              <a:lnSpc>
                <a:spcPct val="90000"/>
              </a:lnSpc>
              <a:buFont typeface="Arial" pitchFamily="34" charset="0"/>
              <a:buNone/>
            </a:pPr>
            <a:r>
              <a:rPr lang="en-US" dirty="0" smtClean="0"/>
              <a:t>   The next test is the memory opcodes with varying delay and order.</a:t>
            </a:r>
          </a:p>
          <a:p>
            <a:pPr>
              <a:lnSpc>
                <a:spcPct val="90000"/>
              </a:lnSpc>
              <a:buFont typeface="Arial" pitchFamily="34" charset="0"/>
              <a:buNone/>
            </a:pPr>
            <a:r>
              <a:rPr lang="en-US" dirty="0" smtClean="0"/>
              <a:t>   And so on until we don’t have large areas of untested area.  </a:t>
            </a:r>
          </a:p>
          <a:p>
            <a:pPr>
              <a:lnSpc>
                <a:spcPct val="90000"/>
              </a:lnSpc>
              <a:buFont typeface="Arial" pitchFamily="34" charset="0"/>
              <a:buNone/>
            </a:pPr>
            <a:endParaRPr lang="en-US" dirty="0" smtClean="0"/>
          </a:p>
          <a:p>
            <a:pPr>
              <a:lnSpc>
                <a:spcPct val="90000"/>
              </a:lnSpc>
              <a:buFont typeface="Arial" pitchFamily="34" charset="0"/>
              <a:buNone/>
            </a:pPr>
            <a:r>
              <a:rPr lang="en-US" dirty="0" smtClean="0"/>
              <a:t>4) How to cover untested areas which is depicted by the red in the diagram</a:t>
            </a:r>
          </a:p>
          <a:p>
            <a:pPr marL="660798" lvl="1" indent="-220266">
              <a:lnSpc>
                <a:spcPct val="90000"/>
              </a:lnSpc>
              <a:buFont typeface="+mj-lt"/>
              <a:buAutoNum type="alphaLcParenR"/>
            </a:pPr>
            <a:r>
              <a:rPr lang="en-US" dirty="0" smtClean="0"/>
              <a:t> More constrained random testing to test the untested areas.</a:t>
            </a:r>
          </a:p>
          <a:p>
            <a:pPr marL="660798" lvl="1" indent="-220266">
              <a:lnSpc>
                <a:spcPct val="90000"/>
              </a:lnSpc>
              <a:buFont typeface="+mj-lt"/>
              <a:buAutoNum type="alphaLcParenR"/>
            </a:pPr>
            <a:r>
              <a:rPr lang="en-US" dirty="0" smtClean="0"/>
              <a:t> Directed testing to test very specific areas, for example, production test structures, reset, etc.</a:t>
            </a:r>
          </a:p>
          <a:p>
            <a:pPr>
              <a:lnSpc>
                <a:spcPct val="90000"/>
              </a:lnSpc>
              <a:buFont typeface="Arial" pitchFamily="34" charset="0"/>
              <a:buNone/>
            </a:pPr>
            <a:r>
              <a:rPr lang="en-US" dirty="0" smtClean="0"/>
              <a:t>5) When is testing done?</a:t>
            </a:r>
          </a:p>
          <a:p>
            <a:pPr marL="660798" lvl="1" indent="-220266">
              <a:lnSpc>
                <a:spcPct val="90000"/>
              </a:lnSpc>
              <a:buFont typeface="+mj-lt"/>
              <a:buAutoNum type="alphaLcParenR"/>
            </a:pPr>
            <a:r>
              <a:rPr lang="en-US" dirty="0" smtClean="0"/>
              <a:t> Functional coverage which we’ll get to in a few classes.</a:t>
            </a:r>
          </a:p>
          <a:p>
            <a:pPr marL="660798" lvl="1" indent="-220266">
              <a:lnSpc>
                <a:spcPct val="90000"/>
              </a:lnSpc>
              <a:buFont typeface="+mj-lt"/>
              <a:buAutoNum type="alphaLcParenR"/>
            </a:pPr>
            <a:r>
              <a:rPr lang="en-US" dirty="0" smtClean="0"/>
              <a:t> Code coverage</a:t>
            </a:r>
          </a:p>
          <a:p>
            <a:pPr>
              <a:lnSpc>
                <a:spcPct val="90000"/>
              </a:lnSpc>
              <a:buFont typeface="Arial" pitchFamily="34" charset="0"/>
              <a:buNone/>
            </a:pPr>
            <a:endParaRPr lang="en-US" dirty="0" smtClean="0"/>
          </a:p>
          <a:p>
            <a:pPr>
              <a:lnSpc>
                <a:spcPct val="90000"/>
              </a:lnSpc>
              <a:buFont typeface="Arial" pitchFamily="34" charset="0"/>
              <a:buNone/>
            </a:pPr>
            <a:r>
              <a:rPr lang="en-US" dirty="0" smtClean="0"/>
              <a:t>6) There will be overlap between tests. </a:t>
            </a:r>
          </a:p>
          <a:p>
            <a:pPr>
              <a:lnSpc>
                <a:spcPct val="90000"/>
              </a:lnSpc>
              <a:buFont typeface="Arial" pitchFamily="34" charset="0"/>
              <a:buNone/>
            </a:pPr>
            <a:r>
              <a:rPr lang="en-US" dirty="0" smtClean="0"/>
              <a:t>7) None of the tests test illegal conditions, i.e. outside the circle. This would imply bad constraints.</a:t>
            </a:r>
          </a:p>
          <a:p>
            <a:pPr>
              <a:lnSpc>
                <a:spcPct val="90000"/>
              </a:lnSpc>
              <a:buFont typeface="Arial" pitchFamily="34" charset="0"/>
              <a:buNone/>
            </a:pPr>
            <a:r>
              <a:rPr lang="en-US" dirty="0" smtClean="0"/>
              <a:t>8) You could just use random opcodes, random delay, and random data all at once and just have 1 test. But this would be a very long test and hard to debug.  Wise to do this test but do more focused testing at first.  </a:t>
            </a:r>
          </a:p>
          <a:p>
            <a:pPr>
              <a:lnSpc>
                <a:spcPct val="90000"/>
              </a:lnSpc>
              <a:buFont typeface="Arial" pitchFamily="34" charset="0"/>
              <a:buNone/>
            </a:pPr>
            <a:endParaRPr lang="en-US" dirty="0" smtClean="0"/>
          </a:p>
          <a:p>
            <a:pPr defTabSz="881065">
              <a:lnSpc>
                <a:spcPct val="90000"/>
              </a:lnSpc>
              <a:defRPr/>
            </a:pPr>
            <a:r>
              <a:rPr lang="en-US" i="1" dirty="0" smtClean="0"/>
              <a:t>9) Shotgun Verification or The Homer Simpson Guide to Verification, </a:t>
            </a:r>
            <a:r>
              <a:rPr lang="en-US" dirty="0" smtClean="0"/>
              <a:t>by Peet James, Principal engineer at Qualis</a:t>
            </a:r>
          </a:p>
        </p:txBody>
      </p:sp>
      <p:sp>
        <p:nvSpPr>
          <p:cNvPr id="4" name="Slide Number Placeholder 3"/>
          <p:cNvSpPr>
            <a:spLocks noGrp="1"/>
          </p:cNvSpPr>
          <p:nvPr>
            <p:ph type="sldNum" sz="quarter" idx="10"/>
          </p:nvPr>
        </p:nvSpPr>
        <p:spPr/>
        <p:txBody>
          <a:bodyPr/>
          <a:lstStyle/>
          <a:p>
            <a:fld id="{9496BE8D-5B08-4040-8D09-919B89F312A5}"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81065">
              <a:defRPr/>
            </a:pPr>
            <a:r>
              <a:rPr lang="en-US" i="1" dirty="0" smtClean="0"/>
              <a:t>See Chap_6_Randomization/exercise6  for complete solution.</a:t>
            </a:r>
            <a:endParaRPr lang="en-US" dirty="0" smtClean="0"/>
          </a:p>
          <a:p>
            <a:endParaRPr lang="en-US" dirty="0" smtClean="0">
              <a:cs typeface="Times New Roman" pitchFamily="18" charset="0"/>
            </a:endParaRPr>
          </a:p>
          <a:p>
            <a:r>
              <a:rPr lang="en-US" dirty="0" smtClean="0">
                <a:cs typeface="Times New Roman" pitchFamily="18" charset="0"/>
              </a:rPr>
              <a:t>The probability of x = 0 is ½ and the probability of y=0,  1, 2, or 3 is 25% for a total of 1/8.</a:t>
            </a:r>
          </a:p>
          <a:p>
            <a:endParaRPr lang="en-US" dirty="0" smtClean="0">
              <a:cs typeface="Times New Roman" pitchFamily="18" charset="0"/>
            </a:endParaRPr>
          </a:p>
          <a:p>
            <a:r>
              <a:rPr lang="en-US" dirty="0" smtClean="0">
                <a:cs typeface="Times New Roman" pitchFamily="18" charset="0"/>
              </a:rPr>
              <a:t>The probability of x=1 is ½ and the probability of y=0 is 0 because 0 is not inside 1:3. The probability of y=1, 2, or 3 is 1/3 for a total of 1/6. I’ve verified these numbers </a:t>
            </a:r>
            <a:r>
              <a:rPr lang="en-US" smtClean="0">
                <a:cs typeface="Times New Roman" pitchFamily="18" charset="0"/>
              </a:rPr>
              <a:t>in Questa</a:t>
            </a:r>
            <a:r>
              <a:rPr lang="en-US" baseline="0" smtClean="0">
                <a:cs typeface="Times New Roman" pitchFamily="18" charset="0"/>
              </a:rPr>
              <a:t> 10.0c</a:t>
            </a:r>
            <a:endParaRPr lang="en-US" smtClean="0">
              <a:cs typeface="Times New Roman" pitchFamily="18" charset="0"/>
            </a:endParaRPr>
          </a:p>
          <a:p>
            <a:endParaRPr lang="en-US" smtClean="0">
              <a:cs typeface="Times New Roman" pitchFamily="18" charset="0"/>
            </a:endParaRPr>
          </a:p>
          <a:p>
            <a:pPr defTabSz="914253"/>
            <a:r>
              <a:rPr lang="en-US" smtClean="0">
                <a:cs typeface="Times New Roman" pitchFamily="18" charset="0"/>
              </a:rPr>
              <a:t>NOTE: Skip if low on time</a:t>
            </a:r>
          </a:p>
          <a:p>
            <a:endParaRPr lang="en-US" dirty="0" smtClean="0">
              <a:cs typeface="Times New Roman" pitchFamily="18" charset="0"/>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cs typeface="Times New Roman" pitchFamily="18" charset="0"/>
              </a:rPr>
              <a:t>1) All constraints are enabled by default. To turn off constraints need to explicitly disable them. </a:t>
            </a:r>
          </a:p>
          <a:p>
            <a:r>
              <a:rPr lang="en-US" dirty="0" smtClean="0">
                <a:cs typeface="Times New Roman" pitchFamily="18" charset="0"/>
              </a:rPr>
              <a:t>2) &lt;handle&gt;.constraint_mode(&lt;0/1&gt;); will turn off/on all constraints in an object</a:t>
            </a:r>
          </a:p>
          <a:p>
            <a:pPr defTabSz="881065">
              <a:defRPr/>
            </a:pPr>
            <a:r>
              <a:rPr lang="en-US" dirty="0" smtClean="0">
                <a:cs typeface="Times New Roman" pitchFamily="18" charset="0"/>
              </a:rPr>
              <a:t>3) &lt;handle&gt;.&lt;constraint&gt;.constraint_mode(&lt;0/1&gt;); will turn off/on individual constraints in an object</a:t>
            </a:r>
          </a:p>
          <a:p>
            <a:pPr defTabSz="881065">
              <a:defRPr/>
            </a:pPr>
            <a:r>
              <a:rPr lang="en-US" dirty="0" smtClean="0">
                <a:cs typeface="Times New Roman" pitchFamily="18" charset="0"/>
              </a:rPr>
              <a:t>4) p.c_short.constraint_mode(0); turns off c_short constraint but since all constraints are on leaves c_long constraint on so a long packet will be created.</a:t>
            </a:r>
          </a:p>
          <a:p>
            <a:pPr defTabSz="881065">
              <a:defRPr/>
            </a:pPr>
            <a:r>
              <a:rPr lang="en-US" dirty="0" smtClean="0">
                <a:cs typeface="Times New Roman" pitchFamily="18" charset="0"/>
              </a:rPr>
              <a:t>5) p.constraint_mode(0); turns off all constraints. if we did an assert (p.randomize()); transmit(p); now a length from 0 to 2^31-1. Probably don’t want a packet of this length.</a:t>
            </a:r>
          </a:p>
          <a:p>
            <a:pPr marL="0" lvl="1" defTabSz="881065">
              <a:defRPr/>
            </a:pPr>
            <a:r>
              <a:rPr lang="en-US" dirty="0" smtClean="0">
                <a:cs typeface="Times New Roman" pitchFamily="18" charset="0"/>
              </a:rPr>
              <a:t>6) p.c_short.constraint_mode(1); turns on the short constraint only so a short packet will be created now.</a:t>
            </a:r>
          </a:p>
          <a:p>
            <a:endParaRPr lang="en-US" dirty="0" smtClean="0">
              <a:cs typeface="Times New Roman" pitchFamily="18" charset="0"/>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81065">
              <a:defRPr/>
            </a:pPr>
            <a:r>
              <a:rPr lang="en-US" dirty="0" smtClean="0">
                <a:cs typeface="Times New Roman" pitchFamily="18" charset="0"/>
              </a:rPr>
              <a:t>1) A suggested technique to creating valid stimulus is to create </a:t>
            </a:r>
            <a:r>
              <a:rPr lang="en-US" i="1" dirty="0" smtClean="0">
                <a:cs typeface="Times New Roman" pitchFamily="18" charset="0"/>
              </a:rPr>
              <a:t>valid constraints</a:t>
            </a:r>
            <a:r>
              <a:rPr lang="en-US" dirty="0" smtClean="0">
                <a:cs typeface="Times New Roman" pitchFamily="18" charset="0"/>
              </a:rPr>
              <a:t> that ensures only valid stimulus is created.</a:t>
            </a:r>
          </a:p>
          <a:p>
            <a:pPr defTabSz="881065">
              <a:defRPr/>
            </a:pPr>
            <a:r>
              <a:rPr lang="en-US" dirty="0" smtClean="0">
                <a:cs typeface="Times New Roman" pitchFamily="18" charset="0"/>
              </a:rPr>
              <a:t>2) Turn the constraint off to test the system’s response to invalid stimulus. The system shouldn’t lock up. Or does it matter? We’ve talked about how much we want to create hardware to protect the system from the user.  For an ultra low power device where we control the firmware or interface maybe not. For general purpose IP perhaps we want to put some some simple protections in like return to an IDLE state at a minimum.</a:t>
            </a:r>
            <a:endParaRPr lang="en-US" i="1" dirty="0" smtClean="0">
              <a:cs typeface="Times New Roman" pitchFamily="18" charset="0"/>
            </a:endParaRPr>
          </a:p>
          <a:p>
            <a:pPr marL="0" lvl="1" defTabSz="881065">
              <a:defRPr/>
            </a:pPr>
            <a:r>
              <a:rPr lang="en-US" dirty="0" smtClean="0">
                <a:cs typeface="Times New Roman" pitchFamily="18" charset="0"/>
              </a:rPr>
              <a:t>3) The constraint (access == RMW) -&gt; (length == LWRD); constrains the length to a long word if a read-modify-write is chosen for the opcode (</a:t>
            </a:r>
            <a:r>
              <a:rPr lang="en-US" smtClean="0">
                <a:cs typeface="Times New Roman" pitchFamily="18" charset="0"/>
              </a:rPr>
              <a:t>opc)</a:t>
            </a:r>
            <a:endParaRPr lang="en-US" i="1" dirty="0" smtClean="0">
              <a:cs typeface="Times New Roman" pitchFamily="18" charset="0"/>
            </a:endParaRPr>
          </a:p>
          <a:p>
            <a:pPr marL="0" lvl="1" defTabSz="881065">
              <a:defRPr/>
            </a:pPr>
            <a:r>
              <a:rPr lang="en-US" i="0" smtClean="0">
                <a:cs typeface="Times New Roman" pitchFamily="18" charset="0"/>
              </a:rPr>
              <a:t>4)</a:t>
            </a:r>
            <a:r>
              <a:rPr lang="en-US" i="0" baseline="0" smtClean="0">
                <a:cs typeface="Times New Roman" pitchFamily="18" charset="0"/>
              </a:rPr>
              <a:t> Turn off constraint valid_RMW_LWRD to test the system’s response to invalid stimulus. Probably don’t want to do this in regression testing but maybe for 1 test?</a:t>
            </a:r>
            <a:endParaRPr lang="en-US" i="0" dirty="0" smtClean="0">
              <a:cs typeface="Times New Roman" pitchFamily="18" charset="0"/>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81065">
              <a:defRPr/>
            </a:pPr>
            <a:r>
              <a:rPr lang="en-US" dirty="0" smtClean="0">
                <a:cs typeface="Times New Roman" pitchFamily="18" charset="0"/>
              </a:rPr>
              <a:t>1) For example, a single test needs to be written with tighter than usual address constraints. One option is to create another constraint in the class. However, this complicates the class and anyone who wants the original looser constraint has to disable the new constraint.  This means editing all existing tests which you want to avoid. Another option is to make it an in-line constraint.</a:t>
            </a:r>
          </a:p>
          <a:p>
            <a:pPr defTabSz="881065">
              <a:defRPr/>
            </a:pPr>
            <a:endParaRPr lang="en-US" i="1" dirty="0" smtClean="0">
              <a:cs typeface="Times New Roman" pitchFamily="18" charset="0"/>
            </a:endParaRPr>
          </a:p>
          <a:p>
            <a:pPr marL="0" lvl="1" defTabSz="881065">
              <a:defRPr/>
            </a:pPr>
            <a:r>
              <a:rPr lang="en-US" dirty="0" smtClean="0">
                <a:cs typeface="Times New Roman" pitchFamily="18" charset="0"/>
              </a:rPr>
              <a:t>2) </a:t>
            </a:r>
            <a:r>
              <a:rPr lang="en-US" smtClean="0">
                <a:cs typeface="Times New Roman" pitchFamily="18" charset="0"/>
              </a:rPr>
              <a:t>`SV_RAND_CHECK(t.randomize</a:t>
            </a:r>
            <a:r>
              <a:rPr lang="en-US" dirty="0" smtClean="0">
                <a:cs typeface="Times New Roman" pitchFamily="18" charset="0"/>
              </a:rPr>
              <a:t>() with {addr &gt;=50; addr &lt;=1500; data &lt;10;}); will tighten the constraints </a:t>
            </a:r>
            <a:r>
              <a:rPr lang="en-US" smtClean="0">
                <a:cs typeface="Times New Roman" pitchFamily="18" charset="0"/>
              </a:rPr>
              <a:t>to  </a:t>
            </a:r>
            <a:r>
              <a:rPr lang="en-US" dirty="0" smtClean="0">
                <a:cs typeface="Times New Roman" pitchFamily="18" charset="0"/>
              </a:rPr>
              <a:t>[50:100] and to [1000:1500] Note that addr and data do not need to be qualified with the object. It’s specified in the call to t.randomize()</a:t>
            </a:r>
          </a:p>
          <a:p>
            <a:pPr marL="0" lvl="1" defTabSz="881065">
              <a:defRPr/>
            </a:pPr>
            <a:endParaRPr lang="en-US" dirty="0" smtClean="0">
              <a:cs typeface="Times New Roman" pitchFamily="18" charset="0"/>
            </a:endParaRPr>
          </a:p>
          <a:p>
            <a:pPr marL="0" lvl="1" defTabSz="881065">
              <a:defRPr/>
            </a:pPr>
            <a:r>
              <a:rPr lang="en-US" dirty="0" smtClean="0">
                <a:cs typeface="Times New Roman" pitchFamily="18" charset="0"/>
              </a:rPr>
              <a:t>3</a:t>
            </a:r>
            <a:r>
              <a:rPr lang="en-US" smtClean="0">
                <a:cs typeface="Times New Roman" pitchFamily="18" charset="0"/>
              </a:rPr>
              <a:t>) Note that if an in-line</a:t>
            </a:r>
            <a:r>
              <a:rPr lang="en-US" baseline="0" smtClean="0">
                <a:cs typeface="Times New Roman" pitchFamily="18" charset="0"/>
              </a:rPr>
              <a:t> constraints specifies a value o</a:t>
            </a:r>
            <a:r>
              <a:rPr lang="en-US" smtClean="0">
                <a:cs typeface="Times New Roman" pitchFamily="18" charset="0"/>
              </a:rPr>
              <a:t>utside </a:t>
            </a:r>
            <a:r>
              <a:rPr lang="en-US" dirty="0" smtClean="0">
                <a:cs typeface="Times New Roman" pitchFamily="18" charset="0"/>
              </a:rPr>
              <a:t>the existing </a:t>
            </a:r>
            <a:r>
              <a:rPr lang="en-US" smtClean="0">
                <a:cs typeface="Times New Roman" pitchFamily="18" charset="0"/>
              </a:rPr>
              <a:t>constraints (for example addr == 2001) need </a:t>
            </a:r>
            <a:r>
              <a:rPr lang="en-US" dirty="0" smtClean="0">
                <a:cs typeface="Times New Roman" pitchFamily="18" charset="0"/>
              </a:rPr>
              <a:t>to disable the </a:t>
            </a:r>
            <a:r>
              <a:rPr lang="en-US" smtClean="0">
                <a:cs typeface="Times New Roman" pitchFamily="18" charset="0"/>
              </a:rPr>
              <a:t>constraint. In</a:t>
            </a:r>
            <a:r>
              <a:rPr lang="en-US" baseline="0" smtClean="0">
                <a:cs typeface="Times New Roman" pitchFamily="18" charset="0"/>
              </a:rPr>
              <a:t> this example disable the constraint with t.c1.constraint_mode(0).</a:t>
            </a:r>
            <a:endParaRPr lang="en-US" dirty="0" smtClean="0">
              <a:cs typeface="Times New Roman" pitchFamily="18" charset="0"/>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81065">
              <a:defRPr/>
            </a:pPr>
            <a:r>
              <a:rPr lang="en-US" i="1" dirty="0" smtClean="0"/>
              <a:t>See Chap_6_Randomization/exercise7  for complete solution.</a:t>
            </a:r>
            <a:endParaRPr lang="en-US" dirty="0" smtClean="0"/>
          </a:p>
          <a:p>
            <a:endParaRPr lang="en-US" dirty="0" smtClean="0">
              <a:cs typeface="Times New Roman" pitchFamily="18" charset="0"/>
            </a:endParaRPr>
          </a:p>
          <a:p>
            <a:r>
              <a:rPr lang="en-US" dirty="0" smtClean="0">
                <a:cs typeface="Times New Roman" pitchFamily="18" charset="0"/>
              </a:rPr>
              <a:t>class MemTrans;	</a:t>
            </a:r>
          </a:p>
          <a:p>
            <a:r>
              <a:rPr lang="en-US" dirty="0" smtClean="0">
                <a:cs typeface="Times New Roman" pitchFamily="18" charset="0"/>
              </a:rPr>
              <a:t>   rand bit rw; // read if rw = 0, write if rw = 1</a:t>
            </a:r>
          </a:p>
          <a:p>
            <a:r>
              <a:rPr lang="en-US" dirty="0" smtClean="0">
                <a:cs typeface="Times New Roman" pitchFamily="18" charset="0"/>
              </a:rPr>
              <a:t>   rand bit [7:0] data_in;</a:t>
            </a:r>
          </a:p>
          <a:p>
            <a:r>
              <a:rPr lang="en-US" dirty="0" smtClean="0">
                <a:cs typeface="Times New Roman" pitchFamily="18" charset="0"/>
              </a:rPr>
              <a:t>   rand bit [3:0] address;</a:t>
            </a:r>
          </a:p>
          <a:p>
            <a:r>
              <a:rPr lang="en-US" u="sng" dirty="0" smtClean="0">
                <a:cs typeface="Times New Roman" pitchFamily="18" charset="0"/>
              </a:rPr>
              <a:t>   constraint valid_rw_addr {(rw == 0)-&gt;(address inside {[0:7]});}   </a:t>
            </a:r>
          </a:p>
          <a:p>
            <a:r>
              <a:rPr lang="en-US" dirty="0" smtClean="0">
                <a:cs typeface="Times New Roman" pitchFamily="18" charset="0"/>
              </a:rPr>
              <a:t>endclass </a:t>
            </a:r>
            <a:r>
              <a:rPr lang="en-US" smtClean="0">
                <a:cs typeface="Times New Roman" pitchFamily="18" charset="0"/>
              </a:rPr>
              <a:t>// MemTrans</a:t>
            </a:r>
          </a:p>
          <a:p>
            <a:endParaRPr lang="en-US" dirty="0" smtClean="0">
              <a:cs typeface="Times New Roman" pitchFamily="18" charset="0"/>
            </a:endParaRPr>
          </a:p>
          <a:p>
            <a:r>
              <a:rPr lang="en-US" smtClean="0">
                <a:cs typeface="Times New Roman" pitchFamily="18" charset="0"/>
              </a:rPr>
              <a:t> MemTrans MyMemTrans;</a:t>
            </a:r>
            <a:endParaRPr lang="en-US" dirty="0" smtClean="0">
              <a:cs typeface="Times New Roman" pitchFamily="18" charset="0"/>
            </a:endParaRPr>
          </a:p>
          <a:p>
            <a:r>
              <a:rPr lang="en-US" smtClean="0">
                <a:cs typeface="Times New Roman" pitchFamily="18" charset="0"/>
              </a:rPr>
              <a:t> initial begin</a:t>
            </a:r>
          </a:p>
          <a:p>
            <a:r>
              <a:rPr lang="en-US" smtClean="0">
                <a:cs typeface="Times New Roman" pitchFamily="18" charset="0"/>
              </a:rPr>
              <a:t>      MyMemTrans = new();</a:t>
            </a:r>
          </a:p>
          <a:p>
            <a:r>
              <a:rPr lang="en-US" baseline="0" smtClean="0">
                <a:cs typeface="Times New Roman" pitchFamily="18" charset="0"/>
              </a:rPr>
              <a:t>      </a:t>
            </a:r>
            <a:r>
              <a:rPr lang="en-US" smtClean="0">
                <a:cs typeface="Times New Roman" pitchFamily="18" charset="0"/>
              </a:rPr>
              <a:t>MyMemTrans.valid_rw_address.constraint_mode(0);</a:t>
            </a:r>
          </a:p>
          <a:p>
            <a:r>
              <a:rPr lang="en-US" baseline="0" smtClean="0">
                <a:cs typeface="Times New Roman" pitchFamily="18" charset="0"/>
              </a:rPr>
              <a:t>     </a:t>
            </a:r>
            <a:r>
              <a:rPr lang="en-US" smtClean="0">
                <a:cs typeface="Times New Roman" pitchFamily="18" charset="0"/>
              </a:rPr>
              <a:t>`SV_RAND_CHECK(MyMemTrans.randomize() with {(rw == 0)-&gt;(address inside</a:t>
            </a:r>
            <a:r>
              <a:rPr lang="en-US" baseline="0" smtClean="0">
                <a:cs typeface="Times New Roman" pitchFamily="18" charset="0"/>
              </a:rPr>
              <a:t> </a:t>
            </a:r>
            <a:r>
              <a:rPr lang="en-US" smtClean="0">
                <a:cs typeface="Times New Roman" pitchFamily="18" charset="0"/>
              </a:rPr>
              <a:t>{[0:8]});});</a:t>
            </a:r>
          </a:p>
          <a:p>
            <a:r>
              <a:rPr lang="en-US" smtClean="0">
                <a:cs typeface="Times New Roman" pitchFamily="18" charset="0"/>
              </a:rPr>
              <a:t>      end</a:t>
            </a:r>
          </a:p>
          <a:p>
            <a:r>
              <a:rPr lang="en-US" smtClean="0">
                <a:cs typeface="Times New Roman" pitchFamily="18" charset="0"/>
              </a:rPr>
              <a:t>   end</a:t>
            </a:r>
            <a:endParaRPr lang="en-US" dirty="0" smtClean="0">
              <a:cs typeface="Times New Roman" pitchFamily="18" charset="0"/>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81065">
              <a:defRPr/>
            </a:pPr>
            <a:r>
              <a:rPr lang="en-US" dirty="0" smtClean="0">
                <a:cs typeface="Times New Roman" pitchFamily="18" charset="0"/>
              </a:rPr>
              <a:t>1) pre_randomize is implicitly called before every call to randomize() and post_randomize is called after every call to randomize() You might want to call pre_randomize to set some non-random class variables before randomization starts.  post_randomize could be useful in setting error correction bits for random data.</a:t>
            </a:r>
          </a:p>
          <a:p>
            <a:pPr>
              <a:buFont typeface="Arial" pitchFamily="34" charset="0"/>
              <a:buNone/>
            </a:pPr>
            <a:endParaRPr lang="en-US" dirty="0" smtClean="0">
              <a:cs typeface="Times New Roman" pitchFamily="18" charset="0"/>
            </a:endParaRPr>
          </a:p>
          <a:p>
            <a:pPr>
              <a:buFont typeface="Arial" pitchFamily="34" charset="0"/>
              <a:buNone/>
            </a:pPr>
            <a:r>
              <a:rPr lang="en-US" dirty="0" smtClean="0">
                <a:cs typeface="Times New Roman" pitchFamily="18" charset="0"/>
              </a:rPr>
              <a:t>2) pre and post randomize is a void function</a:t>
            </a:r>
          </a:p>
          <a:p>
            <a:pPr marL="660798" lvl="1" indent="-220266">
              <a:buFont typeface="+mj-lt"/>
              <a:buAutoNum type="alphaLcParenR"/>
            </a:pPr>
            <a:r>
              <a:rPr lang="en-US" dirty="0" smtClean="0">
                <a:cs typeface="Times New Roman" pitchFamily="18" charset="0"/>
              </a:rPr>
              <a:t>Cannot consume time because it is a function</a:t>
            </a:r>
          </a:p>
          <a:p>
            <a:pPr marL="660798" lvl="1" indent="-220266">
              <a:buFont typeface="+mj-lt"/>
              <a:buAutoNum type="alphaLcParenR"/>
            </a:pPr>
            <a:r>
              <a:rPr lang="en-US" dirty="0" smtClean="0">
                <a:cs typeface="Times New Roman" pitchFamily="18" charset="0"/>
              </a:rPr>
              <a:t>Can only call other functions. because it is a function</a:t>
            </a:r>
          </a:p>
          <a:p>
            <a:pPr marL="660798" lvl="1" indent="-220266">
              <a:buFont typeface="+mj-lt"/>
              <a:buAutoNum type="alphaLcParenR"/>
            </a:pPr>
            <a:r>
              <a:rPr lang="en-US" dirty="0" smtClean="0">
                <a:cs typeface="Times New Roman" pitchFamily="18" charset="0"/>
              </a:rPr>
              <a:t> Does not return a value because it’s return type is void.</a:t>
            </a:r>
          </a:p>
          <a:p>
            <a:pPr>
              <a:buFont typeface="Arial" pitchFamily="34" charset="0"/>
              <a:buNone/>
            </a:pPr>
            <a:r>
              <a:rPr lang="en-US" dirty="0" smtClean="0">
                <a:cs typeface="Times New Roman" pitchFamily="18" charset="0"/>
              </a:rPr>
              <a:t>3) Since pre/post randomize does nothing on it’s own you’ll need to overload it to add your own functionality.</a:t>
            </a:r>
          </a:p>
          <a:p>
            <a:pPr defTabSz="881065">
              <a:defRPr/>
            </a:pPr>
            <a:r>
              <a:rPr lang="en-US" dirty="0" smtClean="0">
                <a:cs typeface="Courier New" pitchFamily="49" charset="0"/>
              </a:rPr>
              <a:t>4) post_randomize() </a:t>
            </a:r>
            <a:r>
              <a:rPr lang="en-US" dirty="0" smtClean="0">
                <a:cs typeface="Times New Roman" pitchFamily="18" charset="0"/>
              </a:rPr>
              <a:t>is good for cleaning up after all the variables are randomized.</a:t>
            </a:r>
          </a:p>
          <a:p>
            <a:pPr>
              <a:buFont typeface="Arial" pitchFamily="34" charset="0"/>
              <a:buNone/>
            </a:pPr>
            <a:endParaRPr lang="en-US" dirty="0" smtClean="0">
              <a:cs typeface="Times New Roman" pitchFamily="18" charset="0"/>
            </a:endParaRPr>
          </a:p>
          <a:p>
            <a:pPr>
              <a:buFont typeface="Arial" pitchFamily="34" charset="0"/>
              <a:buNone/>
            </a:pPr>
            <a:r>
              <a:rPr lang="en-US" dirty="0" smtClean="0">
                <a:cs typeface="Times New Roman" pitchFamily="18" charset="0"/>
              </a:rPr>
              <a:t> </a:t>
            </a:r>
          </a:p>
        </p:txBody>
      </p:sp>
      <p:sp>
        <p:nvSpPr>
          <p:cNvPr id="4" name="Slide Number Placeholder 3"/>
          <p:cNvSpPr>
            <a:spLocks noGrp="1"/>
          </p:cNvSpPr>
          <p:nvPr>
            <p:ph type="sldNum" sz="quarter" idx="10"/>
          </p:nvPr>
        </p:nvSpPr>
        <p:spPr/>
        <p:txBody>
          <a:bodyPr/>
          <a:lstStyle/>
          <a:p>
            <a:fld id="{9496BE8D-5B08-4040-8D09-919B89F312A5}"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dirty="0" smtClean="0">
                <a:cs typeface="Times New Roman" pitchFamily="18" charset="0"/>
              </a:rPr>
              <a:t>In Section 6.11 we’ll go over a few constraint tips and techniques. Here is the first.</a:t>
            </a:r>
          </a:p>
          <a:p>
            <a:pPr>
              <a:buFont typeface="Arial" pitchFamily="34" charset="0"/>
              <a:buNone/>
            </a:pPr>
            <a:r>
              <a:rPr lang="en-US" dirty="0" smtClean="0">
                <a:cs typeface="Times New Roman" pitchFamily="18" charset="0"/>
              </a:rPr>
              <a:t>1) Instead of hardcoding constraints use variables with defaults</a:t>
            </a:r>
          </a:p>
          <a:p>
            <a:pPr>
              <a:buFont typeface="Arial" pitchFamily="34" charset="0"/>
              <a:buNone/>
            </a:pPr>
            <a:r>
              <a:rPr lang="en-US" dirty="0" smtClean="0">
                <a:cs typeface="Times New Roman" pitchFamily="18" charset="0"/>
              </a:rPr>
              <a:t>2) Allows the constraint to be modified without modifying the class because you can either use the defaults which will presumably produce valid stimulus and only override if you have good reason to.</a:t>
            </a:r>
          </a:p>
          <a:p>
            <a:pPr>
              <a:buFont typeface="Arial" pitchFamily="34" charset="0"/>
              <a:buNone/>
            </a:pPr>
            <a:r>
              <a:rPr lang="en-US" dirty="0" smtClean="0">
                <a:cs typeface="Times New Roman" pitchFamily="18" charset="0"/>
              </a:rPr>
              <a:t>3) Allows invalid stimulus to be generated which could be good or bad.  Unwary users could spend a lot of time debugging invalid tests.</a:t>
            </a:r>
          </a:p>
        </p:txBody>
      </p:sp>
      <p:sp>
        <p:nvSpPr>
          <p:cNvPr id="4" name="Slide Number Placeholder 3"/>
          <p:cNvSpPr>
            <a:spLocks noGrp="1"/>
          </p:cNvSpPr>
          <p:nvPr>
            <p:ph type="sldNum" sz="quarter" idx="10"/>
          </p:nvPr>
        </p:nvSpPr>
        <p:spPr/>
        <p:txBody>
          <a:bodyPr/>
          <a:lstStyle/>
          <a:p>
            <a:fld id="{9496BE8D-5B08-4040-8D09-919B89F312A5}"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dirty="0" smtClean="0">
                <a:cs typeface="Times New Roman" pitchFamily="18" charset="0"/>
              </a:rPr>
              <a:t>1) </a:t>
            </a:r>
            <a:r>
              <a:rPr lang="en-US" i="1" dirty="0" smtClean="0">
                <a:cs typeface="Times New Roman" pitchFamily="18" charset="0"/>
              </a:rPr>
              <a:t>constraint_mode() </a:t>
            </a:r>
            <a:r>
              <a:rPr lang="en-US" dirty="0" smtClean="0">
                <a:cs typeface="Times New Roman" pitchFamily="18" charset="0"/>
              </a:rPr>
              <a:t>turns on/off constraints</a:t>
            </a:r>
          </a:p>
          <a:p>
            <a:pPr>
              <a:buFont typeface="Arial" pitchFamily="34" charset="0"/>
              <a:buNone/>
            </a:pPr>
            <a:r>
              <a:rPr lang="en-US" dirty="0" smtClean="0">
                <a:cs typeface="Times New Roman" pitchFamily="18" charset="0"/>
              </a:rPr>
              <a:t>2) However,</a:t>
            </a:r>
            <a:r>
              <a:rPr lang="en-US" i="1" dirty="0" smtClean="0">
                <a:cs typeface="Times New Roman" pitchFamily="18" charset="0"/>
              </a:rPr>
              <a:t> rand_mode() </a:t>
            </a:r>
            <a:r>
              <a:rPr lang="en-US" dirty="0" smtClean="0">
                <a:cs typeface="Times New Roman" pitchFamily="18" charset="0"/>
              </a:rPr>
              <a:t>makes a random variable non-random. Any variable declared as rand or randc is random.</a:t>
            </a:r>
          </a:p>
          <a:p>
            <a:pPr marL="0" lvl="1" defTabSz="881065">
              <a:defRPr/>
            </a:pPr>
            <a:r>
              <a:rPr lang="en-US" dirty="0" smtClean="0">
                <a:cs typeface="Times New Roman" pitchFamily="18" charset="0"/>
              </a:rPr>
              <a:t>3) p.rand_mode(0); will make all random variables in an object non-random.</a:t>
            </a:r>
          </a:p>
          <a:p>
            <a:pPr>
              <a:buFont typeface="Arial" pitchFamily="34" charset="0"/>
              <a:buChar char="•"/>
            </a:pPr>
            <a:endParaRPr lang="en-US" dirty="0" smtClean="0">
              <a:cs typeface="Times New Roman" pitchFamily="18" charset="0"/>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64" indent="-228564">
              <a:buFont typeface="Arial" pitchFamily="34" charset="0"/>
              <a:buAutoNum type="arabicParenR"/>
            </a:pPr>
            <a:r>
              <a:rPr lang="en-US" smtClean="0">
                <a:cs typeface="Times New Roman" pitchFamily="18" charset="0"/>
              </a:rPr>
              <a:t>If </a:t>
            </a:r>
            <a:r>
              <a:rPr lang="en-US" dirty="0" smtClean="0">
                <a:cs typeface="Times New Roman" pitchFamily="18" charset="0"/>
              </a:rPr>
              <a:t>I make addr a non-random variable using rand_mode(0) still get an error because the constraint is still in effect. would need to use </a:t>
            </a:r>
            <a:r>
              <a:rPr lang="en-US" smtClean="0">
                <a:cs typeface="Times New Roman" pitchFamily="18" charset="0"/>
              </a:rPr>
              <a:t>c1.constraint_mode(0).</a:t>
            </a:r>
          </a:p>
          <a:p>
            <a:pPr marL="228564" indent="-228564">
              <a:buFont typeface="Arial" pitchFamily="34" charset="0"/>
              <a:buAutoNum type="arabicParenR"/>
            </a:pPr>
            <a:r>
              <a:rPr lang="en-US" smtClean="0">
                <a:cs typeface="Times New Roman" pitchFamily="18" charset="0"/>
              </a:rPr>
              <a:t>Call</a:t>
            </a:r>
            <a:r>
              <a:rPr lang="en-US" baseline="0" smtClean="0">
                <a:cs typeface="Times New Roman" pitchFamily="18" charset="0"/>
              </a:rPr>
              <a:t> to randomize(null) doesn’t actually do any randomization, just checks it.</a:t>
            </a:r>
            <a:endParaRPr lang="en-US" dirty="0" smtClean="0">
              <a:cs typeface="Times New Roman" pitchFamily="18" charset="0"/>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81065">
              <a:defRPr/>
            </a:pPr>
            <a:r>
              <a:rPr lang="en-US" dirty="0" smtClean="0">
                <a:cs typeface="Times New Roman" pitchFamily="18" charset="0"/>
              </a:rPr>
              <a:t>Can pass variables to randomize() to randomize only a subset of variables leaving others unrandomized. Leave at default value if not set elsewhere.</a:t>
            </a:r>
          </a:p>
          <a:p>
            <a:pPr defTabSz="881065">
              <a:defRPr/>
            </a:pPr>
            <a:endParaRPr lang="en-US" dirty="0" smtClean="0">
              <a:cs typeface="Times New Roman" pitchFamily="18" charset="0"/>
            </a:endParaRPr>
          </a:p>
          <a:p>
            <a:r>
              <a:rPr lang="en-US" dirty="0" smtClean="0">
                <a:cs typeface="Times New Roman" pitchFamily="18" charset="0"/>
              </a:rPr>
              <a:t>class Rising;</a:t>
            </a:r>
          </a:p>
          <a:p>
            <a:pPr lvl="1"/>
            <a:r>
              <a:rPr lang="en-US" dirty="0" smtClean="0">
                <a:cs typeface="Times New Roman" pitchFamily="18" charset="0"/>
              </a:rPr>
              <a:t>bit [7:0] low; // Not random</a:t>
            </a:r>
          </a:p>
          <a:p>
            <a:pPr lvl="1"/>
            <a:r>
              <a:rPr lang="en-US" dirty="0" smtClean="0">
                <a:cs typeface="Times New Roman" pitchFamily="18" charset="0"/>
              </a:rPr>
              <a:t>rand bit [7:0] med, hi; // Random variable</a:t>
            </a:r>
          </a:p>
          <a:p>
            <a:pPr lvl="1"/>
            <a:r>
              <a:rPr lang="en-US" dirty="0" smtClean="0">
                <a:cs typeface="Times New Roman" pitchFamily="18" charset="0"/>
              </a:rPr>
              <a:t>constraint up</a:t>
            </a:r>
          </a:p>
          <a:p>
            <a:pPr lvl="1"/>
            <a:r>
              <a:rPr lang="en-US" dirty="0" smtClean="0">
                <a:cs typeface="Times New Roman" pitchFamily="18" charset="0"/>
              </a:rPr>
              <a:t>	{ low &lt; med; med &lt; hi; }</a:t>
            </a:r>
          </a:p>
          <a:p>
            <a:r>
              <a:rPr lang="en-US" dirty="0" smtClean="0">
                <a:cs typeface="Times New Roman" pitchFamily="18" charset="0"/>
              </a:rPr>
              <a:t>endclass</a:t>
            </a:r>
          </a:p>
          <a:p>
            <a:r>
              <a:rPr lang="en-US" dirty="0" smtClean="0">
                <a:cs typeface="Times New Roman" pitchFamily="18" charset="0"/>
              </a:rPr>
              <a:t>initial begin</a:t>
            </a:r>
          </a:p>
          <a:p>
            <a:pPr lvl="1"/>
            <a:r>
              <a:rPr lang="en-US" dirty="0" smtClean="0">
                <a:cs typeface="Times New Roman" pitchFamily="18" charset="0"/>
              </a:rPr>
              <a:t>Rising r;</a:t>
            </a:r>
          </a:p>
          <a:p>
            <a:pPr lvl="1"/>
            <a:r>
              <a:rPr lang="en-US" dirty="0" smtClean="0">
                <a:cs typeface="Times New Roman" pitchFamily="18" charset="0"/>
              </a:rPr>
              <a:t>r = new();</a:t>
            </a:r>
          </a:p>
          <a:p>
            <a:pPr lvl="1"/>
            <a:r>
              <a:rPr lang="en-US" dirty="0" smtClean="0">
                <a:cs typeface="Courier New" pitchFamily="49" charset="0"/>
              </a:rPr>
              <a:t>`SV_RAND_CHECK(</a:t>
            </a:r>
            <a:r>
              <a:rPr lang="en-US" dirty="0" smtClean="0">
                <a:cs typeface="Times New Roman" pitchFamily="18" charset="0"/>
              </a:rPr>
              <a:t>r.randomize()); // Randomize med, hi; low untouched</a:t>
            </a:r>
          </a:p>
          <a:p>
            <a:pPr lvl="1"/>
            <a:r>
              <a:rPr lang="en-US" dirty="0" smtClean="0">
                <a:cs typeface="Courier New" pitchFamily="49" charset="0"/>
              </a:rPr>
              <a:t>`SV_RAND_CHECK(</a:t>
            </a:r>
            <a:r>
              <a:rPr lang="en-US" dirty="0" smtClean="0">
                <a:cs typeface="Times New Roman" pitchFamily="18" charset="0"/>
              </a:rPr>
              <a:t>r.randomize(med)); // Randomize only med</a:t>
            </a:r>
          </a:p>
          <a:p>
            <a:pPr lvl="1"/>
            <a:r>
              <a:rPr lang="en-US" dirty="0" smtClean="0">
                <a:cs typeface="Courier New" pitchFamily="49" charset="0"/>
              </a:rPr>
              <a:t>`SV_RAND_CHECK(</a:t>
            </a:r>
            <a:r>
              <a:rPr lang="en-US" dirty="0" smtClean="0">
                <a:cs typeface="Times New Roman" pitchFamily="18" charset="0"/>
              </a:rPr>
              <a:t>r.randomize(low)); // Randomize only low even though it’s not declared as a random variable.  </a:t>
            </a:r>
          </a:p>
          <a:p>
            <a:pPr marL="440533" lvl="1" defTabSz="881065">
              <a:defRPr/>
            </a:pPr>
            <a:r>
              <a:rPr lang="en-US" dirty="0" smtClean="0">
                <a:cs typeface="Courier New" pitchFamily="49" charset="0"/>
              </a:rPr>
              <a:t>`SV_RAND_CHECK(</a:t>
            </a:r>
            <a:r>
              <a:rPr lang="en-US" dirty="0" smtClean="0">
                <a:cs typeface="Times New Roman" pitchFamily="18" charset="0"/>
              </a:rPr>
              <a:t>r.randomize(low, med)); // Randomize variables low and medium</a:t>
            </a:r>
          </a:p>
          <a:p>
            <a:r>
              <a:rPr lang="en-US" dirty="0" smtClean="0">
                <a:cs typeface="Times New Roman" pitchFamily="18" charset="0"/>
              </a:rPr>
              <a:t>end</a:t>
            </a:r>
          </a:p>
          <a:p>
            <a:endParaRPr lang="en-US" dirty="0" smtClean="0">
              <a:cs typeface="Times New Roman" pitchFamily="18" charset="0"/>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228504" indent="-228504" defTabSz="881065">
              <a:buFontTx/>
              <a:buAutoNum type="arabicPeriod"/>
              <a:defRPr/>
            </a:pPr>
            <a:r>
              <a:rPr lang="en-US" dirty="0" smtClean="0"/>
              <a:t>Device configuration: Think about all the ways you can configure a processor, cell phone chip, etc</a:t>
            </a:r>
          </a:p>
          <a:p>
            <a:pPr marL="228504" indent="-228504" defTabSz="881065">
              <a:buFontTx/>
              <a:buAutoNum type="arabicPeriod"/>
              <a:defRPr/>
            </a:pPr>
            <a:r>
              <a:rPr lang="en-US" dirty="0" smtClean="0"/>
              <a:t>Environment configuration: Your testbench mimics the environment your device operates in. the processor is connected to memory, video chips, etc. Need to test all the ways this environment can be configured.  For a USB master need to test a varying # of slaves.</a:t>
            </a:r>
          </a:p>
          <a:p>
            <a:pPr marL="228504" indent="-228504" defTabSz="881065">
              <a:buFontTx/>
              <a:buAutoNum type="arabicPeriod"/>
              <a:defRPr/>
            </a:pPr>
            <a:r>
              <a:rPr lang="en-US" dirty="0" smtClean="0"/>
              <a:t>Primary input data:Data is the first thing that comes to mind when we think of randomization. for a DSP function this may have high payback. But for anything where there is an appreciable amount of control logic randomizing data has limited payback. Most of the bugs I find are in the control logic.</a:t>
            </a:r>
          </a:p>
          <a:p>
            <a:pPr marL="228504" indent="-228504">
              <a:buAutoNum type="arabicPeriod"/>
            </a:pPr>
            <a:r>
              <a:rPr lang="en-US" dirty="0" smtClean="0"/>
              <a:t>Encapsulated input data: For data that is contained in packets the payload can be random but the headers, crc for the payload, etc need to be valid. </a:t>
            </a:r>
          </a:p>
          <a:p>
            <a:pPr marL="228504" indent="-228504" defTabSz="914017">
              <a:buFontTx/>
              <a:buAutoNum type="arabicPeriod"/>
              <a:defRPr/>
            </a:pPr>
            <a:r>
              <a:rPr lang="en-US" dirty="0" smtClean="0"/>
              <a:t>Protocol exceptions: For example, what happens if an I2C command fails to complete or an AHB/PCI/SCSI bus aborts? Does the device lock up?</a:t>
            </a:r>
          </a:p>
          <a:p>
            <a:pPr marL="228504" indent="-228504" defTabSz="914017">
              <a:buFontTx/>
              <a:buAutoNum type="arabicPeriod"/>
              <a:defRPr/>
            </a:pPr>
            <a:r>
              <a:rPr lang="en-US" dirty="0" smtClean="0"/>
              <a:t>Errors and violations: It’s easy to design a device that works when there are no errors. Need to test error conditions like invalid operations.  There is always the debate of how much hardware to implement to protect the user from himself.  In a low power chip or where the firmware is supplied by the device supplier not much. For a device that the user can program, need much more.</a:t>
            </a:r>
          </a:p>
          <a:p>
            <a:pPr marL="228504" indent="-228504" defTabSz="914017">
              <a:buFontTx/>
              <a:buAutoNum type="arabicPeriod"/>
              <a:defRPr/>
            </a:pPr>
            <a:r>
              <a:rPr lang="en-US" dirty="0" smtClean="0"/>
              <a:t>Send in stimulus at different rates. For example, back to back reads, back to back writes. read immediately followed by write, etc. For a slave that can respond in 1 to 5 cycles test all response rates.</a:t>
            </a:r>
          </a:p>
          <a:p>
            <a:pPr marL="228504" indent="-228504" defTabSz="914017">
              <a:buFontTx/>
              <a:buAutoNum type="arabicPeriod"/>
              <a:defRPr/>
            </a:pPr>
            <a:r>
              <a:rPr lang="en-US" dirty="0" smtClean="0"/>
              <a:t>For regression testing where you run many tests randomize the order they are run to eliminate any test order dependencies.</a:t>
            </a:r>
          </a:p>
          <a:p>
            <a:pPr marL="228504" indent="-228504" defTabSz="914017">
              <a:buFontTx/>
              <a:buAutoNum type="arabicPeriod"/>
              <a:defRPr/>
            </a:pPr>
            <a:r>
              <a:rPr lang="en-US" dirty="0" smtClean="0"/>
              <a:t>Use a different seed so that the test changes every time it’s run.</a:t>
            </a:r>
          </a:p>
        </p:txBody>
      </p:sp>
      <p:sp>
        <p:nvSpPr>
          <p:cNvPr id="4" name="Slide Number Placeholder 3"/>
          <p:cNvSpPr>
            <a:spLocks noGrp="1"/>
          </p:cNvSpPr>
          <p:nvPr>
            <p:ph type="sldNum" sz="quarter" idx="10"/>
          </p:nvPr>
        </p:nvSpPr>
        <p:spPr/>
        <p:txBody>
          <a:bodyPr/>
          <a:lstStyle/>
          <a:p>
            <a:fld id="{9496BE8D-5B08-4040-8D09-919B89F312A5}"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64" indent="-228564" defTabSz="881065">
              <a:buAutoNum type="arabicParenR"/>
              <a:defRPr/>
            </a:pPr>
            <a:r>
              <a:rPr lang="en-US" smtClean="0">
                <a:cs typeface="Times New Roman" pitchFamily="18" charset="0"/>
              </a:rPr>
              <a:t>Turn </a:t>
            </a:r>
            <a:r>
              <a:rPr lang="en-US" dirty="0" smtClean="0">
                <a:cs typeface="Times New Roman" pitchFamily="18" charset="0"/>
              </a:rPr>
              <a:t>on the constraints needed for the specific test you are writing</a:t>
            </a:r>
            <a:r>
              <a:rPr lang="en-US" smtClean="0">
                <a:cs typeface="Times New Roman" pitchFamily="18" charset="0"/>
              </a:rPr>
              <a:t>. </a:t>
            </a:r>
          </a:p>
          <a:p>
            <a:pPr marL="228564" indent="-228564" defTabSz="881065">
              <a:buAutoNum type="arabicParenR"/>
              <a:defRPr/>
            </a:pPr>
            <a:r>
              <a:rPr lang="en-US" smtClean="0">
                <a:cs typeface="Times New Roman" pitchFamily="18" charset="0"/>
              </a:rPr>
              <a:t>This </a:t>
            </a:r>
            <a:r>
              <a:rPr lang="en-US" dirty="0" smtClean="0">
                <a:cs typeface="Times New Roman" pitchFamily="18" charset="0"/>
              </a:rPr>
              <a:t>constraint gets out of control quickly once each operand, addressing mode, etc is added</a:t>
            </a:r>
            <a:r>
              <a:rPr lang="en-US" smtClean="0">
                <a:cs typeface="Times New Roman" pitchFamily="18" charset="0"/>
              </a:rPr>
              <a:t>.  </a:t>
            </a:r>
          </a:p>
          <a:p>
            <a:pPr marL="228564" indent="-228564" defTabSz="881065">
              <a:buAutoNum type="arabicParenR"/>
              <a:defRPr/>
            </a:pPr>
            <a:r>
              <a:rPr lang="en-US" smtClean="0">
                <a:cs typeface="Times New Roman" pitchFamily="18" charset="0"/>
              </a:rPr>
              <a:t>Set n_operands</a:t>
            </a:r>
            <a:r>
              <a:rPr lang="en-US" baseline="0" smtClean="0">
                <a:cs typeface="Times New Roman" pitchFamily="18" charset="0"/>
              </a:rPr>
              <a:t> before calling randomize so that the correct opcodes are generated.</a:t>
            </a:r>
            <a:endParaRPr lang="en-US" baseline="0" dirty="0" smtClean="0">
              <a:cs typeface="Times New Roman" pitchFamily="18" charset="0"/>
            </a:endParaRPr>
          </a:p>
          <a:p>
            <a:pPr marL="228564" indent="-228564" defTabSz="881065">
              <a:buAutoNum type="arabicParenR"/>
              <a:defRPr/>
            </a:pPr>
            <a:r>
              <a:rPr lang="en-US" smtClean="0">
                <a:cs typeface="Times New Roman" pitchFamily="18" charset="0"/>
              </a:rPr>
              <a:t>An </a:t>
            </a:r>
            <a:r>
              <a:rPr lang="en-US" dirty="0" smtClean="0">
                <a:cs typeface="Times New Roman" pitchFamily="18" charset="0"/>
              </a:rPr>
              <a:t>easier to understand constraint would be to create a separate constraint for each type </a:t>
            </a:r>
            <a:r>
              <a:rPr lang="en-US" smtClean="0">
                <a:cs typeface="Times New Roman" pitchFamily="18" charset="0"/>
              </a:rPr>
              <a:t>of instruction</a:t>
            </a:r>
          </a:p>
          <a:p>
            <a:pPr>
              <a:buFont typeface="Arial" pitchFamily="34" charset="0"/>
              <a:buChar char="•"/>
            </a:pPr>
            <a:endParaRPr lang="en-US" dirty="0" smtClean="0">
              <a:cs typeface="Times New Roman" pitchFamily="18" charset="0"/>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81065">
              <a:defRPr/>
            </a:pPr>
            <a:r>
              <a:rPr lang="en-US" dirty="0" smtClean="0">
                <a:cs typeface="Times New Roman" pitchFamily="18" charset="0"/>
              </a:rPr>
              <a:t>1) In this solution each type of instruction </a:t>
            </a:r>
            <a:r>
              <a:rPr lang="en-US" smtClean="0">
                <a:cs typeface="Times New Roman" pitchFamily="18" charset="0"/>
              </a:rPr>
              <a:t>gets it’s </a:t>
            </a:r>
            <a:r>
              <a:rPr lang="en-US" dirty="0" smtClean="0">
                <a:cs typeface="Times New Roman" pitchFamily="18" charset="0"/>
              </a:rPr>
              <a:t>own constraint.</a:t>
            </a:r>
          </a:p>
          <a:p>
            <a:pPr defTabSz="881065">
              <a:defRPr/>
            </a:pPr>
            <a:r>
              <a:rPr lang="en-US" dirty="0" smtClean="0">
                <a:cs typeface="Times New Roman" pitchFamily="18" charset="0"/>
              </a:rPr>
              <a:t>2) To use it turn off all constraints and enable the one that constrains the instructions for the test you are writing using the </a:t>
            </a:r>
            <a:r>
              <a:rPr lang="en-US" dirty="0" err="1" smtClean="0"/>
              <a:t>constraint_mode</a:t>
            </a:r>
            <a:r>
              <a:rPr lang="en-US" smtClean="0"/>
              <a:t> function.</a:t>
            </a:r>
          </a:p>
          <a:p>
            <a:pPr defTabSz="881065">
              <a:defRPr/>
            </a:pPr>
            <a:r>
              <a:rPr lang="en-US" smtClean="0"/>
              <a:t>3) Instead</a:t>
            </a:r>
            <a:r>
              <a:rPr lang="en-US" baseline="0" smtClean="0"/>
              <a:t> of setting n_operands to set the constraint as in the last example, constrain the opcode directly by only turning on the constraint you want.</a:t>
            </a:r>
            <a:endParaRPr lang="en-US" smtClean="0"/>
          </a:p>
          <a:p>
            <a:pPr defTabSz="881065">
              <a:defRPr/>
            </a:pPr>
            <a:endParaRPr lang="en-US" smtClean="0">
              <a:cs typeface="Times New Roman" pitchFamily="18" charset="0"/>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dirty="0" smtClean="0">
                <a:cs typeface="Times New Roman" pitchFamily="18" charset="0"/>
              </a:rPr>
              <a:t>1) In this section we’ll look at the use of signed randomized values and solver performance tips</a:t>
            </a:r>
          </a:p>
          <a:p>
            <a:pPr>
              <a:buFont typeface="Arial" pitchFamily="34" charset="0"/>
              <a:buNone/>
            </a:pPr>
            <a:r>
              <a:rPr lang="en-US" dirty="0" smtClean="0">
                <a:cs typeface="Times New Roman" pitchFamily="18" charset="0"/>
              </a:rPr>
              <a:t>2) A randomized int (or any other signed value like byte) will produce negative values.</a:t>
            </a:r>
          </a:p>
          <a:p>
            <a:pPr defTabSz="881065">
              <a:defRPr/>
            </a:pPr>
            <a:r>
              <a:rPr lang="en-US" dirty="0" smtClean="0">
                <a:cs typeface="Times New Roman" pitchFamily="18" charset="0"/>
              </a:rPr>
              <a:t>3) Some valid solutions of {pkt1_len, pkt2_len} are (32,32), (2,62), (-63, 127). This is probably not what you want since negative packet lengths are not possible.</a:t>
            </a:r>
          </a:p>
          <a:p>
            <a:pPr>
              <a:buFont typeface="Arial" pitchFamily="34" charset="0"/>
              <a:buNone/>
            </a:pPr>
            <a:endParaRPr lang="en-US" dirty="0" smtClean="0">
              <a:cs typeface="Times New Roman" pitchFamily="18" charset="0"/>
            </a:endParaRPr>
          </a:p>
          <a:p>
            <a:pPr>
              <a:buFont typeface="Arial" pitchFamily="34" charset="0"/>
              <a:buNone/>
            </a:pPr>
            <a:endParaRPr lang="en-US" dirty="0" smtClean="0">
              <a:cs typeface="Times New Roman" pitchFamily="18" charset="0"/>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81065">
              <a:defRPr/>
            </a:pPr>
            <a:r>
              <a:rPr lang="en-US" dirty="0" smtClean="0">
                <a:cs typeface="Times New Roman" pitchFamily="18" charset="0"/>
              </a:rPr>
              <a:t>1) Might be temped to declare </a:t>
            </a:r>
            <a:r>
              <a:rPr lang="en-US" dirty="0" smtClean="0"/>
              <a:t>pkt1_len, pk2_len as large unsigned to avoid the wraparound issue.</a:t>
            </a:r>
          </a:p>
          <a:p>
            <a:pPr defTabSz="881065">
              <a:defRPr/>
            </a:pPr>
            <a:r>
              <a:rPr lang="en-US" dirty="0" smtClean="0">
                <a:cs typeface="Times New Roman" pitchFamily="18" charset="0"/>
              </a:rPr>
              <a:t>2) But since the values of </a:t>
            </a:r>
            <a:r>
              <a:rPr lang="en-US" dirty="0" smtClean="0"/>
              <a:t>pkt1_len and pk2_len are not constrained, only the sum the sum can still wrap</a:t>
            </a:r>
          </a:p>
          <a:p>
            <a:pPr defTabSz="881065">
              <a:defRPr/>
            </a:pPr>
            <a:r>
              <a:rPr lang="en-US" dirty="0" smtClean="0">
                <a:cs typeface="Times New Roman" pitchFamily="18" charset="0"/>
              </a:rPr>
              <a:t>3) One solution is to constrain the max values of </a:t>
            </a:r>
            <a:r>
              <a:rPr lang="en-US" dirty="0" smtClean="0"/>
              <a:t>pkt1_len and pk2_len. </a:t>
            </a:r>
          </a:p>
          <a:p>
            <a:pPr defTabSz="881065">
              <a:defRPr/>
            </a:pPr>
            <a:r>
              <a:rPr lang="en-US" dirty="0" smtClean="0">
                <a:cs typeface="Times New Roman" pitchFamily="18" charset="0"/>
              </a:rPr>
              <a:t>4) Best solution is to only use unsigned values as wide as required.  However if the packet length expands from 8-bits to 9-bits you have to modify your constraints.  It’s your call and something to be aware </a:t>
            </a:r>
            <a:r>
              <a:rPr lang="en-US" smtClean="0">
                <a:cs typeface="Times New Roman" pitchFamily="18" charset="0"/>
              </a:rPr>
              <a:t>of. </a:t>
            </a:r>
          </a:p>
          <a:p>
            <a:pPr defTabSz="881065">
              <a:defRPr/>
            </a:pPr>
            <a:r>
              <a:rPr lang="en-US" smtClean="0">
                <a:cs typeface="Times New Roman" pitchFamily="18" charset="0"/>
              </a:rPr>
              <a:t>5)</a:t>
            </a:r>
            <a:r>
              <a:rPr lang="en-US" baseline="0" smtClean="0">
                <a:cs typeface="Times New Roman" pitchFamily="18" charset="0"/>
              </a:rPr>
              <a:t> If the constraint is 8’d64 instead of 9’d64 some valid solutions are (245, 75) which equals 0d320 = 0x140 so result[7:0] = 0x40=0d64. Any result that adds to 320 is valid but doesn’t meet the intended constraint.</a:t>
            </a:r>
            <a:endParaRPr lang="en-US" dirty="0" smtClean="0">
              <a:cs typeface="Times New Roman" pitchFamily="18" charset="0"/>
            </a:endParaRPr>
          </a:p>
          <a:p>
            <a:pPr defTabSz="881065">
              <a:defRPr/>
            </a:pPr>
            <a:endParaRPr lang="en-US" dirty="0" smtClean="0">
              <a:cs typeface="Times New Roman" pitchFamily="18" charset="0"/>
            </a:endParaRPr>
          </a:p>
          <a:p>
            <a:pPr>
              <a:buFont typeface="Arial" pitchFamily="34" charset="0"/>
              <a:buNone/>
            </a:pPr>
            <a:endParaRPr lang="en-US" dirty="0" smtClean="0">
              <a:cs typeface="Times New Roman" pitchFamily="18" charset="0"/>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81065">
              <a:defRPr/>
            </a:pPr>
            <a:r>
              <a:rPr lang="en-US" dirty="0" smtClean="0"/>
              <a:t>1) How to keep the constraints solver overhead to a minimum </a:t>
            </a:r>
            <a:endParaRPr lang="en-US" dirty="0" smtClean="0">
              <a:cs typeface="Times New Roman" pitchFamily="18" charset="0"/>
            </a:endParaRPr>
          </a:p>
          <a:p>
            <a:pPr defTabSz="881065">
              <a:defRPr/>
            </a:pPr>
            <a:r>
              <a:rPr lang="en-US" dirty="0" smtClean="0">
                <a:cs typeface="Times New Roman" pitchFamily="18" charset="0"/>
              </a:rPr>
              <a:t>/=division, *=multiplication, %=modulo,</a:t>
            </a:r>
          </a:p>
          <a:p>
            <a:pPr defTabSz="881065">
              <a:defRPr/>
            </a:pPr>
            <a:r>
              <a:rPr lang="es-ES" dirty="0" smtClean="0"/>
              <a:t>x % y </a:t>
            </a:r>
            <a:r>
              <a:rPr lang="es-ES" dirty="0" smtClean="0">
                <a:sym typeface="Wingdings" pitchFamily="2" charset="2"/>
              </a:rPr>
              <a:t>is equivalent to </a:t>
            </a:r>
            <a:r>
              <a:rPr lang="es-ES" dirty="0" smtClean="0"/>
              <a:t>(x &amp; (y − 1))</a:t>
            </a:r>
          </a:p>
          <a:p>
            <a:pPr defTabSz="881065">
              <a:defRPr/>
            </a:pPr>
            <a:r>
              <a:rPr lang="es-ES" dirty="0" smtClean="0">
                <a:cs typeface="Times New Roman" pitchFamily="18" charset="0"/>
              </a:rPr>
              <a:t>2) </a:t>
            </a:r>
            <a:r>
              <a:rPr lang="es-ES" dirty="0" smtClean="0"/>
              <a:t>Use </a:t>
            </a:r>
            <a:r>
              <a:rPr lang="es-ES" dirty="0" smtClean="0">
                <a:cs typeface="Courier New" pitchFamily="49" charset="0"/>
              </a:rPr>
              <a:t>$urandom </a:t>
            </a:r>
            <a:r>
              <a:rPr lang="es-ES" dirty="0" smtClean="0"/>
              <a:t>or </a:t>
            </a:r>
            <a:r>
              <a:rPr lang="es-ES" dirty="0" smtClean="0">
                <a:cs typeface="Courier New" pitchFamily="49" charset="0"/>
              </a:rPr>
              <a:t>$urandom_range </a:t>
            </a:r>
            <a:r>
              <a:rPr lang="es-ES" dirty="0" smtClean="0"/>
              <a:t>instead of the solver when appropriate, for example when generating raw data for an array. These functions calculate values up to 100x faster than the </a:t>
            </a:r>
            <a:r>
              <a:rPr lang="es-ES" dirty="0" err="1" smtClean="0"/>
              <a:t>solver</a:t>
            </a:r>
            <a:r>
              <a:rPr lang="es-ES" smtClean="0"/>
              <a:t>.</a:t>
            </a:r>
            <a:endParaRPr lang="en-US" smtClean="0">
              <a:cs typeface="Times New Roman" pitchFamily="18" charset="0"/>
            </a:endParaRPr>
          </a:p>
          <a:p>
            <a:pPr defTabSz="881065">
              <a:defRPr/>
            </a:pPr>
            <a:endParaRPr lang="en-US" smtClean="0">
              <a:cs typeface="Times New Roman" pitchFamily="18" charset="0"/>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lvl="0" indent="-228600">
              <a:buAutoNum type="arabicParenR"/>
            </a:pPr>
            <a:r>
              <a:rPr lang="en-US" smtClean="0"/>
              <a:t>Section </a:t>
            </a:r>
            <a:r>
              <a:rPr lang="en-US" dirty="0" smtClean="0"/>
              <a:t>6.13 has a number of solutions to specific constraint problems for an array like creating ascending array values or an array of unique values. We’ll go over a few basic methods to constrain arrays.   A useful section to read if you are constraining an </a:t>
            </a:r>
            <a:r>
              <a:rPr lang="en-US" smtClean="0"/>
              <a:t>array.</a:t>
            </a:r>
          </a:p>
          <a:p>
            <a:pPr marL="228600" lvl="0" indent="-228600">
              <a:buAutoNum type="arabicParenR"/>
            </a:pPr>
            <a:r>
              <a:rPr lang="en-US" smtClean="0"/>
              <a:t>If</a:t>
            </a:r>
            <a:r>
              <a:rPr lang="en-US" baseline="0" smtClean="0"/>
              <a:t> the array size is random use a dynamic array so the size can change at run time.</a:t>
            </a:r>
            <a:endParaRPr lang="en-US" dirty="0" smtClean="0"/>
          </a:p>
          <a:p>
            <a:pPr lvl="0"/>
            <a:r>
              <a:rPr lang="en-US" dirty="0" smtClean="0"/>
              <a:t>3</a:t>
            </a:r>
            <a:r>
              <a:rPr lang="en-US" smtClean="0"/>
              <a:t>) constraint </a:t>
            </a:r>
            <a:r>
              <a:rPr lang="en-US" dirty="0" smtClean="0"/>
              <a:t>d_size {d.size() inside {[1:10]}; } will use the built-in size operator to constrain the size of the array to 10 elements. Probably don’t want to have a size of 0 so use the inside </a:t>
            </a:r>
            <a:r>
              <a:rPr lang="en-US" smtClean="0"/>
              <a:t>operator.</a:t>
            </a:r>
            <a:endParaRPr lang="en-US" dirty="0" smtClean="0"/>
          </a:p>
          <a:p>
            <a:pPr lvl="0"/>
            <a:r>
              <a:rPr lang="en-US" dirty="0" smtClean="0">
                <a:latin typeface="+mn-lt"/>
                <a:cs typeface="Times New Roman" pitchFamily="18" charset="0"/>
              </a:rPr>
              <a:t>4</a:t>
            </a:r>
            <a:r>
              <a:rPr lang="en-US" smtClean="0">
                <a:latin typeface="+mn-lt"/>
                <a:cs typeface="Times New Roman" pitchFamily="18" charset="0"/>
              </a:rPr>
              <a:t>) </a:t>
            </a:r>
            <a:r>
              <a:rPr lang="en-US" dirty="0" smtClean="0">
                <a:latin typeface="+mn-lt"/>
                <a:cs typeface="Times New Roman" pitchFamily="18" charset="0"/>
              </a:rPr>
              <a:t>Constraining the elements of an array or a queue.</a:t>
            </a:r>
          </a:p>
          <a:p>
            <a:pPr marL="685800" lvl="1" indent="-228600">
              <a:buFont typeface="+mj-lt"/>
              <a:buAutoNum type="alphaLcParenR"/>
            </a:pPr>
            <a:r>
              <a:rPr lang="en-US" baseline="0" dirty="0" smtClean="0">
                <a:latin typeface="+mn-lt"/>
                <a:cs typeface="Times New Roman" pitchFamily="18" charset="0"/>
              </a:rPr>
              <a:t> </a:t>
            </a:r>
            <a:r>
              <a:rPr lang="en-US" sz="1200" spc="0" noProof="1" smtClean="0">
                <a:latin typeface="+mn-lt"/>
                <a:cs typeface="Courier New" pitchFamily="49" charset="0"/>
              </a:rPr>
              <a:t>len[i] inside {[1:255]}; will constrain</a:t>
            </a:r>
            <a:r>
              <a:rPr lang="en-US" sz="1200" spc="0" baseline="0" noProof="1" smtClean="0">
                <a:latin typeface="+mn-lt"/>
                <a:cs typeface="Courier New" pitchFamily="49" charset="0"/>
              </a:rPr>
              <a:t> the elements of the array to be between 1 and 255.</a:t>
            </a:r>
          </a:p>
          <a:p>
            <a:pPr marL="685800" lvl="1" indent="-228600">
              <a:buFont typeface="+mj-lt"/>
              <a:buAutoNum type="alphaLcParenR"/>
            </a:pPr>
            <a:r>
              <a:rPr lang="en-US" sz="1200" spc="0" noProof="1" smtClean="0">
                <a:latin typeface="+mn-lt"/>
                <a:cs typeface="Courier New" pitchFamily="49" charset="0"/>
              </a:rPr>
              <a:t>len.sum &lt; 1024; will constrain</a:t>
            </a:r>
            <a:r>
              <a:rPr lang="en-US" sz="1200" spc="0" baseline="0" noProof="1" smtClean="0">
                <a:latin typeface="+mn-lt"/>
                <a:cs typeface="Courier New" pitchFamily="49" charset="0"/>
              </a:rPr>
              <a:t> the sum of the elements to be less than </a:t>
            </a:r>
            <a:r>
              <a:rPr lang="en-US" sz="1200" spc="0" baseline="0" noProof="1" smtClean="0">
                <a:latin typeface="+mn-lt"/>
                <a:cs typeface="Courier New" pitchFamily="49" charset="0"/>
              </a:rPr>
              <a:t>1024. This statement is not inside the foreach loop!</a:t>
            </a:r>
            <a:endParaRPr lang="en-US" sz="1200" spc="0" baseline="0" noProof="1" smtClean="0">
              <a:latin typeface="+mn-lt"/>
              <a:cs typeface="Courier New" pitchFamily="49" charset="0"/>
            </a:endParaRPr>
          </a:p>
          <a:p>
            <a:pPr marL="685800" lvl="1" indent="-228600">
              <a:buFont typeface="+mj-lt"/>
              <a:buAutoNum type="alphaLcParenR"/>
            </a:pPr>
            <a:r>
              <a:rPr lang="en-US" sz="1200" spc="0" noProof="1" smtClean="0">
                <a:latin typeface="+mn-lt"/>
                <a:cs typeface="Courier New" pitchFamily="49" charset="0"/>
              </a:rPr>
              <a:t>len.size() inside {[1:8]}; will constrain the # of elements in the array t</a:t>
            </a:r>
            <a:r>
              <a:rPr lang="en-US" sz="1200" spc="0" baseline="0" noProof="1" smtClean="0">
                <a:latin typeface="+mn-lt"/>
                <a:cs typeface="Courier New" pitchFamily="49" charset="0"/>
              </a:rPr>
              <a:t>o be between 1 and </a:t>
            </a:r>
            <a:r>
              <a:rPr lang="en-US" sz="1200" spc="0" baseline="0" noProof="1" smtClean="0">
                <a:latin typeface="+mn-lt"/>
                <a:cs typeface="Courier New" pitchFamily="49" charset="0"/>
              </a:rPr>
              <a:t>8. This statement is not inside the foreach loop!</a:t>
            </a:r>
            <a:endParaRPr lang="en-US" spc="0" dirty="0" smtClean="0">
              <a:latin typeface="+mn-lt"/>
              <a:cs typeface="Times New Roman" pitchFamily="18" charset="0"/>
            </a:endParaRPr>
          </a:p>
          <a:p>
            <a:pPr defTabSz="881065">
              <a:defRPr/>
            </a:pPr>
            <a:r>
              <a:rPr lang="en-US" dirty="0" smtClean="0">
                <a:cs typeface="Times New Roman" pitchFamily="18" charset="0"/>
              </a:rPr>
              <a:t>5</a:t>
            </a:r>
            <a:r>
              <a:rPr lang="en-US" smtClean="0">
                <a:cs typeface="Times New Roman" pitchFamily="18" charset="0"/>
              </a:rPr>
              <a:t>) </a:t>
            </a:r>
            <a:r>
              <a:rPr lang="en-US" dirty="0" smtClean="0">
                <a:cs typeface="Times New Roman" pitchFamily="18" charset="0"/>
              </a:rPr>
              <a:t>The solver can handle hundreds of constraints but thousands will slow it down.</a:t>
            </a:r>
          </a:p>
          <a:p>
            <a:pPr lvl="1"/>
            <a:r>
              <a:rPr lang="en-US" dirty="0" smtClean="0"/>
              <a:t> </a:t>
            </a:r>
          </a:p>
        </p:txBody>
      </p:sp>
      <p:sp>
        <p:nvSpPr>
          <p:cNvPr id="4" name="Slide Number Placeholder 3"/>
          <p:cNvSpPr>
            <a:spLocks noGrp="1"/>
          </p:cNvSpPr>
          <p:nvPr>
            <p:ph type="sldNum" sz="quarter" idx="10"/>
          </p:nvPr>
        </p:nvSpPr>
        <p:spPr/>
        <p:txBody>
          <a:bodyPr/>
          <a:lstStyle/>
          <a:p>
            <a:fld id="{9496BE8D-5B08-4040-8D09-919B89F312A5}" type="slidenum">
              <a:rPr lang="en-US" smtClean="0"/>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cs typeface="Times New Roman" pitchFamily="18" charset="0"/>
              </a:rPr>
              <a:t>1)</a:t>
            </a:r>
            <a:r>
              <a:rPr lang="en-US" baseline="0" smtClean="0">
                <a:cs typeface="Times New Roman" pitchFamily="18" charset="0"/>
              </a:rPr>
              <a:t> </a:t>
            </a:r>
            <a:r>
              <a:rPr lang="en-US" smtClean="0">
                <a:cs typeface="Times New Roman" pitchFamily="18" charset="0"/>
              </a:rPr>
              <a:t>For </a:t>
            </a:r>
            <a:r>
              <a:rPr lang="en-US" dirty="0" smtClean="0">
                <a:cs typeface="Times New Roman" pitchFamily="18" charset="0"/>
              </a:rPr>
              <a:t>the homework in this Chapter you might create a fixed array of handles where each handle points to an object of type transaction</a:t>
            </a:r>
            <a:r>
              <a:rPr lang="en-US" smtClean="0">
                <a:cs typeface="Times New Roman" pitchFamily="18" charset="0"/>
              </a:rPr>
              <a:t>.  </a:t>
            </a:r>
            <a:endParaRPr lang="en-US" dirty="0" smtClean="0"/>
          </a:p>
          <a:p>
            <a:r>
              <a:rPr lang="en-US" smtClean="0">
                <a:cs typeface="Times New Roman" pitchFamily="18" charset="0"/>
              </a:rPr>
              <a:t>2) Can </a:t>
            </a:r>
            <a:r>
              <a:rPr lang="en-US" dirty="0" smtClean="0">
                <a:cs typeface="Times New Roman" pitchFamily="18" charset="0"/>
              </a:rPr>
              <a:t>create a random array of handles if you want to randomize the number of transactions created.</a:t>
            </a:r>
          </a:p>
          <a:p>
            <a:endParaRPr lang="en-US" dirty="0" smtClean="0"/>
          </a:p>
          <a:p>
            <a:r>
              <a:rPr lang="en-US" dirty="0" smtClean="0"/>
              <a:t>class </a:t>
            </a:r>
            <a:r>
              <a:rPr lang="en-US" dirty="0" err="1" smtClean="0"/>
              <a:t>TransactionArray</a:t>
            </a:r>
            <a:r>
              <a:rPr lang="en-US" smtClean="0"/>
              <a:t>;</a:t>
            </a:r>
            <a:endParaRPr lang="en-US" dirty="0" smtClean="0"/>
          </a:p>
          <a:p>
            <a:pPr lvl="1"/>
            <a:r>
              <a:rPr lang="en-US" smtClean="0"/>
              <a:t>rand Transaction Transaction_array</a:t>
            </a:r>
            <a:r>
              <a:rPr lang="en-US" i="0" dirty="0" smtClean="0"/>
              <a:t>[]; </a:t>
            </a:r>
            <a:r>
              <a:rPr lang="en-US" i="0" smtClean="0"/>
              <a:t>// An array</a:t>
            </a:r>
            <a:r>
              <a:rPr lang="en-US" i="0" baseline="0" smtClean="0"/>
              <a:t> of handles to unshown class Transaction.  </a:t>
            </a:r>
            <a:r>
              <a:rPr lang="en-US" i="0" smtClean="0"/>
              <a:t>Don’t </a:t>
            </a:r>
            <a:r>
              <a:rPr lang="en-US" i="0" dirty="0" smtClean="0"/>
              <a:t>forget rand!</a:t>
            </a:r>
          </a:p>
          <a:p>
            <a:pPr lvl="1"/>
            <a:r>
              <a:rPr lang="en-US" dirty="0" smtClean="0"/>
              <a:t>constraint c {Transaction_array.size() inside {[1:TESTS]}; } // Create between 1 and TESTS transactions</a:t>
            </a:r>
          </a:p>
          <a:p>
            <a:pPr lvl="1"/>
            <a:r>
              <a:rPr lang="en-US" dirty="0" smtClean="0"/>
              <a:t>function new();</a:t>
            </a:r>
          </a:p>
          <a:p>
            <a:pPr lvl="2"/>
            <a:r>
              <a:rPr lang="en-US" dirty="0" smtClean="0"/>
              <a:t>Transaction_array = new[TESTS]; // Allocate maximum size of </a:t>
            </a:r>
            <a:r>
              <a:rPr lang="en-US" smtClean="0"/>
              <a:t>dynamic array. Cannot call ... new(array.size());</a:t>
            </a:r>
            <a:r>
              <a:rPr lang="en-US" baseline="0" smtClean="0"/>
              <a:t> since randomize hasn’t been called yet so the size is unknown. Need to create the object before caling randomize.</a:t>
            </a:r>
            <a:endParaRPr lang="en-US" dirty="0" smtClean="0"/>
          </a:p>
          <a:p>
            <a:pPr lvl="2"/>
            <a:r>
              <a:rPr lang="en-US" dirty="0" smtClean="0"/>
              <a:t>foreach (Transaction_array[i])</a:t>
            </a:r>
          </a:p>
          <a:p>
            <a:pPr lvl="2"/>
            <a:r>
              <a:rPr lang="en-US" dirty="0" smtClean="0"/>
              <a:t>    Transaction_array[i] = new(); // Calls the constructor in class Transaction to create from 1 to TESTS new transactions.</a:t>
            </a:r>
          </a:p>
          <a:p>
            <a:pPr lvl="1"/>
            <a:r>
              <a:rPr lang="en-US" dirty="0" smtClean="0"/>
              <a:t>endfunction;</a:t>
            </a:r>
          </a:p>
          <a:p>
            <a:r>
              <a:rPr lang="en-US" smtClean="0"/>
              <a:t>endclass</a:t>
            </a:r>
          </a:p>
          <a:p>
            <a:endParaRPr lang="en-US" smtClean="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cs typeface="Times New Roman" pitchFamily="18" charset="0"/>
              </a:rPr>
              <a:t>3) Since </a:t>
            </a:r>
            <a:r>
              <a:rPr lang="en-US" smtClean="0"/>
              <a:t>Transaction_array</a:t>
            </a:r>
            <a:r>
              <a:rPr lang="en-US" smtClean="0">
                <a:cs typeface="Times New Roman" pitchFamily="18" charset="0"/>
              </a:rPr>
              <a:t> is a dynamic array need to allocate the array before calling randomize. The random solver never constructs objects, it only constrains the size. Allocate up to the max size objects, call randomize, and then the dynamic array will shrink according to the generated size. The array cannot grow automatically.</a:t>
            </a:r>
          </a:p>
          <a:p>
            <a:endParaRPr lang="en-US" dirty="0" smtClean="0">
              <a:cs typeface="Times New Roman" pitchFamily="18" charset="0"/>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defTabSz="881065">
              <a:defRPr/>
            </a:pPr>
            <a:r>
              <a:rPr lang="en-US" i="1" dirty="0" smtClean="0"/>
              <a:t>See Chap_6_Randomization/exercise8  for complete solution.</a:t>
            </a:r>
            <a:endParaRPr lang="en-US" dirty="0" smtClean="0"/>
          </a:p>
          <a:p>
            <a:r>
              <a:rPr lang="en-US" dirty="0" smtClean="0"/>
              <a:t> </a:t>
            </a:r>
          </a:p>
          <a:p>
            <a:r>
              <a:rPr lang="en-US" dirty="0" smtClean="0"/>
              <a:t>package my_package;</a:t>
            </a:r>
          </a:p>
          <a:p>
            <a:r>
              <a:rPr lang="en-US" dirty="0" smtClean="0"/>
              <a:t>     parameter int HEIGHT = 10;</a:t>
            </a:r>
          </a:p>
          <a:p>
            <a:r>
              <a:rPr lang="en-US" dirty="0" smtClean="0"/>
              <a:t>     parameter int WIDTH  = 10;</a:t>
            </a:r>
          </a:p>
          <a:p>
            <a:r>
              <a:rPr lang="en-US" dirty="0" smtClean="0"/>
              <a:t>     parameter int PERCENT_WHITE = 20;</a:t>
            </a:r>
          </a:p>
          <a:p>
            <a:r>
              <a:rPr lang="en-US" dirty="0" smtClean="0"/>
              <a:t>     typedef enum bit {BLACK, WHITE} colors_t;</a:t>
            </a:r>
          </a:p>
          <a:p>
            <a:r>
              <a:rPr lang="en-US" dirty="0" smtClean="0"/>
              <a:t>     class Screen;</a:t>
            </a:r>
          </a:p>
          <a:p>
            <a:r>
              <a:rPr lang="en-US" dirty="0" smtClean="0"/>
              <a:t>        rand colors_t </a:t>
            </a:r>
            <a:r>
              <a:rPr lang="en-US" smtClean="0"/>
              <a:t>pixels [HEIGHT</a:t>
            </a:r>
            <a:r>
              <a:rPr lang="en-US" dirty="0" smtClean="0"/>
              <a:t>] [</a:t>
            </a:r>
            <a:r>
              <a:rPr lang="en-US" smtClean="0"/>
              <a:t>WIDTH];</a:t>
            </a:r>
            <a:endParaRPr lang="en-US" dirty="0" smtClean="0"/>
          </a:p>
          <a:p>
            <a:r>
              <a:rPr lang="en-US" dirty="0" smtClean="0"/>
              <a:t>        constraint colors_c {foreach (pixels[i,j]) pixels[i][j] dist {BLACK :=100-PERCENT_WHITE, WHITE :=  </a:t>
            </a:r>
            <a:r>
              <a:rPr lang="en-US" smtClean="0"/>
              <a:t>PERCENT_WHITE</a:t>
            </a:r>
            <a:r>
              <a:rPr lang="en-US" smtClean="0"/>
              <a:t>};</a:t>
            </a:r>
          </a:p>
          <a:p>
            <a:r>
              <a:rPr lang="en-US" smtClean="0"/>
              <a:t>        //     or</a:t>
            </a:r>
            <a:endParaRPr lang="en-US" dirty="0" smtClean="0"/>
          </a:p>
          <a:p>
            <a:r>
              <a:rPr lang="en-US" smtClean="0"/>
              <a:t>        // constraint colors_c {(pixels.sum() with (item.sum() with (int'(item))) == PERCENT_WHITE);}</a:t>
            </a:r>
          </a:p>
          <a:p>
            <a:endParaRPr lang="en-US" smtClean="0"/>
          </a:p>
          <a:p>
            <a:r>
              <a:rPr lang="en-US" smtClean="0"/>
              <a:t>// This function</a:t>
            </a:r>
            <a:r>
              <a:rPr lang="en-US" baseline="0" smtClean="0"/>
              <a:t> is not necessary for the in-class solution</a:t>
            </a:r>
            <a:endParaRPr lang="en-US" dirty="0" smtClean="0"/>
          </a:p>
          <a:p>
            <a:r>
              <a:rPr lang="en-US" dirty="0" smtClean="0"/>
              <a:t> function void print_screen;</a:t>
            </a:r>
          </a:p>
          <a:p>
            <a:r>
              <a:rPr lang="en-US" dirty="0" smtClean="0"/>
              <a:t>      int        count = 0;</a:t>
            </a:r>
          </a:p>
          <a:p>
            <a:r>
              <a:rPr lang="en-US" dirty="0" smtClean="0"/>
              <a:t>      foreach (pixels[i])</a:t>
            </a:r>
          </a:p>
          <a:p>
            <a:r>
              <a:rPr lang="en-US" dirty="0" smtClean="0"/>
              <a:t>        $display("%p", pixels[i]);</a:t>
            </a:r>
          </a:p>
          <a:p>
            <a:r>
              <a:rPr lang="en-US" dirty="0" smtClean="0"/>
              <a:t>      foreach (pixels[i,j])</a:t>
            </a:r>
          </a:p>
          <a:p>
            <a:r>
              <a:rPr lang="en-US" dirty="0" smtClean="0"/>
              <a:t>        count += pixels[i][j];</a:t>
            </a:r>
          </a:p>
          <a:p>
            <a:r>
              <a:rPr lang="en-US" dirty="0" smtClean="0"/>
              <a:t>      $display("Num of pixels=WHITE = %0d", count);</a:t>
            </a:r>
          </a:p>
          <a:p>
            <a:r>
              <a:rPr lang="en-US" dirty="0" smtClean="0"/>
              <a:t>   endfunction //</a:t>
            </a:r>
          </a:p>
          <a:p>
            <a:endParaRPr lang="en-US" dirty="0" smtClean="0"/>
          </a:p>
          <a:p>
            <a:r>
              <a:rPr lang="en-US" dirty="0" smtClean="0"/>
              <a:t>    endclass</a:t>
            </a:r>
          </a:p>
          <a:p>
            <a:r>
              <a:rPr lang="en-US" dirty="0" smtClean="0"/>
              <a:t>endpackage </a:t>
            </a:r>
          </a:p>
          <a:p>
            <a:endParaRPr lang="en-US" dirty="0" smtClean="0">
              <a:cs typeface="Times New Roman" pitchFamily="18" charset="0"/>
            </a:endParaRPr>
          </a:p>
          <a:p>
            <a:r>
              <a:rPr lang="en-US" dirty="0" smtClean="0">
                <a:cs typeface="Times New Roman" pitchFamily="18" charset="0"/>
              </a:rPr>
              <a:t>`default_nettype none</a:t>
            </a:r>
          </a:p>
          <a:p>
            <a:r>
              <a:rPr lang="en-US" dirty="0" smtClean="0">
                <a:cs typeface="Times New Roman" pitchFamily="18" charset="0"/>
              </a:rPr>
              <a:t>  program automatic test;</a:t>
            </a:r>
          </a:p>
          <a:p>
            <a:r>
              <a:rPr lang="en-US" dirty="0" smtClean="0">
                <a:cs typeface="Times New Roman" pitchFamily="18" charset="0"/>
              </a:rPr>
              <a:t>   import  my_package::*;</a:t>
            </a:r>
          </a:p>
          <a:p>
            <a:r>
              <a:rPr lang="en-US" dirty="0" smtClean="0">
                <a:cs typeface="Times New Roman" pitchFamily="18" charset="0"/>
              </a:rPr>
              <a:t>   Screen my_screen;</a:t>
            </a:r>
          </a:p>
          <a:p>
            <a:r>
              <a:rPr lang="en-US" dirty="0" smtClean="0">
                <a:cs typeface="Times New Roman" pitchFamily="18" charset="0"/>
              </a:rPr>
              <a:t>   initial begin</a:t>
            </a:r>
          </a:p>
          <a:p>
            <a:r>
              <a:rPr lang="en-US" dirty="0" smtClean="0">
                <a:cs typeface="Times New Roman" pitchFamily="18" charset="0"/>
              </a:rPr>
              <a:t>      my_screen=new();</a:t>
            </a:r>
          </a:p>
          <a:p>
            <a:r>
              <a:rPr lang="en-US" dirty="0" smtClean="0">
                <a:cs typeface="Times New Roman" pitchFamily="18" charset="0"/>
              </a:rPr>
              <a:t>      `SV_RAND_CHECK(my_screen.randomize());</a:t>
            </a:r>
          </a:p>
          <a:p>
            <a:r>
              <a:rPr lang="en-US" dirty="0" smtClean="0">
                <a:cs typeface="Times New Roman" pitchFamily="18" charset="0"/>
              </a:rPr>
              <a:t>      my_screen.print_screen;</a:t>
            </a:r>
          </a:p>
          <a:p>
            <a:r>
              <a:rPr lang="en-US" dirty="0" smtClean="0">
                <a:cs typeface="Times New Roman" pitchFamily="18" charset="0"/>
              </a:rPr>
              <a:t>   end</a:t>
            </a:r>
          </a:p>
          <a:p>
            <a:r>
              <a:rPr lang="en-US" dirty="0" smtClean="0">
                <a:cs typeface="Times New Roman" pitchFamily="18" charset="0"/>
              </a:rPr>
              <a:t>endprogram</a:t>
            </a:r>
          </a:p>
        </p:txBody>
      </p:sp>
      <p:sp>
        <p:nvSpPr>
          <p:cNvPr id="4" name="Slide Number Placeholder 3"/>
          <p:cNvSpPr>
            <a:spLocks noGrp="1"/>
          </p:cNvSpPr>
          <p:nvPr>
            <p:ph type="sldNum" sz="quarter" idx="10"/>
          </p:nvPr>
        </p:nvSpPr>
        <p:spPr/>
        <p:txBody>
          <a:bodyPr/>
          <a:lstStyle/>
          <a:p>
            <a:fld id="{9496BE8D-5B08-4040-8D09-919B89F312A5}" type="slidenum">
              <a:rPr lang="en-US" smtClean="0"/>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cs typeface="Times New Roman" pitchFamily="18" charset="0"/>
              </a:rPr>
              <a:t>1) Up to this point we’ve covered creating atomic random transactions one at a time with no knowledge of the past.</a:t>
            </a:r>
          </a:p>
          <a:p>
            <a:r>
              <a:rPr lang="en-US" dirty="0" smtClean="0">
                <a:cs typeface="Times New Roman" pitchFamily="18" charset="0"/>
              </a:rPr>
              <a:t>2) Real-world scenarios have long sequences of transactions, some running in parallel, for example, when you are working on your computer think about all the processes that are running some of which depend on each other.  On the windows machine I’m running on I see 56 processes, on a linux server I see over 300 processes running.</a:t>
            </a:r>
          </a:p>
        </p:txBody>
      </p:sp>
      <p:sp>
        <p:nvSpPr>
          <p:cNvPr id="4" name="Slide Number Placeholder 3"/>
          <p:cNvSpPr>
            <a:spLocks noGrp="1"/>
          </p:cNvSpPr>
          <p:nvPr>
            <p:ph type="sldNum" sz="quarter" idx="10"/>
          </p:nvPr>
        </p:nvSpPr>
        <p:spPr/>
        <p:txBody>
          <a:bodyPr/>
          <a:lstStyle/>
          <a:p>
            <a:fld id="{9496BE8D-5B08-4040-8D09-919B89F312A5}" type="slidenum">
              <a:rPr lang="en-US" smtClean="0"/>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cs typeface="Times New Roman" pitchFamily="18" charset="0"/>
              </a:rPr>
              <a:t>1) Lets look at a simple case of creating a transaction where back to back writes are not allowed</a:t>
            </a:r>
            <a:r>
              <a:rPr lang="en-US" smtClean="0">
                <a:cs typeface="Times New Roman" pitchFamily="18" charset="0"/>
              </a:rPr>
              <a:t>. </a:t>
            </a:r>
            <a:endParaRPr lang="en-US" dirty="0" smtClean="0">
              <a:cs typeface="Times New Roman" pitchFamily="18" charset="0"/>
            </a:endParaRPr>
          </a:p>
          <a:p>
            <a:r>
              <a:rPr lang="en-US" dirty="0" smtClean="0">
                <a:cs typeface="Times New Roman" pitchFamily="18" charset="0"/>
              </a:rPr>
              <a:t>2) The handle </a:t>
            </a:r>
            <a:r>
              <a:rPr lang="en-US" dirty="0" smtClean="0"/>
              <a:t>old_rw will </a:t>
            </a:r>
            <a:r>
              <a:rPr lang="en-US" dirty="0" smtClean="0">
                <a:cs typeface="Times New Roman" pitchFamily="18" charset="0"/>
              </a:rPr>
              <a:t>keep track of the last transaction.  A new transaction can be created based on the old transaction.</a:t>
            </a:r>
          </a:p>
          <a:p>
            <a:r>
              <a:rPr lang="en-US" dirty="0" smtClean="0">
                <a:cs typeface="Times New Roman" pitchFamily="18" charset="0"/>
              </a:rPr>
              <a:t>3) In post_randomize point handle old_rw to the object just </a:t>
            </a:r>
            <a:r>
              <a:rPr lang="en-US" smtClean="0">
                <a:cs typeface="Times New Roman" pitchFamily="18" charset="0"/>
              </a:rPr>
              <a:t>created.</a:t>
            </a:r>
          </a:p>
          <a:p>
            <a:r>
              <a:rPr lang="en-US" smtClean="0">
                <a:cs typeface="Times New Roman" pitchFamily="18" charset="0"/>
              </a:rPr>
              <a:t>4) This method works well if you only need to look a few transaction back and a few forward but what if you want to look up to 100 transaction back and up to 100 forth.</a:t>
            </a:r>
            <a:endParaRPr lang="en-US" dirty="0" smtClean="0">
              <a:cs typeface="Times New Roman" pitchFamily="18" charset="0"/>
            </a:endParaRPr>
          </a:p>
          <a:p>
            <a:endParaRPr lang="en-US" dirty="0" smtClean="0">
              <a:cs typeface="Times New Roman" pitchFamily="18" charset="0"/>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dirty="0" smtClean="0"/>
              <a:t>1) Specified within a class along with constraints</a:t>
            </a:r>
          </a:p>
          <a:p>
            <a:pPr>
              <a:buFont typeface="Arial" pitchFamily="34" charset="0"/>
              <a:buNone/>
            </a:pPr>
            <a:r>
              <a:rPr lang="en-US" dirty="0" smtClean="0"/>
              <a:t>2) Variable declared with rand keyword distributes values uniformly so any value can occur with equal probability. It’s like rolling dice.</a:t>
            </a:r>
          </a:p>
          <a:p>
            <a:pPr marL="228504" indent="-228504" defTabSz="881065">
              <a:defRPr/>
            </a:pPr>
            <a:r>
              <a:rPr lang="en-US" dirty="0" smtClean="0"/>
              <a:t>3) rand bit [1:0] y declares that y can assume any value from 0 to 3 with equal probability.  </a:t>
            </a:r>
          </a:p>
          <a:p>
            <a:pPr marL="228504" indent="-228504" defTabSz="881065">
              <a:defRPr/>
            </a:pPr>
            <a:r>
              <a:rPr lang="en-US" dirty="0" smtClean="0"/>
              <a:t>4) Variable declared with </a:t>
            </a:r>
            <a:r>
              <a:rPr lang="en-US" i="1" dirty="0" smtClean="0"/>
              <a:t>randc</a:t>
            </a:r>
            <a:r>
              <a:rPr lang="en-US" dirty="0" smtClean="0"/>
              <a:t> keyword distributes values cyclically. It’s like dealing cards out 1 by 1 until all are dealt.  Shuffle and repeat.  No value is repeated until all possibilities have occurred.</a:t>
            </a:r>
          </a:p>
          <a:p>
            <a:pPr marL="228504" indent="-228504" defTabSz="881065">
              <a:defRPr/>
            </a:pPr>
            <a:r>
              <a:rPr lang="en-US" dirty="0" smtClean="0">
                <a:latin typeface="Times New Roman" pitchFamily="18" charset="0"/>
                <a:cs typeface="Times New Roman" pitchFamily="18" charset="0"/>
              </a:rPr>
              <a:t>5) constraint y_c {y &gt;=1;y&lt;3;} what are the possible values of y? 1 and 2. The syntax for constraints looks a little strange because they are declarative, like variable or typedef declarations i.e. not procedural. We’ll get to the significance of this later.</a:t>
            </a:r>
            <a:endParaRPr lang="en-US" dirty="0" smtClean="0"/>
          </a:p>
          <a:p>
            <a:pPr marL="228504" indent="-228504" defTabSz="881065">
              <a:defRPr/>
            </a:pPr>
            <a:r>
              <a:rPr lang="en-US" dirty="0" smtClean="0"/>
              <a:t> </a:t>
            </a:r>
          </a:p>
          <a:p>
            <a:pPr marL="228504" indent="-228504" defTabSz="881065">
              <a:defRPr/>
            </a:pPr>
            <a:endParaRPr lang="en-US" baseline="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cs typeface="Times New Roman" pitchFamily="18" charset="0"/>
              </a:rPr>
              <a:t>1) Up to this point it didn’t seem to matter if we put new outside the loop, creating one object and randomizing the object over and over or if we put new inside the loop, creating a new object, which deallocated the old object over and over. Here it does.</a:t>
            </a:r>
          </a:p>
          <a:p>
            <a:r>
              <a:rPr lang="en-US" dirty="0" smtClean="0">
                <a:cs typeface="Times New Roman" pitchFamily="18" charset="0"/>
              </a:rPr>
              <a:t>2) What is the value of old_rw every time new is called? It’s 0 since the base type of an enumerated type is int which by default initializes to 0.  0 = READ so a write transaction is always free to be generated. If I reversed the order of the READ and WRITE in the enumerated type a WRITE would never be generated since the value of old_rw is always 0 (i.e. WRITE) after new is called.</a:t>
            </a:r>
          </a:p>
        </p:txBody>
      </p:sp>
      <p:sp>
        <p:nvSpPr>
          <p:cNvPr id="4" name="Slide Number Placeholder 3"/>
          <p:cNvSpPr>
            <a:spLocks noGrp="1"/>
          </p:cNvSpPr>
          <p:nvPr>
            <p:ph type="sldNum" sz="quarter" idx="10"/>
          </p:nvPr>
        </p:nvSpPr>
        <p:spPr/>
        <p:txBody>
          <a:bodyPr/>
          <a:lstStyle/>
          <a:p>
            <a:fld id="{9496BE8D-5B08-4040-8D09-919B89F312A5}" type="slidenum">
              <a:rPr lang="en-US" smtClean="0"/>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81065">
              <a:defRPr/>
            </a:pPr>
            <a:r>
              <a:rPr lang="en-US" dirty="0" smtClean="0">
                <a:cs typeface="Times New Roman" pitchFamily="18" charset="0"/>
              </a:rPr>
              <a:t>1) This is a second method to create transactions based on previous transactions.</a:t>
            </a:r>
          </a:p>
          <a:p>
            <a:pPr defTabSz="881065">
              <a:defRPr/>
            </a:pPr>
            <a:r>
              <a:rPr lang="en-US" dirty="0" smtClean="0">
                <a:cs typeface="Times New Roman" pitchFamily="18" charset="0"/>
              </a:rPr>
              <a:t>2) Again we want to create transactions where back to back writes are not allowed. Assuming the enumerated type we used before for READ and WRITE is available.</a:t>
            </a:r>
          </a:p>
          <a:p>
            <a:endParaRPr lang="en-US" dirty="0" smtClean="0">
              <a:cs typeface="Times New Roman" pitchFamily="18" charset="0"/>
            </a:endParaRPr>
          </a:p>
          <a:p>
            <a:r>
              <a:rPr lang="en-US" dirty="0" smtClean="0">
                <a:cs typeface="Times New Roman" pitchFamily="18" charset="0"/>
              </a:rPr>
              <a:t>3) Notice that i=0 the first time through the foreach loop</a:t>
            </a:r>
          </a:p>
          <a:p>
            <a:r>
              <a:rPr lang="en-US" dirty="0" smtClean="0">
                <a:cs typeface="Times New Roman" pitchFamily="18" charset="0"/>
              </a:rPr>
              <a:t>If I did not condition my constraint on the loop to avoid indexing to 0-1 I would get the error:</a:t>
            </a:r>
          </a:p>
          <a:p>
            <a:r>
              <a:rPr lang="en-US" dirty="0" smtClean="0">
                <a:cs typeface="Times New Roman" pitchFamily="18" charset="0"/>
              </a:rPr>
              <a:t># Loading work.test(fast)</a:t>
            </a:r>
          </a:p>
          <a:p>
            <a:r>
              <a:rPr lang="en-US" dirty="0" smtClean="0">
                <a:cs typeface="Times New Roman" pitchFamily="18" charset="0"/>
              </a:rPr>
              <a:t># ** Error: my_package.sv(18): Index out of bounds in constraint because the code is looking for trans_array[-1]</a:t>
            </a:r>
          </a:p>
          <a:p>
            <a:r>
              <a:rPr lang="en-US" dirty="0" smtClean="0">
                <a:cs typeface="Times New Roman" pitchFamily="18" charset="0"/>
              </a:rPr>
              <a:t>#    Time: 0 ns  Iteration: 0  Instance: /top/test</a:t>
            </a:r>
          </a:p>
          <a:p>
            <a:r>
              <a:rPr lang="en-US" dirty="0" smtClean="0">
                <a:cs typeface="Times New Roman" pitchFamily="18" charset="0"/>
              </a:rPr>
              <a:t>4) </a:t>
            </a:r>
            <a:r>
              <a:rPr lang="en-US" dirty="0" smtClean="0"/>
              <a:t>trans_array = new[TESTS];  is an array of handles to Transaction objects.</a:t>
            </a:r>
            <a:endParaRPr lang="en-US" dirty="0" smtClean="0">
              <a:cs typeface="Times New Roman" pitchFamily="18" charset="0"/>
            </a:endParaRPr>
          </a:p>
          <a:p>
            <a:r>
              <a:rPr lang="en-US" dirty="0" smtClean="0">
                <a:cs typeface="Times New Roman" pitchFamily="18" charset="0"/>
              </a:rPr>
              <a:t>5) Notice that we could of easily looked 10 or 100 transaction back or forward just by changing what i is compared against and subtracted from. Next, we’ll look at a completely different method of creating sequences, called randsequence.</a:t>
            </a:r>
          </a:p>
        </p:txBody>
      </p:sp>
      <p:sp>
        <p:nvSpPr>
          <p:cNvPr id="4" name="Slide Number Placeholder 3"/>
          <p:cNvSpPr>
            <a:spLocks noGrp="1"/>
          </p:cNvSpPr>
          <p:nvPr>
            <p:ph type="sldNum" sz="quarter" idx="10"/>
          </p:nvPr>
        </p:nvSpPr>
        <p:spPr/>
        <p:txBody>
          <a:bodyPr/>
          <a:lstStyle/>
          <a:p>
            <a:fld id="{9496BE8D-5B08-4040-8D09-919B89F312A5}" type="slidenum">
              <a:rPr lang="en-US" smtClean="0"/>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cs typeface="Times New Roman" pitchFamily="18" charset="0"/>
              </a:rPr>
              <a:t>1) This sample generates a sequence called stream. Stream is composed of 3 actions, cfg_read, io_read, or mem_read. The weight on cfg_read is 1, io_read is 2, and mem_read is 5.  </a:t>
            </a:r>
          </a:p>
          <a:p>
            <a:r>
              <a:rPr lang="en-US" dirty="0" smtClean="0">
                <a:cs typeface="Times New Roman" pitchFamily="18" charset="0"/>
              </a:rPr>
              <a:t>2) The cfg_read action is composed of a call to a cfg_read_task or a call to a cfg_read_task followed by another call to cfg_read. This is similar to the other 3 actions.  </a:t>
            </a:r>
          </a:p>
          <a:p>
            <a:r>
              <a:rPr lang="en-US" dirty="0" smtClean="0">
                <a:cs typeface="Times New Roman" pitchFamily="18" charset="0"/>
              </a:rPr>
              <a:t>3) An  advantage to sequences is that since it’s defined outside of a class it’s procedural code and you can step through the code, using a waveform viewer, and $display statements to debug. This is unlike a call to randomized which occurs instantaneously.</a:t>
            </a:r>
          </a:p>
          <a:p>
            <a:r>
              <a:rPr lang="en-US" dirty="0" smtClean="0">
                <a:cs typeface="Times New Roman" pitchFamily="18" charset="0"/>
              </a:rPr>
              <a:t>4) Some disadvantages to randsequence. </a:t>
            </a:r>
          </a:p>
          <a:p>
            <a:pPr marL="881065" lvl="1" indent="-440533">
              <a:buFont typeface="+mj-lt"/>
              <a:buAutoNum type="alphaLcParenR"/>
            </a:pPr>
            <a:r>
              <a:rPr lang="en-US" dirty="0" smtClean="0">
                <a:cs typeface="Times New Roman" pitchFamily="18" charset="0"/>
              </a:rPr>
              <a:t>It’s unlike the syntax for constraints in a class so you have to learn another sequence</a:t>
            </a:r>
          </a:p>
          <a:p>
            <a:pPr marL="881065" lvl="1" indent="-440533">
              <a:buFont typeface="+mj-lt"/>
              <a:buAutoNum type="alphaLcParenR"/>
            </a:pPr>
            <a:r>
              <a:rPr lang="en-US" dirty="0" smtClean="0">
                <a:cs typeface="Times New Roman" pitchFamily="18" charset="0"/>
              </a:rPr>
              <a:t>It’s not extensible nor reusable while a class’s constraints can be </a:t>
            </a:r>
            <a:r>
              <a:rPr lang="en-US" smtClean="0">
                <a:cs typeface="Times New Roman" pitchFamily="18" charset="0"/>
              </a:rPr>
              <a:t>turned </a:t>
            </a:r>
            <a:r>
              <a:rPr lang="en-US" smtClean="0">
                <a:cs typeface="Times New Roman" pitchFamily="18" charset="0"/>
              </a:rPr>
              <a:t>off/on/overridden </a:t>
            </a:r>
            <a:r>
              <a:rPr lang="en-US" dirty="0" smtClean="0">
                <a:cs typeface="Times New Roman" pitchFamily="18" charset="0"/>
              </a:rPr>
              <a:t>and </a:t>
            </a:r>
            <a:r>
              <a:rPr lang="en-US" smtClean="0">
                <a:cs typeface="Times New Roman" pitchFamily="18" charset="0"/>
              </a:rPr>
              <a:t>reused</a:t>
            </a:r>
            <a:r>
              <a:rPr lang="en-US" smtClean="0">
                <a:cs typeface="Times New Roman" pitchFamily="18" charset="0"/>
              </a:rPr>
              <a:t>.</a:t>
            </a:r>
            <a:endParaRPr lang="en-US" dirty="0" smtClean="0">
              <a:cs typeface="Times New Roman" pitchFamily="18" charset="0"/>
            </a:endParaRPr>
          </a:p>
          <a:p>
            <a:pPr marL="881065" lvl="1" indent="-440533">
              <a:buFont typeface="+mj-lt"/>
              <a:buNone/>
            </a:pPr>
            <a:endParaRPr lang="en-US" smtClean="0">
              <a:cs typeface="Times New Roman" pitchFamily="18" charset="0"/>
            </a:endParaRPr>
          </a:p>
          <a:p>
            <a:pPr marL="423865" lvl="0" indent="-440533">
              <a:buFont typeface="+mj-lt"/>
              <a:buNone/>
            </a:pPr>
            <a:r>
              <a:rPr lang="en-US" smtClean="0">
                <a:cs typeface="Times New Roman" pitchFamily="18" charset="0"/>
              </a:rPr>
              <a:t>NOTE:</a:t>
            </a:r>
            <a:r>
              <a:rPr lang="en-US" baseline="0" smtClean="0">
                <a:cs typeface="Times New Roman" pitchFamily="18" charset="0"/>
              </a:rPr>
              <a:t> Skip this slide if low on time.</a:t>
            </a:r>
          </a:p>
          <a:p>
            <a:pPr marL="423865" lvl="0" indent="-440533">
              <a:buFont typeface="+mj-lt"/>
              <a:buNone/>
            </a:pPr>
            <a:endParaRPr lang="en-US" baseline="0" smtClean="0">
              <a:cs typeface="Times New Roman" pitchFamily="18" charset="0"/>
            </a:endParaRPr>
          </a:p>
          <a:p>
            <a:pPr marL="423865" lvl="0" indent="-440533">
              <a:buFont typeface="+mj-lt"/>
              <a:buNone/>
            </a:pPr>
            <a:r>
              <a:rPr lang="en-US" sz="1200" kern="1200" smtClean="0">
                <a:solidFill>
                  <a:schemeClr val="tx1"/>
                </a:solidFill>
                <a:latin typeface="+mn-lt"/>
                <a:ea typeface="+mn-ea"/>
                <a:cs typeface="+mn-cs"/>
              </a:rPr>
              <a:t>How could I use randsequence to not allow back to back writes</a:t>
            </a:r>
            <a:r>
              <a:rPr lang="en-US" sz="1200" kern="1200" baseline="0" smtClean="0">
                <a:solidFill>
                  <a:schemeClr val="tx1"/>
                </a:solidFill>
                <a:latin typeface="+mn-lt"/>
                <a:ea typeface="+mn-ea"/>
                <a:cs typeface="+mn-cs"/>
              </a:rPr>
              <a:t> as in the earlier solution?</a:t>
            </a:r>
            <a:endParaRPr lang="en-US" baseline="0" smtClean="0">
              <a:cs typeface="Times New Roman" pitchFamily="18" charset="0"/>
            </a:endParaRPr>
          </a:p>
          <a:p>
            <a:r>
              <a:rPr lang="en-US" sz="1200" kern="1200" smtClean="0">
                <a:solidFill>
                  <a:schemeClr val="tx1"/>
                </a:solidFill>
                <a:latin typeface="+mn-lt"/>
                <a:ea typeface="+mn-ea"/>
                <a:cs typeface="+mn-cs"/>
              </a:rPr>
              <a:t> initial begin</a:t>
            </a:r>
          </a:p>
          <a:p>
            <a:r>
              <a:rPr lang="en-US" sz="1200" kern="1200" smtClean="0">
                <a:solidFill>
                  <a:schemeClr val="tx1"/>
                </a:solidFill>
                <a:latin typeface="+mn-lt"/>
                <a:ea typeface="+mn-ea"/>
                <a:cs typeface="+mn-cs"/>
              </a:rPr>
              <a:t>      t=new();</a:t>
            </a:r>
          </a:p>
          <a:p>
            <a:r>
              <a:rPr lang="en-US" sz="1200" kern="1200" smtClean="0">
                <a:solidFill>
                  <a:schemeClr val="tx1"/>
                </a:solidFill>
                <a:latin typeface="+mn-lt"/>
                <a:ea typeface="+mn-ea"/>
                <a:cs typeface="+mn-cs"/>
              </a:rPr>
              <a:t>      for (int i=0;i&lt;=1000;i++) begin</a:t>
            </a:r>
          </a:p>
          <a:p>
            <a:r>
              <a:rPr lang="en-US" sz="1200" kern="1200" smtClean="0">
                <a:solidFill>
                  <a:schemeClr val="tx1"/>
                </a:solidFill>
                <a:latin typeface="+mn-lt"/>
                <a:ea typeface="+mn-ea"/>
                <a:cs typeface="+mn-cs"/>
              </a:rPr>
              <a:t>	 randsequence(no_bb_write)</a:t>
            </a:r>
          </a:p>
          <a:p>
            <a:r>
              <a:rPr lang="en-US" sz="1200" kern="1200" smtClean="0">
                <a:solidFill>
                  <a:schemeClr val="tx1"/>
                </a:solidFill>
                <a:latin typeface="+mn-lt"/>
                <a:ea typeface="+mn-ea"/>
                <a:cs typeface="+mn-cs"/>
              </a:rPr>
              <a:t>	   no_bb_write: read := 1 | write := 1;</a:t>
            </a:r>
          </a:p>
          <a:p>
            <a:r>
              <a:rPr lang="en-US" sz="1200" kern="1200" smtClean="0">
                <a:solidFill>
                  <a:schemeClr val="tx1"/>
                </a:solidFill>
                <a:latin typeface="+mn-lt"/>
                <a:ea typeface="+mn-ea"/>
                <a:cs typeface="+mn-cs"/>
              </a:rPr>
              <a:t>	   read: { read_task(); } | { read_task(); } read;</a:t>
            </a:r>
          </a:p>
          <a:p>
            <a:r>
              <a:rPr lang="en-US" sz="1200" kern="1200" smtClean="0">
                <a:solidFill>
                  <a:schemeClr val="tx1"/>
                </a:solidFill>
                <a:latin typeface="+mn-lt"/>
                <a:ea typeface="+mn-ea"/>
                <a:cs typeface="+mn-cs"/>
              </a:rPr>
              <a:t>                      write: { write_task(); } read;</a:t>
            </a:r>
          </a:p>
          <a:p>
            <a:r>
              <a:rPr lang="en-US" sz="1200" kern="1200" smtClean="0">
                <a:solidFill>
                  <a:schemeClr val="tx1"/>
                </a:solidFill>
                <a:latin typeface="+mn-lt"/>
                <a:ea typeface="+mn-ea"/>
                <a:cs typeface="+mn-cs"/>
              </a:rPr>
              <a:t>         endsequence</a:t>
            </a:r>
          </a:p>
          <a:p>
            <a:r>
              <a:rPr lang="en-US" sz="1200" kern="1200" smtClean="0">
                <a:solidFill>
                  <a:schemeClr val="tx1"/>
                </a:solidFill>
                <a:latin typeface="+mn-lt"/>
                <a:ea typeface="+mn-ea"/>
                <a:cs typeface="+mn-cs"/>
              </a:rPr>
              <a:t>        #10ns;</a:t>
            </a:r>
          </a:p>
          <a:p>
            <a:r>
              <a:rPr lang="en-US" sz="1200" kern="1200" smtClean="0">
                <a:solidFill>
                  <a:schemeClr val="tx1"/>
                </a:solidFill>
                <a:latin typeface="+mn-lt"/>
                <a:ea typeface="+mn-ea"/>
                <a:cs typeface="+mn-cs"/>
              </a:rPr>
              <a:t>      end</a:t>
            </a:r>
          </a:p>
          <a:p>
            <a:r>
              <a:rPr lang="en-US" sz="1200" kern="1200" smtClean="0">
                <a:solidFill>
                  <a:schemeClr val="tx1"/>
                </a:solidFill>
                <a:latin typeface="+mn-lt"/>
                <a:ea typeface="+mn-ea"/>
                <a:cs typeface="+mn-cs"/>
              </a:rPr>
              <a:t>   end</a:t>
            </a:r>
          </a:p>
          <a:p>
            <a:r>
              <a:rPr lang="en-US" sz="1200" kern="1200" smtClean="0">
                <a:solidFill>
                  <a:schemeClr val="tx1"/>
                </a:solidFill>
                <a:latin typeface="+mn-lt"/>
                <a:ea typeface="+mn-ea"/>
                <a:cs typeface="+mn-cs"/>
              </a:rPr>
              <a:t> </a:t>
            </a:r>
          </a:p>
          <a:p>
            <a:r>
              <a:rPr lang="en-US" sz="1200" kern="1200" smtClean="0">
                <a:solidFill>
                  <a:schemeClr val="tx1"/>
                </a:solidFill>
                <a:latin typeface="+mn-lt"/>
                <a:ea typeface="+mn-ea"/>
                <a:cs typeface="+mn-cs"/>
              </a:rPr>
              <a:t>  task read_task();</a:t>
            </a:r>
          </a:p>
          <a:p>
            <a:r>
              <a:rPr lang="en-US" sz="1200" kern="1200" smtClean="0">
                <a:solidFill>
                  <a:schemeClr val="tx1"/>
                </a:solidFill>
                <a:latin typeface="+mn-lt"/>
                <a:ea typeface="+mn-ea"/>
                <a:cs typeface="+mn-cs"/>
              </a:rPr>
              <a:t>      `SV_RAND_CHECK(t.randomize() with {rw == READ;});</a:t>
            </a:r>
          </a:p>
          <a:p>
            <a:r>
              <a:rPr lang="en-US" sz="1200" kern="1200" smtClean="0">
                <a:solidFill>
                  <a:schemeClr val="tx1"/>
                </a:solidFill>
                <a:latin typeface="+mn-lt"/>
                <a:ea typeface="+mn-ea"/>
                <a:cs typeface="+mn-cs"/>
              </a:rPr>
              <a:t>      t.print_all;</a:t>
            </a:r>
          </a:p>
          <a:p>
            <a:r>
              <a:rPr lang="en-US" sz="1200" kern="1200" smtClean="0">
                <a:solidFill>
                  <a:schemeClr val="tx1"/>
                </a:solidFill>
                <a:latin typeface="+mn-lt"/>
                <a:ea typeface="+mn-ea"/>
                <a:cs typeface="+mn-cs"/>
              </a:rPr>
              <a:t>   endtask // read_task</a:t>
            </a:r>
          </a:p>
          <a:p>
            <a:r>
              <a:rPr lang="en-US" sz="1200" kern="1200" smtClean="0">
                <a:solidFill>
                  <a:schemeClr val="tx1"/>
                </a:solidFill>
                <a:latin typeface="+mn-lt"/>
                <a:ea typeface="+mn-ea"/>
                <a:cs typeface="+mn-cs"/>
              </a:rPr>
              <a:t> </a:t>
            </a:r>
          </a:p>
          <a:p>
            <a:r>
              <a:rPr lang="en-US" sz="1200" kern="1200" smtClean="0">
                <a:solidFill>
                  <a:schemeClr val="tx1"/>
                </a:solidFill>
                <a:latin typeface="+mn-lt"/>
                <a:ea typeface="+mn-ea"/>
                <a:cs typeface="+mn-cs"/>
              </a:rPr>
              <a:t>   task write_task();</a:t>
            </a:r>
          </a:p>
          <a:p>
            <a:r>
              <a:rPr lang="en-US" sz="1200" kern="1200" smtClean="0">
                <a:solidFill>
                  <a:schemeClr val="tx1"/>
                </a:solidFill>
                <a:latin typeface="+mn-lt"/>
                <a:ea typeface="+mn-ea"/>
                <a:cs typeface="+mn-cs"/>
              </a:rPr>
              <a:t>      `SV_RAND_CHECK(t.randomize() with {rw == WRITE;});</a:t>
            </a:r>
          </a:p>
          <a:p>
            <a:r>
              <a:rPr lang="en-US" sz="1200" kern="1200" smtClean="0">
                <a:solidFill>
                  <a:schemeClr val="tx1"/>
                </a:solidFill>
                <a:latin typeface="+mn-lt"/>
                <a:ea typeface="+mn-ea"/>
                <a:cs typeface="+mn-cs"/>
              </a:rPr>
              <a:t>      t.print_all;</a:t>
            </a:r>
          </a:p>
          <a:p>
            <a:r>
              <a:rPr lang="en-US" sz="1200" kern="1200" smtClean="0">
                <a:solidFill>
                  <a:schemeClr val="tx1"/>
                </a:solidFill>
                <a:latin typeface="+mn-lt"/>
                <a:ea typeface="+mn-ea"/>
                <a:cs typeface="+mn-cs"/>
              </a:rPr>
              <a:t>   endtask // read_task</a:t>
            </a:r>
            <a:endParaRPr lang="en-US" baseline="0" smtClean="0">
              <a:cs typeface="Times New Roman" pitchFamily="18" charset="0"/>
            </a:endParaRPr>
          </a:p>
          <a:p>
            <a:pPr marL="423865" lvl="0" indent="-440533">
              <a:buFont typeface="+mj-lt"/>
              <a:buNone/>
            </a:pPr>
            <a:endParaRPr lang="en-US" baseline="0" smtClean="0">
              <a:cs typeface="Times New Roman" pitchFamily="18" charset="0"/>
            </a:endParaRPr>
          </a:p>
          <a:p>
            <a:pPr marL="423865" lvl="0" indent="-440533">
              <a:buFont typeface="+mj-lt"/>
              <a:buNone/>
            </a:pPr>
            <a:endParaRPr lang="en-US" dirty="0" smtClean="0">
              <a:cs typeface="Times New Roman" pitchFamily="18" charset="0"/>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81065">
              <a:defRPr/>
            </a:pPr>
            <a:r>
              <a:rPr lang="en-US" i="0" smtClean="0"/>
              <a:t>Recall that back to back writes are already constrained to not occur. So you are really just</a:t>
            </a:r>
            <a:r>
              <a:rPr lang="en-US" i="0" baseline="0" smtClean="0"/>
              <a:t> constraining that back to back reads do not have the same address.</a:t>
            </a:r>
          </a:p>
          <a:p>
            <a:pPr defTabSz="881065">
              <a:defRPr/>
            </a:pPr>
            <a:endParaRPr lang="en-US" i="0" smtClean="0"/>
          </a:p>
          <a:p>
            <a:pPr defTabSz="881065">
              <a:defRPr/>
            </a:pPr>
            <a:r>
              <a:rPr lang="en-US" i="1" smtClean="0"/>
              <a:t>See </a:t>
            </a:r>
            <a:r>
              <a:rPr lang="en-US" i="1" dirty="0" smtClean="0"/>
              <a:t>Chap_6_Randomization/exercise10  for complete solution.</a:t>
            </a:r>
            <a:endParaRPr lang="en-US" dirty="0" smtClean="0"/>
          </a:p>
          <a:p>
            <a:r>
              <a:rPr lang="en-US" dirty="0" smtClean="0"/>
              <a:t>If you modified the An Atomic generator with History (6.14.1) add to the class:</a:t>
            </a:r>
          </a:p>
          <a:p>
            <a:r>
              <a:rPr lang="en-US" dirty="0" smtClean="0"/>
              <a:t>bit [31:0] old_addr;</a:t>
            </a:r>
          </a:p>
          <a:p>
            <a:r>
              <a:rPr lang="en-US" dirty="0" smtClean="0"/>
              <a:t>constraint addr_c{if (old_rw == READ) old_addr != addr;}</a:t>
            </a:r>
          </a:p>
          <a:p>
            <a:r>
              <a:rPr lang="en-US" dirty="0" smtClean="0"/>
              <a:t>to the post_randomize function add old_addr = addr;</a:t>
            </a:r>
          </a:p>
          <a:p>
            <a:endParaRPr lang="en-US" dirty="0" smtClean="0"/>
          </a:p>
          <a:p>
            <a:endParaRPr lang="en-US" dirty="0" smtClean="0"/>
          </a:p>
          <a:p>
            <a:pPr defTabSz="881065">
              <a:defRPr/>
            </a:pPr>
            <a:r>
              <a:rPr lang="en-US" i="1" dirty="0" smtClean="0"/>
              <a:t>See Chap_6_Randomization/exercise11 for complete solution.</a:t>
            </a:r>
            <a:endParaRPr lang="en-US" dirty="0" smtClean="0"/>
          </a:p>
          <a:p>
            <a:pPr defTabSz="881065">
              <a:defRPr/>
            </a:pPr>
            <a:r>
              <a:rPr lang="en-US" dirty="0" smtClean="0"/>
              <a:t>If you modified the Random Array of Objects (6.14.3) add to the class:</a:t>
            </a:r>
          </a:p>
          <a:p>
            <a:r>
              <a:rPr lang="en-US" dirty="0" smtClean="0"/>
              <a:t>constraint  addr_c {foreach (trans_array[i])</a:t>
            </a:r>
          </a:p>
          <a:p>
            <a:r>
              <a:rPr lang="en-US" dirty="0" smtClean="0"/>
              <a:t>                        if ((i&gt;0) &amp;&amp; (trans_array[i-1].rw == READ)) trans_array[i-1].addr != trans_array[i].addr;}</a:t>
            </a:r>
          </a:p>
          <a:p>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As a final example of how randomization is used and the importance of randomizing not just data but the entire environment we’ll use as an example, the testing of a 4-port Ethernet switch.</a:t>
            </a:r>
          </a:p>
          <a:p>
            <a:endParaRPr lang="en-US" dirty="0" smtClean="0"/>
          </a:p>
          <a:p>
            <a:r>
              <a:rPr lang="en-US" dirty="0" smtClean="0"/>
              <a:t>class eth_cfg;</a:t>
            </a:r>
          </a:p>
          <a:p>
            <a:r>
              <a:rPr lang="en-US" dirty="0" smtClean="0"/>
              <a:t>rand bit [ 3:0] in_use; // There are 4 possible ports on the switch</a:t>
            </a:r>
            <a:r>
              <a:rPr lang="en-US" smtClean="0"/>
              <a:t>. This </a:t>
            </a:r>
            <a:r>
              <a:rPr lang="en-US" dirty="0" smtClean="0"/>
              <a:t>variable indicates which port is use. All can be in use.</a:t>
            </a:r>
          </a:p>
          <a:p>
            <a:r>
              <a:rPr lang="en-US" dirty="0" smtClean="0"/>
              <a:t>rand bit [47:0] mac_addr[4]; </a:t>
            </a:r>
            <a:r>
              <a:rPr lang="en-US" smtClean="0"/>
              <a:t>// A </a:t>
            </a:r>
            <a:r>
              <a:rPr lang="en-US" dirty="0" smtClean="0"/>
              <a:t>4 element array of 48-bit MAC addresses. One MAC address per port</a:t>
            </a:r>
          </a:p>
          <a:p>
            <a:r>
              <a:rPr lang="en-US" dirty="0" smtClean="0"/>
              <a:t>rand bit [ 3:0] is_100; // Which of the 4 ports is configured in 100mb mode</a:t>
            </a:r>
          </a:p>
          <a:p>
            <a:r>
              <a:rPr lang="en-US" dirty="0" smtClean="0"/>
              <a:t>rand uint run_for_n_frames; // # frames in test</a:t>
            </a:r>
          </a:p>
          <a:p>
            <a:endParaRPr lang="en-US" dirty="0" smtClean="0"/>
          </a:p>
          <a:p>
            <a:r>
              <a:rPr lang="en-US" dirty="0" smtClean="0"/>
              <a:t>constraint local_unicast {</a:t>
            </a:r>
          </a:p>
          <a:p>
            <a:r>
              <a:rPr lang="en-US" smtClean="0"/>
              <a:t>   foreach </a:t>
            </a:r>
            <a:r>
              <a:rPr lang="en-US" dirty="0" smtClean="0"/>
              <a:t>(</a:t>
            </a:r>
            <a:r>
              <a:rPr lang="en-US" smtClean="0"/>
              <a:t>mac_addr[i]) </a:t>
            </a:r>
            <a:endParaRPr lang="en-US" dirty="0" smtClean="0"/>
          </a:p>
          <a:p>
            <a:r>
              <a:rPr lang="en-US" smtClean="0"/>
              <a:t>      mac_addr[i</a:t>
            </a:r>
            <a:r>
              <a:rPr lang="en-US" dirty="0" smtClean="0"/>
              <a:t>][41:40] == 2'b00; // In unicast mode force bits [41:40] of the mac address to 0. </a:t>
            </a:r>
          </a:p>
          <a:p>
            <a:r>
              <a:rPr lang="en-US" dirty="0" smtClean="0"/>
              <a:t>}</a:t>
            </a:r>
          </a:p>
          <a:p>
            <a:endParaRPr lang="en-US" dirty="0" smtClean="0"/>
          </a:p>
          <a:p>
            <a:r>
              <a:rPr lang="en-US" dirty="0" smtClean="0"/>
              <a:t>constraint reasonable { // Constrain the test length from 1 to 100 frames</a:t>
            </a:r>
          </a:p>
          <a:p>
            <a:r>
              <a:rPr lang="en-US" dirty="0" smtClean="0"/>
              <a:t>run_for_n_frames inside {[1:100]};</a:t>
            </a:r>
          </a:p>
          <a:p>
            <a:r>
              <a:rPr lang="en-US" dirty="0" smtClean="0"/>
              <a:t>}</a:t>
            </a:r>
          </a:p>
          <a:p>
            <a:r>
              <a:rPr lang="en-US" dirty="0" smtClean="0"/>
              <a:t>endclass : eth_cfg</a:t>
            </a:r>
          </a:p>
          <a:p>
            <a:pPr defTabSz="881065">
              <a:defRPr/>
            </a:pPr>
            <a:endParaRPr lang="en-US" dirty="0" smtClean="0">
              <a:cs typeface="Times New Roman" pitchFamily="18" charset="0"/>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000" dirty="0" smtClean="0"/>
              <a:t>class Environment;</a:t>
            </a:r>
          </a:p>
          <a:p>
            <a:pPr lvl="1"/>
            <a:r>
              <a:rPr lang="en-US" sz="1000" dirty="0" smtClean="0"/>
              <a:t>EthCfg cfg;    // Create a handle </a:t>
            </a:r>
            <a:r>
              <a:rPr lang="en-US" sz="1000" smtClean="0"/>
              <a:t>to classEthCfg which </a:t>
            </a:r>
            <a:r>
              <a:rPr lang="en-US" sz="1000" dirty="0" smtClean="0"/>
              <a:t>is the class we looked at in the last slide</a:t>
            </a:r>
          </a:p>
          <a:p>
            <a:pPr lvl="1"/>
            <a:r>
              <a:rPr lang="en-US" sz="1000" smtClean="0"/>
              <a:t>EthGen </a:t>
            </a:r>
            <a:r>
              <a:rPr lang="en-US" sz="1000" dirty="0" smtClean="0"/>
              <a:t>gen[4]; // Create an array of 4 handles to an </a:t>
            </a:r>
            <a:r>
              <a:rPr lang="en-US" sz="1000" smtClean="0"/>
              <a:t>unshown EthGen </a:t>
            </a:r>
            <a:r>
              <a:rPr lang="en-US" sz="1000" dirty="0" smtClean="0"/>
              <a:t>class. One gen handle/port </a:t>
            </a:r>
          </a:p>
          <a:p>
            <a:pPr lvl="1"/>
            <a:r>
              <a:rPr lang="en-US" sz="1000" dirty="0" smtClean="0"/>
              <a:t>EthMii drv[4]; // Create an array of 4 handles to an </a:t>
            </a:r>
            <a:r>
              <a:rPr lang="en-US" sz="1000" smtClean="0"/>
              <a:t>unshown EthMii </a:t>
            </a:r>
            <a:r>
              <a:rPr lang="en-US" sz="1000" dirty="0" smtClean="0"/>
              <a:t>class.One drv handle/port</a:t>
            </a:r>
          </a:p>
          <a:p>
            <a:r>
              <a:rPr lang="en-US" sz="1000" dirty="0" smtClean="0"/>
              <a:t>function new(); // Overload the Environment class’s constructor and create the cfg object in it. Note that we don’t randomize cfg in the constructor (which we could) to allow constraints to be manipulated.</a:t>
            </a:r>
          </a:p>
          <a:p>
            <a:r>
              <a:rPr lang="en-US" sz="1000" dirty="0" smtClean="0"/>
              <a:t>    cfg = new(); </a:t>
            </a:r>
          </a:p>
          <a:p>
            <a:r>
              <a:rPr lang="en-US" sz="1000" dirty="0" smtClean="0"/>
              <a:t>endfunction</a:t>
            </a:r>
          </a:p>
          <a:p>
            <a:r>
              <a:rPr lang="en-US" sz="1000" dirty="0" smtClean="0"/>
              <a:t>function void gen_cfg; // Declare a function called gen_cfg which will randomize the cfg object. </a:t>
            </a:r>
          </a:p>
          <a:p>
            <a:r>
              <a:rPr lang="en-US" sz="1000" dirty="0" smtClean="0"/>
              <a:t>    `SV_RAND_CHECK(cfg.randomize()); </a:t>
            </a:r>
          </a:p>
          <a:p>
            <a:r>
              <a:rPr lang="en-US" sz="1000" dirty="0" smtClean="0"/>
              <a:t>endfunction</a:t>
            </a:r>
          </a:p>
          <a:p>
            <a:r>
              <a:rPr lang="en-US" sz="1000" dirty="0" smtClean="0"/>
              <a:t>// Use random configuration to build the environment</a:t>
            </a:r>
          </a:p>
          <a:p>
            <a:r>
              <a:rPr lang="en-US" sz="1000" dirty="0" smtClean="0"/>
              <a:t>function void build();  // Void function build that will:</a:t>
            </a:r>
          </a:p>
          <a:p>
            <a:pPr lvl="1"/>
            <a:r>
              <a:rPr lang="en-US" sz="1000" dirty="0" smtClean="0"/>
              <a:t>foreach (gen[i]) // Loop through the 4 elements of the gen array. Note that the gen array hasn’t been constructed yet so every handle in the array points to NULL. But we still know what the size is.</a:t>
            </a:r>
          </a:p>
          <a:p>
            <a:pPr lvl="1"/>
            <a:r>
              <a:rPr lang="en-US" sz="1000" dirty="0" smtClean="0"/>
              <a:t>    gen[i] = new(); // Create a gen object for that port</a:t>
            </a:r>
          </a:p>
          <a:p>
            <a:pPr lvl="1"/>
            <a:r>
              <a:rPr lang="en-US" sz="1000" dirty="0" smtClean="0"/>
              <a:t>    drv[i] = new(); // Create a drv object for that port</a:t>
            </a:r>
          </a:p>
          <a:p>
            <a:pPr lvl="1"/>
            <a:r>
              <a:rPr lang="en-US" sz="1000" dirty="0" smtClean="0"/>
              <a:t>    if (cfg.is_100[i]) // If the port is configured for 100MBit speed call unshown eth_mii class function set_speed and pass 100 to it.</a:t>
            </a:r>
          </a:p>
          <a:p>
            <a:pPr lvl="1"/>
            <a:r>
              <a:rPr lang="en-US" sz="1000" dirty="0" smtClean="0"/>
              <a:t>       drv[i].set_speed(100);</a:t>
            </a:r>
          </a:p>
          <a:p>
            <a:pPr lvl="1"/>
            <a:r>
              <a:rPr lang="en-US" sz="1000" dirty="0" smtClean="0"/>
              <a:t>end</a:t>
            </a:r>
          </a:p>
          <a:p>
            <a:r>
              <a:rPr lang="en-US" sz="1000" dirty="0" smtClean="0"/>
              <a:t>   endfunction</a:t>
            </a:r>
          </a:p>
          <a:p>
            <a:r>
              <a:rPr lang="en-US" sz="1000" dirty="0" smtClean="0"/>
              <a:t>task run();</a:t>
            </a:r>
          </a:p>
          <a:p>
            <a:r>
              <a:rPr lang="en-US" sz="1000" dirty="0" smtClean="0"/>
              <a:t>foreach (gen[i])  // Again loop through the 4 elements of the gen array</a:t>
            </a:r>
          </a:p>
          <a:p>
            <a:pPr lvl="1"/>
            <a:r>
              <a:rPr lang="en-US" sz="1000" dirty="0" smtClean="0"/>
              <a:t>if (cfg.in_use[i]) begin // If the port has been enabled call unshown eth_src class function run </a:t>
            </a:r>
          </a:p>
          <a:p>
            <a:pPr marL="440533" lvl="1" defTabSz="881065">
              <a:defRPr/>
            </a:pPr>
            <a:r>
              <a:rPr lang="en-US" sz="1000" dirty="0" smtClean="0"/>
              <a:t>	gen[i].run(); // Start the testbench transactors</a:t>
            </a:r>
          </a:p>
          <a:p>
            <a:r>
              <a:rPr lang="en-US" sz="1000" dirty="0" smtClean="0"/>
              <a:t>end</a:t>
            </a:r>
          </a:p>
          <a:p>
            <a:r>
              <a:rPr lang="en-US" sz="1000" dirty="0" smtClean="0"/>
              <a:t>endtask</a:t>
            </a:r>
          </a:p>
          <a:p>
            <a:r>
              <a:rPr lang="en-US" sz="1000" dirty="0" smtClean="0"/>
              <a:t>endclass : Environment</a:t>
            </a:r>
          </a:p>
          <a:p>
            <a:r>
              <a:rPr lang="en-US" sz="1000" dirty="0" smtClean="0"/>
              <a:t>At this point we have a function that creates a new configuration object, randomizes this object, and then based on the configuration creates generators and drivers for each enabled port, and a run task that starts the stimulus. Lets see how it is called from the testbench.</a:t>
            </a:r>
            <a:endParaRPr lang="en-US" sz="1000" dirty="0" smtClean="0">
              <a:cs typeface="Times New Roman" pitchFamily="18" charset="0"/>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55</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program test;</a:t>
            </a:r>
          </a:p>
          <a:p>
            <a:pPr lvl="1"/>
            <a:r>
              <a:rPr lang="en-US" dirty="0" smtClean="0"/>
              <a:t>Environment env;</a:t>
            </a:r>
          </a:p>
          <a:p>
            <a:pPr lvl="1"/>
            <a:r>
              <a:rPr lang="en-US" dirty="0" smtClean="0"/>
              <a:t>initial begin</a:t>
            </a:r>
          </a:p>
          <a:p>
            <a:pPr lvl="2"/>
            <a:r>
              <a:rPr lang="en-US" dirty="0" smtClean="0"/>
              <a:t>env = new(); // Construct environment</a:t>
            </a:r>
          </a:p>
          <a:p>
            <a:pPr lvl="2"/>
            <a:r>
              <a:rPr lang="en-US" dirty="0" smtClean="0"/>
              <a:t>env.gen_cfg; // Create random configuration</a:t>
            </a:r>
          </a:p>
          <a:p>
            <a:pPr lvl="2"/>
            <a:r>
              <a:rPr lang="en-US" dirty="0" smtClean="0"/>
              <a:t>env.build(); // Build the testbench environment which creates generators and drivers for each enabled port</a:t>
            </a:r>
          </a:p>
          <a:p>
            <a:pPr lvl="2"/>
            <a:r>
              <a:rPr lang="en-US" dirty="0" smtClean="0"/>
              <a:t>env.run(); // Start the stimulus</a:t>
            </a:r>
          </a:p>
          <a:p>
            <a:pPr lvl="2"/>
            <a:r>
              <a:rPr lang="en-US" dirty="0" smtClean="0"/>
              <a:t>env.wrap_up(); // Clean up after the stimulus and report the results</a:t>
            </a:r>
          </a:p>
          <a:p>
            <a:pPr lvl="1"/>
            <a:r>
              <a:rPr lang="en-US" dirty="0" smtClean="0"/>
              <a:t>end</a:t>
            </a:r>
          </a:p>
          <a:p>
            <a:r>
              <a:rPr lang="en-US" dirty="0" smtClean="0"/>
              <a:t>endprogram</a:t>
            </a:r>
          </a:p>
        </p:txBody>
      </p:sp>
      <p:sp>
        <p:nvSpPr>
          <p:cNvPr id="4" name="Slide Number Placeholder 3"/>
          <p:cNvSpPr>
            <a:spLocks noGrp="1"/>
          </p:cNvSpPr>
          <p:nvPr>
            <p:ph type="sldNum" sz="quarter" idx="10"/>
          </p:nvPr>
        </p:nvSpPr>
        <p:spPr/>
        <p:txBody>
          <a:bodyPr/>
          <a:lstStyle/>
          <a:p>
            <a:fld id="{9496BE8D-5B08-4040-8D09-919B89F312A5}" type="slidenum">
              <a:rPr lang="en-US" smtClean="0"/>
              <a:pPr/>
              <a:t>56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cs typeface="Times New Roman" pitchFamily="18" charset="0"/>
              </a:rPr>
              <a:t>1) class Packet; &lt;- declare a class Packet</a:t>
            </a:r>
          </a:p>
          <a:p>
            <a:pPr lvl="1"/>
            <a:r>
              <a:rPr lang="en-US" dirty="0" smtClean="0">
                <a:cs typeface="Times New Roman" pitchFamily="18" charset="0"/>
              </a:rPr>
              <a:t>rand bit [31:0] src, dst, data[8]; &lt;- class has 3 random variables with uniform distribution</a:t>
            </a:r>
          </a:p>
          <a:p>
            <a:pPr lvl="1"/>
            <a:r>
              <a:rPr lang="en-US" dirty="0" smtClean="0">
                <a:cs typeface="Times New Roman" pitchFamily="18" charset="0"/>
              </a:rPr>
              <a:t>randc bit [7:0] kind;                  &lt;- class has 1 random variable with cyclic distribution</a:t>
            </a:r>
          </a:p>
          <a:p>
            <a:pPr lvl="1"/>
            <a:r>
              <a:rPr lang="en-US" dirty="0" smtClean="0">
                <a:cs typeface="Times New Roman" pitchFamily="18" charset="0"/>
              </a:rPr>
              <a:t>constraint c {src &gt; 10; src &lt; 15;} &lt;- only constraint is on src. src must be between 11 and 14</a:t>
            </a:r>
          </a:p>
          <a:p>
            <a:r>
              <a:rPr lang="en-US" dirty="0" smtClean="0">
                <a:cs typeface="Times New Roman" pitchFamily="18" charset="0"/>
              </a:rPr>
              <a:t>endclass</a:t>
            </a:r>
          </a:p>
          <a:p>
            <a:endParaRPr lang="en-US" dirty="0" smtClean="0">
              <a:cs typeface="Times New Roman" pitchFamily="18" charset="0"/>
            </a:endParaRPr>
          </a:p>
          <a:p>
            <a:r>
              <a:rPr lang="en-US" dirty="0" smtClean="0">
                <a:cs typeface="Times New Roman" pitchFamily="18" charset="0"/>
              </a:rPr>
              <a:t>2) Packet p; &lt;- declare a handle to class P</a:t>
            </a:r>
          </a:p>
          <a:p>
            <a:r>
              <a:rPr lang="en-US" dirty="0" smtClean="0">
                <a:cs typeface="Times New Roman" pitchFamily="18" charset="0"/>
              </a:rPr>
              <a:t>initial begin</a:t>
            </a:r>
          </a:p>
          <a:p>
            <a:r>
              <a:rPr lang="en-US" dirty="0" smtClean="0">
                <a:cs typeface="Times New Roman" pitchFamily="18" charset="0"/>
              </a:rPr>
              <a:t>3) p=new(); &lt;- create an object of class P</a:t>
            </a:r>
          </a:p>
          <a:p>
            <a:r>
              <a:rPr lang="en-US" dirty="0" smtClean="0">
                <a:cs typeface="Times New Roman" pitchFamily="18" charset="0"/>
              </a:rPr>
              <a:t>4) if (!p.randomize()) &lt;- Call the randomize function which will randomize every variable declared as random.  Returns a 1 if randomization was successful, 0 otherwise</a:t>
            </a:r>
          </a:p>
          <a:p>
            <a:r>
              <a:rPr lang="en-US" dirty="0" smtClean="0">
                <a:cs typeface="Times New Roman" pitchFamily="18" charset="0"/>
              </a:rPr>
              <a:t>5) $finish; &lt;- If randomization failed stop the simulation.</a:t>
            </a:r>
          </a:p>
          <a:p>
            <a:r>
              <a:rPr lang="en-US" dirty="0" smtClean="0">
                <a:cs typeface="Times New Roman" pitchFamily="18" charset="0"/>
              </a:rPr>
              <a:t>6) transmit(p); &lt;- calls function or task transmit</a:t>
            </a:r>
          </a:p>
          <a:p>
            <a:r>
              <a:rPr lang="en-US" dirty="0" smtClean="0">
                <a:cs typeface="Times New Roman" pitchFamily="18" charset="0"/>
              </a:rPr>
              <a:t>end</a:t>
            </a:r>
          </a:p>
          <a:p>
            <a:pPr marL="228504" indent="-228504" defTabSz="881065">
              <a:defRPr/>
            </a:pPr>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04" indent="-228504" defTabSz="881065">
              <a:buFontTx/>
              <a:buAutoNum type="arabicParenR"/>
              <a:defRPr/>
            </a:pPr>
            <a:r>
              <a:rPr lang="en-US" dirty="0" smtClean="0"/>
              <a:t>Always check the result of a call to randomize() so you know if a random solution was found.</a:t>
            </a:r>
          </a:p>
          <a:p>
            <a:pPr marL="228504" indent="-228504" defTabSz="881065">
              <a:buFontTx/>
              <a:buAutoNum type="arabicParenR"/>
              <a:defRPr/>
            </a:pPr>
            <a:r>
              <a:rPr lang="en-US" dirty="0" smtClean="0">
                <a:cs typeface="Courier New" pitchFamily="49" charset="0"/>
              </a:rPr>
              <a:t>randomize()will not be called if using an assertion to check result and assertions turned off. In this example all assertions (both intermediate and concurrent) are turned off due to system function $assertoff.  Assertions are commonly turned off to speed up simulations. As assertions are integrated more and more into testbenches need to be careful doing this. Don’t want to turn off assertions used as checkers. Result is all random variables will be x (for 4-state) or 0 (for 2-state).</a:t>
            </a:r>
          </a:p>
          <a:p>
            <a:pPr marL="228504" indent="-228504" defTabSz="881065">
              <a:buFontTx/>
              <a:buAutoNum type="arabicParenR"/>
              <a:defRPr/>
            </a:pPr>
            <a:r>
              <a:rPr lang="en-US" dirty="0" smtClean="0">
                <a:cs typeface="Courier New" pitchFamily="49" charset="0"/>
              </a:rPr>
              <a:t>In</a:t>
            </a:r>
            <a:r>
              <a:rPr lang="en-US" baseline="0" dirty="0" smtClean="0">
                <a:cs typeface="Courier New" pitchFamily="49" charset="0"/>
              </a:rPr>
              <a:t> this example </a:t>
            </a:r>
            <a:r>
              <a:rPr lang="en-US" baseline="0" dirty="0" err="1" smtClean="0">
                <a:cs typeface="Courier New" pitchFamily="49" charset="0"/>
              </a:rPr>
              <a:t>src</a:t>
            </a:r>
            <a:r>
              <a:rPr lang="en-US" baseline="0" smtClean="0">
                <a:cs typeface="Courier New" pitchFamily="49" charset="0"/>
              </a:rPr>
              <a:t> and dst are equal to their default values, 0.</a:t>
            </a:r>
          </a:p>
          <a:p>
            <a:pPr marL="228504" indent="-228504" defTabSz="881065">
              <a:buFontTx/>
              <a:buAutoNum type="arabicParenR"/>
              <a:defRPr/>
            </a:pPr>
            <a:r>
              <a:rPr lang="en-US" baseline="0" smtClean="0">
                <a:cs typeface="Courier New" pitchFamily="49" charset="0"/>
              </a:rPr>
              <a:t>Also, if randomization fails all random variables will be at their default value.</a:t>
            </a:r>
            <a:endParaRPr lang="en-US" dirty="0" smtClean="0">
              <a:cs typeface="Courier New" pitchFamily="49" charset="0"/>
            </a:endParaRPr>
          </a:p>
          <a:p>
            <a:pPr marL="228504" indent="-228504" defTabSz="881065">
              <a:buFontTx/>
              <a:buAutoNum type="arabicParenR"/>
              <a:defRPr/>
            </a:pPr>
            <a:endParaRPr lang="en-US" dirty="0" smtClean="0">
              <a:cs typeface="Courier New" pitchFamily="49" charset="0"/>
            </a:endParaRPr>
          </a:p>
          <a:p>
            <a:pPr marL="228504" indent="-228504" defTabSz="881065">
              <a:buFontTx/>
              <a:buAutoNum type="arabicParenR"/>
              <a:defRPr/>
            </a:pPr>
            <a:endParaRPr lang="en-US" dirty="0" smtClean="0">
              <a:cs typeface="Courier New" pitchFamily="49" charset="0"/>
            </a:endParaRPr>
          </a:p>
          <a:p>
            <a:pPr marL="228504" indent="-228504" defTabSz="881065">
              <a:buFontTx/>
              <a:buAutoNum type="arabicParenR"/>
              <a:defRPr/>
            </a:pPr>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04" indent="-228504" defTabSz="881065">
              <a:buFontTx/>
              <a:buAutoNum type="arabicParenR"/>
              <a:defRPr/>
            </a:pPr>
            <a:r>
              <a:rPr lang="en-US" dirty="0" smtClean="0"/>
              <a:t>The textbook introduces using a macro (i.e. a define) to check the results from randomization.</a:t>
            </a:r>
          </a:p>
          <a:p>
            <a:pPr marL="228504" indent="-228504" defTabSz="881065">
              <a:buFontTx/>
              <a:buAutoNum type="arabicParenR"/>
              <a:defRPr/>
            </a:pPr>
            <a:r>
              <a:rPr lang="en-US" dirty="0" smtClean="0"/>
              <a:t>Usage is just pass the randomization statement to the macro.</a:t>
            </a:r>
          </a:p>
          <a:p>
            <a:pPr marL="228504" indent="-228504" defTabSz="881065">
              <a:buFontTx/>
              <a:buAutoNum type="arabicParenR"/>
              <a:defRPr/>
            </a:pPr>
            <a:r>
              <a:rPr lang="en-US" dirty="0" smtClean="0"/>
              <a:t>The macro uses a number of coding tricks. </a:t>
            </a:r>
          </a:p>
          <a:p>
            <a:pPr marL="669037" lvl="1" indent="-228504" defTabSz="881065">
              <a:buFontTx/>
              <a:buAutoNum type="arabicParenR"/>
              <a:defRPr/>
            </a:pPr>
            <a:r>
              <a:rPr lang="en-US" dirty="0" smtClean="0"/>
              <a:t>A \ is a line continuation symbol</a:t>
            </a:r>
          </a:p>
          <a:p>
            <a:pPr marL="669037" lvl="1" indent="-228504" defTabSz="881065">
              <a:buFontTx/>
              <a:buAutoNum type="arabicParenR"/>
              <a:defRPr/>
            </a:pPr>
            <a:r>
              <a:rPr lang="en-US" dirty="0" smtClean="0"/>
              <a:t>`__FILE</a:t>
            </a:r>
            <a:r>
              <a:rPr lang="en-US" smtClean="0"/>
              <a:t>__  is</a:t>
            </a:r>
            <a:r>
              <a:rPr lang="en-US" baseline="0" smtClean="0"/>
              <a:t> a</a:t>
            </a:r>
            <a:r>
              <a:rPr lang="en-US" smtClean="0"/>
              <a:t> built-in macro </a:t>
            </a:r>
            <a:r>
              <a:rPr lang="en-US" dirty="0" smtClean="0"/>
              <a:t>that will display the name of the file the macro is called from.</a:t>
            </a:r>
          </a:p>
          <a:p>
            <a:pPr marL="669037" lvl="1" indent="-228504" defTabSz="881065">
              <a:buFontTx/>
              <a:buAutoNum type="arabicParenR"/>
              <a:defRPr/>
            </a:pPr>
            <a:r>
              <a:rPr lang="en-US" dirty="0" smtClean="0"/>
              <a:t>`__LINE</a:t>
            </a:r>
            <a:r>
              <a:rPr lang="en-US" smtClean="0"/>
              <a:t>__ is</a:t>
            </a:r>
            <a:r>
              <a:rPr lang="en-US" baseline="0" smtClean="0"/>
              <a:t> a </a:t>
            </a:r>
            <a:r>
              <a:rPr lang="en-US" smtClean="0"/>
              <a:t> built-in macro </a:t>
            </a:r>
            <a:r>
              <a:rPr lang="en-US" dirty="0" smtClean="0"/>
              <a:t>will display the name of the file the macro is called from.</a:t>
            </a:r>
          </a:p>
          <a:p>
            <a:pPr marL="669037" lvl="1" indent="-228504" defTabSz="881065">
              <a:buFontTx/>
              <a:buAutoNum type="arabicParenR"/>
              <a:defRPr/>
            </a:pPr>
            <a:r>
              <a:rPr lang="en-US" dirty="0" smtClean="0"/>
              <a:t>\” escapes the “ character so it can be printed instead of ending the string.</a:t>
            </a:r>
          </a:p>
          <a:p>
            <a:pPr marL="669037" lvl="1" indent="-228504" defTabSz="881065">
              <a:buFontTx/>
              <a:buAutoNum type="arabicParenR"/>
              <a:defRPr/>
            </a:pPr>
            <a:r>
              <a:rPr lang="en-US" dirty="0" smtClean="0"/>
              <a:t>r is the randomization statement checked, for example, p.randomize.</a:t>
            </a:r>
          </a:p>
          <a:p>
            <a:pPr marL="669037" lvl="1" indent="-228504" defTabSz="881065">
              <a:buFontTx/>
              <a:buAutoNum type="arabicParenR"/>
              <a:defRPr/>
            </a:pPr>
            <a:r>
              <a:rPr lang="en-US" dirty="0" smtClean="0"/>
              <a:t>An </a:t>
            </a:r>
            <a:r>
              <a:rPr lang="en-US" sz="1100" dirty="0" smtClean="0"/>
              <a:t>`" </a:t>
            </a:r>
            <a:r>
              <a:rPr lang="en-US" dirty="0" smtClean="0"/>
              <a:t>overrides the usual lexical meaning of </a:t>
            </a:r>
            <a:r>
              <a:rPr lang="en-US" sz="1100" dirty="0" smtClean="0"/>
              <a:t>" </a:t>
            </a:r>
            <a:r>
              <a:rPr lang="en-US" dirty="0" smtClean="0"/>
              <a:t>and indicates that the expansion shall include the quotation mark, substitution of actual arguments, and expansions of embedded macros. This allows string literals to be constructed from macro </a:t>
            </a:r>
            <a:r>
              <a:rPr lang="en-US" smtClean="0"/>
              <a:t>arguments. In this</a:t>
            </a:r>
            <a:r>
              <a:rPr lang="en-US" baseline="0" smtClean="0"/>
              <a:t> macro `”r`” allows substitution of the </a:t>
            </a:r>
            <a:r>
              <a:rPr lang="en-US" smtClean="0"/>
              <a:t>randomization statement for r.</a:t>
            </a:r>
          </a:p>
          <a:p>
            <a:pPr marL="669037" lvl="1" indent="-228504" defTabSz="881065">
              <a:buFontTx/>
              <a:buAutoNum type="arabicParenR"/>
              <a:defRPr/>
            </a:pPr>
            <a:r>
              <a:rPr lang="en-US" smtClean="0"/>
              <a:t>The do begin/end while (0) only runs once and allows a) the macro, when used, to end in a semicolon ; and b) multiple statements will be considered as a complete if statement and will not execute a  subsequent else, if !(r) is false. </a:t>
            </a:r>
            <a:endParaRPr lang="en-US" dirty="0" smtClean="0"/>
          </a:p>
          <a:p>
            <a:endParaRPr lang="en-US" sz="170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04" indent="-228504" defTabSz="881065">
              <a:defRPr/>
            </a:pPr>
            <a:r>
              <a:rPr lang="en-US" dirty="0" smtClean="0">
                <a:cs typeface="Times New Roman" pitchFamily="18" charset="0"/>
              </a:rPr>
              <a:t>1) Same seed results in the same random values</a:t>
            </a:r>
            <a:r>
              <a:rPr lang="en-US" dirty="0" smtClean="0"/>
              <a:t> which is very useful for debugging. Imagine debugging a random test that runs differently every time!</a:t>
            </a:r>
          </a:p>
          <a:p>
            <a:pPr marL="228504" indent="-228504" defTabSz="881065">
              <a:defRPr/>
            </a:pPr>
            <a:r>
              <a:rPr lang="en-US" dirty="0" smtClean="0">
                <a:cs typeface="Times New Roman" pitchFamily="18" charset="0"/>
              </a:rPr>
              <a:t>2) Use different seeds in each nightly regression run to get different results every time.  Note the seed so you can debug if necessary</a:t>
            </a:r>
          </a:p>
          <a:p>
            <a:pPr marL="228504" indent="-228504" defTabSz="881065">
              <a:defRPr/>
            </a:pPr>
            <a:r>
              <a:rPr lang="en-US" dirty="0" smtClean="0">
                <a:cs typeface="Times New Roman" pitchFamily="18" charset="0"/>
              </a:rPr>
              <a:t>3) Constraints may take a long time to solve if you have complex constraints.</a:t>
            </a:r>
          </a:p>
          <a:p>
            <a:pPr marL="228504" indent="-228504" defTabSz="881065">
              <a:defRPr/>
            </a:pPr>
            <a:r>
              <a:rPr lang="en-US" dirty="0" smtClean="0">
                <a:cs typeface="Times New Roman" pitchFamily="18" charset="0"/>
              </a:rPr>
              <a:t>4) Solver is specific to each simulator vendor and release so your results may vary.</a:t>
            </a:r>
          </a:p>
        </p:txBody>
      </p:sp>
      <p:sp>
        <p:nvSpPr>
          <p:cNvPr id="4" name="Slide Number Placeholder 3"/>
          <p:cNvSpPr>
            <a:spLocks noGrp="1"/>
          </p:cNvSpPr>
          <p:nvPr>
            <p:ph type="sldNum" sz="quarter" idx="10"/>
          </p:nvPr>
        </p:nvSpPr>
        <p:spPr/>
        <p:txBody>
          <a:bodyPr/>
          <a:lstStyle/>
          <a:p>
            <a:fld id="{9496BE8D-5B08-4040-8D09-919B89F312A5}"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D28C54-8235-4EB7-A218-947692C05E69}" type="datetime1">
              <a:rPr lang="en-US" smtClean="0"/>
              <a:pPr/>
              <a:t>10/13/2011</a:t>
            </a:fld>
            <a:endParaRPr lang="en-US" dirty="0"/>
          </a:p>
        </p:txBody>
      </p:sp>
      <p:sp>
        <p:nvSpPr>
          <p:cNvPr id="5" name="Footer Placeholder 4"/>
          <p:cNvSpPr>
            <a:spLocks noGrp="1"/>
          </p:cNvSpPr>
          <p:nvPr>
            <p:ph type="ftr" sz="quarter" idx="11"/>
          </p:nvPr>
        </p:nvSpPr>
        <p:spPr/>
        <p:txBody>
          <a:bodyPr/>
          <a:lstStyle/>
          <a:p>
            <a:r>
              <a:rPr lang="en-US" smtClean="0"/>
              <a:t>Chapter 6 Copyright 2011 G. Tumbush, C. Spear v1.2</a:t>
            </a:r>
            <a:endParaRPr lang="en-US" dirty="0"/>
          </a:p>
        </p:txBody>
      </p:sp>
      <p:sp>
        <p:nvSpPr>
          <p:cNvPr id="6" name="Slide Number Placeholder 5"/>
          <p:cNvSpPr>
            <a:spLocks noGrp="1"/>
          </p:cNvSpPr>
          <p:nvPr>
            <p:ph type="sldNum" sz="quarter" idx="12"/>
          </p:nvPr>
        </p:nvSpPr>
        <p:spPr/>
        <p:txBody>
          <a:bodyPr/>
          <a:lstStyle/>
          <a:p>
            <a:fld id="{40AF488E-6686-480A-A715-D02D7FC0CDA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EFC676-2201-4E8E-89D6-DAD68CDAB590}" type="datetime1">
              <a:rPr lang="en-US" smtClean="0"/>
              <a:pPr/>
              <a:t>10/13/2011</a:t>
            </a:fld>
            <a:endParaRPr lang="en-US" dirty="0"/>
          </a:p>
        </p:txBody>
      </p:sp>
      <p:sp>
        <p:nvSpPr>
          <p:cNvPr id="5" name="Footer Placeholder 4"/>
          <p:cNvSpPr>
            <a:spLocks noGrp="1"/>
          </p:cNvSpPr>
          <p:nvPr>
            <p:ph type="ftr" sz="quarter" idx="11"/>
          </p:nvPr>
        </p:nvSpPr>
        <p:spPr/>
        <p:txBody>
          <a:bodyPr/>
          <a:lstStyle/>
          <a:p>
            <a:r>
              <a:rPr lang="en-US" smtClean="0"/>
              <a:t>Chapter 6 Copyright 2011 G. Tumbush, C. Spear v1.2</a:t>
            </a:r>
            <a:endParaRPr lang="en-US" dirty="0"/>
          </a:p>
        </p:txBody>
      </p:sp>
      <p:sp>
        <p:nvSpPr>
          <p:cNvPr id="6" name="Slide Number Placeholder 5"/>
          <p:cNvSpPr>
            <a:spLocks noGrp="1"/>
          </p:cNvSpPr>
          <p:nvPr>
            <p:ph type="sldNum" sz="quarter" idx="12"/>
          </p:nvPr>
        </p:nvSpPr>
        <p:spPr/>
        <p:txBody>
          <a:bodyPr/>
          <a:lstStyle/>
          <a:p>
            <a:fld id="{40AF488E-6686-480A-A715-D02D7FC0CDA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90B33A-B9AF-4035-BAF2-0062224C16DE}" type="datetime1">
              <a:rPr lang="en-US" smtClean="0"/>
              <a:pPr/>
              <a:t>10/13/2011</a:t>
            </a:fld>
            <a:endParaRPr lang="en-US" dirty="0"/>
          </a:p>
        </p:txBody>
      </p:sp>
      <p:sp>
        <p:nvSpPr>
          <p:cNvPr id="5" name="Footer Placeholder 4"/>
          <p:cNvSpPr>
            <a:spLocks noGrp="1"/>
          </p:cNvSpPr>
          <p:nvPr>
            <p:ph type="ftr" sz="quarter" idx="11"/>
          </p:nvPr>
        </p:nvSpPr>
        <p:spPr/>
        <p:txBody>
          <a:bodyPr/>
          <a:lstStyle/>
          <a:p>
            <a:r>
              <a:rPr lang="en-US" smtClean="0"/>
              <a:t>Chapter 6 Copyright 2011 G. Tumbush, C. Spear v1.2</a:t>
            </a:r>
            <a:endParaRPr lang="en-US" dirty="0"/>
          </a:p>
        </p:txBody>
      </p:sp>
      <p:sp>
        <p:nvSpPr>
          <p:cNvPr id="6" name="Slide Number Placeholder 5"/>
          <p:cNvSpPr>
            <a:spLocks noGrp="1"/>
          </p:cNvSpPr>
          <p:nvPr>
            <p:ph type="sldNum" sz="quarter" idx="12"/>
          </p:nvPr>
        </p:nvSpPr>
        <p:spPr/>
        <p:txBody>
          <a:bodyPr/>
          <a:lstStyle/>
          <a:p>
            <a:fld id="{40AF488E-6686-480A-A715-D02D7FC0CDA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C4C81B-2B62-494B-8074-33673894A757}" type="datetime1">
              <a:rPr lang="en-US" smtClean="0"/>
              <a:pPr/>
              <a:t>10/13/2011</a:t>
            </a:fld>
            <a:endParaRPr lang="en-US" dirty="0"/>
          </a:p>
        </p:txBody>
      </p:sp>
      <p:sp>
        <p:nvSpPr>
          <p:cNvPr id="5" name="Footer Placeholder 4"/>
          <p:cNvSpPr>
            <a:spLocks noGrp="1"/>
          </p:cNvSpPr>
          <p:nvPr>
            <p:ph type="ftr" sz="quarter" idx="11"/>
          </p:nvPr>
        </p:nvSpPr>
        <p:spPr/>
        <p:txBody>
          <a:bodyPr/>
          <a:lstStyle/>
          <a:p>
            <a:r>
              <a:rPr lang="en-US" smtClean="0"/>
              <a:t>Chapter 6 Copyright 2011 G. Tumbush, C. Spear v1.2</a:t>
            </a:r>
            <a:endParaRPr lang="en-US" dirty="0"/>
          </a:p>
        </p:txBody>
      </p:sp>
      <p:sp>
        <p:nvSpPr>
          <p:cNvPr id="6" name="Slide Number Placeholder 5"/>
          <p:cNvSpPr>
            <a:spLocks noGrp="1"/>
          </p:cNvSpPr>
          <p:nvPr>
            <p:ph type="sldNum" sz="quarter" idx="12"/>
          </p:nvPr>
        </p:nvSpPr>
        <p:spPr/>
        <p:txBody>
          <a:bodyPr/>
          <a:lstStyle/>
          <a:p>
            <a:fld id="{40AF488E-6686-480A-A715-D02D7FC0CDA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2EEA4A-4BED-45BF-993F-8C8EF65573F5}" type="datetime1">
              <a:rPr lang="en-US" smtClean="0"/>
              <a:pPr/>
              <a:t>10/13/2011</a:t>
            </a:fld>
            <a:endParaRPr lang="en-US" dirty="0"/>
          </a:p>
        </p:txBody>
      </p:sp>
      <p:sp>
        <p:nvSpPr>
          <p:cNvPr id="5" name="Footer Placeholder 4"/>
          <p:cNvSpPr>
            <a:spLocks noGrp="1"/>
          </p:cNvSpPr>
          <p:nvPr>
            <p:ph type="ftr" sz="quarter" idx="11"/>
          </p:nvPr>
        </p:nvSpPr>
        <p:spPr/>
        <p:txBody>
          <a:bodyPr/>
          <a:lstStyle/>
          <a:p>
            <a:r>
              <a:rPr lang="en-US" smtClean="0"/>
              <a:t>Chapter 6 Copyright 2011 G. Tumbush, C. Spear v1.2</a:t>
            </a:r>
            <a:endParaRPr lang="en-US" dirty="0"/>
          </a:p>
        </p:txBody>
      </p:sp>
      <p:sp>
        <p:nvSpPr>
          <p:cNvPr id="6" name="Slide Number Placeholder 5"/>
          <p:cNvSpPr>
            <a:spLocks noGrp="1"/>
          </p:cNvSpPr>
          <p:nvPr>
            <p:ph type="sldNum" sz="quarter" idx="12"/>
          </p:nvPr>
        </p:nvSpPr>
        <p:spPr/>
        <p:txBody>
          <a:bodyPr/>
          <a:lstStyle/>
          <a:p>
            <a:fld id="{40AF488E-6686-480A-A715-D02D7FC0CDA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A8E04A-076E-4D7A-8546-FC7937357F93}" type="datetime1">
              <a:rPr lang="en-US" smtClean="0"/>
              <a:pPr/>
              <a:t>10/13/2011</a:t>
            </a:fld>
            <a:endParaRPr lang="en-US" dirty="0"/>
          </a:p>
        </p:txBody>
      </p:sp>
      <p:sp>
        <p:nvSpPr>
          <p:cNvPr id="6" name="Footer Placeholder 5"/>
          <p:cNvSpPr>
            <a:spLocks noGrp="1"/>
          </p:cNvSpPr>
          <p:nvPr>
            <p:ph type="ftr" sz="quarter" idx="11"/>
          </p:nvPr>
        </p:nvSpPr>
        <p:spPr/>
        <p:txBody>
          <a:bodyPr/>
          <a:lstStyle/>
          <a:p>
            <a:r>
              <a:rPr lang="en-US" smtClean="0"/>
              <a:t>Chapter 6 Copyright 2011 G. Tumbush, C. Spear v1.2</a:t>
            </a:r>
            <a:endParaRPr lang="en-US" dirty="0"/>
          </a:p>
        </p:txBody>
      </p:sp>
      <p:sp>
        <p:nvSpPr>
          <p:cNvPr id="7" name="Slide Number Placeholder 6"/>
          <p:cNvSpPr>
            <a:spLocks noGrp="1"/>
          </p:cNvSpPr>
          <p:nvPr>
            <p:ph type="sldNum" sz="quarter" idx="12"/>
          </p:nvPr>
        </p:nvSpPr>
        <p:spPr/>
        <p:txBody>
          <a:bodyPr/>
          <a:lstStyle/>
          <a:p>
            <a:fld id="{40AF488E-6686-480A-A715-D02D7FC0CDA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D88BC4-DCF2-4501-9057-362C698C2711}" type="datetime1">
              <a:rPr lang="en-US" smtClean="0"/>
              <a:pPr/>
              <a:t>10/13/2011</a:t>
            </a:fld>
            <a:endParaRPr lang="en-US" dirty="0"/>
          </a:p>
        </p:txBody>
      </p:sp>
      <p:sp>
        <p:nvSpPr>
          <p:cNvPr id="8" name="Footer Placeholder 7"/>
          <p:cNvSpPr>
            <a:spLocks noGrp="1"/>
          </p:cNvSpPr>
          <p:nvPr>
            <p:ph type="ftr" sz="quarter" idx="11"/>
          </p:nvPr>
        </p:nvSpPr>
        <p:spPr/>
        <p:txBody>
          <a:bodyPr/>
          <a:lstStyle/>
          <a:p>
            <a:r>
              <a:rPr lang="en-US" smtClean="0"/>
              <a:t>Chapter 6 Copyright 2011 G. Tumbush, C. Spear v1.2</a:t>
            </a:r>
            <a:endParaRPr lang="en-US" dirty="0"/>
          </a:p>
        </p:txBody>
      </p:sp>
      <p:sp>
        <p:nvSpPr>
          <p:cNvPr id="9" name="Slide Number Placeholder 8"/>
          <p:cNvSpPr>
            <a:spLocks noGrp="1"/>
          </p:cNvSpPr>
          <p:nvPr>
            <p:ph type="sldNum" sz="quarter" idx="12"/>
          </p:nvPr>
        </p:nvSpPr>
        <p:spPr/>
        <p:txBody>
          <a:bodyPr/>
          <a:lstStyle/>
          <a:p>
            <a:fld id="{40AF488E-6686-480A-A715-D02D7FC0CDA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0A69C8-7B1B-4D10-8B34-B348A05B741C}" type="datetime1">
              <a:rPr lang="en-US" smtClean="0"/>
              <a:pPr/>
              <a:t>10/13/2011</a:t>
            </a:fld>
            <a:endParaRPr lang="en-US" dirty="0"/>
          </a:p>
        </p:txBody>
      </p:sp>
      <p:sp>
        <p:nvSpPr>
          <p:cNvPr id="4" name="Footer Placeholder 3"/>
          <p:cNvSpPr>
            <a:spLocks noGrp="1"/>
          </p:cNvSpPr>
          <p:nvPr>
            <p:ph type="ftr" sz="quarter" idx="11"/>
          </p:nvPr>
        </p:nvSpPr>
        <p:spPr/>
        <p:txBody>
          <a:bodyPr/>
          <a:lstStyle/>
          <a:p>
            <a:r>
              <a:rPr lang="en-US" smtClean="0"/>
              <a:t>Chapter 6 Copyright 2011 G. Tumbush, C. Spear v1.2</a:t>
            </a:r>
            <a:endParaRPr lang="en-US" dirty="0"/>
          </a:p>
        </p:txBody>
      </p:sp>
      <p:sp>
        <p:nvSpPr>
          <p:cNvPr id="5" name="Slide Number Placeholder 4"/>
          <p:cNvSpPr>
            <a:spLocks noGrp="1"/>
          </p:cNvSpPr>
          <p:nvPr>
            <p:ph type="sldNum" sz="quarter" idx="12"/>
          </p:nvPr>
        </p:nvSpPr>
        <p:spPr/>
        <p:txBody>
          <a:bodyPr/>
          <a:lstStyle/>
          <a:p>
            <a:fld id="{40AF488E-6686-480A-A715-D02D7FC0CDA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453A63-2B45-4A72-A9B1-B1129CEF6E37}" type="datetime1">
              <a:rPr lang="en-US" smtClean="0"/>
              <a:pPr/>
              <a:t>10/13/2011</a:t>
            </a:fld>
            <a:endParaRPr lang="en-US" dirty="0"/>
          </a:p>
        </p:txBody>
      </p:sp>
      <p:sp>
        <p:nvSpPr>
          <p:cNvPr id="3" name="Footer Placeholder 2"/>
          <p:cNvSpPr>
            <a:spLocks noGrp="1"/>
          </p:cNvSpPr>
          <p:nvPr>
            <p:ph type="ftr" sz="quarter" idx="11"/>
          </p:nvPr>
        </p:nvSpPr>
        <p:spPr/>
        <p:txBody>
          <a:bodyPr/>
          <a:lstStyle/>
          <a:p>
            <a:r>
              <a:rPr lang="en-US" smtClean="0"/>
              <a:t>Chapter 6 Copyright 2011 G. Tumbush, C. Spear v1.2</a:t>
            </a:r>
            <a:endParaRPr lang="en-US" dirty="0"/>
          </a:p>
        </p:txBody>
      </p:sp>
      <p:sp>
        <p:nvSpPr>
          <p:cNvPr id="4" name="Slide Number Placeholder 3"/>
          <p:cNvSpPr>
            <a:spLocks noGrp="1"/>
          </p:cNvSpPr>
          <p:nvPr>
            <p:ph type="sldNum" sz="quarter" idx="12"/>
          </p:nvPr>
        </p:nvSpPr>
        <p:spPr/>
        <p:txBody>
          <a:bodyPr/>
          <a:lstStyle/>
          <a:p>
            <a:fld id="{40AF488E-6686-480A-A715-D02D7FC0CDA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B398FF-74B3-42C5-9157-FEF57DF0E694}" type="datetime1">
              <a:rPr lang="en-US" smtClean="0"/>
              <a:pPr/>
              <a:t>10/13/2011</a:t>
            </a:fld>
            <a:endParaRPr lang="en-US" dirty="0"/>
          </a:p>
        </p:txBody>
      </p:sp>
      <p:sp>
        <p:nvSpPr>
          <p:cNvPr id="6" name="Footer Placeholder 5"/>
          <p:cNvSpPr>
            <a:spLocks noGrp="1"/>
          </p:cNvSpPr>
          <p:nvPr>
            <p:ph type="ftr" sz="quarter" idx="11"/>
          </p:nvPr>
        </p:nvSpPr>
        <p:spPr/>
        <p:txBody>
          <a:bodyPr/>
          <a:lstStyle/>
          <a:p>
            <a:r>
              <a:rPr lang="en-US" smtClean="0"/>
              <a:t>Chapter 6 Copyright 2011 G. Tumbush, C. Spear v1.2</a:t>
            </a:r>
            <a:endParaRPr lang="en-US" dirty="0"/>
          </a:p>
        </p:txBody>
      </p:sp>
      <p:sp>
        <p:nvSpPr>
          <p:cNvPr id="7" name="Slide Number Placeholder 6"/>
          <p:cNvSpPr>
            <a:spLocks noGrp="1"/>
          </p:cNvSpPr>
          <p:nvPr>
            <p:ph type="sldNum" sz="quarter" idx="12"/>
          </p:nvPr>
        </p:nvSpPr>
        <p:spPr/>
        <p:txBody>
          <a:bodyPr/>
          <a:lstStyle/>
          <a:p>
            <a:fld id="{40AF488E-6686-480A-A715-D02D7FC0CDA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BECDB4-375A-497F-B97C-87283AD6D537}" type="datetime1">
              <a:rPr lang="en-US" smtClean="0"/>
              <a:pPr/>
              <a:t>10/13/2011</a:t>
            </a:fld>
            <a:endParaRPr lang="en-US" dirty="0"/>
          </a:p>
        </p:txBody>
      </p:sp>
      <p:sp>
        <p:nvSpPr>
          <p:cNvPr id="6" name="Footer Placeholder 5"/>
          <p:cNvSpPr>
            <a:spLocks noGrp="1"/>
          </p:cNvSpPr>
          <p:nvPr>
            <p:ph type="ftr" sz="quarter" idx="11"/>
          </p:nvPr>
        </p:nvSpPr>
        <p:spPr/>
        <p:txBody>
          <a:bodyPr/>
          <a:lstStyle/>
          <a:p>
            <a:r>
              <a:rPr lang="en-US" smtClean="0"/>
              <a:t>Chapter 6 Copyright 2011 G. Tumbush, C. Spear v1.2</a:t>
            </a:r>
            <a:endParaRPr lang="en-US" dirty="0"/>
          </a:p>
        </p:txBody>
      </p:sp>
      <p:sp>
        <p:nvSpPr>
          <p:cNvPr id="7" name="Slide Number Placeholder 6"/>
          <p:cNvSpPr>
            <a:spLocks noGrp="1"/>
          </p:cNvSpPr>
          <p:nvPr>
            <p:ph type="sldNum" sz="quarter" idx="12"/>
          </p:nvPr>
        </p:nvSpPr>
        <p:spPr/>
        <p:txBody>
          <a:bodyPr/>
          <a:lstStyle/>
          <a:p>
            <a:fld id="{40AF488E-6686-480A-A715-D02D7FC0CDA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7D8984-B8B8-430C-A133-F1726922013E}" type="datetime1">
              <a:rPr lang="en-US" smtClean="0"/>
              <a:pPr/>
              <a:t>10/13/2011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Chapter 6 Copyright 2011 G. Tumbush, C. Spear v1.2</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F488E-6686-480A-A715-D02D7FC0CDA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file:///C:\Documents%20and%20Settings\Greg\My%20Documents\verif_book\Chap_1_Verification_Guidelines\Fig%201-3%20constrainted%20random%20test%20progress.vsd"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oleObject" Target="file:///C:\Documents%20and%20Settings\Greg\My%20Documents\verif_book\Chap_6_Randomization\randc.vsd"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dirty="0" smtClean="0"/>
              <a:t>Chapter 6 Copyright 2011 G. Tumbush, C. Spear v1.2</a:t>
            </a:r>
            <a:endParaRPr lang="en-US" dirty="0"/>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dirty="0" smtClean="0"/>
              <a:t>Chapter 6, Randomization Topics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a:t>
            </a:fld>
            <a:endParaRPr lang="en-US" dirty="0"/>
          </a:p>
        </p:txBody>
      </p:sp>
      <p:sp>
        <p:nvSpPr>
          <p:cNvPr id="5" name="TextBox 4"/>
          <p:cNvSpPr txBox="1"/>
          <p:nvPr/>
        </p:nvSpPr>
        <p:spPr>
          <a:xfrm>
            <a:off x="533400" y="914400"/>
            <a:ext cx="8153400" cy="4358116"/>
          </a:xfrm>
          <a:prstGeom prst="rect">
            <a:avLst/>
          </a:prstGeom>
          <a:noFill/>
        </p:spPr>
        <p:txBody>
          <a:bodyPr wrap="square" rtlCol="0">
            <a:spAutoFit/>
          </a:bodyPr>
          <a:lstStyle/>
          <a:p>
            <a:pPr>
              <a:lnSpc>
                <a:spcPct val="90000"/>
              </a:lnSpc>
              <a:buFont typeface="Arial" pitchFamily="34" charset="0"/>
              <a:buChar char="•"/>
            </a:pPr>
            <a:r>
              <a:rPr lang="en-US" sz="2400" dirty="0" smtClean="0"/>
              <a:t>Introduction to randomization</a:t>
            </a:r>
          </a:p>
          <a:p>
            <a:pPr>
              <a:lnSpc>
                <a:spcPct val="90000"/>
              </a:lnSpc>
              <a:buFont typeface="Arial" pitchFamily="34" charset="0"/>
              <a:buChar char="•"/>
            </a:pPr>
            <a:r>
              <a:rPr lang="en-US" sz="2400" dirty="0" smtClean="0"/>
              <a:t>What to randomize?</a:t>
            </a:r>
          </a:p>
          <a:p>
            <a:pPr>
              <a:lnSpc>
                <a:spcPct val="90000"/>
              </a:lnSpc>
              <a:buFont typeface="Arial" pitchFamily="34" charset="0"/>
              <a:buChar char="•"/>
            </a:pPr>
            <a:r>
              <a:rPr lang="en-US" sz="2400" dirty="0" smtClean="0"/>
              <a:t>A simple class with random variables</a:t>
            </a:r>
          </a:p>
          <a:p>
            <a:pPr>
              <a:lnSpc>
                <a:spcPct val="90000"/>
              </a:lnSpc>
              <a:buFont typeface="Arial" pitchFamily="34" charset="0"/>
              <a:buChar char="•"/>
            </a:pPr>
            <a:r>
              <a:rPr lang="en-US" sz="2400" dirty="0" smtClean="0"/>
              <a:t>Weighted distributions</a:t>
            </a:r>
          </a:p>
          <a:p>
            <a:pPr>
              <a:lnSpc>
                <a:spcPct val="90000"/>
              </a:lnSpc>
              <a:buFont typeface="Arial" pitchFamily="34" charset="0"/>
              <a:buChar char="•"/>
            </a:pPr>
            <a:r>
              <a:rPr lang="en-US" sz="2400" dirty="0" smtClean="0"/>
              <a:t>Conditional constraints</a:t>
            </a:r>
          </a:p>
          <a:p>
            <a:pPr>
              <a:lnSpc>
                <a:spcPct val="90000"/>
              </a:lnSpc>
              <a:buFont typeface="Arial" pitchFamily="34" charset="0"/>
              <a:buChar char="•"/>
            </a:pPr>
            <a:r>
              <a:rPr lang="en-US" sz="2400" dirty="0" smtClean="0"/>
              <a:t>Solution probabilities</a:t>
            </a:r>
          </a:p>
          <a:p>
            <a:pPr>
              <a:lnSpc>
                <a:spcPct val="90000"/>
              </a:lnSpc>
              <a:buFont typeface="Arial" pitchFamily="34" charset="0"/>
              <a:buChar char="•"/>
            </a:pPr>
            <a:r>
              <a:rPr lang="en-US" sz="2400" dirty="0" smtClean="0"/>
              <a:t>Controlling constraints</a:t>
            </a:r>
          </a:p>
          <a:p>
            <a:pPr>
              <a:lnSpc>
                <a:spcPct val="90000"/>
              </a:lnSpc>
              <a:buFont typeface="Arial" pitchFamily="34" charset="0"/>
              <a:buChar char="•"/>
            </a:pPr>
            <a:r>
              <a:rPr lang="en-US" sz="2400" dirty="0" smtClean="0"/>
              <a:t>Constraint tips and techniques</a:t>
            </a:r>
          </a:p>
          <a:p>
            <a:pPr>
              <a:lnSpc>
                <a:spcPct val="90000"/>
              </a:lnSpc>
              <a:buFont typeface="Arial" pitchFamily="34" charset="0"/>
              <a:buChar char="•"/>
            </a:pPr>
            <a:r>
              <a:rPr lang="en-US" sz="2400" dirty="0" smtClean="0"/>
              <a:t>Common Randomization Problems</a:t>
            </a:r>
          </a:p>
          <a:p>
            <a:pPr>
              <a:lnSpc>
                <a:spcPct val="90000"/>
              </a:lnSpc>
              <a:buFont typeface="Arial" pitchFamily="34" charset="0"/>
              <a:buChar char="•"/>
            </a:pPr>
            <a:r>
              <a:rPr lang="en-US" sz="2400" dirty="0" smtClean="0"/>
              <a:t>Iterative and Array Constraints</a:t>
            </a:r>
          </a:p>
          <a:p>
            <a:pPr>
              <a:lnSpc>
                <a:spcPct val="90000"/>
              </a:lnSpc>
              <a:buFont typeface="Arial" pitchFamily="34" charset="0"/>
              <a:buChar char="•"/>
            </a:pPr>
            <a:r>
              <a:rPr lang="en-US" sz="2400" dirty="0" smtClean="0"/>
              <a:t>Atomic Stimulus Gen vs Scenario Gen</a:t>
            </a:r>
          </a:p>
          <a:p>
            <a:pPr>
              <a:lnSpc>
                <a:spcPct val="90000"/>
              </a:lnSpc>
              <a:buFont typeface="Arial" pitchFamily="34" charset="0"/>
              <a:buChar char="•"/>
            </a:pPr>
            <a:r>
              <a:rPr lang="en-US" sz="2400" dirty="0" smtClean="0"/>
              <a:t>Random Device Configuration</a:t>
            </a:r>
          </a:p>
          <a:p>
            <a:pPr>
              <a:lnSpc>
                <a:spcPct val="90000"/>
              </a:lnSpc>
              <a:buFont typeface="Arial" pitchFamily="34" charset="0"/>
              <a:buChar char="•"/>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6.3.4 What can be randomized?</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10</a:t>
            </a:fld>
            <a:endParaRPr lang="en-US" dirty="0"/>
          </a:p>
        </p:txBody>
      </p:sp>
      <p:sp>
        <p:nvSpPr>
          <p:cNvPr id="12" name="TextBox 11"/>
          <p:cNvSpPr txBox="1"/>
          <p:nvPr/>
        </p:nvSpPr>
        <p:spPr>
          <a:xfrm>
            <a:off x="381000" y="914400"/>
            <a:ext cx="8458200" cy="3046988"/>
          </a:xfrm>
          <a:prstGeom prst="rect">
            <a:avLst/>
          </a:prstGeom>
          <a:noFill/>
        </p:spPr>
        <p:txBody>
          <a:bodyPr wrap="square" rtlCol="0">
            <a:spAutoFit/>
          </a:bodyPr>
          <a:lstStyle/>
          <a:p>
            <a:pPr>
              <a:buFont typeface="Arial" pitchFamily="34" charset="0"/>
              <a:buChar char="•"/>
            </a:pPr>
            <a:r>
              <a:rPr lang="en-US" sz="2400" dirty="0" smtClean="0"/>
              <a:t>2-state variables</a:t>
            </a:r>
          </a:p>
          <a:p>
            <a:pPr>
              <a:buFont typeface="Arial" pitchFamily="34" charset="0"/>
              <a:buChar char="•"/>
            </a:pPr>
            <a:r>
              <a:rPr lang="en-US" sz="2400" dirty="0" smtClean="0">
                <a:cs typeface="Times New Roman" pitchFamily="18" charset="0"/>
              </a:rPr>
              <a:t>4-state variables except no X’s or Z’s will be created.</a:t>
            </a:r>
          </a:p>
          <a:p>
            <a:pPr>
              <a:buFont typeface="Arial" pitchFamily="34" charset="0"/>
              <a:buChar char="•"/>
            </a:pPr>
            <a:r>
              <a:rPr lang="en-US" sz="2400" dirty="0" smtClean="0">
                <a:cs typeface="Times New Roman" pitchFamily="18" charset="0"/>
              </a:rPr>
              <a:t>Integers</a:t>
            </a:r>
          </a:p>
          <a:p>
            <a:pPr>
              <a:buFont typeface="Arial" pitchFamily="34" charset="0"/>
              <a:buChar char="•"/>
            </a:pPr>
            <a:r>
              <a:rPr lang="en-US" sz="2400" dirty="0" smtClean="0">
                <a:cs typeface="Times New Roman" pitchFamily="18" charset="0"/>
              </a:rPr>
              <a:t>Bit vectors</a:t>
            </a:r>
          </a:p>
          <a:p>
            <a:pPr>
              <a:buFont typeface="Arial" pitchFamily="34" charset="0"/>
              <a:buChar char="•"/>
            </a:pPr>
            <a:r>
              <a:rPr lang="en-US" sz="2400" smtClean="0">
                <a:cs typeface="Times New Roman" pitchFamily="18" charset="0"/>
              </a:rPr>
              <a:t>Arrays</a:t>
            </a:r>
          </a:p>
          <a:p>
            <a:pPr>
              <a:buFont typeface="Arial" pitchFamily="34" charset="0"/>
              <a:buChar char="•"/>
            </a:pPr>
            <a:r>
              <a:rPr lang="en-US" sz="2400" smtClean="0">
                <a:cs typeface="Times New Roman" pitchFamily="18" charset="0"/>
              </a:rPr>
              <a:t>Time</a:t>
            </a:r>
            <a:endParaRPr lang="en-US" sz="2400" dirty="0" smtClean="0">
              <a:cs typeface="Times New Roman" pitchFamily="18" charset="0"/>
            </a:endParaRPr>
          </a:p>
          <a:p>
            <a:pPr>
              <a:buFont typeface="Arial" pitchFamily="34" charset="0"/>
              <a:buChar char="•"/>
            </a:pPr>
            <a:r>
              <a:rPr lang="en-US" sz="2400" strike="sngStrike" dirty="0" smtClean="0">
                <a:solidFill>
                  <a:srgbClr val="FF0000"/>
                </a:solidFill>
                <a:cs typeface="Times New Roman" pitchFamily="18" charset="0"/>
              </a:rPr>
              <a:t>Real, string</a:t>
            </a:r>
          </a:p>
          <a:p>
            <a:pPr>
              <a:buFont typeface="Arial" pitchFamily="34" charset="0"/>
              <a:buChar char="•"/>
            </a:pPr>
            <a:r>
              <a:rPr lang="en-US" sz="2400" strike="sngStrike" dirty="0" smtClean="0">
                <a:solidFill>
                  <a:srgbClr val="FF0000"/>
                </a:solidFill>
                <a:cs typeface="Times New Roman" pitchFamily="18" charset="0"/>
              </a:rPr>
              <a:t>Handle in constraint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Constraint Exercise 1</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11</a:t>
            </a:fld>
            <a:endParaRPr lang="en-US" dirty="0"/>
          </a:p>
        </p:txBody>
      </p:sp>
      <p:sp>
        <p:nvSpPr>
          <p:cNvPr id="12" name="TextBox 11"/>
          <p:cNvSpPr txBox="1"/>
          <p:nvPr/>
        </p:nvSpPr>
        <p:spPr>
          <a:xfrm>
            <a:off x="228600" y="914400"/>
            <a:ext cx="8610600" cy="2308324"/>
          </a:xfrm>
          <a:prstGeom prst="rect">
            <a:avLst/>
          </a:prstGeom>
          <a:noFill/>
        </p:spPr>
        <p:txBody>
          <a:bodyPr wrap="square" rtlCol="0">
            <a:spAutoFit/>
          </a:bodyPr>
          <a:lstStyle/>
          <a:p>
            <a:pPr lvl="0"/>
            <a:r>
              <a:rPr lang="en-US" sz="2400" dirty="0" smtClean="0"/>
              <a:t>Write the SystemVerilog code for the following items:</a:t>
            </a:r>
          </a:p>
          <a:p>
            <a:pPr lvl="0"/>
            <a:r>
              <a:rPr lang="en-US" sz="2400" dirty="0" smtClean="0"/>
              <a:t>1) Create a class </a:t>
            </a:r>
            <a:r>
              <a:rPr lang="en-US" sz="2400" spc="-150" dirty="0" smtClean="0">
                <a:latin typeface="Courier New" pitchFamily="49" charset="0"/>
                <a:cs typeface="Courier New" pitchFamily="49" charset="0"/>
              </a:rPr>
              <a:t>Exercise1</a:t>
            </a:r>
            <a:r>
              <a:rPr lang="en-US" sz="2400" dirty="0" smtClean="0"/>
              <a:t> containing two variables, 8-bit </a:t>
            </a:r>
            <a:r>
              <a:rPr lang="en-US" sz="2400" spc="-150" dirty="0" smtClean="0">
                <a:latin typeface="Courier New" pitchFamily="49" charset="0"/>
                <a:cs typeface="Courier New" pitchFamily="49" charset="0"/>
              </a:rPr>
              <a:t>data</a:t>
            </a:r>
            <a:r>
              <a:rPr lang="en-US" sz="2400" dirty="0" smtClean="0"/>
              <a:t> and 4-bit </a:t>
            </a:r>
            <a:r>
              <a:rPr lang="en-US" sz="2400" spc="-150" dirty="0" smtClean="0">
                <a:latin typeface="Courier New" pitchFamily="49" charset="0"/>
                <a:cs typeface="Courier New" pitchFamily="49" charset="0"/>
              </a:rPr>
              <a:t>address</a:t>
            </a:r>
            <a:r>
              <a:rPr lang="en-US" sz="2400" dirty="0" smtClean="0"/>
              <a:t>. Create a constraint block that keeps </a:t>
            </a:r>
            <a:r>
              <a:rPr lang="en-US" sz="2400" spc="-150" dirty="0" smtClean="0">
                <a:latin typeface="Courier New" pitchFamily="49" charset="0"/>
                <a:cs typeface="Courier New" pitchFamily="49" charset="0"/>
              </a:rPr>
              <a:t>address</a:t>
            </a:r>
            <a:r>
              <a:rPr lang="en-US" sz="2400" dirty="0" smtClean="0"/>
              <a:t> to 3 or 4.</a:t>
            </a:r>
          </a:p>
          <a:p>
            <a:pPr lvl="0"/>
            <a:r>
              <a:rPr lang="en-US" sz="2400" dirty="0" smtClean="0"/>
              <a:t>2) In an </a:t>
            </a:r>
            <a:r>
              <a:rPr lang="en-US" sz="2400" spc="-150" dirty="0" smtClean="0">
                <a:latin typeface="Courier New" pitchFamily="49" charset="0"/>
                <a:cs typeface="Courier New" pitchFamily="49" charset="0"/>
              </a:rPr>
              <a:t>initial</a:t>
            </a:r>
            <a:r>
              <a:rPr lang="en-US" sz="2400" dirty="0" smtClean="0"/>
              <a:t> block, construct an </a:t>
            </a:r>
            <a:r>
              <a:rPr lang="en-US" sz="2400" spc="-150" dirty="0" smtClean="0">
                <a:latin typeface="Courier New" pitchFamily="49" charset="0"/>
                <a:cs typeface="Courier New" pitchFamily="49" charset="0"/>
              </a:rPr>
              <a:t>Exercise1</a:t>
            </a:r>
            <a:r>
              <a:rPr lang="en-US" sz="2400" dirty="0" smtClean="0"/>
              <a:t> object and randomize it. Check the status from randomization.</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6.4.2 Simple Expressions</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12</a:t>
            </a:fld>
            <a:endParaRPr lang="en-US" dirty="0"/>
          </a:p>
        </p:txBody>
      </p:sp>
      <p:sp>
        <p:nvSpPr>
          <p:cNvPr id="6" name="Rectangle 5"/>
          <p:cNvSpPr/>
          <p:nvPr/>
        </p:nvSpPr>
        <p:spPr>
          <a:xfrm>
            <a:off x="381000" y="838200"/>
            <a:ext cx="8458200" cy="4524315"/>
          </a:xfrm>
          <a:prstGeom prst="rect">
            <a:avLst/>
          </a:prstGeom>
        </p:spPr>
        <p:txBody>
          <a:bodyPr wrap="square">
            <a:spAutoFit/>
          </a:bodyPr>
          <a:lstStyle/>
          <a:p>
            <a:pPr>
              <a:buFont typeface="Arial" pitchFamily="34" charset="0"/>
              <a:buChar char="•"/>
            </a:pPr>
            <a:r>
              <a:rPr lang="en-US" sz="2400" dirty="0" smtClean="0"/>
              <a:t>Each constraint expression can contain only 1 relational operator</a:t>
            </a:r>
          </a:p>
          <a:p>
            <a:pPr lvl="1">
              <a:buFont typeface="Arial" pitchFamily="34" charset="0"/>
              <a:buChar char="•"/>
            </a:pPr>
            <a:r>
              <a:rPr lang="en-US" sz="2400" dirty="0" smtClean="0"/>
              <a:t> </a:t>
            </a:r>
            <a:r>
              <a:rPr lang="en-US" sz="2400" spc="-150" dirty="0" smtClean="0">
                <a:latin typeface="Courier New" pitchFamily="49" charset="0"/>
                <a:cs typeface="Courier New" pitchFamily="49" charset="0"/>
              </a:rPr>
              <a:t>&lt;, &lt;=, </a:t>
            </a:r>
            <a:r>
              <a:rPr lang="en-US" sz="2400" spc="-150" smtClean="0">
                <a:latin typeface="Courier New" pitchFamily="49" charset="0"/>
                <a:cs typeface="Courier New" pitchFamily="49" charset="0"/>
              </a:rPr>
              <a:t>==, &gt;,=&gt;</a:t>
            </a:r>
            <a:endParaRPr lang="en-US" sz="2400" spc="-150" dirty="0" smtClean="0">
              <a:latin typeface="Courier New" pitchFamily="49" charset="0"/>
              <a:cs typeface="Courier New" pitchFamily="49" charset="0"/>
            </a:endParaRP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pPr>
              <a:buFont typeface="Arial" pitchFamily="34" charset="0"/>
              <a:buChar char="•"/>
            </a:pPr>
            <a:r>
              <a:rPr lang="en-US" sz="2400" dirty="0" smtClean="0"/>
              <a:t>Constraint bad is broken down into multiple binary relational expressions from left to right.</a:t>
            </a:r>
          </a:p>
          <a:p>
            <a:pPr>
              <a:buFont typeface="Arial" pitchFamily="34" charset="0"/>
              <a:buChar char="•"/>
            </a:pPr>
            <a:r>
              <a:rPr lang="en-US" sz="2400" dirty="0" smtClean="0"/>
              <a:t> </a:t>
            </a:r>
            <a:r>
              <a:rPr lang="en-US" sz="2100" spc="-150" dirty="0" smtClean="0">
                <a:latin typeface="Courier New" pitchFamily="49" charset="0"/>
                <a:cs typeface="Courier New" pitchFamily="49" charset="0"/>
              </a:rPr>
              <a:t>lo &lt; med </a:t>
            </a:r>
            <a:r>
              <a:rPr lang="en-US" sz="2400" dirty="0" smtClean="0"/>
              <a:t>is evaluated. Results in 0 or 1</a:t>
            </a:r>
          </a:p>
          <a:p>
            <a:pPr>
              <a:buFont typeface="Arial" pitchFamily="34" charset="0"/>
              <a:buChar char="•"/>
            </a:pPr>
            <a:r>
              <a:rPr lang="en-US" sz="2400" dirty="0" smtClean="0"/>
              <a:t> </a:t>
            </a:r>
            <a:r>
              <a:rPr lang="en-US" sz="2100" dirty="0" smtClean="0">
                <a:latin typeface="Courier New" pitchFamily="49" charset="0"/>
                <a:cs typeface="Courier New" pitchFamily="49" charset="0"/>
              </a:rPr>
              <a:t>0</a:t>
            </a:r>
            <a:r>
              <a:rPr lang="en-US" sz="2400" dirty="0" smtClean="0"/>
              <a:t> or </a:t>
            </a:r>
            <a:r>
              <a:rPr lang="en-US" sz="2100" dirty="0" smtClean="0">
                <a:latin typeface="Courier New" pitchFamily="49" charset="0"/>
                <a:cs typeface="Courier New" pitchFamily="49" charset="0"/>
              </a:rPr>
              <a:t>1 &gt; hi </a:t>
            </a:r>
            <a:r>
              <a:rPr lang="en-US" sz="2400" dirty="0" smtClean="0"/>
              <a:t>is evaluated. </a:t>
            </a:r>
          </a:p>
        </p:txBody>
      </p:sp>
      <p:cxnSp>
        <p:nvCxnSpPr>
          <p:cNvPr id="10" name="Straight Connector 9"/>
          <p:cNvCxnSpPr/>
          <p:nvPr/>
        </p:nvCxnSpPr>
        <p:spPr>
          <a:xfrm rot="10800000">
            <a:off x="914400" y="2743200"/>
            <a:ext cx="3657600" cy="1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28600" y="1752600"/>
            <a:ext cx="5069016" cy="1384995"/>
          </a:xfrm>
          <a:prstGeom prst="rect">
            <a:avLst/>
          </a:prstGeom>
          <a:solidFill>
            <a:srgbClr val="FFFFCC"/>
          </a:solidFill>
          <a:ln>
            <a:solidFill>
              <a:schemeClr val="tx1"/>
            </a:solidFill>
          </a:ln>
        </p:spPr>
        <p:txBody>
          <a:bodyPr wrap="none" rtlCol="0">
            <a:spAutoFit/>
          </a:bodyPr>
          <a:lstStyle/>
          <a:p>
            <a:r>
              <a:rPr lang="en-US" sz="2100" spc="-150" noProof="1" smtClean="0">
                <a:latin typeface="Courier New" pitchFamily="49" charset="0"/>
                <a:cs typeface="Courier New" pitchFamily="49" charset="0"/>
              </a:rPr>
              <a:t>class Order_bad;</a:t>
            </a:r>
          </a:p>
          <a:p>
            <a:pPr lvl="1"/>
            <a:r>
              <a:rPr lang="en-US" sz="2100" spc="-150" noProof="1" smtClean="0">
                <a:latin typeface="Courier New" pitchFamily="49" charset="0"/>
                <a:cs typeface="Courier New" pitchFamily="49" charset="0"/>
              </a:rPr>
              <a:t>rand bit [7:0] lo, med, hi;</a:t>
            </a:r>
          </a:p>
          <a:p>
            <a:pPr lvl="1"/>
            <a:r>
              <a:rPr lang="en-US" sz="2100" spc="-150" noProof="1" smtClean="0">
                <a:latin typeface="Courier New" pitchFamily="49" charset="0"/>
                <a:cs typeface="Courier New" pitchFamily="49" charset="0"/>
              </a:rPr>
              <a:t>constraint bad {lo &lt; med &lt; hi;}</a:t>
            </a:r>
          </a:p>
          <a:p>
            <a:r>
              <a:rPr lang="en-US" sz="2100" spc="-150" noProof="1" smtClean="0">
                <a:latin typeface="Courier New" pitchFamily="49" charset="0"/>
                <a:cs typeface="Courier New" pitchFamily="49" charset="0"/>
              </a:rPr>
              <a:t>endclass</a:t>
            </a:r>
          </a:p>
        </p:txBody>
      </p:sp>
      <p:sp>
        <p:nvSpPr>
          <p:cNvPr id="11" name="TextBox 10"/>
          <p:cNvSpPr txBox="1"/>
          <p:nvPr/>
        </p:nvSpPr>
        <p:spPr>
          <a:xfrm>
            <a:off x="457200" y="5486400"/>
            <a:ext cx="3894015" cy="738664"/>
          </a:xfrm>
          <a:prstGeom prst="rect">
            <a:avLst/>
          </a:prstGeom>
          <a:solidFill>
            <a:srgbClr val="FFFFCC"/>
          </a:solidFill>
          <a:ln>
            <a:solidFill>
              <a:schemeClr val="tx1"/>
            </a:solidFill>
          </a:ln>
        </p:spPr>
        <p:txBody>
          <a:bodyPr wrap="none" rtlCol="0">
            <a:spAutoFit/>
          </a:bodyPr>
          <a:lstStyle/>
          <a:p>
            <a:r>
              <a:rPr lang="en-US" sz="2100" spc="-150" noProof="1" smtClean="0">
                <a:latin typeface="Courier New" pitchFamily="49" charset="0"/>
                <a:cs typeface="Courier New" pitchFamily="49" charset="0"/>
              </a:rPr>
              <a:t>constraint good{lo &lt; med; </a:t>
            </a:r>
          </a:p>
          <a:p>
            <a:r>
              <a:rPr lang="en-US" sz="2100" spc="-150" noProof="1" smtClean="0">
                <a:latin typeface="Courier New" pitchFamily="49" charset="0"/>
                <a:cs typeface="Courier New" pitchFamily="49" charset="0"/>
              </a:rPr>
              <a:t>                med &lt; hi;}</a:t>
            </a:r>
          </a:p>
        </p:txBody>
      </p:sp>
      <p:sp>
        <p:nvSpPr>
          <p:cNvPr id="12" name="TextBox 11"/>
          <p:cNvSpPr txBox="1"/>
          <p:nvPr/>
        </p:nvSpPr>
        <p:spPr>
          <a:xfrm>
            <a:off x="5334000" y="1752600"/>
            <a:ext cx="3650358" cy="1446550"/>
          </a:xfrm>
          <a:prstGeom prst="rect">
            <a:avLst/>
          </a:prstGeom>
          <a:solidFill>
            <a:srgbClr val="CCFFFF"/>
          </a:solidFill>
          <a:ln>
            <a:solidFill>
              <a:schemeClr val="tx1"/>
            </a:solidFill>
          </a:ln>
        </p:spPr>
        <p:txBody>
          <a:bodyPr wrap="none" rtlCol="0">
            <a:spAutoFit/>
          </a:bodyPr>
          <a:lstStyle/>
          <a:p>
            <a:r>
              <a:rPr lang="en-US" sz="2200" spc="-150" noProof="1" smtClean="0">
                <a:latin typeface="Courier New" pitchFamily="49" charset="0"/>
                <a:cs typeface="Courier New" pitchFamily="49" charset="0"/>
              </a:rPr>
              <a:t>lo=20,  med=224, hi=164</a:t>
            </a:r>
          </a:p>
          <a:p>
            <a:r>
              <a:rPr lang="en-US" sz="2200" spc="-150" noProof="1" smtClean="0">
                <a:latin typeface="Courier New" pitchFamily="49" charset="0"/>
                <a:cs typeface="Courier New" pitchFamily="49" charset="0"/>
              </a:rPr>
              <a:t>lo=114, med=39,  hi=189</a:t>
            </a:r>
          </a:p>
          <a:p>
            <a:r>
              <a:rPr lang="en-US" sz="2200" spc="-150" noProof="1" smtClean="0">
                <a:latin typeface="Courier New" pitchFamily="49" charset="0"/>
                <a:cs typeface="Courier New" pitchFamily="49" charset="0"/>
              </a:rPr>
              <a:t>lo=186, med=148, hi=161</a:t>
            </a:r>
          </a:p>
          <a:p>
            <a:r>
              <a:rPr lang="en-US" sz="2200" spc="-150" noProof="1" smtClean="0">
                <a:latin typeface="Courier New" pitchFamily="49" charset="0"/>
                <a:cs typeface="Courier New" pitchFamily="49" charset="0"/>
              </a:rPr>
              <a:t>lo=214, med=223, hi=201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uiExpand="1" build="p"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6.4.3 Equivalence Expressions</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13</a:t>
            </a:fld>
            <a:endParaRPr lang="en-US" dirty="0"/>
          </a:p>
        </p:txBody>
      </p:sp>
      <p:sp>
        <p:nvSpPr>
          <p:cNvPr id="6" name="Rectangle 5"/>
          <p:cNvSpPr/>
          <p:nvPr/>
        </p:nvSpPr>
        <p:spPr>
          <a:xfrm>
            <a:off x="228600" y="838200"/>
            <a:ext cx="8763000" cy="3785652"/>
          </a:xfrm>
          <a:prstGeom prst="rect">
            <a:avLst/>
          </a:prstGeom>
        </p:spPr>
        <p:txBody>
          <a:bodyPr wrap="square">
            <a:spAutoFit/>
          </a:bodyPr>
          <a:lstStyle/>
          <a:p>
            <a:pPr>
              <a:buFont typeface="Arial" pitchFamily="34" charset="0"/>
              <a:buChar char="•"/>
            </a:pPr>
            <a:r>
              <a:rPr lang="en-US" sz="2400" dirty="0" smtClean="0"/>
              <a:t>Suppose you want to constrain a value to be equal to an expression</a:t>
            </a:r>
          </a:p>
          <a:p>
            <a:endParaRPr lang="en-US" sz="2400" dirty="0" smtClean="0"/>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a:buFont typeface="Arial" pitchFamily="34" charset="0"/>
              <a:buChar char="•"/>
            </a:pPr>
            <a:r>
              <a:rPr lang="en-US" sz="2400" dirty="0" smtClean="0"/>
              <a:t> </a:t>
            </a:r>
            <a:r>
              <a:rPr lang="en-US" sz="2100" dirty="0" smtClean="0">
                <a:latin typeface="Courier New" pitchFamily="49" charset="0"/>
                <a:cs typeface="Courier New" pitchFamily="49" charset="0"/>
              </a:rPr>
              <a:t>len</a:t>
            </a:r>
            <a:r>
              <a:rPr lang="en-US" sz="2400" dirty="0" smtClean="0"/>
              <a:t> must be declared as random</a:t>
            </a:r>
          </a:p>
          <a:p>
            <a:pPr>
              <a:buFont typeface="Arial" pitchFamily="34" charset="0"/>
              <a:buChar char="•"/>
            </a:pPr>
            <a:r>
              <a:rPr lang="en-US" sz="2400" dirty="0" smtClean="0"/>
              <a:t>Using </a:t>
            </a:r>
            <a:r>
              <a:rPr lang="en-US" sz="2100" dirty="0" smtClean="0">
                <a:latin typeface="Courier New" pitchFamily="49" charset="0"/>
                <a:cs typeface="Courier New" pitchFamily="49" charset="0"/>
              </a:rPr>
              <a:t>=</a:t>
            </a:r>
            <a:r>
              <a:rPr lang="en-US" sz="2400" dirty="0" smtClean="0"/>
              <a:t> is a syntax error</a:t>
            </a:r>
          </a:p>
          <a:p>
            <a:endParaRPr lang="en-US" sz="2400" dirty="0" smtClean="0"/>
          </a:p>
        </p:txBody>
      </p:sp>
      <p:sp>
        <p:nvSpPr>
          <p:cNvPr id="9" name="TextBox 8"/>
          <p:cNvSpPr txBox="1"/>
          <p:nvPr/>
        </p:nvSpPr>
        <p:spPr>
          <a:xfrm>
            <a:off x="304800" y="1524000"/>
            <a:ext cx="7718780" cy="1446550"/>
          </a:xfrm>
          <a:prstGeom prst="rect">
            <a:avLst/>
          </a:prstGeom>
          <a:solidFill>
            <a:srgbClr val="FFFFCC"/>
          </a:solidFill>
          <a:ln>
            <a:solidFill>
              <a:schemeClr val="tx1"/>
            </a:solidFill>
          </a:ln>
        </p:spPr>
        <p:txBody>
          <a:bodyPr wrap="none" rtlCol="0">
            <a:spAutoFit/>
          </a:bodyPr>
          <a:lstStyle/>
          <a:p>
            <a:r>
              <a:rPr lang="en-US" sz="2200" spc="-150" noProof="1" smtClean="0">
                <a:latin typeface="Courier New" pitchFamily="49" charset="0"/>
                <a:cs typeface="Courier New" pitchFamily="49" charset="0"/>
              </a:rPr>
              <a:t>class order;</a:t>
            </a:r>
          </a:p>
          <a:p>
            <a:r>
              <a:rPr lang="en-US" sz="2200" spc="-150" noProof="1" smtClean="0">
                <a:latin typeface="Courier New" pitchFamily="49" charset="0"/>
                <a:cs typeface="Courier New" pitchFamily="49" charset="0"/>
              </a:rPr>
              <a:t>   rand bit [7:0] addr_mode, size, len;</a:t>
            </a:r>
          </a:p>
          <a:p>
            <a:r>
              <a:rPr lang="en-US" sz="2200" spc="-150" noProof="1" smtClean="0">
                <a:latin typeface="Courier New" pitchFamily="49" charset="0"/>
                <a:cs typeface="Courier New" pitchFamily="49" charset="0"/>
              </a:rPr>
              <a:t>   constraint order_c {len == addr_mode*4 + size;}</a:t>
            </a:r>
          </a:p>
          <a:p>
            <a:r>
              <a:rPr lang="en-US" sz="2200" spc="-150" noProof="1" smtClean="0">
                <a:latin typeface="Courier New" pitchFamily="49" charset="0"/>
                <a:cs typeface="Courier New" pitchFamily="49" charset="0"/>
              </a:rPr>
              <a:t> endclass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uiExpand="1"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6.4.4 Weighted Distributions</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14</a:t>
            </a:fld>
            <a:endParaRPr lang="en-US" dirty="0"/>
          </a:p>
        </p:txBody>
      </p:sp>
      <p:sp>
        <p:nvSpPr>
          <p:cNvPr id="6" name="Rectangle 5"/>
          <p:cNvSpPr/>
          <p:nvPr/>
        </p:nvSpPr>
        <p:spPr>
          <a:xfrm>
            <a:off x="228600" y="838200"/>
            <a:ext cx="8763000" cy="6971139"/>
          </a:xfrm>
          <a:prstGeom prst="rect">
            <a:avLst/>
          </a:prstGeom>
        </p:spPr>
        <p:txBody>
          <a:bodyPr wrap="square">
            <a:spAutoFit/>
          </a:bodyPr>
          <a:lstStyle/>
          <a:p>
            <a:pPr>
              <a:buFont typeface="Arial" pitchFamily="34" charset="0"/>
              <a:buChar char="•"/>
            </a:pPr>
            <a:r>
              <a:rPr lang="en-US" sz="2400" dirty="0" smtClean="0"/>
              <a:t>Weighted distributions cause a non-uniform distribution</a:t>
            </a:r>
          </a:p>
          <a:p>
            <a:pPr>
              <a:buFont typeface="Arial" pitchFamily="34" charset="0"/>
              <a:buChar char="•"/>
            </a:pPr>
            <a:r>
              <a:rPr lang="en-US" sz="2400" dirty="0" smtClean="0"/>
              <a:t>Weights do not have to add up to 100% and can be variables</a:t>
            </a:r>
          </a:p>
          <a:p>
            <a:pPr>
              <a:buFont typeface="Arial" pitchFamily="34" charset="0"/>
              <a:buChar char="•"/>
            </a:pPr>
            <a:r>
              <a:rPr lang="en-US" sz="2400" dirty="0" smtClean="0"/>
              <a:t>Cannot be used with randc</a:t>
            </a:r>
          </a:p>
          <a:p>
            <a:pPr>
              <a:buFont typeface="Arial" pitchFamily="34" charset="0"/>
              <a:buChar char="•"/>
            </a:pPr>
            <a:r>
              <a:rPr lang="en-US" sz="2400" dirty="0" smtClean="0"/>
              <a:t>What would this be used for?</a:t>
            </a:r>
          </a:p>
          <a:p>
            <a:pPr lvl="1">
              <a:buFont typeface="Arial" pitchFamily="34" charset="0"/>
              <a:buChar char="•"/>
            </a:pPr>
            <a:r>
              <a:rPr lang="en-US" sz="2400" dirty="0" smtClean="0"/>
              <a:t> For a CPU want less or more of a particular opcode</a:t>
            </a:r>
          </a:p>
          <a:p>
            <a:pPr lvl="1">
              <a:buFont typeface="Arial" pitchFamily="34" charset="0"/>
              <a:buChar char="•"/>
            </a:pPr>
            <a:r>
              <a:rPr lang="en-US" sz="2400" dirty="0" smtClean="0"/>
              <a:t> For a datapath want max neg, 0, and max pos more often</a:t>
            </a:r>
          </a:p>
          <a:p>
            <a:endParaRPr lang="en-US" sz="2000" spc="-300" dirty="0" smtClean="0">
              <a:latin typeface="Courier New" pitchFamily="49" charset="0"/>
              <a:cs typeface="Courier New" pitchFamily="49" charset="0"/>
            </a:endParaRPr>
          </a:p>
          <a:p>
            <a:r>
              <a:rPr lang="en-US" sz="2100" spc="-300" dirty="0" smtClean="0">
                <a:latin typeface="Courier New" pitchFamily="49" charset="0"/>
                <a:cs typeface="Courier New" pitchFamily="49" charset="0"/>
              </a:rPr>
              <a:t>constraint &lt;constraint name&gt; {&lt;variable name&gt; dist {&lt;distribution&gt;}};</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1100" dirty="0" smtClean="0"/>
          </a:p>
          <a:p>
            <a:r>
              <a:rPr lang="en-US" sz="2400" dirty="0" smtClean="0"/>
              <a:t> </a:t>
            </a:r>
            <a:r>
              <a:rPr lang="en-US" sz="2100" spc="-150" dirty="0" smtClean="0">
                <a:latin typeface="Courier New" pitchFamily="49" charset="0"/>
                <a:cs typeface="Courier New" pitchFamily="49" charset="0"/>
              </a:rPr>
              <a:t>:=</a:t>
            </a:r>
            <a:r>
              <a:rPr lang="en-US" sz="2400" dirty="0" smtClean="0"/>
              <a:t> operator indicates the weight is the same for all values</a:t>
            </a:r>
          </a:p>
          <a:p>
            <a:r>
              <a:rPr lang="en-US" sz="2400" dirty="0" smtClean="0"/>
              <a:t> </a:t>
            </a:r>
            <a:r>
              <a:rPr lang="en-US" sz="2100" spc="-150" dirty="0" smtClean="0">
                <a:latin typeface="Courier New" pitchFamily="49" charset="0"/>
                <a:cs typeface="Courier New" pitchFamily="49" charset="0"/>
              </a:rPr>
              <a:t>:/</a:t>
            </a:r>
            <a:r>
              <a:rPr lang="en-US" sz="2400" dirty="0" smtClean="0"/>
              <a:t> operator indicates the weight is distributed across all values</a:t>
            </a:r>
          </a:p>
          <a:p>
            <a:endParaRPr lang="en-US" sz="2300" dirty="0" smtClean="0">
              <a:latin typeface="Times New Roman" pitchFamily="18" charset="0"/>
              <a:cs typeface="Times New Roman" pitchFamily="18" charset="0"/>
            </a:endParaRPr>
          </a:p>
          <a:p>
            <a:endParaRPr lang="en-US" sz="2300" dirty="0" smtClean="0">
              <a:latin typeface="Times New Roman" pitchFamily="18" charset="0"/>
              <a:cs typeface="Times New Roman" pitchFamily="18" charset="0"/>
            </a:endParaRPr>
          </a:p>
          <a:p>
            <a:endParaRPr lang="en-US" sz="2400" dirty="0" smtClean="0"/>
          </a:p>
        </p:txBody>
      </p:sp>
      <p:sp>
        <p:nvSpPr>
          <p:cNvPr id="9" name="TextBox 8"/>
          <p:cNvSpPr txBox="1"/>
          <p:nvPr/>
        </p:nvSpPr>
        <p:spPr>
          <a:xfrm>
            <a:off x="381000" y="3886200"/>
            <a:ext cx="7266733" cy="1446550"/>
          </a:xfrm>
          <a:prstGeom prst="rect">
            <a:avLst/>
          </a:prstGeom>
          <a:solidFill>
            <a:srgbClr val="FFFFCC"/>
          </a:solidFill>
          <a:ln>
            <a:solidFill>
              <a:schemeClr val="tx1"/>
            </a:solidFill>
          </a:ln>
        </p:spPr>
        <p:txBody>
          <a:bodyPr wrap="none" rtlCol="0">
            <a:spAutoFit/>
          </a:bodyPr>
          <a:lstStyle/>
          <a:p>
            <a:r>
              <a:rPr lang="en-US" sz="2200" spc="-150" noProof="1" smtClean="0">
                <a:latin typeface="Courier New" pitchFamily="49" charset="0"/>
                <a:cs typeface="Courier New" pitchFamily="49" charset="0"/>
              </a:rPr>
              <a:t>constraint c_dist {</a:t>
            </a:r>
          </a:p>
          <a:p>
            <a:r>
              <a:rPr lang="en-US" sz="2200" spc="-150" noProof="1" smtClean="0">
                <a:latin typeface="Courier New" pitchFamily="49" charset="0"/>
                <a:cs typeface="Courier New" pitchFamily="49" charset="0"/>
              </a:rPr>
              <a:t>                   src dist {0:=40, [1:3]</a:t>
            </a:r>
            <a:r>
              <a:rPr lang="en-US" sz="2200" b="1" spc="-150" noProof="1" smtClean="0">
                <a:latin typeface="Courier New" pitchFamily="49" charset="0"/>
                <a:cs typeface="Courier New" pitchFamily="49" charset="0"/>
              </a:rPr>
              <a:t>:=</a:t>
            </a:r>
            <a:r>
              <a:rPr lang="en-US" sz="2200" spc="-150" noProof="1" smtClean="0">
                <a:latin typeface="Courier New" pitchFamily="49" charset="0"/>
                <a:cs typeface="Courier New" pitchFamily="49" charset="0"/>
              </a:rPr>
              <a:t>60};</a:t>
            </a:r>
          </a:p>
          <a:p>
            <a:r>
              <a:rPr lang="en-US" sz="2200" spc="-150" noProof="1" smtClean="0">
                <a:latin typeface="Courier New" pitchFamily="49" charset="0"/>
                <a:cs typeface="Courier New" pitchFamily="49" charset="0"/>
              </a:rPr>
              <a:t>                   dst dist {0:/40, [1:3]</a:t>
            </a:r>
            <a:r>
              <a:rPr lang="en-US" sz="2200" b="1" spc="-150" noProof="1" smtClean="0">
                <a:latin typeface="Courier New" pitchFamily="49" charset="0"/>
                <a:cs typeface="Courier New" pitchFamily="49" charset="0"/>
              </a:rPr>
              <a:t>:/</a:t>
            </a:r>
            <a:r>
              <a:rPr lang="en-US" sz="2200" spc="-150" noProof="1" smtClean="0">
                <a:latin typeface="Courier New" pitchFamily="49" charset="0"/>
                <a:cs typeface="Courier New" pitchFamily="49" charset="0"/>
              </a:rPr>
              <a:t>60};</a:t>
            </a:r>
          </a:p>
          <a:p>
            <a:r>
              <a:rPr lang="en-US" sz="2200" spc="-150" noProof="1" smtClean="0">
                <a:latin typeface="Courier New" pitchFamily="49" charset="0"/>
                <a:cs typeface="Courier New"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6.4.4 Weighted Distributions := operator</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15</a:t>
            </a:fld>
            <a:endParaRPr lang="en-US" dirty="0"/>
          </a:p>
        </p:txBody>
      </p:sp>
      <p:sp>
        <p:nvSpPr>
          <p:cNvPr id="6" name="Rectangle 5"/>
          <p:cNvSpPr/>
          <p:nvPr/>
        </p:nvSpPr>
        <p:spPr>
          <a:xfrm>
            <a:off x="228600" y="838200"/>
            <a:ext cx="7543800" cy="4493538"/>
          </a:xfrm>
          <a:prstGeom prst="rect">
            <a:avLst/>
          </a:prstGeom>
        </p:spPr>
        <p:txBody>
          <a:bodyPr wrap="square">
            <a:spAutoFit/>
          </a:bodyPr>
          <a:lstStyle/>
          <a:p>
            <a:r>
              <a:rPr lang="en-US" sz="2400" dirty="0" smtClean="0"/>
              <a:t> </a:t>
            </a:r>
            <a:r>
              <a:rPr lang="en-US" sz="2100" spc="-150" dirty="0" smtClean="0">
                <a:latin typeface="Courier New" pitchFamily="49" charset="0"/>
                <a:cs typeface="Courier New" pitchFamily="49" charset="0"/>
              </a:rPr>
              <a:t>:= </a:t>
            </a:r>
            <a:r>
              <a:rPr lang="en-US" sz="2400" dirty="0" smtClean="0"/>
              <a:t>operator indicates the weight is the same for all values</a:t>
            </a:r>
            <a:endParaRPr lang="en-US" sz="2400" dirty="0" smtClean="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src = 0, weight = 40</a:t>
            </a:r>
          </a:p>
          <a:p>
            <a:r>
              <a:rPr lang="en-US" sz="2400" dirty="0" smtClean="0">
                <a:latin typeface="Times New Roman" pitchFamily="18" charset="0"/>
                <a:cs typeface="Times New Roman" pitchFamily="18" charset="0"/>
              </a:rPr>
              <a:t>src = 1, weight = 60</a:t>
            </a:r>
          </a:p>
          <a:p>
            <a:r>
              <a:rPr lang="en-US" sz="2400" dirty="0" smtClean="0">
                <a:latin typeface="Times New Roman" pitchFamily="18" charset="0"/>
                <a:cs typeface="Times New Roman" pitchFamily="18" charset="0"/>
              </a:rPr>
              <a:t>src = 2, weight = 60</a:t>
            </a:r>
          </a:p>
          <a:p>
            <a:r>
              <a:rPr lang="en-US" sz="2400" dirty="0" smtClean="0">
                <a:latin typeface="Times New Roman" pitchFamily="18" charset="0"/>
                <a:cs typeface="Times New Roman" pitchFamily="18" charset="0"/>
              </a:rPr>
              <a:t>src = 3, weight = 60</a:t>
            </a:r>
          </a:p>
          <a:p>
            <a:endParaRPr lang="en-US" sz="2400" dirty="0" smtClean="0"/>
          </a:p>
          <a:p>
            <a:endParaRPr lang="en-US" sz="2300" dirty="0" smtClean="0">
              <a:latin typeface="Times New Roman" pitchFamily="18" charset="0"/>
              <a:cs typeface="Times New Roman" pitchFamily="18" charset="0"/>
            </a:endParaRPr>
          </a:p>
          <a:p>
            <a:endParaRPr lang="en-US" sz="2300" dirty="0" smtClean="0">
              <a:latin typeface="Times New Roman" pitchFamily="18" charset="0"/>
              <a:cs typeface="Times New Roman" pitchFamily="18" charset="0"/>
            </a:endParaRPr>
          </a:p>
          <a:p>
            <a:endParaRPr lang="en-US" sz="2400" dirty="0" smtClean="0"/>
          </a:p>
        </p:txBody>
      </p:sp>
      <p:sp>
        <p:nvSpPr>
          <p:cNvPr id="9" name="TextBox 8"/>
          <p:cNvSpPr txBox="1"/>
          <p:nvPr/>
        </p:nvSpPr>
        <p:spPr>
          <a:xfrm>
            <a:off x="2667000" y="2286000"/>
            <a:ext cx="731290" cy="1569660"/>
          </a:xfrm>
          <a:prstGeom prst="rect">
            <a:avLst/>
          </a:prstGeom>
          <a:noFill/>
        </p:spPr>
        <p:txBody>
          <a:bodyPr wrap="none" rtlCol="0">
            <a:spAutoFit/>
          </a:bodyPr>
          <a:lstStyle/>
          <a:p>
            <a:r>
              <a:rPr lang="en-US" sz="2400" noProof="1" smtClean="0">
                <a:latin typeface="Times New Roman" pitchFamily="18" charset="0"/>
                <a:cs typeface="Times New Roman" pitchFamily="18" charset="0"/>
              </a:rPr>
              <a:t>/220</a:t>
            </a:r>
          </a:p>
          <a:p>
            <a:r>
              <a:rPr lang="en-US" sz="2400" noProof="1" smtClean="0">
                <a:latin typeface="Times New Roman" pitchFamily="18" charset="0"/>
                <a:cs typeface="Times New Roman" pitchFamily="18" charset="0"/>
              </a:rPr>
              <a:t>/220</a:t>
            </a:r>
          </a:p>
          <a:p>
            <a:r>
              <a:rPr lang="en-US" sz="2400" noProof="1" smtClean="0">
                <a:latin typeface="Times New Roman" pitchFamily="18" charset="0"/>
                <a:cs typeface="Times New Roman" pitchFamily="18" charset="0"/>
              </a:rPr>
              <a:t>/220</a:t>
            </a:r>
          </a:p>
          <a:p>
            <a:r>
              <a:rPr lang="en-US" sz="2400" noProof="1" smtClean="0">
                <a:latin typeface="Times New Roman" pitchFamily="18" charset="0"/>
                <a:cs typeface="Times New Roman" pitchFamily="18" charset="0"/>
              </a:rPr>
              <a:t>/220</a:t>
            </a:r>
          </a:p>
        </p:txBody>
      </p:sp>
      <p:sp>
        <p:nvSpPr>
          <p:cNvPr id="10" name="TextBox 9"/>
          <p:cNvSpPr txBox="1"/>
          <p:nvPr/>
        </p:nvSpPr>
        <p:spPr>
          <a:xfrm>
            <a:off x="3276600" y="2286000"/>
            <a:ext cx="922047" cy="1569660"/>
          </a:xfrm>
          <a:prstGeom prst="rect">
            <a:avLst/>
          </a:prstGeom>
          <a:noFill/>
        </p:spPr>
        <p:txBody>
          <a:bodyPr wrap="none" rtlCol="0">
            <a:spAutoFit/>
          </a:bodyPr>
          <a:lstStyle/>
          <a:p>
            <a:r>
              <a:rPr lang="en-US" sz="2400" noProof="1" smtClean="0">
                <a:latin typeface="Times New Roman" pitchFamily="18" charset="0"/>
                <a:cs typeface="Times New Roman" pitchFamily="18" charset="0"/>
              </a:rPr>
              <a:t>=18%</a:t>
            </a:r>
          </a:p>
          <a:p>
            <a:r>
              <a:rPr lang="en-US" sz="2400" noProof="1" smtClean="0">
                <a:latin typeface="Times New Roman" pitchFamily="18" charset="0"/>
                <a:cs typeface="Times New Roman" pitchFamily="18" charset="0"/>
              </a:rPr>
              <a:t>=27%</a:t>
            </a:r>
          </a:p>
          <a:p>
            <a:r>
              <a:rPr lang="en-US" sz="2400" noProof="1" smtClean="0">
                <a:latin typeface="Times New Roman" pitchFamily="18" charset="0"/>
                <a:cs typeface="Times New Roman" pitchFamily="18" charset="0"/>
              </a:rPr>
              <a:t>=27%</a:t>
            </a:r>
          </a:p>
          <a:p>
            <a:r>
              <a:rPr lang="en-US" sz="2400" noProof="1" smtClean="0">
                <a:latin typeface="Times New Roman" pitchFamily="18" charset="0"/>
                <a:cs typeface="Times New Roman" pitchFamily="18" charset="0"/>
              </a:rPr>
              <a:t>=27%</a:t>
            </a:r>
          </a:p>
        </p:txBody>
      </p:sp>
      <p:sp>
        <p:nvSpPr>
          <p:cNvPr id="11" name="TextBox 10"/>
          <p:cNvSpPr txBox="1"/>
          <p:nvPr/>
        </p:nvSpPr>
        <p:spPr>
          <a:xfrm>
            <a:off x="304800" y="1371600"/>
            <a:ext cx="7746031" cy="415498"/>
          </a:xfrm>
          <a:prstGeom prst="rect">
            <a:avLst/>
          </a:prstGeom>
          <a:solidFill>
            <a:srgbClr val="FFFFCC"/>
          </a:solidFill>
          <a:ln>
            <a:solidFill>
              <a:schemeClr val="tx1"/>
            </a:solidFill>
          </a:ln>
        </p:spPr>
        <p:txBody>
          <a:bodyPr wrap="none" rtlCol="0">
            <a:spAutoFit/>
          </a:bodyPr>
          <a:lstStyle/>
          <a:p>
            <a:r>
              <a:rPr lang="en-US" sz="2100" spc="-150" noProof="1" smtClean="0">
                <a:latin typeface="Courier New" pitchFamily="49" charset="0"/>
                <a:cs typeface="Courier New" pitchFamily="49" charset="0"/>
              </a:rPr>
              <a:t>constraint src_dist { src dist {0:=40, [1:3]</a:t>
            </a:r>
            <a:r>
              <a:rPr lang="en-US" sz="2100" b="1" spc="-150" noProof="1" smtClean="0">
                <a:latin typeface="Courier New" pitchFamily="49" charset="0"/>
                <a:cs typeface="Courier New" pitchFamily="49" charset="0"/>
              </a:rPr>
              <a:t>:=</a:t>
            </a:r>
            <a:r>
              <a:rPr lang="en-US" sz="2100" spc="-150" noProof="1" smtClean="0">
                <a:latin typeface="Courier New" pitchFamily="49" charset="0"/>
                <a:cs typeface="Courier New" pitchFamily="49" charset="0"/>
              </a:rPr>
              <a:t>60}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p:bldP spid="10" grpId="0"/>
      <p:bldP spid="10" grpId="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6.4.4 Weighted Distributions :/ operator</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16</a:t>
            </a:fld>
            <a:endParaRPr lang="en-US" dirty="0"/>
          </a:p>
        </p:txBody>
      </p:sp>
      <p:sp>
        <p:nvSpPr>
          <p:cNvPr id="6" name="Rectangle 5"/>
          <p:cNvSpPr/>
          <p:nvPr/>
        </p:nvSpPr>
        <p:spPr>
          <a:xfrm>
            <a:off x="228600" y="838200"/>
            <a:ext cx="8382000" cy="4493538"/>
          </a:xfrm>
          <a:prstGeom prst="rect">
            <a:avLst/>
          </a:prstGeom>
        </p:spPr>
        <p:txBody>
          <a:bodyPr wrap="square">
            <a:spAutoFit/>
          </a:bodyPr>
          <a:lstStyle/>
          <a:p>
            <a:r>
              <a:rPr lang="en-US" sz="2400" dirty="0" smtClean="0"/>
              <a:t> </a:t>
            </a:r>
            <a:r>
              <a:rPr lang="en-US" sz="2100" spc="-150" dirty="0" smtClean="0">
                <a:latin typeface="Courier New" pitchFamily="49" charset="0"/>
                <a:cs typeface="Courier New" pitchFamily="49" charset="0"/>
              </a:rPr>
              <a:t>:/ </a:t>
            </a:r>
            <a:r>
              <a:rPr lang="en-US" sz="2400" dirty="0" smtClean="0"/>
              <a:t>operator indicates the weight is distributed across all values</a:t>
            </a:r>
            <a:endParaRPr lang="en-US" sz="2400" dirty="0" smtClean="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dst = 0, weight = 40</a:t>
            </a:r>
          </a:p>
          <a:p>
            <a:r>
              <a:rPr lang="en-US" sz="2400" dirty="0" smtClean="0">
                <a:latin typeface="Times New Roman" pitchFamily="18" charset="0"/>
                <a:cs typeface="Times New Roman" pitchFamily="18" charset="0"/>
              </a:rPr>
              <a:t>dst = 1, weight = 20</a:t>
            </a:r>
          </a:p>
          <a:p>
            <a:r>
              <a:rPr lang="en-US" sz="2400" dirty="0" smtClean="0">
                <a:latin typeface="Times New Roman" pitchFamily="18" charset="0"/>
                <a:cs typeface="Times New Roman" pitchFamily="18" charset="0"/>
              </a:rPr>
              <a:t>dst = 2, weight = 20</a:t>
            </a:r>
          </a:p>
          <a:p>
            <a:r>
              <a:rPr lang="en-US" sz="2400" dirty="0" smtClean="0">
                <a:latin typeface="Times New Roman" pitchFamily="18" charset="0"/>
                <a:cs typeface="Times New Roman" pitchFamily="18" charset="0"/>
              </a:rPr>
              <a:t>dst = 3, weight = 20</a:t>
            </a:r>
          </a:p>
          <a:p>
            <a:endParaRPr lang="en-US" sz="2400" dirty="0" smtClean="0"/>
          </a:p>
          <a:p>
            <a:endParaRPr lang="en-US" sz="2300" dirty="0" smtClean="0">
              <a:latin typeface="Times New Roman" pitchFamily="18" charset="0"/>
              <a:cs typeface="Times New Roman" pitchFamily="18" charset="0"/>
            </a:endParaRPr>
          </a:p>
          <a:p>
            <a:endParaRPr lang="en-US" sz="2300" dirty="0" smtClean="0">
              <a:latin typeface="Times New Roman" pitchFamily="18" charset="0"/>
              <a:cs typeface="Times New Roman" pitchFamily="18" charset="0"/>
            </a:endParaRPr>
          </a:p>
          <a:p>
            <a:endParaRPr lang="en-US" sz="2400" dirty="0" smtClean="0"/>
          </a:p>
        </p:txBody>
      </p:sp>
      <p:sp>
        <p:nvSpPr>
          <p:cNvPr id="9" name="TextBox 8"/>
          <p:cNvSpPr txBox="1"/>
          <p:nvPr/>
        </p:nvSpPr>
        <p:spPr>
          <a:xfrm>
            <a:off x="2667000" y="2286000"/>
            <a:ext cx="731290" cy="1569660"/>
          </a:xfrm>
          <a:prstGeom prst="rect">
            <a:avLst/>
          </a:prstGeom>
          <a:noFill/>
        </p:spPr>
        <p:txBody>
          <a:bodyPr wrap="none" rtlCol="0">
            <a:spAutoFit/>
          </a:bodyPr>
          <a:lstStyle/>
          <a:p>
            <a:r>
              <a:rPr lang="en-US" sz="2400" noProof="1" smtClean="0">
                <a:latin typeface="Times New Roman" pitchFamily="18" charset="0"/>
                <a:cs typeface="Times New Roman" pitchFamily="18" charset="0"/>
              </a:rPr>
              <a:t>/100</a:t>
            </a:r>
          </a:p>
          <a:p>
            <a:r>
              <a:rPr lang="en-US" sz="2400" noProof="1" smtClean="0">
                <a:latin typeface="Times New Roman" pitchFamily="18" charset="0"/>
                <a:cs typeface="Times New Roman" pitchFamily="18" charset="0"/>
              </a:rPr>
              <a:t>/100</a:t>
            </a:r>
          </a:p>
          <a:p>
            <a:r>
              <a:rPr lang="en-US" sz="2400" noProof="1" smtClean="0">
                <a:latin typeface="Times New Roman" pitchFamily="18" charset="0"/>
                <a:cs typeface="Times New Roman" pitchFamily="18" charset="0"/>
              </a:rPr>
              <a:t>/100</a:t>
            </a:r>
          </a:p>
          <a:p>
            <a:r>
              <a:rPr lang="en-US" sz="2400" noProof="1" smtClean="0">
                <a:latin typeface="Times New Roman" pitchFamily="18" charset="0"/>
                <a:cs typeface="Times New Roman" pitchFamily="18" charset="0"/>
              </a:rPr>
              <a:t>/100</a:t>
            </a:r>
          </a:p>
        </p:txBody>
      </p:sp>
      <p:sp>
        <p:nvSpPr>
          <p:cNvPr id="10" name="TextBox 9"/>
          <p:cNvSpPr txBox="1"/>
          <p:nvPr/>
        </p:nvSpPr>
        <p:spPr>
          <a:xfrm>
            <a:off x="3276600" y="2286000"/>
            <a:ext cx="922047" cy="1569660"/>
          </a:xfrm>
          <a:prstGeom prst="rect">
            <a:avLst/>
          </a:prstGeom>
          <a:noFill/>
        </p:spPr>
        <p:txBody>
          <a:bodyPr wrap="none" rtlCol="0">
            <a:spAutoFit/>
          </a:bodyPr>
          <a:lstStyle/>
          <a:p>
            <a:r>
              <a:rPr lang="en-US" sz="2400" noProof="1" smtClean="0">
                <a:latin typeface="Times New Roman" pitchFamily="18" charset="0"/>
                <a:cs typeface="Times New Roman" pitchFamily="18" charset="0"/>
              </a:rPr>
              <a:t>=40%</a:t>
            </a:r>
          </a:p>
          <a:p>
            <a:r>
              <a:rPr lang="en-US" sz="2400" noProof="1" smtClean="0">
                <a:latin typeface="Times New Roman" pitchFamily="18" charset="0"/>
                <a:cs typeface="Times New Roman" pitchFamily="18" charset="0"/>
              </a:rPr>
              <a:t>=20%</a:t>
            </a:r>
          </a:p>
          <a:p>
            <a:r>
              <a:rPr lang="en-US" sz="2400" noProof="1" smtClean="0">
                <a:latin typeface="Times New Roman" pitchFamily="18" charset="0"/>
                <a:cs typeface="Times New Roman" pitchFamily="18" charset="0"/>
              </a:rPr>
              <a:t>=20%</a:t>
            </a:r>
          </a:p>
          <a:p>
            <a:r>
              <a:rPr lang="en-US" sz="2400" noProof="1" smtClean="0">
                <a:latin typeface="Times New Roman" pitchFamily="18" charset="0"/>
                <a:cs typeface="Times New Roman" pitchFamily="18" charset="0"/>
              </a:rPr>
              <a:t>=20%</a:t>
            </a:r>
          </a:p>
        </p:txBody>
      </p:sp>
      <p:sp>
        <p:nvSpPr>
          <p:cNvPr id="11" name="TextBox 10"/>
          <p:cNvSpPr txBox="1"/>
          <p:nvPr/>
        </p:nvSpPr>
        <p:spPr>
          <a:xfrm>
            <a:off x="304800" y="1447800"/>
            <a:ext cx="8020144" cy="430887"/>
          </a:xfrm>
          <a:prstGeom prst="rect">
            <a:avLst/>
          </a:prstGeom>
          <a:solidFill>
            <a:srgbClr val="FFFFCC"/>
          </a:solidFill>
          <a:ln>
            <a:solidFill>
              <a:schemeClr val="tx1"/>
            </a:solidFill>
          </a:ln>
        </p:spPr>
        <p:txBody>
          <a:bodyPr wrap="none" rtlCol="0">
            <a:spAutoFit/>
          </a:bodyPr>
          <a:lstStyle/>
          <a:p>
            <a:r>
              <a:rPr lang="en-US" sz="2200" spc="-150" noProof="1" smtClean="0">
                <a:latin typeface="Courier New" pitchFamily="49" charset="0"/>
                <a:cs typeface="Courier New" pitchFamily="49" charset="0"/>
              </a:rPr>
              <a:t>constraint dst_dist {dst dist {0:/40,  [1:3]</a:t>
            </a:r>
            <a:r>
              <a:rPr lang="en-US" sz="2200" b="1" spc="-150" noProof="1" smtClean="0">
                <a:latin typeface="Courier New" pitchFamily="49" charset="0"/>
                <a:cs typeface="Courier New" pitchFamily="49" charset="0"/>
              </a:rPr>
              <a:t>:/</a:t>
            </a:r>
            <a:r>
              <a:rPr lang="en-US" sz="2200" spc="-150" noProof="1" smtClean="0">
                <a:latin typeface="Courier New" pitchFamily="49" charset="0"/>
                <a:cs typeface="Courier New" pitchFamily="49" charset="0"/>
              </a:rPr>
              <a:t>60}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p:bldP spid="10" grpId="0"/>
      <p:bldP spid="10" grpId="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6.4.4 Weighted Distributions (cont)</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17</a:t>
            </a:fld>
            <a:endParaRPr lang="en-US" dirty="0"/>
          </a:p>
        </p:txBody>
      </p:sp>
      <p:sp>
        <p:nvSpPr>
          <p:cNvPr id="6" name="Rectangle 5"/>
          <p:cNvSpPr/>
          <p:nvPr/>
        </p:nvSpPr>
        <p:spPr>
          <a:xfrm>
            <a:off x="228600" y="838200"/>
            <a:ext cx="8382000" cy="830997"/>
          </a:xfrm>
          <a:prstGeom prst="rect">
            <a:avLst/>
          </a:prstGeom>
        </p:spPr>
        <p:txBody>
          <a:bodyPr wrap="square">
            <a:spAutoFit/>
          </a:bodyPr>
          <a:lstStyle/>
          <a:p>
            <a:pPr>
              <a:buFont typeface="Arial" pitchFamily="34" charset="0"/>
              <a:buChar char="•"/>
            </a:pPr>
            <a:r>
              <a:rPr lang="en-US" sz="2400" dirty="0" smtClean="0"/>
              <a:t>Weights can be constants, ranges, or variables.</a:t>
            </a:r>
          </a:p>
          <a:p>
            <a:pPr>
              <a:buFont typeface="Arial" pitchFamily="34" charset="0"/>
              <a:buChar char="•"/>
            </a:pPr>
            <a:r>
              <a:rPr lang="en-US" sz="2400" dirty="0" smtClean="0">
                <a:cs typeface="Times New Roman" pitchFamily="18" charset="0"/>
              </a:rPr>
              <a:t>Using variables allows the weights to be adjusted on the fly</a:t>
            </a:r>
          </a:p>
        </p:txBody>
      </p:sp>
      <p:sp>
        <p:nvSpPr>
          <p:cNvPr id="9" name="TextBox 8"/>
          <p:cNvSpPr txBox="1"/>
          <p:nvPr/>
        </p:nvSpPr>
        <p:spPr>
          <a:xfrm>
            <a:off x="762000" y="1981200"/>
            <a:ext cx="6824304" cy="3816429"/>
          </a:xfrm>
          <a:prstGeom prst="rect">
            <a:avLst/>
          </a:prstGeom>
          <a:solidFill>
            <a:srgbClr val="FFFFCC"/>
          </a:solidFill>
          <a:ln>
            <a:solidFill>
              <a:schemeClr val="tx1"/>
            </a:solidFill>
          </a:ln>
        </p:spPr>
        <p:txBody>
          <a:bodyPr wrap="none" rtlCol="0">
            <a:spAutoFit/>
          </a:bodyPr>
          <a:lstStyle/>
          <a:p>
            <a:r>
              <a:rPr lang="en-US" sz="2200" spc="-150" noProof="1" smtClean="0">
                <a:latin typeface="Courier New" pitchFamily="49" charset="0"/>
                <a:cs typeface="Courier New" pitchFamily="49" charset="0"/>
              </a:rPr>
              <a:t>class BusOp;</a:t>
            </a:r>
          </a:p>
          <a:p>
            <a:pPr lvl="1"/>
            <a:r>
              <a:rPr lang="en-US" sz="2200" spc="-150" noProof="1" smtClean="0">
                <a:latin typeface="Courier New" pitchFamily="49" charset="0"/>
                <a:cs typeface="Courier New" pitchFamily="49" charset="0"/>
              </a:rPr>
              <a:t>typedef enum {BYTE, WORD, LWRD} length_e;</a:t>
            </a:r>
          </a:p>
          <a:p>
            <a:pPr lvl="1"/>
            <a:r>
              <a:rPr lang="en-US" sz="2200" spc="-150" noProof="1" smtClean="0">
                <a:latin typeface="Courier New" pitchFamily="49" charset="0"/>
                <a:cs typeface="Courier New" pitchFamily="49" charset="0"/>
              </a:rPr>
              <a:t>rand length_e len;</a:t>
            </a:r>
          </a:p>
          <a:p>
            <a:pPr lvl="1"/>
            <a:r>
              <a:rPr lang="en-US" sz="2200" spc="-150" noProof="1" smtClean="0">
                <a:latin typeface="Courier New" pitchFamily="49" charset="0"/>
                <a:cs typeface="Courier New" pitchFamily="49" charset="0"/>
              </a:rPr>
              <a:t>bit [31:0] w_byte=1, w_word=3, w_lwrd=5;</a:t>
            </a:r>
          </a:p>
          <a:p>
            <a:pPr lvl="1"/>
            <a:endParaRPr lang="en-US" sz="2200" spc="-150" noProof="1" smtClean="0">
              <a:latin typeface="Courier New" pitchFamily="49" charset="0"/>
              <a:cs typeface="Courier New" pitchFamily="49" charset="0"/>
            </a:endParaRPr>
          </a:p>
          <a:p>
            <a:pPr lvl="1"/>
            <a:r>
              <a:rPr lang="en-US" sz="2200" spc="-150" noProof="1" smtClean="0">
                <a:latin typeface="Courier New" pitchFamily="49" charset="0"/>
                <a:cs typeface="Courier New" pitchFamily="49" charset="0"/>
              </a:rPr>
              <a:t>constraint c_len {</a:t>
            </a:r>
          </a:p>
          <a:p>
            <a:pPr lvl="1"/>
            <a:r>
              <a:rPr lang="en-US" sz="2200" spc="-150" noProof="1" smtClean="0">
                <a:latin typeface="Courier New" pitchFamily="49" charset="0"/>
                <a:cs typeface="Courier New" pitchFamily="49" charset="0"/>
              </a:rPr>
              <a:t>    len dist {BYTE := w_byte,</a:t>
            </a:r>
          </a:p>
          <a:p>
            <a:pPr lvl="1"/>
            <a:r>
              <a:rPr lang="en-US" sz="2200" spc="-150" noProof="1" smtClean="0">
                <a:latin typeface="Courier New" pitchFamily="49" charset="0"/>
                <a:cs typeface="Courier New" pitchFamily="49" charset="0"/>
              </a:rPr>
              <a:t>              WORD := w_word,</a:t>
            </a:r>
          </a:p>
          <a:p>
            <a:pPr lvl="1"/>
            <a:r>
              <a:rPr lang="en-US" sz="2200" spc="-150" noProof="1" smtClean="0">
                <a:latin typeface="Courier New" pitchFamily="49" charset="0"/>
                <a:cs typeface="Courier New" pitchFamily="49" charset="0"/>
              </a:rPr>
              <a:t>              LWRD := w_lwrd};</a:t>
            </a:r>
          </a:p>
          <a:p>
            <a:pPr lvl="1"/>
            <a:r>
              <a:rPr lang="en-US" sz="2200" spc="-150" noProof="1" smtClean="0">
                <a:latin typeface="Courier New" pitchFamily="49" charset="0"/>
                <a:cs typeface="Courier New" pitchFamily="49" charset="0"/>
              </a:rPr>
              <a:t>}</a:t>
            </a:r>
          </a:p>
          <a:p>
            <a:r>
              <a:rPr lang="en-US" sz="2200" spc="-150" noProof="1" smtClean="0">
                <a:latin typeface="Courier New" pitchFamily="49" charset="0"/>
                <a:cs typeface="Courier New" pitchFamily="49" charset="0"/>
              </a:rPr>
              <a:t>endclass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bg/>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uiExpand="1" build="allAtOnce"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Constraint Exercise 2</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18</a:t>
            </a:fld>
            <a:endParaRPr lang="en-US" dirty="0"/>
          </a:p>
        </p:txBody>
      </p:sp>
      <p:sp>
        <p:nvSpPr>
          <p:cNvPr id="12" name="TextBox 11"/>
          <p:cNvSpPr txBox="1"/>
          <p:nvPr/>
        </p:nvSpPr>
        <p:spPr>
          <a:xfrm>
            <a:off x="381000" y="914400"/>
            <a:ext cx="8458200" cy="4154984"/>
          </a:xfrm>
          <a:prstGeom prst="rect">
            <a:avLst/>
          </a:prstGeom>
          <a:noFill/>
        </p:spPr>
        <p:txBody>
          <a:bodyPr wrap="square" rtlCol="0">
            <a:spAutoFit/>
          </a:bodyPr>
          <a:lstStyle/>
          <a:p>
            <a:pPr lvl="0"/>
            <a:r>
              <a:rPr lang="en-US" sz="2400" dirty="0" smtClean="0"/>
              <a:t>Modify the solution for </a:t>
            </a:r>
            <a:r>
              <a:rPr lang="en-US" sz="2200" dirty="0" smtClean="0">
                <a:latin typeface="Courier New" pitchFamily="49" charset="0"/>
                <a:cs typeface="Courier New" pitchFamily="49" charset="0"/>
              </a:rPr>
              <a:t>Exercise 1</a:t>
            </a:r>
            <a:r>
              <a:rPr lang="en-US" sz="2400" dirty="0" smtClean="0"/>
              <a:t> to create a new class </a:t>
            </a:r>
            <a:r>
              <a:rPr lang="en-US" sz="2200" spc="-150" dirty="0" smtClean="0">
                <a:latin typeface="Courier New" pitchFamily="49" charset="0"/>
                <a:cs typeface="Courier New" pitchFamily="49" charset="0"/>
              </a:rPr>
              <a:t>Exercise2</a:t>
            </a:r>
            <a:r>
              <a:rPr lang="en-US" sz="2400" dirty="0" smtClean="0"/>
              <a:t>  so that:</a:t>
            </a:r>
          </a:p>
          <a:p>
            <a:pPr marL="914400" lvl="1" indent="-457200">
              <a:buFont typeface="+mj-lt"/>
              <a:buAutoNum type="arabicPeriod"/>
            </a:pPr>
            <a:r>
              <a:rPr lang="en-US" sz="2400" dirty="0" smtClean="0"/>
              <a:t> </a:t>
            </a:r>
            <a:r>
              <a:rPr lang="en-US" sz="2200" spc="-150" dirty="0" smtClean="0">
                <a:latin typeface="Courier New" pitchFamily="49" charset="0"/>
                <a:cs typeface="Courier New" pitchFamily="49" charset="0"/>
              </a:rPr>
              <a:t>data</a:t>
            </a:r>
            <a:r>
              <a:rPr lang="en-US" sz="2400" dirty="0" smtClean="0"/>
              <a:t> is always equal to 5</a:t>
            </a:r>
          </a:p>
          <a:p>
            <a:pPr marL="914400" lvl="1" indent="-457200">
              <a:buFont typeface="+mj-lt"/>
              <a:buAutoNum type="arabicPeriod"/>
            </a:pPr>
            <a:r>
              <a:rPr lang="en-US" sz="2400" dirty="0" smtClean="0"/>
              <a:t>Probability of </a:t>
            </a:r>
            <a:r>
              <a:rPr lang="en-US" sz="2200" spc="-150" dirty="0" smtClean="0">
                <a:latin typeface="Courier New" pitchFamily="49" charset="0"/>
                <a:cs typeface="Courier New" pitchFamily="49" charset="0"/>
              </a:rPr>
              <a:t>address = 4’d0 </a:t>
            </a:r>
            <a:r>
              <a:rPr lang="en-US" sz="2400" dirty="0" smtClean="0"/>
              <a:t>is 10%</a:t>
            </a:r>
          </a:p>
          <a:p>
            <a:pPr marL="914400" lvl="1" indent="-457200">
              <a:buFont typeface="+mj-lt"/>
              <a:buAutoNum type="arabicPeriod"/>
            </a:pPr>
            <a:r>
              <a:rPr lang="en-US" sz="2400" dirty="0" smtClean="0"/>
              <a:t>Probability of </a:t>
            </a:r>
            <a:r>
              <a:rPr lang="en-US" sz="2200" spc="-150" dirty="0" smtClean="0">
                <a:latin typeface="Courier New" pitchFamily="49" charset="0"/>
                <a:cs typeface="Courier New" pitchFamily="49" charset="0"/>
              </a:rPr>
              <a:t>address</a:t>
            </a:r>
            <a:r>
              <a:rPr lang="en-US" sz="2400" dirty="0" smtClean="0"/>
              <a:t> being between [1:14] is 80%</a:t>
            </a:r>
          </a:p>
          <a:p>
            <a:pPr marL="914400" lvl="1" indent="-457200">
              <a:buFont typeface="+mj-lt"/>
              <a:buAutoNum type="arabicPeriod"/>
            </a:pPr>
            <a:r>
              <a:rPr lang="en-US" sz="2400" dirty="0" smtClean="0"/>
              <a:t>Probability of </a:t>
            </a:r>
            <a:r>
              <a:rPr lang="en-US" sz="2200" spc="-150" dirty="0" smtClean="0">
                <a:latin typeface="Courier New" pitchFamily="49" charset="0"/>
                <a:cs typeface="Courier New" pitchFamily="49" charset="0"/>
              </a:rPr>
              <a:t>address = 4’d15 </a:t>
            </a:r>
            <a:r>
              <a:rPr lang="en-US" sz="2400" dirty="0" smtClean="0"/>
              <a:t>is 10%</a:t>
            </a:r>
          </a:p>
          <a:p>
            <a:pPr marL="914400" lvl="1" indent="-457200"/>
            <a:endParaRPr lang="en-US" sz="2400" dirty="0" smtClean="0"/>
          </a:p>
          <a:p>
            <a:pPr marL="457200" indent="-457200"/>
            <a:r>
              <a:rPr lang="en-US" sz="2400" dirty="0" smtClean="0"/>
              <a:t>Demonstrate its usage by generating 20 new </a:t>
            </a:r>
            <a:r>
              <a:rPr lang="en-US" sz="2200" spc="-150" dirty="0" smtClean="0">
                <a:latin typeface="Courier New" pitchFamily="49" charset="0"/>
                <a:cs typeface="Courier New" pitchFamily="49" charset="0"/>
              </a:rPr>
              <a:t>data</a:t>
            </a:r>
            <a:r>
              <a:rPr lang="en-US" sz="2400" dirty="0" smtClean="0"/>
              <a:t> and </a:t>
            </a:r>
            <a:r>
              <a:rPr lang="en-US" sz="2200" spc="-150" dirty="0" smtClean="0">
                <a:latin typeface="Courier New" pitchFamily="49" charset="0"/>
                <a:cs typeface="Courier New" pitchFamily="49" charset="0"/>
              </a:rPr>
              <a:t>address</a:t>
            </a:r>
            <a:r>
              <a:rPr lang="en-US" sz="2400" dirty="0" smtClean="0"/>
              <a:t> values and check for error.</a:t>
            </a:r>
          </a:p>
          <a:p>
            <a:pPr marL="914400" lvl="1" indent="-457200">
              <a:buFont typeface="+mj-lt"/>
              <a:buAutoNum type="arabicPeriod"/>
            </a:pPr>
            <a:endParaRPr lang="en-US" sz="2400" dirty="0" smtClean="0"/>
          </a:p>
          <a:p>
            <a:pPr marL="457200" indent="-457200"/>
            <a:endParaRPr lang="en-US" sz="2400" dirty="0" smtClean="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57200" y="1219200"/>
            <a:ext cx="7175362" cy="738664"/>
          </a:xfrm>
          <a:prstGeom prst="rect">
            <a:avLst/>
          </a:prstGeom>
          <a:solidFill>
            <a:srgbClr val="FFFFCC"/>
          </a:solidFill>
          <a:ln>
            <a:solidFill>
              <a:schemeClr val="tx1"/>
            </a:solidFill>
          </a:ln>
        </p:spPr>
        <p:txBody>
          <a:bodyPr wrap="none" rtlCol="0">
            <a:spAutoFit/>
          </a:bodyPr>
          <a:lstStyle/>
          <a:p>
            <a:r>
              <a:rPr lang="en-US" sz="2100" spc="-150" dirty="0" smtClean="0">
                <a:latin typeface="Courier New" pitchFamily="49" charset="0"/>
                <a:cs typeface="Courier New" pitchFamily="49" charset="0"/>
              </a:rPr>
              <a:t>constraint address_c {address &gt; 2; address &lt; 5;} </a:t>
            </a:r>
          </a:p>
          <a:p>
            <a:r>
              <a:rPr lang="en-US" sz="2100" spc="-150" dirty="0" smtClean="0">
                <a:latin typeface="Courier New" pitchFamily="49" charset="0"/>
                <a:cs typeface="Courier New" pitchFamily="49" charset="0"/>
              </a:rPr>
              <a:t>constraint address_range{address inside{[3:4]};}</a:t>
            </a:r>
          </a:p>
        </p:txBody>
      </p:sp>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6.4.5 Set membership and the </a:t>
            </a:r>
            <a:r>
              <a:rPr lang="en-US" sz="4000" spc="-150" dirty="0" smtClean="0">
                <a:latin typeface="Courier New" pitchFamily="49" charset="0"/>
                <a:cs typeface="Courier New" pitchFamily="49" charset="0"/>
              </a:rPr>
              <a:t>inside</a:t>
            </a:r>
            <a:r>
              <a:rPr lang="en-US" sz="4000" dirty="0" smtClean="0"/>
              <a:t> op</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19</a:t>
            </a:fld>
            <a:endParaRPr lang="en-US" dirty="0"/>
          </a:p>
        </p:txBody>
      </p:sp>
      <p:sp>
        <p:nvSpPr>
          <p:cNvPr id="6" name="TextBox 5"/>
          <p:cNvSpPr txBox="1"/>
          <p:nvPr/>
        </p:nvSpPr>
        <p:spPr>
          <a:xfrm>
            <a:off x="304800" y="685800"/>
            <a:ext cx="8517525" cy="2185214"/>
          </a:xfrm>
          <a:prstGeom prst="rect">
            <a:avLst/>
          </a:prstGeom>
          <a:noFill/>
        </p:spPr>
        <p:txBody>
          <a:bodyPr wrap="none" rtlCol="0">
            <a:spAutoFit/>
          </a:bodyPr>
          <a:lstStyle/>
          <a:p>
            <a:pPr>
              <a:buFont typeface="Arial" pitchFamily="34" charset="0"/>
              <a:buChar char="•"/>
            </a:pPr>
            <a:r>
              <a:rPr lang="en-US" sz="2400" dirty="0" smtClean="0"/>
              <a:t>Alternative to </a:t>
            </a:r>
            <a:r>
              <a:rPr lang="en-US" sz="2100" spc="-150" dirty="0" smtClean="0">
                <a:latin typeface="Courier New" pitchFamily="49" charset="0"/>
                <a:cs typeface="Courier New" pitchFamily="49" charset="0"/>
              </a:rPr>
              <a:t>{var&gt;value1 ; var&lt;value2} </a:t>
            </a:r>
            <a:r>
              <a:rPr lang="en-US" sz="2400" dirty="0" smtClean="0"/>
              <a:t>is the </a:t>
            </a:r>
            <a:r>
              <a:rPr lang="en-US" sz="2100" spc="-150" dirty="0" smtClean="0">
                <a:latin typeface="Courier New" pitchFamily="49" charset="0"/>
                <a:cs typeface="Courier New" pitchFamily="49" charset="0"/>
              </a:rPr>
              <a:t>inside</a:t>
            </a:r>
            <a:r>
              <a:rPr lang="en-US" sz="2400" dirty="0" smtClean="0"/>
              <a:t> keyword</a:t>
            </a:r>
          </a:p>
          <a:p>
            <a:endParaRPr lang="en-US" sz="2400" dirty="0" smtClean="0"/>
          </a:p>
          <a:p>
            <a:endParaRPr lang="en-US" sz="1600" dirty="0" smtClean="0">
              <a:cs typeface="Times New Roman" pitchFamily="18" charset="0"/>
            </a:endParaRPr>
          </a:p>
          <a:p>
            <a:endParaRPr lang="en-US" sz="1600" dirty="0" smtClean="0">
              <a:cs typeface="Times New Roman" pitchFamily="18" charset="0"/>
            </a:endParaRPr>
          </a:p>
          <a:p>
            <a:endParaRPr lang="en-US" sz="1600" dirty="0" smtClean="0">
              <a:cs typeface="Times New Roman" pitchFamily="18" charset="0"/>
            </a:endParaRPr>
          </a:p>
          <a:p>
            <a:endParaRPr lang="en-US" sz="1600" dirty="0" smtClean="0">
              <a:cs typeface="Times New Roman" pitchFamily="18" charset="0"/>
            </a:endParaRPr>
          </a:p>
          <a:p>
            <a:pPr>
              <a:buFont typeface="Arial" pitchFamily="34" charset="0"/>
              <a:buChar char="•"/>
            </a:pPr>
            <a:r>
              <a:rPr lang="en-US" sz="2400" dirty="0" smtClean="0">
                <a:cs typeface="Times New Roman" pitchFamily="18" charset="0"/>
              </a:rPr>
              <a:t>Using the ! operator can exclude ranges </a:t>
            </a:r>
          </a:p>
        </p:txBody>
      </p:sp>
      <p:grpSp>
        <p:nvGrpSpPr>
          <p:cNvPr id="16" name="Group 15"/>
          <p:cNvGrpSpPr/>
          <p:nvPr/>
        </p:nvGrpSpPr>
        <p:grpSpPr>
          <a:xfrm>
            <a:off x="7315200" y="1447800"/>
            <a:ext cx="1577573" cy="842665"/>
            <a:chOff x="6096000" y="1676400"/>
            <a:chExt cx="1577573" cy="842665"/>
          </a:xfrm>
        </p:grpSpPr>
        <p:cxnSp>
          <p:nvCxnSpPr>
            <p:cNvPr id="10" name="Straight Arrow Connector 9"/>
            <p:cNvCxnSpPr/>
            <p:nvPr/>
          </p:nvCxnSpPr>
          <p:spPr>
            <a:xfrm rot="10800000">
              <a:off x="6096000" y="1676400"/>
              <a:ext cx="609600"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a:off x="6248400" y="1981200"/>
              <a:ext cx="457200"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6553200" y="1828800"/>
              <a:ext cx="304800" cy="1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172200" y="2057400"/>
              <a:ext cx="1501373" cy="461665"/>
            </a:xfrm>
            <a:prstGeom prst="rect">
              <a:avLst/>
            </a:prstGeom>
            <a:noFill/>
          </p:spPr>
          <p:txBody>
            <a:bodyPr wrap="none" rtlCol="0">
              <a:spAutoFit/>
            </a:bodyPr>
            <a:lstStyle/>
            <a:p>
              <a:r>
                <a:rPr lang="en-US" sz="2400" dirty="0" smtClean="0">
                  <a:solidFill>
                    <a:srgbClr val="FF0000"/>
                  </a:solidFill>
                </a:rPr>
                <a:t>equivalent</a:t>
              </a:r>
            </a:p>
          </p:txBody>
        </p:sp>
      </p:grpSp>
      <p:sp>
        <p:nvSpPr>
          <p:cNvPr id="18" name="TextBox 17"/>
          <p:cNvSpPr txBox="1"/>
          <p:nvPr/>
        </p:nvSpPr>
        <p:spPr>
          <a:xfrm>
            <a:off x="381000" y="2895600"/>
            <a:ext cx="3751348" cy="1061829"/>
          </a:xfrm>
          <a:prstGeom prst="rect">
            <a:avLst/>
          </a:prstGeom>
          <a:solidFill>
            <a:srgbClr val="FFFFCC"/>
          </a:solidFill>
          <a:ln>
            <a:solidFill>
              <a:schemeClr val="tx1"/>
            </a:solidFill>
          </a:ln>
        </p:spPr>
        <p:txBody>
          <a:bodyPr wrap="none" rtlCol="0">
            <a:spAutoFit/>
          </a:bodyPr>
          <a:lstStyle/>
          <a:p>
            <a:r>
              <a:rPr lang="en-US" sz="2100" spc="-150" noProof="1" smtClean="0">
                <a:latin typeface="Courier New" pitchFamily="49" charset="0"/>
                <a:cs typeface="Courier New" pitchFamily="49" charset="0"/>
              </a:rPr>
              <a:t>constraint c_range {</a:t>
            </a:r>
          </a:p>
          <a:p>
            <a:r>
              <a:rPr lang="en-US" sz="2100" spc="-150" noProof="1" smtClean="0">
                <a:latin typeface="Courier New" pitchFamily="49" charset="0"/>
                <a:cs typeface="Courier New" pitchFamily="49" charset="0"/>
              </a:rPr>
              <a:t>    !(c inside{[lo:hi]});</a:t>
            </a:r>
          </a:p>
          <a:p>
            <a:r>
              <a:rPr lang="en-US" sz="2100" spc="-150" noProof="1"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animBg="1"/>
      <p:bldP spid="6" grpId="0" uiExpand="1" build="p"/>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dirty="0" smtClean="0"/>
              <a:t>Chapter 6 Copyright 2011 G. Tumbush, C. Spear v1.2</a:t>
            </a:r>
            <a:endParaRPr lang="en-US" dirty="0"/>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dirty="0" smtClean="0"/>
              <a:t>Chapter 6: Randomization</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a:t>
            </a:fld>
            <a:endParaRPr lang="en-US" dirty="0"/>
          </a:p>
        </p:txBody>
      </p:sp>
      <p:sp>
        <p:nvSpPr>
          <p:cNvPr id="5" name="TextBox 4"/>
          <p:cNvSpPr txBox="1"/>
          <p:nvPr/>
        </p:nvSpPr>
        <p:spPr>
          <a:xfrm>
            <a:off x="304800" y="914400"/>
            <a:ext cx="8610600" cy="4025717"/>
          </a:xfrm>
          <a:prstGeom prst="rect">
            <a:avLst/>
          </a:prstGeom>
          <a:noFill/>
        </p:spPr>
        <p:txBody>
          <a:bodyPr wrap="square" rtlCol="0">
            <a:spAutoFit/>
          </a:bodyPr>
          <a:lstStyle/>
          <a:p>
            <a:pPr>
              <a:lnSpc>
                <a:spcPct val="90000"/>
              </a:lnSpc>
              <a:buFont typeface="Arial" pitchFamily="34" charset="0"/>
              <a:buChar char="•"/>
            </a:pPr>
            <a:r>
              <a:rPr lang="en-US" sz="2400" dirty="0" smtClean="0"/>
              <a:t>Directed testing:</a:t>
            </a:r>
          </a:p>
          <a:p>
            <a:pPr lvl="1">
              <a:lnSpc>
                <a:spcPct val="90000"/>
              </a:lnSpc>
              <a:buFont typeface="Arial" pitchFamily="34" charset="0"/>
              <a:buChar char="•"/>
            </a:pPr>
            <a:r>
              <a:rPr lang="en-US" sz="2400" dirty="0" smtClean="0"/>
              <a:t>Checks only anticipated bugs</a:t>
            </a:r>
          </a:p>
          <a:p>
            <a:pPr lvl="1">
              <a:lnSpc>
                <a:spcPct val="90000"/>
              </a:lnSpc>
              <a:buFont typeface="Arial" pitchFamily="34" charset="0"/>
              <a:buChar char="•"/>
            </a:pPr>
            <a:r>
              <a:rPr lang="en-US" sz="2400" dirty="0" smtClean="0"/>
              <a:t>Scales poorly as requirements change</a:t>
            </a:r>
          </a:p>
          <a:p>
            <a:pPr lvl="1">
              <a:lnSpc>
                <a:spcPct val="90000"/>
              </a:lnSpc>
              <a:buFont typeface="Arial" pitchFamily="34" charset="0"/>
              <a:buChar char="•"/>
            </a:pPr>
            <a:r>
              <a:rPr lang="en-US" sz="2400" dirty="0" smtClean="0"/>
              <a:t>Little upfront work</a:t>
            </a:r>
          </a:p>
          <a:p>
            <a:pPr lvl="1">
              <a:lnSpc>
                <a:spcPct val="90000"/>
              </a:lnSpc>
              <a:buFont typeface="Arial" pitchFamily="34" charset="0"/>
              <a:buChar char="•"/>
            </a:pPr>
            <a:r>
              <a:rPr lang="en-US" sz="2400" dirty="0" smtClean="0"/>
              <a:t>Linear progress</a:t>
            </a:r>
          </a:p>
          <a:p>
            <a:pPr>
              <a:lnSpc>
                <a:spcPct val="90000"/>
              </a:lnSpc>
              <a:buFont typeface="Arial" pitchFamily="34" charset="0"/>
              <a:buChar char="•"/>
            </a:pPr>
            <a:r>
              <a:rPr lang="en-US" sz="2400" dirty="0" smtClean="0"/>
              <a:t>Random testing:</a:t>
            </a:r>
          </a:p>
          <a:p>
            <a:pPr lvl="1">
              <a:lnSpc>
                <a:spcPct val="90000"/>
              </a:lnSpc>
              <a:buFont typeface="Arial" pitchFamily="34" charset="0"/>
              <a:buChar char="•"/>
            </a:pPr>
            <a:r>
              <a:rPr lang="en-US" sz="2400" dirty="0" smtClean="0"/>
              <a:t>Checks unanticipated bugs</a:t>
            </a:r>
          </a:p>
          <a:p>
            <a:pPr lvl="1">
              <a:lnSpc>
                <a:spcPct val="90000"/>
              </a:lnSpc>
              <a:buFont typeface="Arial" pitchFamily="34" charset="0"/>
              <a:buChar char="•"/>
            </a:pPr>
            <a:r>
              <a:rPr lang="en-US" sz="2400" dirty="0" smtClean="0"/>
              <a:t>Scales well as requirements change</a:t>
            </a:r>
          </a:p>
          <a:p>
            <a:pPr lvl="1">
              <a:lnSpc>
                <a:spcPct val="90000"/>
              </a:lnSpc>
              <a:buFont typeface="Arial" pitchFamily="34" charset="0"/>
              <a:buChar char="•"/>
            </a:pPr>
            <a:r>
              <a:rPr lang="en-US" sz="2400" dirty="0" smtClean="0"/>
              <a:t>More upfront work</a:t>
            </a:r>
          </a:p>
          <a:p>
            <a:pPr lvl="1">
              <a:lnSpc>
                <a:spcPct val="90000"/>
              </a:lnSpc>
              <a:buFont typeface="Arial" pitchFamily="34" charset="0"/>
              <a:buChar char="•"/>
            </a:pPr>
            <a:r>
              <a:rPr lang="en-US" sz="2400" dirty="0" smtClean="0"/>
              <a:t>Better than linear progress</a:t>
            </a:r>
          </a:p>
          <a:p>
            <a:pPr lvl="1">
              <a:lnSpc>
                <a:spcPct val="90000"/>
              </a:lnSpc>
              <a:buFont typeface="Arial" pitchFamily="34" charset="0"/>
              <a:buChar char="•"/>
            </a:pPr>
            <a:endParaRPr lang="en-US" sz="2400" dirty="0" smtClean="0"/>
          </a:p>
          <a:p>
            <a:pPr>
              <a:lnSpc>
                <a:spcPct val="90000"/>
              </a:lnSpc>
              <a:buFont typeface="Arial" pitchFamily="34" charset="0"/>
              <a:buChar char="•"/>
            </a:pPr>
            <a:endParaRPr lang="en-US" sz="2000" dirty="0"/>
          </a:p>
        </p:txBody>
      </p:sp>
      <p:graphicFrame>
        <p:nvGraphicFramePr>
          <p:cNvPr id="41987" name="Object 3"/>
          <p:cNvGraphicFramePr>
            <a:graphicFrameLocks noChangeAspect="1"/>
          </p:cNvGraphicFramePr>
          <p:nvPr/>
        </p:nvGraphicFramePr>
        <p:xfrm>
          <a:off x="990600" y="4267200"/>
          <a:ext cx="5105399" cy="2405210"/>
        </p:xfrm>
        <a:graphic>
          <a:graphicData uri="http://schemas.openxmlformats.org/presentationml/2006/ole">
            <p:oleObj spid="_x0000_s41987" name="Visio" r:id="rId4" imgW="3679317" imgH="1733931" progId="Visio.Drawing.11">
              <p:link updateAutomatic="1"/>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9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6.4.6 Using an array in a set</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20</a:t>
            </a:fld>
            <a:endParaRPr lang="en-US" dirty="0"/>
          </a:p>
        </p:txBody>
      </p:sp>
      <p:sp>
        <p:nvSpPr>
          <p:cNvPr id="6" name="TextBox 5"/>
          <p:cNvSpPr txBox="1"/>
          <p:nvPr/>
        </p:nvSpPr>
        <p:spPr>
          <a:xfrm>
            <a:off x="304800" y="685800"/>
            <a:ext cx="7877862" cy="4647426"/>
          </a:xfrm>
          <a:prstGeom prst="rect">
            <a:avLst/>
          </a:prstGeom>
          <a:noFill/>
        </p:spPr>
        <p:txBody>
          <a:bodyPr wrap="none" rtlCol="0">
            <a:spAutoFit/>
          </a:bodyPr>
          <a:lstStyle/>
          <a:p>
            <a:pPr>
              <a:buFont typeface="Arial" pitchFamily="34" charset="0"/>
              <a:buChar char="•"/>
            </a:pPr>
            <a:r>
              <a:rPr lang="en-US" sz="2400" dirty="0" smtClean="0"/>
              <a:t>Suppose you want to create multiple equivalence constraints</a:t>
            </a:r>
          </a:p>
          <a:p>
            <a:pPr>
              <a:buFont typeface="Arial" pitchFamily="34" charset="0"/>
              <a:buChar char="•"/>
            </a:pPr>
            <a:r>
              <a:rPr lang="en-US" sz="2400" dirty="0" smtClean="0">
                <a:cs typeface="Times New Roman" pitchFamily="18" charset="0"/>
              </a:rPr>
              <a:t>For example: f can only equal 1, 2, 3, 5</a:t>
            </a:r>
            <a:r>
              <a:rPr lang="en-US" sz="2400" smtClean="0">
                <a:cs typeface="Times New Roman" pitchFamily="18" charset="0"/>
              </a:rPr>
              <a:t>, 8</a:t>
            </a:r>
          </a:p>
          <a:p>
            <a:pPr>
              <a:buFont typeface="Arial" pitchFamily="34" charset="0"/>
              <a:buChar char="•"/>
            </a:pPr>
            <a:endParaRPr lang="en-US" sz="2400" dirty="0" smtClean="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3200" dirty="0" smtClean="0">
              <a:latin typeface="Times New Roman" pitchFamily="18" charset="0"/>
              <a:cs typeface="Times New Roman" pitchFamily="18" charset="0"/>
            </a:endParaRPr>
          </a:p>
          <a:p>
            <a:pPr>
              <a:buFont typeface="Arial" pitchFamily="34" charset="0"/>
              <a:buChar char="•"/>
            </a:pPr>
            <a:r>
              <a:rPr lang="en-US" sz="2400" dirty="0" smtClean="0">
                <a:cs typeface="Times New Roman" pitchFamily="18" charset="0"/>
              </a:rPr>
              <a:t>Alternate solution is to store the values in </a:t>
            </a:r>
            <a:r>
              <a:rPr lang="en-US" sz="2400" smtClean="0">
                <a:cs typeface="Times New Roman" pitchFamily="18" charset="0"/>
              </a:rPr>
              <a:t>an array</a:t>
            </a:r>
          </a:p>
          <a:p>
            <a:pPr>
              <a:buFont typeface="Arial" pitchFamily="34" charset="0"/>
              <a:buChar char="•"/>
            </a:pPr>
            <a:endParaRPr lang="en-US" sz="2400" smtClean="0">
              <a:cs typeface="Times New Roman" pitchFamily="18" charset="0"/>
            </a:endParaRPr>
          </a:p>
          <a:p>
            <a:pPr>
              <a:buFont typeface="Arial" pitchFamily="34" charset="0"/>
              <a:buChar char="•"/>
            </a:pPr>
            <a:endParaRPr lang="en-US" sz="2400" smtClean="0">
              <a:cs typeface="Times New Roman" pitchFamily="18" charset="0"/>
            </a:endParaRPr>
          </a:p>
          <a:p>
            <a:pPr>
              <a:buFont typeface="Arial" pitchFamily="34" charset="0"/>
              <a:buChar char="•"/>
            </a:pPr>
            <a:endParaRPr lang="en-US" sz="2400" smtClean="0">
              <a:cs typeface="Times New Roman" pitchFamily="18" charset="0"/>
            </a:endParaRPr>
          </a:p>
          <a:p>
            <a:endParaRPr lang="en-US" sz="2400" smtClean="0">
              <a:cs typeface="Times New Roman" pitchFamily="18" charset="0"/>
            </a:endParaRPr>
          </a:p>
          <a:p>
            <a:pPr>
              <a:buFont typeface="Arial" pitchFamily="34" charset="0"/>
              <a:buChar char="•"/>
            </a:pPr>
            <a:r>
              <a:rPr lang="en-US" sz="2400" smtClean="0">
                <a:cs typeface="Times New Roman" pitchFamily="18" charset="0"/>
              </a:rPr>
              <a:t>Can specify that values in the array are NOT to be chosen</a:t>
            </a:r>
          </a:p>
        </p:txBody>
      </p:sp>
      <p:sp>
        <p:nvSpPr>
          <p:cNvPr id="9" name="TextBox 8"/>
          <p:cNvSpPr txBox="1"/>
          <p:nvPr/>
        </p:nvSpPr>
        <p:spPr>
          <a:xfrm>
            <a:off x="381000" y="1524000"/>
            <a:ext cx="7869462" cy="1107996"/>
          </a:xfrm>
          <a:prstGeom prst="rect">
            <a:avLst/>
          </a:prstGeom>
          <a:solidFill>
            <a:srgbClr val="FFFFCC"/>
          </a:solidFill>
          <a:ln>
            <a:solidFill>
              <a:schemeClr val="tx1"/>
            </a:solidFill>
          </a:ln>
        </p:spPr>
        <p:txBody>
          <a:bodyPr wrap="none" rtlCol="0">
            <a:spAutoFit/>
          </a:bodyPr>
          <a:lstStyle/>
          <a:p>
            <a:r>
              <a:rPr lang="en-US" sz="2200" spc="-150" noProof="1" smtClean="0">
                <a:latin typeface="Courier New" pitchFamily="49" charset="0"/>
                <a:cs typeface="Courier New" pitchFamily="49" charset="0"/>
              </a:rPr>
              <a:t>rand bit [7:0] f;</a:t>
            </a:r>
          </a:p>
          <a:p>
            <a:r>
              <a:rPr lang="en-US" sz="2200" spc="-150" noProof="1" smtClean="0">
                <a:latin typeface="Courier New" pitchFamily="49" charset="0"/>
                <a:cs typeface="Courier New" pitchFamily="49" charset="0"/>
              </a:rPr>
              <a:t>constraint c_fibonacci {</a:t>
            </a:r>
          </a:p>
          <a:p>
            <a:r>
              <a:rPr lang="en-US" sz="2200" spc="-150" noProof="1" smtClean="0">
                <a:latin typeface="Courier New" pitchFamily="49" charset="0"/>
                <a:cs typeface="Courier New" pitchFamily="49" charset="0"/>
              </a:rPr>
              <a:t>(f == 1) || (f==2) || (f==3) || (f==5) || (f==8));}</a:t>
            </a:r>
          </a:p>
        </p:txBody>
      </p:sp>
      <p:sp>
        <p:nvSpPr>
          <p:cNvPr id="10" name="TextBox 9"/>
          <p:cNvSpPr txBox="1"/>
          <p:nvPr/>
        </p:nvSpPr>
        <p:spPr>
          <a:xfrm>
            <a:off x="457200" y="3429000"/>
            <a:ext cx="6061275" cy="1107996"/>
          </a:xfrm>
          <a:prstGeom prst="rect">
            <a:avLst/>
          </a:prstGeom>
          <a:solidFill>
            <a:srgbClr val="FFFFCC"/>
          </a:solidFill>
          <a:ln>
            <a:solidFill>
              <a:schemeClr val="tx1"/>
            </a:solidFill>
          </a:ln>
        </p:spPr>
        <p:txBody>
          <a:bodyPr wrap="none" rtlCol="0">
            <a:spAutoFit/>
          </a:bodyPr>
          <a:lstStyle/>
          <a:p>
            <a:r>
              <a:rPr lang="en-US" sz="2200" spc="-150" noProof="1" smtClean="0">
                <a:latin typeface="Courier New" pitchFamily="49" charset="0"/>
                <a:cs typeface="Courier New" pitchFamily="49" charset="0"/>
              </a:rPr>
              <a:t>rand bit [7:0] f;</a:t>
            </a:r>
          </a:p>
          <a:p>
            <a:r>
              <a:rPr lang="en-US" sz="2200" spc="-150" noProof="1" smtClean="0">
                <a:latin typeface="Courier New" pitchFamily="49" charset="0"/>
                <a:cs typeface="Courier New" pitchFamily="49" charset="0"/>
              </a:rPr>
              <a:t>bit [31:0] vals[]= ‘{1,2,3,5,8};</a:t>
            </a:r>
          </a:p>
          <a:p>
            <a:r>
              <a:rPr lang="en-US" sz="2200" spc="-150" noProof="1" smtClean="0">
                <a:latin typeface="Courier New" pitchFamily="49" charset="0"/>
                <a:cs typeface="Courier New" pitchFamily="49" charset="0"/>
              </a:rPr>
              <a:t>constraint c_fibonacci {f inside vals;}</a:t>
            </a:r>
          </a:p>
        </p:txBody>
      </p:sp>
      <p:sp>
        <p:nvSpPr>
          <p:cNvPr id="11" name="TextBox 10"/>
          <p:cNvSpPr txBox="1"/>
          <p:nvPr/>
        </p:nvSpPr>
        <p:spPr>
          <a:xfrm>
            <a:off x="457200" y="5257800"/>
            <a:ext cx="6965368" cy="1107996"/>
          </a:xfrm>
          <a:prstGeom prst="rect">
            <a:avLst/>
          </a:prstGeom>
          <a:solidFill>
            <a:srgbClr val="FFFFCC"/>
          </a:solidFill>
          <a:ln>
            <a:solidFill>
              <a:schemeClr val="tx1"/>
            </a:solidFill>
          </a:ln>
        </p:spPr>
        <p:txBody>
          <a:bodyPr wrap="none" rtlCol="0">
            <a:spAutoFit/>
          </a:bodyPr>
          <a:lstStyle/>
          <a:p>
            <a:r>
              <a:rPr lang="en-US" sz="2200" spc="-150" noProof="1" smtClean="0">
                <a:latin typeface="Courier New" pitchFamily="49" charset="0"/>
                <a:cs typeface="Courier New" pitchFamily="49" charset="0"/>
              </a:rPr>
              <a:t>rand bit [7:0] notf;</a:t>
            </a:r>
          </a:p>
          <a:p>
            <a:r>
              <a:rPr lang="en-US" sz="2200" spc="-150" noProof="1" smtClean="0">
                <a:latin typeface="Courier New" pitchFamily="49" charset="0"/>
                <a:cs typeface="Courier New" pitchFamily="49" charset="0"/>
              </a:rPr>
              <a:t>bit [31:0] vals[]= ‘{1,2,3,5,8};</a:t>
            </a:r>
          </a:p>
          <a:p>
            <a:r>
              <a:rPr lang="en-US" sz="2200" spc="-150" noProof="1" smtClean="0">
                <a:latin typeface="Courier New" pitchFamily="49" charset="0"/>
                <a:cs typeface="Courier New" pitchFamily="49" charset="0"/>
              </a:rPr>
              <a:t>constraint c_fibonacci {!(notf inside vals);}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11" end="1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uiExpand="1"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6.4.7 Bidirectional Constraints</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21</a:t>
            </a:fld>
            <a:endParaRPr lang="en-US" dirty="0"/>
          </a:p>
        </p:txBody>
      </p:sp>
      <p:sp>
        <p:nvSpPr>
          <p:cNvPr id="6" name="TextBox 5"/>
          <p:cNvSpPr txBox="1"/>
          <p:nvPr/>
        </p:nvSpPr>
        <p:spPr>
          <a:xfrm>
            <a:off x="234189" y="671691"/>
            <a:ext cx="6903172" cy="830997"/>
          </a:xfrm>
          <a:prstGeom prst="rect">
            <a:avLst/>
          </a:prstGeom>
          <a:noFill/>
        </p:spPr>
        <p:txBody>
          <a:bodyPr wrap="none" rtlCol="0">
            <a:spAutoFit/>
          </a:bodyPr>
          <a:lstStyle/>
          <a:p>
            <a:pPr>
              <a:buFont typeface="Arial" pitchFamily="34" charset="0"/>
              <a:buChar char="•"/>
            </a:pPr>
            <a:r>
              <a:rPr lang="en-US" sz="2400" dirty="0" smtClean="0">
                <a:cs typeface="Times New Roman" pitchFamily="18" charset="0"/>
              </a:rPr>
              <a:t>Constraint blocks are not procedural but declarative.</a:t>
            </a:r>
          </a:p>
          <a:p>
            <a:pPr>
              <a:buFont typeface="Arial" pitchFamily="34" charset="0"/>
              <a:buChar char="•"/>
            </a:pPr>
            <a:r>
              <a:rPr lang="en-US" sz="2400" dirty="0" smtClean="0">
                <a:cs typeface="Times New Roman" pitchFamily="18" charset="0"/>
              </a:rPr>
              <a:t>All constraints are active at the same time.</a:t>
            </a:r>
          </a:p>
        </p:txBody>
      </p:sp>
      <p:graphicFrame>
        <p:nvGraphicFramePr>
          <p:cNvPr id="9" name="Table 8"/>
          <p:cNvGraphicFramePr>
            <a:graphicFrameLocks noGrp="1"/>
          </p:cNvGraphicFramePr>
          <p:nvPr/>
        </p:nvGraphicFramePr>
        <p:xfrm>
          <a:off x="4419600" y="1524000"/>
          <a:ext cx="3505200" cy="2595880"/>
        </p:xfrm>
        <a:graphic>
          <a:graphicData uri="http://schemas.openxmlformats.org/drawingml/2006/table">
            <a:tbl>
              <a:tblPr firstRow="1" bandRow="1">
                <a:tableStyleId>{5C22544A-7EE6-4342-B048-85BDC9FD1C3A}</a:tableStyleId>
              </a:tblPr>
              <a:tblGrid>
                <a:gridCol w="1066800"/>
                <a:gridCol w="762000"/>
                <a:gridCol w="914400"/>
                <a:gridCol w="762000"/>
              </a:tblGrid>
              <a:tr h="370840">
                <a:tc>
                  <a:txBody>
                    <a:bodyPr/>
                    <a:lstStyle/>
                    <a:p>
                      <a:r>
                        <a:rPr lang="en-US" dirty="0" smtClean="0"/>
                        <a:t>Solution</a:t>
                      </a:r>
                      <a:endParaRPr lang="en-US" dirty="0"/>
                    </a:p>
                  </a:txBody>
                  <a:tcPr/>
                </a:tc>
                <a:tc>
                  <a:txBody>
                    <a:bodyPr/>
                    <a:lstStyle/>
                    <a:p>
                      <a:pPr algn="ctr"/>
                      <a:r>
                        <a:rPr lang="en-US" dirty="0" smtClean="0"/>
                        <a:t>r</a:t>
                      </a:r>
                      <a:endParaRPr lang="en-US" dirty="0"/>
                    </a:p>
                  </a:txBody>
                  <a:tcPr/>
                </a:tc>
                <a:tc>
                  <a:txBody>
                    <a:bodyPr/>
                    <a:lstStyle/>
                    <a:p>
                      <a:pPr algn="ctr"/>
                      <a:r>
                        <a:rPr lang="en-US" dirty="0" smtClean="0"/>
                        <a:t>s</a:t>
                      </a:r>
                      <a:endParaRPr lang="en-US" dirty="0"/>
                    </a:p>
                  </a:txBody>
                  <a:tcPr/>
                </a:tc>
                <a:tc>
                  <a:txBody>
                    <a:bodyPr/>
                    <a:lstStyle/>
                    <a:p>
                      <a:pPr algn="ctr"/>
                      <a:r>
                        <a:rPr lang="en-US" dirty="0" smtClean="0"/>
                        <a:t>t</a:t>
                      </a:r>
                      <a:endParaRPr lang="en-US" dirty="0"/>
                    </a:p>
                  </a:txBody>
                  <a:tcPr/>
                </a:tc>
              </a:tr>
              <a:tr h="370840">
                <a:tc>
                  <a:txBody>
                    <a:bodyPr/>
                    <a:lstStyle/>
                    <a:p>
                      <a:r>
                        <a:rPr lang="en-US" dirty="0" smtClean="0"/>
                        <a:t>A</a:t>
                      </a:r>
                      <a:endParaRPr lang="en-US" dirty="0"/>
                    </a:p>
                  </a:txBody>
                  <a:tcPr/>
                </a:tc>
                <a:tc>
                  <a:txBody>
                    <a:bodyPr/>
                    <a:lstStyle/>
                    <a:p>
                      <a:r>
                        <a:rPr lang="en-US" dirty="0" smtClean="0"/>
                        <a:t>6</a:t>
                      </a:r>
                      <a:endParaRPr lang="en-US" dirty="0"/>
                    </a:p>
                  </a:txBody>
                  <a:tcPr/>
                </a:tc>
                <a:tc>
                  <a:txBody>
                    <a:bodyPr/>
                    <a:lstStyle/>
                    <a:p>
                      <a:r>
                        <a:rPr lang="en-US" dirty="0" smtClean="0"/>
                        <a:t>6</a:t>
                      </a:r>
                      <a:endParaRPr lang="en-US" dirty="0"/>
                    </a:p>
                  </a:txBody>
                  <a:tcPr/>
                </a:tc>
                <a:tc>
                  <a:txBody>
                    <a:bodyPr/>
                    <a:lstStyle/>
                    <a:p>
                      <a:r>
                        <a:rPr lang="en-US" dirty="0" smtClean="0"/>
                        <a:t>7</a:t>
                      </a:r>
                      <a:endParaRPr lang="en-US" dirty="0"/>
                    </a:p>
                  </a:txBody>
                  <a:tcPr/>
                </a:tc>
              </a:tr>
              <a:tr h="370840">
                <a:tc>
                  <a:txBody>
                    <a:bodyPr/>
                    <a:lstStyle/>
                    <a:p>
                      <a:r>
                        <a:rPr lang="en-US" dirty="0" smtClean="0"/>
                        <a:t>B</a:t>
                      </a:r>
                      <a:endParaRPr lang="en-US" dirty="0"/>
                    </a:p>
                  </a:txBody>
                  <a:tcPr/>
                </a:tc>
                <a:tc>
                  <a:txBody>
                    <a:bodyPr/>
                    <a:lstStyle/>
                    <a:p>
                      <a:r>
                        <a:rPr lang="en-US" dirty="0" smtClean="0"/>
                        <a:t>6</a:t>
                      </a:r>
                      <a:endParaRPr lang="en-US" dirty="0"/>
                    </a:p>
                  </a:txBody>
                  <a:tcPr/>
                </a:tc>
                <a:tc>
                  <a:txBody>
                    <a:bodyPr/>
                    <a:lstStyle/>
                    <a:p>
                      <a:r>
                        <a:rPr lang="en-US" dirty="0" smtClean="0"/>
                        <a:t>6</a:t>
                      </a:r>
                      <a:endParaRPr lang="en-US" dirty="0"/>
                    </a:p>
                  </a:txBody>
                  <a:tcPr/>
                </a:tc>
                <a:tc>
                  <a:txBody>
                    <a:bodyPr/>
                    <a:lstStyle/>
                    <a:p>
                      <a:r>
                        <a:rPr lang="en-US" dirty="0" smtClean="0"/>
                        <a:t>8</a:t>
                      </a:r>
                      <a:endParaRPr lang="en-US" dirty="0"/>
                    </a:p>
                  </a:txBody>
                  <a:tcPr/>
                </a:tc>
              </a:tr>
              <a:tr h="370840">
                <a:tc>
                  <a:txBody>
                    <a:bodyPr/>
                    <a:lstStyle/>
                    <a:p>
                      <a:r>
                        <a:rPr lang="en-US" dirty="0" smtClean="0"/>
                        <a:t>C</a:t>
                      </a:r>
                      <a:endParaRPr lang="en-US" dirty="0"/>
                    </a:p>
                  </a:txBody>
                  <a:tcPr/>
                </a:tc>
                <a:tc>
                  <a:txBody>
                    <a:bodyPr/>
                    <a:lstStyle/>
                    <a:p>
                      <a:r>
                        <a:rPr lang="en-US" dirty="0" smtClean="0"/>
                        <a:t>6</a:t>
                      </a:r>
                      <a:endParaRPr lang="en-US" dirty="0"/>
                    </a:p>
                  </a:txBody>
                  <a:tcPr/>
                </a:tc>
                <a:tc>
                  <a:txBody>
                    <a:bodyPr/>
                    <a:lstStyle/>
                    <a:p>
                      <a:r>
                        <a:rPr lang="en-US" dirty="0" smtClean="0"/>
                        <a:t>6</a:t>
                      </a:r>
                      <a:endParaRPr lang="en-US" dirty="0"/>
                    </a:p>
                  </a:txBody>
                  <a:tcPr/>
                </a:tc>
                <a:tc>
                  <a:txBody>
                    <a:bodyPr/>
                    <a:lstStyle/>
                    <a:p>
                      <a:r>
                        <a:rPr lang="en-US" dirty="0" smtClean="0"/>
                        <a:t>9</a:t>
                      </a:r>
                      <a:endParaRPr lang="en-US" dirty="0"/>
                    </a:p>
                  </a:txBody>
                  <a:tcPr/>
                </a:tc>
              </a:tr>
              <a:tr h="370840">
                <a:tc>
                  <a:txBody>
                    <a:bodyPr/>
                    <a:lstStyle/>
                    <a:p>
                      <a:r>
                        <a:rPr lang="en-US" dirty="0" smtClean="0"/>
                        <a:t>D</a:t>
                      </a:r>
                      <a:endParaRPr lang="en-US" dirty="0"/>
                    </a:p>
                  </a:txBody>
                  <a:tcPr/>
                </a:tc>
                <a:tc>
                  <a:txBody>
                    <a:bodyPr/>
                    <a:lstStyle/>
                    <a:p>
                      <a:r>
                        <a:rPr lang="en-US" dirty="0" smtClean="0"/>
                        <a:t>7</a:t>
                      </a:r>
                      <a:endParaRPr lang="en-US" dirty="0"/>
                    </a:p>
                  </a:txBody>
                  <a:tcPr/>
                </a:tc>
                <a:tc>
                  <a:txBody>
                    <a:bodyPr/>
                    <a:lstStyle/>
                    <a:p>
                      <a:r>
                        <a:rPr lang="en-US" dirty="0" smtClean="0"/>
                        <a:t>7</a:t>
                      </a:r>
                      <a:endParaRPr lang="en-US" dirty="0"/>
                    </a:p>
                  </a:txBody>
                  <a:tcPr/>
                </a:tc>
                <a:tc>
                  <a:txBody>
                    <a:bodyPr/>
                    <a:lstStyle/>
                    <a:p>
                      <a:r>
                        <a:rPr lang="en-US" dirty="0" smtClean="0"/>
                        <a:t>8</a:t>
                      </a:r>
                      <a:endParaRPr lang="en-US" dirty="0"/>
                    </a:p>
                  </a:txBody>
                  <a:tcPr/>
                </a:tc>
              </a:tr>
              <a:tr h="370840">
                <a:tc>
                  <a:txBody>
                    <a:bodyPr/>
                    <a:lstStyle/>
                    <a:p>
                      <a:r>
                        <a:rPr lang="en-US" dirty="0" smtClean="0"/>
                        <a:t>E</a:t>
                      </a:r>
                      <a:endParaRPr lang="en-US" dirty="0"/>
                    </a:p>
                  </a:txBody>
                  <a:tcPr/>
                </a:tc>
                <a:tc>
                  <a:txBody>
                    <a:bodyPr/>
                    <a:lstStyle/>
                    <a:p>
                      <a:r>
                        <a:rPr lang="en-US" dirty="0" smtClean="0"/>
                        <a:t>7</a:t>
                      </a:r>
                      <a:endParaRPr lang="en-US" dirty="0"/>
                    </a:p>
                  </a:txBody>
                  <a:tcPr/>
                </a:tc>
                <a:tc>
                  <a:txBody>
                    <a:bodyPr/>
                    <a:lstStyle/>
                    <a:p>
                      <a:r>
                        <a:rPr lang="en-US" dirty="0" smtClean="0"/>
                        <a:t>7</a:t>
                      </a:r>
                      <a:endParaRPr lang="en-US" dirty="0"/>
                    </a:p>
                  </a:txBody>
                  <a:tcPr/>
                </a:tc>
                <a:tc>
                  <a:txBody>
                    <a:bodyPr/>
                    <a:lstStyle/>
                    <a:p>
                      <a:r>
                        <a:rPr lang="en-US" dirty="0" smtClean="0"/>
                        <a:t>9</a:t>
                      </a:r>
                      <a:endParaRPr lang="en-US" dirty="0"/>
                    </a:p>
                  </a:txBody>
                  <a:tcPr/>
                </a:tc>
              </a:tr>
              <a:tr h="370840">
                <a:tc>
                  <a:txBody>
                    <a:bodyPr/>
                    <a:lstStyle/>
                    <a:p>
                      <a:r>
                        <a:rPr lang="en-US" dirty="0" smtClean="0"/>
                        <a:t>F</a:t>
                      </a:r>
                      <a:endParaRPr lang="en-US" dirty="0"/>
                    </a:p>
                  </a:txBody>
                  <a:tcPr/>
                </a:tc>
                <a:tc>
                  <a:txBody>
                    <a:bodyPr/>
                    <a:lstStyle/>
                    <a:p>
                      <a:r>
                        <a:rPr lang="en-US" dirty="0" smtClean="0"/>
                        <a:t>8</a:t>
                      </a:r>
                      <a:endParaRPr lang="en-US" dirty="0"/>
                    </a:p>
                  </a:txBody>
                  <a:tcPr/>
                </a:tc>
                <a:tc>
                  <a:txBody>
                    <a:bodyPr/>
                    <a:lstStyle/>
                    <a:p>
                      <a:r>
                        <a:rPr lang="en-US" dirty="0" smtClean="0"/>
                        <a:t>8</a:t>
                      </a:r>
                      <a:endParaRPr lang="en-US" dirty="0"/>
                    </a:p>
                  </a:txBody>
                  <a:tcPr/>
                </a:tc>
                <a:tc>
                  <a:txBody>
                    <a:bodyPr/>
                    <a:lstStyle/>
                    <a:p>
                      <a:r>
                        <a:rPr lang="en-US" dirty="0" smtClean="0"/>
                        <a:t>9</a:t>
                      </a:r>
                      <a:endParaRPr lang="en-US" dirty="0"/>
                    </a:p>
                  </a:txBody>
                  <a:tcPr/>
                </a:tc>
              </a:tr>
            </a:tbl>
          </a:graphicData>
        </a:graphic>
      </p:graphicFrame>
      <p:sp>
        <p:nvSpPr>
          <p:cNvPr id="19" name="TextBox 18"/>
          <p:cNvSpPr txBox="1"/>
          <p:nvPr/>
        </p:nvSpPr>
        <p:spPr>
          <a:xfrm>
            <a:off x="381000" y="4114800"/>
            <a:ext cx="1494320" cy="3416320"/>
          </a:xfrm>
          <a:prstGeom prst="rect">
            <a:avLst/>
          </a:prstGeom>
          <a:noFill/>
        </p:spPr>
        <p:txBody>
          <a:bodyPr wrap="none" rtlCol="0">
            <a:spAutoFit/>
          </a:bodyPr>
          <a:lstStyle/>
          <a:p>
            <a:endParaRPr lang="en-US" sz="2400" dirty="0" smtClean="0"/>
          </a:p>
          <a:p>
            <a:endParaRPr lang="en-US" sz="2400" dirty="0" smtClean="0"/>
          </a:p>
          <a:p>
            <a:r>
              <a:rPr lang="en-US" sz="2400" dirty="0" smtClean="0"/>
              <a:t>                   </a:t>
            </a:r>
          </a:p>
          <a:p>
            <a:endParaRPr lang="en-US" sz="2400" dirty="0" smtClean="0"/>
          </a:p>
          <a:p>
            <a:r>
              <a:rPr lang="en-US" sz="2400" dirty="0" smtClean="0"/>
              <a:t>                   </a:t>
            </a:r>
          </a:p>
          <a:p>
            <a:endParaRPr lang="en-US" sz="2400" dirty="0" smtClean="0"/>
          </a:p>
          <a:p>
            <a:r>
              <a:rPr lang="en-US" sz="2400" dirty="0" smtClean="0"/>
              <a:t>                   </a:t>
            </a:r>
          </a:p>
          <a:p>
            <a:endParaRPr lang="en-US" sz="2400" dirty="0" smtClean="0"/>
          </a:p>
          <a:p>
            <a:endParaRPr lang="en-US" sz="2400" dirty="0" smtClean="0">
              <a:latin typeface="Times New Roman" pitchFamily="18" charset="0"/>
              <a:cs typeface="Times New Roman" pitchFamily="18" charset="0"/>
            </a:endParaRPr>
          </a:p>
        </p:txBody>
      </p:sp>
      <p:sp>
        <p:nvSpPr>
          <p:cNvPr id="23" name="TextBox 22"/>
          <p:cNvSpPr txBox="1"/>
          <p:nvPr/>
        </p:nvSpPr>
        <p:spPr>
          <a:xfrm>
            <a:off x="381000" y="1524000"/>
            <a:ext cx="3323346" cy="2031325"/>
          </a:xfrm>
          <a:prstGeom prst="rect">
            <a:avLst/>
          </a:prstGeom>
          <a:solidFill>
            <a:srgbClr val="FFFFCC"/>
          </a:solidFill>
          <a:ln>
            <a:solidFill>
              <a:schemeClr val="tx1"/>
            </a:solidFill>
          </a:ln>
        </p:spPr>
        <p:txBody>
          <a:bodyPr wrap="none" rtlCol="0">
            <a:spAutoFit/>
          </a:bodyPr>
          <a:lstStyle/>
          <a:p>
            <a:r>
              <a:rPr lang="en-US" sz="2100" spc="-150" noProof="1" smtClean="0">
                <a:latin typeface="Courier New" pitchFamily="49" charset="0"/>
                <a:cs typeface="Courier New" pitchFamily="49" charset="0"/>
              </a:rPr>
              <a:t>rand bit [15:0] r,s,t;</a:t>
            </a:r>
          </a:p>
          <a:p>
            <a:r>
              <a:rPr lang="en-US" sz="2100" spc="-150" noProof="1" smtClean="0">
                <a:latin typeface="Courier New" pitchFamily="49" charset="0"/>
                <a:cs typeface="Courier New" pitchFamily="49" charset="0"/>
              </a:rPr>
              <a:t>constraint c_bidir {</a:t>
            </a:r>
          </a:p>
          <a:p>
            <a:r>
              <a:rPr lang="en-US" sz="2100" spc="-150" noProof="1" smtClean="0">
                <a:latin typeface="Courier New" pitchFamily="49" charset="0"/>
                <a:cs typeface="Courier New" pitchFamily="49" charset="0"/>
              </a:rPr>
              <a:t> 	     r &lt; t;</a:t>
            </a:r>
          </a:p>
          <a:p>
            <a:r>
              <a:rPr lang="en-US" sz="2100" spc="-150" noProof="1" smtClean="0">
                <a:latin typeface="Courier New" pitchFamily="49" charset="0"/>
                <a:cs typeface="Courier New" pitchFamily="49" charset="0"/>
              </a:rPr>
              <a:t>	      s == r;</a:t>
            </a:r>
          </a:p>
          <a:p>
            <a:r>
              <a:rPr lang="en-US" sz="2100" spc="-150" noProof="1" smtClean="0">
                <a:latin typeface="Courier New" pitchFamily="49" charset="0"/>
                <a:cs typeface="Courier New" pitchFamily="49" charset="0"/>
              </a:rPr>
              <a:t>	      t &lt; 10;</a:t>
            </a:r>
          </a:p>
          <a:p>
            <a:r>
              <a:rPr lang="en-US" sz="2100" spc="-150" noProof="1" smtClean="0">
                <a:latin typeface="Courier New" pitchFamily="49" charset="0"/>
                <a:cs typeface="Courier New" pitchFamily="49" charset="0"/>
              </a:rPr>
              <a:t>	      s &gt; 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6.4.8 Implication Constraints</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22</a:t>
            </a:fld>
            <a:endParaRPr lang="en-US" dirty="0"/>
          </a:p>
        </p:txBody>
      </p:sp>
      <p:sp>
        <p:nvSpPr>
          <p:cNvPr id="6" name="TextBox 5"/>
          <p:cNvSpPr txBox="1"/>
          <p:nvPr/>
        </p:nvSpPr>
        <p:spPr>
          <a:xfrm>
            <a:off x="304800" y="685800"/>
            <a:ext cx="8952515" cy="830997"/>
          </a:xfrm>
          <a:prstGeom prst="rect">
            <a:avLst/>
          </a:prstGeom>
          <a:noFill/>
        </p:spPr>
        <p:txBody>
          <a:bodyPr wrap="none" rtlCol="0">
            <a:spAutoFit/>
          </a:bodyPr>
          <a:lstStyle/>
          <a:p>
            <a:r>
              <a:rPr lang="en-US" sz="2400" dirty="0" smtClean="0"/>
              <a:t>Suppose you want to impose different constraints depending on a var</a:t>
            </a:r>
          </a:p>
          <a:p>
            <a:r>
              <a:rPr lang="en-US" sz="2400" dirty="0" smtClean="0">
                <a:cs typeface="Times New Roman" pitchFamily="18" charset="0"/>
              </a:rPr>
              <a:t>Solution 1:</a:t>
            </a:r>
          </a:p>
        </p:txBody>
      </p:sp>
      <p:sp>
        <p:nvSpPr>
          <p:cNvPr id="9" name="TextBox 8"/>
          <p:cNvSpPr txBox="1"/>
          <p:nvPr/>
        </p:nvSpPr>
        <p:spPr>
          <a:xfrm>
            <a:off x="2590800" y="5029200"/>
            <a:ext cx="184731" cy="461665"/>
          </a:xfrm>
          <a:prstGeom prst="rect">
            <a:avLst/>
          </a:prstGeom>
          <a:noFill/>
        </p:spPr>
        <p:txBody>
          <a:bodyPr wrap="none" rtlCol="0">
            <a:spAutoFit/>
          </a:bodyPr>
          <a:lstStyle/>
          <a:p>
            <a:endParaRPr lang="en-US" sz="2400" dirty="0" smtClean="0"/>
          </a:p>
        </p:txBody>
      </p:sp>
      <p:sp>
        <p:nvSpPr>
          <p:cNvPr id="10" name="TextBox 9"/>
          <p:cNvSpPr txBox="1"/>
          <p:nvPr/>
        </p:nvSpPr>
        <p:spPr>
          <a:xfrm>
            <a:off x="2895600" y="4572000"/>
            <a:ext cx="184731" cy="461665"/>
          </a:xfrm>
          <a:prstGeom prst="rect">
            <a:avLst/>
          </a:prstGeom>
          <a:noFill/>
        </p:spPr>
        <p:txBody>
          <a:bodyPr wrap="none" rtlCol="0">
            <a:spAutoFit/>
          </a:bodyPr>
          <a:lstStyle/>
          <a:p>
            <a:endParaRPr lang="en-US" sz="2400" dirty="0" smtClean="0"/>
          </a:p>
        </p:txBody>
      </p:sp>
      <p:sp>
        <p:nvSpPr>
          <p:cNvPr id="11" name="TextBox 10"/>
          <p:cNvSpPr txBox="1"/>
          <p:nvPr/>
        </p:nvSpPr>
        <p:spPr>
          <a:xfrm>
            <a:off x="4495800" y="1143000"/>
            <a:ext cx="1523174" cy="461665"/>
          </a:xfrm>
          <a:prstGeom prst="rect">
            <a:avLst/>
          </a:prstGeom>
          <a:noFill/>
        </p:spPr>
        <p:txBody>
          <a:bodyPr wrap="none" rtlCol="0">
            <a:spAutoFit/>
          </a:bodyPr>
          <a:lstStyle/>
          <a:p>
            <a:r>
              <a:rPr lang="en-US" sz="2400" dirty="0" smtClean="0">
                <a:cs typeface="Courier New" pitchFamily="49" charset="0"/>
              </a:rPr>
              <a:t>Solution 2:</a:t>
            </a:r>
          </a:p>
        </p:txBody>
      </p:sp>
      <p:sp>
        <p:nvSpPr>
          <p:cNvPr id="12" name="TextBox 11"/>
          <p:cNvSpPr txBox="1"/>
          <p:nvPr/>
        </p:nvSpPr>
        <p:spPr>
          <a:xfrm>
            <a:off x="381000" y="1524000"/>
            <a:ext cx="3466013" cy="2031325"/>
          </a:xfrm>
          <a:prstGeom prst="rect">
            <a:avLst/>
          </a:prstGeom>
          <a:solidFill>
            <a:srgbClr val="FFFFCC"/>
          </a:solidFill>
          <a:ln>
            <a:solidFill>
              <a:schemeClr val="tx1"/>
            </a:solidFill>
          </a:ln>
        </p:spPr>
        <p:txBody>
          <a:bodyPr wrap="none" rtlCol="0">
            <a:spAutoFit/>
          </a:bodyPr>
          <a:lstStyle/>
          <a:p>
            <a:r>
              <a:rPr lang="en-US" sz="2100" spc="-150" noProof="1" smtClean="0">
                <a:latin typeface="Courier New" pitchFamily="49" charset="0"/>
                <a:cs typeface="Courier New" pitchFamily="49" charset="0"/>
              </a:rPr>
              <a:t>constraint mode_c {</a:t>
            </a:r>
          </a:p>
          <a:p>
            <a:r>
              <a:rPr lang="en-US" sz="2100" spc="-150" noProof="1" smtClean="0">
                <a:latin typeface="Courier New" pitchFamily="49" charset="0"/>
                <a:cs typeface="Courier New" pitchFamily="49" charset="0"/>
              </a:rPr>
              <a:t>if (mode == small)</a:t>
            </a:r>
          </a:p>
          <a:p>
            <a:r>
              <a:rPr lang="en-US" sz="2100" spc="-150" noProof="1" smtClean="0">
                <a:latin typeface="Courier New" pitchFamily="49" charset="0"/>
                <a:cs typeface="Courier New" pitchFamily="49" charset="0"/>
              </a:rPr>
              <a:t>   len &lt; 10;</a:t>
            </a:r>
          </a:p>
          <a:p>
            <a:r>
              <a:rPr lang="en-US" sz="2100" spc="-150" noProof="1" smtClean="0">
                <a:latin typeface="Courier New" pitchFamily="49" charset="0"/>
                <a:cs typeface="Courier New" pitchFamily="49" charset="0"/>
              </a:rPr>
              <a:t>else if (mode == large)</a:t>
            </a:r>
          </a:p>
          <a:p>
            <a:r>
              <a:rPr lang="en-US" sz="2100" spc="-150" noProof="1" smtClean="0">
                <a:latin typeface="Courier New" pitchFamily="49" charset="0"/>
                <a:cs typeface="Courier New" pitchFamily="49" charset="0"/>
              </a:rPr>
              <a:t>  len &gt; 100;</a:t>
            </a:r>
          </a:p>
          <a:p>
            <a:r>
              <a:rPr lang="en-US" sz="2100" spc="-150" noProof="1" smtClean="0">
                <a:latin typeface="Courier New" pitchFamily="49" charset="0"/>
                <a:cs typeface="Courier New" pitchFamily="49" charset="0"/>
              </a:rPr>
              <a:t>}</a:t>
            </a:r>
          </a:p>
        </p:txBody>
      </p:sp>
      <p:sp>
        <p:nvSpPr>
          <p:cNvPr id="14" name="TextBox 13"/>
          <p:cNvSpPr txBox="1"/>
          <p:nvPr/>
        </p:nvSpPr>
        <p:spPr>
          <a:xfrm>
            <a:off x="4572000" y="1600200"/>
            <a:ext cx="4322017" cy="1384995"/>
          </a:xfrm>
          <a:prstGeom prst="rect">
            <a:avLst/>
          </a:prstGeom>
          <a:solidFill>
            <a:srgbClr val="FFFFCC"/>
          </a:solidFill>
          <a:ln>
            <a:solidFill>
              <a:schemeClr val="tx1"/>
            </a:solidFill>
          </a:ln>
        </p:spPr>
        <p:txBody>
          <a:bodyPr wrap="none" rtlCol="0">
            <a:spAutoFit/>
          </a:bodyPr>
          <a:lstStyle/>
          <a:p>
            <a:r>
              <a:rPr lang="en-US" sz="2100" spc="-150" noProof="1" smtClean="0">
                <a:latin typeface="Courier New" pitchFamily="49" charset="0"/>
                <a:cs typeface="Courier New" pitchFamily="49" charset="0"/>
              </a:rPr>
              <a:t>constraint mode_c {</a:t>
            </a:r>
          </a:p>
          <a:p>
            <a:r>
              <a:rPr lang="en-US" sz="2100" spc="-150" noProof="1" smtClean="0">
                <a:latin typeface="Courier New" pitchFamily="49" charset="0"/>
                <a:cs typeface="Courier New" pitchFamily="49" charset="0"/>
              </a:rPr>
              <a:t>(mode == small) -&gt; len &lt; 10;</a:t>
            </a:r>
          </a:p>
          <a:p>
            <a:r>
              <a:rPr lang="en-US" sz="2100" spc="-150" noProof="1" smtClean="0">
                <a:latin typeface="Courier New" pitchFamily="49" charset="0"/>
                <a:cs typeface="Courier New" pitchFamily="49" charset="0"/>
              </a:rPr>
              <a:t>(mode == large) -&gt; len &gt; 100;</a:t>
            </a:r>
          </a:p>
          <a:p>
            <a:r>
              <a:rPr lang="en-US" sz="2100" spc="-150" noProof="1" smtClean="0">
                <a:latin typeface="Courier New" pitchFamily="49" charset="0"/>
                <a:cs typeface="Courier New" pitchFamily="49" charset="0"/>
              </a:rPr>
              <a:t>}</a:t>
            </a:r>
          </a:p>
        </p:txBody>
      </p:sp>
      <p:grpSp>
        <p:nvGrpSpPr>
          <p:cNvPr id="13" name="Group 12"/>
          <p:cNvGrpSpPr/>
          <p:nvPr/>
        </p:nvGrpSpPr>
        <p:grpSpPr>
          <a:xfrm>
            <a:off x="1295400" y="4191000"/>
            <a:ext cx="1462798" cy="457200"/>
            <a:chOff x="2438400" y="4876800"/>
            <a:chExt cx="1462798" cy="457200"/>
          </a:xfrm>
        </p:grpSpPr>
        <p:cxnSp>
          <p:nvCxnSpPr>
            <p:cNvPr id="15" name="Straight Arrow Connector 14"/>
            <p:cNvCxnSpPr/>
            <p:nvPr/>
          </p:nvCxnSpPr>
          <p:spPr>
            <a:xfrm rot="5400000">
              <a:off x="2248694" y="5142706"/>
              <a:ext cx="381000"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514600" y="4876800"/>
              <a:ext cx="1386598" cy="430887"/>
            </a:xfrm>
            <a:prstGeom prst="rect">
              <a:avLst/>
            </a:prstGeom>
            <a:noFill/>
          </p:spPr>
          <p:txBody>
            <a:bodyPr wrap="none" rtlCol="0">
              <a:spAutoFit/>
            </a:bodyPr>
            <a:lstStyle/>
            <a:p>
              <a:r>
                <a:rPr lang="en-US" sz="2200" dirty="0" smtClean="0">
                  <a:solidFill>
                    <a:srgbClr val="FF0000"/>
                  </a:solidFill>
                </a:rPr>
                <a:t>equivalent</a:t>
              </a:r>
            </a:p>
          </p:txBody>
        </p:sp>
      </p:grpSp>
      <p:grpSp>
        <p:nvGrpSpPr>
          <p:cNvPr id="17" name="Group 16"/>
          <p:cNvGrpSpPr/>
          <p:nvPr/>
        </p:nvGrpSpPr>
        <p:grpSpPr>
          <a:xfrm>
            <a:off x="1295400" y="4953000"/>
            <a:ext cx="1462798" cy="457200"/>
            <a:chOff x="2438400" y="5638800"/>
            <a:chExt cx="1462798" cy="457200"/>
          </a:xfrm>
        </p:grpSpPr>
        <p:cxnSp>
          <p:nvCxnSpPr>
            <p:cNvPr id="18" name="Straight Arrow Connector 17"/>
            <p:cNvCxnSpPr/>
            <p:nvPr/>
          </p:nvCxnSpPr>
          <p:spPr>
            <a:xfrm rot="5400000">
              <a:off x="2248694" y="5904706"/>
              <a:ext cx="381000"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514600" y="5638800"/>
              <a:ext cx="1386598" cy="430887"/>
            </a:xfrm>
            <a:prstGeom prst="rect">
              <a:avLst/>
            </a:prstGeom>
            <a:noFill/>
          </p:spPr>
          <p:txBody>
            <a:bodyPr wrap="none" rtlCol="0">
              <a:spAutoFit/>
            </a:bodyPr>
            <a:lstStyle/>
            <a:p>
              <a:r>
                <a:rPr lang="en-US" sz="2200" dirty="0" smtClean="0">
                  <a:solidFill>
                    <a:srgbClr val="FF0000"/>
                  </a:solidFill>
                </a:rPr>
                <a:t>equivalent</a:t>
              </a:r>
            </a:p>
          </p:txBody>
        </p:sp>
      </p:grpSp>
      <p:grpSp>
        <p:nvGrpSpPr>
          <p:cNvPr id="20" name="Group 19"/>
          <p:cNvGrpSpPr/>
          <p:nvPr/>
        </p:nvGrpSpPr>
        <p:grpSpPr>
          <a:xfrm>
            <a:off x="1295400" y="5791200"/>
            <a:ext cx="1462798" cy="457200"/>
            <a:chOff x="2438400" y="4876800"/>
            <a:chExt cx="1462798" cy="457200"/>
          </a:xfrm>
        </p:grpSpPr>
        <p:cxnSp>
          <p:nvCxnSpPr>
            <p:cNvPr id="21" name="Straight Arrow Connector 20"/>
            <p:cNvCxnSpPr/>
            <p:nvPr/>
          </p:nvCxnSpPr>
          <p:spPr>
            <a:xfrm rot="5400000">
              <a:off x="2248694" y="5142706"/>
              <a:ext cx="381000"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514600" y="4876800"/>
              <a:ext cx="1386598" cy="430887"/>
            </a:xfrm>
            <a:prstGeom prst="rect">
              <a:avLst/>
            </a:prstGeom>
            <a:noFill/>
          </p:spPr>
          <p:txBody>
            <a:bodyPr wrap="none" rtlCol="0">
              <a:spAutoFit/>
            </a:bodyPr>
            <a:lstStyle/>
            <a:p>
              <a:r>
                <a:rPr lang="en-US" sz="2200" dirty="0" smtClean="0">
                  <a:solidFill>
                    <a:srgbClr val="FF0000"/>
                  </a:solidFill>
                </a:rPr>
                <a:t>equivalent</a:t>
              </a:r>
            </a:p>
          </p:txBody>
        </p:sp>
      </p:grpSp>
      <p:sp>
        <p:nvSpPr>
          <p:cNvPr id="23" name="TextBox 22"/>
          <p:cNvSpPr txBox="1"/>
          <p:nvPr/>
        </p:nvSpPr>
        <p:spPr>
          <a:xfrm>
            <a:off x="381000" y="3810000"/>
            <a:ext cx="2610010" cy="415498"/>
          </a:xfrm>
          <a:prstGeom prst="rect">
            <a:avLst/>
          </a:prstGeom>
          <a:solidFill>
            <a:srgbClr val="FFFFCC"/>
          </a:solidFill>
          <a:ln>
            <a:solidFill>
              <a:schemeClr val="tx1"/>
            </a:solidFill>
          </a:ln>
        </p:spPr>
        <p:txBody>
          <a:bodyPr wrap="none" rtlCol="0">
            <a:spAutoFit/>
          </a:bodyPr>
          <a:lstStyle/>
          <a:p>
            <a:r>
              <a:rPr lang="en-US" sz="2100" spc="-150" noProof="1" smtClean="0">
                <a:latin typeface="Courier New" pitchFamily="49" charset="0"/>
                <a:cs typeface="Courier New" pitchFamily="49" charset="0"/>
              </a:rPr>
              <a:t>{(a==1)-&gt;(b==0)};</a:t>
            </a:r>
          </a:p>
        </p:txBody>
      </p:sp>
      <p:sp>
        <p:nvSpPr>
          <p:cNvPr id="24" name="TextBox 23"/>
          <p:cNvSpPr txBox="1"/>
          <p:nvPr/>
        </p:nvSpPr>
        <p:spPr>
          <a:xfrm>
            <a:off x="381000" y="4648200"/>
            <a:ext cx="2610010" cy="415498"/>
          </a:xfrm>
          <a:prstGeom prst="rect">
            <a:avLst/>
          </a:prstGeom>
          <a:solidFill>
            <a:srgbClr val="FFFFCC"/>
          </a:solidFill>
          <a:ln>
            <a:solidFill>
              <a:schemeClr val="tx1"/>
            </a:solidFill>
          </a:ln>
        </p:spPr>
        <p:txBody>
          <a:bodyPr wrap="none" rtlCol="0">
            <a:spAutoFit/>
          </a:bodyPr>
          <a:lstStyle/>
          <a:p>
            <a:r>
              <a:rPr lang="en-US" sz="2100" spc="-150" noProof="1" smtClean="0">
                <a:latin typeface="Courier New" pitchFamily="49" charset="0"/>
                <a:cs typeface="Courier New" pitchFamily="49" charset="0"/>
              </a:rPr>
              <a:t>{if (a==1) b==0;}</a:t>
            </a:r>
          </a:p>
        </p:txBody>
      </p:sp>
      <p:sp>
        <p:nvSpPr>
          <p:cNvPr id="25" name="TextBox 24"/>
          <p:cNvSpPr txBox="1"/>
          <p:nvPr/>
        </p:nvSpPr>
        <p:spPr>
          <a:xfrm>
            <a:off x="381000" y="5410200"/>
            <a:ext cx="3038011" cy="415498"/>
          </a:xfrm>
          <a:prstGeom prst="rect">
            <a:avLst/>
          </a:prstGeom>
          <a:solidFill>
            <a:srgbClr val="FFFFCC"/>
          </a:solidFill>
          <a:ln>
            <a:solidFill>
              <a:schemeClr val="tx1"/>
            </a:solidFill>
          </a:ln>
        </p:spPr>
        <p:txBody>
          <a:bodyPr wrap="none" rtlCol="0">
            <a:spAutoFit/>
          </a:bodyPr>
          <a:lstStyle/>
          <a:p>
            <a:r>
              <a:rPr lang="en-US" sz="2100" spc="-150" noProof="1" smtClean="0">
                <a:latin typeface="Courier New" pitchFamily="49" charset="0"/>
                <a:cs typeface="Courier New" pitchFamily="49" charset="0"/>
              </a:rPr>
              <a:t>{!(a==1) || (b==0);}</a:t>
            </a:r>
          </a:p>
        </p:txBody>
      </p:sp>
      <p:sp>
        <p:nvSpPr>
          <p:cNvPr id="26" name="TextBox 25"/>
          <p:cNvSpPr txBox="1"/>
          <p:nvPr/>
        </p:nvSpPr>
        <p:spPr>
          <a:xfrm>
            <a:off x="381000" y="6248400"/>
            <a:ext cx="2895344" cy="415498"/>
          </a:xfrm>
          <a:prstGeom prst="rect">
            <a:avLst/>
          </a:prstGeom>
          <a:solidFill>
            <a:srgbClr val="FFFFCC"/>
          </a:solidFill>
          <a:ln>
            <a:solidFill>
              <a:schemeClr val="tx1"/>
            </a:solidFill>
          </a:ln>
        </p:spPr>
        <p:txBody>
          <a:bodyPr wrap="none" rtlCol="0">
            <a:spAutoFit/>
          </a:bodyPr>
          <a:lstStyle/>
          <a:p>
            <a:r>
              <a:rPr lang="en-US" sz="2100" spc="-150" noProof="1" smtClean="0">
                <a:latin typeface="Courier New" pitchFamily="49" charset="0"/>
                <a:cs typeface="Courier New" pitchFamily="49" charset="0"/>
              </a:rPr>
              <a:t>{(a==0) || (b==0);}</a:t>
            </a:r>
          </a:p>
        </p:txBody>
      </p:sp>
      <p:graphicFrame>
        <p:nvGraphicFramePr>
          <p:cNvPr id="27" name="Table 26"/>
          <p:cNvGraphicFramePr>
            <a:graphicFrameLocks noGrp="1"/>
          </p:cNvGraphicFramePr>
          <p:nvPr/>
        </p:nvGraphicFramePr>
        <p:xfrm>
          <a:off x="4800600" y="4191000"/>
          <a:ext cx="2743200" cy="1483360"/>
        </p:xfrm>
        <a:graphic>
          <a:graphicData uri="http://schemas.openxmlformats.org/drawingml/2006/table">
            <a:tbl>
              <a:tblPr firstRow="1" bandRow="1">
                <a:tableStyleId>{5C22544A-7EE6-4342-B048-85BDC9FD1C3A}</a:tableStyleId>
              </a:tblPr>
              <a:tblGrid>
                <a:gridCol w="1066800"/>
                <a:gridCol w="762000"/>
                <a:gridCol w="914400"/>
              </a:tblGrid>
              <a:tr h="370840">
                <a:tc>
                  <a:txBody>
                    <a:bodyPr/>
                    <a:lstStyle/>
                    <a:p>
                      <a:r>
                        <a:rPr lang="en-US" dirty="0" smtClean="0"/>
                        <a:t>Solution</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r>
              <a:tr h="370840">
                <a:tc>
                  <a:txBody>
                    <a:bodyPr/>
                    <a:lstStyle/>
                    <a:p>
                      <a:r>
                        <a:rPr lang="en-US" dirty="0" smtClean="0"/>
                        <a:t>A</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B</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C</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bg/>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bg/>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5">
                                            <p:bg/>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5">
                                            <p:txEl>
                                              <p:pRg st="0" end="0"/>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6">
                                            <p:bg/>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6">
                                            <p:txEl>
                                              <p:pRg st="0" end="0"/>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1" grpId="0" build="p"/>
      <p:bldP spid="12" grpId="0" uiExpand="1" build="p" animBg="1"/>
      <p:bldP spid="14" grpId="0" uiExpand="1" build="p" animBg="1"/>
      <p:bldP spid="23" grpId="0" animBg="1"/>
      <p:bldP spid="24" grpId="0" build="p" animBg="1"/>
      <p:bldP spid="25" grpId="0" build="p" animBg="1"/>
      <p:bldP spid="26"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6.4.9 Equivalence operator</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23</a:t>
            </a:fld>
            <a:endParaRPr lang="en-US" dirty="0"/>
          </a:p>
        </p:txBody>
      </p:sp>
      <p:sp>
        <p:nvSpPr>
          <p:cNvPr id="6" name="TextBox 5"/>
          <p:cNvSpPr txBox="1"/>
          <p:nvPr/>
        </p:nvSpPr>
        <p:spPr>
          <a:xfrm>
            <a:off x="304800" y="685800"/>
            <a:ext cx="7239000" cy="830997"/>
          </a:xfrm>
          <a:prstGeom prst="rect">
            <a:avLst/>
          </a:prstGeom>
          <a:noFill/>
        </p:spPr>
        <p:txBody>
          <a:bodyPr wrap="square" rtlCol="0">
            <a:spAutoFit/>
          </a:bodyPr>
          <a:lstStyle/>
          <a:p>
            <a:pPr>
              <a:buFont typeface="Arial" pitchFamily="34" charset="0"/>
              <a:buChar char="•"/>
            </a:pPr>
            <a:r>
              <a:rPr lang="en-US" sz="2400" dirty="0" smtClean="0"/>
              <a:t>The equivalence operator &lt;-&gt; is bidirectional.</a:t>
            </a:r>
          </a:p>
          <a:p>
            <a:pPr>
              <a:buFont typeface="Arial" pitchFamily="34" charset="0"/>
              <a:buChar char="•"/>
            </a:pPr>
            <a:r>
              <a:rPr lang="en-US" sz="2400" dirty="0" smtClean="0"/>
              <a:t>A&lt;-&gt;B is defined as ((A-&gt;B) &amp;&amp; (B-&gt;A))</a:t>
            </a:r>
            <a:endParaRPr lang="en-US" sz="2400" dirty="0" smtClean="0">
              <a:cs typeface="Times New Roman" pitchFamily="18" charset="0"/>
            </a:endParaRPr>
          </a:p>
        </p:txBody>
      </p:sp>
      <p:sp>
        <p:nvSpPr>
          <p:cNvPr id="9" name="TextBox 8"/>
          <p:cNvSpPr txBox="1"/>
          <p:nvPr/>
        </p:nvSpPr>
        <p:spPr>
          <a:xfrm>
            <a:off x="2590800" y="5029200"/>
            <a:ext cx="184731" cy="461665"/>
          </a:xfrm>
          <a:prstGeom prst="rect">
            <a:avLst/>
          </a:prstGeom>
          <a:noFill/>
        </p:spPr>
        <p:txBody>
          <a:bodyPr wrap="none" rtlCol="0">
            <a:spAutoFit/>
          </a:bodyPr>
          <a:lstStyle/>
          <a:p>
            <a:endParaRPr lang="en-US" sz="2400" dirty="0" smtClean="0"/>
          </a:p>
        </p:txBody>
      </p:sp>
      <p:sp>
        <p:nvSpPr>
          <p:cNvPr id="10" name="TextBox 9"/>
          <p:cNvSpPr txBox="1"/>
          <p:nvPr/>
        </p:nvSpPr>
        <p:spPr>
          <a:xfrm>
            <a:off x="2895600" y="4572000"/>
            <a:ext cx="184731" cy="461665"/>
          </a:xfrm>
          <a:prstGeom prst="rect">
            <a:avLst/>
          </a:prstGeom>
          <a:noFill/>
        </p:spPr>
        <p:txBody>
          <a:bodyPr wrap="none" rtlCol="0">
            <a:spAutoFit/>
          </a:bodyPr>
          <a:lstStyle/>
          <a:p>
            <a:endParaRPr lang="en-US" sz="2400" dirty="0" smtClean="0"/>
          </a:p>
        </p:txBody>
      </p:sp>
      <p:sp>
        <p:nvSpPr>
          <p:cNvPr id="12" name="TextBox 11"/>
          <p:cNvSpPr txBox="1"/>
          <p:nvPr/>
        </p:nvSpPr>
        <p:spPr>
          <a:xfrm>
            <a:off x="457200" y="1752600"/>
            <a:ext cx="4855816" cy="769441"/>
          </a:xfrm>
          <a:prstGeom prst="rect">
            <a:avLst/>
          </a:prstGeom>
          <a:solidFill>
            <a:srgbClr val="FFFFCC"/>
          </a:solidFill>
          <a:ln>
            <a:solidFill>
              <a:schemeClr val="tx1"/>
            </a:solidFill>
          </a:ln>
        </p:spPr>
        <p:txBody>
          <a:bodyPr wrap="none" rtlCol="0">
            <a:spAutoFit/>
          </a:bodyPr>
          <a:lstStyle/>
          <a:p>
            <a:r>
              <a:rPr lang="en-US" sz="2200" spc="-150" noProof="1" smtClean="0">
                <a:latin typeface="Courier New" pitchFamily="49" charset="0"/>
                <a:cs typeface="Courier New" pitchFamily="49" charset="0"/>
              </a:rPr>
              <a:t>rand bit d, e;</a:t>
            </a:r>
          </a:p>
          <a:p>
            <a:r>
              <a:rPr lang="en-US" sz="2200" spc="-150" noProof="1" smtClean="0">
                <a:latin typeface="Courier New" pitchFamily="49" charset="0"/>
                <a:cs typeface="Courier New" pitchFamily="49" charset="0"/>
              </a:rPr>
              <a:t>constraint c { d==1 &lt;-&gt; e==1;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2"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6.4.1 Constraint Introduction - Exercise</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24</a:t>
            </a:fld>
            <a:endParaRPr lang="en-US" dirty="0"/>
          </a:p>
        </p:txBody>
      </p:sp>
      <p:sp>
        <p:nvSpPr>
          <p:cNvPr id="6" name="TextBox 5"/>
          <p:cNvSpPr txBox="1"/>
          <p:nvPr/>
        </p:nvSpPr>
        <p:spPr>
          <a:xfrm>
            <a:off x="234189" y="671691"/>
            <a:ext cx="8275022" cy="5909310"/>
          </a:xfrm>
          <a:prstGeom prst="rect">
            <a:avLst/>
          </a:prstGeom>
          <a:solidFill>
            <a:srgbClr val="FFFFCC"/>
          </a:solidFill>
          <a:ln>
            <a:solidFill>
              <a:schemeClr val="tx1"/>
            </a:solidFill>
          </a:ln>
        </p:spPr>
        <p:txBody>
          <a:bodyPr wrap="none" rtlCol="0">
            <a:spAutoFit/>
          </a:bodyPr>
          <a:lstStyle/>
          <a:p>
            <a:r>
              <a:rPr lang="en-US" sz="2100" spc="-150" noProof="1" smtClean="0">
                <a:latin typeface="Courier New" pitchFamily="49" charset="0"/>
                <a:cs typeface="Courier New" pitchFamily="49" charset="0"/>
              </a:rPr>
              <a:t>class Stim;</a:t>
            </a:r>
          </a:p>
          <a:p>
            <a:pPr lvl="1"/>
            <a:r>
              <a:rPr lang="en-US" sz="2100" spc="-150" noProof="1" smtClean="0">
                <a:latin typeface="Courier New" pitchFamily="49" charset="0"/>
                <a:cs typeface="Courier New" pitchFamily="49" charset="0"/>
              </a:rPr>
              <a:t>const bit [31:0] CONGEST_ADDR = 42;</a:t>
            </a:r>
          </a:p>
          <a:p>
            <a:pPr lvl="1"/>
            <a:r>
              <a:rPr lang="en-US" sz="2100" spc="-150" noProof="1" smtClean="0">
                <a:latin typeface="Courier New" pitchFamily="49" charset="0"/>
                <a:cs typeface="Courier New" pitchFamily="49" charset="0"/>
              </a:rPr>
              <a:t>typedef  enum {READ, WRITE, CONTROL} stim_e;</a:t>
            </a:r>
          </a:p>
          <a:p>
            <a:pPr lvl="1"/>
            <a:r>
              <a:rPr lang="en-US" sz="2100" spc="-150" noProof="1" smtClean="0">
                <a:latin typeface="Courier New" pitchFamily="49" charset="0"/>
                <a:cs typeface="Courier New" pitchFamily="49" charset="0"/>
              </a:rPr>
              <a:t>randc stim_e kind;</a:t>
            </a:r>
          </a:p>
          <a:p>
            <a:pPr lvl="1"/>
            <a:r>
              <a:rPr lang="en-US" sz="2100" spc="-150" noProof="1" smtClean="0">
                <a:latin typeface="Courier New" pitchFamily="49" charset="0"/>
                <a:cs typeface="Courier New" pitchFamily="49" charset="0"/>
              </a:rPr>
              <a:t>rand bit [31:0] len, src, dst;</a:t>
            </a:r>
          </a:p>
          <a:p>
            <a:pPr lvl="1"/>
            <a:r>
              <a:rPr lang="en-US" sz="2100" spc="-150" noProof="1" smtClean="0">
                <a:latin typeface="Courier New" pitchFamily="49" charset="0"/>
                <a:cs typeface="Courier New" pitchFamily="49" charset="0"/>
              </a:rPr>
              <a:t>bit congestion_test;</a:t>
            </a:r>
          </a:p>
          <a:p>
            <a:endParaRPr lang="en-US" sz="2100" spc="-150" noProof="1" smtClean="0">
              <a:latin typeface="Courier New" pitchFamily="49" charset="0"/>
              <a:cs typeface="Courier New" pitchFamily="49" charset="0"/>
            </a:endParaRPr>
          </a:p>
          <a:p>
            <a:pPr lvl="1"/>
            <a:r>
              <a:rPr lang="en-US" sz="2100" spc="-150" noProof="1" smtClean="0">
                <a:latin typeface="Courier New" pitchFamily="49" charset="0"/>
                <a:cs typeface="Courier New" pitchFamily="49" charset="0"/>
              </a:rPr>
              <a:t>constraint c_stim {</a:t>
            </a:r>
          </a:p>
          <a:p>
            <a:pPr lvl="2"/>
            <a:r>
              <a:rPr lang="en-US" sz="2100" spc="-150" noProof="1" smtClean="0">
                <a:latin typeface="Courier New" pitchFamily="49" charset="0"/>
                <a:cs typeface="Courier New" pitchFamily="49" charset="0"/>
              </a:rPr>
              <a:t>len &lt; 1000;</a:t>
            </a:r>
          </a:p>
          <a:p>
            <a:pPr lvl="2"/>
            <a:r>
              <a:rPr lang="en-US" sz="2100" spc="-150" noProof="1" smtClean="0">
                <a:latin typeface="Courier New" pitchFamily="49" charset="0"/>
                <a:cs typeface="Courier New" pitchFamily="49" charset="0"/>
              </a:rPr>
              <a:t>len &gt; 0;</a:t>
            </a:r>
          </a:p>
          <a:p>
            <a:pPr lvl="2"/>
            <a:r>
              <a:rPr lang="en-US" sz="2100" spc="-150" noProof="1" smtClean="0">
                <a:latin typeface="Courier New" pitchFamily="49" charset="0"/>
                <a:cs typeface="Courier New" pitchFamily="49" charset="0"/>
              </a:rPr>
              <a:t>if (congestion_test) {</a:t>
            </a:r>
          </a:p>
          <a:p>
            <a:pPr lvl="3"/>
            <a:r>
              <a:rPr lang="en-US" sz="2100" spc="-150" noProof="1" smtClean="0">
                <a:latin typeface="Courier New" pitchFamily="49" charset="0"/>
                <a:cs typeface="Courier New" pitchFamily="49" charset="0"/>
              </a:rPr>
              <a:t>dst inside {[CONGEST_ADDR-10:CONGEST_ADDR+10]};</a:t>
            </a:r>
          </a:p>
          <a:p>
            <a:pPr lvl="3"/>
            <a:r>
              <a:rPr lang="en-US" sz="2100" spc="-150" noProof="1" smtClean="0">
                <a:latin typeface="Courier New" pitchFamily="49" charset="0"/>
                <a:cs typeface="Courier New" pitchFamily="49" charset="0"/>
              </a:rPr>
              <a:t>src == CONGEST_ADDR;</a:t>
            </a:r>
          </a:p>
          <a:p>
            <a:pPr lvl="2"/>
            <a:r>
              <a:rPr lang="en-US" sz="2100" spc="-150" noProof="1" smtClean="0">
                <a:latin typeface="Courier New" pitchFamily="49" charset="0"/>
                <a:cs typeface="Courier New" pitchFamily="49" charset="0"/>
              </a:rPr>
              <a:t>}</a:t>
            </a:r>
          </a:p>
          <a:p>
            <a:pPr lvl="2"/>
            <a:r>
              <a:rPr lang="en-US" sz="2100" spc="-150" noProof="1" smtClean="0">
                <a:latin typeface="Courier New" pitchFamily="49" charset="0"/>
                <a:cs typeface="Courier New" pitchFamily="49" charset="0"/>
              </a:rPr>
              <a:t>else</a:t>
            </a:r>
          </a:p>
          <a:p>
            <a:pPr lvl="2"/>
            <a:r>
              <a:rPr lang="en-US" sz="2100" spc="-150" noProof="1" smtClean="0">
                <a:latin typeface="Courier New" pitchFamily="49" charset="0"/>
                <a:cs typeface="Courier New" pitchFamily="49" charset="0"/>
              </a:rPr>
              <a:t>   src inside {0, [2:10], [100:107]};</a:t>
            </a:r>
          </a:p>
          <a:p>
            <a:pPr lvl="1"/>
            <a:r>
              <a:rPr lang="en-US" sz="2100" spc="-150" noProof="1" smtClean="0">
                <a:latin typeface="Courier New" pitchFamily="49" charset="0"/>
                <a:cs typeface="Courier New" pitchFamily="49" charset="0"/>
              </a:rPr>
              <a:t>}</a:t>
            </a:r>
          </a:p>
          <a:p>
            <a:r>
              <a:rPr lang="en-US" sz="2100" spc="-150" noProof="1" smtClean="0">
                <a:latin typeface="Courier New" pitchFamily="49" charset="0"/>
                <a:cs typeface="Courier New" pitchFamily="49" charset="0"/>
              </a:rPr>
              <a:t>endclass</a:t>
            </a:r>
          </a:p>
        </p:txBody>
      </p:sp>
      <p:sp>
        <p:nvSpPr>
          <p:cNvPr id="9" name="TextBox 8"/>
          <p:cNvSpPr txBox="1"/>
          <p:nvPr/>
        </p:nvSpPr>
        <p:spPr>
          <a:xfrm>
            <a:off x="4191000" y="2514600"/>
            <a:ext cx="4191000" cy="830997"/>
          </a:xfrm>
          <a:prstGeom prst="rect">
            <a:avLst/>
          </a:prstGeom>
          <a:solidFill>
            <a:srgbClr val="ECECEC"/>
          </a:solidFill>
          <a:ln>
            <a:solidFill>
              <a:schemeClr val="tx1"/>
            </a:solidFill>
          </a:ln>
        </p:spPr>
        <p:txBody>
          <a:bodyPr wrap="square" rtlCol="0">
            <a:spAutoFit/>
          </a:bodyPr>
          <a:lstStyle/>
          <a:p>
            <a:r>
              <a:rPr lang="en-US" sz="2400" dirty="0" smtClean="0">
                <a:solidFill>
                  <a:srgbClr val="FF0000"/>
                </a:solidFill>
                <a:cs typeface="Times New Roman" pitchFamily="18" charset="0"/>
              </a:rPr>
              <a:t>What are the constraints on len, dst, and src for this code?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6.5 Solution Probabilities</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25</a:t>
            </a:fld>
            <a:endParaRPr lang="en-US" dirty="0"/>
          </a:p>
        </p:txBody>
      </p:sp>
      <p:sp>
        <p:nvSpPr>
          <p:cNvPr id="6" name="TextBox 5"/>
          <p:cNvSpPr txBox="1"/>
          <p:nvPr/>
        </p:nvSpPr>
        <p:spPr>
          <a:xfrm>
            <a:off x="234189" y="671691"/>
            <a:ext cx="8757411" cy="1569660"/>
          </a:xfrm>
          <a:prstGeom prst="rect">
            <a:avLst/>
          </a:prstGeom>
          <a:noFill/>
        </p:spPr>
        <p:txBody>
          <a:bodyPr wrap="square" rtlCol="0">
            <a:spAutoFit/>
          </a:bodyPr>
          <a:lstStyle/>
          <a:p>
            <a:r>
              <a:rPr lang="en-US" sz="2400" dirty="0" smtClean="0">
                <a:cs typeface="Times New Roman" pitchFamily="18" charset="0"/>
              </a:rPr>
              <a:t>It’s important to understand  how constraints affect the probability of the solution.</a:t>
            </a:r>
          </a:p>
          <a:p>
            <a:endParaRPr lang="en-US" sz="2400" dirty="0" smtClean="0">
              <a:cs typeface="Times New Roman" pitchFamily="18" charset="0"/>
            </a:endParaRPr>
          </a:p>
          <a:p>
            <a:r>
              <a:rPr lang="en-US" sz="2400" dirty="0" smtClean="0">
                <a:cs typeface="Times New Roman" pitchFamily="18" charset="0"/>
              </a:rPr>
              <a:t>Unconstrained:</a:t>
            </a:r>
          </a:p>
        </p:txBody>
      </p:sp>
      <p:sp>
        <p:nvSpPr>
          <p:cNvPr id="9" name="Text Box 4"/>
          <p:cNvSpPr txBox="1">
            <a:spLocks noChangeArrowheads="1"/>
          </p:cNvSpPr>
          <p:nvPr/>
        </p:nvSpPr>
        <p:spPr bwMode="auto">
          <a:xfrm>
            <a:off x="304800" y="2209800"/>
            <a:ext cx="3352800" cy="1446550"/>
          </a:xfrm>
          <a:prstGeom prst="rect">
            <a:avLst/>
          </a:prstGeom>
          <a:solidFill>
            <a:srgbClr val="FFFFCC"/>
          </a:solidFill>
          <a:ln w="15875">
            <a:solidFill>
              <a:schemeClr val="tx1"/>
            </a:solidFill>
            <a:miter lim="800000"/>
            <a:headEnd/>
            <a:tailEnd/>
          </a:ln>
        </p:spPr>
        <p:txBody>
          <a:bodyPr>
            <a:spAutoFit/>
          </a:bodyPr>
          <a:lstStyle/>
          <a:p>
            <a:pPr algn="l"/>
            <a:r>
              <a:rPr lang="en-US" sz="2200" spc="-150" noProof="1" smtClean="0">
                <a:latin typeface="Courier New" pitchFamily="49" charset="0"/>
                <a:cs typeface="Courier New" pitchFamily="49" charset="0"/>
              </a:rPr>
              <a:t>class</a:t>
            </a:r>
            <a:r>
              <a:rPr lang="en-US" sz="2200" b="0" spc="-150" noProof="1" smtClean="0">
                <a:latin typeface="Courier New" pitchFamily="49" charset="0"/>
                <a:cs typeface="Courier New" pitchFamily="49" charset="0"/>
              </a:rPr>
              <a:t> Unconstrained;</a:t>
            </a:r>
          </a:p>
          <a:p>
            <a:pPr algn="l"/>
            <a:r>
              <a:rPr lang="en-US" sz="2200" b="0" spc="-150" noProof="1" smtClean="0">
                <a:latin typeface="Courier New" pitchFamily="49" charset="0"/>
                <a:cs typeface="Courier New" pitchFamily="49" charset="0"/>
              </a:rPr>
              <a:t>   </a:t>
            </a:r>
            <a:r>
              <a:rPr lang="en-US" sz="2200" spc="-150" noProof="1" smtClean="0">
                <a:latin typeface="Courier New" pitchFamily="49" charset="0"/>
                <a:cs typeface="Courier New" pitchFamily="49" charset="0"/>
              </a:rPr>
              <a:t>rand</a:t>
            </a:r>
            <a:r>
              <a:rPr lang="en-US" sz="2200" b="0" spc="-150" noProof="1" smtClean="0">
                <a:latin typeface="Courier New" pitchFamily="49" charset="0"/>
                <a:cs typeface="Courier New" pitchFamily="49" charset="0"/>
              </a:rPr>
              <a:t> </a:t>
            </a:r>
            <a:r>
              <a:rPr lang="en-US" sz="2200" spc="-150" noProof="1" smtClean="0">
                <a:latin typeface="Courier New" pitchFamily="49" charset="0"/>
                <a:cs typeface="Courier New" pitchFamily="49" charset="0"/>
              </a:rPr>
              <a:t>bit</a:t>
            </a:r>
            <a:r>
              <a:rPr lang="en-US" sz="2200" b="0" spc="-150" noProof="1" smtClean="0">
                <a:latin typeface="Courier New" pitchFamily="49" charset="0"/>
                <a:cs typeface="Courier New" pitchFamily="49" charset="0"/>
              </a:rPr>
              <a:t> x;</a:t>
            </a:r>
          </a:p>
          <a:p>
            <a:pPr algn="l"/>
            <a:r>
              <a:rPr lang="en-US" sz="2200" b="0" spc="-150" noProof="1" smtClean="0">
                <a:latin typeface="Courier New" pitchFamily="49" charset="0"/>
                <a:cs typeface="Courier New" pitchFamily="49" charset="0"/>
              </a:rPr>
              <a:t>   </a:t>
            </a:r>
            <a:r>
              <a:rPr lang="en-US" sz="2200" spc="-150" noProof="1" smtClean="0">
                <a:latin typeface="Courier New" pitchFamily="49" charset="0"/>
                <a:cs typeface="Courier New" pitchFamily="49" charset="0"/>
              </a:rPr>
              <a:t>rand</a:t>
            </a:r>
            <a:r>
              <a:rPr lang="en-US" sz="2200" b="0" spc="-150" noProof="1" smtClean="0">
                <a:latin typeface="Courier New" pitchFamily="49" charset="0"/>
                <a:cs typeface="Courier New" pitchFamily="49" charset="0"/>
              </a:rPr>
              <a:t> </a:t>
            </a:r>
            <a:r>
              <a:rPr lang="en-US" sz="2200" spc="-150" noProof="1" smtClean="0">
                <a:latin typeface="Courier New" pitchFamily="49" charset="0"/>
                <a:cs typeface="Courier New" pitchFamily="49" charset="0"/>
              </a:rPr>
              <a:t>bit</a:t>
            </a:r>
            <a:r>
              <a:rPr lang="en-US" sz="2200" b="0" spc="-150" noProof="1" smtClean="0">
                <a:latin typeface="Courier New" pitchFamily="49" charset="0"/>
                <a:cs typeface="Courier New" pitchFamily="49" charset="0"/>
              </a:rPr>
              <a:t> [1:0] y;</a:t>
            </a:r>
          </a:p>
          <a:p>
            <a:pPr algn="l"/>
            <a:r>
              <a:rPr lang="en-US" sz="2200" spc="-150" noProof="1" smtClean="0">
                <a:latin typeface="Courier New" pitchFamily="49" charset="0"/>
                <a:cs typeface="Courier New" pitchFamily="49" charset="0"/>
              </a:rPr>
              <a:t>endclass</a:t>
            </a:r>
            <a:endParaRPr lang="en-US" sz="2200" b="0" spc="-150" noProof="1">
              <a:latin typeface="Courier New" pitchFamily="49" charset="0"/>
              <a:cs typeface="Courier New" pitchFamily="49" charset="0"/>
            </a:endParaRPr>
          </a:p>
        </p:txBody>
      </p:sp>
      <p:graphicFrame>
        <p:nvGraphicFramePr>
          <p:cNvPr id="10" name="Group 93"/>
          <p:cNvGraphicFramePr>
            <a:graphicFrameLocks noGrp="1"/>
          </p:cNvGraphicFramePr>
          <p:nvPr/>
        </p:nvGraphicFramePr>
        <p:xfrm>
          <a:off x="4191000" y="2667000"/>
          <a:ext cx="4267200" cy="2880360"/>
        </p:xfrm>
        <a:graphic>
          <a:graphicData uri="http://schemas.openxmlformats.org/drawingml/2006/table">
            <a:tbl>
              <a:tblPr/>
              <a:tblGrid>
                <a:gridCol w="1233488"/>
                <a:gridCol w="946150"/>
                <a:gridCol w="815975"/>
                <a:gridCol w="1271587"/>
              </a:tblGrid>
              <a:tr h="180975">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1" i="0" u="none" strike="noStrike" cap="none" normalizeH="0" baseline="0" dirty="0" smtClean="0">
                          <a:ln>
                            <a:noFill/>
                          </a:ln>
                          <a:solidFill>
                            <a:schemeClr val="bg1"/>
                          </a:solidFill>
                          <a:effectLst/>
                          <a:latin typeface="Helvetica Neue Light" charset="0"/>
                          <a:ea typeface="ＭＳ Ｐゴシック" charset="-128"/>
                        </a:rPr>
                        <a:t>Solution</a:t>
                      </a:r>
                    </a:p>
                  </a:txBody>
                  <a:tcPr horzOverflow="overflow">
                    <a:lnL>
                      <a:noFill/>
                    </a:lnL>
                    <a:lnR>
                      <a:noFill/>
                    </a:lnR>
                    <a:lnT>
                      <a:noFill/>
                    </a:lnT>
                    <a:lnB w="12700" cap="flat" cmpd="sng" algn="ctr">
                      <a:solidFill>
                        <a:schemeClr val="bg2"/>
                      </a:solidFill>
                      <a:prstDash val="solid"/>
                      <a:round/>
                      <a:headEnd type="none" w="med" len="med"/>
                      <a:tailEnd type="none" w="med" len="med"/>
                    </a:lnB>
                    <a:lnTlToBr>
                      <a:noFill/>
                    </a:lnTlToBr>
                    <a:lnBlToTr>
                      <a:noFill/>
                    </a:lnBlToTr>
                    <a:solidFill>
                      <a:srgbClr val="FF7C80"/>
                    </a:solid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1" i="0" u="none" strike="noStrike" cap="none" normalizeH="0" baseline="0" dirty="0" smtClean="0">
                          <a:ln>
                            <a:noFill/>
                          </a:ln>
                          <a:solidFill>
                            <a:schemeClr val="bg1"/>
                          </a:solidFill>
                          <a:effectLst/>
                          <a:latin typeface="Helvetica Neue Light" charset="0"/>
                          <a:ea typeface="ＭＳ Ｐゴシック" charset="-128"/>
                        </a:rPr>
                        <a:t> x</a:t>
                      </a:r>
                    </a:p>
                  </a:txBody>
                  <a:tcPr horzOverflow="overflow">
                    <a:lnL>
                      <a:noFill/>
                    </a:lnL>
                    <a:lnR>
                      <a:noFill/>
                    </a:lnR>
                    <a:lnT>
                      <a:noFill/>
                    </a:lnT>
                    <a:lnB w="12700" cap="flat" cmpd="sng" algn="ctr">
                      <a:solidFill>
                        <a:schemeClr val="bg2"/>
                      </a:solidFill>
                      <a:prstDash val="solid"/>
                      <a:round/>
                      <a:headEnd type="none" w="med" len="med"/>
                      <a:tailEnd type="none" w="med" len="med"/>
                    </a:lnB>
                    <a:lnTlToBr>
                      <a:noFill/>
                    </a:lnTlToBr>
                    <a:lnBlToTr>
                      <a:noFill/>
                    </a:lnBlToTr>
                    <a:solidFill>
                      <a:srgbClr val="FF7C80"/>
                    </a:solid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1" i="0" u="none" strike="noStrike" cap="none" normalizeH="0" baseline="0" dirty="0" smtClean="0">
                          <a:ln>
                            <a:noFill/>
                          </a:ln>
                          <a:solidFill>
                            <a:schemeClr val="bg1"/>
                          </a:solidFill>
                          <a:effectLst/>
                          <a:latin typeface="Helvetica Neue Light" charset="0"/>
                          <a:ea typeface="ＭＳ Ｐゴシック" charset="-128"/>
                        </a:rPr>
                        <a:t> y</a:t>
                      </a:r>
                    </a:p>
                  </a:txBody>
                  <a:tcPr horzOverflow="overflow">
                    <a:lnL>
                      <a:noFill/>
                    </a:lnL>
                    <a:lnR>
                      <a:noFill/>
                    </a:lnR>
                    <a:lnT>
                      <a:noFill/>
                    </a:lnT>
                    <a:lnB w="12700" cap="flat" cmpd="sng" algn="ctr">
                      <a:solidFill>
                        <a:schemeClr val="bg2"/>
                      </a:solidFill>
                      <a:prstDash val="solid"/>
                      <a:round/>
                      <a:headEnd type="none" w="med" len="med"/>
                      <a:tailEnd type="none" w="med" len="med"/>
                    </a:lnB>
                    <a:lnTlToBr>
                      <a:noFill/>
                    </a:lnTlToBr>
                    <a:lnBlToTr>
                      <a:noFill/>
                    </a:lnBlToTr>
                    <a:solidFill>
                      <a:srgbClr val="FF7C80"/>
                    </a:solid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1" i="0" u="none" strike="noStrike" cap="none" normalizeH="0" baseline="0" dirty="0" smtClean="0">
                          <a:ln>
                            <a:noFill/>
                          </a:ln>
                          <a:solidFill>
                            <a:schemeClr val="bg1"/>
                          </a:solidFill>
                          <a:effectLst/>
                          <a:latin typeface="Helvetica Neue Light" charset="0"/>
                          <a:ea typeface="ＭＳ Ｐゴシック" charset="-128"/>
                        </a:rPr>
                        <a:t>Probability</a:t>
                      </a:r>
                    </a:p>
                  </a:txBody>
                  <a:tcPr horzOverflow="overflow">
                    <a:lnL>
                      <a:noFill/>
                    </a:lnL>
                    <a:lnR>
                      <a:noFill/>
                    </a:lnR>
                    <a:lnT>
                      <a:noFill/>
                    </a:lnT>
                    <a:lnB w="12700" cap="flat" cmpd="sng" algn="ctr">
                      <a:solidFill>
                        <a:schemeClr val="bg2"/>
                      </a:solidFill>
                      <a:prstDash val="solid"/>
                      <a:round/>
                      <a:headEnd type="none" w="med" len="med"/>
                      <a:tailEnd type="none" w="med" len="med"/>
                    </a:lnB>
                    <a:lnTlToBr>
                      <a:noFill/>
                    </a:lnTlToBr>
                    <a:lnBlToTr>
                      <a:noFill/>
                    </a:lnBlToTr>
                    <a:solidFill>
                      <a:srgbClr val="FF7C80"/>
                    </a:solidFill>
                  </a:tcPr>
                </a:tc>
              </a:tr>
              <a:tr h="231775">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A</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1/8</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231775">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B</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1/8</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231775">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C</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2</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1/8</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D</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3</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1/8</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E</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1/8</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F</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1/8</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G</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2</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1/8</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231775">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H</a:t>
                      </a:r>
                    </a:p>
                  </a:txBody>
                  <a:tcPr horzOverflow="overflow">
                    <a:lnL>
                      <a:noFill/>
                    </a:lnL>
                    <a:lnR>
                      <a:noFill/>
                    </a:lnR>
                    <a:lnT w="12700" cap="flat" cmpd="sng" algn="ctr">
                      <a:solidFill>
                        <a:schemeClr val="bg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a:t>
                      </a:r>
                    </a:p>
                  </a:txBody>
                  <a:tcPr horzOverflow="overflow">
                    <a:lnL>
                      <a:noFill/>
                    </a:lnL>
                    <a:lnR>
                      <a:noFill/>
                    </a:lnR>
                    <a:lnT w="12700" cap="flat" cmpd="sng" algn="ctr">
                      <a:solidFill>
                        <a:schemeClr val="bg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3</a:t>
                      </a:r>
                    </a:p>
                  </a:txBody>
                  <a:tcPr horzOverflow="overflow">
                    <a:lnL>
                      <a:noFill/>
                    </a:lnL>
                    <a:lnR>
                      <a:noFill/>
                    </a:lnR>
                    <a:lnT w="12700" cap="flat" cmpd="sng" algn="ctr">
                      <a:solidFill>
                        <a:schemeClr val="bg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1/8</a:t>
                      </a:r>
                    </a:p>
                  </a:txBody>
                  <a:tcPr horzOverflow="overflow">
                    <a:lnL>
                      <a:noFill/>
                    </a:lnL>
                    <a:lnR>
                      <a:noFill/>
                    </a:lnR>
                    <a:lnT w="12700" cap="flat" cmpd="sng" algn="ctr">
                      <a:solidFill>
                        <a:schemeClr val="bg2"/>
                      </a:solidFill>
                      <a:prstDash val="solid"/>
                      <a:round/>
                      <a:headEnd type="none" w="med" len="med"/>
                      <a:tailEnd type="none" w="med" len="med"/>
                    </a:lnT>
                    <a:lnB>
                      <a:noFill/>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6.5.2 Implication</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26</a:t>
            </a:fld>
            <a:endParaRPr lang="en-US" dirty="0"/>
          </a:p>
        </p:txBody>
      </p:sp>
      <p:sp>
        <p:nvSpPr>
          <p:cNvPr id="12" name="Text Box 4"/>
          <p:cNvSpPr txBox="1">
            <a:spLocks noChangeArrowheads="1"/>
          </p:cNvSpPr>
          <p:nvPr/>
        </p:nvSpPr>
        <p:spPr bwMode="auto">
          <a:xfrm>
            <a:off x="533400" y="1371600"/>
            <a:ext cx="3352800" cy="2462213"/>
          </a:xfrm>
          <a:prstGeom prst="rect">
            <a:avLst/>
          </a:prstGeom>
          <a:solidFill>
            <a:srgbClr val="FFFFCC"/>
          </a:solidFill>
          <a:ln w="15875">
            <a:solidFill>
              <a:schemeClr val="tx1"/>
            </a:solidFill>
            <a:miter lim="800000"/>
            <a:headEnd/>
            <a:tailEnd/>
          </a:ln>
        </p:spPr>
        <p:txBody>
          <a:bodyPr wrap="square">
            <a:spAutoFit/>
          </a:bodyPr>
          <a:lstStyle/>
          <a:p>
            <a:pPr algn="l"/>
            <a:r>
              <a:rPr lang="en-US" sz="2200" spc="-150" noProof="1" smtClean="0">
                <a:latin typeface="Courier New" pitchFamily="49" charset="0"/>
                <a:cs typeface="Courier New" pitchFamily="49" charset="0"/>
              </a:rPr>
              <a:t>class</a:t>
            </a:r>
            <a:r>
              <a:rPr lang="en-US" sz="2200" b="0" spc="-150" noProof="1" smtClean="0">
                <a:latin typeface="Courier New" pitchFamily="49" charset="0"/>
                <a:cs typeface="Courier New" pitchFamily="49" charset="0"/>
              </a:rPr>
              <a:t> Imp1;</a:t>
            </a:r>
          </a:p>
          <a:p>
            <a:pPr algn="l"/>
            <a:r>
              <a:rPr lang="en-US" sz="2200" b="0" spc="-150" noProof="1" smtClean="0">
                <a:latin typeface="Courier New" pitchFamily="49" charset="0"/>
                <a:cs typeface="Courier New" pitchFamily="49" charset="0"/>
              </a:rPr>
              <a:t>   </a:t>
            </a:r>
            <a:r>
              <a:rPr lang="en-US" sz="2200" spc="-150" noProof="1" smtClean="0">
                <a:latin typeface="Courier New" pitchFamily="49" charset="0"/>
                <a:cs typeface="Courier New" pitchFamily="49" charset="0"/>
              </a:rPr>
              <a:t>rand</a:t>
            </a:r>
            <a:r>
              <a:rPr lang="en-US" sz="2200" b="0" spc="-150" noProof="1" smtClean="0">
                <a:latin typeface="Courier New" pitchFamily="49" charset="0"/>
                <a:cs typeface="Courier New" pitchFamily="49" charset="0"/>
              </a:rPr>
              <a:t> </a:t>
            </a:r>
            <a:r>
              <a:rPr lang="en-US" sz="2200" spc="-150" noProof="1" smtClean="0">
                <a:latin typeface="Courier New" pitchFamily="49" charset="0"/>
                <a:cs typeface="Courier New" pitchFamily="49" charset="0"/>
              </a:rPr>
              <a:t>bit</a:t>
            </a:r>
            <a:r>
              <a:rPr lang="en-US" sz="2200" b="0" spc="-150" noProof="1" smtClean="0">
                <a:latin typeface="Courier New" pitchFamily="49" charset="0"/>
                <a:cs typeface="Courier New" pitchFamily="49" charset="0"/>
              </a:rPr>
              <a:t> x;</a:t>
            </a:r>
          </a:p>
          <a:p>
            <a:pPr algn="l"/>
            <a:r>
              <a:rPr lang="en-US" sz="2200" b="0" spc="-150" noProof="1" smtClean="0">
                <a:latin typeface="Courier New" pitchFamily="49" charset="0"/>
                <a:cs typeface="Courier New" pitchFamily="49" charset="0"/>
              </a:rPr>
              <a:t>   </a:t>
            </a:r>
            <a:r>
              <a:rPr lang="en-US" sz="2200" spc="-150" noProof="1" smtClean="0">
                <a:latin typeface="Courier New" pitchFamily="49" charset="0"/>
                <a:cs typeface="Courier New" pitchFamily="49" charset="0"/>
              </a:rPr>
              <a:t>rand</a:t>
            </a:r>
            <a:r>
              <a:rPr lang="en-US" sz="2200" b="0" spc="-150" noProof="1" smtClean="0">
                <a:latin typeface="Courier New" pitchFamily="49" charset="0"/>
                <a:cs typeface="Courier New" pitchFamily="49" charset="0"/>
              </a:rPr>
              <a:t> </a:t>
            </a:r>
            <a:r>
              <a:rPr lang="en-US" sz="2200" spc="-150" noProof="1" smtClean="0">
                <a:latin typeface="Courier New" pitchFamily="49" charset="0"/>
                <a:cs typeface="Courier New" pitchFamily="49" charset="0"/>
              </a:rPr>
              <a:t>bit</a:t>
            </a:r>
            <a:r>
              <a:rPr lang="en-US" sz="2200" b="0" spc="-150" noProof="1" smtClean="0">
                <a:latin typeface="Courier New" pitchFamily="49" charset="0"/>
                <a:cs typeface="Courier New" pitchFamily="49" charset="0"/>
              </a:rPr>
              <a:t> [1:0] y;</a:t>
            </a:r>
          </a:p>
          <a:p>
            <a:pPr algn="l"/>
            <a:r>
              <a:rPr lang="en-US" sz="2200" b="0" spc="-150" noProof="1" smtClean="0">
                <a:latin typeface="Courier New" pitchFamily="49" charset="0"/>
                <a:cs typeface="Courier New" pitchFamily="49" charset="0"/>
              </a:rPr>
              <a:t>   </a:t>
            </a:r>
            <a:r>
              <a:rPr lang="en-US" sz="2200" b="0" spc="-150" noProof="1" smtClean="0">
                <a:solidFill>
                  <a:srgbClr val="FF0000"/>
                </a:solidFill>
                <a:latin typeface="Courier New" pitchFamily="49" charset="0"/>
                <a:cs typeface="Courier New" pitchFamily="49" charset="0"/>
              </a:rPr>
              <a:t>constraint c_xy {</a:t>
            </a:r>
          </a:p>
          <a:p>
            <a:pPr algn="l"/>
            <a:r>
              <a:rPr lang="en-US" sz="2200" b="0" spc="-150" noProof="1" smtClean="0">
                <a:solidFill>
                  <a:srgbClr val="FF0000"/>
                </a:solidFill>
                <a:latin typeface="Courier New" pitchFamily="49" charset="0"/>
                <a:cs typeface="Courier New" pitchFamily="49" charset="0"/>
              </a:rPr>
              <a:t>      (x==0)-&gt;y==0;</a:t>
            </a:r>
          </a:p>
          <a:p>
            <a:pPr algn="l"/>
            <a:r>
              <a:rPr lang="en-US" sz="2200" spc="-150" noProof="1" smtClean="0">
                <a:solidFill>
                  <a:srgbClr val="FF0000"/>
                </a:solidFill>
                <a:latin typeface="Courier New" pitchFamily="49" charset="0"/>
                <a:cs typeface="Courier New" pitchFamily="49" charset="0"/>
              </a:rPr>
              <a:t>   </a:t>
            </a:r>
            <a:r>
              <a:rPr lang="en-US" sz="2200" b="0" spc="-150" noProof="1" smtClean="0">
                <a:solidFill>
                  <a:srgbClr val="FF0000"/>
                </a:solidFill>
                <a:latin typeface="Courier New" pitchFamily="49" charset="0"/>
                <a:cs typeface="Courier New" pitchFamily="49" charset="0"/>
              </a:rPr>
              <a:t>}</a:t>
            </a:r>
          </a:p>
          <a:p>
            <a:pPr algn="l"/>
            <a:r>
              <a:rPr lang="en-US" sz="2200" spc="-150" noProof="1" smtClean="0">
                <a:latin typeface="Courier New" pitchFamily="49" charset="0"/>
                <a:cs typeface="Courier New" pitchFamily="49" charset="0"/>
              </a:rPr>
              <a:t>endclass</a:t>
            </a:r>
            <a:endParaRPr lang="en-US" sz="2200" b="0" spc="-150" noProof="1">
              <a:latin typeface="Courier New" pitchFamily="49" charset="0"/>
              <a:cs typeface="Courier New" pitchFamily="49" charset="0"/>
            </a:endParaRPr>
          </a:p>
        </p:txBody>
      </p:sp>
      <p:graphicFrame>
        <p:nvGraphicFramePr>
          <p:cNvPr id="13" name="Group 85"/>
          <p:cNvGraphicFramePr>
            <a:graphicFrameLocks noGrp="1"/>
          </p:cNvGraphicFramePr>
          <p:nvPr/>
        </p:nvGraphicFramePr>
        <p:xfrm>
          <a:off x="4419600" y="1447800"/>
          <a:ext cx="3962400" cy="2880360"/>
        </p:xfrm>
        <a:graphic>
          <a:graphicData uri="http://schemas.openxmlformats.org/drawingml/2006/table">
            <a:tbl>
              <a:tblPr/>
              <a:tblGrid>
                <a:gridCol w="1146175"/>
                <a:gridCol w="877888"/>
                <a:gridCol w="757237"/>
                <a:gridCol w="1181100"/>
              </a:tblGrid>
              <a:tr h="231775">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bg1"/>
                          </a:solidFill>
                          <a:effectLst/>
                          <a:latin typeface="Helvetica Neue Light" charset="0"/>
                          <a:ea typeface="ＭＳ Ｐゴシック" charset="-128"/>
                        </a:rPr>
                        <a:t>Solution</a:t>
                      </a:r>
                    </a:p>
                  </a:txBody>
                  <a:tcPr horzOverflow="overflow">
                    <a:lnL>
                      <a:noFill/>
                    </a:lnL>
                    <a:lnR>
                      <a:noFill/>
                    </a:lnR>
                    <a:lnT>
                      <a:noFill/>
                    </a:lnT>
                    <a:lnB w="12700" cap="flat" cmpd="sng" algn="ctr">
                      <a:solidFill>
                        <a:schemeClr val="bg2"/>
                      </a:solidFill>
                      <a:prstDash val="solid"/>
                      <a:round/>
                      <a:headEnd type="none" w="med" len="med"/>
                      <a:tailEnd type="none" w="med" len="med"/>
                    </a:lnB>
                    <a:lnTlToBr>
                      <a:noFill/>
                    </a:lnTlToBr>
                    <a:lnBlToTr>
                      <a:noFill/>
                    </a:lnBlToTr>
                    <a:solidFill>
                      <a:srgbClr val="E6AA00"/>
                    </a:solid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bg1"/>
                          </a:solidFill>
                          <a:effectLst/>
                          <a:latin typeface="Helvetica Neue Light" charset="0"/>
                          <a:ea typeface="ＭＳ Ｐゴシック" charset="-128"/>
                        </a:rPr>
                        <a:t> x</a:t>
                      </a:r>
                    </a:p>
                  </a:txBody>
                  <a:tcPr horzOverflow="overflow">
                    <a:lnL>
                      <a:noFill/>
                    </a:lnL>
                    <a:lnR>
                      <a:noFill/>
                    </a:lnR>
                    <a:lnT>
                      <a:noFill/>
                    </a:lnT>
                    <a:lnB w="12700" cap="flat" cmpd="sng" algn="ctr">
                      <a:solidFill>
                        <a:schemeClr val="bg2"/>
                      </a:solidFill>
                      <a:prstDash val="solid"/>
                      <a:round/>
                      <a:headEnd type="none" w="med" len="med"/>
                      <a:tailEnd type="none" w="med" len="med"/>
                    </a:lnB>
                    <a:lnTlToBr>
                      <a:noFill/>
                    </a:lnTlToBr>
                    <a:lnBlToTr>
                      <a:noFill/>
                    </a:lnBlToTr>
                    <a:solidFill>
                      <a:srgbClr val="E6AA00"/>
                    </a:solid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bg1"/>
                          </a:solidFill>
                          <a:effectLst/>
                          <a:latin typeface="Helvetica Neue Light" charset="0"/>
                          <a:ea typeface="ＭＳ Ｐゴシック" charset="-128"/>
                        </a:rPr>
                        <a:t> y </a:t>
                      </a:r>
                    </a:p>
                  </a:txBody>
                  <a:tcPr horzOverflow="overflow">
                    <a:lnL>
                      <a:noFill/>
                    </a:lnL>
                    <a:lnR>
                      <a:noFill/>
                    </a:lnR>
                    <a:lnT>
                      <a:noFill/>
                    </a:lnT>
                    <a:lnB w="12700" cap="flat" cmpd="sng" algn="ctr">
                      <a:solidFill>
                        <a:schemeClr val="bg2"/>
                      </a:solidFill>
                      <a:prstDash val="solid"/>
                      <a:round/>
                      <a:headEnd type="none" w="med" len="med"/>
                      <a:tailEnd type="none" w="med" len="med"/>
                    </a:lnB>
                    <a:lnTlToBr>
                      <a:noFill/>
                    </a:lnTlToBr>
                    <a:lnBlToTr>
                      <a:noFill/>
                    </a:lnBlToTr>
                    <a:solidFill>
                      <a:srgbClr val="E6AA00"/>
                    </a:solid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bg1"/>
                          </a:solidFill>
                          <a:effectLst/>
                          <a:latin typeface="Helvetica Neue Light" charset="0"/>
                          <a:ea typeface="ＭＳ Ｐゴシック" charset="-128"/>
                        </a:rPr>
                        <a:t>Probability</a:t>
                      </a:r>
                    </a:p>
                  </a:txBody>
                  <a:tcPr horzOverflow="overflow">
                    <a:lnL>
                      <a:noFill/>
                    </a:lnL>
                    <a:lnR>
                      <a:noFill/>
                    </a:lnR>
                    <a:lnT>
                      <a:noFill/>
                    </a:lnT>
                    <a:lnB w="12700" cap="flat" cmpd="sng" algn="ctr">
                      <a:solidFill>
                        <a:schemeClr val="bg2"/>
                      </a:solidFill>
                      <a:prstDash val="solid"/>
                      <a:round/>
                      <a:headEnd type="none" w="med" len="med"/>
                      <a:tailEnd type="none" w="med" len="med"/>
                    </a:lnB>
                    <a:lnTlToBr>
                      <a:noFill/>
                    </a:lnTlToBr>
                    <a:lnBlToTr>
                      <a:noFill/>
                    </a:lnBlToTr>
                    <a:solidFill>
                      <a:srgbClr val="E6AA00"/>
                    </a:solidFill>
                  </a:tcPr>
                </a:tc>
              </a:tr>
              <a:tr h="231775">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A</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1/2</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231775">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B</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231775">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C</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2</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D</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3</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E</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1/8</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F</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1/8</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G</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2</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1/8</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231775">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H</a:t>
                      </a:r>
                    </a:p>
                  </a:txBody>
                  <a:tcPr horzOverflow="overflow">
                    <a:lnL>
                      <a:noFill/>
                    </a:lnL>
                    <a:lnR>
                      <a:noFill/>
                    </a:lnR>
                    <a:lnT w="12700" cap="flat" cmpd="sng" algn="ctr">
                      <a:solidFill>
                        <a:schemeClr val="bg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a:t>
                      </a:r>
                    </a:p>
                  </a:txBody>
                  <a:tcPr horzOverflow="overflow">
                    <a:lnL>
                      <a:noFill/>
                    </a:lnL>
                    <a:lnR>
                      <a:noFill/>
                    </a:lnR>
                    <a:lnT w="12700" cap="flat" cmpd="sng" algn="ctr">
                      <a:solidFill>
                        <a:schemeClr val="bg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3</a:t>
                      </a:r>
                    </a:p>
                  </a:txBody>
                  <a:tcPr horzOverflow="overflow">
                    <a:lnL>
                      <a:noFill/>
                    </a:lnL>
                    <a:lnR>
                      <a:noFill/>
                    </a:lnR>
                    <a:lnT w="12700" cap="flat" cmpd="sng" algn="ctr">
                      <a:solidFill>
                        <a:schemeClr val="bg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1/8</a:t>
                      </a:r>
                    </a:p>
                  </a:txBody>
                  <a:tcPr horzOverflow="overflow">
                    <a:lnL>
                      <a:noFill/>
                    </a:lnL>
                    <a:lnR>
                      <a:noFill/>
                    </a:lnR>
                    <a:lnT w="12700" cap="flat" cmpd="sng" algn="ctr">
                      <a:solidFill>
                        <a:schemeClr val="bg2"/>
                      </a:solidFill>
                      <a:prstDash val="solid"/>
                      <a:round/>
                      <a:headEnd type="none" w="med" len="med"/>
                      <a:tailEnd type="none" w="med" len="med"/>
                    </a:lnT>
                    <a:lnB>
                      <a:noFill/>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dirty="0"/>
          </a:p>
        </p:txBody>
      </p:sp>
      <p:sp>
        <p:nvSpPr>
          <p:cNvPr id="7" name="TextBox 6"/>
          <p:cNvSpPr txBox="1"/>
          <p:nvPr/>
        </p:nvSpPr>
        <p:spPr>
          <a:xfrm>
            <a:off x="0" y="0"/>
            <a:ext cx="9144000" cy="1323439"/>
          </a:xfrm>
          <a:prstGeom prst="rect">
            <a:avLst/>
          </a:prstGeom>
          <a:noFill/>
        </p:spPr>
        <p:txBody>
          <a:bodyPr wrap="square" rtlCol="0">
            <a:spAutoFit/>
          </a:bodyPr>
          <a:lstStyle/>
          <a:p>
            <a:pPr algn="ctr"/>
            <a:r>
              <a:rPr lang="en-US" sz="4000" dirty="0" smtClean="0"/>
              <a:t>6.5.3 Implication and bidirectional constraints</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27</a:t>
            </a:fld>
            <a:endParaRPr lang="en-US" dirty="0"/>
          </a:p>
        </p:txBody>
      </p:sp>
      <p:sp>
        <p:nvSpPr>
          <p:cNvPr id="12" name="Text Box 4"/>
          <p:cNvSpPr txBox="1">
            <a:spLocks noChangeArrowheads="1"/>
          </p:cNvSpPr>
          <p:nvPr/>
        </p:nvSpPr>
        <p:spPr bwMode="auto">
          <a:xfrm>
            <a:off x="457200" y="1447800"/>
            <a:ext cx="3581400" cy="2800767"/>
          </a:xfrm>
          <a:prstGeom prst="rect">
            <a:avLst/>
          </a:prstGeom>
          <a:solidFill>
            <a:srgbClr val="FFFFCC"/>
          </a:solidFill>
          <a:ln w="15875">
            <a:solidFill>
              <a:schemeClr val="tx1"/>
            </a:solidFill>
            <a:miter lim="800000"/>
            <a:headEnd/>
            <a:tailEnd/>
          </a:ln>
        </p:spPr>
        <p:txBody>
          <a:bodyPr wrap="square">
            <a:spAutoFit/>
          </a:bodyPr>
          <a:lstStyle/>
          <a:p>
            <a:r>
              <a:rPr lang="en-US" sz="2200" spc="-150" noProof="1" smtClean="0">
                <a:latin typeface="Courier New" pitchFamily="49" charset="0"/>
                <a:cs typeface="Courier New" pitchFamily="49" charset="0"/>
              </a:rPr>
              <a:t>class Imp2;</a:t>
            </a:r>
          </a:p>
          <a:p>
            <a:r>
              <a:rPr lang="en-US" sz="2200" spc="-150" noProof="1" smtClean="0">
                <a:latin typeface="Courier New" pitchFamily="49" charset="0"/>
                <a:cs typeface="Courier New" pitchFamily="49" charset="0"/>
              </a:rPr>
              <a:t>   rand bit x;</a:t>
            </a:r>
          </a:p>
          <a:p>
            <a:r>
              <a:rPr lang="en-US" sz="2200" spc="-150" noProof="1" smtClean="0">
                <a:latin typeface="Courier New" pitchFamily="49" charset="0"/>
                <a:cs typeface="Courier New" pitchFamily="49" charset="0"/>
              </a:rPr>
              <a:t>   rand bit [1:0] y;</a:t>
            </a:r>
          </a:p>
          <a:p>
            <a:r>
              <a:rPr lang="en-US" sz="2200" spc="-150" noProof="1" smtClean="0">
                <a:latin typeface="Courier New" pitchFamily="49" charset="0"/>
                <a:cs typeface="Courier New" pitchFamily="49" charset="0"/>
              </a:rPr>
              <a:t>   constraint c_xy {</a:t>
            </a:r>
          </a:p>
          <a:p>
            <a:r>
              <a:rPr lang="en-US" sz="2200" spc="-150" noProof="1" smtClean="0">
                <a:latin typeface="Courier New" pitchFamily="49" charset="0"/>
                <a:cs typeface="Courier New" pitchFamily="49" charset="0"/>
              </a:rPr>
              <a:t>      </a:t>
            </a:r>
            <a:r>
              <a:rPr lang="en-US" sz="2200" spc="-150" noProof="1" smtClean="0">
                <a:solidFill>
                  <a:srgbClr val="FF0000"/>
                </a:solidFill>
                <a:latin typeface="Courier New" pitchFamily="49" charset="0"/>
                <a:cs typeface="Courier New" pitchFamily="49" charset="0"/>
              </a:rPr>
              <a:t>y&gt;0</a:t>
            </a:r>
            <a:r>
              <a:rPr lang="en-US" sz="2200" spc="-150" noProof="1" smtClean="0">
                <a:latin typeface="Courier New" pitchFamily="49" charset="0"/>
                <a:cs typeface="Courier New" pitchFamily="49" charset="0"/>
              </a:rPr>
              <a:t>;</a:t>
            </a:r>
          </a:p>
          <a:p>
            <a:r>
              <a:rPr lang="en-US" sz="2200" spc="-150" noProof="1" smtClean="0">
                <a:latin typeface="Courier New" pitchFamily="49" charset="0"/>
                <a:cs typeface="Courier New" pitchFamily="49" charset="0"/>
              </a:rPr>
              <a:t>      (x==0)-&gt;y==0;</a:t>
            </a:r>
          </a:p>
          <a:p>
            <a:r>
              <a:rPr lang="en-US" sz="2200" spc="-150" noProof="1" smtClean="0">
                <a:latin typeface="Courier New" pitchFamily="49" charset="0"/>
                <a:cs typeface="Courier New" pitchFamily="49" charset="0"/>
              </a:rPr>
              <a:t>   }</a:t>
            </a:r>
          </a:p>
          <a:p>
            <a:r>
              <a:rPr lang="en-US" sz="2200" spc="-150" noProof="1" smtClean="0">
                <a:latin typeface="Courier New" pitchFamily="49" charset="0"/>
                <a:cs typeface="Courier New" pitchFamily="49" charset="0"/>
              </a:rPr>
              <a:t>endclass</a:t>
            </a:r>
            <a:endParaRPr lang="en-US" sz="2200" spc="-150" noProof="1">
              <a:latin typeface="Courier New" pitchFamily="49" charset="0"/>
              <a:cs typeface="Courier New" pitchFamily="49" charset="0"/>
            </a:endParaRPr>
          </a:p>
        </p:txBody>
      </p:sp>
      <p:graphicFrame>
        <p:nvGraphicFramePr>
          <p:cNvPr id="9" name="Group 84"/>
          <p:cNvGraphicFramePr>
            <a:graphicFrameLocks noGrp="1"/>
          </p:cNvGraphicFramePr>
          <p:nvPr/>
        </p:nvGraphicFramePr>
        <p:xfrm>
          <a:off x="4191000" y="1524000"/>
          <a:ext cx="3962400" cy="2880360"/>
        </p:xfrm>
        <a:graphic>
          <a:graphicData uri="http://schemas.openxmlformats.org/drawingml/2006/table">
            <a:tbl>
              <a:tblPr/>
              <a:tblGrid>
                <a:gridCol w="1146175"/>
                <a:gridCol w="879475"/>
                <a:gridCol w="755650"/>
                <a:gridCol w="1181100"/>
              </a:tblGrid>
              <a:tr h="231775">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bg1"/>
                          </a:solidFill>
                          <a:effectLst/>
                          <a:latin typeface="Helvetica Neue Light" charset="0"/>
                          <a:ea typeface="ＭＳ Ｐゴシック" charset="-128"/>
                        </a:rPr>
                        <a:t>Solution</a:t>
                      </a:r>
                    </a:p>
                  </a:txBody>
                  <a:tcPr horzOverflow="overflow">
                    <a:lnL>
                      <a:noFill/>
                    </a:lnL>
                    <a:lnR>
                      <a:noFill/>
                    </a:lnR>
                    <a:lnT>
                      <a:noFill/>
                    </a:lnT>
                    <a:lnB w="12700" cap="flat" cmpd="sng" algn="ctr">
                      <a:solidFill>
                        <a:schemeClr val="bg2"/>
                      </a:solidFill>
                      <a:prstDash val="solid"/>
                      <a:round/>
                      <a:headEnd type="none" w="med" len="med"/>
                      <a:tailEnd type="none" w="med" len="med"/>
                    </a:lnB>
                    <a:lnTlToBr>
                      <a:noFill/>
                    </a:lnTlToBr>
                    <a:lnBlToTr>
                      <a:noFill/>
                    </a:lnBlToTr>
                    <a:solidFill>
                      <a:srgbClr val="439CA3"/>
                    </a:solid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bg1"/>
                          </a:solidFill>
                          <a:effectLst/>
                          <a:latin typeface="Helvetica Neue Light" charset="0"/>
                          <a:ea typeface="ＭＳ Ｐゴシック" charset="-128"/>
                        </a:rPr>
                        <a:t> x</a:t>
                      </a:r>
                    </a:p>
                  </a:txBody>
                  <a:tcPr horzOverflow="overflow">
                    <a:lnL>
                      <a:noFill/>
                    </a:lnL>
                    <a:lnR>
                      <a:noFill/>
                    </a:lnR>
                    <a:lnT>
                      <a:noFill/>
                    </a:lnT>
                    <a:lnB w="12700" cap="flat" cmpd="sng" algn="ctr">
                      <a:solidFill>
                        <a:schemeClr val="bg2"/>
                      </a:solidFill>
                      <a:prstDash val="solid"/>
                      <a:round/>
                      <a:headEnd type="none" w="med" len="med"/>
                      <a:tailEnd type="none" w="med" len="med"/>
                    </a:lnB>
                    <a:lnTlToBr>
                      <a:noFill/>
                    </a:lnTlToBr>
                    <a:lnBlToTr>
                      <a:noFill/>
                    </a:lnBlToTr>
                    <a:solidFill>
                      <a:srgbClr val="439CA3"/>
                    </a:solid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bg1"/>
                          </a:solidFill>
                          <a:effectLst/>
                          <a:latin typeface="Helvetica Neue Light" charset="0"/>
                          <a:ea typeface="ＭＳ Ｐゴシック" charset="-128"/>
                        </a:rPr>
                        <a:t> y</a:t>
                      </a:r>
                    </a:p>
                  </a:txBody>
                  <a:tcPr horzOverflow="overflow">
                    <a:lnL>
                      <a:noFill/>
                    </a:lnL>
                    <a:lnR>
                      <a:noFill/>
                    </a:lnR>
                    <a:lnT>
                      <a:noFill/>
                    </a:lnT>
                    <a:lnB w="12700" cap="flat" cmpd="sng" algn="ctr">
                      <a:solidFill>
                        <a:schemeClr val="bg2"/>
                      </a:solidFill>
                      <a:prstDash val="solid"/>
                      <a:round/>
                      <a:headEnd type="none" w="med" len="med"/>
                      <a:tailEnd type="none" w="med" len="med"/>
                    </a:lnB>
                    <a:lnTlToBr>
                      <a:noFill/>
                    </a:lnTlToBr>
                    <a:lnBlToTr>
                      <a:noFill/>
                    </a:lnBlToTr>
                    <a:solidFill>
                      <a:srgbClr val="439CA3"/>
                    </a:solid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bg1"/>
                          </a:solidFill>
                          <a:effectLst/>
                          <a:latin typeface="Helvetica Neue Light" charset="0"/>
                          <a:ea typeface="ＭＳ Ｐゴシック" charset="-128"/>
                        </a:rPr>
                        <a:t>Probability</a:t>
                      </a:r>
                    </a:p>
                  </a:txBody>
                  <a:tcPr horzOverflow="overflow">
                    <a:lnL>
                      <a:noFill/>
                    </a:lnL>
                    <a:lnR>
                      <a:noFill/>
                    </a:lnR>
                    <a:lnT>
                      <a:noFill/>
                    </a:lnT>
                    <a:lnB w="12700" cap="flat" cmpd="sng" algn="ctr">
                      <a:solidFill>
                        <a:schemeClr val="bg2"/>
                      </a:solidFill>
                      <a:prstDash val="solid"/>
                      <a:round/>
                      <a:headEnd type="none" w="med" len="med"/>
                      <a:tailEnd type="none" w="med" len="med"/>
                    </a:lnB>
                    <a:lnTlToBr>
                      <a:noFill/>
                    </a:lnTlToBr>
                    <a:lnBlToTr>
                      <a:noFill/>
                    </a:lnBlToTr>
                    <a:solidFill>
                      <a:srgbClr val="439CA3"/>
                    </a:solidFill>
                  </a:tcPr>
                </a:tc>
              </a:tr>
              <a:tr h="231775">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A</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231775">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B</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231775">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C</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2</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D</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3</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E</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F</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1/3</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G</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2</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1/3</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231775">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H</a:t>
                      </a:r>
                    </a:p>
                  </a:txBody>
                  <a:tcPr horzOverflow="overflow">
                    <a:lnL>
                      <a:noFill/>
                    </a:lnL>
                    <a:lnR>
                      <a:noFill/>
                    </a:lnR>
                    <a:lnT w="12700" cap="flat" cmpd="sng" algn="ctr">
                      <a:solidFill>
                        <a:schemeClr val="bg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a:t>
                      </a:r>
                    </a:p>
                  </a:txBody>
                  <a:tcPr horzOverflow="overflow">
                    <a:lnL>
                      <a:noFill/>
                    </a:lnL>
                    <a:lnR>
                      <a:noFill/>
                    </a:lnR>
                    <a:lnT w="12700" cap="flat" cmpd="sng" algn="ctr">
                      <a:solidFill>
                        <a:schemeClr val="bg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3</a:t>
                      </a:r>
                    </a:p>
                  </a:txBody>
                  <a:tcPr horzOverflow="overflow">
                    <a:lnL>
                      <a:noFill/>
                    </a:lnL>
                    <a:lnR>
                      <a:noFill/>
                    </a:lnR>
                    <a:lnT w="12700" cap="flat" cmpd="sng" algn="ctr">
                      <a:solidFill>
                        <a:schemeClr val="bg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1/3</a:t>
                      </a:r>
                    </a:p>
                  </a:txBody>
                  <a:tcPr horzOverflow="overflow">
                    <a:lnL>
                      <a:noFill/>
                    </a:lnL>
                    <a:lnR>
                      <a:noFill/>
                    </a:lnR>
                    <a:lnT w="12700" cap="flat" cmpd="sng" algn="ctr">
                      <a:solidFill>
                        <a:schemeClr val="bg2"/>
                      </a:solidFill>
                      <a:prstDash val="solid"/>
                      <a:round/>
                      <a:headEnd type="none" w="med" len="med"/>
                      <a:tailEnd type="none" w="med" len="med"/>
                    </a:lnT>
                    <a:lnB>
                      <a:noFill/>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dirty="0"/>
          </a:p>
        </p:txBody>
      </p:sp>
      <p:sp>
        <p:nvSpPr>
          <p:cNvPr id="7" name="TextBox 6"/>
          <p:cNvSpPr txBox="1"/>
          <p:nvPr/>
        </p:nvSpPr>
        <p:spPr>
          <a:xfrm>
            <a:off x="0" y="0"/>
            <a:ext cx="9144000" cy="692497"/>
          </a:xfrm>
          <a:prstGeom prst="rect">
            <a:avLst/>
          </a:prstGeom>
          <a:noFill/>
        </p:spPr>
        <p:txBody>
          <a:bodyPr wrap="square" rtlCol="0">
            <a:spAutoFit/>
          </a:bodyPr>
          <a:lstStyle/>
          <a:p>
            <a:pPr algn="ctr"/>
            <a:r>
              <a:rPr lang="en-US" sz="3800" dirty="0" smtClean="0"/>
              <a:t>6.5.4 Guiding Distribution with solve/before</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28</a:t>
            </a:fld>
            <a:endParaRPr lang="en-US" dirty="0"/>
          </a:p>
        </p:txBody>
      </p:sp>
      <p:sp>
        <p:nvSpPr>
          <p:cNvPr id="12" name="Text Box 4"/>
          <p:cNvSpPr txBox="1">
            <a:spLocks noChangeArrowheads="1"/>
          </p:cNvSpPr>
          <p:nvPr/>
        </p:nvSpPr>
        <p:spPr bwMode="auto">
          <a:xfrm>
            <a:off x="304800" y="685800"/>
            <a:ext cx="8610600" cy="1200329"/>
          </a:xfrm>
          <a:prstGeom prst="rect">
            <a:avLst/>
          </a:prstGeom>
          <a:noFill/>
          <a:ln w="15875">
            <a:noFill/>
            <a:miter lim="800000"/>
            <a:headEnd/>
            <a:tailEnd/>
          </a:ln>
        </p:spPr>
        <p:txBody>
          <a:bodyPr wrap="square">
            <a:spAutoFit/>
          </a:bodyPr>
          <a:lstStyle/>
          <a:p>
            <a:pPr>
              <a:buFont typeface="Arial" pitchFamily="34" charset="0"/>
              <a:buChar char="•"/>
            </a:pPr>
            <a:r>
              <a:rPr lang="en-US" sz="2400" dirty="0" smtClean="0">
                <a:cs typeface="Times New Roman" pitchFamily="18" charset="0"/>
              </a:rPr>
              <a:t> </a:t>
            </a:r>
            <a:r>
              <a:rPr lang="en-US" sz="2200" spc="-150" dirty="0" smtClean="0">
                <a:latin typeface="Courier New" pitchFamily="49" charset="0"/>
                <a:cs typeface="Courier New" pitchFamily="49" charset="0"/>
              </a:rPr>
              <a:t>Solve before </a:t>
            </a:r>
            <a:r>
              <a:rPr lang="en-US" sz="2400" dirty="0" smtClean="0">
                <a:cs typeface="Times New Roman" pitchFamily="18" charset="0"/>
              </a:rPr>
              <a:t>tells the solver to solve for 1 variable before another.</a:t>
            </a:r>
          </a:p>
          <a:p>
            <a:pPr>
              <a:buFont typeface="Arial" pitchFamily="34" charset="0"/>
              <a:buChar char="•"/>
            </a:pPr>
            <a:r>
              <a:rPr lang="en-US" sz="2400" dirty="0" smtClean="0">
                <a:cs typeface="Times New Roman" pitchFamily="18" charset="0"/>
              </a:rPr>
              <a:t>The possible solutions does not change, just the probability.</a:t>
            </a:r>
            <a:endParaRPr lang="en-US" sz="2400" dirty="0">
              <a:cs typeface="Times New Roman" pitchFamily="18" charset="0"/>
            </a:endParaRPr>
          </a:p>
        </p:txBody>
      </p:sp>
      <p:sp>
        <p:nvSpPr>
          <p:cNvPr id="10" name="Text Box 4"/>
          <p:cNvSpPr txBox="1">
            <a:spLocks noChangeArrowheads="1"/>
          </p:cNvSpPr>
          <p:nvPr/>
        </p:nvSpPr>
        <p:spPr bwMode="auto">
          <a:xfrm>
            <a:off x="457200" y="2209800"/>
            <a:ext cx="3581400" cy="2677656"/>
          </a:xfrm>
          <a:prstGeom prst="rect">
            <a:avLst/>
          </a:prstGeom>
          <a:solidFill>
            <a:srgbClr val="FFFFCC"/>
          </a:solidFill>
          <a:ln w="15875">
            <a:solidFill>
              <a:schemeClr val="tx1"/>
            </a:solidFill>
            <a:miter lim="800000"/>
            <a:headEnd/>
            <a:tailEnd/>
          </a:ln>
        </p:spPr>
        <p:txBody>
          <a:bodyPr wrap="square">
            <a:spAutoFit/>
          </a:bodyPr>
          <a:lstStyle/>
          <a:p>
            <a:pPr algn="l"/>
            <a:r>
              <a:rPr lang="en-US" sz="2100" spc="-150" noProof="1" smtClean="0">
                <a:latin typeface="Courier New" pitchFamily="49" charset="0"/>
                <a:cs typeface="Courier New" pitchFamily="49" charset="0"/>
              </a:rPr>
              <a:t>class</a:t>
            </a:r>
            <a:r>
              <a:rPr lang="en-US" sz="2100" b="0" spc="-150" noProof="1" smtClean="0">
                <a:latin typeface="Courier New" pitchFamily="49" charset="0"/>
                <a:cs typeface="Courier New" pitchFamily="49" charset="0"/>
              </a:rPr>
              <a:t> </a:t>
            </a:r>
            <a:r>
              <a:rPr lang="en-US" sz="2100" spc="-150" noProof="1" smtClean="0">
                <a:latin typeface="Courier New" pitchFamily="49" charset="0"/>
                <a:cs typeface="Courier New" pitchFamily="49" charset="0"/>
              </a:rPr>
              <a:t>SolveBefore</a:t>
            </a:r>
            <a:r>
              <a:rPr lang="en-US" sz="2100" b="0" spc="-150" noProof="1" smtClean="0">
                <a:latin typeface="Courier New" pitchFamily="49" charset="0"/>
                <a:cs typeface="Courier New" pitchFamily="49" charset="0"/>
              </a:rPr>
              <a:t>;</a:t>
            </a:r>
          </a:p>
          <a:p>
            <a:pPr algn="l"/>
            <a:r>
              <a:rPr lang="en-US" sz="2100" b="0" spc="-150" noProof="1" smtClean="0">
                <a:latin typeface="Courier New" pitchFamily="49" charset="0"/>
                <a:cs typeface="Courier New" pitchFamily="49" charset="0"/>
              </a:rPr>
              <a:t>   </a:t>
            </a:r>
            <a:r>
              <a:rPr lang="en-US" sz="2100" spc="-150" noProof="1" smtClean="0">
                <a:latin typeface="Courier New" pitchFamily="49" charset="0"/>
                <a:cs typeface="Courier New" pitchFamily="49" charset="0"/>
              </a:rPr>
              <a:t>rand</a:t>
            </a:r>
            <a:r>
              <a:rPr lang="en-US" sz="2100" b="0" spc="-150" noProof="1" smtClean="0">
                <a:latin typeface="Courier New" pitchFamily="49" charset="0"/>
                <a:cs typeface="Courier New" pitchFamily="49" charset="0"/>
              </a:rPr>
              <a:t> </a:t>
            </a:r>
            <a:r>
              <a:rPr lang="en-US" sz="2100" spc="-150" noProof="1" smtClean="0">
                <a:latin typeface="Courier New" pitchFamily="49" charset="0"/>
                <a:cs typeface="Courier New" pitchFamily="49" charset="0"/>
              </a:rPr>
              <a:t>bit</a:t>
            </a:r>
            <a:r>
              <a:rPr lang="en-US" sz="2100" b="0" spc="-150" noProof="1" smtClean="0">
                <a:latin typeface="Courier New" pitchFamily="49" charset="0"/>
                <a:cs typeface="Courier New" pitchFamily="49" charset="0"/>
              </a:rPr>
              <a:t> x;</a:t>
            </a:r>
          </a:p>
          <a:p>
            <a:pPr algn="l"/>
            <a:r>
              <a:rPr lang="en-US" sz="2100" b="0" spc="-150" noProof="1" smtClean="0">
                <a:latin typeface="Courier New" pitchFamily="49" charset="0"/>
                <a:cs typeface="Courier New" pitchFamily="49" charset="0"/>
              </a:rPr>
              <a:t>   </a:t>
            </a:r>
            <a:r>
              <a:rPr lang="en-US" sz="2100" spc="-150" noProof="1" smtClean="0">
                <a:latin typeface="Courier New" pitchFamily="49" charset="0"/>
                <a:cs typeface="Courier New" pitchFamily="49" charset="0"/>
              </a:rPr>
              <a:t>rand</a:t>
            </a:r>
            <a:r>
              <a:rPr lang="en-US" sz="2100" b="0" spc="-150" noProof="1" smtClean="0">
                <a:latin typeface="Courier New" pitchFamily="49" charset="0"/>
                <a:cs typeface="Courier New" pitchFamily="49" charset="0"/>
              </a:rPr>
              <a:t> </a:t>
            </a:r>
            <a:r>
              <a:rPr lang="en-US" sz="2100" spc="-150" noProof="1" smtClean="0">
                <a:latin typeface="Courier New" pitchFamily="49" charset="0"/>
                <a:cs typeface="Courier New" pitchFamily="49" charset="0"/>
              </a:rPr>
              <a:t>bit</a:t>
            </a:r>
            <a:r>
              <a:rPr lang="en-US" sz="2100" b="0" spc="-150" noProof="1" smtClean="0">
                <a:latin typeface="Courier New" pitchFamily="49" charset="0"/>
                <a:cs typeface="Courier New" pitchFamily="49" charset="0"/>
              </a:rPr>
              <a:t> [1:0] y;</a:t>
            </a:r>
          </a:p>
          <a:p>
            <a:pPr algn="l"/>
            <a:r>
              <a:rPr lang="en-US" sz="2100" b="0" spc="-150" noProof="1" smtClean="0">
                <a:latin typeface="Courier New" pitchFamily="49" charset="0"/>
                <a:cs typeface="Courier New" pitchFamily="49" charset="0"/>
              </a:rPr>
              <a:t>   </a:t>
            </a:r>
            <a:r>
              <a:rPr lang="en-US" sz="2100" b="0" spc="-150" noProof="1" smtClean="0">
                <a:solidFill>
                  <a:srgbClr val="FF0000"/>
                </a:solidFill>
                <a:latin typeface="Courier New" pitchFamily="49" charset="0"/>
                <a:cs typeface="Courier New" pitchFamily="49" charset="0"/>
              </a:rPr>
              <a:t>constraint c_xy {</a:t>
            </a:r>
          </a:p>
          <a:p>
            <a:pPr algn="l"/>
            <a:r>
              <a:rPr lang="en-US" sz="2100" spc="-150" noProof="1" smtClean="0">
                <a:solidFill>
                  <a:srgbClr val="FF0000"/>
                </a:solidFill>
                <a:latin typeface="Courier New" pitchFamily="49" charset="0"/>
                <a:cs typeface="Courier New" pitchFamily="49" charset="0"/>
              </a:rPr>
              <a:t>      </a:t>
            </a:r>
            <a:r>
              <a:rPr lang="en-US" sz="2100" b="0" spc="-150" noProof="1" smtClean="0">
                <a:solidFill>
                  <a:srgbClr val="FF0000"/>
                </a:solidFill>
                <a:latin typeface="Courier New" pitchFamily="49" charset="0"/>
                <a:cs typeface="Courier New" pitchFamily="49" charset="0"/>
              </a:rPr>
              <a:t>(x==0)-&gt;y==0;</a:t>
            </a:r>
          </a:p>
          <a:p>
            <a:r>
              <a:rPr lang="en-US" sz="2100" spc="-150" noProof="1" smtClean="0">
                <a:solidFill>
                  <a:srgbClr val="FF0000"/>
                </a:solidFill>
                <a:latin typeface="Courier New" pitchFamily="49" charset="0"/>
                <a:cs typeface="Courier New" pitchFamily="49" charset="0"/>
              </a:rPr>
              <a:t>      solve x before y;</a:t>
            </a:r>
          </a:p>
          <a:p>
            <a:pPr algn="l"/>
            <a:r>
              <a:rPr lang="en-US" sz="2100" spc="-150" noProof="1" smtClean="0">
                <a:solidFill>
                  <a:srgbClr val="FF0000"/>
                </a:solidFill>
                <a:latin typeface="Courier New" pitchFamily="49" charset="0"/>
                <a:cs typeface="Courier New" pitchFamily="49" charset="0"/>
              </a:rPr>
              <a:t>   </a:t>
            </a:r>
            <a:r>
              <a:rPr lang="en-US" sz="2100" b="0" spc="-150" noProof="1" smtClean="0">
                <a:solidFill>
                  <a:srgbClr val="FF0000"/>
                </a:solidFill>
                <a:latin typeface="Courier New" pitchFamily="49" charset="0"/>
                <a:cs typeface="Courier New" pitchFamily="49" charset="0"/>
              </a:rPr>
              <a:t>}</a:t>
            </a:r>
          </a:p>
          <a:p>
            <a:pPr algn="l"/>
            <a:r>
              <a:rPr lang="en-US" sz="2100" spc="-150" noProof="1" smtClean="0">
                <a:latin typeface="Courier New" pitchFamily="49" charset="0"/>
                <a:cs typeface="Courier New" pitchFamily="49" charset="0"/>
              </a:rPr>
              <a:t>endclass</a:t>
            </a:r>
            <a:endParaRPr lang="en-US" sz="2100" b="0" spc="-150" noProof="1">
              <a:latin typeface="Courier New" pitchFamily="49" charset="0"/>
              <a:cs typeface="Courier New" pitchFamily="49" charset="0"/>
            </a:endParaRPr>
          </a:p>
        </p:txBody>
      </p:sp>
      <p:graphicFrame>
        <p:nvGraphicFramePr>
          <p:cNvPr id="11" name="Group 85"/>
          <p:cNvGraphicFramePr>
            <a:graphicFrameLocks noGrp="1"/>
          </p:cNvGraphicFramePr>
          <p:nvPr/>
        </p:nvGraphicFramePr>
        <p:xfrm>
          <a:off x="4343400" y="2209800"/>
          <a:ext cx="3962400" cy="2880360"/>
        </p:xfrm>
        <a:graphic>
          <a:graphicData uri="http://schemas.openxmlformats.org/drawingml/2006/table">
            <a:tbl>
              <a:tblPr/>
              <a:tblGrid>
                <a:gridCol w="1146175"/>
                <a:gridCol w="877888"/>
                <a:gridCol w="757237"/>
                <a:gridCol w="1181100"/>
              </a:tblGrid>
              <a:tr h="231775">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bg1"/>
                          </a:solidFill>
                          <a:effectLst/>
                          <a:latin typeface="Helvetica Neue Light" charset="0"/>
                          <a:ea typeface="ＭＳ Ｐゴシック" charset="-128"/>
                        </a:rPr>
                        <a:t>Solution</a:t>
                      </a:r>
                    </a:p>
                  </a:txBody>
                  <a:tcPr horzOverflow="overflow">
                    <a:lnL>
                      <a:noFill/>
                    </a:lnL>
                    <a:lnR>
                      <a:noFill/>
                    </a:lnR>
                    <a:lnT>
                      <a:noFill/>
                    </a:lnT>
                    <a:lnB w="12700" cap="flat" cmpd="sng" algn="ctr">
                      <a:solidFill>
                        <a:schemeClr val="bg2"/>
                      </a:solidFill>
                      <a:prstDash val="solid"/>
                      <a:round/>
                      <a:headEnd type="none" w="med" len="med"/>
                      <a:tailEnd type="none" w="med" len="med"/>
                    </a:lnB>
                    <a:lnTlToBr>
                      <a:noFill/>
                    </a:lnTlToBr>
                    <a:lnBlToTr>
                      <a:noFill/>
                    </a:lnBlToTr>
                    <a:solidFill>
                      <a:srgbClr val="E6AA00"/>
                    </a:solid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bg1"/>
                          </a:solidFill>
                          <a:effectLst/>
                          <a:latin typeface="Helvetica Neue Light" charset="0"/>
                          <a:ea typeface="ＭＳ Ｐゴシック" charset="-128"/>
                        </a:rPr>
                        <a:t> x</a:t>
                      </a:r>
                    </a:p>
                  </a:txBody>
                  <a:tcPr horzOverflow="overflow">
                    <a:lnL>
                      <a:noFill/>
                    </a:lnL>
                    <a:lnR>
                      <a:noFill/>
                    </a:lnR>
                    <a:lnT>
                      <a:noFill/>
                    </a:lnT>
                    <a:lnB w="12700" cap="flat" cmpd="sng" algn="ctr">
                      <a:solidFill>
                        <a:schemeClr val="bg2"/>
                      </a:solidFill>
                      <a:prstDash val="solid"/>
                      <a:round/>
                      <a:headEnd type="none" w="med" len="med"/>
                      <a:tailEnd type="none" w="med" len="med"/>
                    </a:lnB>
                    <a:lnTlToBr>
                      <a:noFill/>
                    </a:lnTlToBr>
                    <a:lnBlToTr>
                      <a:noFill/>
                    </a:lnBlToTr>
                    <a:solidFill>
                      <a:srgbClr val="E6AA00"/>
                    </a:solid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bg1"/>
                          </a:solidFill>
                          <a:effectLst/>
                          <a:latin typeface="Helvetica Neue Light" charset="0"/>
                          <a:ea typeface="ＭＳ Ｐゴシック" charset="-128"/>
                        </a:rPr>
                        <a:t> y </a:t>
                      </a:r>
                    </a:p>
                  </a:txBody>
                  <a:tcPr horzOverflow="overflow">
                    <a:lnL>
                      <a:noFill/>
                    </a:lnL>
                    <a:lnR>
                      <a:noFill/>
                    </a:lnR>
                    <a:lnT>
                      <a:noFill/>
                    </a:lnT>
                    <a:lnB w="12700" cap="flat" cmpd="sng" algn="ctr">
                      <a:solidFill>
                        <a:schemeClr val="bg2"/>
                      </a:solidFill>
                      <a:prstDash val="solid"/>
                      <a:round/>
                      <a:headEnd type="none" w="med" len="med"/>
                      <a:tailEnd type="none" w="med" len="med"/>
                    </a:lnB>
                    <a:lnTlToBr>
                      <a:noFill/>
                    </a:lnTlToBr>
                    <a:lnBlToTr>
                      <a:noFill/>
                    </a:lnBlToTr>
                    <a:solidFill>
                      <a:srgbClr val="E6AA00"/>
                    </a:solid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bg1"/>
                          </a:solidFill>
                          <a:effectLst/>
                          <a:latin typeface="Helvetica Neue Light" charset="0"/>
                          <a:ea typeface="ＭＳ Ｐゴシック" charset="-128"/>
                        </a:rPr>
                        <a:t>Probability</a:t>
                      </a:r>
                    </a:p>
                  </a:txBody>
                  <a:tcPr horzOverflow="overflow">
                    <a:lnL>
                      <a:noFill/>
                    </a:lnL>
                    <a:lnR>
                      <a:noFill/>
                    </a:lnR>
                    <a:lnT>
                      <a:noFill/>
                    </a:lnT>
                    <a:lnB w="12700" cap="flat" cmpd="sng" algn="ctr">
                      <a:solidFill>
                        <a:schemeClr val="bg2"/>
                      </a:solidFill>
                      <a:prstDash val="solid"/>
                      <a:round/>
                      <a:headEnd type="none" w="med" len="med"/>
                      <a:tailEnd type="none" w="med" len="med"/>
                    </a:lnB>
                    <a:lnTlToBr>
                      <a:noFill/>
                    </a:lnTlToBr>
                    <a:lnBlToTr>
                      <a:noFill/>
                    </a:lnBlToTr>
                    <a:solidFill>
                      <a:srgbClr val="E6AA00"/>
                    </a:solidFill>
                  </a:tcPr>
                </a:tc>
              </a:tr>
              <a:tr h="231775">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A</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1/2</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231775">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B</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231775">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C</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2</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D</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3</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E</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1/8</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F</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1/8</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G</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2</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1/8</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231775">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H</a:t>
                      </a:r>
                    </a:p>
                  </a:txBody>
                  <a:tcPr horzOverflow="overflow">
                    <a:lnL>
                      <a:noFill/>
                    </a:lnL>
                    <a:lnR>
                      <a:noFill/>
                    </a:lnR>
                    <a:lnT w="12700" cap="flat" cmpd="sng" algn="ctr">
                      <a:solidFill>
                        <a:schemeClr val="bg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a:t>
                      </a:r>
                    </a:p>
                  </a:txBody>
                  <a:tcPr horzOverflow="overflow">
                    <a:lnL>
                      <a:noFill/>
                    </a:lnL>
                    <a:lnR>
                      <a:noFill/>
                    </a:lnR>
                    <a:lnT w="12700" cap="flat" cmpd="sng" algn="ctr">
                      <a:solidFill>
                        <a:schemeClr val="bg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3</a:t>
                      </a:r>
                    </a:p>
                  </a:txBody>
                  <a:tcPr horzOverflow="overflow">
                    <a:lnL>
                      <a:noFill/>
                    </a:lnL>
                    <a:lnR>
                      <a:noFill/>
                    </a:lnR>
                    <a:lnT w="12700" cap="flat" cmpd="sng" algn="ctr">
                      <a:solidFill>
                        <a:schemeClr val="bg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1/8</a:t>
                      </a:r>
                    </a:p>
                  </a:txBody>
                  <a:tcPr horzOverflow="overflow">
                    <a:lnL>
                      <a:noFill/>
                    </a:lnL>
                    <a:lnR>
                      <a:noFill/>
                    </a:lnR>
                    <a:lnT w="12700" cap="flat" cmpd="sng" algn="ctr">
                      <a:solidFill>
                        <a:schemeClr val="bg2"/>
                      </a:solidFill>
                      <a:prstDash val="solid"/>
                      <a:round/>
                      <a:headEnd type="none" w="med" len="med"/>
                      <a:tailEnd type="none" w="med" len="med"/>
                    </a:lnT>
                    <a:lnB>
                      <a:noFill/>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spc="-150" dirty="0" smtClean="0">
                <a:latin typeface="Courier New" pitchFamily="49" charset="0"/>
                <a:cs typeface="Courier New" pitchFamily="49" charset="0"/>
              </a:rPr>
              <a:t>solve y before x;</a:t>
            </a:r>
            <a:endParaRPr lang="en-US" sz="3800" spc="-150" dirty="0" smtClean="0">
              <a:latin typeface="Courier New" pitchFamily="49" charset="0"/>
              <a:cs typeface="Courier New" pitchFamily="49" charset="0"/>
            </a:endParaRP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29</a:t>
            </a:fld>
            <a:endParaRPr lang="en-US" dirty="0"/>
          </a:p>
        </p:txBody>
      </p:sp>
      <p:sp>
        <p:nvSpPr>
          <p:cNvPr id="10" name="Text Box 4"/>
          <p:cNvSpPr txBox="1">
            <a:spLocks noChangeArrowheads="1"/>
          </p:cNvSpPr>
          <p:nvPr/>
        </p:nvSpPr>
        <p:spPr bwMode="auto">
          <a:xfrm>
            <a:off x="381000" y="1524000"/>
            <a:ext cx="3657600" cy="2800767"/>
          </a:xfrm>
          <a:prstGeom prst="rect">
            <a:avLst/>
          </a:prstGeom>
          <a:solidFill>
            <a:srgbClr val="FFFFCC"/>
          </a:solidFill>
          <a:ln w="15875">
            <a:solidFill>
              <a:schemeClr val="tx1"/>
            </a:solidFill>
            <a:miter lim="800000"/>
            <a:headEnd/>
            <a:tailEnd/>
          </a:ln>
        </p:spPr>
        <p:txBody>
          <a:bodyPr wrap="square">
            <a:spAutoFit/>
          </a:bodyPr>
          <a:lstStyle/>
          <a:p>
            <a:pPr algn="l"/>
            <a:r>
              <a:rPr lang="en-US" sz="2200" spc="-150" noProof="1" smtClean="0">
                <a:latin typeface="Courier New" pitchFamily="49" charset="0"/>
                <a:cs typeface="Courier New" pitchFamily="49" charset="0"/>
              </a:rPr>
              <a:t>class</a:t>
            </a:r>
            <a:r>
              <a:rPr lang="en-US" sz="2200" b="0" spc="-150" noProof="1" smtClean="0">
                <a:latin typeface="Courier New" pitchFamily="49" charset="0"/>
                <a:cs typeface="Courier New" pitchFamily="49" charset="0"/>
              </a:rPr>
              <a:t> Imp1;</a:t>
            </a:r>
          </a:p>
          <a:p>
            <a:pPr algn="l"/>
            <a:r>
              <a:rPr lang="en-US" sz="2200" b="0" spc="-150" noProof="1" smtClean="0">
                <a:latin typeface="Courier New" pitchFamily="49" charset="0"/>
                <a:cs typeface="Courier New" pitchFamily="49" charset="0"/>
              </a:rPr>
              <a:t>   </a:t>
            </a:r>
            <a:r>
              <a:rPr lang="en-US" sz="2200" spc="-150" noProof="1" smtClean="0">
                <a:latin typeface="Courier New" pitchFamily="49" charset="0"/>
                <a:cs typeface="Courier New" pitchFamily="49" charset="0"/>
              </a:rPr>
              <a:t>rand</a:t>
            </a:r>
            <a:r>
              <a:rPr lang="en-US" sz="2200" b="0" spc="-150" noProof="1" smtClean="0">
                <a:latin typeface="Courier New" pitchFamily="49" charset="0"/>
                <a:cs typeface="Courier New" pitchFamily="49" charset="0"/>
              </a:rPr>
              <a:t> </a:t>
            </a:r>
            <a:r>
              <a:rPr lang="en-US" sz="2200" spc="-150" noProof="1" smtClean="0">
                <a:latin typeface="Courier New" pitchFamily="49" charset="0"/>
                <a:cs typeface="Courier New" pitchFamily="49" charset="0"/>
              </a:rPr>
              <a:t>bit</a:t>
            </a:r>
            <a:r>
              <a:rPr lang="en-US" sz="2200" b="0" spc="-150" noProof="1" smtClean="0">
                <a:latin typeface="Courier New" pitchFamily="49" charset="0"/>
                <a:cs typeface="Courier New" pitchFamily="49" charset="0"/>
              </a:rPr>
              <a:t> x;</a:t>
            </a:r>
          </a:p>
          <a:p>
            <a:pPr algn="l"/>
            <a:r>
              <a:rPr lang="en-US" sz="2200" b="0" spc="-150" noProof="1" smtClean="0">
                <a:latin typeface="Courier New" pitchFamily="49" charset="0"/>
                <a:cs typeface="Courier New" pitchFamily="49" charset="0"/>
              </a:rPr>
              <a:t>   </a:t>
            </a:r>
            <a:r>
              <a:rPr lang="en-US" sz="2200" spc="-150" noProof="1" smtClean="0">
                <a:latin typeface="Courier New" pitchFamily="49" charset="0"/>
                <a:cs typeface="Courier New" pitchFamily="49" charset="0"/>
              </a:rPr>
              <a:t>rand</a:t>
            </a:r>
            <a:r>
              <a:rPr lang="en-US" sz="2200" b="0" spc="-150" noProof="1" smtClean="0">
                <a:latin typeface="Courier New" pitchFamily="49" charset="0"/>
                <a:cs typeface="Courier New" pitchFamily="49" charset="0"/>
              </a:rPr>
              <a:t> </a:t>
            </a:r>
            <a:r>
              <a:rPr lang="en-US" sz="2200" spc="-150" noProof="1" smtClean="0">
                <a:latin typeface="Courier New" pitchFamily="49" charset="0"/>
                <a:cs typeface="Courier New" pitchFamily="49" charset="0"/>
              </a:rPr>
              <a:t>bit</a:t>
            </a:r>
            <a:r>
              <a:rPr lang="en-US" sz="2200" b="0" spc="-150" noProof="1" smtClean="0">
                <a:latin typeface="Courier New" pitchFamily="49" charset="0"/>
                <a:cs typeface="Courier New" pitchFamily="49" charset="0"/>
              </a:rPr>
              <a:t> [1:0] y;</a:t>
            </a:r>
          </a:p>
          <a:p>
            <a:pPr algn="l"/>
            <a:r>
              <a:rPr lang="en-US" sz="2200" b="0" spc="-150" noProof="1" smtClean="0">
                <a:latin typeface="Courier New" pitchFamily="49" charset="0"/>
                <a:cs typeface="Courier New" pitchFamily="49" charset="0"/>
              </a:rPr>
              <a:t>   constraint c_xy {</a:t>
            </a:r>
          </a:p>
          <a:p>
            <a:pPr algn="l"/>
            <a:r>
              <a:rPr lang="en-US" sz="2200" b="0" spc="-150" noProof="1" smtClean="0">
                <a:latin typeface="Courier New" pitchFamily="49" charset="0"/>
                <a:cs typeface="Courier New" pitchFamily="49" charset="0"/>
              </a:rPr>
              <a:t>      (x==0)-&gt;y==0;</a:t>
            </a:r>
          </a:p>
          <a:p>
            <a:r>
              <a:rPr lang="en-US" sz="2200" spc="-150" noProof="1" smtClean="0">
                <a:latin typeface="Courier New" pitchFamily="49" charset="0"/>
                <a:cs typeface="Courier New" pitchFamily="49" charset="0"/>
              </a:rPr>
              <a:t>      </a:t>
            </a:r>
            <a:r>
              <a:rPr lang="en-US" sz="2200" spc="-150" noProof="1" smtClean="0">
                <a:solidFill>
                  <a:srgbClr val="FF0000"/>
                </a:solidFill>
                <a:latin typeface="Courier New" pitchFamily="49" charset="0"/>
                <a:cs typeface="Courier New" pitchFamily="49" charset="0"/>
              </a:rPr>
              <a:t>solve y before x</a:t>
            </a:r>
            <a:r>
              <a:rPr lang="en-US" sz="2200" spc="-150" noProof="1" smtClean="0">
                <a:latin typeface="Courier New" pitchFamily="49" charset="0"/>
                <a:cs typeface="Courier New" pitchFamily="49" charset="0"/>
              </a:rPr>
              <a:t>;</a:t>
            </a:r>
          </a:p>
          <a:p>
            <a:pPr algn="l"/>
            <a:r>
              <a:rPr lang="en-US" sz="2200" spc="-150" noProof="1" smtClean="0">
                <a:latin typeface="Courier New" pitchFamily="49" charset="0"/>
                <a:cs typeface="Courier New" pitchFamily="49" charset="0"/>
              </a:rPr>
              <a:t>     </a:t>
            </a:r>
            <a:r>
              <a:rPr lang="en-US" sz="2200" b="0" spc="-150" noProof="1" smtClean="0">
                <a:latin typeface="Courier New" pitchFamily="49" charset="0"/>
                <a:cs typeface="Courier New" pitchFamily="49" charset="0"/>
              </a:rPr>
              <a:t>}</a:t>
            </a:r>
          </a:p>
          <a:p>
            <a:pPr algn="l"/>
            <a:r>
              <a:rPr lang="en-US" sz="2200" spc="-150" noProof="1" smtClean="0">
                <a:latin typeface="Courier New" pitchFamily="49" charset="0"/>
                <a:cs typeface="Courier New" pitchFamily="49" charset="0"/>
              </a:rPr>
              <a:t>endclass</a:t>
            </a:r>
            <a:endParaRPr lang="en-US" sz="2200" b="0" spc="-150" noProof="1">
              <a:latin typeface="Courier New" pitchFamily="49" charset="0"/>
              <a:cs typeface="Courier New" pitchFamily="49" charset="0"/>
            </a:endParaRPr>
          </a:p>
        </p:txBody>
      </p:sp>
      <p:graphicFrame>
        <p:nvGraphicFramePr>
          <p:cNvPr id="11" name="Group 85"/>
          <p:cNvGraphicFramePr>
            <a:graphicFrameLocks noGrp="1"/>
          </p:cNvGraphicFramePr>
          <p:nvPr/>
        </p:nvGraphicFramePr>
        <p:xfrm>
          <a:off x="4419600" y="1600200"/>
          <a:ext cx="3581399" cy="3413756"/>
        </p:xfrm>
        <a:graphic>
          <a:graphicData uri="http://schemas.openxmlformats.org/drawingml/2006/table">
            <a:tbl>
              <a:tblPr/>
              <a:tblGrid>
                <a:gridCol w="1068500"/>
                <a:gridCol w="705920"/>
                <a:gridCol w="705920"/>
                <a:gridCol w="1101059"/>
              </a:tblGrid>
              <a:tr h="602428">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bg1"/>
                          </a:solidFill>
                          <a:effectLst/>
                          <a:latin typeface="Helvetica Neue Light" charset="0"/>
                          <a:ea typeface="ＭＳ Ｐゴシック" charset="-128"/>
                        </a:rPr>
                        <a:t>Solution</a:t>
                      </a:r>
                    </a:p>
                  </a:txBody>
                  <a:tcPr horzOverflow="overflow">
                    <a:lnL>
                      <a:noFill/>
                    </a:lnL>
                    <a:lnR>
                      <a:noFill/>
                    </a:lnR>
                    <a:lnT>
                      <a:noFill/>
                    </a:lnT>
                    <a:lnB w="12700" cap="flat" cmpd="sng" algn="ctr">
                      <a:solidFill>
                        <a:schemeClr val="bg2"/>
                      </a:solidFill>
                      <a:prstDash val="solid"/>
                      <a:round/>
                      <a:headEnd type="none" w="med" len="med"/>
                      <a:tailEnd type="none" w="med" len="med"/>
                    </a:lnB>
                    <a:lnTlToBr>
                      <a:noFill/>
                    </a:lnTlToBr>
                    <a:lnBlToTr>
                      <a:noFill/>
                    </a:lnBlToTr>
                    <a:solidFill>
                      <a:srgbClr val="E6AA00"/>
                    </a:solid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bg1"/>
                          </a:solidFill>
                          <a:effectLst/>
                          <a:latin typeface="Helvetica Neue Light" charset="0"/>
                          <a:ea typeface="ＭＳ Ｐゴシック" charset="-128"/>
                        </a:rPr>
                        <a:t> x</a:t>
                      </a:r>
                    </a:p>
                  </a:txBody>
                  <a:tcPr horzOverflow="overflow">
                    <a:lnL>
                      <a:noFill/>
                    </a:lnL>
                    <a:lnR>
                      <a:noFill/>
                    </a:lnR>
                    <a:lnT>
                      <a:noFill/>
                    </a:lnT>
                    <a:lnB w="12700" cap="flat" cmpd="sng" algn="ctr">
                      <a:solidFill>
                        <a:schemeClr val="bg2"/>
                      </a:solidFill>
                      <a:prstDash val="solid"/>
                      <a:round/>
                      <a:headEnd type="none" w="med" len="med"/>
                      <a:tailEnd type="none" w="med" len="med"/>
                    </a:lnB>
                    <a:lnTlToBr>
                      <a:noFill/>
                    </a:lnTlToBr>
                    <a:lnBlToTr>
                      <a:noFill/>
                    </a:lnBlToTr>
                    <a:solidFill>
                      <a:srgbClr val="E6AA00"/>
                    </a:solid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bg1"/>
                          </a:solidFill>
                          <a:effectLst/>
                          <a:latin typeface="Helvetica Neue Light" charset="0"/>
                          <a:ea typeface="ＭＳ Ｐゴシック" charset="-128"/>
                        </a:rPr>
                        <a:t> y </a:t>
                      </a:r>
                    </a:p>
                  </a:txBody>
                  <a:tcPr horzOverflow="overflow">
                    <a:lnL>
                      <a:noFill/>
                    </a:lnL>
                    <a:lnR>
                      <a:noFill/>
                    </a:lnR>
                    <a:lnT>
                      <a:noFill/>
                    </a:lnT>
                    <a:lnB w="12700" cap="flat" cmpd="sng" algn="ctr">
                      <a:solidFill>
                        <a:schemeClr val="bg2"/>
                      </a:solidFill>
                      <a:prstDash val="solid"/>
                      <a:round/>
                      <a:headEnd type="none" w="med" len="med"/>
                      <a:tailEnd type="none" w="med" len="med"/>
                    </a:lnB>
                    <a:lnTlToBr>
                      <a:noFill/>
                    </a:lnTlToBr>
                    <a:lnBlToTr>
                      <a:noFill/>
                    </a:lnBlToTr>
                    <a:solidFill>
                      <a:srgbClr val="E6AA00"/>
                    </a:solid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bg1"/>
                          </a:solidFill>
                          <a:effectLst/>
                          <a:latin typeface="Helvetica Neue Light" charset="0"/>
                          <a:ea typeface="ＭＳ Ｐゴシック" charset="-128"/>
                        </a:rPr>
                        <a:t>Probability</a:t>
                      </a:r>
                    </a:p>
                  </a:txBody>
                  <a:tcPr horzOverflow="overflow">
                    <a:lnL>
                      <a:noFill/>
                    </a:lnL>
                    <a:lnR>
                      <a:noFill/>
                    </a:lnR>
                    <a:lnT>
                      <a:noFill/>
                    </a:lnT>
                    <a:lnB w="12700" cap="flat" cmpd="sng" algn="ctr">
                      <a:solidFill>
                        <a:schemeClr val="bg2"/>
                      </a:solidFill>
                      <a:prstDash val="solid"/>
                      <a:round/>
                      <a:headEnd type="none" w="med" len="med"/>
                      <a:tailEnd type="none" w="med" len="med"/>
                    </a:lnB>
                    <a:lnTlToBr>
                      <a:noFill/>
                    </a:lnTlToBr>
                    <a:lnBlToTr>
                      <a:noFill/>
                    </a:lnBlToTr>
                    <a:solidFill>
                      <a:srgbClr val="E6AA00"/>
                    </a:solidFill>
                  </a:tcPr>
                </a:tc>
              </a:tr>
              <a:tr h="351416">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A</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1/8</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51416">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B</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51416">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C</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2</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51416">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D</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3</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51416">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E</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1/8</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51416">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F</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1/4</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51416">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G</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2</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1/4</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51416">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H</a:t>
                      </a:r>
                    </a:p>
                  </a:txBody>
                  <a:tcPr horzOverflow="overflow">
                    <a:lnL>
                      <a:noFill/>
                    </a:lnL>
                    <a:lnR>
                      <a:noFill/>
                    </a:lnR>
                    <a:lnT w="12700" cap="flat" cmpd="sng" algn="ctr">
                      <a:solidFill>
                        <a:schemeClr val="bg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a:t>
                      </a:r>
                    </a:p>
                  </a:txBody>
                  <a:tcPr horzOverflow="overflow">
                    <a:lnL>
                      <a:noFill/>
                    </a:lnL>
                    <a:lnR>
                      <a:noFill/>
                    </a:lnR>
                    <a:lnT w="12700" cap="flat" cmpd="sng" algn="ctr">
                      <a:solidFill>
                        <a:schemeClr val="bg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3</a:t>
                      </a:r>
                    </a:p>
                  </a:txBody>
                  <a:tcPr horzOverflow="overflow">
                    <a:lnL>
                      <a:noFill/>
                    </a:lnL>
                    <a:lnR>
                      <a:noFill/>
                    </a:lnR>
                    <a:lnT w="12700" cap="flat" cmpd="sng" algn="ctr">
                      <a:solidFill>
                        <a:schemeClr val="bg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1/4</a:t>
                      </a:r>
                    </a:p>
                  </a:txBody>
                  <a:tcPr horzOverflow="overflow">
                    <a:lnL>
                      <a:noFill/>
                    </a:lnL>
                    <a:lnR>
                      <a:noFill/>
                    </a:lnR>
                    <a:lnT w="12700" cap="flat" cmpd="sng" algn="ctr">
                      <a:solidFill>
                        <a:schemeClr val="bg2"/>
                      </a:solidFill>
                      <a:prstDash val="solid"/>
                      <a:round/>
                      <a:headEnd type="none" w="med" len="med"/>
                      <a:tailEnd type="none" w="med" len="med"/>
                    </a:lnT>
                    <a:lnB>
                      <a:noFill/>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dirty="0" smtClean="0"/>
              <a:t>Chapter 6 Copyright 2011 G. Tumbush, C. Spear v1.2</a:t>
            </a:r>
            <a:endParaRPr lang="en-US" dirty="0"/>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dirty="0" smtClean="0"/>
              <a:t>6.1 Introduction </a:t>
            </a:r>
          </a:p>
        </p:txBody>
      </p:sp>
      <p:sp>
        <p:nvSpPr>
          <p:cNvPr id="8" name="Slide Number Placeholder 7"/>
          <p:cNvSpPr>
            <a:spLocks noGrp="1"/>
          </p:cNvSpPr>
          <p:nvPr>
            <p:ph type="sldNum" sz="quarter" idx="12"/>
          </p:nvPr>
        </p:nvSpPr>
        <p:spPr/>
        <p:txBody>
          <a:bodyPr/>
          <a:lstStyle/>
          <a:p>
            <a:fld id="{40AF488E-6686-480A-A715-D02D7FC0CDA5}" type="slidenum">
              <a:rPr lang="en-US" smtClean="0"/>
              <a:pPr/>
              <a:t>3</a:t>
            </a:fld>
            <a:endParaRPr lang="en-US" dirty="0"/>
          </a:p>
        </p:txBody>
      </p:sp>
      <p:sp>
        <p:nvSpPr>
          <p:cNvPr id="5" name="TextBox 4"/>
          <p:cNvSpPr txBox="1"/>
          <p:nvPr/>
        </p:nvSpPr>
        <p:spPr>
          <a:xfrm>
            <a:off x="304800" y="914400"/>
            <a:ext cx="8610600" cy="5078313"/>
          </a:xfrm>
          <a:prstGeom prst="rect">
            <a:avLst/>
          </a:prstGeom>
          <a:noFill/>
        </p:spPr>
        <p:txBody>
          <a:bodyPr wrap="square" rtlCol="0">
            <a:spAutoFit/>
          </a:bodyPr>
          <a:lstStyle/>
          <a:p>
            <a:pPr>
              <a:lnSpc>
                <a:spcPct val="90000"/>
              </a:lnSpc>
              <a:buFont typeface="Arial" pitchFamily="34" charset="0"/>
              <a:buChar char="•"/>
            </a:pPr>
            <a:r>
              <a:rPr lang="en-US" sz="2400" dirty="0" smtClean="0"/>
              <a:t>A testbench based on randomization is a shotgun</a:t>
            </a:r>
          </a:p>
          <a:p>
            <a:pPr>
              <a:lnSpc>
                <a:spcPct val="90000"/>
              </a:lnSpc>
              <a:buFont typeface="Arial" pitchFamily="34" charset="0"/>
              <a:buChar char="•"/>
            </a:pPr>
            <a:r>
              <a:rPr lang="en-US" sz="2400" dirty="0" smtClean="0"/>
              <a:t>The features you are trying to test is the target</a:t>
            </a:r>
          </a:p>
          <a:p>
            <a:pPr>
              <a:lnSpc>
                <a:spcPct val="90000"/>
              </a:lnSpc>
              <a:buFont typeface="Arial" pitchFamily="34" charset="0"/>
              <a:buChar char="•"/>
            </a:pPr>
            <a:endParaRPr lang="en-US" sz="2400" dirty="0" smtClean="0"/>
          </a:p>
          <a:p>
            <a:pPr>
              <a:lnSpc>
                <a:spcPct val="90000"/>
              </a:lnSpc>
              <a:buFont typeface="Arial" pitchFamily="34" charset="0"/>
              <a:buChar char="•"/>
            </a:pPr>
            <a:endParaRPr lang="en-US" sz="2400" dirty="0" smtClean="0"/>
          </a:p>
          <a:p>
            <a:pPr>
              <a:lnSpc>
                <a:spcPct val="90000"/>
              </a:lnSpc>
              <a:buFont typeface="Arial" pitchFamily="34" charset="0"/>
              <a:buChar char="•"/>
            </a:pPr>
            <a:endParaRPr lang="en-US" sz="2400" dirty="0" smtClean="0"/>
          </a:p>
          <a:p>
            <a:pPr>
              <a:lnSpc>
                <a:spcPct val="90000"/>
              </a:lnSpc>
              <a:buFont typeface="Arial" pitchFamily="34" charset="0"/>
              <a:buChar char="•"/>
            </a:pPr>
            <a:endParaRPr lang="en-US" sz="2400" dirty="0" smtClean="0"/>
          </a:p>
          <a:p>
            <a:pPr>
              <a:lnSpc>
                <a:spcPct val="90000"/>
              </a:lnSpc>
              <a:buFont typeface="Arial" pitchFamily="34" charset="0"/>
              <a:buChar char="•"/>
            </a:pPr>
            <a:endParaRPr lang="en-US" sz="2400" dirty="0" smtClean="0"/>
          </a:p>
          <a:p>
            <a:pPr>
              <a:lnSpc>
                <a:spcPct val="90000"/>
              </a:lnSpc>
              <a:buFont typeface="Arial" pitchFamily="34" charset="0"/>
              <a:buChar char="•"/>
            </a:pPr>
            <a:endParaRPr lang="en-US" sz="2400" dirty="0" smtClean="0"/>
          </a:p>
          <a:p>
            <a:pPr>
              <a:lnSpc>
                <a:spcPct val="90000"/>
              </a:lnSpc>
              <a:buFont typeface="Arial" pitchFamily="34" charset="0"/>
              <a:buChar char="•"/>
            </a:pPr>
            <a:endParaRPr lang="en-US" sz="2400" dirty="0" smtClean="0"/>
          </a:p>
          <a:p>
            <a:pPr>
              <a:lnSpc>
                <a:spcPct val="90000"/>
              </a:lnSpc>
              <a:buFont typeface="Arial" pitchFamily="34" charset="0"/>
              <a:buChar char="•"/>
            </a:pPr>
            <a:r>
              <a:rPr lang="en-US" sz="2400" dirty="0" smtClean="0"/>
              <a:t>How to cover untested areas?</a:t>
            </a:r>
          </a:p>
          <a:p>
            <a:pPr lvl="1">
              <a:lnSpc>
                <a:spcPct val="90000"/>
              </a:lnSpc>
              <a:buFont typeface="Arial" pitchFamily="34" charset="0"/>
              <a:buChar char="•"/>
            </a:pPr>
            <a:r>
              <a:rPr lang="en-US" sz="2400" dirty="0" smtClean="0"/>
              <a:t>More random testing with tighter constraints</a:t>
            </a:r>
          </a:p>
          <a:p>
            <a:pPr lvl="1">
              <a:lnSpc>
                <a:spcPct val="90000"/>
              </a:lnSpc>
              <a:buFont typeface="Arial" pitchFamily="34" charset="0"/>
              <a:buChar char="•"/>
            </a:pPr>
            <a:r>
              <a:rPr lang="en-US" sz="2400" dirty="0" smtClean="0"/>
              <a:t>Directed testing </a:t>
            </a:r>
          </a:p>
          <a:p>
            <a:pPr>
              <a:lnSpc>
                <a:spcPct val="90000"/>
              </a:lnSpc>
              <a:buFont typeface="Arial" pitchFamily="34" charset="0"/>
              <a:buChar char="•"/>
            </a:pPr>
            <a:r>
              <a:rPr lang="en-US" sz="2400" dirty="0" smtClean="0"/>
              <a:t>When is testing done?</a:t>
            </a:r>
          </a:p>
          <a:p>
            <a:pPr lvl="1">
              <a:lnSpc>
                <a:spcPct val="90000"/>
              </a:lnSpc>
              <a:buFont typeface="Arial" pitchFamily="34" charset="0"/>
              <a:buChar char="•"/>
            </a:pPr>
            <a:r>
              <a:rPr lang="en-US" sz="2400" dirty="0" smtClean="0"/>
              <a:t>Functional coverage</a:t>
            </a:r>
          </a:p>
          <a:p>
            <a:pPr lvl="1">
              <a:lnSpc>
                <a:spcPct val="90000"/>
              </a:lnSpc>
              <a:buFont typeface="Arial" pitchFamily="34" charset="0"/>
              <a:buChar char="•"/>
            </a:pPr>
            <a:r>
              <a:rPr lang="en-US" sz="2400" dirty="0" smtClean="0"/>
              <a:t>Code coverage</a:t>
            </a:r>
          </a:p>
        </p:txBody>
      </p:sp>
      <p:pic>
        <p:nvPicPr>
          <p:cNvPr id="44035" name="Picture 3" descr="C:\Documents and Settings\Greg\Local Settings\Temporary Internet Files\Content.IE5\9BG5G90W\MCj02129210000[1].wmf"/>
          <p:cNvPicPr>
            <a:picLocks noChangeAspect="1" noChangeArrowheads="1"/>
          </p:cNvPicPr>
          <p:nvPr/>
        </p:nvPicPr>
        <p:blipFill>
          <a:blip r:embed="rId3" cstate="print"/>
          <a:srcRect/>
          <a:stretch>
            <a:fillRect/>
          </a:stretch>
        </p:blipFill>
        <p:spPr bwMode="auto">
          <a:xfrm flipH="1">
            <a:off x="1066800" y="1828800"/>
            <a:ext cx="1752600" cy="1846174"/>
          </a:xfrm>
          <a:prstGeom prst="rect">
            <a:avLst/>
          </a:prstGeom>
          <a:noFill/>
        </p:spPr>
      </p:pic>
      <p:sp>
        <p:nvSpPr>
          <p:cNvPr id="9" name="Oval 8"/>
          <p:cNvSpPr/>
          <p:nvPr/>
        </p:nvSpPr>
        <p:spPr>
          <a:xfrm>
            <a:off x="5410200" y="1752600"/>
            <a:ext cx="1828800" cy="1752600"/>
          </a:xfrm>
          <a:prstGeom prst="ellipse">
            <a:avLst/>
          </a:prstGeom>
          <a:solidFill>
            <a:srgbClr val="FF000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b="1" dirty="0" smtClean="0"/>
              <a:t>Features</a:t>
            </a:r>
            <a:endParaRPr lang="en-US" sz="2400" b="1" dirty="0"/>
          </a:p>
        </p:txBody>
      </p:sp>
      <p:grpSp>
        <p:nvGrpSpPr>
          <p:cNvPr id="32" name="Group 31"/>
          <p:cNvGrpSpPr/>
          <p:nvPr/>
        </p:nvGrpSpPr>
        <p:grpSpPr>
          <a:xfrm>
            <a:off x="5410200" y="1752600"/>
            <a:ext cx="1828800" cy="1752600"/>
            <a:chOff x="4176485" y="3653972"/>
            <a:chExt cx="1828800" cy="1752600"/>
          </a:xfrm>
        </p:grpSpPr>
        <p:sp>
          <p:nvSpPr>
            <p:cNvPr id="10" name="Oval 9"/>
            <p:cNvSpPr/>
            <p:nvPr/>
          </p:nvSpPr>
          <p:spPr>
            <a:xfrm>
              <a:off x="4176485" y="3653972"/>
              <a:ext cx="1828800" cy="1752600"/>
            </a:xfrm>
            <a:prstGeom prst="ellipse">
              <a:avLst/>
            </a:prstGeom>
            <a:solidFill>
              <a:srgbClr val="FF000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b="1" dirty="0" smtClean="0"/>
                <a:t>Features</a:t>
              </a:r>
              <a:endParaRPr lang="en-US" sz="2400" b="1" dirty="0"/>
            </a:p>
          </p:txBody>
        </p:sp>
        <p:sp>
          <p:nvSpPr>
            <p:cNvPr id="11" name="Oval 10"/>
            <p:cNvSpPr/>
            <p:nvPr/>
          </p:nvSpPr>
          <p:spPr>
            <a:xfrm>
              <a:off x="4267200" y="3962400"/>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Oval 11"/>
            <p:cNvSpPr/>
            <p:nvPr/>
          </p:nvSpPr>
          <p:spPr>
            <a:xfrm>
              <a:off x="4876800" y="3657600"/>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Oval 12"/>
            <p:cNvSpPr/>
            <p:nvPr/>
          </p:nvSpPr>
          <p:spPr>
            <a:xfrm>
              <a:off x="4267200" y="4648200"/>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Oval 13"/>
            <p:cNvSpPr/>
            <p:nvPr/>
          </p:nvSpPr>
          <p:spPr>
            <a:xfrm>
              <a:off x="5257800" y="4876800"/>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Oval 14"/>
            <p:cNvSpPr/>
            <p:nvPr/>
          </p:nvSpPr>
          <p:spPr>
            <a:xfrm>
              <a:off x="5334000" y="3886200"/>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Oval 30"/>
            <p:cNvSpPr/>
            <p:nvPr/>
          </p:nvSpPr>
          <p:spPr>
            <a:xfrm>
              <a:off x="4876800" y="4343400"/>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46" name="Group 45"/>
          <p:cNvGrpSpPr/>
          <p:nvPr/>
        </p:nvGrpSpPr>
        <p:grpSpPr>
          <a:xfrm>
            <a:off x="5410200" y="1752600"/>
            <a:ext cx="1828800" cy="1752600"/>
            <a:chOff x="4572000" y="3733800"/>
            <a:chExt cx="1828800" cy="1752600"/>
          </a:xfrm>
        </p:grpSpPr>
        <p:sp>
          <p:nvSpPr>
            <p:cNvPr id="34" name="Oval 33"/>
            <p:cNvSpPr/>
            <p:nvPr/>
          </p:nvSpPr>
          <p:spPr>
            <a:xfrm>
              <a:off x="4572000" y="3733800"/>
              <a:ext cx="1828800" cy="1752600"/>
            </a:xfrm>
            <a:prstGeom prst="ellipse">
              <a:avLst/>
            </a:prstGeom>
            <a:solidFill>
              <a:srgbClr val="FF000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b="1" dirty="0" smtClean="0"/>
                <a:t>Features</a:t>
              </a:r>
              <a:endParaRPr lang="en-US" sz="2400" b="1" dirty="0"/>
            </a:p>
          </p:txBody>
        </p:sp>
        <p:sp>
          <p:nvSpPr>
            <p:cNvPr id="35" name="Oval 34"/>
            <p:cNvSpPr/>
            <p:nvPr/>
          </p:nvSpPr>
          <p:spPr>
            <a:xfrm>
              <a:off x="4662715" y="4042228"/>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 name="Oval 35"/>
            <p:cNvSpPr/>
            <p:nvPr/>
          </p:nvSpPr>
          <p:spPr>
            <a:xfrm>
              <a:off x="5272315" y="3737428"/>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 name="Oval 36"/>
            <p:cNvSpPr/>
            <p:nvPr/>
          </p:nvSpPr>
          <p:spPr>
            <a:xfrm>
              <a:off x="4662715" y="4728028"/>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Oval 37"/>
            <p:cNvSpPr/>
            <p:nvPr/>
          </p:nvSpPr>
          <p:spPr>
            <a:xfrm>
              <a:off x="5653315" y="4956628"/>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 name="Oval 38"/>
            <p:cNvSpPr/>
            <p:nvPr/>
          </p:nvSpPr>
          <p:spPr>
            <a:xfrm>
              <a:off x="5729515" y="3966028"/>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 name="Oval 39"/>
            <p:cNvSpPr/>
            <p:nvPr/>
          </p:nvSpPr>
          <p:spPr>
            <a:xfrm>
              <a:off x="5272315" y="4423228"/>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 name="Oval 40"/>
            <p:cNvSpPr/>
            <p:nvPr/>
          </p:nvSpPr>
          <p:spPr>
            <a:xfrm>
              <a:off x="4800600" y="3886200"/>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Oval 41"/>
            <p:cNvSpPr/>
            <p:nvPr/>
          </p:nvSpPr>
          <p:spPr>
            <a:xfrm>
              <a:off x="4953000" y="3810000"/>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 name="Oval 42"/>
            <p:cNvSpPr/>
            <p:nvPr/>
          </p:nvSpPr>
          <p:spPr>
            <a:xfrm>
              <a:off x="4953000" y="4343400"/>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Oval 43"/>
            <p:cNvSpPr/>
            <p:nvPr/>
          </p:nvSpPr>
          <p:spPr>
            <a:xfrm>
              <a:off x="5105400" y="4114800"/>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Oval 44"/>
            <p:cNvSpPr/>
            <p:nvPr/>
          </p:nvSpPr>
          <p:spPr>
            <a:xfrm>
              <a:off x="5334000" y="4038600"/>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70" name="Group 69"/>
          <p:cNvGrpSpPr/>
          <p:nvPr/>
        </p:nvGrpSpPr>
        <p:grpSpPr>
          <a:xfrm>
            <a:off x="5410200" y="1752600"/>
            <a:ext cx="1828800" cy="1752600"/>
            <a:chOff x="3657600" y="4267200"/>
            <a:chExt cx="1828800" cy="1752600"/>
          </a:xfrm>
        </p:grpSpPr>
        <p:sp>
          <p:nvSpPr>
            <p:cNvPr id="71" name="Oval 70"/>
            <p:cNvSpPr/>
            <p:nvPr/>
          </p:nvSpPr>
          <p:spPr>
            <a:xfrm>
              <a:off x="3657600" y="4267200"/>
              <a:ext cx="1828800" cy="1752600"/>
            </a:xfrm>
            <a:prstGeom prst="ellipse">
              <a:avLst/>
            </a:prstGeom>
            <a:solidFill>
              <a:srgbClr val="FF000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b="1" dirty="0" smtClean="0"/>
                <a:t>Features</a:t>
              </a:r>
              <a:endParaRPr lang="en-US" sz="2400" b="1" dirty="0"/>
            </a:p>
          </p:txBody>
        </p:sp>
        <p:sp>
          <p:nvSpPr>
            <p:cNvPr id="72" name="Oval 71"/>
            <p:cNvSpPr/>
            <p:nvPr/>
          </p:nvSpPr>
          <p:spPr>
            <a:xfrm>
              <a:off x="3748315" y="4575628"/>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3" name="Oval 72"/>
            <p:cNvSpPr/>
            <p:nvPr/>
          </p:nvSpPr>
          <p:spPr>
            <a:xfrm>
              <a:off x="4357915" y="4270828"/>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4" name="Oval 73"/>
            <p:cNvSpPr/>
            <p:nvPr/>
          </p:nvSpPr>
          <p:spPr>
            <a:xfrm>
              <a:off x="3748315" y="5261428"/>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5" name="Oval 74"/>
            <p:cNvSpPr/>
            <p:nvPr/>
          </p:nvSpPr>
          <p:spPr>
            <a:xfrm>
              <a:off x="4738915" y="5490028"/>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6" name="Oval 75"/>
            <p:cNvSpPr/>
            <p:nvPr/>
          </p:nvSpPr>
          <p:spPr>
            <a:xfrm>
              <a:off x="4815115" y="4499428"/>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7" name="Oval 76"/>
            <p:cNvSpPr/>
            <p:nvPr/>
          </p:nvSpPr>
          <p:spPr>
            <a:xfrm>
              <a:off x="4357915" y="4956628"/>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8" name="Oval 77"/>
            <p:cNvSpPr/>
            <p:nvPr/>
          </p:nvSpPr>
          <p:spPr>
            <a:xfrm>
              <a:off x="3886200" y="4419600"/>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9" name="Oval 78"/>
            <p:cNvSpPr/>
            <p:nvPr/>
          </p:nvSpPr>
          <p:spPr>
            <a:xfrm>
              <a:off x="4038600" y="4343400"/>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0" name="Oval 79"/>
            <p:cNvSpPr/>
            <p:nvPr/>
          </p:nvSpPr>
          <p:spPr>
            <a:xfrm>
              <a:off x="4038600" y="4876800"/>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1" name="Oval 80"/>
            <p:cNvSpPr/>
            <p:nvPr/>
          </p:nvSpPr>
          <p:spPr>
            <a:xfrm>
              <a:off x="4191000" y="4648200"/>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2" name="Oval 81"/>
            <p:cNvSpPr/>
            <p:nvPr/>
          </p:nvSpPr>
          <p:spPr>
            <a:xfrm>
              <a:off x="4419600" y="4572000"/>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3" name="Oval 82"/>
            <p:cNvSpPr/>
            <p:nvPr/>
          </p:nvSpPr>
          <p:spPr>
            <a:xfrm>
              <a:off x="4648200" y="4343400"/>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4" name="Oval 83"/>
            <p:cNvSpPr/>
            <p:nvPr/>
          </p:nvSpPr>
          <p:spPr>
            <a:xfrm>
              <a:off x="4648200" y="4800600"/>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5" name="Oval 84"/>
            <p:cNvSpPr/>
            <p:nvPr/>
          </p:nvSpPr>
          <p:spPr>
            <a:xfrm>
              <a:off x="3657600" y="4800600"/>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6" name="Oval 85"/>
            <p:cNvSpPr/>
            <p:nvPr/>
          </p:nvSpPr>
          <p:spPr>
            <a:xfrm>
              <a:off x="3657600" y="4953000"/>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7" name="Oval 86"/>
            <p:cNvSpPr/>
            <p:nvPr/>
          </p:nvSpPr>
          <p:spPr>
            <a:xfrm>
              <a:off x="4038600" y="5105400"/>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8" name="Oval 87"/>
            <p:cNvSpPr/>
            <p:nvPr/>
          </p:nvSpPr>
          <p:spPr>
            <a:xfrm>
              <a:off x="3810000" y="5410200"/>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9" name="Oval 88"/>
            <p:cNvSpPr/>
            <p:nvPr/>
          </p:nvSpPr>
          <p:spPr>
            <a:xfrm>
              <a:off x="4038600" y="5562600"/>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0" name="Oval 89"/>
            <p:cNvSpPr/>
            <p:nvPr/>
          </p:nvSpPr>
          <p:spPr>
            <a:xfrm>
              <a:off x="4267200" y="5638800"/>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1" name="Oval 90"/>
            <p:cNvSpPr/>
            <p:nvPr/>
          </p:nvSpPr>
          <p:spPr>
            <a:xfrm>
              <a:off x="4191000" y="5334000"/>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96" name="Group 95"/>
          <p:cNvGrpSpPr/>
          <p:nvPr/>
        </p:nvGrpSpPr>
        <p:grpSpPr>
          <a:xfrm>
            <a:off x="5410200" y="1752600"/>
            <a:ext cx="1828800" cy="1752600"/>
            <a:chOff x="3352800" y="3810000"/>
            <a:chExt cx="1828800" cy="1752600"/>
          </a:xfrm>
        </p:grpSpPr>
        <p:sp>
          <p:nvSpPr>
            <p:cNvPr id="48" name="Oval 47"/>
            <p:cNvSpPr/>
            <p:nvPr/>
          </p:nvSpPr>
          <p:spPr>
            <a:xfrm>
              <a:off x="3352800" y="3810000"/>
              <a:ext cx="1828800" cy="1752600"/>
            </a:xfrm>
            <a:prstGeom prst="ellipse">
              <a:avLst/>
            </a:prstGeom>
            <a:solidFill>
              <a:srgbClr val="FF000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b="1" dirty="0" smtClean="0"/>
                <a:t>Features</a:t>
              </a:r>
              <a:endParaRPr lang="en-US" sz="2400" b="1" dirty="0"/>
            </a:p>
          </p:txBody>
        </p:sp>
        <p:sp>
          <p:nvSpPr>
            <p:cNvPr id="49" name="Oval 48"/>
            <p:cNvSpPr/>
            <p:nvPr/>
          </p:nvSpPr>
          <p:spPr>
            <a:xfrm>
              <a:off x="3443515" y="4118428"/>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Oval 49"/>
            <p:cNvSpPr/>
            <p:nvPr/>
          </p:nvSpPr>
          <p:spPr>
            <a:xfrm>
              <a:off x="4053115" y="3813628"/>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Oval 50"/>
            <p:cNvSpPr/>
            <p:nvPr/>
          </p:nvSpPr>
          <p:spPr>
            <a:xfrm>
              <a:off x="3443515" y="4804228"/>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Oval 51"/>
            <p:cNvSpPr/>
            <p:nvPr/>
          </p:nvSpPr>
          <p:spPr>
            <a:xfrm>
              <a:off x="4434115" y="5032828"/>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Oval 52"/>
            <p:cNvSpPr/>
            <p:nvPr/>
          </p:nvSpPr>
          <p:spPr>
            <a:xfrm>
              <a:off x="4510315" y="4042228"/>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 name="Oval 53"/>
            <p:cNvSpPr/>
            <p:nvPr/>
          </p:nvSpPr>
          <p:spPr>
            <a:xfrm>
              <a:off x="4053115" y="4499428"/>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 name="Oval 54"/>
            <p:cNvSpPr/>
            <p:nvPr/>
          </p:nvSpPr>
          <p:spPr>
            <a:xfrm>
              <a:off x="3581400" y="3962400"/>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 name="Oval 55"/>
            <p:cNvSpPr/>
            <p:nvPr/>
          </p:nvSpPr>
          <p:spPr>
            <a:xfrm>
              <a:off x="3733800" y="3886200"/>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7" name="Oval 56"/>
            <p:cNvSpPr/>
            <p:nvPr/>
          </p:nvSpPr>
          <p:spPr>
            <a:xfrm>
              <a:off x="3733800" y="4419600"/>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8" name="Oval 57"/>
            <p:cNvSpPr/>
            <p:nvPr/>
          </p:nvSpPr>
          <p:spPr>
            <a:xfrm>
              <a:off x="3886200" y="4191000"/>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9" name="Oval 58"/>
            <p:cNvSpPr/>
            <p:nvPr/>
          </p:nvSpPr>
          <p:spPr>
            <a:xfrm>
              <a:off x="4114800" y="4114800"/>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0" name="Oval 59"/>
            <p:cNvSpPr/>
            <p:nvPr/>
          </p:nvSpPr>
          <p:spPr>
            <a:xfrm>
              <a:off x="4343400" y="3886200"/>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1" name="Oval 60"/>
            <p:cNvSpPr/>
            <p:nvPr/>
          </p:nvSpPr>
          <p:spPr>
            <a:xfrm>
              <a:off x="4343400" y="4343400"/>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2" name="Oval 61"/>
            <p:cNvSpPr/>
            <p:nvPr/>
          </p:nvSpPr>
          <p:spPr>
            <a:xfrm>
              <a:off x="3352800" y="4343400"/>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3" name="Oval 62"/>
            <p:cNvSpPr/>
            <p:nvPr/>
          </p:nvSpPr>
          <p:spPr>
            <a:xfrm>
              <a:off x="3352800" y="4495800"/>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4" name="Oval 63"/>
            <p:cNvSpPr/>
            <p:nvPr/>
          </p:nvSpPr>
          <p:spPr>
            <a:xfrm>
              <a:off x="3733800" y="4648200"/>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5" name="Oval 64"/>
            <p:cNvSpPr/>
            <p:nvPr/>
          </p:nvSpPr>
          <p:spPr>
            <a:xfrm>
              <a:off x="3505200" y="4953000"/>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6" name="Oval 65"/>
            <p:cNvSpPr/>
            <p:nvPr/>
          </p:nvSpPr>
          <p:spPr>
            <a:xfrm>
              <a:off x="3733800" y="5105400"/>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7" name="Oval 66"/>
            <p:cNvSpPr/>
            <p:nvPr/>
          </p:nvSpPr>
          <p:spPr>
            <a:xfrm>
              <a:off x="3962400" y="5181600"/>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8" name="Oval 67"/>
            <p:cNvSpPr/>
            <p:nvPr/>
          </p:nvSpPr>
          <p:spPr>
            <a:xfrm>
              <a:off x="3886200" y="4876800"/>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2" name="Oval 91"/>
            <p:cNvSpPr/>
            <p:nvPr/>
          </p:nvSpPr>
          <p:spPr>
            <a:xfrm>
              <a:off x="4267200" y="4800600"/>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3" name="Oval 92"/>
            <p:cNvSpPr/>
            <p:nvPr/>
          </p:nvSpPr>
          <p:spPr>
            <a:xfrm>
              <a:off x="4495800" y="4572000"/>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4" name="Oval 93"/>
            <p:cNvSpPr/>
            <p:nvPr/>
          </p:nvSpPr>
          <p:spPr>
            <a:xfrm>
              <a:off x="4648200" y="4724400"/>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5" name="Oval 94"/>
            <p:cNvSpPr/>
            <p:nvPr/>
          </p:nvSpPr>
          <p:spPr>
            <a:xfrm>
              <a:off x="4724400" y="4343400"/>
              <a:ext cx="457200" cy="381000"/>
            </a:xfrm>
            <a:prstGeom prst="ellipse">
              <a:avLst/>
            </a:prstGeom>
            <a:solidFill>
              <a:srgbClr val="92D05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98" name="TextBox 97"/>
          <p:cNvSpPr txBox="1"/>
          <p:nvPr/>
        </p:nvSpPr>
        <p:spPr>
          <a:xfrm>
            <a:off x="228600" y="6019800"/>
            <a:ext cx="7558672" cy="369332"/>
          </a:xfrm>
          <a:prstGeom prst="rect">
            <a:avLst/>
          </a:prstGeom>
          <a:noFill/>
        </p:spPr>
        <p:txBody>
          <a:bodyPr wrap="none" rtlCol="0">
            <a:spAutoFit/>
          </a:bodyPr>
          <a:lstStyle/>
          <a:p>
            <a:r>
              <a:rPr lang="en-US" i="1" dirty="0" smtClean="0"/>
              <a:t>Shotgun Verification or The Homer Simpson Guide to Verification, </a:t>
            </a:r>
            <a:r>
              <a:rPr lang="en-US" dirty="0" smtClean="0"/>
              <a:t>Peet James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9" grpId="0" animBg="1"/>
      <p:bldP spid="9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Solution Probabilities Exercise</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30</a:t>
            </a:fld>
            <a:endParaRPr lang="en-US" dirty="0"/>
          </a:p>
        </p:txBody>
      </p:sp>
      <p:sp>
        <p:nvSpPr>
          <p:cNvPr id="6" name="TextBox 5"/>
          <p:cNvSpPr txBox="1"/>
          <p:nvPr/>
        </p:nvSpPr>
        <p:spPr>
          <a:xfrm>
            <a:off x="234189" y="671691"/>
            <a:ext cx="8757411" cy="461665"/>
          </a:xfrm>
          <a:prstGeom prst="rect">
            <a:avLst/>
          </a:prstGeom>
          <a:noFill/>
        </p:spPr>
        <p:txBody>
          <a:bodyPr wrap="square" rtlCol="0">
            <a:spAutoFit/>
          </a:bodyPr>
          <a:lstStyle/>
          <a:p>
            <a:r>
              <a:rPr lang="en-US" sz="2400" dirty="0" smtClean="0">
                <a:cs typeface="Times New Roman" pitchFamily="18" charset="0"/>
              </a:rPr>
              <a:t>Complete the table for the following constraints</a:t>
            </a:r>
          </a:p>
        </p:txBody>
      </p:sp>
      <p:sp>
        <p:nvSpPr>
          <p:cNvPr id="9" name="Text Box 4"/>
          <p:cNvSpPr txBox="1">
            <a:spLocks noChangeArrowheads="1"/>
          </p:cNvSpPr>
          <p:nvPr/>
        </p:nvSpPr>
        <p:spPr bwMode="auto">
          <a:xfrm>
            <a:off x="381000" y="1752600"/>
            <a:ext cx="3657600" cy="2800767"/>
          </a:xfrm>
          <a:prstGeom prst="rect">
            <a:avLst/>
          </a:prstGeom>
          <a:solidFill>
            <a:srgbClr val="FFFFCC"/>
          </a:solidFill>
          <a:ln w="15875">
            <a:solidFill>
              <a:schemeClr val="tx1"/>
            </a:solidFill>
            <a:miter lim="800000"/>
            <a:headEnd/>
            <a:tailEnd/>
          </a:ln>
        </p:spPr>
        <p:txBody>
          <a:bodyPr wrap="square">
            <a:spAutoFit/>
          </a:bodyPr>
          <a:lstStyle/>
          <a:p>
            <a:pPr algn="l"/>
            <a:r>
              <a:rPr lang="en-US" sz="2200" spc="-150" noProof="1" smtClean="0">
                <a:latin typeface="Courier New" pitchFamily="49" charset="0"/>
                <a:cs typeface="Courier New" pitchFamily="49" charset="0"/>
              </a:rPr>
              <a:t>class</a:t>
            </a:r>
            <a:r>
              <a:rPr lang="en-US" sz="2200" b="0" spc="-150" noProof="1" smtClean="0">
                <a:latin typeface="Courier New" pitchFamily="49" charset="0"/>
                <a:cs typeface="Courier New" pitchFamily="49" charset="0"/>
              </a:rPr>
              <a:t> </a:t>
            </a:r>
            <a:r>
              <a:rPr lang="en-US" sz="2200" spc="-150" noProof="1" smtClean="0">
                <a:latin typeface="Courier New" pitchFamily="49" charset="0"/>
                <a:cs typeface="Courier New" pitchFamily="49" charset="0"/>
              </a:rPr>
              <a:t>MemTrans</a:t>
            </a:r>
            <a:r>
              <a:rPr lang="en-US" sz="2200" b="0" spc="-150" noProof="1" smtClean="0">
                <a:latin typeface="Courier New" pitchFamily="49" charset="0"/>
                <a:cs typeface="Courier New" pitchFamily="49" charset="0"/>
              </a:rPr>
              <a:t>;</a:t>
            </a:r>
          </a:p>
          <a:p>
            <a:pPr algn="l"/>
            <a:r>
              <a:rPr lang="en-US" sz="2200" b="0" spc="-150" noProof="1" smtClean="0">
                <a:latin typeface="Courier New" pitchFamily="49" charset="0"/>
                <a:cs typeface="Courier New" pitchFamily="49" charset="0"/>
              </a:rPr>
              <a:t>   </a:t>
            </a:r>
            <a:r>
              <a:rPr lang="en-US" sz="2200" spc="-150" noProof="1" smtClean="0">
                <a:latin typeface="Courier New" pitchFamily="49" charset="0"/>
                <a:cs typeface="Courier New" pitchFamily="49" charset="0"/>
              </a:rPr>
              <a:t>rand</a:t>
            </a:r>
            <a:r>
              <a:rPr lang="en-US" sz="2200" b="0" spc="-150" noProof="1" smtClean="0">
                <a:latin typeface="Courier New" pitchFamily="49" charset="0"/>
                <a:cs typeface="Courier New" pitchFamily="49" charset="0"/>
              </a:rPr>
              <a:t> </a:t>
            </a:r>
            <a:r>
              <a:rPr lang="en-US" sz="2200" spc="-150" noProof="1" smtClean="0">
                <a:latin typeface="Courier New" pitchFamily="49" charset="0"/>
                <a:cs typeface="Courier New" pitchFamily="49" charset="0"/>
              </a:rPr>
              <a:t>bit</a:t>
            </a:r>
            <a:r>
              <a:rPr lang="en-US" sz="2200" b="0" spc="-150" noProof="1" smtClean="0">
                <a:latin typeface="Courier New" pitchFamily="49" charset="0"/>
                <a:cs typeface="Courier New" pitchFamily="49" charset="0"/>
              </a:rPr>
              <a:t> x;</a:t>
            </a:r>
          </a:p>
          <a:p>
            <a:pPr algn="l"/>
            <a:r>
              <a:rPr lang="en-US" sz="2200" b="0" spc="-150" noProof="1" smtClean="0">
                <a:latin typeface="Courier New" pitchFamily="49" charset="0"/>
                <a:cs typeface="Courier New" pitchFamily="49" charset="0"/>
              </a:rPr>
              <a:t>   </a:t>
            </a:r>
            <a:r>
              <a:rPr lang="en-US" sz="2200" spc="-150" noProof="1" smtClean="0">
                <a:latin typeface="Courier New" pitchFamily="49" charset="0"/>
                <a:cs typeface="Courier New" pitchFamily="49" charset="0"/>
              </a:rPr>
              <a:t>rand</a:t>
            </a:r>
            <a:r>
              <a:rPr lang="en-US" sz="2200" b="0" spc="-150" noProof="1" smtClean="0">
                <a:latin typeface="Courier New" pitchFamily="49" charset="0"/>
                <a:cs typeface="Courier New" pitchFamily="49" charset="0"/>
              </a:rPr>
              <a:t> </a:t>
            </a:r>
            <a:r>
              <a:rPr lang="en-US" sz="2200" spc="-150" noProof="1" smtClean="0">
                <a:latin typeface="Courier New" pitchFamily="49" charset="0"/>
                <a:cs typeface="Courier New" pitchFamily="49" charset="0"/>
              </a:rPr>
              <a:t>bit</a:t>
            </a:r>
            <a:r>
              <a:rPr lang="en-US" sz="2200" b="0" spc="-150" noProof="1" smtClean="0">
                <a:latin typeface="Courier New" pitchFamily="49" charset="0"/>
                <a:cs typeface="Courier New" pitchFamily="49" charset="0"/>
              </a:rPr>
              <a:t> [1:0] y;</a:t>
            </a:r>
          </a:p>
          <a:p>
            <a:r>
              <a:rPr lang="en-US" sz="2200" spc="-150" noProof="1" smtClean="0">
                <a:latin typeface="Courier New" pitchFamily="49" charset="0"/>
                <a:cs typeface="Courier New" pitchFamily="49" charset="0"/>
              </a:rPr>
              <a:t>   constraint c_xy {</a:t>
            </a:r>
          </a:p>
          <a:p>
            <a:r>
              <a:rPr lang="en-US" sz="2200" spc="-150" noProof="1" smtClean="0">
                <a:latin typeface="Courier New" pitchFamily="49" charset="0"/>
                <a:cs typeface="Courier New" pitchFamily="49" charset="0"/>
              </a:rPr>
              <a:t>      y inside{[x:3]};</a:t>
            </a:r>
          </a:p>
          <a:p>
            <a:r>
              <a:rPr lang="en-US" sz="2200" spc="-150" noProof="1" smtClean="0">
                <a:latin typeface="Courier New" pitchFamily="49" charset="0"/>
                <a:cs typeface="Courier New" pitchFamily="49" charset="0"/>
              </a:rPr>
              <a:t>      solve x before y;</a:t>
            </a:r>
          </a:p>
          <a:p>
            <a:r>
              <a:rPr lang="en-US" sz="2200" spc="-150" noProof="1" smtClean="0">
                <a:latin typeface="Courier New" pitchFamily="49" charset="0"/>
                <a:cs typeface="Courier New" pitchFamily="49" charset="0"/>
              </a:rPr>
              <a:t>   }</a:t>
            </a:r>
            <a:endParaRPr lang="en-US" sz="2200" b="0" spc="-150" noProof="1" smtClean="0">
              <a:latin typeface="Courier New" pitchFamily="49" charset="0"/>
              <a:cs typeface="Courier New" pitchFamily="49" charset="0"/>
            </a:endParaRPr>
          </a:p>
          <a:p>
            <a:pPr algn="l"/>
            <a:r>
              <a:rPr lang="en-US" sz="2200" spc="-150" noProof="1" smtClean="0">
                <a:latin typeface="Courier New" pitchFamily="49" charset="0"/>
                <a:cs typeface="Courier New" pitchFamily="49" charset="0"/>
              </a:rPr>
              <a:t>endclass</a:t>
            </a:r>
            <a:endParaRPr lang="en-US" sz="2200" b="0" spc="-150" noProof="1">
              <a:latin typeface="Courier New" pitchFamily="49" charset="0"/>
              <a:cs typeface="Courier New" pitchFamily="49" charset="0"/>
            </a:endParaRPr>
          </a:p>
        </p:txBody>
      </p:sp>
      <p:graphicFrame>
        <p:nvGraphicFramePr>
          <p:cNvPr id="10" name="Group 93"/>
          <p:cNvGraphicFramePr>
            <a:graphicFrameLocks noGrp="1"/>
          </p:cNvGraphicFramePr>
          <p:nvPr/>
        </p:nvGraphicFramePr>
        <p:xfrm>
          <a:off x="4267200" y="1752600"/>
          <a:ext cx="4267200" cy="2880360"/>
        </p:xfrm>
        <a:graphic>
          <a:graphicData uri="http://schemas.openxmlformats.org/drawingml/2006/table">
            <a:tbl>
              <a:tblPr/>
              <a:tblGrid>
                <a:gridCol w="1233488"/>
                <a:gridCol w="946150"/>
                <a:gridCol w="815975"/>
                <a:gridCol w="1271587"/>
              </a:tblGrid>
              <a:tr h="180975">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1" i="0" u="none" strike="noStrike" cap="none" normalizeH="0" baseline="0" dirty="0" smtClean="0">
                          <a:ln>
                            <a:noFill/>
                          </a:ln>
                          <a:solidFill>
                            <a:schemeClr val="bg1"/>
                          </a:solidFill>
                          <a:effectLst/>
                          <a:latin typeface="Helvetica Neue Light" charset="0"/>
                          <a:ea typeface="ＭＳ Ｐゴシック" charset="-128"/>
                        </a:rPr>
                        <a:t>Solution</a:t>
                      </a:r>
                    </a:p>
                  </a:txBody>
                  <a:tcPr horzOverflow="overflow">
                    <a:lnL>
                      <a:noFill/>
                    </a:lnL>
                    <a:lnR>
                      <a:noFill/>
                    </a:lnR>
                    <a:lnT>
                      <a:noFill/>
                    </a:lnT>
                    <a:lnB w="12700" cap="flat" cmpd="sng" algn="ctr">
                      <a:solidFill>
                        <a:schemeClr val="bg2"/>
                      </a:solidFill>
                      <a:prstDash val="solid"/>
                      <a:round/>
                      <a:headEnd type="none" w="med" len="med"/>
                      <a:tailEnd type="none" w="med" len="med"/>
                    </a:lnB>
                    <a:lnTlToBr>
                      <a:noFill/>
                    </a:lnTlToBr>
                    <a:lnBlToTr>
                      <a:noFill/>
                    </a:lnBlToTr>
                    <a:solidFill>
                      <a:srgbClr val="FF7C80"/>
                    </a:solid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1" i="0" u="none" strike="noStrike" cap="none" normalizeH="0" baseline="0" dirty="0" smtClean="0">
                          <a:ln>
                            <a:noFill/>
                          </a:ln>
                          <a:solidFill>
                            <a:schemeClr val="bg1"/>
                          </a:solidFill>
                          <a:effectLst/>
                          <a:latin typeface="Helvetica Neue Light" charset="0"/>
                          <a:ea typeface="ＭＳ Ｐゴシック" charset="-128"/>
                        </a:rPr>
                        <a:t> x</a:t>
                      </a:r>
                    </a:p>
                  </a:txBody>
                  <a:tcPr horzOverflow="overflow">
                    <a:lnL>
                      <a:noFill/>
                    </a:lnL>
                    <a:lnR>
                      <a:noFill/>
                    </a:lnR>
                    <a:lnT>
                      <a:noFill/>
                    </a:lnT>
                    <a:lnB w="12700" cap="flat" cmpd="sng" algn="ctr">
                      <a:solidFill>
                        <a:schemeClr val="bg2"/>
                      </a:solidFill>
                      <a:prstDash val="solid"/>
                      <a:round/>
                      <a:headEnd type="none" w="med" len="med"/>
                      <a:tailEnd type="none" w="med" len="med"/>
                    </a:lnB>
                    <a:lnTlToBr>
                      <a:noFill/>
                    </a:lnTlToBr>
                    <a:lnBlToTr>
                      <a:noFill/>
                    </a:lnBlToTr>
                    <a:solidFill>
                      <a:srgbClr val="FF7C80"/>
                    </a:solid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1" i="0" u="none" strike="noStrike" cap="none" normalizeH="0" baseline="0" dirty="0" smtClean="0">
                          <a:ln>
                            <a:noFill/>
                          </a:ln>
                          <a:solidFill>
                            <a:schemeClr val="bg1"/>
                          </a:solidFill>
                          <a:effectLst/>
                          <a:latin typeface="Helvetica Neue Light" charset="0"/>
                          <a:ea typeface="ＭＳ Ｐゴシック" charset="-128"/>
                        </a:rPr>
                        <a:t> y</a:t>
                      </a:r>
                    </a:p>
                  </a:txBody>
                  <a:tcPr horzOverflow="overflow">
                    <a:lnL>
                      <a:noFill/>
                    </a:lnL>
                    <a:lnR>
                      <a:noFill/>
                    </a:lnR>
                    <a:lnT>
                      <a:noFill/>
                    </a:lnT>
                    <a:lnB w="12700" cap="flat" cmpd="sng" algn="ctr">
                      <a:solidFill>
                        <a:schemeClr val="bg2"/>
                      </a:solidFill>
                      <a:prstDash val="solid"/>
                      <a:round/>
                      <a:headEnd type="none" w="med" len="med"/>
                      <a:tailEnd type="none" w="med" len="med"/>
                    </a:lnB>
                    <a:lnTlToBr>
                      <a:noFill/>
                    </a:lnTlToBr>
                    <a:lnBlToTr>
                      <a:noFill/>
                    </a:lnBlToTr>
                    <a:solidFill>
                      <a:srgbClr val="FF7C80"/>
                    </a:solid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1" i="0" u="none" strike="noStrike" cap="none" normalizeH="0" baseline="0" dirty="0" smtClean="0">
                          <a:ln>
                            <a:noFill/>
                          </a:ln>
                          <a:solidFill>
                            <a:schemeClr val="bg1"/>
                          </a:solidFill>
                          <a:effectLst/>
                          <a:latin typeface="Helvetica Neue Light" charset="0"/>
                          <a:ea typeface="ＭＳ Ｐゴシック" charset="-128"/>
                        </a:rPr>
                        <a:t>Probability</a:t>
                      </a:r>
                    </a:p>
                  </a:txBody>
                  <a:tcPr horzOverflow="overflow">
                    <a:lnL>
                      <a:noFill/>
                    </a:lnL>
                    <a:lnR>
                      <a:noFill/>
                    </a:lnR>
                    <a:lnT>
                      <a:noFill/>
                    </a:lnT>
                    <a:lnB w="12700" cap="flat" cmpd="sng" algn="ctr">
                      <a:solidFill>
                        <a:schemeClr val="bg2"/>
                      </a:solidFill>
                      <a:prstDash val="solid"/>
                      <a:round/>
                      <a:headEnd type="none" w="med" len="med"/>
                      <a:tailEnd type="none" w="med" len="med"/>
                    </a:lnB>
                    <a:lnTlToBr>
                      <a:noFill/>
                    </a:lnTlToBr>
                    <a:lnBlToTr>
                      <a:noFill/>
                    </a:lnBlToTr>
                    <a:solidFill>
                      <a:srgbClr val="FF7C80"/>
                    </a:solidFill>
                  </a:tcPr>
                </a:tc>
              </a:tr>
              <a:tr h="231775">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A</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endParaRPr kumimoji="0" lang="en-US" sz="1500" b="0" i="0" u="none" strike="noStrike" cap="none" normalizeH="0" baseline="0" dirty="0" smtClean="0">
                        <a:ln>
                          <a:noFill/>
                        </a:ln>
                        <a:solidFill>
                          <a:schemeClr val="tx1"/>
                        </a:solidFill>
                        <a:effectLst/>
                        <a:latin typeface="Helvetica Neue Light" charset="0"/>
                        <a:ea typeface="ＭＳ Ｐゴシック" charset="-128"/>
                      </a:endParaRP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231775">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B</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endParaRPr kumimoji="0" lang="en-US" sz="1500" b="0" i="0" u="none" strike="noStrike" cap="none" normalizeH="0" baseline="0" dirty="0" smtClean="0">
                        <a:ln>
                          <a:noFill/>
                        </a:ln>
                        <a:solidFill>
                          <a:schemeClr val="tx1"/>
                        </a:solidFill>
                        <a:effectLst/>
                        <a:latin typeface="Helvetica Neue Light" charset="0"/>
                        <a:ea typeface="ＭＳ Ｐゴシック" charset="-128"/>
                      </a:endParaRP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231775">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C</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2</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endParaRPr kumimoji="0" lang="en-US" sz="1500" b="0" i="0" u="none" strike="noStrike" cap="none" normalizeH="0" baseline="0" dirty="0" smtClean="0">
                        <a:ln>
                          <a:noFill/>
                        </a:ln>
                        <a:solidFill>
                          <a:schemeClr val="tx1"/>
                        </a:solidFill>
                        <a:effectLst/>
                        <a:latin typeface="Helvetica Neue Light" charset="0"/>
                        <a:ea typeface="ＭＳ Ｐゴシック" charset="-128"/>
                      </a:endParaRP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D</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3</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endParaRPr kumimoji="0" lang="en-US" sz="1500" b="0" i="0" u="none" strike="noStrike" cap="none" normalizeH="0" baseline="0" dirty="0" smtClean="0">
                        <a:ln>
                          <a:noFill/>
                        </a:ln>
                        <a:solidFill>
                          <a:schemeClr val="tx1"/>
                        </a:solidFill>
                        <a:effectLst/>
                        <a:latin typeface="Helvetica Neue Light" charset="0"/>
                        <a:ea typeface="ＭＳ Ｐゴシック" charset="-128"/>
                      </a:endParaRP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E</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0</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endParaRPr kumimoji="0" lang="en-US" sz="1500" b="0" i="0" u="none" strike="noStrike" cap="none" normalizeH="0" baseline="0" dirty="0" smtClean="0">
                        <a:ln>
                          <a:noFill/>
                        </a:ln>
                        <a:solidFill>
                          <a:schemeClr val="tx1"/>
                        </a:solidFill>
                        <a:effectLst/>
                        <a:latin typeface="Helvetica Neue Light" charset="0"/>
                        <a:ea typeface="ＭＳ Ｐゴシック" charset="-128"/>
                      </a:endParaRP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F</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endParaRPr kumimoji="0" lang="en-US" sz="1500" b="0" i="0" u="none" strike="noStrike" cap="none" normalizeH="0" baseline="0" dirty="0" smtClean="0">
                        <a:ln>
                          <a:noFill/>
                        </a:ln>
                        <a:solidFill>
                          <a:schemeClr val="tx1"/>
                        </a:solidFill>
                        <a:effectLst/>
                        <a:latin typeface="Helvetica Neue Light" charset="0"/>
                        <a:ea typeface="ＭＳ Ｐゴシック" charset="-128"/>
                      </a:endParaRP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G</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2</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endParaRPr kumimoji="0" lang="en-US" sz="1500" b="0" i="0" u="none" strike="noStrike" cap="none" normalizeH="0" baseline="0" dirty="0" smtClean="0">
                        <a:ln>
                          <a:noFill/>
                        </a:ln>
                        <a:solidFill>
                          <a:schemeClr val="tx1"/>
                        </a:solidFill>
                        <a:effectLst/>
                        <a:latin typeface="Helvetica Neue Light" charset="0"/>
                        <a:ea typeface="ＭＳ Ｐゴシック" charset="-128"/>
                      </a:endParaRP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231775">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H</a:t>
                      </a:r>
                    </a:p>
                  </a:txBody>
                  <a:tcPr horzOverflow="overflow">
                    <a:lnL>
                      <a:noFill/>
                    </a:lnL>
                    <a:lnR>
                      <a:noFill/>
                    </a:lnR>
                    <a:lnT w="12700" cap="flat" cmpd="sng" algn="ctr">
                      <a:solidFill>
                        <a:schemeClr val="bg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1</a:t>
                      </a:r>
                    </a:p>
                  </a:txBody>
                  <a:tcPr horzOverflow="overflow">
                    <a:lnL>
                      <a:noFill/>
                    </a:lnL>
                    <a:lnR>
                      <a:noFill/>
                    </a:lnR>
                    <a:lnT w="12700" cap="flat" cmpd="sng" algn="ctr">
                      <a:solidFill>
                        <a:schemeClr val="bg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r>
                        <a:rPr kumimoji="0" lang="en-US" sz="1500" b="0" i="0" u="none" strike="noStrike" cap="none" normalizeH="0" baseline="0" dirty="0" smtClean="0">
                          <a:ln>
                            <a:noFill/>
                          </a:ln>
                          <a:solidFill>
                            <a:schemeClr val="tx1"/>
                          </a:solidFill>
                          <a:effectLst/>
                          <a:latin typeface="Helvetica Neue Light" charset="0"/>
                          <a:ea typeface="ＭＳ Ｐゴシック" charset="-128"/>
                        </a:rPr>
                        <a:t>3</a:t>
                      </a:r>
                    </a:p>
                  </a:txBody>
                  <a:tcPr horzOverflow="overflow">
                    <a:lnL>
                      <a:noFill/>
                    </a:lnL>
                    <a:lnR>
                      <a:noFill/>
                    </a:lnR>
                    <a:lnT w="12700" cap="flat" cmpd="sng" algn="ctr">
                      <a:solidFill>
                        <a:schemeClr val="bg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30000"/>
                        <a:buFont typeface="Times" pitchFamily="18" charset="0"/>
                        <a:buNone/>
                        <a:tabLst/>
                      </a:pPr>
                      <a:endParaRPr kumimoji="0" lang="en-US" sz="1500" b="0" i="0" u="none" strike="noStrike" cap="none" normalizeH="0" baseline="0" dirty="0" smtClean="0">
                        <a:ln>
                          <a:noFill/>
                        </a:ln>
                        <a:solidFill>
                          <a:schemeClr val="tx1"/>
                        </a:solidFill>
                        <a:effectLst/>
                        <a:latin typeface="Helvetica Neue Light" charset="0"/>
                        <a:ea typeface="ＭＳ Ｐゴシック" charset="-128"/>
                      </a:endParaRPr>
                    </a:p>
                  </a:txBody>
                  <a:tcPr horzOverflow="overflow">
                    <a:lnL>
                      <a:noFill/>
                    </a:lnL>
                    <a:lnR>
                      <a:noFill/>
                    </a:lnR>
                    <a:lnT w="12700" cap="flat" cmpd="sng" algn="ctr">
                      <a:solidFill>
                        <a:schemeClr val="bg2"/>
                      </a:solidFill>
                      <a:prstDash val="solid"/>
                      <a:round/>
                      <a:headEnd type="none" w="med" len="med"/>
                      <a:tailEnd type="none" w="med" len="med"/>
                    </a:lnT>
                    <a:lnB>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1676400"/>
            <a:ext cx="8686800" cy="4601260"/>
          </a:xfrm>
          <a:prstGeom prst="rect">
            <a:avLst/>
          </a:prstGeom>
          <a:solidFill>
            <a:srgbClr val="FFFFCC"/>
          </a:solidFill>
          <a:ln>
            <a:solidFill>
              <a:schemeClr val="tx1"/>
            </a:solidFill>
          </a:ln>
        </p:spPr>
        <p:txBody>
          <a:bodyPr wrap="square" rtlCol="0">
            <a:spAutoFit/>
          </a:bodyPr>
          <a:lstStyle/>
          <a:p>
            <a:r>
              <a:rPr lang="en-US" sz="2100" spc="-300" noProof="1" smtClean="0">
                <a:latin typeface="Courier New" pitchFamily="49" charset="0"/>
                <a:cs typeface="Courier New" pitchFamily="49" charset="0"/>
              </a:rPr>
              <a:t>class Packet</a:t>
            </a:r>
          </a:p>
          <a:p>
            <a:pPr lvl="1"/>
            <a:r>
              <a:rPr lang="en-US" sz="2100" spc="-300" noProof="1" smtClean="0">
                <a:latin typeface="Courier New" pitchFamily="49" charset="0"/>
                <a:cs typeface="Courier New" pitchFamily="49" charset="0"/>
              </a:rPr>
              <a:t>rand bit [31:0] length;</a:t>
            </a:r>
          </a:p>
          <a:p>
            <a:pPr lvl="1"/>
            <a:r>
              <a:rPr lang="en-US" sz="2100" spc="-300" noProof="1" smtClean="0">
                <a:latin typeface="Courier New" pitchFamily="49" charset="0"/>
                <a:cs typeface="Courier New" pitchFamily="49" charset="0"/>
              </a:rPr>
              <a:t>constraint c_short {length inside {[1:32]};}</a:t>
            </a:r>
          </a:p>
          <a:p>
            <a:pPr lvl="1"/>
            <a:r>
              <a:rPr lang="en-US" sz="2100" spc="-300" noProof="1" smtClean="0">
                <a:latin typeface="Courier New" pitchFamily="49" charset="0"/>
                <a:cs typeface="Courier New" pitchFamily="49" charset="0"/>
              </a:rPr>
              <a:t>constraint c_long {length inside {[1000:1023]};}</a:t>
            </a:r>
          </a:p>
          <a:p>
            <a:r>
              <a:rPr lang="en-US" sz="2100" spc="-300" noProof="1" smtClean="0">
                <a:latin typeface="Courier New" pitchFamily="49" charset="0"/>
                <a:cs typeface="Courier New" pitchFamily="49" charset="0"/>
              </a:rPr>
              <a:t>endclass</a:t>
            </a:r>
          </a:p>
          <a:p>
            <a:endParaRPr lang="en-US" sz="2100" spc="-300" noProof="1" smtClean="0">
              <a:latin typeface="Courier New" pitchFamily="49" charset="0"/>
              <a:cs typeface="Courier New" pitchFamily="49" charset="0"/>
            </a:endParaRPr>
          </a:p>
          <a:p>
            <a:r>
              <a:rPr lang="en-US" sz="2100" spc="-300" noProof="1" smtClean="0">
                <a:latin typeface="Courier New" pitchFamily="49" charset="0"/>
                <a:cs typeface="Courier New" pitchFamily="49" charset="0"/>
              </a:rPr>
              <a:t>Packet p:</a:t>
            </a:r>
          </a:p>
          <a:p>
            <a:r>
              <a:rPr lang="en-US" sz="2100" spc="-300" noProof="1" smtClean="0">
                <a:latin typeface="Courier New" pitchFamily="49" charset="0"/>
                <a:cs typeface="Courier New" pitchFamily="49" charset="0"/>
              </a:rPr>
              <a:t>initial begin</a:t>
            </a:r>
          </a:p>
          <a:p>
            <a:pPr lvl="1"/>
            <a:r>
              <a:rPr lang="en-US" sz="2100" spc="-300" noProof="1" smtClean="0">
                <a:latin typeface="Courier New" pitchFamily="49" charset="0"/>
                <a:cs typeface="Courier New" pitchFamily="49" charset="0"/>
              </a:rPr>
              <a:t>p=new();</a:t>
            </a:r>
          </a:p>
          <a:p>
            <a:pPr lvl="1"/>
            <a:r>
              <a:rPr lang="en-US" sz="2100" spc="-300" noProof="1" smtClean="0">
                <a:latin typeface="Courier New" pitchFamily="49" charset="0"/>
                <a:cs typeface="Courier New" pitchFamily="49" charset="0"/>
              </a:rPr>
              <a:t>p.c_short.constraint_mode(0);</a:t>
            </a:r>
          </a:p>
          <a:p>
            <a:pPr lvl="1"/>
            <a:r>
              <a:rPr lang="en-US" sz="2100" spc="-300" noProof="1" smtClean="0">
                <a:latin typeface="Courier New" pitchFamily="49" charset="0"/>
                <a:cs typeface="Courier New" pitchFamily="49" charset="0"/>
              </a:rPr>
              <a:t>`SV_RAND_CHECK(p.randomize());</a:t>
            </a:r>
          </a:p>
          <a:p>
            <a:pPr lvl="1"/>
            <a:r>
              <a:rPr lang="en-US" sz="2100" spc="-300" noProof="1" smtClean="0">
                <a:latin typeface="Courier New" pitchFamily="49" charset="0"/>
                <a:cs typeface="Courier New" pitchFamily="49" charset="0"/>
              </a:rPr>
              <a:t>transmit(p);</a:t>
            </a:r>
          </a:p>
          <a:p>
            <a:pPr lvl="1"/>
            <a:r>
              <a:rPr lang="en-US" sz="2100" spc="-300" noProof="1" smtClean="0">
                <a:latin typeface="Courier New" pitchFamily="49" charset="0"/>
                <a:cs typeface="Courier New" pitchFamily="49" charset="0"/>
              </a:rPr>
              <a:t>....</a:t>
            </a:r>
          </a:p>
          <a:p>
            <a:pPr lvl="1"/>
            <a:endParaRPr lang="en-US" sz="2000" spc="-300" noProof="1" smtClean="0">
              <a:latin typeface="Courier New" pitchFamily="49" charset="0"/>
              <a:cs typeface="Courier New" pitchFamily="49" charset="0"/>
            </a:endParaRPr>
          </a:p>
        </p:txBody>
      </p:sp>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6.6  Controlling Multiple Constraint Blocks</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31</a:t>
            </a:fld>
            <a:endParaRPr lang="en-US" dirty="0"/>
          </a:p>
        </p:txBody>
      </p:sp>
      <p:sp>
        <p:nvSpPr>
          <p:cNvPr id="11" name="TextBox 10"/>
          <p:cNvSpPr txBox="1"/>
          <p:nvPr/>
        </p:nvSpPr>
        <p:spPr>
          <a:xfrm>
            <a:off x="4495800" y="4191000"/>
            <a:ext cx="4349268" cy="2031325"/>
          </a:xfrm>
          <a:prstGeom prst="rect">
            <a:avLst/>
          </a:prstGeom>
          <a:solidFill>
            <a:srgbClr val="FFFFCC"/>
          </a:solidFill>
          <a:ln>
            <a:noFill/>
          </a:ln>
        </p:spPr>
        <p:txBody>
          <a:bodyPr wrap="none" rtlCol="0">
            <a:spAutoFit/>
          </a:bodyPr>
          <a:lstStyle/>
          <a:p>
            <a:pPr lvl="1"/>
            <a:r>
              <a:rPr lang="en-US" sz="2100" spc="-300" dirty="0" smtClean="0">
                <a:latin typeface="Courier New" pitchFamily="49" charset="0"/>
                <a:cs typeface="Courier New" pitchFamily="49" charset="0"/>
              </a:rPr>
              <a:t>...</a:t>
            </a:r>
          </a:p>
          <a:p>
            <a:pPr lvl="1"/>
            <a:r>
              <a:rPr lang="en-US" sz="2100" spc="-300" dirty="0" smtClean="0">
                <a:latin typeface="Courier New" pitchFamily="49" charset="0"/>
                <a:cs typeface="Courier New" pitchFamily="49" charset="0"/>
              </a:rPr>
              <a:t>p.constraint_mode(0);</a:t>
            </a:r>
          </a:p>
          <a:p>
            <a:pPr lvl="1"/>
            <a:r>
              <a:rPr lang="en-US" sz="2100" spc="-300" dirty="0" smtClean="0">
                <a:latin typeface="Courier New" pitchFamily="49" charset="0"/>
                <a:cs typeface="Courier New" pitchFamily="49" charset="0"/>
              </a:rPr>
              <a:t>p.c_short.constraint_mode(1);</a:t>
            </a:r>
          </a:p>
          <a:p>
            <a:pPr lvl="1"/>
            <a:r>
              <a:rPr lang="en-US" sz="2100" spc="-300" dirty="0" smtClean="0">
                <a:latin typeface="Courier New" pitchFamily="49" charset="0"/>
                <a:cs typeface="Courier New" pitchFamily="49" charset="0"/>
              </a:rPr>
              <a:t>`SV_RAND_CHECK(p.randomize());</a:t>
            </a:r>
          </a:p>
          <a:p>
            <a:pPr lvl="1"/>
            <a:r>
              <a:rPr lang="en-US" sz="2100" spc="-300" dirty="0" smtClean="0">
                <a:latin typeface="Courier New" pitchFamily="49" charset="0"/>
                <a:cs typeface="Courier New" pitchFamily="49" charset="0"/>
              </a:rPr>
              <a:t>transmit(p);</a:t>
            </a:r>
          </a:p>
          <a:p>
            <a:r>
              <a:rPr lang="en-US" sz="2100" spc="-300" smtClean="0">
                <a:latin typeface="Courier New" pitchFamily="49" charset="0"/>
                <a:cs typeface="Courier New" pitchFamily="49" charset="0"/>
              </a:rPr>
              <a:t>end // initial</a:t>
            </a:r>
            <a:endParaRPr lang="en-US" sz="2100" spc="-300" dirty="0" smtClean="0">
              <a:latin typeface="Courier New" pitchFamily="49" charset="0"/>
              <a:cs typeface="Courier New" pitchFamily="49" charset="0"/>
            </a:endParaRPr>
          </a:p>
        </p:txBody>
      </p:sp>
      <p:sp>
        <p:nvSpPr>
          <p:cNvPr id="9" name="TextBox 8"/>
          <p:cNvSpPr txBox="1"/>
          <p:nvPr/>
        </p:nvSpPr>
        <p:spPr>
          <a:xfrm>
            <a:off x="381000" y="533400"/>
            <a:ext cx="8399222" cy="1107996"/>
          </a:xfrm>
          <a:prstGeom prst="rect">
            <a:avLst/>
          </a:prstGeom>
          <a:noFill/>
          <a:ln>
            <a:noFill/>
          </a:ln>
        </p:spPr>
        <p:txBody>
          <a:bodyPr wrap="none" rtlCol="0">
            <a:spAutoFit/>
          </a:bodyPr>
          <a:lstStyle/>
          <a:p>
            <a:r>
              <a:rPr lang="en-US" sz="2400" dirty="0" smtClean="0">
                <a:cs typeface="Times New Roman" pitchFamily="18" charset="0"/>
              </a:rPr>
              <a:t>Use the </a:t>
            </a:r>
            <a:r>
              <a:rPr lang="en-US" sz="2100" i="1" dirty="0" smtClean="0">
                <a:latin typeface="Courier New" pitchFamily="49" charset="0"/>
                <a:cs typeface="Courier New" pitchFamily="49" charset="0"/>
              </a:rPr>
              <a:t>constraint_mode() </a:t>
            </a:r>
            <a:r>
              <a:rPr lang="en-US" sz="2400" dirty="0" smtClean="0">
                <a:cs typeface="Times New Roman" pitchFamily="18" charset="0"/>
              </a:rPr>
              <a:t>function to turn constraints on/off</a:t>
            </a:r>
          </a:p>
          <a:p>
            <a:r>
              <a:rPr lang="en-US" sz="2100" dirty="0" smtClean="0">
                <a:latin typeface="Courier New" pitchFamily="49" charset="0"/>
                <a:cs typeface="Courier New" pitchFamily="49" charset="0"/>
              </a:rPr>
              <a:t>&lt;handle&gt;.constraint_mode(&lt;0/1&gt;);</a:t>
            </a:r>
          </a:p>
          <a:p>
            <a:r>
              <a:rPr lang="en-US" sz="2100" dirty="0" smtClean="0">
                <a:latin typeface="Courier New" pitchFamily="49" charset="0"/>
                <a:cs typeface="Courier New" pitchFamily="49" charset="0"/>
              </a:rPr>
              <a:t>&lt;handle&gt;.&lt;constraint&gt;.constraint_mode(&lt;0/1&gt;);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bg/>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9" end="9"/>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xEl>
                                              <p:pRg st="11" end="1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xEl>
                                              <p:pRg st="0" end="0"/>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
                                            <p:txEl>
                                              <p:pRg st="1" end="1"/>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
                                            <p:txEl>
                                              <p:pRg st="2" end="2"/>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
                                            <p:txEl>
                                              <p:pRg st="3" end="3"/>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11" grpId="0" uiExpand="1" build="p" animBg="1"/>
      <p:bldP spid="9"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6.7  Valid Constraints</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32</a:t>
            </a:fld>
            <a:endParaRPr lang="en-US" dirty="0"/>
          </a:p>
        </p:txBody>
      </p:sp>
      <p:sp>
        <p:nvSpPr>
          <p:cNvPr id="6" name="TextBox 5"/>
          <p:cNvSpPr txBox="1"/>
          <p:nvPr/>
        </p:nvSpPr>
        <p:spPr>
          <a:xfrm>
            <a:off x="234189" y="671691"/>
            <a:ext cx="8757411" cy="2308324"/>
          </a:xfrm>
          <a:prstGeom prst="rect">
            <a:avLst/>
          </a:prstGeom>
          <a:noFill/>
        </p:spPr>
        <p:txBody>
          <a:bodyPr wrap="square" rtlCol="0">
            <a:spAutoFit/>
          </a:bodyPr>
          <a:lstStyle/>
          <a:p>
            <a:pPr>
              <a:buFont typeface="Arial" pitchFamily="34" charset="0"/>
              <a:buChar char="•"/>
            </a:pPr>
            <a:r>
              <a:rPr lang="en-US" sz="2400" dirty="0" smtClean="0">
                <a:cs typeface="Times New Roman" pitchFamily="18" charset="0"/>
              </a:rPr>
              <a:t>A suggested technique to creating valid stimulus is to create </a:t>
            </a:r>
            <a:r>
              <a:rPr lang="en-US" sz="2400" i="1" dirty="0" smtClean="0">
                <a:cs typeface="Times New Roman" pitchFamily="18" charset="0"/>
              </a:rPr>
              <a:t>valid constraints</a:t>
            </a:r>
          </a:p>
          <a:p>
            <a:pPr>
              <a:buFont typeface="Arial" pitchFamily="34" charset="0"/>
              <a:buChar char="•"/>
            </a:pPr>
            <a:r>
              <a:rPr lang="en-US" sz="2400" dirty="0" smtClean="0">
                <a:cs typeface="Times New Roman" pitchFamily="18" charset="0"/>
              </a:rPr>
              <a:t>Turn the constraint off to test the system’s response to invalid stimulus.</a:t>
            </a:r>
            <a:endParaRPr lang="en-US" sz="2400" i="1" dirty="0" smtClean="0">
              <a:cs typeface="Times New Roman" pitchFamily="18" charset="0"/>
            </a:endParaRPr>
          </a:p>
          <a:p>
            <a:pPr>
              <a:buFont typeface="Arial" pitchFamily="34" charset="0"/>
              <a:buChar char="•"/>
            </a:pPr>
            <a:r>
              <a:rPr lang="en-US" sz="2400" dirty="0" smtClean="0">
                <a:cs typeface="Times New Roman" pitchFamily="18" charset="0"/>
              </a:rPr>
              <a:t>For example, suppose a read-modify-write command is only valid if the length is a long word.</a:t>
            </a:r>
          </a:p>
        </p:txBody>
      </p:sp>
      <p:sp>
        <p:nvSpPr>
          <p:cNvPr id="9" name="TextBox 8"/>
          <p:cNvSpPr txBox="1"/>
          <p:nvPr/>
        </p:nvSpPr>
        <p:spPr>
          <a:xfrm>
            <a:off x="533400" y="3048000"/>
            <a:ext cx="7276351" cy="3477875"/>
          </a:xfrm>
          <a:prstGeom prst="rect">
            <a:avLst/>
          </a:prstGeom>
          <a:solidFill>
            <a:srgbClr val="FFFFCC"/>
          </a:solidFill>
          <a:ln>
            <a:solidFill>
              <a:schemeClr val="tx1"/>
            </a:solidFill>
          </a:ln>
        </p:spPr>
        <p:txBody>
          <a:bodyPr wrap="none" rtlCol="0">
            <a:spAutoFit/>
          </a:bodyPr>
          <a:lstStyle/>
          <a:p>
            <a:r>
              <a:rPr lang="en-US" sz="2200" spc="-150" noProof="1" smtClean="0">
                <a:latin typeface="Courier New" pitchFamily="49" charset="0"/>
                <a:cs typeface="Courier New" pitchFamily="49" charset="0"/>
              </a:rPr>
              <a:t>class Transaction;</a:t>
            </a:r>
          </a:p>
          <a:p>
            <a:pPr lvl="1"/>
            <a:r>
              <a:rPr lang="en-US" sz="2200" spc="-150" noProof="1" smtClean="0">
                <a:latin typeface="Courier New" pitchFamily="49" charset="0"/>
                <a:cs typeface="Courier New" pitchFamily="49" charset="0"/>
              </a:rPr>
              <a:t>rand enum {BYTE, WORD, LWRD, QWRD} length_e;</a:t>
            </a:r>
          </a:p>
          <a:p>
            <a:pPr lvl="1"/>
            <a:r>
              <a:rPr lang="en-US" sz="2200" spc="-150" noProof="1" smtClean="0">
                <a:latin typeface="Courier New" pitchFamily="49" charset="0"/>
                <a:cs typeface="Courier New" pitchFamily="49" charset="0"/>
              </a:rPr>
              <a:t>rand enum {READ, WRITE, RMW, INTR} opc_e;</a:t>
            </a:r>
          </a:p>
          <a:p>
            <a:pPr lvl="1"/>
            <a:r>
              <a:rPr lang="en-US" sz="2200" spc="-150" noProof="1" smtClean="0">
                <a:latin typeface="Courier New" pitchFamily="49" charset="0"/>
                <a:cs typeface="Courier New" pitchFamily="49" charset="0"/>
              </a:rPr>
              <a:t>rand length_e length;</a:t>
            </a:r>
          </a:p>
          <a:p>
            <a:pPr lvl="1"/>
            <a:r>
              <a:rPr lang="en-US" sz="2200" spc="-150" noProof="1" smtClean="0">
                <a:latin typeface="Courier New" pitchFamily="49" charset="0"/>
                <a:cs typeface="Courier New" pitchFamily="49" charset="0"/>
              </a:rPr>
              <a:t>rand access_e access;</a:t>
            </a:r>
          </a:p>
          <a:p>
            <a:pPr lvl="1"/>
            <a:endParaRPr lang="en-US" sz="2200" spc="-150" noProof="1" smtClean="0">
              <a:latin typeface="Courier New" pitchFamily="49" charset="0"/>
              <a:cs typeface="Courier New" pitchFamily="49" charset="0"/>
            </a:endParaRPr>
          </a:p>
          <a:p>
            <a:pPr lvl="1"/>
            <a:r>
              <a:rPr lang="en-US" sz="2200" spc="-150" noProof="1" smtClean="0">
                <a:latin typeface="Courier New" pitchFamily="49" charset="0"/>
                <a:cs typeface="Courier New" pitchFamily="49" charset="0"/>
              </a:rPr>
              <a:t>constraint valid_RMW_LWRD {</a:t>
            </a:r>
          </a:p>
          <a:p>
            <a:pPr lvl="1"/>
            <a:r>
              <a:rPr lang="en-US" sz="2200" spc="-150" noProof="1" smtClean="0">
                <a:latin typeface="Courier New" pitchFamily="49" charset="0"/>
                <a:cs typeface="Courier New" pitchFamily="49" charset="0"/>
              </a:rPr>
              <a:t>(access == RMW) -&gt; (length == LWRD);</a:t>
            </a:r>
          </a:p>
          <a:p>
            <a:pPr lvl="1"/>
            <a:r>
              <a:rPr lang="en-US" sz="2200" spc="-150" noProof="1" smtClean="0">
                <a:latin typeface="Courier New" pitchFamily="49" charset="0"/>
                <a:cs typeface="Courier New" pitchFamily="49" charset="0"/>
              </a:rPr>
              <a:t>}</a:t>
            </a:r>
          </a:p>
          <a:p>
            <a:r>
              <a:rPr lang="en-US" sz="2200" spc="-150" noProof="1" smtClean="0">
                <a:latin typeface="Courier New" pitchFamily="49" charset="0"/>
                <a:cs typeface="Courier New" pitchFamily="49" charset="0"/>
              </a:rPr>
              <a:t>endclass</a:t>
            </a:r>
          </a:p>
        </p:txBody>
      </p:sp>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xEl>
                                              <p:pRg st="7" end="7"/>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xEl>
                                              <p:pRg st="8" end="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uiExpand="1"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04800" y="2209801"/>
            <a:ext cx="8229600" cy="4355038"/>
          </a:xfrm>
          <a:prstGeom prst="rect">
            <a:avLst/>
          </a:prstGeom>
          <a:solidFill>
            <a:srgbClr val="FFFFCC"/>
          </a:solidFill>
          <a:ln>
            <a:solidFill>
              <a:schemeClr val="tx1"/>
            </a:solidFill>
          </a:ln>
        </p:spPr>
        <p:txBody>
          <a:bodyPr wrap="square" rtlCol="0">
            <a:spAutoFit/>
          </a:bodyPr>
          <a:lstStyle/>
          <a:p>
            <a:r>
              <a:rPr lang="en-US" sz="2100" spc="-300" dirty="0" smtClean="0">
                <a:latin typeface="Courier New" pitchFamily="49" charset="0"/>
                <a:cs typeface="Courier New" pitchFamily="49" charset="0"/>
              </a:rPr>
              <a:t>class Transaction;</a:t>
            </a:r>
          </a:p>
          <a:p>
            <a:pPr lvl="1"/>
            <a:r>
              <a:rPr lang="en-US" sz="2100" spc="-300" dirty="0" smtClean="0">
                <a:latin typeface="Courier New" pitchFamily="49" charset="0"/>
                <a:cs typeface="Courier New" pitchFamily="49" charset="0"/>
              </a:rPr>
              <a:t>rand bit [31:0] addr, data;</a:t>
            </a:r>
          </a:p>
          <a:p>
            <a:pPr lvl="1"/>
            <a:r>
              <a:rPr lang="en-US" sz="2100" spc="-300" dirty="0" smtClean="0">
                <a:latin typeface="Courier New" pitchFamily="49" charset="0"/>
                <a:cs typeface="Courier New" pitchFamily="49" charset="0"/>
              </a:rPr>
              <a:t>constraint c1 {addr inside{[0:100], [1000:2000]};}</a:t>
            </a:r>
          </a:p>
          <a:p>
            <a:r>
              <a:rPr lang="en-US" sz="2100" spc="-300" dirty="0" smtClean="0">
                <a:latin typeface="Courier New" pitchFamily="49" charset="0"/>
                <a:cs typeface="Courier New" pitchFamily="49" charset="0"/>
              </a:rPr>
              <a:t>endclass</a:t>
            </a:r>
          </a:p>
          <a:p>
            <a:endParaRPr lang="en-US" sz="400" spc="-300" dirty="0" smtClean="0">
              <a:latin typeface="Courier New" pitchFamily="49" charset="0"/>
              <a:cs typeface="Courier New" pitchFamily="49" charset="0"/>
            </a:endParaRPr>
          </a:p>
          <a:p>
            <a:r>
              <a:rPr lang="en-US" sz="2100" spc="-300" dirty="0" smtClean="0">
                <a:latin typeface="Courier New" pitchFamily="49" charset="0"/>
                <a:cs typeface="Courier New" pitchFamily="49" charset="0"/>
              </a:rPr>
              <a:t>intitial begin</a:t>
            </a:r>
          </a:p>
          <a:p>
            <a:r>
              <a:rPr lang="en-US" sz="2100" spc="-300" dirty="0" smtClean="0">
                <a:latin typeface="Courier New" pitchFamily="49" charset="0"/>
                <a:cs typeface="Courier New" pitchFamily="49" charset="0"/>
              </a:rPr>
              <a:t>   Transaction t;</a:t>
            </a:r>
          </a:p>
          <a:p>
            <a:r>
              <a:rPr lang="en-US" sz="2100" spc="-300" dirty="0" smtClean="0">
                <a:latin typeface="Courier New" pitchFamily="49" charset="0"/>
                <a:cs typeface="Courier New" pitchFamily="49" charset="0"/>
              </a:rPr>
              <a:t>   t=new();</a:t>
            </a:r>
          </a:p>
          <a:p>
            <a:r>
              <a:rPr lang="en-US" sz="2100" spc="-300" dirty="0" smtClean="0">
                <a:latin typeface="Courier New" pitchFamily="49" charset="0"/>
                <a:cs typeface="Courier New" pitchFamily="49" charset="0"/>
              </a:rPr>
              <a:t>   `SV_RAND_CHECK(t.randomize() with {addr &gt;=50; addr &lt;=1500; 	                              data &lt;10;});</a:t>
            </a:r>
          </a:p>
          <a:p>
            <a:r>
              <a:rPr lang="en-US" sz="2100" spc="-300" dirty="0" smtClean="0">
                <a:latin typeface="Courier New" pitchFamily="49" charset="0"/>
                <a:cs typeface="Courier New" pitchFamily="49" charset="0"/>
              </a:rPr>
              <a:t>   driveBus(t);</a:t>
            </a:r>
          </a:p>
          <a:p>
            <a:r>
              <a:rPr lang="en-US" sz="2100" spc="-300" dirty="0" smtClean="0">
                <a:latin typeface="Courier New" pitchFamily="49" charset="0"/>
                <a:cs typeface="Courier New" pitchFamily="49" charset="0"/>
              </a:rPr>
              <a:t>   `SV_RAND_CHECK(t.randomize() with {addr </a:t>
            </a:r>
            <a:r>
              <a:rPr lang="en-US" sz="2100" spc="-300" smtClean="0">
                <a:latin typeface="Courier New" pitchFamily="49" charset="0"/>
                <a:cs typeface="Courier New" pitchFamily="49" charset="0"/>
              </a:rPr>
              <a:t>==2000; </a:t>
            </a:r>
            <a:r>
              <a:rPr lang="en-US" sz="2100" spc="-300" dirty="0" smtClean="0">
                <a:latin typeface="Courier New" pitchFamily="49" charset="0"/>
                <a:cs typeface="Courier New" pitchFamily="49" charset="0"/>
              </a:rPr>
              <a:t>data &gt;10;});</a:t>
            </a:r>
          </a:p>
          <a:p>
            <a:r>
              <a:rPr lang="en-US" sz="2100" spc="-300" dirty="0" smtClean="0">
                <a:latin typeface="Courier New" pitchFamily="49" charset="0"/>
                <a:cs typeface="Courier New" pitchFamily="49" charset="0"/>
              </a:rPr>
              <a:t>   driveBus(t);</a:t>
            </a:r>
          </a:p>
          <a:p>
            <a:r>
              <a:rPr lang="en-US" sz="2100" spc="-300" dirty="0" smtClean="0">
                <a:latin typeface="Courier New" pitchFamily="49" charset="0"/>
                <a:cs typeface="Courier New" pitchFamily="49" charset="0"/>
              </a:rPr>
              <a:t>end</a:t>
            </a:r>
          </a:p>
        </p:txBody>
      </p:sp>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6.8  In-line Constraints</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33</a:t>
            </a:fld>
            <a:endParaRPr lang="en-US" dirty="0"/>
          </a:p>
        </p:txBody>
      </p:sp>
      <p:sp>
        <p:nvSpPr>
          <p:cNvPr id="6" name="TextBox 5"/>
          <p:cNvSpPr txBox="1"/>
          <p:nvPr/>
        </p:nvSpPr>
        <p:spPr>
          <a:xfrm>
            <a:off x="234189" y="671691"/>
            <a:ext cx="8757411" cy="1569660"/>
          </a:xfrm>
          <a:prstGeom prst="rect">
            <a:avLst/>
          </a:prstGeom>
          <a:noFill/>
        </p:spPr>
        <p:txBody>
          <a:bodyPr wrap="square" rtlCol="0">
            <a:spAutoFit/>
          </a:bodyPr>
          <a:lstStyle/>
          <a:p>
            <a:pPr>
              <a:buFont typeface="Arial" pitchFamily="34" charset="0"/>
              <a:buChar char="•"/>
            </a:pPr>
            <a:r>
              <a:rPr lang="en-US" sz="2400" dirty="0" smtClean="0">
                <a:cs typeface="Times New Roman" pitchFamily="18" charset="0"/>
              </a:rPr>
              <a:t>In-line constraints create constraints outside of the class.</a:t>
            </a:r>
          </a:p>
          <a:p>
            <a:pPr>
              <a:buFont typeface="Arial" pitchFamily="34" charset="0"/>
              <a:buChar char="•"/>
            </a:pPr>
            <a:r>
              <a:rPr lang="en-US" sz="2400" dirty="0" smtClean="0">
                <a:cs typeface="Times New Roman" pitchFamily="18" charset="0"/>
              </a:rPr>
              <a:t>Add to existing constraints if they are enabled.</a:t>
            </a:r>
          </a:p>
          <a:p>
            <a:pPr>
              <a:buFont typeface="Arial" pitchFamily="34" charset="0"/>
              <a:buChar char="•"/>
            </a:pPr>
            <a:r>
              <a:rPr lang="en-US" sz="2400" dirty="0" smtClean="0">
                <a:cs typeface="Times New Roman" pitchFamily="18" charset="0"/>
              </a:rPr>
              <a:t>For example, a single test needs to be written with tighter than usual address constraints</a:t>
            </a:r>
            <a:endParaRPr lang="en-US" sz="2400" i="1" dirty="0" smtClean="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xEl>
                                              <p:pRg st="10" end="1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xEl>
                                              <p:pRg st="11" end="1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P spid="6"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Valid and In-line Constraint Exercise</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34</a:t>
            </a:fld>
            <a:endParaRPr lang="en-US" dirty="0"/>
          </a:p>
        </p:txBody>
      </p:sp>
      <p:sp>
        <p:nvSpPr>
          <p:cNvPr id="6" name="TextBox 5"/>
          <p:cNvSpPr txBox="1"/>
          <p:nvPr/>
        </p:nvSpPr>
        <p:spPr>
          <a:xfrm>
            <a:off x="234189" y="671691"/>
            <a:ext cx="8757411" cy="2677656"/>
          </a:xfrm>
          <a:prstGeom prst="rect">
            <a:avLst/>
          </a:prstGeom>
          <a:noFill/>
        </p:spPr>
        <p:txBody>
          <a:bodyPr wrap="square" rtlCol="0">
            <a:spAutoFit/>
          </a:bodyPr>
          <a:lstStyle/>
          <a:p>
            <a:r>
              <a:rPr lang="en-US" sz="2400" dirty="0" smtClean="0">
                <a:cs typeface="Times New Roman" pitchFamily="18" charset="0"/>
              </a:rPr>
              <a:t>For the following class create:</a:t>
            </a:r>
          </a:p>
          <a:p>
            <a:pPr marL="457200" indent="-457200">
              <a:buFont typeface="+mj-lt"/>
              <a:buAutoNum type="arabicPeriod"/>
            </a:pPr>
            <a:r>
              <a:rPr lang="en-US" sz="2400" dirty="0" smtClean="0">
                <a:cs typeface="Times New Roman" pitchFamily="18" charset="0"/>
              </a:rPr>
              <a:t>A constraint that limits read transactions addresses to the range  0 to 7, inclusive</a:t>
            </a:r>
          </a:p>
          <a:p>
            <a:pPr marL="457200" indent="-457200">
              <a:buFont typeface="+mj-lt"/>
              <a:buAutoNum type="arabicPeriod"/>
            </a:pPr>
            <a:r>
              <a:rPr lang="en-US" sz="2400" dirty="0" smtClean="0"/>
              <a:t>Write behavioral code to turn off the above constraint. Construct and randomize a MemTrans object with an in-line constraint that limits read transaction addresses to the range 0 to 8, inclusive. Test that the in-line constraint is working.</a:t>
            </a:r>
            <a:endParaRPr lang="en-US" sz="2400" dirty="0" smtClean="0">
              <a:cs typeface="Times New Roman" pitchFamily="18" charset="0"/>
            </a:endParaRPr>
          </a:p>
        </p:txBody>
      </p:sp>
      <p:sp>
        <p:nvSpPr>
          <p:cNvPr id="9" name="TextBox 8"/>
          <p:cNvSpPr txBox="1"/>
          <p:nvPr/>
        </p:nvSpPr>
        <p:spPr>
          <a:xfrm>
            <a:off x="685800" y="3733800"/>
            <a:ext cx="7718780" cy="1785104"/>
          </a:xfrm>
          <a:prstGeom prst="rect">
            <a:avLst/>
          </a:prstGeom>
          <a:solidFill>
            <a:srgbClr val="FFFFCC"/>
          </a:solidFill>
          <a:ln>
            <a:solidFill>
              <a:schemeClr val="tx1"/>
            </a:solidFill>
          </a:ln>
        </p:spPr>
        <p:txBody>
          <a:bodyPr wrap="none" rtlCol="0">
            <a:spAutoFit/>
          </a:bodyPr>
          <a:lstStyle/>
          <a:p>
            <a:r>
              <a:rPr lang="en-US" sz="2200" spc="-150" noProof="1" smtClean="0">
                <a:latin typeface="Courier New" pitchFamily="49" charset="0"/>
                <a:cs typeface="Courier New" pitchFamily="49" charset="0"/>
              </a:rPr>
              <a:t>class MemTrans;	</a:t>
            </a:r>
          </a:p>
          <a:p>
            <a:r>
              <a:rPr lang="en-US" sz="2200" spc="-150" noProof="1" smtClean="0">
                <a:latin typeface="Courier New" pitchFamily="49" charset="0"/>
                <a:cs typeface="Courier New" pitchFamily="49" charset="0"/>
              </a:rPr>
              <a:t>   rand bit rw; // read if rw = 0, write if rw = 1</a:t>
            </a:r>
          </a:p>
          <a:p>
            <a:r>
              <a:rPr lang="en-US" sz="2200" spc="-150" noProof="1" smtClean="0">
                <a:latin typeface="Courier New" pitchFamily="49" charset="0"/>
                <a:cs typeface="Courier New" pitchFamily="49" charset="0"/>
              </a:rPr>
              <a:t>   rand bit [7:0] data_in;</a:t>
            </a:r>
          </a:p>
          <a:p>
            <a:r>
              <a:rPr lang="en-US" sz="2200" spc="-150" noProof="1" smtClean="0">
                <a:latin typeface="Courier New" pitchFamily="49" charset="0"/>
                <a:cs typeface="Courier New" pitchFamily="49" charset="0"/>
              </a:rPr>
              <a:t>   rand bit [3:0] address;</a:t>
            </a:r>
          </a:p>
          <a:p>
            <a:r>
              <a:rPr lang="en-US" sz="2200" spc="-150" noProof="1" smtClean="0">
                <a:latin typeface="Courier New" pitchFamily="49" charset="0"/>
                <a:cs typeface="Courier New" pitchFamily="49" charset="0"/>
              </a:rPr>
              <a:t>endclass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6.9  pre_randomize/post_randomize</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35</a:t>
            </a:fld>
            <a:endParaRPr lang="en-US" dirty="0"/>
          </a:p>
        </p:txBody>
      </p:sp>
      <p:sp>
        <p:nvSpPr>
          <p:cNvPr id="6" name="TextBox 5"/>
          <p:cNvSpPr txBox="1"/>
          <p:nvPr/>
        </p:nvSpPr>
        <p:spPr>
          <a:xfrm>
            <a:off x="234189" y="671691"/>
            <a:ext cx="8757411" cy="2677656"/>
          </a:xfrm>
          <a:prstGeom prst="rect">
            <a:avLst/>
          </a:prstGeom>
          <a:noFill/>
        </p:spPr>
        <p:txBody>
          <a:bodyPr wrap="square" rtlCol="0">
            <a:spAutoFit/>
          </a:bodyPr>
          <a:lstStyle/>
          <a:p>
            <a:pPr>
              <a:buFont typeface="Arial" pitchFamily="34" charset="0"/>
              <a:buChar char="•"/>
            </a:pPr>
            <a:r>
              <a:rPr lang="en-US" sz="2400" dirty="0" smtClean="0">
                <a:cs typeface="Times New Roman" pitchFamily="18" charset="0"/>
              </a:rPr>
              <a:t>Implicitly called before/after every call to </a:t>
            </a:r>
            <a:r>
              <a:rPr lang="en-US" sz="2200" spc="-150" dirty="0" smtClean="0">
                <a:latin typeface="Courier New" pitchFamily="49" charset="0"/>
                <a:cs typeface="Courier New" pitchFamily="49" charset="0"/>
              </a:rPr>
              <a:t>randomize()</a:t>
            </a:r>
          </a:p>
          <a:p>
            <a:pPr>
              <a:buFont typeface="Arial" pitchFamily="34" charset="0"/>
              <a:buChar char="•"/>
            </a:pPr>
            <a:r>
              <a:rPr lang="en-US" sz="2200" spc="-150" dirty="0" smtClean="0">
                <a:latin typeface="Courier New" pitchFamily="49" charset="0"/>
                <a:cs typeface="Courier New" pitchFamily="49" charset="0"/>
              </a:rPr>
              <a:t>void</a:t>
            </a:r>
            <a:r>
              <a:rPr lang="en-US" sz="2100" spc="-150" dirty="0" smtClean="0">
                <a:latin typeface="Courier New" pitchFamily="49" charset="0"/>
                <a:cs typeface="Courier New" pitchFamily="49" charset="0"/>
              </a:rPr>
              <a:t> </a:t>
            </a:r>
            <a:r>
              <a:rPr lang="en-US" sz="2400" dirty="0" smtClean="0">
                <a:cs typeface="Times New Roman" pitchFamily="18" charset="0"/>
              </a:rPr>
              <a:t>function</a:t>
            </a:r>
          </a:p>
          <a:p>
            <a:pPr lvl="1">
              <a:buFont typeface="Arial" pitchFamily="34" charset="0"/>
              <a:buChar char="•"/>
            </a:pPr>
            <a:r>
              <a:rPr lang="en-US" sz="2400" dirty="0" smtClean="0">
                <a:cs typeface="Times New Roman" pitchFamily="18" charset="0"/>
              </a:rPr>
              <a:t>Cannot consume time.</a:t>
            </a:r>
          </a:p>
          <a:p>
            <a:pPr lvl="1">
              <a:buFont typeface="Arial" pitchFamily="34" charset="0"/>
              <a:buChar char="•"/>
            </a:pPr>
            <a:r>
              <a:rPr lang="en-US" sz="2400" dirty="0" smtClean="0">
                <a:cs typeface="Times New Roman" pitchFamily="18" charset="0"/>
              </a:rPr>
              <a:t>Can only call other functions.</a:t>
            </a:r>
          </a:p>
          <a:p>
            <a:pPr lvl="1">
              <a:buFont typeface="Arial" pitchFamily="34" charset="0"/>
              <a:buChar char="•"/>
            </a:pPr>
            <a:r>
              <a:rPr lang="en-US" sz="2400" dirty="0" smtClean="0">
                <a:cs typeface="Times New Roman" pitchFamily="18" charset="0"/>
              </a:rPr>
              <a:t> Does not return a value</a:t>
            </a:r>
          </a:p>
          <a:p>
            <a:pPr>
              <a:buFont typeface="Arial" pitchFamily="34" charset="0"/>
              <a:buChar char="•"/>
            </a:pPr>
            <a:r>
              <a:rPr lang="en-US" sz="2400" dirty="0" smtClean="0">
                <a:cs typeface="Times New Roman" pitchFamily="18" charset="0"/>
              </a:rPr>
              <a:t>Overload to add your functionality</a:t>
            </a:r>
          </a:p>
          <a:p>
            <a:pPr>
              <a:buFont typeface="Arial" pitchFamily="34" charset="0"/>
              <a:buChar char="•"/>
            </a:pPr>
            <a:r>
              <a:rPr lang="en-US" sz="2200" spc="-150" dirty="0" smtClean="0">
                <a:latin typeface="Courier New" pitchFamily="49" charset="0"/>
                <a:cs typeface="Courier New" pitchFamily="49" charset="0"/>
              </a:rPr>
              <a:t>post_randomize() </a:t>
            </a:r>
            <a:r>
              <a:rPr lang="en-US" sz="2400" dirty="0" smtClean="0">
                <a:cs typeface="Times New Roman" pitchFamily="18" charset="0"/>
              </a:rPr>
              <a:t>is good for cleaning up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28600" y="1828800"/>
            <a:ext cx="3640740" cy="2031325"/>
          </a:xfrm>
          <a:prstGeom prst="rect">
            <a:avLst/>
          </a:prstGeom>
          <a:solidFill>
            <a:srgbClr val="FFFFCC"/>
          </a:solidFill>
          <a:ln>
            <a:solidFill>
              <a:schemeClr val="tx1"/>
            </a:solidFill>
          </a:ln>
        </p:spPr>
        <p:txBody>
          <a:bodyPr wrap="none" rtlCol="0">
            <a:spAutoFit/>
          </a:bodyPr>
          <a:lstStyle/>
          <a:p>
            <a:r>
              <a:rPr lang="en-US" sz="2100" spc="-300" noProof="1" smtClean="0">
                <a:latin typeface="Courier New" pitchFamily="49" charset="0"/>
                <a:cs typeface="Courier New" pitchFamily="49" charset="0"/>
              </a:rPr>
              <a:t>class Packet;</a:t>
            </a:r>
          </a:p>
          <a:p>
            <a:r>
              <a:rPr lang="en-US" sz="2100" spc="-300" noProof="1" smtClean="0">
                <a:latin typeface="Courier New" pitchFamily="49" charset="0"/>
                <a:cs typeface="Courier New" pitchFamily="49" charset="0"/>
              </a:rPr>
              <a:t>  rand bit [31:0] length;</a:t>
            </a:r>
          </a:p>
          <a:p>
            <a:r>
              <a:rPr lang="en-US" sz="2100" spc="-300" noProof="1" smtClean="0">
                <a:latin typeface="Courier New" pitchFamily="49" charset="0"/>
                <a:cs typeface="Courier New" pitchFamily="49" charset="0"/>
              </a:rPr>
              <a:t>  constraint c_length {</a:t>
            </a:r>
          </a:p>
          <a:p>
            <a:r>
              <a:rPr lang="en-US" sz="2100" spc="-300" noProof="1" smtClean="0">
                <a:latin typeface="Courier New" pitchFamily="49" charset="0"/>
                <a:cs typeface="Courier New" pitchFamily="49" charset="0"/>
              </a:rPr>
              <a:t>    length inside {[1:100]};</a:t>
            </a:r>
          </a:p>
          <a:p>
            <a:r>
              <a:rPr lang="en-US" sz="2100" spc="-300" noProof="1" smtClean="0">
                <a:latin typeface="Courier New" pitchFamily="49" charset="0"/>
                <a:cs typeface="Courier New" pitchFamily="49" charset="0"/>
              </a:rPr>
              <a:t>  }</a:t>
            </a:r>
          </a:p>
          <a:p>
            <a:r>
              <a:rPr lang="en-US" sz="2100" spc="-300" noProof="1" smtClean="0">
                <a:latin typeface="Courier New" pitchFamily="49" charset="0"/>
                <a:cs typeface="Courier New" pitchFamily="49" charset="0"/>
              </a:rPr>
              <a:t>endclass</a:t>
            </a:r>
          </a:p>
        </p:txBody>
      </p:sp>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6.11  Constraint Tips and Techniques</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36</a:t>
            </a:fld>
            <a:endParaRPr lang="en-US" dirty="0"/>
          </a:p>
        </p:txBody>
      </p:sp>
      <p:sp>
        <p:nvSpPr>
          <p:cNvPr id="6" name="TextBox 5"/>
          <p:cNvSpPr txBox="1"/>
          <p:nvPr/>
        </p:nvSpPr>
        <p:spPr>
          <a:xfrm>
            <a:off x="234189" y="671691"/>
            <a:ext cx="8757411" cy="1200329"/>
          </a:xfrm>
          <a:prstGeom prst="rect">
            <a:avLst/>
          </a:prstGeom>
          <a:noFill/>
        </p:spPr>
        <p:txBody>
          <a:bodyPr wrap="square" rtlCol="0">
            <a:spAutoFit/>
          </a:bodyPr>
          <a:lstStyle/>
          <a:p>
            <a:pPr>
              <a:buFont typeface="Arial" pitchFamily="34" charset="0"/>
              <a:buChar char="•"/>
            </a:pPr>
            <a:r>
              <a:rPr lang="en-US" sz="2400" dirty="0" smtClean="0">
                <a:cs typeface="Times New Roman" pitchFamily="18" charset="0"/>
              </a:rPr>
              <a:t>Instead of hardcoding constraints use variables with defaults</a:t>
            </a:r>
          </a:p>
          <a:p>
            <a:pPr lvl="1">
              <a:buFont typeface="Arial" pitchFamily="34" charset="0"/>
              <a:buChar char="•"/>
            </a:pPr>
            <a:r>
              <a:rPr lang="en-US" sz="2400" dirty="0" smtClean="0">
                <a:cs typeface="Times New Roman" pitchFamily="18" charset="0"/>
              </a:rPr>
              <a:t>Allows the constraint to be modified without modifying the class</a:t>
            </a:r>
          </a:p>
          <a:p>
            <a:pPr lvl="1">
              <a:buFont typeface="Arial" pitchFamily="34" charset="0"/>
              <a:buChar char="•"/>
            </a:pPr>
            <a:r>
              <a:rPr lang="en-US" sz="2400" dirty="0" smtClean="0">
                <a:cs typeface="Times New Roman" pitchFamily="18" charset="0"/>
              </a:rPr>
              <a:t>Allows invalid stimulus to be generated</a:t>
            </a:r>
          </a:p>
        </p:txBody>
      </p:sp>
      <p:sp>
        <p:nvSpPr>
          <p:cNvPr id="9" name="TextBox 8"/>
          <p:cNvSpPr txBox="1"/>
          <p:nvPr/>
        </p:nvSpPr>
        <p:spPr>
          <a:xfrm>
            <a:off x="4648200" y="1828800"/>
            <a:ext cx="4257897" cy="2354491"/>
          </a:xfrm>
          <a:prstGeom prst="rect">
            <a:avLst/>
          </a:prstGeom>
          <a:solidFill>
            <a:srgbClr val="FFFFCC"/>
          </a:solidFill>
          <a:ln>
            <a:solidFill>
              <a:schemeClr val="tx1"/>
            </a:solidFill>
          </a:ln>
        </p:spPr>
        <p:txBody>
          <a:bodyPr wrap="none" rtlCol="0">
            <a:spAutoFit/>
          </a:bodyPr>
          <a:lstStyle/>
          <a:p>
            <a:r>
              <a:rPr lang="en-US" sz="2100" spc="-300" noProof="1" smtClean="0">
                <a:latin typeface="Courier New" pitchFamily="49" charset="0"/>
                <a:cs typeface="Courier New" pitchFamily="49" charset="0"/>
              </a:rPr>
              <a:t>class Packet;</a:t>
            </a:r>
          </a:p>
          <a:p>
            <a:r>
              <a:rPr lang="en-US" sz="2100" spc="-300" noProof="1" smtClean="0">
                <a:latin typeface="Courier New" pitchFamily="49" charset="0"/>
                <a:cs typeface="Courier New" pitchFamily="49" charset="0"/>
              </a:rPr>
              <a:t>  rand bit [31:0] length; </a:t>
            </a:r>
          </a:p>
          <a:p>
            <a:r>
              <a:rPr lang="en-US" sz="2100" spc="-300" noProof="1" smtClean="0">
                <a:latin typeface="Courier New" pitchFamily="49" charset="0"/>
                <a:cs typeface="Courier New" pitchFamily="49" charset="0"/>
              </a:rPr>
              <a:t>  </a:t>
            </a:r>
            <a:r>
              <a:rPr lang="en-US" sz="2100" spc="-300" noProof="1" smtClean="0">
                <a:solidFill>
                  <a:srgbClr val="FF0000"/>
                </a:solidFill>
                <a:latin typeface="Courier New" pitchFamily="49" charset="0"/>
                <a:cs typeface="Courier New" pitchFamily="49" charset="0"/>
              </a:rPr>
              <a:t>int max_size = 100;</a:t>
            </a:r>
          </a:p>
          <a:p>
            <a:r>
              <a:rPr lang="en-US" sz="2100" spc="-300" noProof="1" smtClean="0">
                <a:latin typeface="Courier New" pitchFamily="49" charset="0"/>
                <a:cs typeface="Courier New" pitchFamily="49" charset="0"/>
              </a:rPr>
              <a:t>  constraint c_length {</a:t>
            </a:r>
          </a:p>
          <a:p>
            <a:r>
              <a:rPr lang="en-US" sz="2100" spc="-300" noProof="1" smtClean="0">
                <a:latin typeface="Courier New" pitchFamily="49" charset="0"/>
                <a:cs typeface="Courier New" pitchFamily="49" charset="0"/>
              </a:rPr>
              <a:t>  </a:t>
            </a:r>
            <a:r>
              <a:rPr lang="en-US" sz="2100" spc="-300" noProof="1" smtClean="0">
                <a:solidFill>
                  <a:srgbClr val="FF0000"/>
                </a:solidFill>
                <a:latin typeface="Courier New" pitchFamily="49" charset="0"/>
                <a:cs typeface="Courier New" pitchFamily="49" charset="0"/>
              </a:rPr>
              <a:t>length inside {[1:max_length]};</a:t>
            </a:r>
          </a:p>
          <a:p>
            <a:r>
              <a:rPr lang="en-US" sz="2100" spc="-300" noProof="1" smtClean="0">
                <a:latin typeface="Courier New" pitchFamily="49" charset="0"/>
                <a:cs typeface="Courier New" pitchFamily="49" charset="0"/>
              </a:rPr>
              <a:t>  }</a:t>
            </a:r>
          </a:p>
          <a:p>
            <a:r>
              <a:rPr lang="en-US" sz="2100" spc="-300" noProof="1" smtClean="0">
                <a:latin typeface="Courier New" pitchFamily="49" charset="0"/>
                <a:cs typeface="Courier New" pitchFamily="49" charset="0"/>
              </a:rPr>
              <a:t>endclass</a:t>
            </a:r>
          </a:p>
        </p:txBody>
      </p:sp>
      <p:cxnSp>
        <p:nvCxnSpPr>
          <p:cNvPr id="10" name="Straight Arrow Connector 9"/>
          <p:cNvCxnSpPr/>
          <p:nvPr/>
        </p:nvCxnSpPr>
        <p:spPr>
          <a:xfrm>
            <a:off x="3962400" y="2819400"/>
            <a:ext cx="6096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57200" y="4419600"/>
            <a:ext cx="3499676" cy="1708160"/>
          </a:xfrm>
          <a:prstGeom prst="rect">
            <a:avLst/>
          </a:prstGeom>
          <a:solidFill>
            <a:srgbClr val="FFFFCC"/>
          </a:solidFill>
          <a:ln>
            <a:solidFill>
              <a:schemeClr val="tx1"/>
            </a:solidFill>
          </a:ln>
        </p:spPr>
        <p:txBody>
          <a:bodyPr wrap="none" rtlCol="0">
            <a:spAutoFit/>
          </a:bodyPr>
          <a:lstStyle/>
          <a:p>
            <a:r>
              <a:rPr lang="en-US" sz="2100" spc="-150" noProof="1" smtClean="0">
                <a:latin typeface="Courier New" pitchFamily="49" charset="0"/>
                <a:cs typeface="Courier New" pitchFamily="49" charset="0"/>
              </a:rPr>
              <a:t>initial begin</a:t>
            </a:r>
          </a:p>
          <a:p>
            <a:pPr lvl="1"/>
            <a:r>
              <a:rPr lang="en-US" sz="2100" spc="-150" noProof="1" smtClean="0">
                <a:latin typeface="Courier New" pitchFamily="49" charset="0"/>
                <a:cs typeface="Courier New" pitchFamily="49" charset="0"/>
              </a:rPr>
              <a:t>Packet p1 = new();</a:t>
            </a:r>
          </a:p>
          <a:p>
            <a:pPr lvl="1"/>
            <a:r>
              <a:rPr lang="en-US" sz="2100" spc="-150" noProof="1" smtClean="0">
                <a:latin typeface="Courier New" pitchFamily="49" charset="0"/>
                <a:cs typeface="Courier New" pitchFamily="49" charset="0"/>
              </a:rPr>
              <a:t>p1.max_length = 200;</a:t>
            </a:r>
          </a:p>
          <a:p>
            <a:pPr lvl="1"/>
            <a:r>
              <a:rPr lang="en-US" sz="2100" spc="-150" noProof="1" smtClean="0">
                <a:latin typeface="Courier New" pitchFamily="49" charset="0"/>
                <a:cs typeface="Courier New" pitchFamily="49" charset="0"/>
              </a:rPr>
              <a:t>p1.randomize();</a:t>
            </a:r>
          </a:p>
          <a:p>
            <a:r>
              <a:rPr lang="en-US" sz="2100" spc="-150" noProof="1" smtClean="0">
                <a:latin typeface="Courier New" pitchFamily="49" charset="0"/>
                <a:cs typeface="Courier New" pitchFamily="49" charset="0"/>
              </a:rPr>
              <a:t>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bg/>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xEl>
                                              <p:pRg st="1" end="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xEl>
                                              <p:pRg st="2" end="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xEl>
                                              <p:pRg st="3" end="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xEl>
                                              <p:pRg st="4" end="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xEl>
                                              <p:pRg st="5" end="5"/>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bg/>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2">
                                            <p:txEl>
                                              <p:pRg st="1" end="1"/>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xEl>
                                              <p:pRg st="2" end="2"/>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2">
                                            <p:txEl>
                                              <p:pRg st="3" end="3"/>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P spid="6" grpId="0" uiExpand="1" build="p"/>
      <p:bldP spid="9" grpId="0" uiExpand="1" build="p" animBg="1"/>
      <p:bldP spid="12" grpId="0" uiExpand="1" build="p"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6.11.2  Using Nonrandom Values</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37</a:t>
            </a:fld>
            <a:endParaRPr lang="en-US" dirty="0"/>
          </a:p>
        </p:txBody>
      </p:sp>
      <p:sp>
        <p:nvSpPr>
          <p:cNvPr id="6" name="TextBox 5"/>
          <p:cNvSpPr txBox="1"/>
          <p:nvPr/>
        </p:nvSpPr>
        <p:spPr>
          <a:xfrm>
            <a:off x="228600" y="1905000"/>
            <a:ext cx="8757411" cy="4447371"/>
          </a:xfrm>
          <a:prstGeom prst="rect">
            <a:avLst/>
          </a:prstGeom>
          <a:solidFill>
            <a:srgbClr val="FFFFCC"/>
          </a:solidFill>
          <a:ln>
            <a:solidFill>
              <a:schemeClr val="tx1"/>
            </a:solidFill>
          </a:ln>
        </p:spPr>
        <p:txBody>
          <a:bodyPr wrap="square" rtlCol="0">
            <a:spAutoFit/>
          </a:bodyPr>
          <a:lstStyle/>
          <a:p>
            <a:r>
              <a:rPr lang="en-US" sz="2100" noProof="1" smtClean="0">
                <a:latin typeface="Courier New" pitchFamily="49" charset="0"/>
                <a:cs typeface="Courier New" pitchFamily="49" charset="0"/>
              </a:rPr>
              <a:t>class Packet;</a:t>
            </a:r>
          </a:p>
          <a:p>
            <a:pPr lvl="1"/>
            <a:r>
              <a:rPr lang="en-US" sz="2100" noProof="1" smtClean="0">
                <a:latin typeface="Courier New" pitchFamily="49" charset="0"/>
                <a:cs typeface="Courier New" pitchFamily="49" charset="0"/>
              </a:rPr>
              <a:t>rand bit [7:0] length;</a:t>
            </a:r>
          </a:p>
          <a:p>
            <a:pPr lvl="1"/>
            <a:r>
              <a:rPr lang="en-US" sz="2100" noProof="1" smtClean="0">
                <a:latin typeface="Courier New" pitchFamily="49" charset="0"/>
                <a:cs typeface="Courier New" pitchFamily="49" charset="0"/>
              </a:rPr>
              <a:t>constraint c_length{length &gt; 0;}</a:t>
            </a:r>
          </a:p>
          <a:p>
            <a:pPr lvl="1"/>
            <a:r>
              <a:rPr lang="en-US" sz="2100" noProof="1" smtClean="0">
                <a:latin typeface="Courier New" pitchFamily="49" charset="0"/>
                <a:cs typeface="Courier New" pitchFamily="49" charset="0"/>
              </a:rPr>
              <a:t>..... // Other constraints depending on length</a:t>
            </a:r>
          </a:p>
          <a:p>
            <a:r>
              <a:rPr lang="en-US" sz="2100" noProof="1" smtClean="0">
                <a:latin typeface="Courier New" pitchFamily="49" charset="0"/>
                <a:cs typeface="Courier New" pitchFamily="49" charset="0"/>
              </a:rPr>
              <a:t>endclass</a:t>
            </a:r>
          </a:p>
          <a:p>
            <a:endParaRPr lang="en-US" sz="1000" noProof="1" smtClean="0">
              <a:latin typeface="Courier New" pitchFamily="49" charset="0"/>
              <a:cs typeface="Courier New" pitchFamily="49" charset="0"/>
            </a:endParaRPr>
          </a:p>
          <a:p>
            <a:r>
              <a:rPr lang="en-US" sz="2100" noProof="1" smtClean="0">
                <a:latin typeface="Courier New" pitchFamily="49" charset="0"/>
                <a:cs typeface="Courier New" pitchFamily="49" charset="0"/>
              </a:rPr>
              <a:t>initial begin</a:t>
            </a:r>
          </a:p>
          <a:p>
            <a:pPr lvl="1"/>
            <a:r>
              <a:rPr lang="en-US" sz="2100" noProof="1" smtClean="0">
                <a:latin typeface="Courier New" pitchFamily="49" charset="0"/>
                <a:cs typeface="Courier New" pitchFamily="49" charset="0"/>
              </a:rPr>
              <a:t>Packet p = new();</a:t>
            </a:r>
          </a:p>
          <a:p>
            <a:pPr lvl="1"/>
            <a:r>
              <a:rPr lang="en-US" sz="2100" spc="-300" noProof="1" smtClean="0">
                <a:latin typeface="Courier New" pitchFamily="49" charset="0"/>
                <a:cs typeface="Courier New" pitchFamily="49" charset="0"/>
              </a:rPr>
              <a:t>`SV_RAND_CHECK(</a:t>
            </a:r>
            <a:r>
              <a:rPr lang="en-US" sz="2100" noProof="1" smtClean="0">
                <a:latin typeface="Courier New" pitchFamily="49" charset="0"/>
                <a:cs typeface="Courier New" pitchFamily="49" charset="0"/>
              </a:rPr>
              <a:t>p.randomize());</a:t>
            </a:r>
          </a:p>
          <a:p>
            <a:pPr lvl="1"/>
            <a:r>
              <a:rPr lang="en-US" sz="2100" noProof="1" smtClean="0">
                <a:latin typeface="Courier New" pitchFamily="49" charset="0"/>
                <a:cs typeface="Courier New" pitchFamily="49" charset="0"/>
              </a:rPr>
              <a:t>p.length.rand_mode(0);</a:t>
            </a:r>
          </a:p>
          <a:p>
            <a:pPr lvl="1"/>
            <a:r>
              <a:rPr lang="en-US" sz="2100" noProof="1" smtClean="0">
                <a:latin typeface="Courier New" pitchFamily="49" charset="0"/>
                <a:cs typeface="Courier New" pitchFamily="49" charset="0"/>
              </a:rPr>
              <a:t>p.length = 0; </a:t>
            </a:r>
          </a:p>
          <a:p>
            <a:pPr lvl="1"/>
            <a:r>
              <a:rPr lang="en-US" sz="2100" spc="-300" noProof="1" smtClean="0">
                <a:latin typeface="Courier New" pitchFamily="49" charset="0"/>
                <a:cs typeface="Courier New" pitchFamily="49" charset="0"/>
              </a:rPr>
              <a:t>`SV_RAND_CHECK(</a:t>
            </a:r>
            <a:r>
              <a:rPr lang="en-US" sz="2100" noProof="1" smtClean="0">
                <a:latin typeface="Courier New" pitchFamily="49" charset="0"/>
                <a:cs typeface="Courier New" pitchFamily="49" charset="0"/>
              </a:rPr>
              <a:t>p.randomize());</a:t>
            </a:r>
          </a:p>
          <a:p>
            <a:pPr lvl="1"/>
            <a:r>
              <a:rPr lang="en-US" sz="2100" noProof="1" smtClean="0">
                <a:latin typeface="Courier New" pitchFamily="49" charset="0"/>
                <a:cs typeface="Courier New" pitchFamily="49" charset="0"/>
              </a:rPr>
              <a:t>p.rand_mode(0);</a:t>
            </a:r>
          </a:p>
          <a:p>
            <a:r>
              <a:rPr lang="en-US" sz="2100" noProof="1" smtClean="0">
                <a:latin typeface="Courier New" pitchFamily="49" charset="0"/>
                <a:cs typeface="Courier New" pitchFamily="49" charset="0"/>
              </a:rPr>
              <a:t>end</a:t>
            </a:r>
          </a:p>
        </p:txBody>
      </p:sp>
      <p:cxnSp>
        <p:nvCxnSpPr>
          <p:cNvPr id="11" name="Straight Arrow Connector 10"/>
          <p:cNvCxnSpPr>
            <a:stCxn id="14" idx="1"/>
          </p:cNvCxnSpPr>
          <p:nvPr/>
        </p:nvCxnSpPr>
        <p:spPr>
          <a:xfrm rot="10800000">
            <a:off x="2971800" y="5105401"/>
            <a:ext cx="1905000" cy="223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876800" y="4876800"/>
            <a:ext cx="3122458" cy="461665"/>
          </a:xfrm>
          <a:prstGeom prst="rect">
            <a:avLst/>
          </a:prstGeom>
          <a:noFill/>
        </p:spPr>
        <p:txBody>
          <a:bodyPr wrap="none" rtlCol="0">
            <a:spAutoFit/>
          </a:bodyPr>
          <a:lstStyle/>
          <a:p>
            <a:r>
              <a:rPr lang="en-US" sz="2400" dirty="0" smtClean="0">
                <a:solidFill>
                  <a:srgbClr val="FF0000"/>
                </a:solidFill>
              </a:rPr>
              <a:t>Create an invalid length</a:t>
            </a:r>
          </a:p>
        </p:txBody>
      </p:sp>
      <p:cxnSp>
        <p:nvCxnSpPr>
          <p:cNvPr id="16" name="Straight Arrow Connector 15"/>
          <p:cNvCxnSpPr/>
          <p:nvPr/>
        </p:nvCxnSpPr>
        <p:spPr>
          <a:xfrm rot="10800000">
            <a:off x="4114800" y="5638800"/>
            <a:ext cx="609600" cy="1539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800600" y="5410200"/>
            <a:ext cx="4038600" cy="830997"/>
          </a:xfrm>
          <a:prstGeom prst="rect">
            <a:avLst/>
          </a:prstGeom>
          <a:noFill/>
        </p:spPr>
        <p:txBody>
          <a:bodyPr wrap="square" rtlCol="0">
            <a:spAutoFit/>
          </a:bodyPr>
          <a:lstStyle/>
          <a:p>
            <a:r>
              <a:rPr lang="en-US" sz="2400" dirty="0" smtClean="0">
                <a:solidFill>
                  <a:srgbClr val="FF0000"/>
                </a:solidFill>
              </a:rPr>
              <a:t>Value for length will be included in constraint solution</a:t>
            </a:r>
          </a:p>
        </p:txBody>
      </p:sp>
      <p:sp>
        <p:nvSpPr>
          <p:cNvPr id="13" name="TextBox 12"/>
          <p:cNvSpPr txBox="1"/>
          <p:nvPr/>
        </p:nvSpPr>
        <p:spPr>
          <a:xfrm>
            <a:off x="228600" y="685800"/>
            <a:ext cx="8610600" cy="1200329"/>
          </a:xfrm>
          <a:prstGeom prst="rect">
            <a:avLst/>
          </a:prstGeom>
          <a:noFill/>
          <a:ln>
            <a:noFill/>
          </a:ln>
        </p:spPr>
        <p:txBody>
          <a:bodyPr wrap="square" rtlCol="0">
            <a:spAutoFit/>
          </a:bodyPr>
          <a:lstStyle/>
          <a:p>
            <a:pPr>
              <a:buFont typeface="Arial" pitchFamily="34" charset="0"/>
              <a:buChar char="•"/>
            </a:pPr>
            <a:r>
              <a:rPr lang="en-US" sz="2200" spc="-150" dirty="0" smtClean="0">
                <a:latin typeface="Courier New" pitchFamily="49" charset="0"/>
                <a:cs typeface="Courier New" pitchFamily="49" charset="0"/>
              </a:rPr>
              <a:t>constraint_mode() </a:t>
            </a:r>
            <a:r>
              <a:rPr lang="en-US" sz="2400" dirty="0" smtClean="0">
                <a:cs typeface="Times New Roman" pitchFamily="18" charset="0"/>
              </a:rPr>
              <a:t>turns on/off constraints</a:t>
            </a:r>
          </a:p>
          <a:p>
            <a:pPr>
              <a:buFont typeface="Arial" pitchFamily="34" charset="0"/>
              <a:buChar char="•"/>
            </a:pPr>
            <a:r>
              <a:rPr lang="en-US" sz="2200" spc="-150" dirty="0" smtClean="0">
                <a:latin typeface="Courier New" pitchFamily="49" charset="0"/>
                <a:cs typeface="Courier New" pitchFamily="49" charset="0"/>
              </a:rPr>
              <a:t>rand_mode() </a:t>
            </a:r>
            <a:r>
              <a:rPr lang="en-US" sz="2400" dirty="0" smtClean="0">
                <a:cs typeface="Times New Roman" pitchFamily="18" charset="0"/>
              </a:rPr>
              <a:t>makes a variable or every variable in an object non-random</a:t>
            </a:r>
          </a:p>
        </p:txBody>
      </p:sp>
      <p:grpSp>
        <p:nvGrpSpPr>
          <p:cNvPr id="19" name="Group 18"/>
          <p:cNvGrpSpPr/>
          <p:nvPr/>
        </p:nvGrpSpPr>
        <p:grpSpPr>
          <a:xfrm>
            <a:off x="4343400" y="4419600"/>
            <a:ext cx="3881586" cy="461665"/>
            <a:chOff x="4267200" y="4419600"/>
            <a:chExt cx="3881586" cy="461665"/>
          </a:xfrm>
        </p:grpSpPr>
        <p:cxnSp>
          <p:nvCxnSpPr>
            <p:cNvPr id="15" name="Straight Arrow Connector 14"/>
            <p:cNvCxnSpPr>
              <a:stCxn id="18" idx="1"/>
            </p:cNvCxnSpPr>
            <p:nvPr/>
          </p:nvCxnSpPr>
          <p:spPr>
            <a:xfrm rot="10800000" flipV="1">
              <a:off x="4267200" y="4650432"/>
              <a:ext cx="609600" cy="15016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876800" y="4419600"/>
              <a:ext cx="3271986" cy="461665"/>
            </a:xfrm>
            <a:prstGeom prst="rect">
              <a:avLst/>
            </a:prstGeom>
            <a:noFill/>
          </p:spPr>
          <p:txBody>
            <a:bodyPr wrap="none" rtlCol="0">
              <a:spAutoFit/>
            </a:bodyPr>
            <a:lstStyle/>
            <a:p>
              <a:r>
                <a:rPr lang="en-US" sz="2400" dirty="0" smtClean="0">
                  <a:solidFill>
                    <a:srgbClr val="FF0000"/>
                  </a:solidFill>
                </a:rPr>
                <a:t>Make length nonrandom</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
                                            <p:txEl>
                                              <p:pRg st="12" end="1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14" grpId="0"/>
      <p:bldP spid="17" grpId="0"/>
      <p:bldP spid="1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28600" y="2133600"/>
            <a:ext cx="8610600" cy="4154984"/>
          </a:xfrm>
          <a:prstGeom prst="rect">
            <a:avLst/>
          </a:prstGeom>
          <a:solidFill>
            <a:srgbClr val="FFFFCC"/>
          </a:solidFill>
          <a:ln>
            <a:solidFill>
              <a:schemeClr val="tx1"/>
            </a:solidFill>
          </a:ln>
        </p:spPr>
        <p:txBody>
          <a:bodyPr wrap="square" rtlCol="0">
            <a:spAutoFit/>
          </a:bodyPr>
          <a:lstStyle/>
          <a:p>
            <a:r>
              <a:rPr lang="en-US" sz="2200" spc="-150" noProof="1" smtClean="0">
                <a:latin typeface="Courier New" pitchFamily="49" charset="0"/>
                <a:cs typeface="Courier New" pitchFamily="49" charset="0"/>
              </a:rPr>
              <a:t>class Transaction;</a:t>
            </a:r>
          </a:p>
          <a:p>
            <a:r>
              <a:rPr lang="en-US" sz="2200" spc="-150" noProof="1" smtClean="0">
                <a:latin typeface="Courier New" pitchFamily="49" charset="0"/>
                <a:cs typeface="Courier New" pitchFamily="49" charset="0"/>
              </a:rPr>
              <a:t>  rand bit [31:0] addr, data;</a:t>
            </a:r>
          </a:p>
          <a:p>
            <a:r>
              <a:rPr lang="en-US" sz="2200" spc="-150" noProof="1" smtClean="0">
                <a:latin typeface="Courier New" pitchFamily="49" charset="0"/>
                <a:cs typeface="Courier New" pitchFamily="49" charset="0"/>
              </a:rPr>
              <a:t>  constraint c1 {addr inside{[0:100],  [1000:2000]};}</a:t>
            </a:r>
          </a:p>
          <a:p>
            <a:r>
              <a:rPr lang="en-US" sz="2200" spc="-150" noProof="1" smtClean="0">
                <a:latin typeface="Courier New" pitchFamily="49" charset="0"/>
                <a:cs typeface="Courier New" pitchFamily="49" charset="0"/>
              </a:rPr>
              <a:t>endclass</a:t>
            </a:r>
          </a:p>
          <a:p>
            <a:endParaRPr lang="en-US" sz="2200" spc="-150" noProof="1" smtClean="0">
              <a:latin typeface="Courier New" pitchFamily="49" charset="0"/>
              <a:cs typeface="Courier New" pitchFamily="49" charset="0"/>
            </a:endParaRPr>
          </a:p>
          <a:p>
            <a:r>
              <a:rPr lang="en-US" sz="2200" spc="-150" noProof="1" smtClean="0">
                <a:latin typeface="Courier New" pitchFamily="49" charset="0"/>
                <a:cs typeface="Courier New" pitchFamily="49" charset="0"/>
              </a:rPr>
              <a:t>Transaction t;</a:t>
            </a:r>
          </a:p>
          <a:p>
            <a:r>
              <a:rPr lang="en-US" sz="2200" spc="-150" noProof="1" smtClean="0">
                <a:latin typeface="Courier New" pitchFamily="49" charset="0"/>
                <a:cs typeface="Courier New" pitchFamily="49" charset="0"/>
              </a:rPr>
              <a:t>initial begin</a:t>
            </a:r>
          </a:p>
          <a:p>
            <a:r>
              <a:rPr lang="en-US" sz="2200" spc="-150" noProof="1" smtClean="0">
                <a:latin typeface="Courier New" pitchFamily="49" charset="0"/>
                <a:cs typeface="Courier New" pitchFamily="49" charset="0"/>
              </a:rPr>
              <a:t>   t=new();</a:t>
            </a:r>
          </a:p>
          <a:p>
            <a:r>
              <a:rPr lang="en-US" sz="2200" spc="-150" noProof="1" smtClean="0">
                <a:latin typeface="Courier New" pitchFamily="49" charset="0"/>
                <a:cs typeface="Courier New" pitchFamily="49" charset="0"/>
              </a:rPr>
              <a:t>   </a:t>
            </a:r>
            <a:r>
              <a:rPr lang="en-US" sz="2200" spc="-300" noProof="1" smtClean="0">
                <a:latin typeface="Courier New" pitchFamily="49" charset="0"/>
                <a:cs typeface="Courier New" pitchFamily="49" charset="0"/>
              </a:rPr>
              <a:t>`SV_RAND_CHECK</a:t>
            </a:r>
            <a:r>
              <a:rPr lang="en-US" sz="2400" spc="-300" noProof="1" smtClean="0">
                <a:latin typeface="Courier New" pitchFamily="49" charset="0"/>
                <a:cs typeface="Courier New" pitchFamily="49" charset="0"/>
              </a:rPr>
              <a:t>(</a:t>
            </a:r>
            <a:r>
              <a:rPr lang="en-US" sz="2200" spc="-150" noProof="1" smtClean="0">
                <a:latin typeface="Courier New" pitchFamily="49" charset="0"/>
                <a:cs typeface="Courier New" pitchFamily="49" charset="0"/>
              </a:rPr>
              <a:t>t.randomize());</a:t>
            </a:r>
          </a:p>
          <a:p>
            <a:r>
              <a:rPr lang="en-US" sz="2200" spc="-150" noProof="1" smtClean="0">
                <a:latin typeface="Courier New" pitchFamily="49" charset="0"/>
                <a:cs typeface="Courier New" pitchFamily="49" charset="0"/>
              </a:rPr>
              <a:t>   t.addr = 200;</a:t>
            </a:r>
          </a:p>
          <a:p>
            <a:r>
              <a:rPr lang="en-US" sz="2200" spc="-150" noProof="1" smtClean="0">
                <a:latin typeface="Courier New" pitchFamily="49" charset="0"/>
                <a:cs typeface="Courier New" pitchFamily="49" charset="0"/>
              </a:rPr>
              <a:t>   </a:t>
            </a:r>
            <a:r>
              <a:rPr lang="en-US" sz="2200" spc="-300" noProof="1" smtClean="0">
                <a:latin typeface="Courier New" pitchFamily="49" charset="0"/>
                <a:cs typeface="Courier New" pitchFamily="49" charset="0"/>
              </a:rPr>
              <a:t>`SV_RAND_CHECK</a:t>
            </a:r>
            <a:r>
              <a:rPr lang="en-US" sz="2200" spc="-150" noProof="1" smtClean="0">
                <a:latin typeface="Courier New" pitchFamily="49" charset="0"/>
                <a:cs typeface="Courier New" pitchFamily="49" charset="0"/>
              </a:rPr>
              <a:t>(t.randomize(null));</a:t>
            </a:r>
          </a:p>
          <a:p>
            <a:r>
              <a:rPr lang="en-US" sz="2200" spc="-150" noProof="1" smtClean="0">
                <a:latin typeface="Courier New" pitchFamily="49" charset="0"/>
                <a:cs typeface="Courier New" pitchFamily="49" charset="0"/>
              </a:rPr>
              <a:t>end</a:t>
            </a:r>
          </a:p>
        </p:txBody>
      </p:sp>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6.11.3  Checking Values using Constraints</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38</a:t>
            </a:fld>
            <a:endParaRPr lang="en-US" dirty="0"/>
          </a:p>
        </p:txBody>
      </p:sp>
      <p:sp>
        <p:nvSpPr>
          <p:cNvPr id="6" name="TextBox 5"/>
          <p:cNvSpPr txBox="1"/>
          <p:nvPr/>
        </p:nvSpPr>
        <p:spPr>
          <a:xfrm>
            <a:off x="234189" y="671691"/>
            <a:ext cx="8757411" cy="1200329"/>
          </a:xfrm>
          <a:prstGeom prst="rect">
            <a:avLst/>
          </a:prstGeom>
          <a:noFill/>
        </p:spPr>
        <p:txBody>
          <a:bodyPr wrap="square" rtlCol="0">
            <a:spAutoFit/>
          </a:bodyPr>
          <a:lstStyle/>
          <a:p>
            <a:pPr>
              <a:buFont typeface="Arial" pitchFamily="34" charset="0"/>
              <a:buChar char="•"/>
            </a:pPr>
            <a:r>
              <a:rPr lang="en-US" sz="2400" dirty="0" smtClean="0">
                <a:cs typeface="Times New Roman" pitchFamily="18" charset="0"/>
              </a:rPr>
              <a:t>If you change the value of random variables how do you know all your random variables are still valid?</a:t>
            </a:r>
          </a:p>
          <a:p>
            <a:pPr>
              <a:buFont typeface="Arial" pitchFamily="34" charset="0"/>
              <a:buChar char="•"/>
            </a:pPr>
            <a:r>
              <a:rPr lang="en-US" sz="2400" dirty="0" smtClean="0">
                <a:cs typeface="Times New Roman" pitchFamily="18" charset="0"/>
              </a:rPr>
              <a:t>Use a call to </a:t>
            </a:r>
            <a:r>
              <a:rPr lang="en-US" sz="2200" spc="-150" dirty="0" smtClean="0">
                <a:latin typeface="Courier New" pitchFamily="49" charset="0"/>
                <a:cs typeface="Courier New" pitchFamily="49" charset="0"/>
              </a:rPr>
              <a:t>&lt;handle&gt;.randomize(null) </a:t>
            </a:r>
            <a:r>
              <a:rPr lang="en-US" sz="2400" dirty="0" smtClean="0">
                <a:cs typeface="Times New Roman" pitchFamily="18" charset="0"/>
              </a:rPr>
              <a:t>to check.</a:t>
            </a:r>
          </a:p>
        </p:txBody>
      </p:sp>
      <p:grpSp>
        <p:nvGrpSpPr>
          <p:cNvPr id="13" name="Group 12"/>
          <p:cNvGrpSpPr/>
          <p:nvPr/>
        </p:nvGrpSpPr>
        <p:grpSpPr>
          <a:xfrm>
            <a:off x="5486400" y="5181600"/>
            <a:ext cx="3432220" cy="461665"/>
            <a:chOff x="4343400" y="5867400"/>
            <a:chExt cx="3432220" cy="461665"/>
          </a:xfrm>
        </p:grpSpPr>
        <p:sp>
          <p:nvSpPr>
            <p:cNvPr id="10" name="TextBox 9"/>
            <p:cNvSpPr txBox="1"/>
            <p:nvPr/>
          </p:nvSpPr>
          <p:spPr>
            <a:xfrm>
              <a:off x="4724400" y="5867400"/>
              <a:ext cx="3051220" cy="461665"/>
            </a:xfrm>
            <a:prstGeom prst="rect">
              <a:avLst/>
            </a:prstGeom>
            <a:noFill/>
          </p:spPr>
          <p:txBody>
            <a:bodyPr wrap="none" rtlCol="0">
              <a:spAutoFit/>
            </a:bodyPr>
            <a:lstStyle/>
            <a:p>
              <a:r>
                <a:rPr lang="en-US" sz="2400" smtClean="0">
                  <a:solidFill>
                    <a:srgbClr val="FF0000"/>
                  </a:solidFill>
                </a:rPr>
                <a:t>...Randomization failed</a:t>
              </a:r>
              <a:endParaRPr lang="en-US" sz="2400" dirty="0" smtClean="0">
                <a:solidFill>
                  <a:srgbClr val="FF0000"/>
                </a:solidFill>
              </a:endParaRPr>
            </a:p>
          </p:txBody>
        </p:sp>
        <p:cxnSp>
          <p:nvCxnSpPr>
            <p:cNvPr id="12" name="Straight Arrow Connector 11"/>
            <p:cNvCxnSpPr/>
            <p:nvPr/>
          </p:nvCxnSpPr>
          <p:spPr>
            <a:xfrm flipH="1">
              <a:off x="4343400" y="6096000"/>
              <a:ext cx="533400" cy="2270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xEl>
                                              <p:pRg st="10" end="1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P spid="6"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6.11.4  Randomizing Individual Variables</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39</a:t>
            </a:fld>
            <a:endParaRPr lang="en-US" dirty="0"/>
          </a:p>
        </p:txBody>
      </p:sp>
      <p:sp>
        <p:nvSpPr>
          <p:cNvPr id="6" name="TextBox 5"/>
          <p:cNvSpPr txBox="1"/>
          <p:nvPr/>
        </p:nvSpPr>
        <p:spPr>
          <a:xfrm>
            <a:off x="386589" y="609600"/>
            <a:ext cx="8757411" cy="830997"/>
          </a:xfrm>
          <a:prstGeom prst="rect">
            <a:avLst/>
          </a:prstGeom>
          <a:noFill/>
        </p:spPr>
        <p:txBody>
          <a:bodyPr wrap="square" rtlCol="0">
            <a:spAutoFit/>
          </a:bodyPr>
          <a:lstStyle/>
          <a:p>
            <a:r>
              <a:rPr lang="en-US" sz="2400" dirty="0" smtClean="0">
                <a:cs typeface="Times New Roman" pitchFamily="18" charset="0"/>
              </a:rPr>
              <a:t>Can pass variables to </a:t>
            </a:r>
            <a:r>
              <a:rPr lang="en-US" sz="2200" spc="-150" dirty="0" smtClean="0">
                <a:latin typeface="Courier New" pitchFamily="49" charset="0"/>
                <a:cs typeface="Courier New" pitchFamily="49" charset="0"/>
              </a:rPr>
              <a:t>randomize() </a:t>
            </a:r>
            <a:r>
              <a:rPr lang="en-US" sz="2400" dirty="0" smtClean="0">
                <a:cs typeface="Times New Roman" pitchFamily="18" charset="0"/>
              </a:rPr>
              <a:t>to randomize only a subset of variables</a:t>
            </a:r>
          </a:p>
        </p:txBody>
      </p:sp>
      <p:sp>
        <p:nvSpPr>
          <p:cNvPr id="9" name="TextBox 8"/>
          <p:cNvSpPr txBox="1"/>
          <p:nvPr/>
        </p:nvSpPr>
        <p:spPr>
          <a:xfrm>
            <a:off x="914400" y="1524000"/>
            <a:ext cx="6522940" cy="4832092"/>
          </a:xfrm>
          <a:prstGeom prst="rect">
            <a:avLst/>
          </a:prstGeom>
          <a:solidFill>
            <a:srgbClr val="FFFFCC"/>
          </a:solidFill>
          <a:ln>
            <a:solidFill>
              <a:schemeClr val="tx1"/>
            </a:solidFill>
          </a:ln>
        </p:spPr>
        <p:txBody>
          <a:bodyPr wrap="none" rtlCol="0">
            <a:spAutoFit/>
          </a:bodyPr>
          <a:lstStyle/>
          <a:p>
            <a:r>
              <a:rPr lang="en-US" sz="2200" spc="-150" noProof="1" smtClean="0">
                <a:latin typeface="Courier New" pitchFamily="49" charset="0"/>
                <a:cs typeface="Courier New" pitchFamily="49" charset="0"/>
              </a:rPr>
              <a:t>class Rising;</a:t>
            </a:r>
          </a:p>
          <a:p>
            <a:pPr lvl="1"/>
            <a:r>
              <a:rPr lang="en-US" sz="2200" spc="-150" noProof="1" smtClean="0">
                <a:latin typeface="Courier New" pitchFamily="49" charset="0"/>
                <a:cs typeface="Courier New" pitchFamily="49" charset="0"/>
              </a:rPr>
              <a:t>bit [7:0] low; </a:t>
            </a:r>
          </a:p>
          <a:p>
            <a:pPr lvl="1"/>
            <a:r>
              <a:rPr lang="en-US" sz="2200" spc="-150" noProof="1" smtClean="0">
                <a:latin typeface="Courier New" pitchFamily="49" charset="0"/>
                <a:cs typeface="Courier New" pitchFamily="49" charset="0"/>
              </a:rPr>
              <a:t>rand bit [7:0] med, hi; </a:t>
            </a:r>
          </a:p>
          <a:p>
            <a:pPr lvl="1"/>
            <a:r>
              <a:rPr lang="en-US" sz="2200" spc="-150" noProof="1" smtClean="0">
                <a:latin typeface="Courier New" pitchFamily="49" charset="0"/>
                <a:cs typeface="Courier New" pitchFamily="49" charset="0"/>
              </a:rPr>
              <a:t>constraint up { low &lt; med; med &lt; hi; }</a:t>
            </a:r>
          </a:p>
          <a:p>
            <a:r>
              <a:rPr lang="en-US" sz="2200" spc="-150" noProof="1" smtClean="0">
                <a:latin typeface="Courier New" pitchFamily="49" charset="0"/>
                <a:cs typeface="Courier New" pitchFamily="49" charset="0"/>
              </a:rPr>
              <a:t>endclass</a:t>
            </a:r>
          </a:p>
          <a:p>
            <a:endParaRPr lang="en-US" sz="2200" spc="-150" noProof="1" smtClean="0">
              <a:latin typeface="Courier New" pitchFamily="49" charset="0"/>
              <a:cs typeface="Courier New" pitchFamily="49" charset="0"/>
            </a:endParaRPr>
          </a:p>
          <a:p>
            <a:r>
              <a:rPr lang="en-US" sz="2200" spc="-150" noProof="1" smtClean="0">
                <a:latin typeface="Courier New" pitchFamily="49" charset="0"/>
                <a:cs typeface="Courier New" pitchFamily="49" charset="0"/>
              </a:rPr>
              <a:t>initial begin</a:t>
            </a:r>
          </a:p>
          <a:p>
            <a:pPr lvl="1"/>
            <a:r>
              <a:rPr lang="en-US" sz="2200" spc="-150" noProof="1" smtClean="0">
                <a:latin typeface="Courier New" pitchFamily="49" charset="0"/>
                <a:cs typeface="Courier New" pitchFamily="49" charset="0"/>
              </a:rPr>
              <a:t>Rising r;</a:t>
            </a:r>
          </a:p>
          <a:p>
            <a:pPr lvl="1"/>
            <a:r>
              <a:rPr lang="en-US" sz="2200" spc="-150" noProof="1" smtClean="0">
                <a:latin typeface="Courier New" pitchFamily="49" charset="0"/>
                <a:cs typeface="Courier New" pitchFamily="49" charset="0"/>
              </a:rPr>
              <a:t>r = new();</a:t>
            </a:r>
          </a:p>
          <a:p>
            <a:pPr lvl="1"/>
            <a:r>
              <a:rPr lang="en-US" sz="2200" spc="-150" noProof="1" smtClean="0">
                <a:latin typeface="Courier New" pitchFamily="49" charset="0"/>
                <a:cs typeface="Courier New" pitchFamily="49" charset="0"/>
              </a:rPr>
              <a:t>`SV_RAND_CHECK(r.randomize()); </a:t>
            </a:r>
          </a:p>
          <a:p>
            <a:pPr lvl="1"/>
            <a:r>
              <a:rPr lang="en-US" sz="2200" spc="-150" noProof="1" smtClean="0">
                <a:latin typeface="Courier New" pitchFamily="49" charset="0"/>
                <a:cs typeface="Courier New" pitchFamily="49" charset="0"/>
              </a:rPr>
              <a:t>`SV_RAND_CHECK(r.randomize(med)); </a:t>
            </a:r>
          </a:p>
          <a:p>
            <a:pPr lvl="1"/>
            <a:r>
              <a:rPr lang="en-US" sz="2200" spc="-150" noProof="1" smtClean="0">
                <a:latin typeface="Courier New" pitchFamily="49" charset="0"/>
                <a:cs typeface="Courier New" pitchFamily="49" charset="0"/>
              </a:rPr>
              <a:t>`SV_RAND_CHECK(r.randomize(low)); </a:t>
            </a:r>
          </a:p>
          <a:p>
            <a:pPr lvl="1"/>
            <a:r>
              <a:rPr lang="en-US" sz="2200" spc="-150" noProof="1" smtClean="0">
                <a:latin typeface="Courier New" pitchFamily="49" charset="0"/>
                <a:cs typeface="Courier New" pitchFamily="49" charset="0"/>
              </a:rPr>
              <a:t>`SV_RAND_CHECK(r.randomize(low, med)); </a:t>
            </a:r>
          </a:p>
          <a:p>
            <a:r>
              <a:rPr lang="en-US" sz="2200" spc="-150" noProof="1" smtClean="0">
                <a:latin typeface="Courier New" pitchFamily="49" charset="0"/>
                <a:cs typeface="Courier New" pitchFamily="49" charset="0"/>
              </a:rPr>
              <a:t>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13" end="1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dirty="0" smtClean="0"/>
              <a:t>Chapter 6 Copyright 2011 G. Tumbush, C. Spear v1.2</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6.2 What to randomize?</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4</a:t>
            </a:fld>
            <a:endParaRPr lang="en-US" dirty="0"/>
          </a:p>
        </p:txBody>
      </p:sp>
      <p:sp>
        <p:nvSpPr>
          <p:cNvPr id="12" name="TextBox 11"/>
          <p:cNvSpPr txBox="1"/>
          <p:nvPr/>
        </p:nvSpPr>
        <p:spPr>
          <a:xfrm>
            <a:off x="533400" y="914400"/>
            <a:ext cx="7924800" cy="4154984"/>
          </a:xfrm>
          <a:prstGeom prst="rect">
            <a:avLst/>
          </a:prstGeom>
          <a:noFill/>
        </p:spPr>
        <p:txBody>
          <a:bodyPr wrap="square" rtlCol="0">
            <a:spAutoFit/>
          </a:bodyPr>
          <a:lstStyle/>
          <a:p>
            <a:r>
              <a:rPr lang="en-US" sz="2400" dirty="0" smtClean="0"/>
              <a:t>Much more than data</a:t>
            </a:r>
          </a:p>
          <a:p>
            <a:pPr marL="457200" indent="-457200">
              <a:buFont typeface="+mj-lt"/>
              <a:buAutoNum type="arabicPeriod"/>
            </a:pPr>
            <a:r>
              <a:rPr lang="en-US" sz="2400" dirty="0" smtClean="0"/>
              <a:t>Device configuration</a:t>
            </a:r>
          </a:p>
          <a:p>
            <a:pPr marL="457200" indent="-457200">
              <a:buFont typeface="+mj-lt"/>
              <a:buAutoNum type="arabicPeriod"/>
            </a:pPr>
            <a:r>
              <a:rPr lang="en-US" sz="2400" dirty="0" smtClean="0"/>
              <a:t>Environment configuration</a:t>
            </a:r>
          </a:p>
          <a:p>
            <a:pPr marL="457200" indent="-457200">
              <a:buFont typeface="+mj-lt"/>
              <a:buAutoNum type="arabicPeriod"/>
            </a:pPr>
            <a:r>
              <a:rPr lang="en-US" sz="2400" dirty="0" smtClean="0"/>
              <a:t>Primary input data</a:t>
            </a:r>
          </a:p>
          <a:p>
            <a:pPr marL="457200" indent="-457200">
              <a:buFont typeface="+mj-lt"/>
              <a:buAutoNum type="arabicPeriod"/>
            </a:pPr>
            <a:r>
              <a:rPr lang="en-US" sz="2400" dirty="0" smtClean="0"/>
              <a:t>Encapsulated input data</a:t>
            </a:r>
          </a:p>
          <a:p>
            <a:pPr marL="457200" indent="-457200">
              <a:buFont typeface="+mj-lt"/>
              <a:buAutoNum type="arabicPeriod"/>
            </a:pPr>
            <a:r>
              <a:rPr lang="en-US" sz="2400" dirty="0" smtClean="0"/>
              <a:t>Protocol exceptions</a:t>
            </a:r>
          </a:p>
          <a:p>
            <a:pPr marL="457200" indent="-457200">
              <a:buFont typeface="+mj-lt"/>
              <a:buAutoNum type="arabicPeriod"/>
            </a:pPr>
            <a:r>
              <a:rPr lang="en-US" sz="2400" dirty="0" smtClean="0"/>
              <a:t>Errors and violations</a:t>
            </a:r>
          </a:p>
          <a:p>
            <a:pPr marL="457200" indent="-457200">
              <a:buFont typeface="+mj-lt"/>
              <a:buAutoNum type="arabicPeriod"/>
            </a:pPr>
            <a:r>
              <a:rPr lang="en-US" sz="2400" dirty="0" smtClean="0"/>
              <a:t>Delays</a:t>
            </a:r>
          </a:p>
          <a:p>
            <a:pPr marL="457200" indent="-457200">
              <a:buFont typeface="+mj-lt"/>
              <a:buAutoNum type="arabicPeriod"/>
            </a:pPr>
            <a:r>
              <a:rPr lang="en-US" sz="2400" dirty="0" smtClean="0"/>
              <a:t>Test order</a:t>
            </a:r>
          </a:p>
          <a:p>
            <a:pPr marL="457200" indent="-457200">
              <a:buFont typeface="+mj-lt"/>
              <a:buAutoNum type="arabicPeriod"/>
            </a:pPr>
            <a:r>
              <a:rPr lang="en-US" sz="2400" dirty="0" smtClean="0"/>
              <a:t>Seed for the random test</a:t>
            </a:r>
          </a:p>
          <a:p>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6.11.5  Turn Constraints Off and On</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40</a:t>
            </a:fld>
            <a:endParaRPr lang="en-US" dirty="0"/>
          </a:p>
        </p:txBody>
      </p:sp>
      <p:sp>
        <p:nvSpPr>
          <p:cNvPr id="6" name="TextBox 5"/>
          <p:cNvSpPr txBox="1"/>
          <p:nvPr/>
        </p:nvSpPr>
        <p:spPr>
          <a:xfrm>
            <a:off x="234189" y="671691"/>
            <a:ext cx="8757411" cy="830997"/>
          </a:xfrm>
          <a:prstGeom prst="rect">
            <a:avLst/>
          </a:prstGeom>
          <a:noFill/>
        </p:spPr>
        <p:txBody>
          <a:bodyPr wrap="square" rtlCol="0">
            <a:spAutoFit/>
          </a:bodyPr>
          <a:lstStyle/>
          <a:p>
            <a:pPr>
              <a:buFont typeface="Arial" pitchFamily="34" charset="0"/>
              <a:buChar char="•"/>
            </a:pPr>
            <a:r>
              <a:rPr lang="en-US" sz="2400" dirty="0" smtClean="0">
                <a:cs typeface="Times New Roman" pitchFamily="18" charset="0"/>
              </a:rPr>
              <a:t>Use many simple constraints instead of 1 complex constraint</a:t>
            </a:r>
          </a:p>
          <a:p>
            <a:pPr>
              <a:buFont typeface="Arial" pitchFamily="34" charset="0"/>
              <a:buChar char="•"/>
            </a:pPr>
            <a:r>
              <a:rPr lang="en-US" sz="2400" dirty="0" smtClean="0">
                <a:cs typeface="Times New Roman" pitchFamily="18" charset="0"/>
              </a:rPr>
              <a:t>Turn on the constraints needed</a:t>
            </a:r>
          </a:p>
        </p:txBody>
      </p:sp>
      <p:sp>
        <p:nvSpPr>
          <p:cNvPr id="9" name="TextBox 8"/>
          <p:cNvSpPr txBox="1"/>
          <p:nvPr/>
        </p:nvSpPr>
        <p:spPr>
          <a:xfrm>
            <a:off x="609600" y="1600200"/>
            <a:ext cx="7455887" cy="4154984"/>
          </a:xfrm>
          <a:prstGeom prst="rect">
            <a:avLst/>
          </a:prstGeom>
          <a:solidFill>
            <a:srgbClr val="FFFFCC"/>
          </a:solidFill>
          <a:ln>
            <a:solidFill>
              <a:schemeClr val="tx1"/>
            </a:solidFill>
          </a:ln>
        </p:spPr>
        <p:txBody>
          <a:bodyPr wrap="none" rtlCol="0">
            <a:spAutoFit/>
          </a:bodyPr>
          <a:lstStyle/>
          <a:p>
            <a:r>
              <a:rPr lang="en-US" sz="2200" spc="-150" noProof="1" smtClean="0">
                <a:latin typeface="Courier New" pitchFamily="49" charset="0"/>
                <a:cs typeface="Courier New" pitchFamily="49" charset="0"/>
              </a:rPr>
              <a:t>class Instruction;</a:t>
            </a:r>
          </a:p>
          <a:p>
            <a:r>
              <a:rPr lang="en-US" sz="2200" spc="-150" noProof="1" smtClean="0">
                <a:latin typeface="Courier New" pitchFamily="49" charset="0"/>
                <a:cs typeface="Courier New" pitchFamily="49" charset="0"/>
              </a:rPr>
              <a:t>   typedef enum {NOP, HALT, CLR, NOT} opcode_e;</a:t>
            </a:r>
          </a:p>
          <a:p>
            <a:pPr lvl="1"/>
            <a:r>
              <a:rPr lang="en-US" sz="2200" spc="-150" noProof="1" smtClean="0">
                <a:latin typeface="Courier New" pitchFamily="49" charset="0"/>
                <a:cs typeface="Courier New" pitchFamily="49" charset="0"/>
              </a:rPr>
              <a:t>rand opcode_e opcode;</a:t>
            </a:r>
          </a:p>
          <a:p>
            <a:pPr lvl="1"/>
            <a:r>
              <a:rPr lang="en-US" sz="2200" spc="-150" noProof="1" smtClean="0">
                <a:latin typeface="Courier New" pitchFamily="49" charset="0"/>
                <a:cs typeface="Courier New" pitchFamily="49" charset="0"/>
              </a:rPr>
              <a:t>bit [1:0] n_operands;</a:t>
            </a:r>
          </a:p>
          <a:p>
            <a:pPr lvl="1"/>
            <a:r>
              <a:rPr lang="en-US" sz="2200" spc="-150" noProof="1" smtClean="0">
                <a:latin typeface="Courier New" pitchFamily="49" charset="0"/>
                <a:cs typeface="Courier New" pitchFamily="49" charset="0"/>
              </a:rPr>
              <a:t>constraint c_operands{</a:t>
            </a:r>
          </a:p>
          <a:p>
            <a:pPr lvl="2"/>
            <a:r>
              <a:rPr lang="en-US" sz="2200" spc="-150" noProof="1" smtClean="0">
                <a:latin typeface="Courier New" pitchFamily="49" charset="0"/>
                <a:cs typeface="Courier New" pitchFamily="49" charset="0"/>
              </a:rPr>
              <a:t>if (n_operands == 0) </a:t>
            </a:r>
          </a:p>
          <a:p>
            <a:pPr lvl="2"/>
            <a:r>
              <a:rPr lang="en-US" sz="2200" spc="-150" noProof="1" smtClean="0">
                <a:latin typeface="Courier New" pitchFamily="49" charset="0"/>
                <a:cs typeface="Courier New" pitchFamily="49" charset="0"/>
              </a:rPr>
              <a:t>	(opcode == NOP) || (opcode == HALT);</a:t>
            </a:r>
          </a:p>
          <a:p>
            <a:pPr lvl="2"/>
            <a:r>
              <a:rPr lang="en-US" sz="2200" spc="-150" noProof="1" smtClean="0">
                <a:latin typeface="Courier New" pitchFamily="49" charset="0"/>
                <a:cs typeface="Courier New" pitchFamily="49" charset="0"/>
              </a:rPr>
              <a:t>else if (n_operands == 1) </a:t>
            </a:r>
          </a:p>
          <a:p>
            <a:pPr lvl="2"/>
            <a:r>
              <a:rPr lang="en-US" sz="2200" spc="-150" noProof="1" smtClean="0">
                <a:latin typeface="Courier New" pitchFamily="49" charset="0"/>
                <a:cs typeface="Courier New" pitchFamily="49" charset="0"/>
              </a:rPr>
              <a:t>	(opcode == CLR) || (opcode == NOT);</a:t>
            </a:r>
          </a:p>
          <a:p>
            <a:pPr lvl="1"/>
            <a:r>
              <a:rPr lang="en-US" sz="2200" spc="-150" noProof="1" smtClean="0">
                <a:latin typeface="Courier New" pitchFamily="49" charset="0"/>
                <a:cs typeface="Courier New" pitchFamily="49" charset="0"/>
              </a:rPr>
              <a:t>.....</a:t>
            </a:r>
          </a:p>
          <a:p>
            <a:pPr lvl="1"/>
            <a:r>
              <a:rPr lang="en-US" sz="2200" spc="-150" noProof="1" smtClean="0">
                <a:latin typeface="Courier New" pitchFamily="49" charset="0"/>
                <a:cs typeface="Courier New" pitchFamily="49" charset="0"/>
              </a:rPr>
              <a:t>}</a:t>
            </a:r>
          </a:p>
          <a:p>
            <a:r>
              <a:rPr lang="en-US" sz="2200" spc="-150" noProof="1" smtClean="0">
                <a:latin typeface="Courier New" pitchFamily="49" charset="0"/>
                <a:cs typeface="Courier New" pitchFamily="49" charset="0"/>
              </a:rPr>
              <a:t>endclass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11" end="1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xEl>
                                              <p:pRg st="9" end="9"/>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uiExpand="1" build="p"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6.11.5  Turn Constraints Off and On(cont)</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41</a:t>
            </a:fld>
            <a:endParaRPr lang="en-US" dirty="0"/>
          </a:p>
        </p:txBody>
      </p:sp>
      <p:sp>
        <p:nvSpPr>
          <p:cNvPr id="6" name="TextBox 5"/>
          <p:cNvSpPr txBox="1"/>
          <p:nvPr/>
        </p:nvSpPr>
        <p:spPr>
          <a:xfrm>
            <a:off x="234189" y="671691"/>
            <a:ext cx="8300211" cy="5652909"/>
          </a:xfrm>
          <a:prstGeom prst="rect">
            <a:avLst/>
          </a:prstGeom>
          <a:solidFill>
            <a:srgbClr val="FFFFCC"/>
          </a:solidFill>
          <a:ln>
            <a:solidFill>
              <a:schemeClr val="tx1"/>
            </a:solidFill>
          </a:ln>
        </p:spPr>
        <p:txBody>
          <a:bodyPr wrap="square" rtlCol="0">
            <a:spAutoFit/>
          </a:bodyPr>
          <a:lstStyle/>
          <a:p>
            <a:r>
              <a:rPr lang="en-US" sz="2200" spc="-150" noProof="1" smtClean="0">
                <a:latin typeface="Courier New" pitchFamily="49" charset="0"/>
                <a:cs typeface="Courier New" pitchFamily="49" charset="0"/>
              </a:rPr>
              <a:t>class Instruction;</a:t>
            </a:r>
          </a:p>
          <a:p>
            <a:r>
              <a:rPr lang="en-US" sz="2200" spc="-150" noProof="1" smtClean="0">
                <a:latin typeface="Courier New" pitchFamily="49" charset="0"/>
                <a:cs typeface="Courier New" pitchFamily="49" charset="0"/>
              </a:rPr>
              <a:t>typedef enum {NOP, HALT, CLR, NOT} opcode_e;</a:t>
            </a:r>
          </a:p>
          <a:p>
            <a:pPr lvl="1"/>
            <a:r>
              <a:rPr lang="en-US" sz="2200" spc="-150" noProof="1" smtClean="0">
                <a:latin typeface="Courier New" pitchFamily="49" charset="0"/>
                <a:cs typeface="Courier New" pitchFamily="49" charset="0"/>
              </a:rPr>
              <a:t>rand opcode_e opcode;</a:t>
            </a:r>
          </a:p>
          <a:p>
            <a:pPr lvl="1"/>
            <a:r>
              <a:rPr lang="en-US" sz="2200" spc="-150" noProof="1" smtClean="0">
                <a:solidFill>
                  <a:srgbClr val="FF0000"/>
                </a:solidFill>
                <a:latin typeface="Courier New" pitchFamily="49" charset="0"/>
                <a:cs typeface="Courier New" pitchFamily="49" charset="0"/>
              </a:rPr>
              <a:t>constraint c_no_operands{</a:t>
            </a:r>
          </a:p>
          <a:p>
            <a:pPr lvl="2"/>
            <a:r>
              <a:rPr lang="en-US" sz="2200" spc="-150" noProof="1" smtClean="0">
                <a:solidFill>
                  <a:srgbClr val="FF0000"/>
                </a:solidFill>
                <a:latin typeface="Courier New" pitchFamily="49" charset="0"/>
                <a:cs typeface="Courier New" pitchFamily="49" charset="0"/>
              </a:rPr>
              <a:t>(opcode == NOP) || (opcode == HALT);}</a:t>
            </a:r>
          </a:p>
          <a:p>
            <a:pPr lvl="1"/>
            <a:r>
              <a:rPr lang="en-US" sz="2200" spc="-150" noProof="1" smtClean="0">
                <a:solidFill>
                  <a:srgbClr val="FF0000"/>
                </a:solidFill>
                <a:latin typeface="Courier New" pitchFamily="49" charset="0"/>
                <a:cs typeface="Courier New" pitchFamily="49" charset="0"/>
              </a:rPr>
              <a:t>constraint c_one_operand{</a:t>
            </a:r>
          </a:p>
          <a:p>
            <a:pPr lvl="2"/>
            <a:r>
              <a:rPr lang="en-US" sz="2200" spc="-150" noProof="1" smtClean="0">
                <a:solidFill>
                  <a:srgbClr val="FF0000"/>
                </a:solidFill>
                <a:latin typeface="Courier New" pitchFamily="49" charset="0"/>
                <a:cs typeface="Courier New" pitchFamily="49" charset="0"/>
              </a:rPr>
              <a:t>(opcode == CLR) || (opcode == NOT);}</a:t>
            </a:r>
          </a:p>
          <a:p>
            <a:pPr lvl="1"/>
            <a:r>
              <a:rPr lang="en-US" sz="2200" spc="-150" noProof="1" smtClean="0">
                <a:latin typeface="Courier New" pitchFamily="49" charset="0"/>
                <a:cs typeface="Courier New" pitchFamily="49" charset="0"/>
              </a:rPr>
              <a:t>.....</a:t>
            </a:r>
          </a:p>
          <a:p>
            <a:pPr lvl="1"/>
            <a:r>
              <a:rPr lang="en-US" sz="2200" spc="-150" noProof="1" smtClean="0">
                <a:latin typeface="Courier New" pitchFamily="49" charset="0"/>
                <a:cs typeface="Courier New" pitchFamily="49" charset="0"/>
              </a:rPr>
              <a:t>}</a:t>
            </a:r>
          </a:p>
          <a:p>
            <a:r>
              <a:rPr lang="en-US" sz="2200" spc="-150" noProof="1" smtClean="0">
                <a:latin typeface="Courier New" pitchFamily="49" charset="0"/>
                <a:cs typeface="Courier New" pitchFamily="49" charset="0"/>
              </a:rPr>
              <a:t>endclass</a:t>
            </a:r>
          </a:p>
          <a:p>
            <a:endParaRPr lang="en-US" sz="1050" spc="-150" noProof="1" smtClean="0">
              <a:latin typeface="Courier New" pitchFamily="49" charset="0"/>
              <a:cs typeface="Courier New" pitchFamily="49" charset="0"/>
            </a:endParaRPr>
          </a:p>
          <a:p>
            <a:r>
              <a:rPr lang="en-US" sz="2200" spc="-150" noProof="1" smtClean="0">
                <a:latin typeface="Courier New" pitchFamily="49" charset="0"/>
                <a:cs typeface="Courier New" pitchFamily="49" charset="0"/>
              </a:rPr>
              <a:t>initial begin</a:t>
            </a:r>
          </a:p>
          <a:p>
            <a:pPr lvl="1"/>
            <a:r>
              <a:rPr lang="en-US" sz="2200" spc="-150" noProof="1" smtClean="0">
                <a:latin typeface="Courier New" pitchFamily="49" charset="0"/>
                <a:cs typeface="Courier New" pitchFamily="49" charset="0"/>
              </a:rPr>
              <a:t>Instruction instr = new();</a:t>
            </a:r>
          </a:p>
          <a:p>
            <a:pPr lvl="1"/>
            <a:r>
              <a:rPr lang="en-US" sz="2200" spc="-150" noProof="1" smtClean="0">
                <a:latin typeface="Courier New" pitchFamily="49" charset="0"/>
                <a:cs typeface="Courier New" pitchFamily="49" charset="0"/>
              </a:rPr>
              <a:t>instr.constraint_mode(0);</a:t>
            </a:r>
          </a:p>
          <a:p>
            <a:pPr lvl="1"/>
            <a:r>
              <a:rPr lang="en-US" sz="2200" spc="-150" noProof="1" smtClean="0">
                <a:latin typeface="Courier New" pitchFamily="49" charset="0"/>
                <a:cs typeface="Courier New" pitchFamily="49" charset="0"/>
              </a:rPr>
              <a:t>instr.c_no_operands.constraint_mode(1);</a:t>
            </a:r>
          </a:p>
          <a:p>
            <a:pPr lvl="1"/>
            <a:r>
              <a:rPr lang="en-US" sz="2200" spc="-150" noProof="1" smtClean="0">
                <a:latin typeface="Courier New" pitchFamily="49" charset="0"/>
                <a:cs typeface="Courier New" pitchFamily="49" charset="0"/>
              </a:rPr>
              <a:t>`SV_RAND_CHECK(instr.randomize());</a:t>
            </a:r>
          </a:p>
          <a:p>
            <a:r>
              <a:rPr lang="en-US" sz="2200" spc="-150" noProof="1" smtClean="0">
                <a:latin typeface="Courier New" pitchFamily="49" charset="0"/>
                <a:cs typeface="Courier New" pitchFamily="49" charset="0"/>
              </a:rPr>
              <a:t>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smtClean="0"/>
              <a:t>6.12 Common Randomization Problems</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42</a:t>
            </a:fld>
            <a:endParaRPr lang="en-US"/>
          </a:p>
        </p:txBody>
      </p:sp>
      <p:sp>
        <p:nvSpPr>
          <p:cNvPr id="6" name="TextBox 5"/>
          <p:cNvSpPr txBox="1"/>
          <p:nvPr/>
        </p:nvSpPr>
        <p:spPr>
          <a:xfrm>
            <a:off x="234189" y="671691"/>
            <a:ext cx="8757411" cy="4031873"/>
          </a:xfrm>
          <a:prstGeom prst="rect">
            <a:avLst/>
          </a:prstGeom>
          <a:noFill/>
        </p:spPr>
        <p:txBody>
          <a:bodyPr wrap="square" rtlCol="0">
            <a:spAutoFit/>
          </a:bodyPr>
          <a:lstStyle/>
          <a:p>
            <a:pPr>
              <a:buFont typeface="Arial" pitchFamily="34" charset="0"/>
              <a:buChar char="•"/>
            </a:pPr>
            <a:r>
              <a:rPr lang="en-US" sz="2400" dirty="0" smtClean="0">
                <a:cs typeface="Times New Roman" pitchFamily="18" charset="0"/>
              </a:rPr>
              <a:t>Using a signed variable isn’t an issue if you control the values</a:t>
            </a:r>
          </a:p>
          <a:p>
            <a:endParaRPr lang="en-US" sz="2400" dirty="0" smtClean="0">
              <a:cs typeface="Times New Roman" pitchFamily="18" charset="0"/>
            </a:endParaRPr>
          </a:p>
          <a:p>
            <a:endParaRPr lang="en-US" sz="1600" dirty="0" smtClean="0">
              <a:cs typeface="Times New Roman" pitchFamily="18" charset="0"/>
            </a:endParaRPr>
          </a:p>
          <a:p>
            <a:pPr>
              <a:buFont typeface="Arial" pitchFamily="34" charset="0"/>
              <a:buChar char="•"/>
            </a:pPr>
            <a:r>
              <a:rPr lang="en-US" sz="2400" dirty="0" smtClean="0">
                <a:cs typeface="Times New Roman" pitchFamily="18" charset="0"/>
              </a:rPr>
              <a:t>However, a randomized signed variable will produce negative values</a:t>
            </a:r>
          </a:p>
          <a:p>
            <a:endParaRPr lang="en-US" sz="2400" dirty="0" smtClean="0">
              <a:cs typeface="Times New Roman" pitchFamily="18" charset="0"/>
            </a:endParaRPr>
          </a:p>
          <a:p>
            <a:endParaRPr lang="en-US" sz="2400" dirty="0" smtClean="0">
              <a:cs typeface="Times New Roman" pitchFamily="18" charset="0"/>
            </a:endParaRPr>
          </a:p>
          <a:p>
            <a:endParaRPr lang="en-US" sz="2400" dirty="0" smtClean="0">
              <a:cs typeface="Times New Roman" pitchFamily="18" charset="0"/>
            </a:endParaRPr>
          </a:p>
          <a:p>
            <a:endParaRPr lang="en-US" sz="2400" dirty="0" smtClean="0">
              <a:cs typeface="Times New Roman" pitchFamily="18" charset="0"/>
            </a:endParaRPr>
          </a:p>
          <a:p>
            <a:endParaRPr lang="en-US" sz="2400" dirty="0" smtClean="0">
              <a:cs typeface="Times New Roman" pitchFamily="18" charset="0"/>
            </a:endParaRPr>
          </a:p>
          <a:p>
            <a:pPr>
              <a:buFont typeface="Arial" pitchFamily="34" charset="0"/>
              <a:buChar char="•"/>
            </a:pPr>
            <a:endParaRPr lang="en-US" sz="2400" dirty="0" smtClean="0">
              <a:cs typeface="Times New Roman" pitchFamily="18" charset="0"/>
            </a:endParaRPr>
          </a:p>
          <a:p>
            <a:pPr>
              <a:buFont typeface="Arial" pitchFamily="34" charset="0"/>
              <a:buChar char="•"/>
            </a:pPr>
            <a:r>
              <a:rPr lang="en-US" sz="2400" dirty="0" smtClean="0">
                <a:cs typeface="Times New Roman" pitchFamily="18" charset="0"/>
              </a:rPr>
              <a:t>Some valid solutions of </a:t>
            </a:r>
            <a:r>
              <a:rPr lang="en-US" sz="2200" dirty="0" smtClean="0">
                <a:latin typeface="Courier New" pitchFamily="49" charset="0"/>
                <a:cs typeface="Courier New" pitchFamily="49" charset="0"/>
              </a:rPr>
              <a:t>{pkt1_len, pkt2_len}</a:t>
            </a:r>
            <a:r>
              <a:rPr lang="en-US" sz="2200" spc="-300" dirty="0" smtClean="0">
                <a:latin typeface="Courier New" pitchFamily="49" charset="0"/>
                <a:cs typeface="Courier New" pitchFamily="49" charset="0"/>
              </a:rPr>
              <a:t> </a:t>
            </a:r>
            <a:r>
              <a:rPr lang="en-US" sz="2400" dirty="0" smtClean="0">
                <a:cs typeface="Times New Roman" pitchFamily="18" charset="0"/>
              </a:rPr>
              <a:t>are:</a:t>
            </a:r>
          </a:p>
        </p:txBody>
      </p:sp>
      <p:sp>
        <p:nvSpPr>
          <p:cNvPr id="9" name="TextBox 8"/>
          <p:cNvSpPr txBox="1"/>
          <p:nvPr/>
        </p:nvSpPr>
        <p:spPr>
          <a:xfrm>
            <a:off x="762000" y="1066800"/>
            <a:ext cx="3499676" cy="430887"/>
          </a:xfrm>
          <a:prstGeom prst="rect">
            <a:avLst/>
          </a:prstGeom>
          <a:solidFill>
            <a:srgbClr val="FFFFCC"/>
          </a:solidFill>
          <a:ln>
            <a:solidFill>
              <a:schemeClr val="tx1"/>
            </a:solidFill>
          </a:ln>
        </p:spPr>
        <p:txBody>
          <a:bodyPr wrap="none" rtlCol="0">
            <a:spAutoFit/>
          </a:bodyPr>
          <a:lstStyle/>
          <a:p>
            <a:r>
              <a:rPr lang="en-US" sz="2200" spc="-150" noProof="1" smtClean="0">
                <a:latin typeface="Courier New" pitchFamily="49" charset="0"/>
                <a:cs typeface="Courier New" pitchFamily="49" charset="0"/>
              </a:rPr>
              <a:t>for (int i=0;i&lt;=5;i++)</a:t>
            </a:r>
          </a:p>
        </p:txBody>
      </p:sp>
      <p:sp>
        <p:nvSpPr>
          <p:cNvPr id="11" name="TextBox 10"/>
          <p:cNvSpPr txBox="1"/>
          <p:nvPr/>
        </p:nvSpPr>
        <p:spPr>
          <a:xfrm>
            <a:off x="685800" y="2209800"/>
            <a:ext cx="7924800" cy="1446550"/>
          </a:xfrm>
          <a:prstGeom prst="rect">
            <a:avLst/>
          </a:prstGeom>
          <a:solidFill>
            <a:srgbClr val="FFFFCC"/>
          </a:solidFill>
          <a:ln>
            <a:solidFill>
              <a:schemeClr val="tx1"/>
            </a:solidFill>
          </a:ln>
        </p:spPr>
        <p:txBody>
          <a:bodyPr wrap="square" rtlCol="0">
            <a:spAutoFit/>
          </a:bodyPr>
          <a:lstStyle/>
          <a:p>
            <a:r>
              <a:rPr lang="en-US" sz="2200" spc="-150" noProof="1" smtClean="0">
                <a:latin typeface="Courier New" pitchFamily="49" charset="0"/>
                <a:cs typeface="Courier New" pitchFamily="49" charset="0"/>
              </a:rPr>
              <a:t>class SignedVars;</a:t>
            </a:r>
          </a:p>
          <a:p>
            <a:pPr lvl="1"/>
            <a:r>
              <a:rPr lang="en-US" sz="2200" spc="-150" noProof="1" smtClean="0">
                <a:latin typeface="Courier New" pitchFamily="49" charset="0"/>
                <a:cs typeface="Courier New" pitchFamily="49" charset="0"/>
              </a:rPr>
              <a:t>rand byte pkt1_len, pk2_len;</a:t>
            </a:r>
          </a:p>
          <a:p>
            <a:pPr lvl="1"/>
            <a:r>
              <a:rPr lang="en-US" sz="2200" spc="-150" noProof="1" smtClean="0">
                <a:latin typeface="Courier New" pitchFamily="49" charset="0"/>
                <a:cs typeface="Courier New" pitchFamily="49" charset="0"/>
              </a:rPr>
              <a:t>constraint total_len {pkt1_len + pk2_len == 64;}</a:t>
            </a:r>
          </a:p>
          <a:p>
            <a:r>
              <a:rPr lang="en-US" sz="2200" spc="-150" noProof="1" smtClean="0">
                <a:latin typeface="Courier New" pitchFamily="49" charset="0"/>
                <a:cs typeface="Courier New" pitchFamily="49" charset="0"/>
              </a:rPr>
              <a:t>endclass</a:t>
            </a:r>
          </a:p>
        </p:txBody>
      </p:sp>
      <p:sp>
        <p:nvSpPr>
          <p:cNvPr id="10" name="TextBox 9"/>
          <p:cNvSpPr txBox="1"/>
          <p:nvPr/>
        </p:nvSpPr>
        <p:spPr>
          <a:xfrm>
            <a:off x="457200" y="4724400"/>
            <a:ext cx="1883849" cy="1107996"/>
          </a:xfrm>
          <a:prstGeom prst="rect">
            <a:avLst/>
          </a:prstGeom>
          <a:solidFill>
            <a:srgbClr val="CCFFFF"/>
          </a:solidFill>
          <a:ln>
            <a:solidFill>
              <a:schemeClr val="tx1"/>
            </a:solidFill>
          </a:ln>
        </p:spPr>
        <p:txBody>
          <a:bodyPr wrap="none" rtlCol="0">
            <a:spAutoFit/>
          </a:bodyPr>
          <a:lstStyle/>
          <a:p>
            <a:r>
              <a:rPr lang="en-US" sz="2200" noProof="1" smtClean="0">
                <a:latin typeface="Courier New" pitchFamily="49" charset="0"/>
                <a:cs typeface="Courier New" pitchFamily="49" charset="0"/>
              </a:rPr>
              <a:t>(32,32)</a:t>
            </a:r>
          </a:p>
          <a:p>
            <a:r>
              <a:rPr lang="en-US" sz="2200" noProof="1" smtClean="0">
                <a:latin typeface="Courier New" pitchFamily="49" charset="0"/>
                <a:cs typeface="Courier New" pitchFamily="49" charset="0"/>
              </a:rPr>
              <a:t>(2,62)</a:t>
            </a:r>
          </a:p>
          <a:p>
            <a:r>
              <a:rPr lang="en-US" sz="2200" noProof="1" smtClean="0">
                <a:solidFill>
                  <a:srgbClr val="FF0000"/>
                </a:solidFill>
                <a:latin typeface="Courier New" pitchFamily="49" charset="0"/>
                <a:cs typeface="Courier New" pitchFamily="49" charset="0"/>
              </a:rPr>
              <a:t>(-63, 127)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10" end="1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uiExpand="1" animBg="1"/>
      <p:bldP spid="11" grpId="0" uiExpand="1" animBg="1"/>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6.12.1  Use Signed Values with care</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43</a:t>
            </a:fld>
            <a:endParaRPr lang="en-US" dirty="0"/>
          </a:p>
        </p:txBody>
      </p:sp>
      <p:sp>
        <p:nvSpPr>
          <p:cNvPr id="6" name="TextBox 5"/>
          <p:cNvSpPr txBox="1"/>
          <p:nvPr/>
        </p:nvSpPr>
        <p:spPr>
          <a:xfrm>
            <a:off x="234189" y="671691"/>
            <a:ext cx="8757411" cy="4154984"/>
          </a:xfrm>
          <a:prstGeom prst="rect">
            <a:avLst/>
          </a:prstGeom>
          <a:noFill/>
        </p:spPr>
        <p:txBody>
          <a:bodyPr wrap="square" rtlCol="0">
            <a:spAutoFit/>
          </a:bodyPr>
          <a:lstStyle/>
          <a:p>
            <a:pPr>
              <a:buFont typeface="Arial" pitchFamily="34" charset="0"/>
              <a:buChar char="•"/>
            </a:pPr>
            <a:r>
              <a:rPr lang="en-US" sz="2400" dirty="0" smtClean="0">
                <a:cs typeface="Times New Roman" pitchFamily="18" charset="0"/>
              </a:rPr>
              <a:t>Might be temped to declare </a:t>
            </a:r>
            <a:r>
              <a:rPr lang="en-US" sz="2200" spc="-150" dirty="0" smtClean="0">
                <a:latin typeface="Courier New" pitchFamily="49" charset="0"/>
                <a:cs typeface="Courier New" pitchFamily="49" charset="0"/>
              </a:rPr>
              <a:t>pkt1_len, pk2_len </a:t>
            </a:r>
            <a:r>
              <a:rPr lang="en-US" sz="2400" dirty="0" smtClean="0"/>
              <a:t>as large unsigned</a:t>
            </a:r>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r>
              <a:rPr lang="en-US" sz="2400" dirty="0" smtClean="0">
                <a:cs typeface="Times New Roman" pitchFamily="18" charset="0"/>
              </a:rPr>
              <a:t>A valid solution of </a:t>
            </a:r>
            <a:r>
              <a:rPr lang="en-US" sz="2200" spc="-150" dirty="0" smtClean="0">
                <a:latin typeface="Courier New" pitchFamily="49" charset="0"/>
                <a:cs typeface="Courier New" pitchFamily="49" charset="0"/>
              </a:rPr>
              <a:t>{pkt1_len, pkt2_len} </a:t>
            </a:r>
            <a:r>
              <a:rPr lang="en-US" sz="2400" dirty="0" smtClean="0">
                <a:cs typeface="Times New Roman" pitchFamily="18" charset="0"/>
              </a:rPr>
              <a:t>is  			</a:t>
            </a:r>
          </a:p>
          <a:p>
            <a:endParaRPr lang="en-US" sz="2400" dirty="0" smtClean="0">
              <a:cs typeface="Times New Roman" pitchFamily="18" charset="0"/>
            </a:endParaRPr>
          </a:p>
          <a:p>
            <a:endParaRPr lang="en-US" sz="2400" dirty="0" smtClean="0">
              <a:cs typeface="Times New Roman" pitchFamily="18" charset="0"/>
            </a:endParaRPr>
          </a:p>
          <a:p>
            <a:pPr>
              <a:buFont typeface="Arial" pitchFamily="34" charset="0"/>
              <a:buChar char="•"/>
            </a:pPr>
            <a:r>
              <a:rPr lang="en-US" sz="2400" dirty="0" smtClean="0">
                <a:cs typeface="Times New Roman" pitchFamily="18" charset="0"/>
              </a:rPr>
              <a:t>One solution is to constrain the max values of </a:t>
            </a:r>
            <a:r>
              <a:rPr lang="en-US" sz="2200" spc="-300" dirty="0" smtClean="0">
                <a:latin typeface="Courier New" pitchFamily="49" charset="0"/>
                <a:cs typeface="Courier New" pitchFamily="49" charset="0"/>
              </a:rPr>
              <a:t>pkt1_len and pk2_len</a:t>
            </a:r>
          </a:p>
          <a:p>
            <a:pPr>
              <a:buFont typeface="Arial" pitchFamily="34" charset="0"/>
              <a:buChar char="•"/>
            </a:pPr>
            <a:r>
              <a:rPr lang="en-US" sz="2400" dirty="0" smtClean="0">
                <a:cs typeface="Times New Roman" pitchFamily="18" charset="0"/>
              </a:rPr>
              <a:t>Best solution is to only use values as wide as required</a:t>
            </a:r>
          </a:p>
        </p:txBody>
      </p:sp>
      <p:sp>
        <p:nvSpPr>
          <p:cNvPr id="14" name="TextBox 13"/>
          <p:cNvSpPr txBox="1"/>
          <p:nvPr/>
        </p:nvSpPr>
        <p:spPr>
          <a:xfrm>
            <a:off x="457200" y="1143000"/>
            <a:ext cx="7848600" cy="1446550"/>
          </a:xfrm>
          <a:prstGeom prst="rect">
            <a:avLst/>
          </a:prstGeom>
          <a:solidFill>
            <a:srgbClr val="FFFFCC"/>
          </a:solidFill>
          <a:ln>
            <a:solidFill>
              <a:schemeClr val="tx1"/>
            </a:solidFill>
          </a:ln>
        </p:spPr>
        <p:txBody>
          <a:bodyPr wrap="square" rtlCol="0">
            <a:spAutoFit/>
          </a:bodyPr>
          <a:lstStyle/>
          <a:p>
            <a:r>
              <a:rPr lang="en-US" sz="2200" spc="-150" noProof="1" smtClean="0">
                <a:latin typeface="Courier New" pitchFamily="49" charset="0"/>
                <a:cs typeface="Courier New" pitchFamily="49" charset="0"/>
              </a:rPr>
              <a:t>class Vars32;</a:t>
            </a:r>
          </a:p>
          <a:p>
            <a:pPr lvl="1"/>
            <a:r>
              <a:rPr lang="en-US" sz="2200" spc="-150" noProof="1" smtClean="0">
                <a:latin typeface="Courier New" pitchFamily="49" charset="0"/>
                <a:cs typeface="Courier New" pitchFamily="49" charset="0"/>
              </a:rPr>
              <a:t>rand bit [31:0] pkt1_len, pk2_len; </a:t>
            </a:r>
          </a:p>
          <a:p>
            <a:pPr lvl="1"/>
            <a:r>
              <a:rPr lang="en-US" sz="2200" spc="-150" noProof="1" smtClean="0">
                <a:latin typeface="Courier New" pitchFamily="49" charset="0"/>
                <a:cs typeface="Courier New" pitchFamily="49" charset="0"/>
              </a:rPr>
              <a:t>constraint total_len {pkt1_len + pk2_len == 64;}</a:t>
            </a:r>
          </a:p>
          <a:p>
            <a:r>
              <a:rPr lang="en-US" sz="2200" spc="-150" noProof="1" smtClean="0">
                <a:latin typeface="Courier New" pitchFamily="49" charset="0"/>
                <a:cs typeface="Courier New" pitchFamily="49" charset="0"/>
              </a:rPr>
              <a:t>endclass</a:t>
            </a:r>
          </a:p>
        </p:txBody>
      </p:sp>
      <p:sp>
        <p:nvSpPr>
          <p:cNvPr id="10" name="TextBox 9"/>
          <p:cNvSpPr txBox="1"/>
          <p:nvPr/>
        </p:nvSpPr>
        <p:spPr>
          <a:xfrm>
            <a:off x="381000" y="4800600"/>
            <a:ext cx="8458200" cy="1446550"/>
          </a:xfrm>
          <a:prstGeom prst="rect">
            <a:avLst/>
          </a:prstGeom>
          <a:solidFill>
            <a:srgbClr val="FFFFCC"/>
          </a:solidFill>
          <a:ln>
            <a:solidFill>
              <a:schemeClr val="tx1"/>
            </a:solidFill>
          </a:ln>
        </p:spPr>
        <p:txBody>
          <a:bodyPr wrap="square" rtlCol="0">
            <a:spAutoFit/>
          </a:bodyPr>
          <a:lstStyle/>
          <a:p>
            <a:r>
              <a:rPr lang="en-US" sz="2200" spc="-150" noProof="1" smtClean="0">
                <a:latin typeface="Courier New" pitchFamily="49" charset="0"/>
                <a:cs typeface="Courier New" pitchFamily="49" charset="0"/>
              </a:rPr>
              <a:t>class Vars8;</a:t>
            </a:r>
          </a:p>
          <a:p>
            <a:r>
              <a:rPr lang="en-US" sz="2200" spc="-150" noProof="1" smtClean="0">
                <a:latin typeface="Courier New" pitchFamily="49" charset="0"/>
                <a:cs typeface="Courier New" pitchFamily="49" charset="0"/>
              </a:rPr>
              <a:t>   rand bit [7:0] pkt1_len, pkt2_len; </a:t>
            </a:r>
          </a:p>
          <a:p>
            <a:r>
              <a:rPr lang="en-US" sz="2200" spc="-150" noProof="1" smtClean="0">
                <a:latin typeface="Courier New" pitchFamily="49" charset="0"/>
                <a:cs typeface="Courier New" pitchFamily="49" charset="0"/>
              </a:rPr>
              <a:t>   constraint total_len {pkt1_len + pkt2_len == 9’d64;}</a:t>
            </a:r>
          </a:p>
          <a:p>
            <a:r>
              <a:rPr lang="en-US" sz="2200" spc="-150" noProof="1" smtClean="0">
                <a:latin typeface="Courier New" pitchFamily="49" charset="0"/>
                <a:cs typeface="Courier New" pitchFamily="49" charset="0"/>
              </a:rPr>
              <a:t>endclass</a:t>
            </a:r>
          </a:p>
        </p:txBody>
      </p:sp>
      <p:sp>
        <p:nvSpPr>
          <p:cNvPr id="9" name="TextBox 8"/>
          <p:cNvSpPr txBox="1"/>
          <p:nvPr/>
        </p:nvSpPr>
        <p:spPr>
          <a:xfrm>
            <a:off x="457200" y="3276600"/>
            <a:ext cx="6814686" cy="430887"/>
          </a:xfrm>
          <a:prstGeom prst="rect">
            <a:avLst/>
          </a:prstGeom>
          <a:solidFill>
            <a:srgbClr val="CCFFFF"/>
          </a:solidFill>
          <a:ln>
            <a:solidFill>
              <a:schemeClr val="tx1"/>
            </a:solidFill>
          </a:ln>
        </p:spPr>
        <p:txBody>
          <a:bodyPr wrap="none" rtlCol="0">
            <a:spAutoFit/>
          </a:bodyPr>
          <a:lstStyle/>
          <a:p>
            <a:r>
              <a:rPr lang="en-US" sz="2200" spc="-150" noProof="1" smtClean="0">
                <a:latin typeface="Courier New" pitchFamily="49" charset="0"/>
                <a:cs typeface="Courier New" pitchFamily="49" charset="0"/>
              </a:rPr>
              <a:t>(32’h80000040, 32’h80000000) = 32’h40=32’d64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4" grpId="0" uiExpand="1" animBg="1"/>
      <p:bldP spid="10" grpId="0" animBg="1"/>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6.12.2  Solver performance Tips</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44</a:t>
            </a:fld>
            <a:endParaRPr lang="en-US" dirty="0"/>
          </a:p>
        </p:txBody>
      </p:sp>
      <p:sp>
        <p:nvSpPr>
          <p:cNvPr id="6" name="TextBox 5"/>
          <p:cNvSpPr txBox="1"/>
          <p:nvPr/>
        </p:nvSpPr>
        <p:spPr>
          <a:xfrm>
            <a:off x="234189" y="671691"/>
            <a:ext cx="8757411" cy="4154984"/>
          </a:xfrm>
          <a:prstGeom prst="rect">
            <a:avLst/>
          </a:prstGeom>
          <a:noFill/>
        </p:spPr>
        <p:txBody>
          <a:bodyPr wrap="square" rtlCol="0">
            <a:spAutoFit/>
          </a:bodyPr>
          <a:lstStyle/>
          <a:p>
            <a:pPr>
              <a:buFont typeface="Arial" pitchFamily="34" charset="0"/>
              <a:buChar char="•"/>
            </a:pPr>
            <a:r>
              <a:rPr lang="en-US" sz="2400" dirty="0" smtClean="0">
                <a:cs typeface="Times New Roman" pitchFamily="18" charset="0"/>
              </a:rPr>
              <a:t>Operators like </a:t>
            </a:r>
            <a:r>
              <a:rPr lang="en-US" sz="2200" dirty="0" smtClean="0">
                <a:latin typeface="Courier New" pitchFamily="49" charset="0"/>
                <a:cs typeface="Courier New" pitchFamily="49" charset="0"/>
              </a:rPr>
              <a:t>/</a:t>
            </a:r>
            <a:r>
              <a:rPr lang="en-US" sz="2400" dirty="0" smtClean="0">
                <a:cs typeface="Times New Roman" pitchFamily="18" charset="0"/>
              </a:rPr>
              <a:t>, </a:t>
            </a:r>
            <a:r>
              <a:rPr lang="en-US" sz="2200" dirty="0" smtClean="0">
                <a:latin typeface="Courier New" pitchFamily="49" charset="0"/>
                <a:cs typeface="Courier New" pitchFamily="49" charset="0"/>
              </a:rPr>
              <a:t>*</a:t>
            </a:r>
            <a:r>
              <a:rPr lang="en-US" sz="2400" dirty="0" smtClean="0">
                <a:cs typeface="Times New Roman" pitchFamily="18" charset="0"/>
              </a:rPr>
              <a:t>, </a:t>
            </a:r>
            <a:r>
              <a:rPr lang="en-US" sz="2200" dirty="0" smtClean="0">
                <a:latin typeface="Courier New" pitchFamily="49" charset="0"/>
                <a:cs typeface="Courier New" pitchFamily="49" charset="0"/>
              </a:rPr>
              <a:t>%</a:t>
            </a:r>
            <a:r>
              <a:rPr lang="en-US" sz="2400" dirty="0" smtClean="0">
                <a:cs typeface="Times New Roman" pitchFamily="18" charset="0"/>
              </a:rPr>
              <a:t> will slow down the constraint solver</a:t>
            </a:r>
          </a:p>
          <a:p>
            <a:pPr>
              <a:buFont typeface="Arial" pitchFamily="34" charset="0"/>
              <a:buChar char="•"/>
            </a:pPr>
            <a:r>
              <a:rPr lang="en-US" sz="2400" dirty="0" smtClean="0">
                <a:cs typeface="Times New Roman" pitchFamily="18" charset="0"/>
              </a:rPr>
              <a:t>Use left shifts for multiply by 2</a:t>
            </a:r>
          </a:p>
          <a:p>
            <a:pPr>
              <a:buFont typeface="Arial" pitchFamily="34" charset="0"/>
              <a:buChar char="•"/>
            </a:pPr>
            <a:r>
              <a:rPr lang="en-US" sz="2400" dirty="0" smtClean="0">
                <a:cs typeface="Times New Roman" pitchFamily="18" charset="0"/>
              </a:rPr>
              <a:t>Use right shifts for divide by 2</a:t>
            </a:r>
          </a:p>
          <a:p>
            <a:pPr>
              <a:buFont typeface="Arial" pitchFamily="34" charset="0"/>
              <a:buChar char="•"/>
            </a:pPr>
            <a:r>
              <a:rPr lang="en-US" sz="2400" dirty="0" smtClean="0">
                <a:cs typeface="Times New Roman" pitchFamily="18" charset="0"/>
              </a:rPr>
              <a:t>Use bit-wise AND and mask for modulo by 2</a:t>
            </a:r>
          </a:p>
          <a:p>
            <a:r>
              <a:rPr lang="es-ES" sz="2400" i="1" dirty="0" smtClean="0"/>
              <a:t>x</a:t>
            </a:r>
            <a:r>
              <a:rPr lang="es-ES" sz="2400" dirty="0" smtClean="0"/>
              <a:t> % y </a:t>
            </a:r>
            <a:r>
              <a:rPr lang="es-ES" sz="2400" dirty="0" smtClean="0">
                <a:sym typeface="Wingdings" pitchFamily="2" charset="2"/>
              </a:rPr>
              <a:t></a:t>
            </a:r>
            <a:r>
              <a:rPr lang="es-ES" sz="2400" dirty="0" smtClean="0"/>
              <a:t>(</a:t>
            </a:r>
            <a:r>
              <a:rPr lang="es-ES" sz="2400" i="1" dirty="0" smtClean="0"/>
              <a:t>x</a:t>
            </a:r>
            <a:r>
              <a:rPr lang="es-ES" sz="2400" dirty="0" smtClean="0"/>
              <a:t> &amp; (</a:t>
            </a:r>
            <a:r>
              <a:rPr lang="es-ES" sz="2400" i="1" dirty="0" smtClean="0"/>
              <a:t>y</a:t>
            </a:r>
            <a:r>
              <a:rPr lang="es-ES" sz="2400" dirty="0" smtClean="0"/>
              <a:t> − 1))</a:t>
            </a:r>
          </a:p>
          <a:p>
            <a:endParaRPr lang="es-ES" sz="2400" dirty="0" smtClean="0"/>
          </a:p>
          <a:p>
            <a:endParaRPr lang="es-ES" sz="2400" dirty="0" smtClean="0"/>
          </a:p>
          <a:p>
            <a:endParaRPr lang="es-ES" sz="2400" dirty="0" smtClean="0"/>
          </a:p>
          <a:p>
            <a:endParaRPr lang="es-ES" sz="2400" dirty="0" smtClean="0"/>
          </a:p>
          <a:p>
            <a:endParaRPr lang="es-ES" sz="2400" dirty="0" smtClean="0"/>
          </a:p>
          <a:p>
            <a:pPr>
              <a:buFont typeface="Arial" pitchFamily="34" charset="0"/>
              <a:buChar char="•"/>
            </a:pPr>
            <a:r>
              <a:rPr lang="es-ES" sz="2400" dirty="0" smtClean="0"/>
              <a:t>Use </a:t>
            </a:r>
            <a:r>
              <a:rPr lang="es-ES" sz="2200" spc="-150" dirty="0" smtClean="0">
                <a:latin typeface="Courier New" pitchFamily="49" charset="0"/>
                <a:cs typeface="Courier New" pitchFamily="49" charset="0"/>
              </a:rPr>
              <a:t>$urandom </a:t>
            </a:r>
            <a:r>
              <a:rPr lang="es-ES" sz="2400" dirty="0" smtClean="0"/>
              <a:t>or </a:t>
            </a:r>
            <a:r>
              <a:rPr lang="es-ES" sz="2200" spc="-150" dirty="0" smtClean="0">
                <a:latin typeface="Courier New" pitchFamily="49" charset="0"/>
                <a:cs typeface="Courier New" pitchFamily="49" charset="0"/>
              </a:rPr>
              <a:t>$urandom_range </a:t>
            </a:r>
            <a:r>
              <a:rPr lang="es-ES" sz="2400" dirty="0" smtClean="0"/>
              <a:t>instead of the solver.</a:t>
            </a:r>
          </a:p>
        </p:txBody>
      </p:sp>
      <p:grpSp>
        <p:nvGrpSpPr>
          <p:cNvPr id="2" name="Group 14"/>
          <p:cNvGrpSpPr/>
          <p:nvPr/>
        </p:nvGrpSpPr>
        <p:grpSpPr>
          <a:xfrm>
            <a:off x="304800" y="2667000"/>
            <a:ext cx="1636987" cy="1200329"/>
            <a:chOff x="762000" y="3048000"/>
            <a:chExt cx="1636987" cy="1200329"/>
          </a:xfrm>
        </p:grpSpPr>
        <p:sp>
          <p:nvSpPr>
            <p:cNvPr id="9" name="TextBox 8"/>
            <p:cNvSpPr txBox="1"/>
            <p:nvPr/>
          </p:nvSpPr>
          <p:spPr>
            <a:xfrm>
              <a:off x="762000" y="3048000"/>
              <a:ext cx="1636987" cy="1200329"/>
            </a:xfrm>
            <a:prstGeom prst="rect">
              <a:avLst/>
            </a:prstGeom>
            <a:noFill/>
            <a:ln>
              <a:solidFill>
                <a:schemeClr val="tx1"/>
              </a:solidFill>
            </a:ln>
          </p:spPr>
          <p:txBody>
            <a:bodyPr wrap="square" rtlCol="0">
              <a:spAutoFit/>
            </a:bodyPr>
            <a:lstStyle/>
            <a:p>
              <a:r>
                <a:rPr lang="en-US" sz="2400" dirty="0" smtClean="0">
                  <a:cs typeface="Times New Roman" pitchFamily="18" charset="0"/>
                </a:rPr>
                <a:t>9%4 = 1001</a:t>
              </a:r>
            </a:p>
            <a:p>
              <a:r>
                <a:rPr lang="en-US" sz="2400" dirty="0" smtClean="0">
                  <a:cs typeface="Times New Roman" pitchFamily="18" charset="0"/>
                </a:rPr>
                <a:t>        &amp; 0011</a:t>
              </a:r>
            </a:p>
            <a:p>
              <a:r>
                <a:rPr lang="en-US" sz="2400" dirty="0" smtClean="0">
                  <a:cs typeface="Times New Roman" pitchFamily="18" charset="0"/>
                </a:rPr>
                <a:t>            0001</a:t>
              </a:r>
            </a:p>
          </p:txBody>
        </p:sp>
        <p:cxnSp>
          <p:nvCxnSpPr>
            <p:cNvPr id="13" name="Straight Connector 12"/>
            <p:cNvCxnSpPr/>
            <p:nvPr/>
          </p:nvCxnSpPr>
          <p:spPr>
            <a:xfrm rot="10800000">
              <a:off x="1447800" y="3810000"/>
              <a:ext cx="914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 name="Group 15"/>
          <p:cNvGrpSpPr/>
          <p:nvPr/>
        </p:nvGrpSpPr>
        <p:grpSpPr>
          <a:xfrm>
            <a:off x="2362200" y="2667000"/>
            <a:ext cx="1636987" cy="1200329"/>
            <a:chOff x="762000" y="3048000"/>
            <a:chExt cx="1636987" cy="1200329"/>
          </a:xfrm>
        </p:grpSpPr>
        <p:sp>
          <p:nvSpPr>
            <p:cNvPr id="17" name="TextBox 16"/>
            <p:cNvSpPr txBox="1"/>
            <p:nvPr/>
          </p:nvSpPr>
          <p:spPr>
            <a:xfrm>
              <a:off x="762000" y="3048000"/>
              <a:ext cx="1636987" cy="1200329"/>
            </a:xfrm>
            <a:prstGeom prst="rect">
              <a:avLst/>
            </a:prstGeom>
            <a:noFill/>
            <a:ln>
              <a:solidFill>
                <a:schemeClr val="tx1"/>
              </a:solidFill>
            </a:ln>
          </p:spPr>
          <p:txBody>
            <a:bodyPr wrap="square" rtlCol="0">
              <a:spAutoFit/>
            </a:bodyPr>
            <a:lstStyle/>
            <a:p>
              <a:r>
                <a:rPr lang="en-US" sz="2400" dirty="0" smtClean="0">
                  <a:cs typeface="Times New Roman" pitchFamily="18" charset="0"/>
                </a:rPr>
                <a:t>8%4 = 1000</a:t>
              </a:r>
            </a:p>
            <a:p>
              <a:r>
                <a:rPr lang="en-US" sz="2400" dirty="0" smtClean="0">
                  <a:cs typeface="Times New Roman" pitchFamily="18" charset="0"/>
                </a:rPr>
                <a:t>        &amp; 0011</a:t>
              </a:r>
            </a:p>
            <a:p>
              <a:r>
                <a:rPr lang="en-US" sz="2400" dirty="0" smtClean="0">
                  <a:cs typeface="Times New Roman" pitchFamily="18" charset="0"/>
                </a:rPr>
                <a:t>            0000</a:t>
              </a:r>
            </a:p>
          </p:txBody>
        </p:sp>
        <p:cxnSp>
          <p:nvCxnSpPr>
            <p:cNvPr id="18" name="Straight Connector 17"/>
            <p:cNvCxnSpPr/>
            <p:nvPr/>
          </p:nvCxnSpPr>
          <p:spPr>
            <a:xfrm rot="10800000">
              <a:off x="1447800" y="3810000"/>
              <a:ext cx="914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smtClean="0"/>
              <a:t>6.13  Iterative and Array Constraints</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45</a:t>
            </a:fld>
            <a:endParaRPr lang="en-US"/>
          </a:p>
        </p:txBody>
      </p:sp>
      <p:sp>
        <p:nvSpPr>
          <p:cNvPr id="6" name="TextBox 5"/>
          <p:cNvSpPr txBox="1"/>
          <p:nvPr/>
        </p:nvSpPr>
        <p:spPr>
          <a:xfrm>
            <a:off x="234189" y="671691"/>
            <a:ext cx="8757411" cy="6124754"/>
          </a:xfrm>
          <a:prstGeom prst="rect">
            <a:avLst/>
          </a:prstGeom>
          <a:noFill/>
        </p:spPr>
        <p:txBody>
          <a:bodyPr wrap="square" rtlCol="0">
            <a:spAutoFit/>
          </a:bodyPr>
          <a:lstStyle/>
          <a:p>
            <a:pPr>
              <a:buFont typeface="Arial" pitchFamily="34" charset="0"/>
              <a:buChar char="•"/>
            </a:pPr>
            <a:r>
              <a:rPr lang="en-US" sz="2400" dirty="0" smtClean="0">
                <a:cs typeface="Times New Roman" pitchFamily="18" charset="0"/>
              </a:rPr>
              <a:t>Constraining the size of an array</a:t>
            </a:r>
          </a:p>
          <a:p>
            <a:pPr>
              <a:buFont typeface="Arial" pitchFamily="34" charset="0"/>
              <a:buChar char="•"/>
            </a:pPr>
            <a:endParaRPr lang="en-US" sz="2400" dirty="0" smtClean="0">
              <a:cs typeface="Times New Roman" pitchFamily="18" charset="0"/>
            </a:endParaRPr>
          </a:p>
          <a:p>
            <a:pPr>
              <a:buFont typeface="Arial" pitchFamily="34" charset="0"/>
              <a:buChar char="•"/>
            </a:pPr>
            <a:endParaRPr lang="en-US" sz="2400" dirty="0" smtClean="0">
              <a:cs typeface="Times New Roman" pitchFamily="18" charset="0"/>
            </a:endParaRPr>
          </a:p>
          <a:p>
            <a:pPr>
              <a:buFont typeface="Arial" pitchFamily="34" charset="0"/>
              <a:buChar char="•"/>
            </a:pPr>
            <a:endParaRPr lang="en-US" sz="2400" dirty="0" smtClean="0">
              <a:cs typeface="Times New Roman" pitchFamily="18" charset="0"/>
            </a:endParaRPr>
          </a:p>
          <a:p>
            <a:pPr>
              <a:buFont typeface="Arial" pitchFamily="34" charset="0"/>
              <a:buChar char="•"/>
            </a:pPr>
            <a:endParaRPr lang="en-US" sz="2400" dirty="0" smtClean="0">
              <a:cs typeface="Times New Roman" pitchFamily="18" charset="0"/>
            </a:endParaRPr>
          </a:p>
          <a:p>
            <a:endParaRPr lang="en-US" sz="1400" dirty="0" smtClean="0">
              <a:cs typeface="Times New Roman" pitchFamily="18" charset="0"/>
            </a:endParaRPr>
          </a:p>
          <a:p>
            <a:pPr>
              <a:buFont typeface="Arial" pitchFamily="34" charset="0"/>
              <a:buChar char="•"/>
            </a:pPr>
            <a:r>
              <a:rPr lang="en-US" sz="2400" dirty="0" smtClean="0">
                <a:cs typeface="Times New Roman" pitchFamily="18" charset="0"/>
              </a:rPr>
              <a:t>Constraining the elements of an array</a:t>
            </a:r>
          </a:p>
          <a:p>
            <a:pPr>
              <a:buFont typeface="Arial" pitchFamily="34" charset="0"/>
              <a:buChar char="•"/>
            </a:pPr>
            <a:endParaRPr lang="en-US" sz="2400" dirty="0" smtClean="0">
              <a:cs typeface="Times New Roman" pitchFamily="18" charset="0"/>
            </a:endParaRPr>
          </a:p>
          <a:p>
            <a:pPr>
              <a:buFont typeface="Arial" pitchFamily="34" charset="0"/>
              <a:buChar char="•"/>
            </a:pPr>
            <a:endParaRPr lang="en-US" sz="2400" dirty="0" smtClean="0">
              <a:cs typeface="Times New Roman" pitchFamily="18" charset="0"/>
            </a:endParaRPr>
          </a:p>
          <a:p>
            <a:pPr>
              <a:buFont typeface="Arial" pitchFamily="34" charset="0"/>
              <a:buChar char="•"/>
            </a:pPr>
            <a:endParaRPr lang="en-US" sz="2400" dirty="0" smtClean="0">
              <a:cs typeface="Times New Roman" pitchFamily="18" charset="0"/>
            </a:endParaRPr>
          </a:p>
          <a:p>
            <a:pPr>
              <a:buFont typeface="Arial" pitchFamily="34" charset="0"/>
              <a:buChar char="•"/>
            </a:pPr>
            <a:endParaRPr lang="en-US" sz="2400" dirty="0" smtClean="0">
              <a:cs typeface="Times New Roman" pitchFamily="18" charset="0"/>
            </a:endParaRPr>
          </a:p>
          <a:p>
            <a:pPr>
              <a:buFont typeface="Arial" pitchFamily="34" charset="0"/>
              <a:buChar char="•"/>
            </a:pPr>
            <a:endParaRPr lang="en-US" sz="2400" dirty="0" smtClean="0">
              <a:cs typeface="Times New Roman" pitchFamily="18" charset="0"/>
            </a:endParaRPr>
          </a:p>
          <a:p>
            <a:pPr>
              <a:buFont typeface="Arial" pitchFamily="34" charset="0"/>
              <a:buChar char="•"/>
            </a:pPr>
            <a:endParaRPr lang="en-US" sz="2400" dirty="0" smtClean="0">
              <a:cs typeface="Times New Roman" pitchFamily="18" charset="0"/>
            </a:endParaRPr>
          </a:p>
          <a:p>
            <a:pPr>
              <a:buFont typeface="Arial" pitchFamily="34" charset="0"/>
              <a:buChar char="•"/>
            </a:pPr>
            <a:endParaRPr lang="en-US" sz="2400" dirty="0" smtClean="0">
              <a:cs typeface="Times New Roman" pitchFamily="18" charset="0"/>
            </a:endParaRPr>
          </a:p>
          <a:p>
            <a:pPr lvl="0"/>
            <a:endParaRPr lang="en-US" sz="2400" dirty="0" smtClean="0">
              <a:cs typeface="Times New Roman" pitchFamily="18" charset="0"/>
            </a:endParaRPr>
          </a:p>
          <a:p>
            <a:pPr lvl="0"/>
            <a:endParaRPr lang="en-US" sz="700" dirty="0" smtClean="0">
              <a:cs typeface="Times New Roman" pitchFamily="18" charset="0"/>
            </a:endParaRPr>
          </a:p>
          <a:p>
            <a:pPr lvl="0">
              <a:buFont typeface="Arial" pitchFamily="34" charset="0"/>
              <a:buChar char="•"/>
            </a:pPr>
            <a:r>
              <a:rPr lang="en-US" sz="2400" dirty="0" smtClean="0">
                <a:cs typeface="Times New Roman" pitchFamily="18" charset="0"/>
              </a:rPr>
              <a:t>The solver can handle hundreds of constraints.</a:t>
            </a:r>
          </a:p>
        </p:txBody>
      </p:sp>
      <p:sp>
        <p:nvSpPr>
          <p:cNvPr id="9" name="TextBox 8"/>
          <p:cNvSpPr txBox="1"/>
          <p:nvPr/>
        </p:nvSpPr>
        <p:spPr>
          <a:xfrm>
            <a:off x="457200" y="1066800"/>
            <a:ext cx="8001000" cy="1446550"/>
          </a:xfrm>
          <a:prstGeom prst="rect">
            <a:avLst/>
          </a:prstGeom>
          <a:solidFill>
            <a:srgbClr val="FFFFCC"/>
          </a:solidFill>
          <a:ln>
            <a:solidFill>
              <a:schemeClr val="tx1"/>
            </a:solidFill>
          </a:ln>
        </p:spPr>
        <p:txBody>
          <a:bodyPr wrap="square" rtlCol="0">
            <a:spAutoFit/>
          </a:bodyPr>
          <a:lstStyle/>
          <a:p>
            <a:r>
              <a:rPr lang="en-US" sz="2200" spc="-150" noProof="1" smtClean="0">
                <a:latin typeface="Courier New" pitchFamily="49" charset="0"/>
                <a:cs typeface="Courier New" pitchFamily="49" charset="0"/>
              </a:rPr>
              <a:t>class dyn_size;</a:t>
            </a:r>
          </a:p>
          <a:p>
            <a:pPr lvl="1"/>
            <a:r>
              <a:rPr lang="en-US" sz="2200" spc="-150" noProof="1" smtClean="0">
                <a:latin typeface="Courier New" pitchFamily="49" charset="0"/>
                <a:cs typeface="Courier New" pitchFamily="49" charset="0"/>
              </a:rPr>
              <a:t>rand bit [31:0] d[];</a:t>
            </a:r>
          </a:p>
          <a:p>
            <a:pPr lvl="1"/>
            <a:r>
              <a:rPr lang="en-US" sz="2200" spc="-150" noProof="1" smtClean="0">
                <a:latin typeface="Courier New" pitchFamily="49" charset="0"/>
                <a:cs typeface="Courier New" pitchFamily="49" charset="0"/>
              </a:rPr>
              <a:t>constraint d_size {d.size() inside {[1:10]};}</a:t>
            </a:r>
          </a:p>
          <a:p>
            <a:r>
              <a:rPr lang="en-US" sz="2200" spc="-150" noProof="1" smtClean="0">
                <a:latin typeface="Courier New" pitchFamily="49" charset="0"/>
                <a:cs typeface="Courier New" pitchFamily="49" charset="0"/>
              </a:rPr>
              <a:t>endclass</a:t>
            </a:r>
          </a:p>
        </p:txBody>
      </p:sp>
      <p:sp>
        <p:nvSpPr>
          <p:cNvPr id="12" name="TextBox 11"/>
          <p:cNvSpPr txBox="1"/>
          <p:nvPr/>
        </p:nvSpPr>
        <p:spPr>
          <a:xfrm>
            <a:off x="381000" y="3124200"/>
            <a:ext cx="8229600" cy="2800767"/>
          </a:xfrm>
          <a:prstGeom prst="rect">
            <a:avLst/>
          </a:prstGeom>
          <a:solidFill>
            <a:srgbClr val="FFFFCC"/>
          </a:solidFill>
          <a:ln>
            <a:solidFill>
              <a:schemeClr val="tx1"/>
            </a:solidFill>
          </a:ln>
        </p:spPr>
        <p:txBody>
          <a:bodyPr wrap="square" rtlCol="0">
            <a:spAutoFit/>
          </a:bodyPr>
          <a:lstStyle/>
          <a:p>
            <a:r>
              <a:rPr lang="en-US" sz="2200" spc="-150" noProof="1" smtClean="0">
                <a:latin typeface="Courier New" pitchFamily="49" charset="0"/>
                <a:cs typeface="Courier New" pitchFamily="49" charset="0"/>
              </a:rPr>
              <a:t>class good_sum5;</a:t>
            </a:r>
          </a:p>
          <a:p>
            <a:r>
              <a:rPr lang="en-US" sz="2200" spc="-150" noProof="1" smtClean="0">
                <a:latin typeface="Courier New" pitchFamily="49" charset="0"/>
                <a:cs typeface="Courier New" pitchFamily="49" charset="0"/>
              </a:rPr>
              <a:t>   rand uint len[];</a:t>
            </a:r>
          </a:p>
          <a:p>
            <a:pPr lvl="1"/>
            <a:r>
              <a:rPr lang="en-US" sz="2200" spc="-150" noProof="1" smtClean="0">
                <a:latin typeface="Courier New" pitchFamily="49" charset="0"/>
                <a:cs typeface="Courier New" pitchFamily="49" charset="0"/>
              </a:rPr>
              <a:t>constraint c_len {foreach (len[i]) </a:t>
            </a:r>
          </a:p>
          <a:p>
            <a:pPr lvl="1"/>
            <a:r>
              <a:rPr lang="en-US" sz="2200" spc="-150" noProof="1" smtClean="0">
                <a:latin typeface="Courier New" pitchFamily="49" charset="0"/>
                <a:cs typeface="Courier New" pitchFamily="49" charset="0"/>
              </a:rPr>
              <a:t>                     len[i] inside {[1:255]};</a:t>
            </a:r>
          </a:p>
          <a:p>
            <a:pPr lvl="1"/>
            <a:r>
              <a:rPr lang="en-US" sz="2200" spc="-150" noProof="1" smtClean="0">
                <a:latin typeface="Courier New" pitchFamily="49" charset="0"/>
                <a:cs typeface="Courier New" pitchFamily="49" charset="0"/>
              </a:rPr>
              <a:t>                 </a:t>
            </a:r>
            <a:r>
              <a:rPr lang="en-US" sz="2200" spc="-150" noProof="1" smtClean="0">
                <a:latin typeface="Courier New" pitchFamily="49" charset="0"/>
                <a:cs typeface="Courier New" pitchFamily="49" charset="0"/>
              </a:rPr>
              <a:t>len.sum </a:t>
            </a:r>
            <a:r>
              <a:rPr lang="en-US" sz="2200" spc="-150" noProof="1" smtClean="0">
                <a:latin typeface="Courier New" pitchFamily="49" charset="0"/>
                <a:cs typeface="Courier New" pitchFamily="49" charset="0"/>
              </a:rPr>
              <a:t>&lt; 1024;</a:t>
            </a:r>
          </a:p>
          <a:p>
            <a:pPr lvl="1"/>
            <a:r>
              <a:rPr lang="en-US" sz="2200" spc="-150" noProof="1" smtClean="0">
                <a:latin typeface="Courier New" pitchFamily="49" charset="0"/>
                <a:cs typeface="Courier New" pitchFamily="49" charset="0"/>
              </a:rPr>
              <a:t>                 </a:t>
            </a:r>
            <a:r>
              <a:rPr lang="en-US" sz="2200" spc="-150" noProof="1" smtClean="0">
                <a:latin typeface="Courier New" pitchFamily="49" charset="0"/>
                <a:cs typeface="Courier New" pitchFamily="49" charset="0"/>
              </a:rPr>
              <a:t>len.size</a:t>
            </a:r>
            <a:r>
              <a:rPr lang="en-US" sz="2200" spc="-150" noProof="1" smtClean="0">
                <a:latin typeface="Courier New" pitchFamily="49" charset="0"/>
                <a:cs typeface="Courier New" pitchFamily="49" charset="0"/>
              </a:rPr>
              <a:t>() inside {[1:8]};</a:t>
            </a:r>
          </a:p>
          <a:p>
            <a:pPr lvl="1"/>
            <a:r>
              <a:rPr lang="en-US" sz="2200" spc="-150" noProof="1" smtClean="0">
                <a:latin typeface="Courier New" pitchFamily="49" charset="0"/>
                <a:cs typeface="Courier New" pitchFamily="49" charset="0"/>
              </a:rPr>
              <a:t>}</a:t>
            </a:r>
          </a:p>
          <a:p>
            <a:r>
              <a:rPr lang="en-US" sz="2200" spc="-150" noProof="1" smtClean="0">
                <a:latin typeface="Courier New" pitchFamily="49" charset="0"/>
                <a:cs typeface="Courier New" pitchFamily="49" charset="0"/>
              </a:rPr>
              <a:t>endclass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uiExpand="1" animBg="1"/>
      <p:bldP spid="12" grpId="0" uiExpan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dirty="0" smtClean="0"/>
              <a:t>Chapter 6 Copyright 2011 G. Tumbush, C. Spear v1.2</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6.13.6  Randomizing an array of handles </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46</a:t>
            </a:fld>
            <a:endParaRPr lang="en-US" dirty="0"/>
          </a:p>
        </p:txBody>
      </p:sp>
      <p:sp>
        <p:nvSpPr>
          <p:cNvPr id="6" name="TextBox 5"/>
          <p:cNvSpPr txBox="1"/>
          <p:nvPr/>
        </p:nvSpPr>
        <p:spPr>
          <a:xfrm>
            <a:off x="234189" y="671691"/>
            <a:ext cx="8909811" cy="1938992"/>
          </a:xfrm>
          <a:prstGeom prst="rect">
            <a:avLst/>
          </a:prstGeom>
          <a:noFill/>
        </p:spPr>
        <p:txBody>
          <a:bodyPr wrap="square" rtlCol="0">
            <a:spAutoFit/>
          </a:bodyPr>
          <a:lstStyle/>
          <a:p>
            <a:pPr>
              <a:buFont typeface="Arial" pitchFamily="34" charset="0"/>
              <a:buChar char="•"/>
            </a:pPr>
            <a:r>
              <a:rPr lang="en-US" sz="2400" dirty="0" smtClean="0">
                <a:cs typeface="Times New Roman" pitchFamily="18" charset="0"/>
              </a:rPr>
              <a:t>For the homework in Chap6 you might create a fixed array of handles</a:t>
            </a:r>
          </a:p>
          <a:p>
            <a:pPr>
              <a:buFont typeface="Arial" pitchFamily="34" charset="0"/>
              <a:buChar char="•"/>
            </a:pPr>
            <a:endParaRPr lang="en-US" sz="2400" dirty="0" smtClean="0">
              <a:cs typeface="Times New Roman" pitchFamily="18" charset="0"/>
            </a:endParaRPr>
          </a:p>
          <a:p>
            <a:pPr>
              <a:buFont typeface="Arial" pitchFamily="34" charset="0"/>
              <a:buChar char="•"/>
            </a:pPr>
            <a:endParaRPr lang="en-US" sz="2400" dirty="0" smtClean="0">
              <a:cs typeface="Times New Roman" pitchFamily="18" charset="0"/>
            </a:endParaRPr>
          </a:p>
          <a:p>
            <a:endParaRPr lang="en-US" sz="2400" dirty="0" smtClean="0">
              <a:cs typeface="Times New Roman" pitchFamily="18" charset="0"/>
            </a:endParaRPr>
          </a:p>
          <a:p>
            <a:pPr>
              <a:buFont typeface="Arial" pitchFamily="34" charset="0"/>
              <a:buChar char="•"/>
            </a:pPr>
            <a:r>
              <a:rPr lang="en-US" sz="2400" dirty="0" smtClean="0">
                <a:cs typeface="Times New Roman" pitchFamily="18" charset="0"/>
              </a:rPr>
              <a:t>Can create a random array of handles</a:t>
            </a:r>
          </a:p>
        </p:txBody>
      </p:sp>
      <p:sp>
        <p:nvSpPr>
          <p:cNvPr id="9" name="TextBox 8"/>
          <p:cNvSpPr txBox="1"/>
          <p:nvPr/>
        </p:nvSpPr>
        <p:spPr>
          <a:xfrm>
            <a:off x="457200" y="1066800"/>
            <a:ext cx="6629400" cy="769441"/>
          </a:xfrm>
          <a:prstGeom prst="rect">
            <a:avLst/>
          </a:prstGeom>
          <a:solidFill>
            <a:srgbClr val="FFFFCC"/>
          </a:solidFill>
          <a:ln>
            <a:solidFill>
              <a:schemeClr val="tx1"/>
            </a:solidFill>
          </a:ln>
        </p:spPr>
        <p:txBody>
          <a:bodyPr wrap="square" rtlCol="0">
            <a:spAutoFit/>
          </a:bodyPr>
          <a:lstStyle/>
          <a:p>
            <a:r>
              <a:rPr lang="en-US" sz="2200" spc="-150" noProof="1" smtClean="0">
                <a:latin typeface="Courier New" pitchFamily="49" charset="0"/>
                <a:cs typeface="Courier New" pitchFamily="49" charset="0"/>
              </a:rPr>
              <a:t>localparam TESTS = 10;</a:t>
            </a:r>
          </a:p>
          <a:p>
            <a:r>
              <a:rPr lang="en-US" sz="2200" spc="-150" noProof="1" smtClean="0">
                <a:latin typeface="Courier New" pitchFamily="49" charset="0"/>
                <a:cs typeface="Courier New" pitchFamily="49" charset="0"/>
              </a:rPr>
              <a:t>Transaction Transaction_array[TESTS];</a:t>
            </a:r>
          </a:p>
        </p:txBody>
      </p:sp>
      <p:sp>
        <p:nvSpPr>
          <p:cNvPr id="12" name="TextBox 11"/>
          <p:cNvSpPr txBox="1"/>
          <p:nvPr/>
        </p:nvSpPr>
        <p:spPr>
          <a:xfrm>
            <a:off x="457200" y="2590800"/>
            <a:ext cx="8382000" cy="3477875"/>
          </a:xfrm>
          <a:prstGeom prst="rect">
            <a:avLst/>
          </a:prstGeom>
          <a:solidFill>
            <a:srgbClr val="FFFFCC"/>
          </a:solidFill>
          <a:ln>
            <a:solidFill>
              <a:schemeClr val="tx1"/>
            </a:solidFill>
          </a:ln>
        </p:spPr>
        <p:txBody>
          <a:bodyPr wrap="square" rtlCol="0">
            <a:spAutoFit/>
          </a:bodyPr>
          <a:lstStyle/>
          <a:p>
            <a:r>
              <a:rPr lang="en-US" sz="2200" spc="-150" noProof="1" smtClean="0">
                <a:latin typeface="Courier New" pitchFamily="49" charset="0"/>
                <a:cs typeface="Courier New" pitchFamily="49" charset="0"/>
              </a:rPr>
              <a:t>class TransactionArray;</a:t>
            </a:r>
          </a:p>
          <a:p>
            <a:pPr lvl="1"/>
            <a:r>
              <a:rPr lang="en-US" sz="2200" spc="-150" noProof="1" smtClean="0">
                <a:latin typeface="Courier New" pitchFamily="49" charset="0"/>
                <a:cs typeface="Courier New" pitchFamily="49" charset="0"/>
              </a:rPr>
              <a:t>rand Transaction Transaction_array[]; </a:t>
            </a:r>
          </a:p>
          <a:p>
            <a:pPr lvl="1"/>
            <a:r>
              <a:rPr lang="en-US" sz="2200" spc="-150" noProof="1" smtClean="0">
                <a:latin typeface="Courier New" pitchFamily="49" charset="0"/>
                <a:cs typeface="Courier New" pitchFamily="49" charset="0"/>
              </a:rPr>
              <a:t>constraint c {Transaction_array.size() inside   	           {[1:TESTS]}; }</a:t>
            </a:r>
          </a:p>
          <a:p>
            <a:pPr lvl="1"/>
            <a:r>
              <a:rPr lang="en-US" sz="2200" spc="-150" noProof="1" smtClean="0">
                <a:latin typeface="Courier New" pitchFamily="49" charset="0"/>
                <a:cs typeface="Courier New" pitchFamily="49" charset="0"/>
              </a:rPr>
              <a:t>function new();</a:t>
            </a:r>
          </a:p>
          <a:p>
            <a:pPr lvl="2"/>
            <a:r>
              <a:rPr lang="en-US" sz="2200" spc="-150" noProof="1" smtClean="0">
                <a:latin typeface="Courier New" pitchFamily="49" charset="0"/>
                <a:cs typeface="Courier New" pitchFamily="49" charset="0"/>
              </a:rPr>
              <a:t>Transaction_array = new[TESTS]; </a:t>
            </a:r>
          </a:p>
          <a:p>
            <a:pPr lvl="2"/>
            <a:r>
              <a:rPr lang="en-US" sz="2200" spc="-150" noProof="1" smtClean="0">
                <a:latin typeface="Courier New" pitchFamily="49" charset="0"/>
                <a:cs typeface="Courier New" pitchFamily="49" charset="0"/>
              </a:rPr>
              <a:t>foreach (Transaction_array[i])</a:t>
            </a:r>
          </a:p>
          <a:p>
            <a:pPr lvl="2"/>
            <a:r>
              <a:rPr lang="en-US" sz="2200" spc="-150" noProof="1" smtClean="0">
                <a:latin typeface="Courier New" pitchFamily="49" charset="0"/>
                <a:cs typeface="Courier New" pitchFamily="49" charset="0"/>
              </a:rPr>
              <a:t>   Transaction_array[i] = new();</a:t>
            </a:r>
          </a:p>
          <a:p>
            <a:pPr lvl="1"/>
            <a:r>
              <a:rPr lang="en-US" sz="2200" spc="-150" noProof="1" smtClean="0">
                <a:latin typeface="Courier New" pitchFamily="49" charset="0"/>
                <a:cs typeface="Courier New" pitchFamily="49" charset="0"/>
              </a:rPr>
              <a:t>endfunction;</a:t>
            </a:r>
          </a:p>
          <a:p>
            <a:r>
              <a:rPr lang="en-US" sz="2200" spc="-150" noProof="1" smtClean="0">
                <a:latin typeface="Courier New" pitchFamily="49" charset="0"/>
                <a:cs typeface="Courier New" pitchFamily="49" charset="0"/>
              </a:rPr>
              <a:t>endclass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uiExpand="1" animBg="1"/>
      <p:bldP spid="1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Array Constraint Exercise</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47</a:t>
            </a:fld>
            <a:endParaRPr lang="en-US" dirty="0"/>
          </a:p>
        </p:txBody>
      </p:sp>
      <p:sp>
        <p:nvSpPr>
          <p:cNvPr id="6" name="TextBox 5"/>
          <p:cNvSpPr txBox="1"/>
          <p:nvPr/>
        </p:nvSpPr>
        <p:spPr>
          <a:xfrm>
            <a:off x="234189" y="671691"/>
            <a:ext cx="8757411" cy="1200329"/>
          </a:xfrm>
          <a:prstGeom prst="rect">
            <a:avLst/>
          </a:prstGeom>
          <a:noFill/>
        </p:spPr>
        <p:txBody>
          <a:bodyPr wrap="square" rtlCol="0">
            <a:spAutoFit/>
          </a:bodyPr>
          <a:lstStyle/>
          <a:p>
            <a:r>
              <a:rPr lang="en-US" sz="2400" dirty="0" smtClean="0"/>
              <a:t>Create a class for a graphics image that is 10x10 pixels. The value for each pixel can be randomized to black or white. Randomly generate an image that is, on average, 20% white</a:t>
            </a:r>
            <a:r>
              <a:rPr lang="en-US" sz="2400" smtClean="0"/>
              <a:t>. </a:t>
            </a:r>
            <a:endParaRPr lang="en-US" sz="2400"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6.14  Atomic Stimulus Gen vs Scenario Gen</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48</a:t>
            </a:fld>
            <a:endParaRPr lang="en-US" dirty="0"/>
          </a:p>
        </p:txBody>
      </p:sp>
      <p:sp>
        <p:nvSpPr>
          <p:cNvPr id="6" name="TextBox 5"/>
          <p:cNvSpPr txBox="1"/>
          <p:nvPr/>
        </p:nvSpPr>
        <p:spPr>
          <a:xfrm>
            <a:off x="234189" y="671691"/>
            <a:ext cx="8757411" cy="2308324"/>
          </a:xfrm>
          <a:prstGeom prst="rect">
            <a:avLst/>
          </a:prstGeom>
          <a:noFill/>
        </p:spPr>
        <p:txBody>
          <a:bodyPr wrap="square" rtlCol="0">
            <a:spAutoFit/>
          </a:bodyPr>
          <a:lstStyle/>
          <a:p>
            <a:pPr>
              <a:buFont typeface="Arial" pitchFamily="34" charset="0"/>
              <a:buChar char="•"/>
            </a:pPr>
            <a:r>
              <a:rPr lang="en-US" sz="2400" dirty="0" smtClean="0">
                <a:cs typeface="Times New Roman" pitchFamily="18" charset="0"/>
              </a:rPr>
              <a:t>Up to this point we’ve covered creating atomic random transactions</a:t>
            </a:r>
          </a:p>
          <a:p>
            <a:pPr>
              <a:buFont typeface="Arial" pitchFamily="34" charset="0"/>
              <a:buChar char="•"/>
            </a:pPr>
            <a:r>
              <a:rPr lang="en-US" sz="2400" dirty="0" smtClean="0">
                <a:cs typeface="Times New Roman" pitchFamily="18" charset="0"/>
              </a:rPr>
              <a:t>Real-world scenarios have long sequences of transactions</a:t>
            </a:r>
          </a:p>
          <a:p>
            <a:pPr>
              <a:buFont typeface="Arial" pitchFamily="34" charset="0"/>
              <a:buChar char="•"/>
            </a:pPr>
            <a:r>
              <a:rPr lang="en-US" sz="2400" dirty="0" smtClean="0">
                <a:cs typeface="Times New Roman" pitchFamily="18" charset="0"/>
              </a:rPr>
              <a:t>Methods to create scenarios</a:t>
            </a:r>
          </a:p>
          <a:p>
            <a:pPr lvl="1">
              <a:buFont typeface="Arial" pitchFamily="34" charset="0"/>
              <a:buChar char="•"/>
            </a:pPr>
            <a:r>
              <a:rPr lang="en-US" sz="2400" dirty="0" smtClean="0">
                <a:cs typeface="Times New Roman" pitchFamily="18" charset="0"/>
              </a:rPr>
              <a:t> An atomic generator with history</a:t>
            </a:r>
          </a:p>
          <a:p>
            <a:pPr lvl="1">
              <a:buFont typeface="Arial" pitchFamily="34" charset="0"/>
              <a:buChar char="•"/>
            </a:pPr>
            <a:r>
              <a:rPr lang="en-US" sz="2400" dirty="0" smtClean="0">
                <a:cs typeface="Times New Roman" pitchFamily="18" charset="0"/>
              </a:rPr>
              <a:t> Randsequence</a:t>
            </a:r>
          </a:p>
          <a:p>
            <a:pPr lvl="1">
              <a:buFont typeface="Arial" pitchFamily="34" charset="0"/>
              <a:buChar char="•"/>
            </a:pPr>
            <a:r>
              <a:rPr lang="en-US" sz="2400" dirty="0" smtClean="0">
                <a:cs typeface="Times New Roman" pitchFamily="18" charset="0"/>
              </a:rPr>
              <a:t> Random array of objects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6.14.1  An Atomic generator with History</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49</a:t>
            </a:fld>
            <a:endParaRPr lang="en-US" dirty="0"/>
          </a:p>
        </p:txBody>
      </p:sp>
      <p:sp>
        <p:nvSpPr>
          <p:cNvPr id="6" name="TextBox 5"/>
          <p:cNvSpPr txBox="1"/>
          <p:nvPr/>
        </p:nvSpPr>
        <p:spPr>
          <a:xfrm>
            <a:off x="234189" y="671691"/>
            <a:ext cx="8757411" cy="830997"/>
          </a:xfrm>
          <a:prstGeom prst="rect">
            <a:avLst/>
          </a:prstGeom>
          <a:noFill/>
        </p:spPr>
        <p:txBody>
          <a:bodyPr wrap="square" rtlCol="0">
            <a:spAutoFit/>
          </a:bodyPr>
          <a:lstStyle/>
          <a:p>
            <a:r>
              <a:rPr lang="en-US" sz="2400" dirty="0" smtClean="0">
                <a:cs typeface="Times New Roman" pitchFamily="18" charset="0"/>
              </a:rPr>
              <a:t>Suppose we want to create a sequence of transactions where back to back writes are not allowed</a:t>
            </a:r>
          </a:p>
        </p:txBody>
      </p:sp>
      <p:sp>
        <p:nvSpPr>
          <p:cNvPr id="9" name="TextBox 8"/>
          <p:cNvSpPr txBox="1"/>
          <p:nvPr/>
        </p:nvSpPr>
        <p:spPr>
          <a:xfrm>
            <a:off x="381000" y="1447802"/>
            <a:ext cx="8458200" cy="5262979"/>
          </a:xfrm>
          <a:prstGeom prst="rect">
            <a:avLst/>
          </a:prstGeom>
          <a:solidFill>
            <a:srgbClr val="FFFFCC"/>
          </a:solidFill>
          <a:ln>
            <a:solidFill>
              <a:schemeClr val="tx1"/>
            </a:solidFill>
          </a:ln>
        </p:spPr>
        <p:txBody>
          <a:bodyPr wrap="square" rtlCol="0">
            <a:spAutoFit/>
          </a:bodyPr>
          <a:lstStyle/>
          <a:p>
            <a:r>
              <a:rPr lang="en-US" sz="2100" spc="-150" noProof="1" smtClean="0">
                <a:latin typeface="Courier New" pitchFamily="49" charset="0"/>
                <a:cs typeface="Courier New" pitchFamily="49" charset="0"/>
              </a:rPr>
              <a:t>package my_package;</a:t>
            </a:r>
          </a:p>
          <a:p>
            <a:r>
              <a:rPr lang="en-US" sz="2100" spc="-150" noProof="1" smtClean="0">
                <a:latin typeface="Courier New" pitchFamily="49" charset="0"/>
                <a:cs typeface="Courier New" pitchFamily="49" charset="0"/>
              </a:rPr>
              <a:t>   typedef enum {READ, WRITE} rw_t;</a:t>
            </a:r>
          </a:p>
          <a:p>
            <a:r>
              <a:rPr lang="en-US" sz="2100" spc="-150" noProof="1" smtClean="0">
                <a:latin typeface="Courier New" pitchFamily="49" charset="0"/>
                <a:cs typeface="Courier New" pitchFamily="49" charset="0"/>
              </a:rPr>
              <a:t>   class Transaction;</a:t>
            </a:r>
          </a:p>
          <a:p>
            <a:r>
              <a:rPr lang="en-US" sz="2100" spc="-150" noProof="1" smtClean="0">
                <a:latin typeface="Courier New" pitchFamily="49" charset="0"/>
                <a:cs typeface="Courier New" pitchFamily="49" charset="0"/>
              </a:rPr>
              <a:t>      rw_t old_rw;</a:t>
            </a:r>
          </a:p>
          <a:p>
            <a:pPr lvl="2"/>
            <a:r>
              <a:rPr lang="en-US" sz="2100" spc="-150" noProof="1" smtClean="0">
                <a:latin typeface="Courier New" pitchFamily="49" charset="0"/>
                <a:cs typeface="Courier New" pitchFamily="49" charset="0"/>
              </a:rPr>
              <a:t>rand rw_t rw;</a:t>
            </a:r>
          </a:p>
          <a:p>
            <a:pPr lvl="2"/>
            <a:r>
              <a:rPr lang="en-US" sz="2100" spc="-150" noProof="1" smtClean="0">
                <a:latin typeface="Courier New" pitchFamily="49" charset="0"/>
                <a:cs typeface="Courier New" pitchFamily="49" charset="0"/>
              </a:rPr>
              <a:t>rand bit [31:0] addr, data;</a:t>
            </a:r>
          </a:p>
          <a:p>
            <a:pPr lvl="2"/>
            <a:r>
              <a:rPr lang="en-US" sz="2100" spc="-150" noProof="1" smtClean="0">
                <a:latin typeface="Courier New" pitchFamily="49" charset="0"/>
                <a:cs typeface="Courier New" pitchFamily="49" charset="0"/>
              </a:rPr>
              <a:t>constraint rw_c{if (old_rw == WRITE) rw != WRITE;};</a:t>
            </a:r>
          </a:p>
          <a:p>
            <a:pPr lvl="2"/>
            <a:r>
              <a:rPr lang="en-US" sz="2100" spc="-150" noProof="1" smtClean="0">
                <a:latin typeface="Courier New" pitchFamily="49" charset="0"/>
                <a:cs typeface="Courier New" pitchFamily="49" charset="0"/>
              </a:rPr>
              <a:t>function void post_randomize;</a:t>
            </a:r>
          </a:p>
          <a:p>
            <a:pPr lvl="3"/>
            <a:r>
              <a:rPr lang="en-US" sz="2100" spc="-150" noProof="1" smtClean="0">
                <a:latin typeface="Courier New" pitchFamily="49" charset="0"/>
                <a:cs typeface="Courier New" pitchFamily="49" charset="0"/>
              </a:rPr>
              <a:t>old_rw = rw;</a:t>
            </a:r>
          </a:p>
          <a:p>
            <a:pPr lvl="2"/>
            <a:r>
              <a:rPr lang="en-US" sz="2100" spc="-150" noProof="1" smtClean="0">
                <a:latin typeface="Courier New" pitchFamily="49" charset="0"/>
                <a:cs typeface="Courier New" pitchFamily="49" charset="0"/>
              </a:rPr>
              <a:t>endfunction</a:t>
            </a:r>
          </a:p>
          <a:p>
            <a:pPr lvl="2"/>
            <a:r>
              <a:rPr lang="en-US" sz="2100" spc="-150" noProof="1" smtClean="0">
                <a:latin typeface="Courier New" pitchFamily="49" charset="0"/>
                <a:cs typeface="Courier New" pitchFamily="49" charset="0"/>
              </a:rPr>
              <a:t>function void print_all;</a:t>
            </a:r>
          </a:p>
          <a:p>
            <a:pPr lvl="2"/>
            <a:r>
              <a:rPr lang="en-US" sz="2100" spc="-150" noProof="1" smtClean="0">
                <a:latin typeface="Courier New" pitchFamily="49" charset="0"/>
                <a:cs typeface="Courier New" pitchFamily="49" charset="0"/>
              </a:rPr>
              <a:t>   $display("addr = %d, data = %d, rw = %s", addr, 	  		data, rw);      </a:t>
            </a:r>
          </a:p>
          <a:p>
            <a:pPr lvl="2"/>
            <a:r>
              <a:rPr lang="en-US" sz="2100" spc="-150" noProof="1" smtClean="0">
                <a:latin typeface="Courier New" pitchFamily="49" charset="0"/>
                <a:cs typeface="Courier New" pitchFamily="49" charset="0"/>
              </a:rPr>
              <a:t>endfunction</a:t>
            </a:r>
          </a:p>
          <a:p>
            <a:pPr lvl="1"/>
            <a:r>
              <a:rPr lang="en-US" sz="2100" spc="-150" noProof="1" smtClean="0">
                <a:latin typeface="Courier New" pitchFamily="49" charset="0"/>
                <a:cs typeface="Courier New" pitchFamily="49" charset="0"/>
              </a:rPr>
              <a:t>endclass</a:t>
            </a:r>
          </a:p>
          <a:p>
            <a:r>
              <a:rPr lang="en-US" sz="2100" spc="-150" noProof="1" smtClean="0">
                <a:latin typeface="Courier New" pitchFamily="49" charset="0"/>
                <a:cs typeface="Courier New" pitchFamily="49" charset="0"/>
              </a:rPr>
              <a:t>endpackage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14" end="1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dirty="0" smtClean="0"/>
              <a:t>Chapter 6 Copyright 2011 G. Tumbush, C. Spear v1.2</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6.3 Randomization in SystemVerilog</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5</a:t>
            </a:fld>
            <a:endParaRPr lang="en-US" dirty="0"/>
          </a:p>
        </p:txBody>
      </p:sp>
      <p:sp>
        <p:nvSpPr>
          <p:cNvPr id="12" name="TextBox 11"/>
          <p:cNvSpPr txBox="1"/>
          <p:nvPr/>
        </p:nvSpPr>
        <p:spPr>
          <a:xfrm>
            <a:off x="381000" y="762000"/>
            <a:ext cx="8458200" cy="5324535"/>
          </a:xfrm>
          <a:prstGeom prst="rect">
            <a:avLst/>
          </a:prstGeom>
          <a:noFill/>
        </p:spPr>
        <p:txBody>
          <a:bodyPr wrap="square" rtlCol="0">
            <a:spAutoFit/>
          </a:bodyPr>
          <a:lstStyle/>
          <a:p>
            <a:pPr>
              <a:buFont typeface="Arial" pitchFamily="34" charset="0"/>
              <a:buChar char="•"/>
            </a:pPr>
            <a:r>
              <a:rPr lang="en-US" sz="2400" dirty="0" smtClean="0"/>
              <a:t>Specified within a class along with constraints</a:t>
            </a:r>
          </a:p>
          <a:p>
            <a:pPr>
              <a:buFont typeface="Arial" pitchFamily="34" charset="0"/>
              <a:buChar char="•"/>
            </a:pPr>
            <a:r>
              <a:rPr lang="en-US" sz="2400" dirty="0" smtClean="0"/>
              <a:t>Variable declared with </a:t>
            </a:r>
            <a:r>
              <a:rPr lang="en-US" sz="2100" spc="-150" dirty="0" smtClean="0">
                <a:latin typeface="Courier New" pitchFamily="49" charset="0"/>
                <a:cs typeface="Courier New" pitchFamily="49" charset="0"/>
              </a:rPr>
              <a:t>rand</a:t>
            </a:r>
            <a:r>
              <a:rPr lang="en-US" sz="2400" dirty="0" smtClean="0"/>
              <a:t> keyword distributes values uniformly</a:t>
            </a:r>
          </a:p>
          <a:p>
            <a:r>
              <a:rPr lang="en-US" sz="2400" dirty="0" smtClean="0"/>
              <a:t> </a:t>
            </a:r>
            <a:endParaRPr lang="en-US" sz="2400" dirty="0" smtClean="0">
              <a:latin typeface="Times New Roman" pitchFamily="18" charset="0"/>
              <a:cs typeface="Times New Roman" pitchFamily="18" charset="0"/>
            </a:endParaRPr>
          </a:p>
          <a:p>
            <a:endParaRPr lang="en-US" dirty="0" smtClean="0"/>
          </a:p>
          <a:p>
            <a:pPr>
              <a:buFont typeface="Arial" pitchFamily="34" charset="0"/>
              <a:buChar char="•"/>
            </a:pPr>
            <a:r>
              <a:rPr lang="en-US" sz="2400" dirty="0" smtClean="0"/>
              <a:t>Variable declared with </a:t>
            </a:r>
            <a:r>
              <a:rPr lang="en-US" sz="2100" spc="-150" dirty="0" smtClean="0">
                <a:latin typeface="Courier New" pitchFamily="49" charset="0"/>
                <a:cs typeface="Courier New" pitchFamily="49" charset="0"/>
              </a:rPr>
              <a:t>randc</a:t>
            </a:r>
            <a:r>
              <a:rPr lang="en-US" sz="2400" dirty="0" smtClean="0"/>
              <a:t> keyword distributes values cyclically</a:t>
            </a:r>
          </a:p>
          <a:p>
            <a:pPr lvl="1">
              <a:buFont typeface="Arial" pitchFamily="34" charset="0"/>
              <a:buChar char="•"/>
            </a:pPr>
            <a:r>
              <a:rPr lang="en-US" sz="2400" dirty="0" smtClean="0"/>
              <a:t>No repeats within an iteration</a:t>
            </a:r>
          </a:p>
          <a:p>
            <a:pPr lvl="1">
              <a:buFont typeface="Arial" pitchFamily="34" charset="0"/>
              <a:buChar char="•"/>
            </a:pPr>
            <a:endParaRPr lang="en-US" sz="2400" dirty="0" smtClean="0"/>
          </a:p>
          <a:p>
            <a:pPr lvl="1"/>
            <a:endParaRPr lang="en-US" sz="2400" dirty="0" smtClean="0"/>
          </a:p>
          <a:p>
            <a:pPr lvl="1"/>
            <a:endParaRPr lang="en-US" sz="2400" dirty="0" smtClean="0"/>
          </a:p>
          <a:p>
            <a:pPr lvl="1"/>
            <a:endParaRPr lang="en-US" sz="1600" dirty="0" smtClean="0"/>
          </a:p>
          <a:p>
            <a:pPr>
              <a:buFont typeface="Arial" pitchFamily="34" charset="0"/>
              <a:buChar char="•"/>
            </a:pPr>
            <a:r>
              <a:rPr lang="en-US" sz="2400" dirty="0" smtClean="0"/>
              <a:t>Constraints specified with </a:t>
            </a:r>
            <a:r>
              <a:rPr lang="en-US" sz="2100" spc="-150" dirty="0" smtClean="0">
                <a:latin typeface="Courier New" pitchFamily="49" charset="0"/>
                <a:cs typeface="Courier New" pitchFamily="49" charset="0"/>
              </a:rPr>
              <a:t>constraint</a:t>
            </a:r>
            <a:r>
              <a:rPr lang="en-US" sz="2400" dirty="0" smtClean="0"/>
              <a:t> keyword</a:t>
            </a:r>
          </a:p>
          <a:p>
            <a:pPr>
              <a:buFont typeface="Arial" pitchFamily="34" charset="0"/>
              <a:buChar char="•"/>
            </a:pPr>
            <a:endParaRPr lang="en-US" sz="2400" dirty="0" smtClean="0"/>
          </a:p>
          <a:p>
            <a:endParaRPr lang="en-US" dirty="0" smtClean="0"/>
          </a:p>
          <a:p>
            <a:pPr>
              <a:buFont typeface="Arial" pitchFamily="34" charset="0"/>
              <a:buChar char="•"/>
            </a:pPr>
            <a:r>
              <a:rPr lang="en-US" sz="2400" dirty="0" smtClean="0"/>
              <a:t>New values selected when </a:t>
            </a:r>
            <a:r>
              <a:rPr lang="en-US" sz="2100" spc="-150" dirty="0" smtClean="0">
                <a:latin typeface="Courier New" pitchFamily="49" charset="0"/>
                <a:cs typeface="Courier New" pitchFamily="49" charset="0"/>
              </a:rPr>
              <a:t>randomize()</a:t>
            </a:r>
            <a:r>
              <a:rPr lang="en-US" sz="2100" i="1" spc="-150" dirty="0" smtClean="0">
                <a:latin typeface="Courier New" pitchFamily="49" charset="0"/>
                <a:cs typeface="Courier New" pitchFamily="49" charset="0"/>
              </a:rPr>
              <a:t> </a:t>
            </a:r>
            <a:r>
              <a:rPr lang="en-US" sz="2400" dirty="0" smtClean="0"/>
              <a:t>function called</a:t>
            </a:r>
          </a:p>
          <a:p>
            <a:pPr lvl="1">
              <a:buFont typeface="Arial" pitchFamily="34" charset="0"/>
              <a:buChar char="•"/>
            </a:pPr>
            <a:r>
              <a:rPr lang="en-US" sz="2400" dirty="0" smtClean="0"/>
              <a:t>Returns 1 if constraints can be solved, 0 otherwise</a:t>
            </a:r>
          </a:p>
        </p:txBody>
      </p:sp>
      <p:sp>
        <p:nvSpPr>
          <p:cNvPr id="6" name="TextBox 5"/>
          <p:cNvSpPr txBox="1"/>
          <p:nvPr/>
        </p:nvSpPr>
        <p:spPr>
          <a:xfrm>
            <a:off x="3886200" y="1524000"/>
            <a:ext cx="2377574" cy="461665"/>
          </a:xfrm>
          <a:prstGeom prst="rect">
            <a:avLst/>
          </a:prstGeom>
          <a:solidFill>
            <a:srgbClr val="CCFFFF"/>
          </a:solidFill>
          <a:ln>
            <a:solidFill>
              <a:schemeClr val="tx1"/>
            </a:solidFill>
          </a:ln>
        </p:spPr>
        <p:txBody>
          <a:bodyPr wrap="none" rtlCol="0">
            <a:spAutoFit/>
          </a:bodyPr>
          <a:lstStyle/>
          <a:p>
            <a:r>
              <a:rPr lang="en-US" sz="2400" noProof="1" smtClean="0">
                <a:solidFill>
                  <a:srgbClr val="FF0000"/>
                </a:solidFill>
              </a:rPr>
              <a:t>3, 2, 0, 0, 3, 1, .....</a:t>
            </a:r>
          </a:p>
        </p:txBody>
      </p:sp>
      <p:graphicFrame>
        <p:nvGraphicFramePr>
          <p:cNvPr id="25" name="Object 24"/>
          <p:cNvGraphicFramePr>
            <a:graphicFrameLocks noChangeAspect="1"/>
          </p:cNvGraphicFramePr>
          <p:nvPr/>
        </p:nvGraphicFramePr>
        <p:xfrm>
          <a:off x="4191000" y="2936875"/>
          <a:ext cx="4524375" cy="1260475"/>
        </p:xfrm>
        <a:graphic>
          <a:graphicData uri="http://schemas.openxmlformats.org/presentationml/2006/ole">
            <p:oleObj spid="_x0000_s45058" name="Visio" r:id="rId4" imgW="2774632" imgH="774382" progId="Visio.Drawing.11">
              <p:link updateAutomatic="1"/>
            </p:oleObj>
          </a:graphicData>
        </a:graphic>
      </p:graphicFrame>
      <p:sp>
        <p:nvSpPr>
          <p:cNvPr id="9" name="TextBox 8"/>
          <p:cNvSpPr txBox="1"/>
          <p:nvPr/>
        </p:nvSpPr>
        <p:spPr>
          <a:xfrm>
            <a:off x="1066800" y="1524000"/>
            <a:ext cx="2610010" cy="415498"/>
          </a:xfrm>
          <a:prstGeom prst="rect">
            <a:avLst/>
          </a:prstGeom>
          <a:solidFill>
            <a:srgbClr val="FFFFCC"/>
          </a:solidFill>
          <a:ln>
            <a:solidFill>
              <a:schemeClr val="tx1"/>
            </a:solidFill>
          </a:ln>
        </p:spPr>
        <p:txBody>
          <a:bodyPr wrap="none" rtlCol="0">
            <a:spAutoFit/>
          </a:bodyPr>
          <a:lstStyle/>
          <a:p>
            <a:r>
              <a:rPr lang="en-US" sz="2100" spc="-150" noProof="1" smtClean="0">
                <a:latin typeface="Courier New" pitchFamily="49" charset="0"/>
                <a:cs typeface="Courier New" pitchFamily="49" charset="0"/>
              </a:rPr>
              <a:t>rand bit [1:0] y;</a:t>
            </a:r>
          </a:p>
        </p:txBody>
      </p:sp>
      <p:sp>
        <p:nvSpPr>
          <p:cNvPr id="10" name="TextBox 9"/>
          <p:cNvSpPr txBox="1"/>
          <p:nvPr/>
        </p:nvSpPr>
        <p:spPr>
          <a:xfrm>
            <a:off x="1066800" y="2971800"/>
            <a:ext cx="3038011" cy="415498"/>
          </a:xfrm>
          <a:prstGeom prst="rect">
            <a:avLst/>
          </a:prstGeom>
          <a:solidFill>
            <a:srgbClr val="FFFFCC"/>
          </a:solidFill>
          <a:ln>
            <a:solidFill>
              <a:schemeClr val="tx1"/>
            </a:solidFill>
          </a:ln>
        </p:spPr>
        <p:txBody>
          <a:bodyPr wrap="none" rtlCol="0">
            <a:spAutoFit/>
          </a:bodyPr>
          <a:lstStyle/>
          <a:p>
            <a:pPr marL="0" lvl="1"/>
            <a:r>
              <a:rPr lang="en-US" sz="2100" spc="-150" noProof="1" smtClean="0">
                <a:latin typeface="Courier New" pitchFamily="49" charset="0"/>
                <a:cs typeface="Courier New" pitchFamily="49" charset="0"/>
              </a:rPr>
              <a:t>randc bit [1:0] y;  </a:t>
            </a:r>
          </a:p>
        </p:txBody>
      </p:sp>
      <p:sp>
        <p:nvSpPr>
          <p:cNvPr id="11" name="TextBox 10"/>
          <p:cNvSpPr txBox="1"/>
          <p:nvPr/>
        </p:nvSpPr>
        <p:spPr>
          <a:xfrm>
            <a:off x="1066800" y="4800600"/>
            <a:ext cx="4036682" cy="415498"/>
          </a:xfrm>
          <a:prstGeom prst="rect">
            <a:avLst/>
          </a:prstGeom>
          <a:solidFill>
            <a:srgbClr val="FFFFCC"/>
          </a:solidFill>
          <a:ln>
            <a:solidFill>
              <a:schemeClr val="tx1"/>
            </a:solidFill>
          </a:ln>
        </p:spPr>
        <p:txBody>
          <a:bodyPr wrap="none" rtlCol="0">
            <a:spAutoFit/>
          </a:bodyPr>
          <a:lstStyle/>
          <a:p>
            <a:r>
              <a:rPr lang="en-US" sz="2100" spc="-150" noProof="1" smtClean="0">
                <a:latin typeface="Courier New" pitchFamily="49" charset="0"/>
                <a:cs typeface="Courier New" pitchFamily="49" charset="0"/>
              </a:rPr>
              <a:t>constraint y_c {y &gt;=1;y&lt;3;}</a:t>
            </a:r>
          </a:p>
        </p:txBody>
      </p:sp>
      <p:sp>
        <p:nvSpPr>
          <p:cNvPr id="13" name="TextBox 12"/>
          <p:cNvSpPr txBox="1"/>
          <p:nvPr/>
        </p:nvSpPr>
        <p:spPr>
          <a:xfrm>
            <a:off x="1066800" y="6019800"/>
            <a:ext cx="3466013" cy="415498"/>
          </a:xfrm>
          <a:prstGeom prst="rect">
            <a:avLst/>
          </a:prstGeom>
          <a:solidFill>
            <a:srgbClr val="FFFFCC"/>
          </a:solidFill>
          <a:ln>
            <a:solidFill>
              <a:schemeClr val="tx1"/>
            </a:solidFill>
          </a:ln>
        </p:spPr>
        <p:txBody>
          <a:bodyPr wrap="none" rtlCol="0">
            <a:spAutoFit/>
          </a:bodyPr>
          <a:lstStyle/>
          <a:p>
            <a:pPr marL="0" lvl="1"/>
            <a:r>
              <a:rPr lang="en-US" sz="2100" spc="-150" noProof="1" smtClean="0">
                <a:latin typeface="Courier New" pitchFamily="49" charset="0"/>
                <a:cs typeface="Courier New" pitchFamily="49" charset="0"/>
              </a:rPr>
              <a:t>&lt;handle&gt;.randomize();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6" grpId="0" animBg="1"/>
      <p:bldP spid="9" grpId="0" animBg="1"/>
      <p:bldP spid="10" grpId="0" animBg="1"/>
      <p:bldP spid="11" grpId="0" animBg="1"/>
      <p:bldP spid="1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dirty="0"/>
          </a:p>
        </p:txBody>
      </p:sp>
      <p:sp>
        <p:nvSpPr>
          <p:cNvPr id="7" name="TextBox 6"/>
          <p:cNvSpPr txBox="1"/>
          <p:nvPr/>
        </p:nvSpPr>
        <p:spPr>
          <a:xfrm>
            <a:off x="0" y="0"/>
            <a:ext cx="9144000" cy="677108"/>
          </a:xfrm>
          <a:prstGeom prst="rect">
            <a:avLst/>
          </a:prstGeom>
          <a:noFill/>
        </p:spPr>
        <p:txBody>
          <a:bodyPr wrap="square" rtlCol="0">
            <a:spAutoFit/>
          </a:bodyPr>
          <a:lstStyle/>
          <a:p>
            <a:pPr algn="ctr"/>
            <a:r>
              <a:rPr lang="en-US" sz="3800" dirty="0" smtClean="0"/>
              <a:t>6.14.1  Usage of atomic generator w/ history</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50</a:t>
            </a:fld>
            <a:endParaRPr lang="en-US" dirty="0"/>
          </a:p>
        </p:txBody>
      </p:sp>
      <p:sp>
        <p:nvSpPr>
          <p:cNvPr id="10" name="TextBox 9"/>
          <p:cNvSpPr txBox="1"/>
          <p:nvPr/>
        </p:nvSpPr>
        <p:spPr>
          <a:xfrm>
            <a:off x="457200" y="838200"/>
            <a:ext cx="5562600" cy="2354491"/>
          </a:xfrm>
          <a:prstGeom prst="rect">
            <a:avLst/>
          </a:prstGeom>
          <a:solidFill>
            <a:srgbClr val="FFFFCC"/>
          </a:solidFill>
          <a:ln>
            <a:solidFill>
              <a:schemeClr val="tx1"/>
            </a:solidFill>
          </a:ln>
        </p:spPr>
        <p:txBody>
          <a:bodyPr wrap="square" rtlCol="0">
            <a:spAutoFit/>
          </a:bodyPr>
          <a:lstStyle/>
          <a:p>
            <a:r>
              <a:rPr lang="en-US" sz="2100" spc="-150" noProof="1" smtClean="0">
                <a:latin typeface="Courier New" pitchFamily="49" charset="0"/>
                <a:cs typeface="Courier New" pitchFamily="49" charset="0"/>
              </a:rPr>
              <a:t>initial begin</a:t>
            </a:r>
          </a:p>
          <a:p>
            <a:r>
              <a:rPr lang="en-US" sz="2100" spc="-150" noProof="1" smtClean="0">
                <a:latin typeface="Courier New" pitchFamily="49" charset="0"/>
                <a:cs typeface="Courier New" pitchFamily="49" charset="0"/>
              </a:rPr>
              <a:t>   for (int i=0;i&lt;=50;i++) begin</a:t>
            </a:r>
          </a:p>
          <a:p>
            <a:r>
              <a:rPr lang="en-US" sz="2100" spc="-150" noProof="1" smtClean="0">
                <a:latin typeface="Courier New" pitchFamily="49" charset="0"/>
                <a:cs typeface="Courier New" pitchFamily="49" charset="0"/>
              </a:rPr>
              <a:t>      t=new();</a:t>
            </a:r>
          </a:p>
          <a:p>
            <a:r>
              <a:rPr lang="en-US" sz="2100" spc="-150" noProof="1" smtClean="0">
                <a:latin typeface="Courier New" pitchFamily="49" charset="0"/>
                <a:cs typeface="Courier New" pitchFamily="49" charset="0"/>
              </a:rPr>
              <a:t>      </a:t>
            </a:r>
            <a:r>
              <a:rPr lang="en-US" sz="2000" spc="-150" noProof="1" smtClean="0">
                <a:latin typeface="Courier New" pitchFamily="49" charset="0"/>
                <a:cs typeface="Courier New" pitchFamily="49" charset="0"/>
              </a:rPr>
              <a:t>`SV_RAND_CHECK </a:t>
            </a:r>
            <a:r>
              <a:rPr lang="en-US" sz="2100" spc="-150" noProof="1" smtClean="0">
                <a:latin typeface="Courier New" pitchFamily="49" charset="0"/>
                <a:cs typeface="Courier New" pitchFamily="49" charset="0"/>
              </a:rPr>
              <a:t>(t.randomize());</a:t>
            </a:r>
          </a:p>
          <a:p>
            <a:r>
              <a:rPr lang="en-US" sz="2100" spc="-150" noProof="1" smtClean="0">
                <a:latin typeface="Courier New" pitchFamily="49" charset="0"/>
                <a:cs typeface="Courier New" pitchFamily="49" charset="0"/>
              </a:rPr>
              <a:t>      t.print_all;</a:t>
            </a:r>
          </a:p>
          <a:p>
            <a:r>
              <a:rPr lang="en-US" sz="2100" spc="-150" noProof="1" smtClean="0">
                <a:latin typeface="Courier New" pitchFamily="49" charset="0"/>
                <a:cs typeface="Courier New" pitchFamily="49" charset="0"/>
              </a:rPr>
              <a:t>   end</a:t>
            </a:r>
          </a:p>
          <a:p>
            <a:r>
              <a:rPr lang="en-US" sz="2100" spc="-150" noProof="1" smtClean="0">
                <a:latin typeface="Courier New" pitchFamily="49" charset="0"/>
                <a:cs typeface="Courier New" pitchFamily="49" charset="0"/>
              </a:rPr>
              <a:t>end</a:t>
            </a:r>
          </a:p>
        </p:txBody>
      </p:sp>
      <p:sp>
        <p:nvSpPr>
          <p:cNvPr id="11" name="TextBox 10"/>
          <p:cNvSpPr txBox="1"/>
          <p:nvPr/>
        </p:nvSpPr>
        <p:spPr>
          <a:xfrm>
            <a:off x="533400" y="3810000"/>
            <a:ext cx="5410200" cy="2354491"/>
          </a:xfrm>
          <a:prstGeom prst="rect">
            <a:avLst/>
          </a:prstGeom>
          <a:solidFill>
            <a:srgbClr val="FFFFCC"/>
          </a:solidFill>
          <a:ln>
            <a:solidFill>
              <a:schemeClr val="tx1"/>
            </a:solidFill>
          </a:ln>
        </p:spPr>
        <p:txBody>
          <a:bodyPr wrap="square" rtlCol="0">
            <a:spAutoFit/>
          </a:bodyPr>
          <a:lstStyle/>
          <a:p>
            <a:r>
              <a:rPr lang="en-US" sz="2100" spc="-150" noProof="1" smtClean="0">
                <a:latin typeface="Courier New" pitchFamily="49" charset="0"/>
                <a:cs typeface="Courier New" pitchFamily="49" charset="0"/>
              </a:rPr>
              <a:t>initial begin</a:t>
            </a:r>
          </a:p>
          <a:p>
            <a:r>
              <a:rPr lang="en-US" sz="2100" spc="-150" noProof="1" smtClean="0">
                <a:latin typeface="Courier New" pitchFamily="49" charset="0"/>
                <a:cs typeface="Courier New" pitchFamily="49" charset="0"/>
              </a:rPr>
              <a:t>   t=new();</a:t>
            </a:r>
          </a:p>
          <a:p>
            <a:r>
              <a:rPr lang="en-US" sz="2100" spc="-150" noProof="1" smtClean="0">
                <a:latin typeface="Courier New" pitchFamily="49" charset="0"/>
                <a:cs typeface="Courier New" pitchFamily="49" charset="0"/>
              </a:rPr>
              <a:t>   for (int i=0;i&lt;=50;i++) begin</a:t>
            </a:r>
          </a:p>
          <a:p>
            <a:r>
              <a:rPr lang="en-US" sz="2100" spc="-150" noProof="1" smtClean="0">
                <a:latin typeface="Courier New" pitchFamily="49" charset="0"/>
                <a:cs typeface="Courier New" pitchFamily="49" charset="0"/>
              </a:rPr>
              <a:t>      </a:t>
            </a:r>
            <a:r>
              <a:rPr lang="en-US" sz="2000" spc="-150" noProof="1" smtClean="0">
                <a:latin typeface="Courier New" pitchFamily="49" charset="0"/>
                <a:cs typeface="Courier New" pitchFamily="49" charset="0"/>
              </a:rPr>
              <a:t>`SV_RAND_CHECK </a:t>
            </a:r>
            <a:r>
              <a:rPr lang="en-US" sz="2100" spc="-150" noProof="1" smtClean="0">
                <a:latin typeface="Courier New" pitchFamily="49" charset="0"/>
                <a:cs typeface="Courier New" pitchFamily="49" charset="0"/>
              </a:rPr>
              <a:t>(t.randomize());</a:t>
            </a:r>
          </a:p>
          <a:p>
            <a:r>
              <a:rPr lang="en-US" sz="2100" spc="-150" noProof="1" smtClean="0">
                <a:latin typeface="Courier New" pitchFamily="49" charset="0"/>
                <a:cs typeface="Courier New" pitchFamily="49" charset="0"/>
              </a:rPr>
              <a:t>      t.print_all;</a:t>
            </a:r>
          </a:p>
          <a:p>
            <a:r>
              <a:rPr lang="en-US" sz="2100" spc="-150" noProof="1" smtClean="0">
                <a:latin typeface="Courier New" pitchFamily="49" charset="0"/>
                <a:cs typeface="Courier New" pitchFamily="49" charset="0"/>
              </a:rPr>
              <a:t>   end</a:t>
            </a:r>
          </a:p>
          <a:p>
            <a:r>
              <a:rPr lang="en-US" sz="2100" spc="-150" noProof="1" smtClean="0">
                <a:latin typeface="Courier New" pitchFamily="49" charset="0"/>
                <a:cs typeface="Courier New" pitchFamily="49" charset="0"/>
              </a:rPr>
              <a:t>end</a:t>
            </a:r>
          </a:p>
        </p:txBody>
      </p:sp>
      <p:sp>
        <p:nvSpPr>
          <p:cNvPr id="12" name="TextBox 11"/>
          <p:cNvSpPr txBox="1"/>
          <p:nvPr/>
        </p:nvSpPr>
        <p:spPr>
          <a:xfrm>
            <a:off x="6172200" y="3886200"/>
            <a:ext cx="2127505" cy="2677656"/>
          </a:xfrm>
          <a:prstGeom prst="rect">
            <a:avLst/>
          </a:prstGeom>
          <a:solidFill>
            <a:srgbClr val="CCFFFF"/>
          </a:solidFill>
          <a:ln>
            <a:solidFill>
              <a:schemeClr val="tx1"/>
            </a:solidFill>
          </a:ln>
        </p:spPr>
        <p:txBody>
          <a:bodyPr wrap="none" rtlCol="0">
            <a:spAutoFit/>
          </a:bodyPr>
          <a:lstStyle/>
          <a:p>
            <a:r>
              <a:rPr lang="en-US" sz="2100" noProof="1" smtClean="0">
                <a:latin typeface="Courier New" pitchFamily="49" charset="0"/>
                <a:cs typeface="Courier New" pitchFamily="49" charset="0"/>
              </a:rPr>
              <a:t># rw = READ</a:t>
            </a:r>
          </a:p>
          <a:p>
            <a:r>
              <a:rPr lang="en-US" sz="2100" noProof="1" smtClean="0">
                <a:latin typeface="Courier New" pitchFamily="49" charset="0"/>
                <a:cs typeface="Courier New" pitchFamily="49" charset="0"/>
              </a:rPr>
              <a:t># rw = WRITE</a:t>
            </a:r>
          </a:p>
          <a:p>
            <a:r>
              <a:rPr lang="en-US" sz="2100" noProof="1" smtClean="0">
                <a:latin typeface="Courier New" pitchFamily="49" charset="0"/>
                <a:cs typeface="Courier New" pitchFamily="49" charset="0"/>
              </a:rPr>
              <a:t># rw = READ</a:t>
            </a:r>
          </a:p>
          <a:p>
            <a:r>
              <a:rPr lang="en-US" sz="2100" noProof="1" smtClean="0">
                <a:latin typeface="Courier New" pitchFamily="49" charset="0"/>
                <a:cs typeface="Courier New" pitchFamily="49" charset="0"/>
              </a:rPr>
              <a:t># rw = WRITE</a:t>
            </a:r>
          </a:p>
          <a:p>
            <a:r>
              <a:rPr lang="en-US" sz="2100" noProof="1" smtClean="0">
                <a:latin typeface="Courier New" pitchFamily="49" charset="0"/>
                <a:cs typeface="Courier New" pitchFamily="49" charset="0"/>
              </a:rPr>
              <a:t># rw = READ</a:t>
            </a:r>
          </a:p>
          <a:p>
            <a:r>
              <a:rPr lang="en-US" sz="2100" noProof="1" smtClean="0">
                <a:latin typeface="Courier New" pitchFamily="49" charset="0"/>
                <a:cs typeface="Courier New" pitchFamily="49" charset="0"/>
              </a:rPr>
              <a:t># rw = WRITE</a:t>
            </a:r>
          </a:p>
          <a:p>
            <a:r>
              <a:rPr lang="en-US" sz="2100" noProof="1" smtClean="0">
                <a:latin typeface="Courier New" pitchFamily="49" charset="0"/>
                <a:cs typeface="Courier New" pitchFamily="49" charset="0"/>
              </a:rPr>
              <a:t># rw = READ</a:t>
            </a:r>
          </a:p>
          <a:p>
            <a:r>
              <a:rPr lang="en-US" sz="2100" noProof="1" smtClean="0">
                <a:latin typeface="Courier New" pitchFamily="49" charset="0"/>
                <a:cs typeface="Courier New" pitchFamily="49" charset="0"/>
              </a:rPr>
              <a:t># rw = READ</a:t>
            </a:r>
          </a:p>
        </p:txBody>
      </p:sp>
      <p:sp>
        <p:nvSpPr>
          <p:cNvPr id="13" name="TextBox 12"/>
          <p:cNvSpPr txBox="1"/>
          <p:nvPr/>
        </p:nvSpPr>
        <p:spPr>
          <a:xfrm>
            <a:off x="6172200" y="609600"/>
            <a:ext cx="2127505" cy="3000821"/>
          </a:xfrm>
          <a:prstGeom prst="rect">
            <a:avLst/>
          </a:prstGeom>
          <a:solidFill>
            <a:srgbClr val="CCFFFF"/>
          </a:solidFill>
          <a:ln>
            <a:solidFill>
              <a:schemeClr val="tx1"/>
            </a:solidFill>
          </a:ln>
        </p:spPr>
        <p:txBody>
          <a:bodyPr wrap="none" rtlCol="0">
            <a:spAutoFit/>
          </a:bodyPr>
          <a:lstStyle/>
          <a:p>
            <a:r>
              <a:rPr lang="en-US" sz="2100" noProof="1" smtClean="0">
                <a:latin typeface="Courier New" pitchFamily="49" charset="0"/>
                <a:cs typeface="Courier New" pitchFamily="49" charset="0"/>
              </a:rPr>
              <a:t># rw = READ</a:t>
            </a:r>
          </a:p>
          <a:p>
            <a:r>
              <a:rPr lang="en-US" sz="2100" noProof="1" smtClean="0">
                <a:latin typeface="Courier New" pitchFamily="49" charset="0"/>
                <a:cs typeface="Courier New" pitchFamily="49" charset="0"/>
              </a:rPr>
              <a:t># rw = WRITE</a:t>
            </a:r>
          </a:p>
          <a:p>
            <a:r>
              <a:rPr lang="en-US" sz="2100" noProof="1" smtClean="0">
                <a:latin typeface="Courier New" pitchFamily="49" charset="0"/>
                <a:cs typeface="Courier New" pitchFamily="49" charset="0"/>
              </a:rPr>
              <a:t># rw = READ</a:t>
            </a:r>
          </a:p>
          <a:p>
            <a:r>
              <a:rPr lang="en-US" sz="2100" noProof="1" smtClean="0">
                <a:latin typeface="Courier New" pitchFamily="49" charset="0"/>
                <a:cs typeface="Courier New" pitchFamily="49" charset="0"/>
              </a:rPr>
              <a:t># rw = READ</a:t>
            </a:r>
          </a:p>
          <a:p>
            <a:r>
              <a:rPr lang="en-US" sz="2100" noProof="1" smtClean="0">
                <a:latin typeface="Courier New" pitchFamily="49" charset="0"/>
                <a:cs typeface="Courier New" pitchFamily="49" charset="0"/>
              </a:rPr>
              <a:t># rw = READ</a:t>
            </a:r>
          </a:p>
          <a:p>
            <a:r>
              <a:rPr lang="en-US" sz="2100" noProof="1" smtClean="0">
                <a:latin typeface="Courier New" pitchFamily="49" charset="0"/>
                <a:cs typeface="Courier New" pitchFamily="49" charset="0"/>
              </a:rPr>
              <a:t># rw = WRITE</a:t>
            </a:r>
          </a:p>
          <a:p>
            <a:r>
              <a:rPr lang="en-US" sz="2100" noProof="1" smtClean="0">
                <a:latin typeface="Courier New" pitchFamily="49" charset="0"/>
                <a:cs typeface="Courier New" pitchFamily="49" charset="0"/>
              </a:rPr>
              <a:t># rw = WRITE</a:t>
            </a:r>
          </a:p>
          <a:p>
            <a:r>
              <a:rPr lang="en-US" sz="2100" noProof="1" smtClean="0">
                <a:latin typeface="Courier New" pitchFamily="49" charset="0"/>
                <a:cs typeface="Courier New" pitchFamily="49" charset="0"/>
              </a:rPr>
              <a:t># rw = WRITE</a:t>
            </a:r>
          </a:p>
          <a:p>
            <a:r>
              <a:rPr lang="en-US" sz="2100" noProof="1" smtClean="0">
                <a:latin typeface="Courier New" pitchFamily="49" charset="0"/>
                <a:cs typeface="Courier New" pitchFamily="49" charset="0"/>
              </a:rPr>
              <a:t># rw = WRITE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33400" y="1371600"/>
            <a:ext cx="8001000" cy="5170646"/>
          </a:xfrm>
          <a:prstGeom prst="rect">
            <a:avLst/>
          </a:prstGeom>
          <a:solidFill>
            <a:srgbClr val="FFFFCC"/>
          </a:solidFill>
          <a:ln>
            <a:solidFill>
              <a:schemeClr val="tx1"/>
            </a:solidFill>
          </a:ln>
        </p:spPr>
        <p:txBody>
          <a:bodyPr wrap="square" rtlCol="0">
            <a:spAutoFit/>
          </a:bodyPr>
          <a:lstStyle/>
          <a:p>
            <a:r>
              <a:rPr lang="en-US" sz="2100" spc="-150" noProof="1" smtClean="0">
                <a:latin typeface="Courier New" pitchFamily="49" charset="0"/>
                <a:cs typeface="Courier New" pitchFamily="49" charset="0"/>
              </a:rPr>
              <a:t>class Transaction;</a:t>
            </a:r>
          </a:p>
          <a:p>
            <a:r>
              <a:rPr lang="en-US" sz="2100" spc="-150" noProof="1" smtClean="0">
                <a:latin typeface="Courier New" pitchFamily="49" charset="0"/>
                <a:cs typeface="Courier New" pitchFamily="49" charset="0"/>
              </a:rPr>
              <a:t>   rand rw_t rw; </a:t>
            </a:r>
          </a:p>
          <a:p>
            <a:r>
              <a:rPr lang="en-US" sz="2100" spc="-150" noProof="1" smtClean="0">
                <a:latin typeface="Courier New" pitchFamily="49" charset="0"/>
                <a:cs typeface="Courier New" pitchFamily="49" charset="0"/>
              </a:rPr>
              <a:t>   rand bit [31:0] addr, data;</a:t>
            </a:r>
          </a:p>
          <a:p>
            <a:r>
              <a:rPr lang="en-US" sz="2100" spc="-150" noProof="1" smtClean="0">
                <a:latin typeface="Courier New" pitchFamily="49" charset="0"/>
                <a:cs typeface="Courier New" pitchFamily="49" charset="0"/>
              </a:rPr>
              <a:t>endclass</a:t>
            </a:r>
          </a:p>
          <a:p>
            <a:endParaRPr lang="en-US" sz="500" spc="-150" noProof="1" smtClean="0">
              <a:latin typeface="Courier New" pitchFamily="49" charset="0"/>
              <a:cs typeface="Courier New" pitchFamily="49" charset="0"/>
            </a:endParaRPr>
          </a:p>
          <a:p>
            <a:r>
              <a:rPr lang="en-US" sz="2100" spc="-150" noProof="1" smtClean="0">
                <a:latin typeface="Courier New" pitchFamily="49" charset="0"/>
                <a:cs typeface="Courier New" pitchFamily="49" charset="0"/>
              </a:rPr>
              <a:t>class RandTransaction;</a:t>
            </a:r>
          </a:p>
          <a:p>
            <a:r>
              <a:rPr lang="en-US" sz="2100" spc="-150" noProof="1" smtClean="0">
                <a:latin typeface="Courier New" pitchFamily="49" charset="0"/>
                <a:cs typeface="Courier New" pitchFamily="49" charset="0"/>
              </a:rPr>
              <a:t>   rand Transaction trans_array[];</a:t>
            </a:r>
          </a:p>
          <a:p>
            <a:r>
              <a:rPr lang="en-US" sz="2100" spc="-150" noProof="1" smtClean="0">
                <a:latin typeface="Courier New" pitchFamily="49" charset="0"/>
                <a:cs typeface="Courier New" pitchFamily="49" charset="0"/>
              </a:rPr>
              <a:t>   constraint  rw_c {foreach (trans_array[i])</a:t>
            </a:r>
          </a:p>
          <a:p>
            <a:r>
              <a:rPr lang="en-US" sz="2100" spc="-150" noProof="1" smtClean="0">
                <a:latin typeface="Courier New" pitchFamily="49" charset="0"/>
                <a:cs typeface="Courier New" pitchFamily="49" charset="0"/>
              </a:rPr>
              <a:t>      if ((i&gt;0) &amp;&amp; (trans_array[i-1].rw == WRITE)) 	    	   trans_array[i].rw != WRITE;}</a:t>
            </a:r>
          </a:p>
          <a:p>
            <a:r>
              <a:rPr lang="en-US" sz="1000" spc="-150" noProof="1" smtClean="0">
                <a:latin typeface="Courier New" pitchFamily="49" charset="0"/>
                <a:cs typeface="Courier New" pitchFamily="49" charset="0"/>
              </a:rPr>
              <a:t>  </a:t>
            </a:r>
            <a:endParaRPr lang="en-US" sz="500" spc="-150" noProof="1" smtClean="0">
              <a:latin typeface="Courier New" pitchFamily="49" charset="0"/>
              <a:cs typeface="Courier New" pitchFamily="49" charset="0"/>
            </a:endParaRPr>
          </a:p>
          <a:p>
            <a:r>
              <a:rPr lang="en-US" sz="2100" spc="-150" noProof="1" smtClean="0">
                <a:latin typeface="Courier New" pitchFamily="49" charset="0"/>
                <a:cs typeface="Courier New" pitchFamily="49" charset="0"/>
              </a:rPr>
              <a:t>   function new();</a:t>
            </a:r>
          </a:p>
          <a:p>
            <a:r>
              <a:rPr lang="en-US" sz="2100" spc="-150" noProof="1" smtClean="0">
                <a:latin typeface="Courier New" pitchFamily="49" charset="0"/>
                <a:cs typeface="Courier New" pitchFamily="49" charset="0"/>
              </a:rPr>
              <a:t>      trans_array = new[TESTS]; </a:t>
            </a:r>
          </a:p>
          <a:p>
            <a:r>
              <a:rPr lang="en-US" sz="2100" spc="-150" noProof="1" smtClean="0">
                <a:latin typeface="Courier New" pitchFamily="49" charset="0"/>
                <a:cs typeface="Courier New" pitchFamily="49" charset="0"/>
              </a:rPr>
              <a:t>	foreach (trans_array[i])</a:t>
            </a:r>
          </a:p>
          <a:p>
            <a:r>
              <a:rPr lang="en-US" sz="2100" spc="-150" noProof="1" smtClean="0">
                <a:latin typeface="Courier New" pitchFamily="49" charset="0"/>
                <a:cs typeface="Courier New" pitchFamily="49" charset="0"/>
              </a:rPr>
              <a:t>         trans_array[i] = new();</a:t>
            </a:r>
          </a:p>
          <a:p>
            <a:r>
              <a:rPr lang="en-US" sz="2100" spc="-150" noProof="1" smtClean="0">
                <a:latin typeface="Courier New" pitchFamily="49" charset="0"/>
                <a:cs typeface="Courier New" pitchFamily="49" charset="0"/>
              </a:rPr>
              <a:t>   endfunction;</a:t>
            </a:r>
          </a:p>
          <a:p>
            <a:r>
              <a:rPr lang="en-US" sz="2100" spc="-150" noProof="1" smtClean="0">
                <a:latin typeface="Courier New" pitchFamily="49" charset="0"/>
                <a:cs typeface="Courier New" pitchFamily="49" charset="0"/>
              </a:rPr>
              <a:t>endclass</a:t>
            </a:r>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6.14.3  Random Array of Objects</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51</a:t>
            </a:fld>
            <a:endParaRPr lang="en-US" dirty="0"/>
          </a:p>
        </p:txBody>
      </p:sp>
      <p:sp>
        <p:nvSpPr>
          <p:cNvPr id="6" name="TextBox 5"/>
          <p:cNvSpPr txBox="1"/>
          <p:nvPr/>
        </p:nvSpPr>
        <p:spPr>
          <a:xfrm>
            <a:off x="228600" y="609600"/>
            <a:ext cx="8757411" cy="830997"/>
          </a:xfrm>
          <a:prstGeom prst="rect">
            <a:avLst/>
          </a:prstGeom>
          <a:noFill/>
        </p:spPr>
        <p:txBody>
          <a:bodyPr wrap="square" rtlCol="0">
            <a:spAutoFit/>
          </a:bodyPr>
          <a:lstStyle/>
          <a:p>
            <a:pPr>
              <a:buFont typeface="Arial" pitchFamily="34" charset="0"/>
              <a:buChar char="•"/>
            </a:pPr>
            <a:r>
              <a:rPr lang="en-US" sz="2400" dirty="0" smtClean="0">
                <a:cs typeface="Times New Roman" pitchFamily="18" charset="0"/>
              </a:rPr>
              <a:t>Create as many transaction objects as needed</a:t>
            </a:r>
          </a:p>
          <a:p>
            <a:pPr>
              <a:buFont typeface="Arial" pitchFamily="34" charset="0"/>
              <a:buChar char="•"/>
            </a:pPr>
            <a:r>
              <a:rPr lang="en-US" sz="2400" dirty="0" smtClean="0">
                <a:cs typeface="Times New Roman" pitchFamily="18" charset="0"/>
              </a:rPr>
              <a:t>Constrain the current object by previous objects </a:t>
            </a:r>
          </a:p>
        </p:txBody>
      </p:sp>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P spid="6"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smtClean="0"/>
              <a:t>6.14.4  </a:t>
            </a:r>
            <a:r>
              <a:rPr lang="en-US" sz="4000" dirty="0" smtClean="0"/>
              <a:t>Randsequence</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52</a:t>
            </a:fld>
            <a:endParaRPr lang="en-US" dirty="0"/>
          </a:p>
        </p:txBody>
      </p:sp>
      <p:sp>
        <p:nvSpPr>
          <p:cNvPr id="6" name="TextBox 5"/>
          <p:cNvSpPr txBox="1"/>
          <p:nvPr/>
        </p:nvSpPr>
        <p:spPr>
          <a:xfrm>
            <a:off x="234189" y="671691"/>
            <a:ext cx="8757411" cy="830997"/>
          </a:xfrm>
          <a:prstGeom prst="rect">
            <a:avLst/>
          </a:prstGeom>
          <a:noFill/>
        </p:spPr>
        <p:txBody>
          <a:bodyPr wrap="square" rtlCol="0">
            <a:spAutoFit/>
          </a:bodyPr>
          <a:lstStyle/>
          <a:p>
            <a:pPr>
              <a:buFont typeface="Arial" pitchFamily="34" charset="0"/>
              <a:buChar char="•"/>
            </a:pPr>
            <a:r>
              <a:rPr lang="en-US" sz="2400" dirty="0" smtClean="0">
                <a:cs typeface="Times New Roman" pitchFamily="18" charset="0"/>
              </a:rPr>
              <a:t>SystemVerilog introduces the </a:t>
            </a:r>
            <a:r>
              <a:rPr lang="en-US" sz="2200" spc="-150" dirty="0" smtClean="0">
                <a:latin typeface="Courier New" pitchFamily="49" charset="0"/>
                <a:cs typeface="Courier New" pitchFamily="49" charset="0"/>
              </a:rPr>
              <a:t>randsequence</a:t>
            </a:r>
            <a:r>
              <a:rPr lang="en-US" sz="2400" dirty="0" smtClean="0">
                <a:cs typeface="Times New Roman" pitchFamily="18" charset="0"/>
              </a:rPr>
              <a:t> construct</a:t>
            </a:r>
          </a:p>
          <a:p>
            <a:pPr>
              <a:buFont typeface="Arial" pitchFamily="34" charset="0"/>
              <a:buChar char="•"/>
            </a:pPr>
            <a:r>
              <a:rPr lang="en-US" sz="2400" dirty="0" smtClean="0">
                <a:cs typeface="Times New Roman" pitchFamily="18" charset="0"/>
              </a:rPr>
              <a:t>Uses a BNF like syntax to describe the grammar of the transaction </a:t>
            </a:r>
          </a:p>
        </p:txBody>
      </p:sp>
      <p:sp>
        <p:nvSpPr>
          <p:cNvPr id="9" name="TextBox 8"/>
          <p:cNvSpPr txBox="1"/>
          <p:nvPr/>
        </p:nvSpPr>
        <p:spPr>
          <a:xfrm>
            <a:off x="152400" y="1524000"/>
            <a:ext cx="8839200" cy="4832092"/>
          </a:xfrm>
          <a:prstGeom prst="rect">
            <a:avLst/>
          </a:prstGeom>
          <a:solidFill>
            <a:srgbClr val="FFFFCC"/>
          </a:solidFill>
          <a:ln>
            <a:solidFill>
              <a:schemeClr val="tx1"/>
            </a:solidFill>
          </a:ln>
        </p:spPr>
        <p:txBody>
          <a:bodyPr wrap="square" rtlCol="0">
            <a:spAutoFit/>
          </a:bodyPr>
          <a:lstStyle/>
          <a:p>
            <a:r>
              <a:rPr lang="en-US" sz="2200" spc="-300" noProof="1" smtClean="0">
                <a:latin typeface="Courier New" pitchFamily="49" charset="0"/>
                <a:cs typeface="Courier New" pitchFamily="49" charset="0"/>
              </a:rPr>
              <a:t>initial begin</a:t>
            </a:r>
          </a:p>
          <a:p>
            <a:r>
              <a:rPr lang="en-US" sz="2200" spc="-300" noProof="1" smtClean="0">
                <a:latin typeface="Courier New" pitchFamily="49" charset="0"/>
                <a:cs typeface="Courier New" pitchFamily="49" charset="0"/>
              </a:rPr>
              <a:t>  for (int i=0; i&lt;15; i++) begin</a:t>
            </a:r>
          </a:p>
          <a:p>
            <a:r>
              <a:rPr lang="en-US" sz="2200" spc="-300" noProof="1" smtClean="0">
                <a:latin typeface="Courier New" pitchFamily="49" charset="0"/>
                <a:cs typeface="Courier New" pitchFamily="49" charset="0"/>
              </a:rPr>
              <a:t>    randsequence (stream)</a:t>
            </a:r>
          </a:p>
          <a:p>
            <a:r>
              <a:rPr lang="en-US" sz="2200" spc="-300" noProof="1" smtClean="0">
                <a:latin typeface="Courier New" pitchFamily="49" charset="0"/>
                <a:cs typeface="Courier New" pitchFamily="49" charset="0"/>
              </a:rPr>
              <a:t>      stream : cfg_read := 1 |  io_read := 2 | mem_read := 5;</a:t>
            </a:r>
          </a:p>
          <a:p>
            <a:endParaRPr lang="en-US" sz="2200" spc="-300" noProof="1" smtClean="0">
              <a:latin typeface="Courier New" pitchFamily="49" charset="0"/>
              <a:cs typeface="Courier New" pitchFamily="49" charset="0"/>
            </a:endParaRPr>
          </a:p>
          <a:p>
            <a:r>
              <a:rPr lang="en-US" sz="2200" spc="-300" noProof="1" smtClean="0">
                <a:latin typeface="Courier New" pitchFamily="49" charset="0"/>
                <a:cs typeface="Courier New" pitchFamily="49" charset="0"/>
              </a:rPr>
              <a:t>      cfg_read : { cfg_read_task; } | { cfg_read_task; } cfg_read;</a:t>
            </a:r>
          </a:p>
          <a:p>
            <a:r>
              <a:rPr lang="en-US" sz="2200" spc="-300" noProof="1" smtClean="0">
                <a:latin typeface="Courier New" pitchFamily="49" charset="0"/>
                <a:cs typeface="Courier New" pitchFamily="49" charset="0"/>
              </a:rPr>
              <a:t>      </a:t>
            </a:r>
          </a:p>
          <a:p>
            <a:r>
              <a:rPr lang="en-US" sz="2200" spc="-300" noProof="1" smtClean="0">
                <a:latin typeface="Courier New" pitchFamily="49" charset="0"/>
                <a:cs typeface="Courier New" pitchFamily="49" charset="0"/>
              </a:rPr>
              <a:t>      mem_read : { mem_read_task; } | { mem_read_task; } mem_read;</a:t>
            </a:r>
          </a:p>
          <a:p>
            <a:r>
              <a:rPr lang="en-US" sz="2200" spc="-300" noProof="1" smtClean="0">
                <a:latin typeface="Courier New" pitchFamily="49" charset="0"/>
                <a:cs typeface="Courier New" pitchFamily="49" charset="0"/>
              </a:rPr>
              <a:t>      </a:t>
            </a:r>
          </a:p>
          <a:p>
            <a:r>
              <a:rPr lang="en-US" sz="2200" spc="-300" noProof="1" smtClean="0">
                <a:latin typeface="Courier New" pitchFamily="49" charset="0"/>
                <a:cs typeface="Courier New" pitchFamily="49" charset="0"/>
              </a:rPr>
              <a:t>      io_read : { io_read_task; } | { io_read_task; } io_read;</a:t>
            </a:r>
          </a:p>
          <a:p>
            <a:pPr lvl="1"/>
            <a:endParaRPr lang="en-US" sz="2200" spc="-300" noProof="1" smtClean="0">
              <a:latin typeface="Courier New" pitchFamily="49" charset="0"/>
              <a:cs typeface="Courier New" pitchFamily="49" charset="0"/>
            </a:endParaRPr>
          </a:p>
          <a:p>
            <a:pPr lvl="1"/>
            <a:r>
              <a:rPr lang="en-US" sz="2200" spc="-300" noProof="1" smtClean="0">
                <a:latin typeface="Courier New" pitchFamily="49" charset="0"/>
                <a:cs typeface="Courier New" pitchFamily="49" charset="0"/>
              </a:rPr>
              <a:t>endsequence</a:t>
            </a:r>
          </a:p>
          <a:p>
            <a:r>
              <a:rPr lang="en-US" sz="2200" spc="-300" noProof="1" smtClean="0">
                <a:latin typeface="Courier New" pitchFamily="49" charset="0"/>
                <a:cs typeface="Courier New" pitchFamily="49" charset="0"/>
              </a:rPr>
              <a:t>  end </a:t>
            </a:r>
          </a:p>
          <a:p>
            <a:r>
              <a:rPr lang="en-US" sz="2200" spc="-300" noProof="1" smtClean="0">
                <a:latin typeface="Courier New" pitchFamily="49" charset="0"/>
                <a:cs typeface="Courier New" pitchFamily="49" charset="0"/>
              </a:rPr>
              <a:t>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Scenario Generation Exercise</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53</a:t>
            </a:fld>
            <a:endParaRPr lang="en-US" dirty="0"/>
          </a:p>
        </p:txBody>
      </p:sp>
      <p:sp>
        <p:nvSpPr>
          <p:cNvPr id="6" name="TextBox 5"/>
          <p:cNvSpPr txBox="1"/>
          <p:nvPr/>
        </p:nvSpPr>
        <p:spPr>
          <a:xfrm>
            <a:off x="234189" y="671691"/>
            <a:ext cx="8757411" cy="1200329"/>
          </a:xfrm>
          <a:prstGeom prst="rect">
            <a:avLst/>
          </a:prstGeom>
          <a:noFill/>
        </p:spPr>
        <p:txBody>
          <a:bodyPr wrap="square" rtlCol="0">
            <a:spAutoFit/>
          </a:bodyPr>
          <a:lstStyle/>
          <a:p>
            <a:r>
              <a:rPr lang="en-US" sz="2400" dirty="0" smtClean="0">
                <a:cs typeface="Times New Roman" pitchFamily="18" charset="0"/>
              </a:rPr>
              <a:t>Expand the </a:t>
            </a:r>
            <a:r>
              <a:rPr lang="en-US" sz="2200" spc="-150" dirty="0" smtClean="0">
                <a:latin typeface="Courier New" pitchFamily="49" charset="0"/>
                <a:cs typeface="Courier New" pitchFamily="49" charset="0"/>
              </a:rPr>
              <a:t>Transaction</a:t>
            </a:r>
            <a:r>
              <a:rPr lang="en-US" sz="2400" dirty="0" smtClean="0">
                <a:cs typeface="Times New Roman" pitchFamily="18" charset="0"/>
              </a:rPr>
              <a:t> class in slide </a:t>
            </a:r>
            <a:r>
              <a:rPr lang="en-US" sz="2400" i="1" dirty="0" smtClean="0">
                <a:cs typeface="Times New Roman" pitchFamily="18" charset="0"/>
              </a:rPr>
              <a:t>“</a:t>
            </a:r>
            <a:r>
              <a:rPr lang="en-US" sz="2400" i="1" dirty="0" smtClean="0"/>
              <a:t>6.14.1  An Atomic generator with History</a:t>
            </a:r>
            <a:r>
              <a:rPr lang="en-US" sz="2400" i="1" dirty="0" smtClean="0">
                <a:cs typeface="Times New Roman" pitchFamily="18" charset="0"/>
              </a:rPr>
              <a:t>“ </a:t>
            </a:r>
            <a:r>
              <a:rPr lang="en-US" sz="2400" dirty="0" smtClean="0">
                <a:cs typeface="Times New Roman" pitchFamily="18" charset="0"/>
              </a:rPr>
              <a:t>or slide </a:t>
            </a:r>
            <a:r>
              <a:rPr lang="en-US" sz="2400" i="1" dirty="0" smtClean="0">
                <a:cs typeface="Times New Roman" pitchFamily="18" charset="0"/>
              </a:rPr>
              <a:t>“</a:t>
            </a:r>
            <a:r>
              <a:rPr lang="en-US" sz="2400" i="1" dirty="0" smtClean="0"/>
              <a:t>6.14.3  Random Array of Objects</a:t>
            </a:r>
            <a:r>
              <a:rPr lang="en-US" sz="2400" i="1" dirty="0" smtClean="0">
                <a:cs typeface="Times New Roman" pitchFamily="18" charset="0"/>
              </a:rPr>
              <a:t>“</a:t>
            </a:r>
            <a:r>
              <a:rPr lang="en-US" sz="2400" dirty="0" smtClean="0">
                <a:cs typeface="Times New Roman" pitchFamily="18" charset="0"/>
              </a:rPr>
              <a:t> so that back to back transactions of the same type </a:t>
            </a:r>
            <a:r>
              <a:rPr lang="en-US" sz="2400" smtClean="0">
                <a:cs typeface="Times New Roman" pitchFamily="18" charset="0"/>
              </a:rPr>
              <a:t>do not have </a:t>
            </a:r>
            <a:r>
              <a:rPr lang="en-US" sz="2400" dirty="0" smtClean="0">
                <a:cs typeface="Times New Roman" pitchFamily="18" charset="0"/>
              </a:rPr>
              <a:t>the same address</a:t>
            </a:r>
            <a:r>
              <a:rPr lang="en-US" sz="2400" smtClean="0">
                <a:cs typeface="Times New Roman" pitchFamily="18" charset="0"/>
              </a:rPr>
              <a:t>.  </a:t>
            </a:r>
            <a:endParaRPr lang="en-US" sz="2400" dirty="0" smtClean="0">
              <a:cs typeface="Times New Roman"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6.17  Random Device Configuration</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54</a:t>
            </a:fld>
            <a:endParaRPr lang="en-US" dirty="0"/>
          </a:p>
        </p:txBody>
      </p:sp>
      <p:sp>
        <p:nvSpPr>
          <p:cNvPr id="6" name="TextBox 5"/>
          <p:cNvSpPr txBox="1"/>
          <p:nvPr/>
        </p:nvSpPr>
        <p:spPr>
          <a:xfrm>
            <a:off x="228600" y="609600"/>
            <a:ext cx="8757411" cy="830997"/>
          </a:xfrm>
          <a:prstGeom prst="rect">
            <a:avLst/>
          </a:prstGeom>
          <a:noFill/>
        </p:spPr>
        <p:txBody>
          <a:bodyPr wrap="square" rtlCol="0">
            <a:spAutoFit/>
          </a:bodyPr>
          <a:lstStyle/>
          <a:p>
            <a:pPr>
              <a:buFont typeface="Arial" pitchFamily="34" charset="0"/>
              <a:buChar char="•"/>
            </a:pPr>
            <a:r>
              <a:rPr lang="en-US" sz="2400" dirty="0" smtClean="0">
                <a:cs typeface="Times New Roman" pitchFamily="18" charset="0"/>
              </a:rPr>
              <a:t>Randomizing data is not enough, randomize the environment</a:t>
            </a:r>
          </a:p>
          <a:p>
            <a:pPr>
              <a:buFont typeface="Arial" pitchFamily="34" charset="0"/>
              <a:buChar char="•"/>
            </a:pPr>
            <a:r>
              <a:rPr lang="en-US" sz="2400" dirty="0" smtClean="0">
                <a:cs typeface="Times New Roman" pitchFamily="18" charset="0"/>
              </a:rPr>
              <a:t>Using an example of a 4-port Ethernet switch </a:t>
            </a:r>
          </a:p>
        </p:txBody>
      </p:sp>
      <p:sp>
        <p:nvSpPr>
          <p:cNvPr id="11" name="TextBox 10"/>
          <p:cNvSpPr txBox="1"/>
          <p:nvPr/>
        </p:nvSpPr>
        <p:spPr>
          <a:xfrm>
            <a:off x="152400" y="1524000"/>
            <a:ext cx="8686800" cy="4800600"/>
          </a:xfrm>
          <a:prstGeom prst="rect">
            <a:avLst/>
          </a:prstGeom>
          <a:solidFill>
            <a:srgbClr val="FFFFCC"/>
          </a:solidFill>
          <a:ln>
            <a:solidFill>
              <a:schemeClr val="tx1"/>
            </a:solidFill>
          </a:ln>
        </p:spPr>
        <p:txBody>
          <a:bodyPr wrap="square" rtlCol="0">
            <a:spAutoFit/>
          </a:bodyPr>
          <a:lstStyle/>
          <a:p>
            <a:r>
              <a:rPr lang="en-US" sz="2100" spc="-150" noProof="1" smtClean="0">
                <a:latin typeface="Courier New" pitchFamily="49" charset="0"/>
                <a:cs typeface="Courier New" pitchFamily="49" charset="0"/>
              </a:rPr>
              <a:t>class EthCfg;</a:t>
            </a:r>
          </a:p>
          <a:p>
            <a:pPr lvl="1"/>
            <a:r>
              <a:rPr lang="en-US" sz="2100" spc="-150" noProof="1" smtClean="0">
                <a:latin typeface="Courier New" pitchFamily="49" charset="0"/>
                <a:cs typeface="Courier New" pitchFamily="49" charset="0"/>
              </a:rPr>
              <a:t>rand bit [3:0] in_use; </a:t>
            </a:r>
          </a:p>
          <a:p>
            <a:pPr lvl="1"/>
            <a:r>
              <a:rPr lang="en-US" sz="2100" spc="-150" noProof="1" smtClean="0">
                <a:latin typeface="Courier New" pitchFamily="49" charset="0"/>
                <a:cs typeface="Courier New" pitchFamily="49" charset="0"/>
              </a:rPr>
              <a:t>rand bit [47:0] mac_addr[4]; </a:t>
            </a:r>
          </a:p>
          <a:p>
            <a:pPr lvl="1"/>
            <a:r>
              <a:rPr lang="en-US" sz="2100" spc="-150" noProof="1" smtClean="0">
                <a:latin typeface="Courier New" pitchFamily="49" charset="0"/>
                <a:cs typeface="Courier New" pitchFamily="49" charset="0"/>
              </a:rPr>
              <a:t>rand bit [3:0] is_100; </a:t>
            </a:r>
          </a:p>
          <a:p>
            <a:pPr lvl="1"/>
            <a:r>
              <a:rPr lang="en-US" sz="2100" spc="-150" noProof="1" smtClean="0">
                <a:latin typeface="Courier New" pitchFamily="49" charset="0"/>
                <a:cs typeface="Courier New" pitchFamily="49" charset="0"/>
              </a:rPr>
              <a:t>rand uint run_for_n_frames; </a:t>
            </a:r>
          </a:p>
          <a:p>
            <a:pPr lvl="1"/>
            <a:endParaRPr lang="en-US" spc="-150" noProof="1" smtClean="0">
              <a:latin typeface="Courier New" pitchFamily="49" charset="0"/>
              <a:cs typeface="Courier New" pitchFamily="49" charset="0"/>
            </a:endParaRPr>
          </a:p>
          <a:p>
            <a:r>
              <a:rPr lang="en-US" sz="2100" spc="-150" noProof="1" smtClean="0">
                <a:latin typeface="Courier New" pitchFamily="49" charset="0"/>
                <a:cs typeface="Courier New" pitchFamily="49" charset="0"/>
              </a:rPr>
              <a:t>   constraint local_unicast {</a:t>
            </a:r>
          </a:p>
          <a:p>
            <a:pPr lvl="1"/>
            <a:r>
              <a:rPr lang="en-US" sz="2100" spc="-150" noProof="1" smtClean="0">
                <a:latin typeface="Courier New" pitchFamily="49" charset="0"/>
                <a:cs typeface="Courier New" pitchFamily="49" charset="0"/>
              </a:rPr>
              <a:t>   foreach (mac_addr[i])</a:t>
            </a:r>
          </a:p>
          <a:p>
            <a:pPr lvl="1"/>
            <a:r>
              <a:rPr lang="en-US" sz="2100" spc="-150" noProof="1" smtClean="0">
                <a:latin typeface="Courier New" pitchFamily="49" charset="0"/>
                <a:cs typeface="Courier New" pitchFamily="49" charset="0"/>
              </a:rPr>
              <a:t>      mac_addr[i][41:40] == 2'b00;</a:t>
            </a:r>
          </a:p>
          <a:p>
            <a:pPr lvl="1"/>
            <a:r>
              <a:rPr lang="en-US" sz="2100" spc="-150" noProof="1" smtClean="0">
                <a:latin typeface="Courier New" pitchFamily="49" charset="0"/>
                <a:cs typeface="Courier New" pitchFamily="49" charset="0"/>
              </a:rPr>
              <a:t>}</a:t>
            </a:r>
          </a:p>
          <a:p>
            <a:endParaRPr lang="en-US" spc="-150" noProof="1" smtClean="0">
              <a:latin typeface="Courier New" pitchFamily="49" charset="0"/>
              <a:cs typeface="Courier New" pitchFamily="49" charset="0"/>
            </a:endParaRPr>
          </a:p>
          <a:p>
            <a:r>
              <a:rPr lang="en-US" sz="2100" spc="-150" noProof="1" smtClean="0">
                <a:latin typeface="Courier New" pitchFamily="49" charset="0"/>
                <a:cs typeface="Courier New" pitchFamily="49" charset="0"/>
              </a:rPr>
              <a:t>   constraint reasonable { run_for_n_frames inside 	  		                    {[1:100]};}</a:t>
            </a:r>
          </a:p>
          <a:p>
            <a:endParaRPr lang="en-US" spc="-150" noProof="1" smtClean="0">
              <a:latin typeface="Courier New" pitchFamily="49" charset="0"/>
              <a:cs typeface="Courier New" pitchFamily="49" charset="0"/>
            </a:endParaRPr>
          </a:p>
          <a:p>
            <a:r>
              <a:rPr lang="en-US" sz="2100" spc="-150" noProof="1" smtClean="0">
                <a:latin typeface="Courier New" pitchFamily="49" charset="0"/>
                <a:cs typeface="Courier New" pitchFamily="49" charset="0"/>
              </a:rPr>
              <a:t>endclass : eth_cfg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1" grpId="0" uiExpand="1" build="p"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74320" y="640080"/>
            <a:ext cx="8717280" cy="5940088"/>
          </a:xfrm>
          <a:prstGeom prst="rect">
            <a:avLst/>
          </a:prstGeom>
          <a:solidFill>
            <a:srgbClr val="FFFFCC"/>
          </a:solidFill>
          <a:ln>
            <a:solidFill>
              <a:schemeClr val="tx1"/>
            </a:solidFill>
          </a:ln>
        </p:spPr>
        <p:txBody>
          <a:bodyPr wrap="square" rtlCol="0">
            <a:spAutoFit/>
          </a:bodyPr>
          <a:lstStyle/>
          <a:p>
            <a:r>
              <a:rPr lang="en-US" sz="2000" spc="-150" noProof="1" smtClean="0">
                <a:latin typeface="Courier New" pitchFamily="49" charset="0"/>
                <a:cs typeface="Courier New" pitchFamily="49" charset="0"/>
              </a:rPr>
              <a:t>class Environment;</a:t>
            </a:r>
          </a:p>
          <a:p>
            <a:pPr lvl="1"/>
            <a:r>
              <a:rPr lang="en-US" sz="2000" spc="-150" noProof="1" smtClean="0">
                <a:latin typeface="Courier New" pitchFamily="49" charset="0"/>
                <a:cs typeface="Courier New" pitchFamily="49" charset="0"/>
              </a:rPr>
              <a:t>EthCfg cfg; EthGen gen[4]; EthMii drv[4];</a:t>
            </a:r>
          </a:p>
          <a:p>
            <a:pPr lvl="1"/>
            <a:r>
              <a:rPr lang="en-US" sz="2000" spc="-150" noProof="1" smtClean="0">
                <a:latin typeface="Courier New" pitchFamily="49" charset="0"/>
                <a:cs typeface="Courier New" pitchFamily="49" charset="0"/>
              </a:rPr>
              <a:t>function new(); cfg = new(); endfunction</a:t>
            </a:r>
          </a:p>
          <a:p>
            <a:pPr lvl="1"/>
            <a:r>
              <a:rPr lang="en-US" sz="2000" spc="-150" noProof="1" smtClean="0">
                <a:latin typeface="Courier New" pitchFamily="49" charset="0"/>
                <a:cs typeface="Courier New" pitchFamily="49" charset="0"/>
              </a:rPr>
              <a:t>function void gen_cfg; </a:t>
            </a:r>
          </a:p>
          <a:p>
            <a:pPr lvl="1"/>
            <a:r>
              <a:rPr lang="en-US" sz="2000" spc="-150" noProof="1" smtClean="0">
                <a:latin typeface="Courier New" pitchFamily="49" charset="0"/>
                <a:cs typeface="Courier New" pitchFamily="49" charset="0"/>
              </a:rPr>
              <a:t>   `SV_RAND_CHECK(cfg.randomize()); </a:t>
            </a:r>
          </a:p>
          <a:p>
            <a:pPr lvl="1"/>
            <a:r>
              <a:rPr lang="en-US" sz="2000" spc="-150" noProof="1" smtClean="0">
                <a:latin typeface="Courier New" pitchFamily="49" charset="0"/>
                <a:cs typeface="Courier New" pitchFamily="49" charset="0"/>
              </a:rPr>
              <a:t>endfunction</a:t>
            </a:r>
          </a:p>
          <a:p>
            <a:pPr lvl="1"/>
            <a:r>
              <a:rPr lang="en-US" sz="2000" spc="-150" noProof="1" smtClean="0">
                <a:latin typeface="Courier New" pitchFamily="49" charset="0"/>
                <a:cs typeface="Courier New" pitchFamily="49" charset="0"/>
              </a:rPr>
              <a:t>function void build();</a:t>
            </a:r>
          </a:p>
          <a:p>
            <a:pPr lvl="2"/>
            <a:r>
              <a:rPr lang="en-US" sz="2000" spc="-150" noProof="1" smtClean="0">
                <a:latin typeface="Courier New" pitchFamily="49" charset="0"/>
                <a:cs typeface="Courier New" pitchFamily="49" charset="0"/>
              </a:rPr>
              <a:t>foreach (gen[i]) begin</a:t>
            </a:r>
          </a:p>
          <a:p>
            <a:pPr lvl="2"/>
            <a:r>
              <a:rPr lang="en-US" sz="2000" spc="-150" noProof="1" smtClean="0">
                <a:latin typeface="Courier New" pitchFamily="49" charset="0"/>
                <a:cs typeface="Courier New" pitchFamily="49" charset="0"/>
              </a:rPr>
              <a:t>   gen[i] = new(); drv[i] = new();</a:t>
            </a:r>
          </a:p>
          <a:p>
            <a:pPr lvl="2"/>
            <a:r>
              <a:rPr lang="en-US" sz="2000" spc="-150" noProof="1" smtClean="0">
                <a:latin typeface="Courier New" pitchFamily="49" charset="0"/>
                <a:cs typeface="Courier New" pitchFamily="49" charset="0"/>
              </a:rPr>
              <a:t>   if (cfg.is_100[i]) drv[i].set_speed(100); end</a:t>
            </a:r>
          </a:p>
          <a:p>
            <a:pPr lvl="1"/>
            <a:r>
              <a:rPr lang="en-US" sz="2000" spc="-150" noProof="1" smtClean="0">
                <a:latin typeface="Courier New" pitchFamily="49" charset="0"/>
                <a:cs typeface="Courier New" pitchFamily="49" charset="0"/>
              </a:rPr>
              <a:t>endfunction</a:t>
            </a:r>
          </a:p>
          <a:p>
            <a:pPr lvl="1"/>
            <a:r>
              <a:rPr lang="en-US" sz="2000" spc="-150" noProof="1" smtClean="0">
                <a:latin typeface="Courier New" pitchFamily="49" charset="0"/>
                <a:cs typeface="Courier New" pitchFamily="49" charset="0"/>
              </a:rPr>
              <a:t>task run();</a:t>
            </a:r>
          </a:p>
          <a:p>
            <a:pPr lvl="2"/>
            <a:r>
              <a:rPr lang="en-US" sz="2000" spc="-150" noProof="1" smtClean="0">
                <a:latin typeface="Courier New" pitchFamily="49" charset="0"/>
                <a:cs typeface="Courier New" pitchFamily="49" charset="0"/>
              </a:rPr>
              <a:t>foreach (gen[i])</a:t>
            </a:r>
          </a:p>
          <a:p>
            <a:pPr lvl="3"/>
            <a:r>
              <a:rPr lang="en-US" sz="2000" spc="-150" noProof="1" smtClean="0">
                <a:latin typeface="Courier New" pitchFamily="49" charset="0"/>
                <a:cs typeface="Courier New" pitchFamily="49" charset="0"/>
              </a:rPr>
              <a:t>if (cfg.in_use[i]) begin</a:t>
            </a:r>
          </a:p>
          <a:p>
            <a:pPr lvl="4"/>
            <a:r>
              <a:rPr lang="en-US" sz="2000" spc="-150" noProof="1" smtClean="0">
                <a:latin typeface="Courier New" pitchFamily="49" charset="0"/>
                <a:cs typeface="Courier New" pitchFamily="49" charset="0"/>
              </a:rPr>
              <a:t>gen[i].run();</a:t>
            </a:r>
          </a:p>
          <a:p>
            <a:pPr lvl="3"/>
            <a:r>
              <a:rPr lang="en-US" sz="2000" spc="-150" noProof="1" smtClean="0">
                <a:latin typeface="Courier New" pitchFamily="49" charset="0"/>
                <a:cs typeface="Courier New" pitchFamily="49" charset="0"/>
              </a:rPr>
              <a:t>...</a:t>
            </a:r>
          </a:p>
          <a:p>
            <a:pPr lvl="3"/>
            <a:r>
              <a:rPr lang="en-US" sz="2000" spc="-150" noProof="1" smtClean="0">
                <a:latin typeface="Courier New" pitchFamily="49" charset="0"/>
                <a:cs typeface="Courier New" pitchFamily="49" charset="0"/>
              </a:rPr>
              <a:t>end</a:t>
            </a:r>
          </a:p>
          <a:p>
            <a:pPr lvl="1"/>
            <a:r>
              <a:rPr lang="en-US" sz="2000" spc="-150" noProof="1" smtClean="0">
                <a:latin typeface="Courier New" pitchFamily="49" charset="0"/>
                <a:cs typeface="Courier New" pitchFamily="49" charset="0"/>
              </a:rPr>
              <a:t>endtask</a:t>
            </a:r>
          </a:p>
          <a:p>
            <a:r>
              <a:rPr lang="en-US" sz="2000" spc="-150" noProof="1" smtClean="0">
                <a:latin typeface="Courier New" pitchFamily="49" charset="0"/>
                <a:cs typeface="Courier New" pitchFamily="49" charset="0"/>
              </a:rPr>
              <a:t>endclass : Environment</a:t>
            </a:r>
          </a:p>
        </p:txBody>
      </p:sp>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6.17  Random Device Configuration (cont)</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55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
                                            <p:txEl>
                                              <p:pRg st="13" end="1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
                                            <p:txEl>
                                              <p:pRg st="14" end="14"/>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1">
                                            <p:txEl>
                                              <p:pRg st="15" end="15"/>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1">
                                            <p:txEl>
                                              <p:pRg st="16" end="16"/>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
                                            <p:txEl>
                                              <p:pRg st="17" end="17"/>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6.17  Random Device Configuration (cont)</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56</a:t>
            </a:fld>
            <a:endParaRPr lang="en-US" dirty="0"/>
          </a:p>
        </p:txBody>
      </p:sp>
      <p:sp>
        <p:nvSpPr>
          <p:cNvPr id="9" name="TextBox 8"/>
          <p:cNvSpPr txBox="1"/>
          <p:nvPr/>
        </p:nvSpPr>
        <p:spPr>
          <a:xfrm>
            <a:off x="381000" y="990600"/>
            <a:ext cx="3611880" cy="3477875"/>
          </a:xfrm>
          <a:prstGeom prst="rect">
            <a:avLst/>
          </a:prstGeom>
          <a:solidFill>
            <a:srgbClr val="FFFFCC"/>
          </a:solidFill>
          <a:ln>
            <a:solidFill>
              <a:schemeClr val="tx1"/>
            </a:solidFill>
          </a:ln>
        </p:spPr>
        <p:txBody>
          <a:bodyPr wrap="square" rtlCol="0">
            <a:spAutoFit/>
          </a:bodyPr>
          <a:lstStyle/>
          <a:p>
            <a:r>
              <a:rPr lang="en-US" sz="2200" noProof="1" smtClean="0">
                <a:latin typeface="Courier New" pitchFamily="49" charset="0"/>
                <a:cs typeface="Courier New" pitchFamily="49" charset="0"/>
              </a:rPr>
              <a:t>program test;</a:t>
            </a:r>
          </a:p>
          <a:p>
            <a:pPr lvl="1"/>
            <a:r>
              <a:rPr lang="en-US" sz="2200" noProof="1" smtClean="0">
                <a:latin typeface="Courier New" pitchFamily="49" charset="0"/>
                <a:cs typeface="Courier New" pitchFamily="49" charset="0"/>
              </a:rPr>
              <a:t>Environment env;</a:t>
            </a:r>
          </a:p>
          <a:p>
            <a:pPr lvl="1"/>
            <a:r>
              <a:rPr lang="en-US" sz="2200" noProof="1" smtClean="0">
                <a:latin typeface="Courier New" pitchFamily="49" charset="0"/>
                <a:cs typeface="Courier New" pitchFamily="49" charset="0"/>
              </a:rPr>
              <a:t>initial begin</a:t>
            </a:r>
          </a:p>
          <a:p>
            <a:pPr lvl="2"/>
            <a:r>
              <a:rPr lang="en-US" sz="2200" noProof="1" smtClean="0">
                <a:latin typeface="Courier New" pitchFamily="49" charset="0"/>
                <a:cs typeface="Courier New" pitchFamily="49" charset="0"/>
              </a:rPr>
              <a:t>env = new(); </a:t>
            </a:r>
          </a:p>
          <a:p>
            <a:pPr lvl="2"/>
            <a:r>
              <a:rPr lang="en-US" sz="2200" noProof="1" smtClean="0">
                <a:latin typeface="Courier New" pitchFamily="49" charset="0"/>
                <a:cs typeface="Courier New" pitchFamily="49" charset="0"/>
              </a:rPr>
              <a:t>env.gen_cfg; </a:t>
            </a:r>
          </a:p>
          <a:p>
            <a:pPr lvl="2"/>
            <a:r>
              <a:rPr lang="en-US" sz="2200" noProof="1" smtClean="0">
                <a:latin typeface="Courier New" pitchFamily="49" charset="0"/>
                <a:cs typeface="Courier New" pitchFamily="49" charset="0"/>
              </a:rPr>
              <a:t>env.build(); </a:t>
            </a:r>
          </a:p>
          <a:p>
            <a:pPr lvl="2"/>
            <a:r>
              <a:rPr lang="en-US" sz="2200" noProof="1" smtClean="0">
                <a:latin typeface="Courier New" pitchFamily="49" charset="0"/>
                <a:cs typeface="Courier New" pitchFamily="49" charset="0"/>
              </a:rPr>
              <a:t>env.run(); </a:t>
            </a:r>
          </a:p>
          <a:p>
            <a:pPr lvl="2"/>
            <a:r>
              <a:rPr lang="en-US" sz="2200" noProof="1" smtClean="0">
                <a:latin typeface="Courier New" pitchFamily="49" charset="0"/>
                <a:cs typeface="Courier New" pitchFamily="49" charset="0"/>
              </a:rPr>
              <a:t>env.wrap_up(); </a:t>
            </a:r>
          </a:p>
          <a:p>
            <a:pPr lvl="1"/>
            <a:r>
              <a:rPr lang="en-US" sz="2200" noProof="1" smtClean="0">
                <a:latin typeface="Courier New" pitchFamily="49" charset="0"/>
                <a:cs typeface="Courier New" pitchFamily="49" charset="0"/>
              </a:rPr>
              <a:t>end</a:t>
            </a:r>
          </a:p>
          <a:p>
            <a:r>
              <a:rPr lang="en-US" sz="2200" noProof="1" smtClean="0">
                <a:latin typeface="Courier New" pitchFamily="49" charset="0"/>
                <a:cs typeface="Courier New" pitchFamily="49" charset="0"/>
              </a:rPr>
              <a:t>endprogram</a:t>
            </a:r>
          </a:p>
        </p:txBody>
      </p:sp>
      <p:grpSp>
        <p:nvGrpSpPr>
          <p:cNvPr id="2" name="Group 17"/>
          <p:cNvGrpSpPr/>
          <p:nvPr/>
        </p:nvGrpSpPr>
        <p:grpSpPr>
          <a:xfrm>
            <a:off x="3276600" y="1828800"/>
            <a:ext cx="5410200" cy="533400"/>
            <a:chOff x="2819400" y="1981200"/>
            <a:chExt cx="5410200" cy="533400"/>
          </a:xfrm>
        </p:grpSpPr>
        <p:sp>
          <p:nvSpPr>
            <p:cNvPr id="15" name="TextBox 14"/>
            <p:cNvSpPr txBox="1"/>
            <p:nvPr/>
          </p:nvSpPr>
          <p:spPr>
            <a:xfrm>
              <a:off x="4267200" y="1981200"/>
              <a:ext cx="3962400" cy="461665"/>
            </a:xfrm>
            <a:prstGeom prst="rect">
              <a:avLst/>
            </a:prstGeom>
            <a:noFill/>
            <a:ln w="25400">
              <a:solidFill>
                <a:srgbClr val="FF0000"/>
              </a:solidFill>
            </a:ln>
          </p:spPr>
          <p:txBody>
            <a:bodyPr wrap="square" rtlCol="0">
              <a:spAutoFit/>
            </a:bodyPr>
            <a:lstStyle/>
            <a:p>
              <a:r>
                <a:rPr lang="en-US" sz="2400" dirty="0" smtClean="0">
                  <a:solidFill>
                    <a:srgbClr val="FF0000"/>
                  </a:solidFill>
                </a:rPr>
                <a:t>Turn on/off constraints here</a:t>
              </a:r>
            </a:p>
          </p:txBody>
        </p:sp>
        <p:cxnSp>
          <p:nvCxnSpPr>
            <p:cNvPr id="17" name="Straight Arrow Connector 16"/>
            <p:cNvCxnSpPr/>
            <p:nvPr/>
          </p:nvCxnSpPr>
          <p:spPr>
            <a:xfrm rot="10800000" flipV="1">
              <a:off x="2819400" y="2286000"/>
              <a:ext cx="1295400" cy="2286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18"/>
          <p:cNvGrpSpPr/>
          <p:nvPr/>
        </p:nvGrpSpPr>
        <p:grpSpPr>
          <a:xfrm>
            <a:off x="3276600" y="2743200"/>
            <a:ext cx="5562600" cy="690265"/>
            <a:chOff x="3048000" y="1752600"/>
            <a:chExt cx="5562600" cy="690265"/>
          </a:xfrm>
        </p:grpSpPr>
        <p:sp>
          <p:nvSpPr>
            <p:cNvPr id="20" name="TextBox 19"/>
            <p:cNvSpPr txBox="1"/>
            <p:nvPr/>
          </p:nvSpPr>
          <p:spPr>
            <a:xfrm>
              <a:off x="4419600" y="1981200"/>
              <a:ext cx="4191000" cy="461665"/>
            </a:xfrm>
            <a:prstGeom prst="rect">
              <a:avLst/>
            </a:prstGeom>
            <a:noFill/>
            <a:ln w="25400">
              <a:solidFill>
                <a:srgbClr val="FF0000"/>
              </a:solidFill>
            </a:ln>
          </p:spPr>
          <p:txBody>
            <a:bodyPr wrap="square" rtlCol="0">
              <a:spAutoFit/>
            </a:bodyPr>
            <a:lstStyle/>
            <a:p>
              <a:pPr algn="ctr"/>
              <a:r>
                <a:rPr lang="en-US" sz="2400" dirty="0" smtClean="0">
                  <a:solidFill>
                    <a:srgbClr val="FF0000"/>
                  </a:solidFill>
                </a:rPr>
                <a:t>Override generated values here</a:t>
              </a:r>
              <a:endParaRPr lang="en-US" sz="2400" dirty="0">
                <a:solidFill>
                  <a:srgbClr val="FF0000"/>
                </a:solidFill>
              </a:endParaRPr>
            </a:p>
          </p:txBody>
        </p:sp>
        <p:cxnSp>
          <p:nvCxnSpPr>
            <p:cNvPr id="21" name="Straight Arrow Connector 20"/>
            <p:cNvCxnSpPr/>
            <p:nvPr/>
          </p:nvCxnSpPr>
          <p:spPr>
            <a:xfrm flipH="1" flipV="1">
              <a:off x="3048000" y="1752600"/>
              <a:ext cx="1295400" cy="5334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4" name="Group 18"/>
          <p:cNvGrpSpPr/>
          <p:nvPr/>
        </p:nvGrpSpPr>
        <p:grpSpPr>
          <a:xfrm>
            <a:off x="3352800" y="2438400"/>
            <a:ext cx="4038600" cy="461665"/>
            <a:chOff x="3200400" y="1981200"/>
            <a:chExt cx="4038600" cy="461665"/>
          </a:xfrm>
        </p:grpSpPr>
        <p:sp>
          <p:nvSpPr>
            <p:cNvPr id="16" name="TextBox 15"/>
            <p:cNvSpPr txBox="1"/>
            <p:nvPr/>
          </p:nvSpPr>
          <p:spPr>
            <a:xfrm>
              <a:off x="4419600" y="1981200"/>
              <a:ext cx="2819400" cy="461665"/>
            </a:xfrm>
            <a:prstGeom prst="rect">
              <a:avLst/>
            </a:prstGeom>
            <a:noFill/>
            <a:ln w="25400">
              <a:solidFill>
                <a:srgbClr val="FF0000"/>
              </a:solidFill>
            </a:ln>
          </p:spPr>
          <p:txBody>
            <a:bodyPr wrap="square" rtlCol="0">
              <a:spAutoFit/>
            </a:bodyPr>
            <a:lstStyle/>
            <a:p>
              <a:r>
                <a:rPr lang="en-US" sz="2400" smtClean="0">
                  <a:solidFill>
                    <a:srgbClr val="FF0000"/>
                  </a:solidFill>
                </a:rPr>
                <a:t>Calls randomize here</a:t>
              </a:r>
              <a:endParaRPr lang="en-US" sz="2400" dirty="0">
                <a:solidFill>
                  <a:srgbClr val="FF0000"/>
                </a:solidFill>
              </a:endParaRPr>
            </a:p>
          </p:txBody>
        </p:sp>
        <p:cxnSp>
          <p:nvCxnSpPr>
            <p:cNvPr id="18" name="Straight Arrow Connector 17"/>
            <p:cNvCxnSpPr/>
            <p:nvPr/>
          </p:nvCxnSpPr>
          <p:spPr>
            <a:xfrm flipH="1" flipV="1">
              <a:off x="3200400" y="2057400"/>
              <a:ext cx="1143000" cy="2286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5" end="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dirty="0" smtClean="0"/>
              <a:t>Chapter 6 Copyright 2011 G. Tumbush, C. Spear v1.2</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6.3.1 Simple class with Random Variables</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6</a:t>
            </a:fld>
            <a:endParaRPr lang="en-US" dirty="0"/>
          </a:p>
        </p:txBody>
      </p:sp>
      <p:sp>
        <p:nvSpPr>
          <p:cNvPr id="12" name="TextBox 11"/>
          <p:cNvSpPr txBox="1"/>
          <p:nvPr/>
        </p:nvSpPr>
        <p:spPr>
          <a:xfrm>
            <a:off x="457200" y="1219200"/>
            <a:ext cx="8458200" cy="4293483"/>
          </a:xfrm>
          <a:prstGeom prst="rect">
            <a:avLst/>
          </a:prstGeom>
          <a:solidFill>
            <a:srgbClr val="FFFFCC"/>
          </a:solidFill>
          <a:ln>
            <a:solidFill>
              <a:schemeClr val="tx1"/>
            </a:solidFill>
          </a:ln>
        </p:spPr>
        <p:txBody>
          <a:bodyPr wrap="square" rtlCol="0">
            <a:spAutoFit/>
          </a:bodyPr>
          <a:lstStyle/>
          <a:p>
            <a:r>
              <a:rPr lang="en-US" sz="2100" spc="-150" noProof="1" smtClean="0">
                <a:latin typeface="Courier New" pitchFamily="49" charset="0"/>
                <a:cs typeface="Courier New" pitchFamily="49" charset="0"/>
              </a:rPr>
              <a:t>class Packet;</a:t>
            </a:r>
          </a:p>
          <a:p>
            <a:pPr lvl="1"/>
            <a:r>
              <a:rPr lang="en-US" sz="2100" spc="-150" noProof="1" smtClean="0">
                <a:latin typeface="Courier New" pitchFamily="49" charset="0"/>
                <a:cs typeface="Courier New" pitchFamily="49" charset="0"/>
              </a:rPr>
              <a:t>rand bit [31:0] src, dst, data[8];</a:t>
            </a:r>
          </a:p>
          <a:p>
            <a:pPr lvl="1"/>
            <a:r>
              <a:rPr lang="en-US" sz="2100" spc="-150" noProof="1" smtClean="0">
                <a:latin typeface="Courier New" pitchFamily="49" charset="0"/>
                <a:cs typeface="Courier New" pitchFamily="49" charset="0"/>
              </a:rPr>
              <a:t>randc bit [7:0] kind;</a:t>
            </a:r>
          </a:p>
          <a:p>
            <a:pPr lvl="1"/>
            <a:r>
              <a:rPr lang="en-US" sz="2100" spc="-150" noProof="1" smtClean="0">
                <a:latin typeface="Courier New" pitchFamily="49" charset="0"/>
                <a:cs typeface="Courier New" pitchFamily="49" charset="0"/>
              </a:rPr>
              <a:t>constraint c {src &gt; 10; src &lt; 15;}</a:t>
            </a:r>
          </a:p>
          <a:p>
            <a:r>
              <a:rPr lang="en-US" sz="2100" spc="-150" noProof="1" smtClean="0">
                <a:latin typeface="Courier New" pitchFamily="49" charset="0"/>
                <a:cs typeface="Courier New" pitchFamily="49" charset="0"/>
              </a:rPr>
              <a:t>endclass</a:t>
            </a:r>
          </a:p>
          <a:p>
            <a:endParaRPr lang="en-US" sz="2100" spc="-150" noProof="1" smtClean="0">
              <a:latin typeface="Courier New" pitchFamily="49" charset="0"/>
              <a:cs typeface="Courier New" pitchFamily="49" charset="0"/>
            </a:endParaRPr>
          </a:p>
          <a:p>
            <a:r>
              <a:rPr lang="en-US" sz="2100" spc="-150" noProof="1" smtClean="0">
                <a:latin typeface="Courier New" pitchFamily="49" charset="0"/>
                <a:cs typeface="Courier New" pitchFamily="49" charset="0"/>
              </a:rPr>
              <a:t>Packet p;</a:t>
            </a:r>
          </a:p>
          <a:p>
            <a:r>
              <a:rPr lang="en-US" sz="2100" spc="-150" noProof="1" smtClean="0">
                <a:latin typeface="Courier New" pitchFamily="49" charset="0"/>
                <a:cs typeface="Courier New" pitchFamily="49" charset="0"/>
              </a:rPr>
              <a:t>initial begin</a:t>
            </a:r>
          </a:p>
          <a:p>
            <a:pPr lvl="1"/>
            <a:r>
              <a:rPr lang="en-US" sz="2100" spc="-150" noProof="1" smtClean="0">
                <a:latin typeface="Courier New" pitchFamily="49" charset="0"/>
                <a:cs typeface="Courier New" pitchFamily="49" charset="0"/>
              </a:rPr>
              <a:t>p=new();</a:t>
            </a:r>
          </a:p>
          <a:p>
            <a:pPr lvl="1"/>
            <a:r>
              <a:rPr lang="en-US" sz="2100" spc="-150" noProof="1" smtClean="0">
                <a:latin typeface="Courier New" pitchFamily="49" charset="0"/>
                <a:cs typeface="Courier New" pitchFamily="49" charset="0"/>
              </a:rPr>
              <a:t>if (!p.randomize())</a:t>
            </a:r>
          </a:p>
          <a:p>
            <a:pPr lvl="2"/>
            <a:r>
              <a:rPr lang="en-US" sz="2100" spc="-150" noProof="1" smtClean="0">
                <a:latin typeface="Courier New" pitchFamily="49" charset="0"/>
                <a:cs typeface="Courier New" pitchFamily="49" charset="0"/>
              </a:rPr>
              <a:t>$finish;</a:t>
            </a:r>
          </a:p>
          <a:p>
            <a:pPr lvl="1"/>
            <a:r>
              <a:rPr lang="en-US" sz="2100" spc="-150" noProof="1" smtClean="0">
                <a:latin typeface="Courier New" pitchFamily="49" charset="0"/>
                <a:cs typeface="Courier New" pitchFamily="49" charset="0"/>
              </a:rPr>
              <a:t>transmit(p);</a:t>
            </a:r>
          </a:p>
          <a:p>
            <a:r>
              <a:rPr lang="en-US" sz="2100" spc="-150" noProof="1" smtClean="0">
                <a:latin typeface="Courier New" pitchFamily="49" charset="0"/>
                <a:cs typeface="Courier New" pitchFamily="49" charset="0"/>
              </a:rPr>
              <a:t>end</a:t>
            </a:r>
          </a:p>
        </p:txBody>
      </p:sp>
      <p:grpSp>
        <p:nvGrpSpPr>
          <p:cNvPr id="14" name="Group 13"/>
          <p:cNvGrpSpPr/>
          <p:nvPr/>
        </p:nvGrpSpPr>
        <p:grpSpPr>
          <a:xfrm>
            <a:off x="2971800" y="2057400"/>
            <a:ext cx="1676400" cy="1143000"/>
            <a:chOff x="2438400" y="2286000"/>
            <a:chExt cx="1524000" cy="1143000"/>
          </a:xfrm>
        </p:grpSpPr>
        <p:sp>
          <p:nvSpPr>
            <p:cNvPr id="9" name="Oval 8"/>
            <p:cNvSpPr/>
            <p:nvPr/>
          </p:nvSpPr>
          <p:spPr>
            <a:xfrm>
              <a:off x="2438400" y="2286000"/>
              <a:ext cx="1143000" cy="609600"/>
            </a:xfrm>
            <a:prstGeom prst="ellipse">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3" name="Straight Arrow Connector 12"/>
            <p:cNvCxnSpPr/>
            <p:nvPr/>
          </p:nvCxnSpPr>
          <p:spPr>
            <a:xfrm rot="10800000">
              <a:off x="3408218" y="2895600"/>
              <a:ext cx="554182" cy="5334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4343400" y="2057400"/>
            <a:ext cx="1295400" cy="1143000"/>
            <a:chOff x="3657600" y="2286000"/>
            <a:chExt cx="1143000" cy="1143000"/>
          </a:xfrm>
        </p:grpSpPr>
        <p:sp>
          <p:nvSpPr>
            <p:cNvPr id="10" name="Oval 9"/>
            <p:cNvSpPr/>
            <p:nvPr/>
          </p:nvSpPr>
          <p:spPr>
            <a:xfrm>
              <a:off x="3657600" y="2286000"/>
              <a:ext cx="1143000" cy="609600"/>
            </a:xfrm>
            <a:prstGeom prst="ellipse">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5" name="Straight Arrow Connector 14"/>
            <p:cNvCxnSpPr/>
            <p:nvPr/>
          </p:nvCxnSpPr>
          <p:spPr>
            <a:xfrm rot="5400000" flipH="1" flipV="1">
              <a:off x="3848100" y="3009900"/>
              <a:ext cx="533400" cy="3048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3124200" y="3124200"/>
            <a:ext cx="2997424" cy="461665"/>
          </a:xfrm>
          <a:prstGeom prst="rect">
            <a:avLst/>
          </a:prstGeom>
          <a:noFill/>
        </p:spPr>
        <p:txBody>
          <a:bodyPr wrap="none" rtlCol="0">
            <a:spAutoFit/>
          </a:bodyPr>
          <a:lstStyle/>
          <a:p>
            <a:r>
              <a:rPr lang="en-US" sz="2400" dirty="0" smtClean="0">
                <a:solidFill>
                  <a:srgbClr val="FF0000"/>
                </a:solidFill>
              </a:rPr>
              <a:t>Constraint expressions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
                                            <p:txEl>
                                              <p:pRg st="9" end="9"/>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
                                            <p:txEl>
                                              <p:pRg st="11" end="11"/>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animBg="1"/>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dirty="0" smtClean="0"/>
              <a:t>Chapter 6 Copyright 2011 G. Tumbush, C. Spear v1.2</a:t>
            </a:r>
            <a:endParaRPr lang="en-US" dirty="0"/>
          </a:p>
        </p:txBody>
      </p:sp>
      <p:sp>
        <p:nvSpPr>
          <p:cNvPr id="7" name="TextBox 6"/>
          <p:cNvSpPr txBox="1"/>
          <p:nvPr/>
        </p:nvSpPr>
        <p:spPr>
          <a:xfrm>
            <a:off x="0" y="0"/>
            <a:ext cx="9144000" cy="677108"/>
          </a:xfrm>
          <a:prstGeom prst="rect">
            <a:avLst/>
          </a:prstGeom>
          <a:noFill/>
        </p:spPr>
        <p:txBody>
          <a:bodyPr wrap="square" rtlCol="0">
            <a:spAutoFit/>
          </a:bodyPr>
          <a:lstStyle/>
          <a:p>
            <a:pPr algn="ctr"/>
            <a:r>
              <a:rPr lang="en-US" sz="3800" dirty="0" smtClean="0"/>
              <a:t>6.3.2 Checking the result from randomization</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7</a:t>
            </a:fld>
            <a:endParaRPr lang="en-US" dirty="0"/>
          </a:p>
        </p:txBody>
      </p:sp>
      <p:sp>
        <p:nvSpPr>
          <p:cNvPr id="14" name="TextBox 13"/>
          <p:cNvSpPr txBox="1"/>
          <p:nvPr/>
        </p:nvSpPr>
        <p:spPr>
          <a:xfrm>
            <a:off x="381000" y="609600"/>
            <a:ext cx="8458200" cy="1200329"/>
          </a:xfrm>
          <a:prstGeom prst="rect">
            <a:avLst/>
          </a:prstGeom>
          <a:noFill/>
        </p:spPr>
        <p:txBody>
          <a:bodyPr wrap="square" rtlCol="0">
            <a:spAutoFit/>
          </a:bodyPr>
          <a:lstStyle/>
          <a:p>
            <a:pPr>
              <a:buFont typeface="Arial" pitchFamily="34" charset="0"/>
              <a:buChar char="•"/>
            </a:pPr>
            <a:r>
              <a:rPr lang="en-US" sz="2400" dirty="0" smtClean="0"/>
              <a:t>Always check the result of a call to </a:t>
            </a:r>
            <a:r>
              <a:rPr lang="en-US" sz="2200" dirty="0" smtClean="0">
                <a:latin typeface="Courier New" pitchFamily="49" charset="0"/>
                <a:cs typeface="Courier New" pitchFamily="49" charset="0"/>
              </a:rPr>
              <a:t>randomize()</a:t>
            </a:r>
          </a:p>
          <a:p>
            <a:pPr>
              <a:buFont typeface="Arial" pitchFamily="34" charset="0"/>
              <a:buChar char="•"/>
            </a:pPr>
            <a:r>
              <a:rPr lang="en-US" sz="2400" dirty="0" smtClean="0">
                <a:latin typeface="Courier New" pitchFamily="49" charset="0"/>
                <a:cs typeface="Courier New" pitchFamily="49" charset="0"/>
              </a:rPr>
              <a:t>randomize()</a:t>
            </a:r>
            <a:r>
              <a:rPr lang="en-US" sz="2400" dirty="0" smtClean="0">
                <a:cs typeface="Courier New" pitchFamily="49" charset="0"/>
              </a:rPr>
              <a:t>will not be called if using an assertion to check result and assertions turned off</a:t>
            </a:r>
          </a:p>
        </p:txBody>
      </p:sp>
      <p:sp>
        <p:nvSpPr>
          <p:cNvPr id="16" name="TextBox 15"/>
          <p:cNvSpPr txBox="1"/>
          <p:nvPr/>
        </p:nvSpPr>
        <p:spPr>
          <a:xfrm>
            <a:off x="609600" y="1828800"/>
            <a:ext cx="3801041" cy="2123658"/>
          </a:xfrm>
          <a:prstGeom prst="rect">
            <a:avLst/>
          </a:prstGeom>
          <a:solidFill>
            <a:srgbClr val="FFFFCC"/>
          </a:solidFill>
          <a:ln>
            <a:solidFill>
              <a:schemeClr val="tx1"/>
            </a:solidFill>
          </a:ln>
        </p:spPr>
        <p:txBody>
          <a:bodyPr wrap="none" rtlCol="0">
            <a:spAutoFit/>
          </a:bodyPr>
          <a:lstStyle/>
          <a:p>
            <a:r>
              <a:rPr lang="en-US" sz="2200" spc="-150" noProof="1" smtClean="0">
                <a:latin typeface="Courier New" pitchFamily="49" charset="0"/>
                <a:cs typeface="Courier New" pitchFamily="49" charset="0"/>
              </a:rPr>
              <a:t>initial begin</a:t>
            </a:r>
          </a:p>
          <a:p>
            <a:r>
              <a:rPr lang="en-US" sz="2200" spc="-150" noProof="1" smtClean="0">
                <a:latin typeface="Courier New" pitchFamily="49" charset="0"/>
                <a:cs typeface="Courier New" pitchFamily="49" charset="0"/>
              </a:rPr>
              <a:t>  packet p = new();</a:t>
            </a:r>
          </a:p>
          <a:p>
            <a:r>
              <a:rPr lang="en-US" sz="2200" spc="-150" noProof="1" smtClean="0">
                <a:latin typeface="Courier New" pitchFamily="49" charset="0"/>
                <a:cs typeface="Courier New" pitchFamily="49" charset="0"/>
              </a:rPr>
              <a:t>  $assertoff;</a:t>
            </a:r>
          </a:p>
          <a:p>
            <a:r>
              <a:rPr lang="en-US" sz="2200" spc="-150" noProof="1" smtClean="0">
                <a:latin typeface="Courier New" pitchFamily="49" charset="0"/>
                <a:cs typeface="Courier New" pitchFamily="49" charset="0"/>
              </a:rPr>
              <a:t>  assert(p.randomize());</a:t>
            </a:r>
          </a:p>
          <a:p>
            <a:r>
              <a:rPr lang="en-US" sz="2200" spc="-150" noProof="1" smtClean="0">
                <a:latin typeface="Courier New" pitchFamily="49" charset="0"/>
                <a:cs typeface="Courier New" pitchFamily="49" charset="0"/>
              </a:rPr>
              <a:t>  p.display();</a:t>
            </a:r>
          </a:p>
          <a:p>
            <a:r>
              <a:rPr lang="en-US" sz="2200" spc="-150" noProof="1" smtClean="0">
                <a:latin typeface="Courier New" pitchFamily="49" charset="0"/>
                <a:cs typeface="Courier New" pitchFamily="49" charset="0"/>
              </a:rPr>
              <a:t>end</a:t>
            </a:r>
          </a:p>
        </p:txBody>
      </p:sp>
      <p:sp>
        <p:nvSpPr>
          <p:cNvPr id="18" name="TextBox 17"/>
          <p:cNvSpPr txBox="1"/>
          <p:nvPr/>
        </p:nvSpPr>
        <p:spPr>
          <a:xfrm>
            <a:off x="4724400" y="2438400"/>
            <a:ext cx="3801041" cy="430887"/>
          </a:xfrm>
          <a:prstGeom prst="rect">
            <a:avLst/>
          </a:prstGeom>
          <a:solidFill>
            <a:srgbClr val="CCFFFF"/>
          </a:solidFill>
          <a:ln>
            <a:solidFill>
              <a:schemeClr val="tx1"/>
            </a:solidFill>
          </a:ln>
        </p:spPr>
        <p:txBody>
          <a:bodyPr wrap="none" rtlCol="0">
            <a:spAutoFit/>
          </a:bodyPr>
          <a:lstStyle/>
          <a:p>
            <a:r>
              <a:rPr lang="en-US" sz="2200" spc="-150" noProof="1" smtClean="0">
                <a:latin typeface="Courier New" pitchFamily="49" charset="0"/>
                <a:cs typeface="Courier New" pitchFamily="49" charset="0"/>
              </a:rPr>
              <a:t># src = 0, dst =  0,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16"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dirty="0"/>
          </a:p>
        </p:txBody>
      </p:sp>
      <p:sp>
        <p:nvSpPr>
          <p:cNvPr id="7" name="TextBox 6"/>
          <p:cNvSpPr txBox="1"/>
          <p:nvPr/>
        </p:nvSpPr>
        <p:spPr>
          <a:xfrm>
            <a:off x="0" y="0"/>
            <a:ext cx="9144000" cy="677108"/>
          </a:xfrm>
          <a:prstGeom prst="rect">
            <a:avLst/>
          </a:prstGeom>
          <a:noFill/>
        </p:spPr>
        <p:txBody>
          <a:bodyPr wrap="square" rtlCol="0">
            <a:spAutoFit/>
          </a:bodyPr>
          <a:lstStyle/>
          <a:p>
            <a:pPr algn="ctr"/>
            <a:r>
              <a:rPr lang="en-US" sz="3800" dirty="0" smtClean="0"/>
              <a:t>6.3.2 Checking the result from... (cont)</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8</a:t>
            </a:fld>
            <a:endParaRPr lang="en-US" dirty="0"/>
          </a:p>
        </p:txBody>
      </p:sp>
      <p:sp>
        <p:nvSpPr>
          <p:cNvPr id="14" name="TextBox 13"/>
          <p:cNvSpPr txBox="1"/>
          <p:nvPr/>
        </p:nvSpPr>
        <p:spPr>
          <a:xfrm>
            <a:off x="381000" y="609600"/>
            <a:ext cx="8458200" cy="461665"/>
          </a:xfrm>
          <a:prstGeom prst="rect">
            <a:avLst/>
          </a:prstGeom>
          <a:noFill/>
        </p:spPr>
        <p:txBody>
          <a:bodyPr wrap="square" rtlCol="0">
            <a:spAutoFit/>
          </a:bodyPr>
          <a:lstStyle/>
          <a:p>
            <a:r>
              <a:rPr lang="en-US" sz="2400" dirty="0" smtClean="0"/>
              <a:t>Text uses a macro to check the results from randomization </a:t>
            </a:r>
            <a:endParaRPr lang="en-US" sz="2400" dirty="0" smtClean="0">
              <a:cs typeface="Courier New" pitchFamily="49" charset="0"/>
            </a:endParaRPr>
          </a:p>
        </p:txBody>
      </p:sp>
      <p:sp>
        <p:nvSpPr>
          <p:cNvPr id="16" name="TextBox 15"/>
          <p:cNvSpPr txBox="1"/>
          <p:nvPr/>
        </p:nvSpPr>
        <p:spPr>
          <a:xfrm>
            <a:off x="304800" y="1295400"/>
            <a:ext cx="8622873" cy="2800767"/>
          </a:xfrm>
          <a:prstGeom prst="rect">
            <a:avLst/>
          </a:prstGeom>
          <a:solidFill>
            <a:srgbClr val="FFFFCC"/>
          </a:solidFill>
          <a:ln>
            <a:solidFill>
              <a:schemeClr val="tx1"/>
            </a:solidFill>
          </a:ln>
        </p:spPr>
        <p:txBody>
          <a:bodyPr wrap="none" rtlCol="0">
            <a:spAutoFit/>
          </a:bodyPr>
          <a:lstStyle/>
          <a:p>
            <a:r>
              <a:rPr lang="en-US" sz="2200" spc="-150" noProof="1" smtClean="0">
                <a:latin typeface="Courier New" pitchFamily="49" charset="0"/>
                <a:cs typeface="Courier New" pitchFamily="49" charset="0"/>
              </a:rPr>
              <a:t>`define SV_RAND_CHECK(r) \</a:t>
            </a:r>
          </a:p>
          <a:p>
            <a:r>
              <a:rPr lang="en-US" sz="2200" spc="-150" noProof="1" smtClean="0">
                <a:latin typeface="Courier New" pitchFamily="49" charset="0"/>
                <a:cs typeface="Courier New" pitchFamily="49" charset="0"/>
              </a:rPr>
              <a:t>   do begin \</a:t>
            </a:r>
          </a:p>
          <a:p>
            <a:r>
              <a:rPr lang="en-US" sz="2200" spc="-150" noProof="1" smtClean="0">
                <a:latin typeface="Courier New" pitchFamily="49" charset="0"/>
                <a:cs typeface="Courier New" pitchFamily="49" charset="0"/>
              </a:rPr>
              <a:t>     if (!(r)) begin \</a:t>
            </a:r>
          </a:p>
          <a:p>
            <a:r>
              <a:rPr lang="en-US" sz="2200" spc="-150" noProof="1" smtClean="0">
                <a:latin typeface="Courier New" pitchFamily="49" charset="0"/>
                <a:cs typeface="Courier New" pitchFamily="49" charset="0"/>
              </a:rPr>
              <a:t>       $display("%s:%0d: Randomization failed \"%s\"", \</a:t>
            </a:r>
          </a:p>
          <a:p>
            <a:r>
              <a:rPr lang="en-US" sz="2200" spc="-150" noProof="1" smtClean="0">
                <a:latin typeface="Courier New" pitchFamily="49" charset="0"/>
                <a:cs typeface="Courier New" pitchFamily="49" charset="0"/>
              </a:rPr>
              <a:t>                `__FILE__, `__LINE__, `"r`"); \</a:t>
            </a:r>
          </a:p>
          <a:p>
            <a:r>
              <a:rPr lang="en-US" sz="2200" spc="-150" noProof="1" smtClean="0">
                <a:latin typeface="Courier New" pitchFamily="49" charset="0"/>
                <a:cs typeface="Courier New" pitchFamily="49" charset="0"/>
              </a:rPr>
              <a:t>       $finish; \</a:t>
            </a:r>
          </a:p>
          <a:p>
            <a:r>
              <a:rPr lang="en-US" sz="2200" spc="-150" noProof="1" smtClean="0">
                <a:latin typeface="Courier New" pitchFamily="49" charset="0"/>
                <a:cs typeface="Courier New" pitchFamily="49" charset="0"/>
              </a:rPr>
              <a:t>     end \</a:t>
            </a:r>
          </a:p>
          <a:p>
            <a:r>
              <a:rPr lang="en-US" sz="2200" spc="-150" noProof="1" smtClean="0">
                <a:latin typeface="Courier New" pitchFamily="49" charset="0"/>
                <a:cs typeface="Courier New" pitchFamily="49" charset="0"/>
              </a:rPr>
              <a:t>   end while (0)</a:t>
            </a:r>
          </a:p>
        </p:txBody>
      </p:sp>
      <p:sp>
        <p:nvSpPr>
          <p:cNvPr id="18" name="TextBox 17"/>
          <p:cNvSpPr txBox="1"/>
          <p:nvPr/>
        </p:nvSpPr>
        <p:spPr>
          <a:xfrm>
            <a:off x="304800" y="5334000"/>
            <a:ext cx="7718780" cy="430887"/>
          </a:xfrm>
          <a:prstGeom prst="rect">
            <a:avLst/>
          </a:prstGeom>
          <a:solidFill>
            <a:srgbClr val="CCFFFF"/>
          </a:solidFill>
          <a:ln>
            <a:solidFill>
              <a:schemeClr val="tx1"/>
            </a:solidFill>
          </a:ln>
        </p:spPr>
        <p:txBody>
          <a:bodyPr wrap="none" rtlCol="0">
            <a:spAutoFit/>
          </a:bodyPr>
          <a:lstStyle/>
          <a:p>
            <a:r>
              <a:rPr lang="en-US" sz="2200" spc="-150" noProof="1" smtClean="0">
                <a:latin typeface="Courier New" pitchFamily="49" charset="0"/>
                <a:cs typeface="Courier New" pitchFamily="49" charset="0"/>
              </a:rPr>
              <a:t># test.sv:13: Randomization failed “p.randomize()"</a:t>
            </a:r>
          </a:p>
        </p:txBody>
      </p:sp>
      <p:sp>
        <p:nvSpPr>
          <p:cNvPr id="9" name="TextBox 8"/>
          <p:cNvSpPr txBox="1"/>
          <p:nvPr/>
        </p:nvSpPr>
        <p:spPr>
          <a:xfrm>
            <a:off x="304800" y="4419600"/>
            <a:ext cx="4855816" cy="430887"/>
          </a:xfrm>
          <a:prstGeom prst="rect">
            <a:avLst/>
          </a:prstGeom>
          <a:solidFill>
            <a:srgbClr val="FFFFCC"/>
          </a:solidFill>
          <a:ln>
            <a:solidFill>
              <a:schemeClr val="tx1"/>
            </a:solidFill>
          </a:ln>
        </p:spPr>
        <p:txBody>
          <a:bodyPr wrap="none" rtlCol="0">
            <a:spAutoFit/>
          </a:bodyPr>
          <a:lstStyle/>
          <a:p>
            <a:r>
              <a:rPr lang="en-US" sz="2200" spc="-150" noProof="1" smtClean="0">
                <a:latin typeface="Courier New" pitchFamily="49" charset="0"/>
                <a:cs typeface="Courier New" pitchFamily="49" charset="0"/>
              </a:rPr>
              <a:t>`SV_RAND_CHECK(p.randomize());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6" grpId="0" animBg="1"/>
      <p:bldP spid="1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smtClean="0"/>
              <a:t>Chapter 6 Copyright 2011 G. Tumbush, C. Spear v1.2</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6.3.3 The constraint solver</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9</a:t>
            </a:fld>
            <a:endParaRPr lang="en-US" dirty="0"/>
          </a:p>
        </p:txBody>
      </p:sp>
      <p:sp>
        <p:nvSpPr>
          <p:cNvPr id="12" name="TextBox 11"/>
          <p:cNvSpPr txBox="1"/>
          <p:nvPr/>
        </p:nvSpPr>
        <p:spPr>
          <a:xfrm>
            <a:off x="381000" y="914400"/>
            <a:ext cx="8458200" cy="2308324"/>
          </a:xfrm>
          <a:prstGeom prst="rect">
            <a:avLst/>
          </a:prstGeom>
          <a:noFill/>
        </p:spPr>
        <p:txBody>
          <a:bodyPr wrap="square" rtlCol="0">
            <a:spAutoFit/>
          </a:bodyPr>
          <a:lstStyle/>
          <a:p>
            <a:pPr>
              <a:buFont typeface="Arial" pitchFamily="34" charset="0"/>
              <a:buChar char="•"/>
            </a:pPr>
            <a:r>
              <a:rPr lang="en-US" sz="2400" dirty="0" smtClean="0"/>
              <a:t>Solves constraint expressions</a:t>
            </a:r>
          </a:p>
          <a:p>
            <a:pPr>
              <a:buFont typeface="Arial" pitchFamily="34" charset="0"/>
              <a:buChar char="•"/>
            </a:pPr>
            <a:r>
              <a:rPr lang="en-US" sz="2400" dirty="0" smtClean="0">
                <a:cs typeface="Times New Roman" pitchFamily="18" charset="0"/>
              </a:rPr>
              <a:t>Same seed results in the same random values</a:t>
            </a:r>
          </a:p>
          <a:p>
            <a:pPr>
              <a:buFont typeface="Arial" pitchFamily="34" charset="0"/>
              <a:buChar char="•"/>
            </a:pPr>
            <a:r>
              <a:rPr lang="en-US" sz="2400" dirty="0" smtClean="0">
                <a:cs typeface="Times New Roman" pitchFamily="18" charset="0"/>
              </a:rPr>
              <a:t>Use different seeds in each nightly regression run.</a:t>
            </a:r>
          </a:p>
          <a:p>
            <a:pPr>
              <a:buFont typeface="Arial" pitchFamily="34" charset="0"/>
              <a:buChar char="•"/>
            </a:pPr>
            <a:r>
              <a:rPr lang="en-US" sz="2400" dirty="0" smtClean="0">
                <a:cs typeface="Times New Roman" pitchFamily="18" charset="0"/>
              </a:rPr>
              <a:t>Constraints may take a long time to solve</a:t>
            </a:r>
          </a:p>
          <a:p>
            <a:pPr>
              <a:buFont typeface="Arial" pitchFamily="34" charset="0"/>
              <a:buChar char="•"/>
            </a:pPr>
            <a:r>
              <a:rPr lang="en-US" sz="2400" dirty="0" smtClean="0">
                <a:cs typeface="Times New Roman" pitchFamily="18" charset="0"/>
              </a:rPr>
              <a:t>Solver is specific to each simulator vendor/release.</a:t>
            </a:r>
          </a:p>
          <a:p>
            <a:pPr>
              <a:buFont typeface="Arial" pitchFamily="34" charset="0"/>
              <a:buChar char="•"/>
            </a:pPr>
            <a:endParaRPr lang="en-US" sz="2400" dirty="0" smtClean="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tailEnd type="triangle"/>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a:solidFill>
            <a:schemeClr val="tx1"/>
          </a:solidFill>
        </a:ln>
      </a:spPr>
      <a:bodyPr wrap="none" rtlCol="0">
        <a:spAutoFit/>
      </a:bodyPr>
      <a:lstStyle>
        <a:defPPr>
          <a:defRPr sz="2400" smtClean="0">
            <a:latin typeface="Times New Roman" pitchFamily="18" charset="0"/>
            <a:cs typeface="Times New Roman"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84893</TotalTime>
  <Words>12211</Words>
  <Application>Microsoft Office PowerPoint</Application>
  <PresentationFormat>On-screen Show (4:3)</PresentationFormat>
  <Paragraphs>1735</Paragraphs>
  <Slides>56</Slides>
  <Notes>56</Notes>
  <HiddenSlides>0</HiddenSlides>
  <MMClips>0</MMClips>
  <ScaleCrop>false</ScaleCrop>
  <HeadingPairs>
    <vt:vector size="6" baseType="variant">
      <vt:variant>
        <vt:lpstr>Theme</vt:lpstr>
      </vt:variant>
      <vt:variant>
        <vt:i4>1</vt:i4>
      </vt:variant>
      <vt:variant>
        <vt:lpstr>Links</vt:lpstr>
      </vt:variant>
      <vt:variant>
        <vt:i4>2</vt:i4>
      </vt:variant>
      <vt:variant>
        <vt:lpstr>Slide Titles</vt:lpstr>
      </vt:variant>
      <vt:variant>
        <vt:i4>56</vt:i4>
      </vt:variant>
    </vt:vector>
  </HeadingPairs>
  <TitlesOfParts>
    <vt:vector size="59" baseType="lpstr">
      <vt:lpstr>Office Theme</vt:lpstr>
      <vt:lpstr>C:\Documents and Settings\Greg\My Documents\verif_book\Chap_1_Verification_Guidelines\Fig 1-3 constrainted random test progress.vsd</vt:lpstr>
      <vt:lpstr>C:\Documents and Settings\Greg\My Documents\verif_book\Chap_6_Randomization\randc.vsd</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Synthesizing FlipFlops</dc:title>
  <dc:creator> </dc:creator>
  <cp:lastModifiedBy>Greg Tumbush</cp:lastModifiedBy>
  <cp:revision>3503</cp:revision>
  <dcterms:created xsi:type="dcterms:W3CDTF">2008-10-07T19:16:34Z</dcterms:created>
  <dcterms:modified xsi:type="dcterms:W3CDTF">2011-10-13T19:47:51Z</dcterms:modified>
</cp:coreProperties>
</file>