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326" r:id="rId2"/>
    <p:sldId id="327" r:id="rId3"/>
    <p:sldId id="328" r:id="rId4"/>
    <p:sldId id="329" r:id="rId5"/>
    <p:sldId id="330" r:id="rId6"/>
    <p:sldId id="331" r:id="rId7"/>
    <p:sldId id="332" r:id="rId8"/>
    <p:sldId id="333" r:id="rId9"/>
    <p:sldId id="358" r:id="rId10"/>
    <p:sldId id="334" r:id="rId11"/>
    <p:sldId id="335" r:id="rId12"/>
    <p:sldId id="336" r:id="rId13"/>
    <p:sldId id="341" r:id="rId14"/>
    <p:sldId id="356" r:id="rId15"/>
    <p:sldId id="337" r:id="rId16"/>
    <p:sldId id="338" r:id="rId17"/>
    <p:sldId id="339" r:id="rId18"/>
    <p:sldId id="340" r:id="rId19"/>
    <p:sldId id="342" r:id="rId20"/>
    <p:sldId id="343" r:id="rId21"/>
    <p:sldId id="344" r:id="rId22"/>
    <p:sldId id="345" r:id="rId23"/>
    <p:sldId id="346" r:id="rId24"/>
    <p:sldId id="347" r:id="rId25"/>
    <p:sldId id="361" r:id="rId26"/>
    <p:sldId id="362" r:id="rId27"/>
    <p:sldId id="363" r:id="rId28"/>
    <p:sldId id="364" r:id="rId29"/>
    <p:sldId id="365" r:id="rId30"/>
    <p:sldId id="366" r:id="rId31"/>
    <p:sldId id="372" r:id="rId32"/>
    <p:sldId id="367" r:id="rId33"/>
    <p:sldId id="368" r:id="rId34"/>
    <p:sldId id="369" r:id="rId35"/>
    <p:sldId id="370" r:id="rId36"/>
    <p:sldId id="371" r:id="rId37"/>
    <p:sldId id="360" r:id="rId38"/>
  </p:sldIdLst>
  <p:sldSz cx="9144000" cy="6858000" type="screen4x3"/>
  <p:notesSz cx="7008813" cy="9294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CCFFFF"/>
    <a:srgbClr val="CCFFCC"/>
    <a:srgbClr val="ECECEC"/>
    <a:srgbClr val="EEEEEE"/>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01" autoAdjust="0"/>
    <p:restoredTop sz="75323" autoAdjust="0"/>
  </p:normalViewPr>
  <p:slideViewPr>
    <p:cSldViewPr>
      <p:cViewPr varScale="1">
        <p:scale>
          <a:sx n="55" d="100"/>
          <a:sy n="55" d="100"/>
        </p:scale>
        <p:origin x="-552" y="-78"/>
      </p:cViewPr>
      <p:guideLst>
        <p:guide orient="horz" pos="2160"/>
        <p:guide pos="2880"/>
      </p:guideLst>
    </p:cSldViewPr>
  </p:slideViewPr>
  <p:notesTextViewPr>
    <p:cViewPr>
      <p:scale>
        <a:sx n="100" d="100"/>
        <a:sy n="100" d="100"/>
      </p:scale>
      <p:origin x="0" y="114"/>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 y="1"/>
            <a:ext cx="3037789" cy="465138"/>
          </a:xfrm>
          <a:prstGeom prst="rect">
            <a:avLst/>
          </a:prstGeom>
        </p:spPr>
        <p:txBody>
          <a:bodyPr vert="horz" lIns="91324" tIns="45663" rIns="91324" bIns="45663" rtlCol="0"/>
          <a:lstStyle>
            <a:lvl1pPr algn="l">
              <a:defRPr sz="1200"/>
            </a:lvl1pPr>
          </a:lstStyle>
          <a:p>
            <a:endParaRPr lang="en-US" dirty="0"/>
          </a:p>
        </p:txBody>
      </p:sp>
      <p:sp>
        <p:nvSpPr>
          <p:cNvPr id="3" name="Date Placeholder 2"/>
          <p:cNvSpPr>
            <a:spLocks noGrp="1"/>
          </p:cNvSpPr>
          <p:nvPr>
            <p:ph type="dt" sz="quarter" idx="1"/>
          </p:nvPr>
        </p:nvSpPr>
        <p:spPr>
          <a:xfrm>
            <a:off x="3969444" y="1"/>
            <a:ext cx="3037789" cy="465138"/>
          </a:xfrm>
          <a:prstGeom prst="rect">
            <a:avLst/>
          </a:prstGeom>
        </p:spPr>
        <p:txBody>
          <a:bodyPr vert="horz" lIns="91324" tIns="45663" rIns="91324" bIns="45663" rtlCol="0"/>
          <a:lstStyle>
            <a:lvl1pPr algn="r">
              <a:defRPr sz="1200"/>
            </a:lvl1pPr>
          </a:lstStyle>
          <a:p>
            <a:fld id="{0439BDBB-6DC8-4E97-8F49-C99A07DB359A}" type="datetimeFigureOut">
              <a:rPr lang="en-US" smtClean="0"/>
              <a:pPr/>
              <a:t>11/2/2011</a:t>
            </a:fld>
            <a:endParaRPr lang="en-US" dirty="0"/>
          </a:p>
        </p:txBody>
      </p:sp>
      <p:sp>
        <p:nvSpPr>
          <p:cNvPr id="4" name="Footer Placeholder 3"/>
          <p:cNvSpPr>
            <a:spLocks noGrp="1"/>
          </p:cNvSpPr>
          <p:nvPr>
            <p:ph type="ftr" sz="quarter" idx="2"/>
          </p:nvPr>
        </p:nvSpPr>
        <p:spPr>
          <a:xfrm>
            <a:off x="6" y="8828097"/>
            <a:ext cx="3037789" cy="465137"/>
          </a:xfrm>
          <a:prstGeom prst="rect">
            <a:avLst/>
          </a:prstGeom>
        </p:spPr>
        <p:txBody>
          <a:bodyPr vert="horz" lIns="91324" tIns="45663" rIns="91324" bIns="45663"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69444" y="8828097"/>
            <a:ext cx="3037789" cy="465137"/>
          </a:xfrm>
          <a:prstGeom prst="rect">
            <a:avLst/>
          </a:prstGeom>
        </p:spPr>
        <p:txBody>
          <a:bodyPr vert="horz" lIns="91324" tIns="45663" rIns="91324" bIns="45663" rtlCol="0" anchor="b"/>
          <a:lstStyle>
            <a:lvl1pPr algn="r">
              <a:defRPr sz="1200"/>
            </a:lvl1pPr>
          </a:lstStyle>
          <a:p>
            <a:fld id="{109CEF60-CADF-486E-9973-564B3FDA10A8}" type="slidenum">
              <a:rPr lang="en-US" smtClean="0"/>
              <a:pPr/>
              <a:t>‹#›</a:t>
            </a:fld>
            <a:endParaRPr lang="en-US" dirty="0"/>
          </a:p>
        </p:txBody>
      </p:sp>
    </p:spTree>
    <p:extLst>
      <p:ext uri="{BB962C8B-B14F-4D97-AF65-F5344CB8AC3E}">
        <p14:creationId xmlns:p14="http://schemas.microsoft.com/office/powerpoint/2010/main" val="25410054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9"/>
            <a:ext cx="3037152" cy="464741"/>
          </a:xfrm>
          <a:prstGeom prst="rect">
            <a:avLst/>
          </a:prstGeom>
        </p:spPr>
        <p:txBody>
          <a:bodyPr vert="horz" lIns="93035" tIns="46519" rIns="93035" bIns="46519" rtlCol="0"/>
          <a:lstStyle>
            <a:lvl1pPr algn="l">
              <a:defRPr sz="1200"/>
            </a:lvl1pPr>
          </a:lstStyle>
          <a:p>
            <a:endParaRPr lang="en-US" dirty="0"/>
          </a:p>
        </p:txBody>
      </p:sp>
      <p:sp>
        <p:nvSpPr>
          <p:cNvPr id="3" name="Date Placeholder 2"/>
          <p:cNvSpPr>
            <a:spLocks noGrp="1"/>
          </p:cNvSpPr>
          <p:nvPr>
            <p:ph type="dt" idx="1"/>
          </p:nvPr>
        </p:nvSpPr>
        <p:spPr>
          <a:xfrm>
            <a:off x="3970039" y="9"/>
            <a:ext cx="3037152" cy="464741"/>
          </a:xfrm>
          <a:prstGeom prst="rect">
            <a:avLst/>
          </a:prstGeom>
        </p:spPr>
        <p:txBody>
          <a:bodyPr vert="horz" lIns="93035" tIns="46519" rIns="93035" bIns="46519" rtlCol="0"/>
          <a:lstStyle>
            <a:lvl1pPr algn="r">
              <a:defRPr sz="1200"/>
            </a:lvl1pPr>
          </a:lstStyle>
          <a:p>
            <a:fld id="{A68FFE3F-0F9A-465D-917C-BF022CF9A8F3}" type="datetimeFigureOut">
              <a:rPr lang="en-US" smtClean="0"/>
              <a:pPr/>
              <a:t>11/2/2011</a:t>
            </a:fld>
            <a:endParaRPr lang="en-US" dirty="0"/>
          </a:p>
        </p:txBody>
      </p:sp>
      <p:sp>
        <p:nvSpPr>
          <p:cNvPr id="4" name="Slide Image Placeholder 3"/>
          <p:cNvSpPr>
            <a:spLocks noGrp="1" noRot="1" noChangeAspect="1"/>
          </p:cNvSpPr>
          <p:nvPr>
            <p:ph type="sldImg" idx="2"/>
          </p:nvPr>
        </p:nvSpPr>
        <p:spPr>
          <a:xfrm>
            <a:off x="1181100" y="696913"/>
            <a:ext cx="4646613" cy="3486150"/>
          </a:xfrm>
          <a:prstGeom prst="rect">
            <a:avLst/>
          </a:prstGeom>
          <a:noFill/>
          <a:ln w="12700">
            <a:solidFill>
              <a:prstClr val="black"/>
            </a:solidFill>
          </a:ln>
        </p:spPr>
        <p:txBody>
          <a:bodyPr vert="horz" lIns="93035" tIns="46519" rIns="93035" bIns="46519" rtlCol="0" anchor="ctr"/>
          <a:lstStyle/>
          <a:p>
            <a:endParaRPr lang="en-US" dirty="0"/>
          </a:p>
        </p:txBody>
      </p:sp>
      <p:sp>
        <p:nvSpPr>
          <p:cNvPr id="5" name="Notes Placeholder 4"/>
          <p:cNvSpPr>
            <a:spLocks noGrp="1"/>
          </p:cNvSpPr>
          <p:nvPr>
            <p:ph type="body" sz="quarter" idx="3"/>
          </p:nvPr>
        </p:nvSpPr>
        <p:spPr>
          <a:xfrm>
            <a:off x="700882" y="4415036"/>
            <a:ext cx="5607050" cy="4182666"/>
          </a:xfrm>
          <a:prstGeom prst="rect">
            <a:avLst/>
          </a:prstGeom>
        </p:spPr>
        <p:txBody>
          <a:bodyPr vert="horz" lIns="93035" tIns="46519" rIns="93035" bIns="4651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8462"/>
            <a:ext cx="3037152" cy="464741"/>
          </a:xfrm>
          <a:prstGeom prst="rect">
            <a:avLst/>
          </a:prstGeom>
        </p:spPr>
        <p:txBody>
          <a:bodyPr vert="horz" lIns="93035" tIns="46519" rIns="93035" bIns="4651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039" y="8828462"/>
            <a:ext cx="3037152" cy="464741"/>
          </a:xfrm>
          <a:prstGeom prst="rect">
            <a:avLst/>
          </a:prstGeom>
        </p:spPr>
        <p:txBody>
          <a:bodyPr vert="horz" lIns="93035" tIns="46519" rIns="93035" bIns="46519" rtlCol="0" anchor="b"/>
          <a:lstStyle>
            <a:lvl1pPr algn="r">
              <a:defRPr sz="1200"/>
            </a:lvl1pPr>
          </a:lstStyle>
          <a:p>
            <a:fld id="{9496BE8D-5B08-4040-8D09-919B89F312A5}" type="slidenum">
              <a:rPr lang="en-US" smtClean="0"/>
              <a:pPr/>
              <a:t>‹#›</a:t>
            </a:fld>
            <a:endParaRPr lang="en-US" dirty="0"/>
          </a:p>
        </p:txBody>
      </p:sp>
    </p:spTree>
    <p:extLst>
      <p:ext uri="{BB962C8B-B14F-4D97-AF65-F5344CB8AC3E}">
        <p14:creationId xmlns:p14="http://schemas.microsoft.com/office/powerpoint/2010/main" val="167221284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0238" indent="-220238">
              <a:lnSpc>
                <a:spcPct val="90000"/>
              </a:lnSpc>
              <a:buFont typeface="+mj-lt"/>
              <a:buAutoNum type="arabicPeriod"/>
            </a:pPr>
            <a:r>
              <a:rPr lang="en-US" dirty="0" smtClean="0"/>
              <a:t>What functional coverage is.</a:t>
            </a:r>
          </a:p>
          <a:p>
            <a:pPr marL="220238" indent="-220238">
              <a:lnSpc>
                <a:spcPct val="90000"/>
              </a:lnSpc>
              <a:buFont typeface="+mj-lt"/>
              <a:buAutoNum type="arabicPeriod"/>
            </a:pPr>
            <a:r>
              <a:rPr lang="en-US" dirty="0" smtClean="0"/>
              <a:t>What functional coverage is not</a:t>
            </a:r>
          </a:p>
          <a:p>
            <a:pPr marL="220238" indent="-220238">
              <a:lnSpc>
                <a:spcPct val="90000"/>
              </a:lnSpc>
              <a:buFont typeface="+mj-lt"/>
              <a:buAutoNum type="arabicPeriod"/>
            </a:pPr>
            <a:r>
              <a:rPr lang="en-US" dirty="0" smtClean="0"/>
              <a:t>Functional coverage strategies when code coverage or functional coverage is lacking.</a:t>
            </a:r>
          </a:p>
          <a:p>
            <a:pPr marL="220238" indent="-220238">
              <a:lnSpc>
                <a:spcPct val="90000"/>
              </a:lnSpc>
              <a:buFont typeface="+mj-lt"/>
              <a:buAutoNum type="arabicPeriod"/>
            </a:pPr>
            <a:r>
              <a:rPr lang="en-US" dirty="0" smtClean="0"/>
              <a:t>Basics of collecting coverage with covergroups</a:t>
            </a:r>
          </a:p>
          <a:p>
            <a:pPr marL="220238" indent="-220238">
              <a:lnSpc>
                <a:spcPct val="90000"/>
              </a:lnSpc>
              <a:buFont typeface="+mj-lt"/>
              <a:buAutoNum type="arabicPeriod"/>
            </a:pPr>
            <a:r>
              <a:rPr lang="en-US" dirty="0" smtClean="0"/>
              <a:t>Coverage options that drive collection coverage or make the reports easier to read</a:t>
            </a:r>
          </a:p>
          <a:p>
            <a:pPr marL="220238" indent="-220238">
              <a:lnSpc>
                <a:spcPct val="90000"/>
              </a:lnSpc>
              <a:buFont typeface="+mj-lt"/>
              <a:buAutoNum type="arabicPeriod"/>
            </a:pPr>
            <a:r>
              <a:rPr lang="en-US" dirty="0" smtClean="0"/>
              <a:t>Bin manipulation like naming and excluding</a:t>
            </a:r>
          </a:p>
          <a:p>
            <a:pPr marL="220238" indent="-220238">
              <a:lnSpc>
                <a:spcPct val="90000"/>
              </a:lnSpc>
              <a:buFont typeface="+mj-lt"/>
              <a:buAutoNum type="arabicPeriod"/>
            </a:pPr>
            <a:r>
              <a:rPr lang="en-US" dirty="0" smtClean="0"/>
              <a:t>Transition coverage that track events over time</a:t>
            </a:r>
          </a:p>
          <a:p>
            <a:pPr marL="220238" indent="-220238">
              <a:lnSpc>
                <a:spcPct val="90000"/>
              </a:lnSpc>
              <a:buFont typeface="+mj-lt"/>
              <a:buAutoNum type="arabicPeriod"/>
            </a:pPr>
            <a:r>
              <a:rPr lang="en-US" dirty="0" smtClean="0"/>
              <a:t>Cross coverage that collects coverage on the intersection of coverage points</a:t>
            </a:r>
          </a:p>
          <a:p>
            <a:pPr marL="220238" indent="-220238">
              <a:lnSpc>
                <a:spcPct val="90000"/>
              </a:lnSpc>
              <a:buFont typeface="+mj-lt"/>
              <a:buAutoNum type="arabicPeriod"/>
            </a:pPr>
            <a:r>
              <a:rPr lang="en-US" dirty="0" smtClean="0"/>
              <a:t>Monitoring coverage during simulation so the testbench can be steered into areas not covered, required for coverage driven verification.</a:t>
            </a:r>
          </a:p>
        </p:txBody>
      </p:sp>
      <p:sp>
        <p:nvSpPr>
          <p:cNvPr id="4" name="Slide Number Placeholder 3"/>
          <p:cNvSpPr>
            <a:spLocks noGrp="1"/>
          </p:cNvSpPr>
          <p:nvPr>
            <p:ph type="sldNum" sz="quarter" idx="10"/>
          </p:nvPr>
        </p:nvSpPr>
        <p:spPr/>
        <p:txBody>
          <a:bodyPr/>
          <a:lstStyle/>
          <a:p>
            <a:fld id="{9496BE8D-5B08-4040-8D09-919B89F312A5}"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440478" indent="-440478">
              <a:buAutoNum type="arabicParenR"/>
            </a:pPr>
            <a:r>
              <a:rPr lang="en-US" dirty="0" smtClean="0"/>
              <a:t>Where the covergroup is defined restricts what it can collect coverage on. Define covergroup in a class, can only collect coverage on class or embedded class members.</a:t>
            </a:r>
          </a:p>
          <a:p>
            <a:pPr marL="440478" indent="-440478">
              <a:buAutoNum type="arabicParenR"/>
            </a:pPr>
            <a:r>
              <a:rPr lang="en-US" dirty="0" smtClean="0"/>
              <a:t>A clocking event that indicates when coverage is to be collected. If not defined in the covergroup use the sample() construct as in the example.</a:t>
            </a:r>
          </a:p>
          <a:p>
            <a:pPr marL="440478" indent="-440478">
              <a:buAutoNum type="arabicParenR"/>
            </a:pPr>
            <a:r>
              <a:rPr lang="en-US" dirty="0" smtClean="0"/>
              <a:t>A set of coverage points, i.e. what you are going to collect coverage on.</a:t>
            </a:r>
          </a:p>
          <a:p>
            <a:pPr marL="440478" indent="-440478">
              <a:buAutoNum type="arabicParenR"/>
            </a:pPr>
            <a:r>
              <a:rPr lang="en-US" dirty="0" smtClean="0"/>
              <a:t>Cross coverage between coverage points. This collects coverage on the intersection of 2 or more coverage points. For the example if we collected cross coverage on data and port we’d know for example when port = 1 and data = 5;  As you can imagine cross coverage is very expensive and can create many coverage bins. Generally don’t want cross coverage on data.</a:t>
            </a:r>
          </a:p>
          <a:p>
            <a:pPr marL="440478" indent="-440478">
              <a:buAutoNum type="arabicParenR"/>
            </a:pPr>
            <a:r>
              <a:rPr lang="en-US" dirty="0" smtClean="0"/>
              <a:t>Optional formal arguments passed in through the constructor new.</a:t>
            </a:r>
          </a:p>
          <a:p>
            <a:pPr marL="440478" indent="-440478">
              <a:buAutoNum type="arabicParenR"/>
            </a:pPr>
            <a:r>
              <a:rPr lang="en-US" dirty="0" smtClean="0"/>
              <a:t>Coverage options to control and regulate how coverage data are structured and collected. Examples are weights, goals, collection on a instance or module basis, auto_bin_max .</a:t>
            </a:r>
          </a:p>
          <a:p>
            <a:pPr marL="440478" indent="-440478">
              <a:buAutoNum type="arabicParenR"/>
            </a:pPr>
            <a:r>
              <a:rPr lang="en-US" dirty="0" smtClean="0"/>
              <a:t>Use clear names for covergroups since there could be hundreds of these in a coverage report.  Use a name that can be easily referenced back to a requirement in the test plan.</a:t>
            </a:r>
          </a:p>
          <a:p>
            <a:pPr marL="440478" indent="-440478">
              <a:buAutoNum type="arabicParenR"/>
            </a:pPr>
            <a:r>
              <a:rPr lang="en-US" dirty="0" smtClean="0"/>
              <a:t>Don’t define a covergroup in a data class like a transaction due to the overhead of creating possibly thousands of transaction objects and carrying coverage information with it.</a:t>
            </a:r>
          </a:p>
          <a:p>
            <a:pPr marL="440478" indent="-440478">
              <a:buAutoNum type="arabicParenR"/>
            </a:pPr>
            <a:r>
              <a:rPr lang="en-US" dirty="0" smtClean="0"/>
              <a:t>Label the coverpoints which we’ll see an example of in a few slides.</a:t>
            </a:r>
          </a:p>
          <a:p>
            <a:pPr marL="440478" indent="-440478">
              <a:buAutoNum type="arabicParenR"/>
            </a:pPr>
            <a:endParaRPr lang="en-US" dirty="0" smtClean="0"/>
          </a:p>
          <a:p>
            <a:pPr marL="440478" indent="-440478">
              <a:buAutoNum type="arabicParenR"/>
            </a:pPr>
            <a:endParaRPr lang="en-US" dirty="0" smtClean="0"/>
          </a:p>
          <a:p>
            <a:pPr marL="440478" indent="-440478">
              <a:buAutoNum type="arabicParenR"/>
            </a:pPr>
            <a:endParaRPr lang="en-US" dirty="0" smtClean="0"/>
          </a:p>
          <a:p>
            <a:r>
              <a:rPr lang="en-US" dirty="0" smtClean="0"/>
              <a:t> </a:t>
            </a:r>
          </a:p>
        </p:txBody>
      </p:sp>
      <p:sp>
        <p:nvSpPr>
          <p:cNvPr id="4" name="Slide Number Placeholder 3"/>
          <p:cNvSpPr>
            <a:spLocks noGrp="1"/>
          </p:cNvSpPr>
          <p:nvPr>
            <p:ph type="sldNum" sz="quarter" idx="10"/>
          </p:nvPr>
        </p:nvSpPr>
        <p:spPr/>
        <p:txBody>
          <a:bodyPr/>
          <a:lstStyle/>
          <a:p>
            <a:fld id="{9496BE8D-5B08-4040-8D09-919B89F312A5}"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Additions to</a:t>
            </a:r>
            <a:r>
              <a:rPr lang="en-US" baseline="0" dirty="0" smtClean="0"/>
              <a:t> collect functional coverage are in red.</a:t>
            </a:r>
          </a:p>
          <a:p>
            <a:r>
              <a:rPr lang="en-US" dirty="0" smtClean="0"/>
              <a:t/>
            </a:r>
            <a:br>
              <a:rPr lang="en-US" dirty="0" smtClean="0"/>
            </a:br>
            <a:r>
              <a:rPr lang="en-US" dirty="0" smtClean="0"/>
              <a:t>class Transactor;</a:t>
            </a:r>
          </a:p>
          <a:p>
            <a:pPr lvl="1"/>
            <a:r>
              <a:rPr lang="en-US" dirty="0" smtClean="0"/>
              <a:t>Transaction tr;    // Declare a handle to a transaction class</a:t>
            </a:r>
          </a:p>
          <a:p>
            <a:pPr lvl="1"/>
            <a:r>
              <a:rPr lang="en-US" smtClean="0"/>
              <a:t>mailbox #(Transaction) mbx; </a:t>
            </a:r>
            <a:r>
              <a:rPr lang="en-US" dirty="0" smtClean="0"/>
              <a:t>// Declare a handle to a mailbox</a:t>
            </a:r>
          </a:p>
          <a:p>
            <a:pPr lvl="1"/>
            <a:r>
              <a:rPr lang="en-US" b="1" dirty="0" smtClean="0"/>
              <a:t>covergroup CovPort;</a:t>
            </a:r>
          </a:p>
          <a:p>
            <a:pPr lvl="2"/>
            <a:r>
              <a:rPr lang="en-US" b="1" dirty="0" smtClean="0"/>
              <a:t>coverpoint tr.Port;</a:t>
            </a:r>
          </a:p>
          <a:p>
            <a:pPr lvl="1"/>
            <a:r>
              <a:rPr lang="en-US" b="1" dirty="0" smtClean="0"/>
              <a:t>endgroup</a:t>
            </a:r>
          </a:p>
          <a:p>
            <a:pPr lvl="1"/>
            <a:r>
              <a:rPr lang="en-US" smtClean="0"/>
              <a:t>function new(input</a:t>
            </a:r>
            <a:r>
              <a:rPr lang="en-US" baseline="0" smtClean="0"/>
              <a:t> </a:t>
            </a:r>
            <a:r>
              <a:rPr lang="en-US" smtClean="0"/>
              <a:t>mailbox #(Transaction)</a:t>
            </a:r>
            <a:r>
              <a:rPr lang="en-US" baseline="0" smtClean="0"/>
              <a:t> </a:t>
            </a:r>
            <a:r>
              <a:rPr lang="en-US" smtClean="0"/>
              <a:t>mbx);</a:t>
            </a:r>
            <a:endParaRPr lang="en-US" dirty="0" smtClean="0"/>
          </a:p>
          <a:p>
            <a:pPr lvl="2"/>
            <a:r>
              <a:rPr lang="en-US" b="1" dirty="0" smtClean="0"/>
              <a:t>CovPort = new();</a:t>
            </a:r>
            <a:r>
              <a:rPr lang="en-US" dirty="0" smtClean="0"/>
              <a:t> // Instantiate covergroup in the custom constructor.</a:t>
            </a:r>
          </a:p>
          <a:p>
            <a:pPr lvl="2"/>
            <a:r>
              <a:rPr lang="en-US" smtClean="0"/>
              <a:t>this.mbx = mbx; </a:t>
            </a:r>
            <a:r>
              <a:rPr lang="en-US" dirty="0" smtClean="0"/>
              <a:t>// Set mailbox handle defined in the class to equal the mailbox handle passed into the constructor so the they both point to the same mailbox.</a:t>
            </a:r>
          </a:p>
          <a:p>
            <a:pPr lvl="1"/>
            <a:r>
              <a:rPr lang="en-US" dirty="0" smtClean="0"/>
              <a:t>endfunction</a:t>
            </a:r>
          </a:p>
          <a:p>
            <a:pPr lvl="1"/>
            <a:r>
              <a:rPr lang="en-US" dirty="0" smtClean="0"/>
              <a:t>task main;</a:t>
            </a:r>
          </a:p>
          <a:p>
            <a:pPr lvl="2"/>
            <a:r>
              <a:rPr lang="en-US" dirty="0" smtClean="0"/>
              <a:t>forever begin</a:t>
            </a:r>
          </a:p>
          <a:p>
            <a:pPr lvl="3"/>
            <a:r>
              <a:rPr lang="en-US" smtClean="0"/>
              <a:t>mbx.get(tr</a:t>
            </a:r>
            <a:r>
              <a:rPr lang="en-US" dirty="0" smtClean="0"/>
              <a:t>); // Get next transaction</a:t>
            </a:r>
          </a:p>
          <a:p>
            <a:pPr lvl="3"/>
            <a:r>
              <a:rPr lang="en-US" dirty="0" smtClean="0"/>
              <a:t>@ifc.cb;</a:t>
            </a:r>
            <a:r>
              <a:rPr lang="en-US" baseline="0" dirty="0" smtClean="0"/>
              <a:t> // Advance to next clock edge defined in clocking block, cb.</a:t>
            </a:r>
            <a:endParaRPr lang="en-US" dirty="0" smtClean="0"/>
          </a:p>
          <a:p>
            <a:pPr lvl="3"/>
            <a:r>
              <a:rPr lang="en-US" dirty="0" smtClean="0"/>
              <a:t>ifc.cb.port &lt;= tr.port; // </a:t>
            </a:r>
            <a:r>
              <a:rPr lang="en-US" smtClean="0"/>
              <a:t>Send port into DUT via &lt;interface&gt;.&lt;clocking block&gt; from transaction</a:t>
            </a:r>
            <a:endParaRPr lang="en-US" dirty="0" smtClean="0"/>
          </a:p>
          <a:p>
            <a:pPr lvl="3"/>
            <a:r>
              <a:rPr lang="en-US" dirty="0" smtClean="0"/>
              <a:t>ifc.cb.data &lt;= </a:t>
            </a:r>
            <a:r>
              <a:rPr lang="en-US" smtClean="0"/>
              <a:t>tr.data; // Send data into DUT via &lt;interface&gt;.&lt;clocking block&gt; from transaction</a:t>
            </a:r>
            <a:endParaRPr lang="en-US" dirty="0" smtClean="0"/>
          </a:p>
          <a:p>
            <a:pPr lvl="3"/>
            <a:r>
              <a:rPr lang="en-US" b="1" dirty="0" smtClean="0"/>
              <a:t>CovPort.sample(); </a:t>
            </a:r>
            <a:r>
              <a:rPr lang="en-US" dirty="0" smtClean="0"/>
              <a:t>// Gather coverage</a:t>
            </a:r>
          </a:p>
          <a:p>
            <a:pPr lvl="2"/>
            <a:r>
              <a:rPr lang="en-US" dirty="0" smtClean="0"/>
              <a:t>end</a:t>
            </a:r>
          </a:p>
          <a:p>
            <a:pPr lvl="1"/>
            <a:r>
              <a:rPr lang="en-US" dirty="0" smtClean="0"/>
              <a:t>endtask</a:t>
            </a:r>
          </a:p>
          <a:p>
            <a:r>
              <a:rPr lang="en-US" smtClean="0"/>
              <a:t>endclass</a:t>
            </a:r>
          </a:p>
          <a:p>
            <a:endParaRPr lang="en-US" smtClean="0"/>
          </a:p>
          <a:p>
            <a:r>
              <a:rPr lang="en-US" smtClean="0"/>
              <a:t>Note</a:t>
            </a:r>
            <a:r>
              <a:rPr lang="en-US" baseline="0" smtClean="0"/>
              <a:t> that no handle to CovPort was declared. If the covergroup is defined in a class, you do not make a separate name when you sample it. Just use the original covergroup name.</a:t>
            </a:r>
            <a:endParaRPr lang="en-US"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440478" indent="-440478">
              <a:buAutoNum type="arabicParenR"/>
            </a:pPr>
            <a:r>
              <a:rPr lang="en-US" dirty="0" smtClean="0"/>
              <a:t>Like we saw in the last example</a:t>
            </a:r>
          </a:p>
          <a:p>
            <a:pPr marL="440478" indent="-440478">
              <a:buAutoNum type="arabicParenR"/>
            </a:pPr>
            <a:r>
              <a:rPr lang="en-US" dirty="0" smtClean="0"/>
              <a:t>A covergroup blocking expression can NOT be a wait. It</a:t>
            </a:r>
            <a:r>
              <a:rPr lang="en-US" baseline="0" dirty="0" smtClean="0"/>
              <a:t> can be:</a:t>
            </a:r>
            <a:endParaRPr lang="en-US" dirty="0" smtClean="0"/>
          </a:p>
          <a:p>
            <a:pPr marL="881082" lvl="1" indent="-440478">
              <a:buFont typeface="+mj-lt"/>
              <a:buAutoNum type="alphaLcParenR"/>
            </a:pPr>
            <a:r>
              <a:rPr lang="en-US" dirty="0" smtClean="0"/>
              <a:t>@(event)</a:t>
            </a:r>
          </a:p>
          <a:p>
            <a:pPr marL="881082" lvl="1" indent="-440478">
              <a:buFont typeface="+mj-lt"/>
              <a:buAutoNum type="alphaLcParenR"/>
            </a:pPr>
            <a:r>
              <a:rPr lang="en-US" dirty="0" smtClean="0"/>
              <a:t>@(signal)</a:t>
            </a:r>
          </a:p>
          <a:p>
            <a:pPr marL="881082" lvl="1" indent="-440478">
              <a:buFont typeface="+mj-lt"/>
              <a:buAutoNum type="alphaLcParenR"/>
            </a:pPr>
            <a:r>
              <a:rPr lang="en-US" dirty="0" smtClean="0"/>
              <a:t>@(posedge signal)</a:t>
            </a:r>
          </a:p>
          <a:p>
            <a:pPr marL="881082" lvl="1" indent="-440478">
              <a:buFont typeface="+mj-lt"/>
              <a:buAutoNum type="alphaLcParenR"/>
            </a:pPr>
            <a:r>
              <a:rPr lang="en-US" dirty="0" smtClean="0"/>
              <a:t>@(negedge signal)</a:t>
            </a:r>
          </a:p>
          <a:p>
            <a:pPr marL="440478" indent="-440478">
              <a:buAutoNum type="arabicParenR"/>
            </a:pPr>
            <a:endParaRPr lang="en-US"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81207">
              <a:defRPr/>
            </a:pPr>
            <a:r>
              <a:rPr lang="en-US" i="1" dirty="0" smtClean="0"/>
              <a:t>See Chap_9_Functional_Coverage/exercise1  for complete solution.</a:t>
            </a:r>
            <a:r>
              <a:rPr lang="en-US" dirty="0" smtClean="0"/>
              <a:t>  </a:t>
            </a:r>
          </a:p>
          <a:p>
            <a:endParaRPr lang="en-US" dirty="0" smtClean="0"/>
          </a:p>
          <a:p>
            <a:r>
              <a:rPr lang="en-US" dirty="0" smtClean="0"/>
              <a:t> covergroup CovCode @ifc.cb; //If using an interface, @(posedge clk) if the clock is available.</a:t>
            </a:r>
          </a:p>
          <a:p>
            <a:r>
              <a:rPr lang="en-US" dirty="0" smtClean="0"/>
              <a:t>      coverpoint tr.opcode;</a:t>
            </a:r>
          </a:p>
          <a:p>
            <a:r>
              <a:rPr lang="en-US" smtClean="0"/>
              <a:t> endgroup</a:t>
            </a:r>
          </a:p>
          <a:p>
            <a:endParaRPr lang="en-US" smtClean="0"/>
          </a:p>
          <a:p>
            <a:r>
              <a:rPr lang="en-US" smtClean="0"/>
              <a:t>Coverage is collected just before events in the pre-poned region we talked about when</a:t>
            </a:r>
            <a:r>
              <a:rPr lang="en-US" baseline="0" smtClean="0"/>
              <a:t> going over clocking blocks. So for posedge clock the opcode is sampled just before the posedge of clock.</a:t>
            </a:r>
            <a:endParaRPr lang="en-US"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0302" indent="-220302">
              <a:buAutoNum type="arabicParenR"/>
            </a:pPr>
            <a:r>
              <a:rPr lang="en-US" dirty="0" smtClean="0"/>
              <a:t>Need to talk about coverage options before we continue since some of them are required. 2 types of options, those that are specific to an</a:t>
            </a:r>
            <a:r>
              <a:rPr lang="en-US" baseline="0" dirty="0" smtClean="0"/>
              <a:t> </a:t>
            </a:r>
            <a:r>
              <a:rPr lang="en-US" dirty="0" smtClean="0"/>
              <a:t>instance of a covergroup and those that specify an option for the covergroup type as a whole. Options can be put into covergroups, coverpoints,</a:t>
            </a:r>
            <a:r>
              <a:rPr lang="en-US" baseline="0" dirty="0" smtClean="0"/>
              <a:t> </a:t>
            </a:r>
            <a:r>
              <a:rPr lang="en-US" dirty="0" smtClean="0"/>
              <a:t>and crosses.</a:t>
            </a:r>
          </a:p>
          <a:p>
            <a:pPr marL="220302" indent="-220302">
              <a:buAutoNum type="arabicParenR"/>
            </a:pPr>
            <a:r>
              <a:rPr lang="en-US" dirty="0" smtClean="0"/>
              <a:t>If your testbench instantiates a coverage group multiple times, by default all the coverage data from the instances will be combined.  To keep track of coverage for each instance separately set this variable to 1.</a:t>
            </a:r>
          </a:p>
          <a:p>
            <a:pPr marL="220302" indent="-220302">
              <a:buAutoNum type="arabicParenR"/>
            </a:pPr>
            <a:r>
              <a:rPr lang="en-US" dirty="0" smtClean="0"/>
              <a:t>Comments make your coverpoints easier to understand. Note that I had to set the per-instance option as indicated by INST in the report.</a:t>
            </a:r>
          </a:p>
          <a:p>
            <a:pPr marL="220302" indent="-220302">
              <a:buAutoNum type="arabicParenR"/>
            </a:pPr>
            <a:r>
              <a:rPr lang="en-US" dirty="0" smtClean="0"/>
              <a:t>By default a unique name for each instance is automatically generated by the tool. However, note that the covergroup instance name ck is now gone. Your choice.</a:t>
            </a:r>
          </a:p>
          <a:p>
            <a:pPr marL="220302" indent="-220302">
              <a:buAutoNum type="arabicParenR"/>
            </a:pPr>
            <a:r>
              <a:rPr lang="en-US" dirty="0" smtClean="0"/>
              <a:t>auto_bin_max and weight which we’ll talk about later. </a:t>
            </a:r>
          </a:p>
        </p:txBody>
      </p:sp>
      <p:sp>
        <p:nvSpPr>
          <p:cNvPr id="4" name="Slide Number Placeholder 3"/>
          <p:cNvSpPr>
            <a:spLocks noGrp="1"/>
          </p:cNvSpPr>
          <p:nvPr>
            <p:ph type="sldNum" sz="quarter" idx="10"/>
          </p:nvPr>
        </p:nvSpPr>
        <p:spPr/>
        <p:txBody>
          <a:bodyPr/>
          <a:lstStyle/>
          <a:p>
            <a:fld id="{9496BE8D-5B08-4040-8D09-919B89F312A5}"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440478" indent="-440478">
              <a:buFont typeface="+mj-lt"/>
              <a:buAutoNum type="arabicPeriod"/>
            </a:pPr>
            <a:r>
              <a:rPr lang="en-US" dirty="0" smtClean="0"/>
              <a:t>Bins are automatically created for cover points as indicated by the bin auto in the coverage report. </a:t>
            </a:r>
          </a:p>
          <a:p>
            <a:pPr marL="440478" indent="-440478">
              <a:buFont typeface="+mj-lt"/>
              <a:buAutoNum type="arabicPeriod"/>
            </a:pPr>
            <a:r>
              <a:rPr lang="en-US" dirty="0" smtClean="0"/>
              <a:t>For an n-bit expression, 2</a:t>
            </a:r>
            <a:r>
              <a:rPr lang="en-US" baseline="30000" dirty="0" smtClean="0"/>
              <a:t>N</a:t>
            </a:r>
            <a:r>
              <a:rPr lang="en-US" dirty="0" smtClean="0"/>
              <a:t> bins are created so for our 3-bit port coverpoint 2</a:t>
            </a:r>
            <a:r>
              <a:rPr lang="en-US" baseline="30000" dirty="0" smtClean="0"/>
              <a:t>3</a:t>
            </a:r>
            <a:r>
              <a:rPr lang="en-US" dirty="0" smtClean="0"/>
              <a:t> =8 bins are created. The range is called the domain of the cover point.</a:t>
            </a:r>
          </a:p>
          <a:p>
            <a:pPr marL="440478" indent="-440478" defTabSz="880956">
              <a:buFont typeface="+mj-lt"/>
              <a:buAutoNum type="arabicPeriod"/>
              <a:defRPr/>
            </a:pPr>
            <a:r>
              <a:rPr lang="en-US" dirty="0" smtClean="0"/>
              <a:t>The maximum number of bins can be reduced by setting the auto_bin_max option.  The default is 64.  If the # of bins required is &gt; than the default the ranges are divided into auto_bin_max bins.</a:t>
            </a:r>
          </a:p>
          <a:p>
            <a:pPr marL="440478" indent="-440478" defTabSz="880956">
              <a:buFont typeface="+mj-lt"/>
              <a:buAutoNum type="arabicPeriod"/>
              <a:defRPr/>
            </a:pPr>
            <a:r>
              <a:rPr lang="en-US" dirty="0" smtClean="0"/>
              <a:t>For example, if the number of bins in the example we are using is reduced to 2 coverage will be collected on port = 0:3 and 4:7</a:t>
            </a:r>
          </a:p>
          <a:p>
            <a:pPr marL="440478" indent="-440478" defTabSz="880956">
              <a:defRPr/>
            </a:pPr>
            <a:endParaRPr lang="en-US"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440478" indent="-440478" defTabSz="880956">
              <a:buFont typeface="+mj-lt"/>
              <a:buAutoNum type="arabicParenR"/>
              <a:defRPr/>
            </a:pPr>
            <a:r>
              <a:rPr lang="en-US" dirty="0" smtClean="0"/>
              <a:t>len16: coverpoint (p.hdr_len + p.payload_len); collects coverage on the total packet length (payload + hdr). len16 is an optional label</a:t>
            </a:r>
          </a:p>
          <a:p>
            <a:pPr marL="440478" indent="-440478" defTabSz="880956">
              <a:buFont typeface="+mj-lt"/>
              <a:buAutoNum type="arabicParenR"/>
              <a:defRPr/>
            </a:pPr>
            <a:r>
              <a:rPr lang="en-US" dirty="0" smtClean="0"/>
              <a:t>len32: coverpoint (p.hdr_len + p.payload_len); collects coverage on the total packet length (payload + hdr+5’b0). len32 is an optional label</a:t>
            </a:r>
          </a:p>
          <a:p>
            <a:pPr marL="440478" indent="-440478" defTabSz="880956">
              <a:buFont typeface="+mj-lt"/>
              <a:buAutoNum type="arabicParenR"/>
              <a:defRPr/>
            </a:pPr>
            <a:r>
              <a:rPr lang="en-US" dirty="0" smtClean="0"/>
              <a:t>len16 coverpoint creates 16 bins because the largest variable in the expression: payload + hdr is 4-bits wide, 2^4=16, so 16 bins</a:t>
            </a:r>
          </a:p>
          <a:p>
            <a:pPr marL="440478" indent="-440478" defTabSz="880956">
              <a:buFont typeface="+mj-lt"/>
              <a:buAutoNum type="arabicParenR"/>
              <a:defRPr/>
            </a:pPr>
            <a:r>
              <a:rPr lang="en-US" dirty="0" smtClean="0"/>
              <a:t> len32 coverpoint creates 32 bins because the largest variable in the expression: payload + hdr+5’b0 is 5-bits wide, 2^4=32, so 32 bins</a:t>
            </a:r>
          </a:p>
          <a:p>
            <a:pPr marL="440478" indent="-440478" defTabSz="880956">
              <a:buFont typeface="+mj-lt"/>
              <a:buAutoNum type="arabicParenR"/>
              <a:defRPr/>
            </a:pPr>
            <a:r>
              <a:rPr lang="en-US" dirty="0" smtClean="0"/>
              <a:t>Is either of these correct? No since header length ranges from 0:7 and payload length ranges from 0:15 the range is 0 to 7+15=22 so 23 bins so len16 doesn’t have enough bins and len32 has too many bins. Auto creation of bins only works when the expected # of bins is a power of 2.  We’ll fix this in the next slide.</a:t>
            </a:r>
          </a:p>
          <a:p>
            <a:pPr marL="440478" indent="-440478" defTabSz="880956">
              <a:buFont typeface="+mj-lt"/>
              <a:buAutoNum type="arabicParenR"/>
              <a:defRPr/>
            </a:pPr>
            <a:endParaRPr lang="en-US" dirty="0" smtClean="0"/>
          </a:p>
          <a:p>
            <a:pPr marL="440478" indent="-440478" defTabSz="880956">
              <a:buFont typeface="+mj-lt"/>
              <a:buAutoNum type="arabicParenR"/>
              <a:defRPr/>
            </a:pPr>
            <a:endParaRPr lang="en-US"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440478" indent="-440478" defTabSz="880956">
              <a:defRPr/>
            </a:pPr>
            <a:r>
              <a:rPr lang="en-US" dirty="0" smtClean="0"/>
              <a:t>Define the # of bins to be 23.  This is the appropriate amount.  Need t</a:t>
            </a:r>
            <a:r>
              <a:rPr lang="en-US" baseline="0" dirty="0" smtClean="0"/>
              <a:t>o add </a:t>
            </a:r>
            <a:r>
              <a:rPr lang="en-US" dirty="0" smtClean="0"/>
              <a:t>5’b0 so that the</a:t>
            </a:r>
            <a:r>
              <a:rPr lang="en-US" baseline="0" dirty="0" smtClean="0"/>
              <a:t> addition operation is made with 5 bits of precision </a:t>
            </a:r>
            <a:r>
              <a:rPr lang="en-US" dirty="0" smtClean="0"/>
              <a:t>or</a:t>
            </a:r>
            <a:r>
              <a:rPr lang="en-US" baseline="0" dirty="0" smtClean="0"/>
              <a:t> </a:t>
            </a:r>
            <a:r>
              <a:rPr lang="en-US" dirty="0" smtClean="0"/>
              <a:t>else only 16 bins will </a:t>
            </a:r>
            <a:r>
              <a:rPr lang="en-US" smtClean="0"/>
              <a:t>be created</a:t>
            </a:r>
            <a:r>
              <a:rPr lang="en-US" baseline="0" smtClean="0"/>
              <a:t> and no compile error will result.</a:t>
            </a:r>
            <a:endParaRPr lang="en-US"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3"/>
            <a:r>
              <a:rPr lang="en-US" dirty="0" smtClean="0"/>
              <a:t>1) kind is a 4-bit value</a:t>
            </a:r>
          </a:p>
          <a:p>
            <a:pPr marL="0" lvl="3"/>
            <a:endParaRPr lang="en-US" dirty="0" smtClean="0"/>
          </a:p>
          <a:p>
            <a:pPr marL="0" lvl="3"/>
            <a:r>
              <a:rPr lang="en-US" dirty="0" smtClean="0"/>
              <a:t>covergroup CovKind;</a:t>
            </a:r>
          </a:p>
          <a:p>
            <a:pPr marL="0" lvl="3"/>
            <a:r>
              <a:rPr lang="en-US" dirty="0" smtClean="0"/>
              <a:t>      coverpoint p.kind {</a:t>
            </a:r>
          </a:p>
          <a:p>
            <a:pPr marL="0" lvl="3"/>
            <a:r>
              <a:rPr lang="en-US" dirty="0" smtClean="0"/>
              <a:t>	 bins zero = {0}; // 1 bin for kind==0</a:t>
            </a:r>
          </a:p>
          <a:p>
            <a:pPr marL="0" lvl="3"/>
            <a:r>
              <a:rPr lang="en-US" dirty="0" smtClean="0"/>
              <a:t>	 bins lo = {[1:3], 5}; // 1 bin for values 1:3, 5</a:t>
            </a:r>
          </a:p>
          <a:p>
            <a:pPr marL="0" lvl="3"/>
            <a:r>
              <a:rPr lang="en-US" dirty="0" smtClean="0"/>
              <a:t>	 bins hi[] = {[8:$]}; // 8 separate bins: 8</a:t>
            </a:r>
            <a:r>
              <a:rPr lang="en-US" smtClean="0"/>
              <a:t>...15.</a:t>
            </a:r>
            <a:r>
              <a:rPr lang="en-US" baseline="0" smtClean="0"/>
              <a:t> C</a:t>
            </a:r>
            <a:r>
              <a:rPr lang="en-US" smtClean="0"/>
              <a:t>an </a:t>
            </a:r>
            <a:r>
              <a:rPr lang="en-US" dirty="0" smtClean="0"/>
              <a:t>use $ for upper and lower limits.  The [] operator </a:t>
            </a:r>
            <a:r>
              <a:rPr lang="en-US" u="sng" dirty="0" smtClean="0"/>
              <a:t>on the bin name</a:t>
            </a:r>
            <a:r>
              <a:rPr lang="en-US" dirty="0" smtClean="0"/>
              <a:t> specifies separate bins. Very important if you want 8 separate bins, not just 1 bin for whom the coverage count will increment whenever kind = 8 to 15</a:t>
            </a:r>
          </a:p>
          <a:p>
            <a:pPr marL="0" lvl="3"/>
            <a:r>
              <a:rPr lang="en-US" dirty="0" smtClean="0"/>
              <a:t> 	 bins misc = default; // 1 bin for all the rest</a:t>
            </a:r>
          </a:p>
          <a:p>
            <a:pPr marL="0" lvl="3"/>
            <a:r>
              <a:rPr lang="en-US" dirty="0" smtClean="0"/>
              <a:t>      } // No semicolon</a:t>
            </a:r>
          </a:p>
          <a:p>
            <a:pPr marL="0" lvl="3"/>
            <a:r>
              <a:rPr lang="en-US" dirty="0" smtClean="0"/>
              <a:t>   endgroup</a:t>
            </a:r>
          </a:p>
          <a:p>
            <a:pPr marL="0" lvl="3"/>
            <a:r>
              <a:rPr lang="en-US" dirty="0" smtClean="0"/>
              <a:t> </a:t>
            </a:r>
          </a:p>
        </p:txBody>
      </p:sp>
      <p:sp>
        <p:nvSpPr>
          <p:cNvPr id="4" name="Slide Number Placeholder 3"/>
          <p:cNvSpPr>
            <a:spLocks noGrp="1"/>
          </p:cNvSpPr>
          <p:nvPr>
            <p:ph type="sldNum" sz="quarter" idx="10"/>
          </p:nvPr>
        </p:nvSpPr>
        <p:spPr/>
        <p:txBody>
          <a:bodyPr/>
          <a:lstStyle/>
          <a:p>
            <a:fld id="{9496BE8D-5B08-4040-8D09-919B89F312A5}"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81207">
              <a:defRPr/>
            </a:pPr>
            <a:r>
              <a:rPr lang="en-US" i="1" dirty="0" smtClean="0"/>
              <a:t>See Chap_9_Functional_Coverage/exercise2  for complete solution.</a:t>
            </a:r>
            <a:endParaRPr lang="en-US" dirty="0" smtClean="0"/>
          </a:p>
          <a:p>
            <a:endParaRPr lang="en-US" dirty="0" smtClean="0"/>
          </a:p>
          <a:p>
            <a:r>
              <a:rPr lang="en-US" dirty="0" smtClean="0"/>
              <a:t> covergroup CovCode @ifc.cb;</a:t>
            </a:r>
          </a:p>
          <a:p>
            <a:r>
              <a:rPr lang="en-US" dirty="0" smtClean="0"/>
              <a:t>      operand1_cp:</a:t>
            </a:r>
            <a:r>
              <a:rPr lang="en-US" baseline="0" dirty="0" smtClean="0"/>
              <a:t> </a:t>
            </a:r>
            <a:r>
              <a:rPr lang="en-US" dirty="0" smtClean="0"/>
              <a:t>coverpoint tr.operand1{</a:t>
            </a:r>
          </a:p>
          <a:p>
            <a:r>
              <a:rPr lang="en-US" dirty="0" smtClean="0"/>
              <a:t>         bins max_neg = {-128};</a:t>
            </a:r>
          </a:p>
          <a:p>
            <a:r>
              <a:rPr lang="en-US" dirty="0" smtClean="0"/>
              <a:t>         bins zero = {0};</a:t>
            </a:r>
          </a:p>
          <a:p>
            <a:r>
              <a:rPr lang="en-US" dirty="0" smtClean="0"/>
              <a:t>         bins max_pos = {127};</a:t>
            </a:r>
          </a:p>
          <a:p>
            <a:r>
              <a:rPr lang="en-US" dirty="0" smtClean="0"/>
              <a:t>         bins misc = default;</a:t>
            </a:r>
          </a:p>
          <a:p>
            <a:r>
              <a:rPr lang="en-US" dirty="0" smtClean="0"/>
              <a:t>      }            </a:t>
            </a:r>
          </a:p>
          <a:p>
            <a:r>
              <a:rPr lang="en-US" dirty="0" smtClean="0"/>
              <a:t>   endgroup</a:t>
            </a:r>
          </a:p>
        </p:txBody>
      </p:sp>
      <p:sp>
        <p:nvSpPr>
          <p:cNvPr id="4" name="Slide Number Placeholder 3"/>
          <p:cNvSpPr>
            <a:spLocks noGrp="1"/>
          </p:cNvSpPr>
          <p:nvPr>
            <p:ph type="sldNum" sz="quarter" idx="10"/>
          </p:nvPr>
        </p:nvSpPr>
        <p:spPr/>
        <p:txBody>
          <a:bodyPr/>
          <a:lstStyle/>
          <a:p>
            <a:fld id="{9496BE8D-5B08-4040-8D09-919B89F312A5}"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0238" indent="-220238">
              <a:lnSpc>
                <a:spcPct val="90000"/>
              </a:lnSpc>
              <a:buFont typeface="Arial" pitchFamily="34" charset="0"/>
              <a:buAutoNum type="arabicParenR"/>
            </a:pPr>
            <a:r>
              <a:rPr lang="en-US" dirty="0" smtClean="0"/>
              <a:t>For example, for a memory controller that supports bursting reads/writes have I tested that?  For a processor have all the opcodes have been executed?</a:t>
            </a:r>
          </a:p>
          <a:p>
            <a:pPr marL="220238" indent="-220238" defTabSz="880956">
              <a:lnSpc>
                <a:spcPct val="90000"/>
              </a:lnSpc>
              <a:buFont typeface="Arial" pitchFamily="34" charset="0"/>
              <a:buAutoNum type="arabicParenR"/>
              <a:defRPr/>
            </a:pPr>
            <a:r>
              <a:rPr lang="en-US" dirty="0" smtClean="0"/>
              <a:t>With directed testing the coverage is implicit in the tests, once the BurstWriteTest</a:t>
            </a:r>
            <a:r>
              <a:rPr lang="en-US" dirty="0"/>
              <a:t> </a:t>
            </a:r>
            <a:r>
              <a:rPr lang="en-US" dirty="0" smtClean="0"/>
              <a:t>is complete you’ve covered that design feature.  The author calls this implicit coverage because the coverage is implicit in the test.</a:t>
            </a:r>
          </a:p>
          <a:p>
            <a:pPr marL="220238" indent="-220238" defTabSz="880956">
              <a:lnSpc>
                <a:spcPct val="90000"/>
              </a:lnSpc>
              <a:buFont typeface="Arial" pitchFamily="34" charset="0"/>
              <a:buAutoNum type="arabicParenR"/>
              <a:defRPr/>
            </a:pPr>
            <a:r>
              <a:rPr lang="en-US" dirty="0" smtClean="0"/>
              <a:t>Perhaps your random testbench isn’t capable of doing burst writes/reads or writes followed by reads? How do you know?</a:t>
            </a:r>
          </a:p>
          <a:p>
            <a:pPr marL="220238" indent="-220238" defTabSz="880956">
              <a:lnSpc>
                <a:spcPct val="90000"/>
              </a:lnSpc>
              <a:buFont typeface="Arial" pitchFamily="34" charset="0"/>
              <a:buAutoNum type="arabicParenR"/>
              <a:defRPr/>
            </a:pPr>
            <a:r>
              <a:rPr lang="en-US" dirty="0" smtClean="0"/>
              <a:t>I don’t use the word break because perhaps the design still functions, just not in the mode you think. For example what happens if the designer breaks burst writes. The design still writes but not in a burst manner. Will the testbench catch this? Hard to say.  With manual functional coverage you should go back when the design is complete and review each and every test to make sure it still does what it is supposed to. Yeah, right.</a:t>
            </a:r>
          </a:p>
        </p:txBody>
      </p:sp>
      <p:sp>
        <p:nvSpPr>
          <p:cNvPr id="4" name="Slide Number Placeholder 3"/>
          <p:cNvSpPr>
            <a:spLocks noGrp="1"/>
          </p:cNvSpPr>
          <p:nvPr>
            <p:ph type="sldNum" sz="quarter" idx="10"/>
          </p:nvPr>
        </p:nvSpPr>
        <p:spPr/>
        <p:txBody>
          <a:bodyPr/>
          <a:lstStyle/>
          <a:p>
            <a:fld id="{9496BE8D-5B08-4040-8D09-919B89F312A5}"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1) coverpoints </a:t>
            </a:r>
            <a:r>
              <a:rPr lang="en-US" dirty="0" smtClean="0"/>
              <a:t>are enabled or on by default</a:t>
            </a:r>
          </a:p>
          <a:p>
            <a:endParaRPr lang="en-US" dirty="0" smtClean="0"/>
          </a:p>
          <a:p>
            <a:r>
              <a:rPr lang="en-US" smtClean="0"/>
              <a:t>2)</a:t>
            </a:r>
            <a:r>
              <a:rPr lang="en-US" baseline="0" smtClean="0"/>
              <a:t> </a:t>
            </a:r>
            <a:r>
              <a:rPr lang="en-US" smtClean="0"/>
              <a:t>Assuming </a:t>
            </a:r>
            <a:r>
              <a:rPr lang="en-US" dirty="0" smtClean="0"/>
              <a:t>port is a member variable in object</a:t>
            </a:r>
            <a:r>
              <a:rPr lang="en-US" baseline="0" dirty="0" smtClean="0"/>
              <a:t> pointed to by tr. </a:t>
            </a:r>
            <a:endParaRPr lang="en-US" dirty="0" smtClean="0"/>
          </a:p>
          <a:p>
            <a:r>
              <a:rPr lang="en-US" dirty="0" smtClean="0"/>
              <a:t>covergroup CoverPort;</a:t>
            </a:r>
          </a:p>
          <a:p>
            <a:pPr defTabSz="880956">
              <a:defRPr/>
            </a:pPr>
            <a:r>
              <a:rPr lang="en-US" smtClean="0"/>
              <a:t>   coverpoint </a:t>
            </a:r>
            <a:r>
              <a:rPr lang="en-US" dirty="0" smtClean="0"/>
              <a:t>tr.port iff (!bus_if.reset); // Don’t gather coverage when reset==1 so stray triggers are ignored</a:t>
            </a:r>
          </a:p>
          <a:p>
            <a:r>
              <a:rPr lang="en-US" dirty="0" smtClean="0"/>
              <a:t>endgroup</a:t>
            </a:r>
          </a:p>
          <a:p>
            <a:endParaRPr lang="en-US" dirty="0" smtClean="0"/>
          </a:p>
          <a:p>
            <a:r>
              <a:rPr lang="en-US" dirty="0" smtClean="0"/>
              <a:t>initial begin</a:t>
            </a:r>
          </a:p>
          <a:p>
            <a:r>
              <a:rPr lang="en-US" dirty="0" smtClean="0"/>
              <a:t>CovPort ck = new(); // Instantiate cover group</a:t>
            </a:r>
          </a:p>
          <a:p>
            <a:r>
              <a:rPr lang="en-US" dirty="0" smtClean="0"/>
              <a:t>// Reset sequence stops collection of coverage data</a:t>
            </a:r>
          </a:p>
          <a:p>
            <a:r>
              <a:rPr lang="en-US" dirty="0" smtClean="0"/>
              <a:t>#1ns ck.stop(); // the #1 doesn’t do anything as far as coverage is concerned. It just happens to be in the example to give the reset a positive edge at 1ns</a:t>
            </a:r>
          </a:p>
          <a:p>
            <a:r>
              <a:rPr lang="en-US" dirty="0" smtClean="0"/>
              <a:t>bus_if.reset &lt;= 1;</a:t>
            </a:r>
          </a:p>
          <a:p>
            <a:r>
              <a:rPr lang="en-US" dirty="0" smtClean="0"/>
              <a:t>#100ns bus_if.reset &lt;= 0; // End of reset. A negative edge at 100ns.</a:t>
            </a:r>
          </a:p>
          <a:p>
            <a:r>
              <a:rPr lang="en-US" dirty="0" smtClean="0"/>
              <a:t>ck.start(); // Start collecting</a:t>
            </a:r>
            <a:r>
              <a:rPr lang="en-US" baseline="0" dirty="0" smtClean="0"/>
              <a:t> coverage again.</a:t>
            </a:r>
            <a:endParaRPr lang="en-US" dirty="0" smtClean="0"/>
          </a:p>
          <a:p>
            <a:r>
              <a:rPr lang="en-US" dirty="0" smtClean="0"/>
              <a:t>...</a:t>
            </a:r>
          </a:p>
          <a:p>
            <a:r>
              <a:rPr lang="en-US" dirty="0" smtClean="0"/>
              <a:t>end</a:t>
            </a:r>
          </a:p>
          <a:p>
            <a:endParaRPr lang="en-US"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80956">
              <a:defRPr/>
            </a:pPr>
            <a:r>
              <a:rPr lang="en-US" dirty="0" smtClean="0"/>
              <a:t> 1) For enumerated types a bin is created for each value so for this example 3 bins would be created.</a:t>
            </a:r>
          </a:p>
          <a:p>
            <a:pPr defTabSz="880956">
              <a:defRPr/>
            </a:pPr>
            <a:r>
              <a:rPr lang="en-US" dirty="0" smtClean="0"/>
              <a:t> 2) To group multiple values in a single bin define your own bins so for this example 2 bins would be created,</a:t>
            </a:r>
            <a:r>
              <a:rPr lang="en-US" baseline="0" dirty="0" smtClean="0"/>
              <a:t> 1 </a:t>
            </a:r>
            <a:r>
              <a:rPr lang="en-US" baseline="0" smtClean="0"/>
              <a:t>with INIT </a:t>
            </a:r>
            <a:r>
              <a:rPr lang="en-US" baseline="0" dirty="0" smtClean="0"/>
              <a:t>and DECODE in it and 1 with the reset (i.e. IDLE).</a:t>
            </a:r>
            <a:endParaRPr lang="en-US" dirty="0" smtClean="0"/>
          </a:p>
          <a:p>
            <a:pPr defTabSz="880956">
              <a:defRPr/>
            </a:pP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dirty="0" smtClean="0"/>
              <a:t>1) Up to this point only considered </a:t>
            </a:r>
            <a:r>
              <a:rPr lang="en-US" smtClean="0"/>
              <a:t>static coverage,</a:t>
            </a:r>
            <a:r>
              <a:rPr lang="en-US" baseline="0" smtClean="0"/>
              <a:t> i.e. </a:t>
            </a:r>
            <a:r>
              <a:rPr lang="en-US" smtClean="0"/>
              <a:t>what </a:t>
            </a:r>
            <a:r>
              <a:rPr lang="en-US" dirty="0" smtClean="0"/>
              <a:t>is the value when the </a:t>
            </a:r>
            <a:r>
              <a:rPr lang="en-US" smtClean="0"/>
              <a:t>sample occurs?</a:t>
            </a:r>
            <a:endParaRPr lang="en-US" dirty="0" smtClean="0"/>
          </a:p>
          <a:p>
            <a:pPr>
              <a:buFont typeface="Arial" pitchFamily="34" charset="0"/>
              <a:buNone/>
            </a:pPr>
            <a:r>
              <a:rPr lang="en-US" dirty="0" smtClean="0"/>
              <a:t>2) Can specify </a:t>
            </a:r>
            <a:r>
              <a:rPr lang="en-US" smtClean="0"/>
              <a:t>transition coverage,</a:t>
            </a:r>
            <a:r>
              <a:rPr lang="en-US" baseline="0" smtClean="0"/>
              <a:t> i.e. w</a:t>
            </a:r>
            <a:r>
              <a:rPr lang="en-US" smtClean="0"/>
              <a:t>hat </a:t>
            </a:r>
            <a:r>
              <a:rPr lang="en-US" dirty="0" smtClean="0"/>
              <a:t>is the value across multiple samples?</a:t>
            </a:r>
          </a:p>
          <a:p>
            <a:pPr>
              <a:buFont typeface="Arial" pitchFamily="34" charset="0"/>
              <a:buNone/>
            </a:pPr>
            <a:r>
              <a:rPr lang="en-US" dirty="0" smtClean="0"/>
              <a:t>3) bins zero_one = (0 =&gt; 1); // how many times has the port =0 on one sample and the next sample was 1?</a:t>
            </a:r>
          </a:p>
          <a:p>
            <a:pPr>
              <a:buFont typeface="Arial" pitchFamily="34" charset="0"/>
              <a:buNone/>
            </a:pPr>
            <a:r>
              <a:rPr lang="en-US" dirty="0" smtClean="0"/>
              <a:t>4) bins zero_two = (0 =&gt; 2); //</a:t>
            </a:r>
            <a:r>
              <a:rPr lang="en-US" baseline="0" dirty="0" smtClean="0"/>
              <a:t> </a:t>
            </a:r>
            <a:r>
              <a:rPr lang="en-US" dirty="0" smtClean="0"/>
              <a:t>how many times has the port =0 on one sample and the next sample was 2?</a:t>
            </a:r>
          </a:p>
          <a:p>
            <a:pPr>
              <a:buFont typeface="Arial" pitchFamily="34" charset="0"/>
              <a:buNone/>
            </a:pPr>
            <a:r>
              <a:rPr lang="en-US" dirty="0" smtClean="0"/>
              <a:t>5) bins zero_to_two = (0 =&gt; 1), (0 =&gt; 2); // How many times has the port = 0 on one sample and transitioned to either 1 or 2 on the next sample. The value from bins zero_one = (0 =&gt; 1);  and bins zero_two = (0 =&gt; 2);  added together should equal this.</a:t>
            </a:r>
          </a:p>
          <a:p>
            <a:pPr>
              <a:buFont typeface="Arial" pitchFamily="34" charset="0"/>
              <a:buNone/>
            </a:pPr>
            <a:r>
              <a:rPr lang="en-US" dirty="0" smtClean="0"/>
              <a:t>6) bins zero_to_two_alt = (0=&gt;1,2); // is equivalent.</a:t>
            </a:r>
          </a:p>
        </p:txBody>
      </p:sp>
      <p:sp>
        <p:nvSpPr>
          <p:cNvPr id="4" name="Slide Number Placeholder 3"/>
          <p:cNvSpPr>
            <a:spLocks noGrp="1"/>
          </p:cNvSpPr>
          <p:nvPr>
            <p:ph type="sldNum" sz="quarter" idx="10"/>
          </p:nvPr>
        </p:nvSpPr>
        <p:spPr/>
        <p:txBody>
          <a:bodyPr/>
          <a:lstStyle/>
          <a:p>
            <a:fld id="{9496BE8D-5B08-4040-8D09-919B89F312A5}"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440478" lvl="1" indent="-440478" defTabSz="881207">
              <a:buFontTx/>
              <a:buAutoNum type="arabicParenR"/>
              <a:defRPr/>
            </a:pPr>
            <a:r>
              <a:rPr lang="en-US" dirty="0" smtClean="0"/>
              <a:t>The first example would accomplish this</a:t>
            </a:r>
            <a:r>
              <a:rPr lang="en-US" baseline="0" dirty="0" smtClean="0"/>
              <a:t> by examining the least significant bit of port, i.e. port[0] because we c</a:t>
            </a:r>
            <a:r>
              <a:rPr lang="en-US" dirty="0" smtClean="0"/>
              <a:t>an specify collection on ranges of bits of port</a:t>
            </a:r>
          </a:p>
          <a:p>
            <a:pPr marL="440478" lvl="1" indent="-440478" defTabSz="881207">
              <a:buFontTx/>
              <a:buAutoNum type="arabicParenR"/>
              <a:defRPr/>
            </a:pPr>
            <a:r>
              <a:rPr lang="en-US" dirty="0" smtClean="0"/>
              <a:t>Another</a:t>
            </a:r>
            <a:r>
              <a:rPr lang="en-US" baseline="0" dirty="0" smtClean="0"/>
              <a:t> option is to use the wildcard keyword.  </a:t>
            </a:r>
            <a:r>
              <a:rPr lang="en-US" dirty="0" smtClean="0"/>
              <a:t>Any X, Z, or ? in the expression is treated as a wildcard for 0 or 1.</a:t>
            </a:r>
          </a:p>
          <a:p>
            <a:pPr marL="440478" lvl="1" indent="-440478" defTabSz="881207">
              <a:buFontTx/>
              <a:buAutoNum type="arabicParenR"/>
              <a:defRPr/>
            </a:pPr>
            <a:r>
              <a:rPr lang="en-US" dirty="0" smtClean="0"/>
              <a:t>These</a:t>
            </a:r>
            <a:r>
              <a:rPr lang="en-US" baseline="0" dirty="0" smtClean="0"/>
              <a:t> are 2</a:t>
            </a:r>
            <a:r>
              <a:rPr lang="en-US" dirty="0" smtClean="0"/>
              <a:t> other</a:t>
            </a:r>
            <a:r>
              <a:rPr lang="en-US" baseline="0" dirty="0" smtClean="0"/>
              <a:t> options since Z, X, ? are equivalent</a:t>
            </a:r>
            <a:r>
              <a:rPr lang="en-US" baseline="0" dirty="0" smtClean="0"/>
              <a:t>.</a:t>
            </a:r>
          </a:p>
          <a:p>
            <a:pPr marL="440478" lvl="1" indent="-440478" defTabSz="881207">
              <a:buFontTx/>
              <a:buAutoNum type="arabicParenR"/>
              <a:defRPr/>
            </a:pPr>
            <a:endParaRPr lang="en-US" baseline="0" dirty="0" smtClean="0"/>
          </a:p>
          <a:p>
            <a:pPr marL="0" lvl="1" indent="0" defTabSz="881207">
              <a:buFontTx/>
              <a:buNone/>
              <a:defRPr/>
            </a:pPr>
            <a:r>
              <a:rPr lang="en-US" baseline="0" dirty="0" smtClean="0"/>
              <a:t>Note that if the # of bits specified to wildcard is less, for example, odd</a:t>
            </a:r>
            <a:r>
              <a:rPr lang="en-US" baseline="0" smtClean="0"/>
              <a:t>={3’bZ1</a:t>
            </a:r>
            <a:r>
              <a:rPr lang="en-US" baseline="0" dirty="0" smtClean="0"/>
              <a:t>} the results are same, essentially </a:t>
            </a:r>
            <a:r>
              <a:rPr lang="en-US" baseline="0" smtClean="0"/>
              <a:t>z padding.</a:t>
            </a:r>
            <a:endParaRPr lang="en-US"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440478" indent="-440478">
              <a:buAutoNum type="arabicParenR"/>
            </a:pPr>
            <a:r>
              <a:rPr lang="en-US" dirty="0" smtClean="0"/>
              <a:t>Suppose due to the design 3-bit port will never exceed the value 5 which means the coverage will never exceed 75%</a:t>
            </a:r>
            <a:r>
              <a:rPr lang="en-US" baseline="0" dirty="0" smtClean="0"/>
              <a:t> because port[0]-port[5] will covered but port [6] and port [7] will not.  </a:t>
            </a:r>
            <a:r>
              <a:rPr lang="en-US" dirty="0" smtClean="0"/>
              <a:t>How do you get around this?</a:t>
            </a:r>
          </a:p>
          <a:p>
            <a:pPr marL="440478" indent="-440478">
              <a:buAutoNum type="arabicParenR"/>
            </a:pPr>
            <a:r>
              <a:rPr lang="en-US" dirty="0" smtClean="0"/>
              <a:t>One solution is custom coverage bins. Specify a range from 0 to 5 to collect coverage on.</a:t>
            </a:r>
          </a:p>
          <a:p>
            <a:pPr marL="440478" indent="-440478" defTabSz="880956">
              <a:buFontTx/>
              <a:buAutoNum type="arabicParenR"/>
              <a:defRPr/>
            </a:pPr>
            <a:r>
              <a:rPr lang="en-US" dirty="0" smtClean="0"/>
              <a:t>Another solution is to allow auto bins to be created and use the ignore_bins construct.</a:t>
            </a:r>
          </a:p>
        </p:txBody>
      </p:sp>
      <p:sp>
        <p:nvSpPr>
          <p:cNvPr id="4" name="Slide Number Placeholder 3"/>
          <p:cNvSpPr>
            <a:spLocks noGrp="1"/>
          </p:cNvSpPr>
          <p:nvPr>
            <p:ph type="sldNum" sz="quarter" idx="10"/>
          </p:nvPr>
        </p:nvSpPr>
        <p:spPr/>
        <p:txBody>
          <a:bodyPr/>
          <a:lstStyle/>
          <a:p>
            <a:fld id="{9496BE8D-5B08-4040-8D09-919B89F312A5}"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440478" indent="-440478">
              <a:buAutoNum type="arabicParenR"/>
            </a:pPr>
            <a:r>
              <a:rPr lang="en-US" dirty="0" smtClean="0"/>
              <a:t>Useful to check if your testbench or design is not doing what you think it is or with your bin definitions</a:t>
            </a:r>
          </a:p>
          <a:p>
            <a:pPr marL="440478" indent="-440478">
              <a:buAutoNum type="arabicParenR"/>
            </a:pPr>
            <a:r>
              <a:rPr lang="en-US" dirty="0" smtClean="0"/>
              <a:t>Two</a:t>
            </a:r>
            <a:r>
              <a:rPr lang="en-US" baseline="0" dirty="0" smtClean="0"/>
              <a:t> options to solving this problem.</a:t>
            </a:r>
          </a:p>
          <a:p>
            <a:pPr marL="881082" lvl="1" indent="-440478">
              <a:buFont typeface="+mj-lt"/>
              <a:buAutoNum type="alphaLcParenR"/>
            </a:pPr>
            <a:r>
              <a:rPr lang="en-US" baseline="0" dirty="0" smtClean="0"/>
              <a:t>Create a custom bin for port = 0:5 and declare an illegal bin for port = 6,7</a:t>
            </a:r>
          </a:p>
          <a:p>
            <a:pPr marL="881082" lvl="1" indent="-440478">
              <a:buFont typeface="+mj-lt"/>
              <a:buAutoNum type="alphaLcParenR"/>
            </a:pPr>
            <a:r>
              <a:rPr lang="en-US" baseline="0" dirty="0" smtClean="0"/>
              <a:t>Declare a ignore bin for port = 6,7 so coverage is not collected on it and an illegal bin to raise an error if port = 6 or 7 is encountered.</a:t>
            </a:r>
            <a:endParaRPr lang="en-US" dirty="0" smtClean="0"/>
          </a:p>
          <a:p>
            <a:pPr marL="440478" indent="-440478">
              <a:buAutoNum type="arabicParenR"/>
            </a:pPr>
            <a:r>
              <a:rPr lang="en-US" dirty="0" smtClean="0"/>
              <a:t>Illegal</a:t>
            </a:r>
            <a:r>
              <a:rPr lang="en-US" baseline="0" dirty="0" smtClean="0"/>
              <a:t> bins c</a:t>
            </a:r>
            <a:r>
              <a:rPr lang="en-US" dirty="0" smtClean="0"/>
              <a:t>an be used with both custom bins and ignored bins</a:t>
            </a:r>
          </a:p>
          <a:p>
            <a:pPr marL="440478" indent="-440478">
              <a:buAutoNum type="arabicParenR"/>
            </a:pPr>
            <a:r>
              <a:rPr lang="en-US" dirty="0" smtClean="0"/>
              <a:t>If an illegal bin is encountered an error is printed to the transcript window but the simulation keeps running.</a:t>
            </a:r>
          </a:p>
          <a:p>
            <a:pPr marL="440478" indent="-440478"/>
            <a:r>
              <a:rPr lang="en-US" dirty="0" smtClean="0"/>
              <a:t># ** Error: (vsim-8565) Illegal state bin got covered at value='b110. The bin counter for the illegal bin '\/top/test/#ublk#0#22/ck .#coverpoint__0#.hi' is 1.</a:t>
            </a:r>
          </a:p>
          <a:p>
            <a:pPr marL="440478" indent="-440478"/>
            <a:r>
              <a:rPr lang="en-US" dirty="0" smtClean="0"/>
              <a:t>#</a:t>
            </a:r>
          </a:p>
        </p:txBody>
      </p:sp>
      <p:sp>
        <p:nvSpPr>
          <p:cNvPr id="4" name="Slide Number Placeholder 3"/>
          <p:cNvSpPr>
            <a:spLocks noGrp="1"/>
          </p:cNvSpPr>
          <p:nvPr>
            <p:ph type="sldNum" sz="quarter" idx="10"/>
          </p:nvPr>
        </p:nvSpPr>
        <p:spPr/>
        <p:txBody>
          <a:bodyPr/>
          <a:lstStyle/>
          <a:p>
            <a:fld id="{9496BE8D-5B08-4040-8D09-919B89F312A5}"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81207">
              <a:defRPr/>
            </a:pPr>
            <a:r>
              <a:rPr lang="en-US" i="1" dirty="0" smtClean="0"/>
              <a:t>See Chap_9_Functional_Coverage/exercise3_4 for complete solution.</a:t>
            </a:r>
            <a:endParaRPr lang="en-US" dirty="0" smtClean="0"/>
          </a:p>
          <a:p>
            <a:endParaRPr lang="en-US" dirty="0" smtClean="0"/>
          </a:p>
          <a:p>
            <a:r>
              <a:rPr lang="en-US" dirty="0" smtClean="0"/>
              <a:t> opcode_cp: coverpoint tr.opcode{</a:t>
            </a:r>
          </a:p>
          <a:p>
            <a:r>
              <a:rPr lang="en-US" dirty="0" smtClean="0"/>
              <a:t>	 bins add_sub = {ADD, SUB};</a:t>
            </a:r>
          </a:p>
          <a:p>
            <a:r>
              <a:rPr lang="en-US" dirty="0" smtClean="0"/>
              <a:t>	 bins add_then_sub = (ADD=&gt;SUB);</a:t>
            </a:r>
          </a:p>
          <a:p>
            <a:r>
              <a:rPr lang="en-US" dirty="0" smtClean="0"/>
              <a:t>	 illegal_bins no_div = {DIV};</a:t>
            </a:r>
          </a:p>
          <a:p>
            <a:r>
              <a:rPr lang="en-US" dirty="0" smtClean="0"/>
              <a:t>      }</a:t>
            </a:r>
          </a:p>
        </p:txBody>
      </p:sp>
      <p:sp>
        <p:nvSpPr>
          <p:cNvPr id="4" name="Slide Number Placeholder 3"/>
          <p:cNvSpPr>
            <a:spLocks noGrp="1"/>
          </p:cNvSpPr>
          <p:nvPr>
            <p:ph type="sldNum" sz="quarter" idx="10"/>
          </p:nvPr>
        </p:nvSpPr>
        <p:spPr/>
        <p:txBody>
          <a:bodyPr/>
          <a:lstStyle/>
          <a:p>
            <a:fld id="{9496BE8D-5B08-4040-8D09-919B89F312A5}"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440478" indent="-440478">
              <a:buFont typeface="Arial" pitchFamily="34" charset="0"/>
              <a:buAutoNum type="arabicParenR"/>
            </a:pPr>
            <a:r>
              <a:rPr lang="en-US" dirty="0" smtClean="0"/>
              <a:t>Suppose for class Transaction we want to collect cross coverage on direction and the port. With cross coverage I can determine for example, how many times port 5 has transmitted.</a:t>
            </a:r>
          </a:p>
          <a:p>
            <a:pPr marL="440478" indent="-440478">
              <a:buFont typeface="Arial" pitchFamily="34" charset="0"/>
              <a:buAutoNum type="arabicParenR"/>
            </a:pPr>
            <a:r>
              <a:rPr lang="en-US" dirty="0" smtClean="0"/>
              <a:t>Might be tempted to do cross tr.direction, tr.port;</a:t>
            </a:r>
          </a:p>
          <a:p>
            <a:pPr marL="440478" indent="-440478">
              <a:buFont typeface="Arial" pitchFamily="34" charset="0"/>
              <a:buAutoNum type="arabicParenR"/>
            </a:pPr>
            <a:r>
              <a:rPr lang="en-US" dirty="0" smtClean="0"/>
              <a:t>However, need to label the individual coverpoints and then do a cross on the labels. This doesn’t work either: cross coverpoint tr.direction, coverpoint tr.port;</a:t>
            </a:r>
          </a:p>
          <a:p>
            <a:pPr marL="440478" indent="-440478">
              <a:buFont typeface="Arial" pitchFamily="34" charset="0"/>
              <a:buAutoNum type="arabicParenR"/>
            </a:pPr>
            <a:r>
              <a:rPr lang="en-US" dirty="0" smtClean="0"/>
              <a:t>You can see how cross coverage can get very expensive very quickly particularly when crossing with anything of more than a few bits. Crossing two 4-bit numbers creates 256 bins</a:t>
            </a:r>
            <a:r>
              <a:rPr lang="en-US" baseline="0" dirty="0" smtClean="0"/>
              <a:t> (2^4 * 2^4) = 256</a:t>
            </a:r>
            <a:endParaRPr lang="en-US"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0302" indent="-220302">
              <a:buAutoNum type="arabicParenR"/>
            </a:pPr>
            <a:r>
              <a:rPr lang="en-US" dirty="0" smtClean="0"/>
              <a:t>In this example get 6</a:t>
            </a:r>
            <a:r>
              <a:rPr lang="en-US" baseline="0" dirty="0" smtClean="0"/>
              <a:t> bins, 3 for coverpoint label port * 2 for coverpoint label direction=6</a:t>
            </a:r>
          </a:p>
          <a:p>
            <a:pPr marL="220302" indent="-220302">
              <a:buAutoNum type="arabicParenR"/>
            </a:pPr>
            <a:r>
              <a:rPr lang="en-US" dirty="0" smtClean="0"/>
              <a:t>Interestingly enough if I create a default bin like bins misc = default; instead of creating a middle bin I don’t collect coverage on port = 1 through 6.</a:t>
            </a:r>
          </a:p>
        </p:txBody>
      </p:sp>
      <p:sp>
        <p:nvSpPr>
          <p:cNvPr id="4" name="Slide Number Placeholder 3"/>
          <p:cNvSpPr>
            <a:spLocks noGrp="1"/>
          </p:cNvSpPr>
          <p:nvPr>
            <p:ph type="sldNum" sz="quarter" idx="10"/>
          </p:nvPr>
        </p:nvSpPr>
        <p:spPr/>
        <p:txBody>
          <a:bodyPr/>
          <a:lstStyle/>
          <a:p>
            <a:fld id="{9496BE8D-5B08-4040-8D09-919B89F312A5}"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440478" indent="-440478">
              <a:lnSpc>
                <a:spcPct val="90000"/>
              </a:lnSpc>
              <a:buAutoNum type="arabicParenR"/>
            </a:pPr>
            <a:r>
              <a:rPr lang="en-US" dirty="0" smtClean="0"/>
              <a:t>As before use ignore_bins to reduce the # of bins </a:t>
            </a:r>
          </a:p>
          <a:p>
            <a:pPr marL="440478" indent="-440478">
              <a:lnSpc>
                <a:spcPct val="90000"/>
              </a:lnSpc>
              <a:buAutoNum type="arabicParenR"/>
            </a:pPr>
            <a:r>
              <a:rPr lang="en-US" dirty="0" smtClean="0"/>
              <a:t>ignore_bins port_zero = binsof(port) intersect {0}; will ignore the intersection of port=0 and any value of direction.</a:t>
            </a:r>
          </a:p>
          <a:p>
            <a:pPr marL="440478" indent="-440478">
              <a:lnSpc>
                <a:spcPct val="90000"/>
              </a:lnSpc>
              <a:buAutoNum type="arabicParenR"/>
            </a:pPr>
            <a:r>
              <a:rPr lang="en-US" dirty="0" smtClean="0"/>
              <a:t>ignore_bins trans_five = binsof(port) intersect {5} &amp;&amp; binsof(direction) intersect {TRANS}; will ignore the intersection of any bin that</a:t>
            </a:r>
            <a:r>
              <a:rPr lang="en-US" baseline="0" dirty="0" smtClean="0"/>
              <a:t> has port=</a:t>
            </a:r>
            <a:r>
              <a:rPr lang="en-US" dirty="0" smtClean="0"/>
              <a:t>5 in it and the direction = transmit.</a:t>
            </a:r>
          </a:p>
          <a:p>
            <a:pPr marL="440478" indent="-440478">
              <a:lnSpc>
                <a:spcPct val="90000"/>
              </a:lnSpc>
              <a:buAutoNum type="arabicParenR"/>
            </a:pPr>
            <a:r>
              <a:rPr lang="en-US" dirty="0" smtClean="0"/>
              <a:t>Notice that the only bins left are receive middle, transmit max, and receive max.  </a:t>
            </a:r>
          </a:p>
          <a:p>
            <a:pPr marL="440478" indent="-440478">
              <a:lnSpc>
                <a:spcPct val="90000"/>
              </a:lnSpc>
              <a:buAutoNum type="arabicParenR"/>
            </a:pPr>
            <a:r>
              <a:rPr lang="en-US" dirty="0" smtClean="0"/>
              <a:t>It was surprising to me that ignoring any value in a </a:t>
            </a:r>
            <a:r>
              <a:rPr lang="en-US" smtClean="0"/>
              <a:t>bin (in this case 5) will </a:t>
            </a:r>
            <a:r>
              <a:rPr lang="en-US" dirty="0" smtClean="0"/>
              <a:t>ignore the </a:t>
            </a:r>
            <a:r>
              <a:rPr lang="en-US" smtClean="0"/>
              <a:t>entire bin (in this case middle).</a:t>
            </a:r>
            <a:endParaRPr lang="en-US" dirty="0" smtClean="0"/>
          </a:p>
          <a:p>
            <a:r>
              <a:rPr lang="en-US" dirty="0" smtClean="0"/>
              <a:t>  </a:t>
            </a:r>
          </a:p>
          <a:p>
            <a:pPr>
              <a:lnSpc>
                <a:spcPct val="90000"/>
              </a:lnSpc>
            </a:pPr>
            <a:endParaRPr lang="en-US"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0238" indent="-220238">
              <a:lnSpc>
                <a:spcPct val="90000"/>
              </a:lnSpc>
              <a:buFont typeface="Arial" pitchFamily="34" charset="0"/>
              <a:buAutoNum type="arabicParenR"/>
            </a:pPr>
            <a:r>
              <a:rPr lang="en-US" dirty="0" smtClean="0"/>
              <a:t>Functional coverage is not code coverage</a:t>
            </a:r>
          </a:p>
          <a:p>
            <a:pPr marL="220238" indent="-220238">
              <a:lnSpc>
                <a:spcPct val="90000"/>
              </a:lnSpc>
              <a:buFont typeface="Arial" pitchFamily="34" charset="0"/>
              <a:buAutoNum type="arabicParenR"/>
            </a:pPr>
            <a:r>
              <a:rPr lang="en-US" dirty="0" smtClean="0"/>
              <a:t>Cannot determine functional coverage requirements directly from the design because the design might not match the spec.</a:t>
            </a:r>
          </a:p>
          <a:p>
            <a:pPr marL="220238" indent="-220238">
              <a:lnSpc>
                <a:spcPct val="90000"/>
              </a:lnSpc>
              <a:buFont typeface="Arial" pitchFamily="34" charset="0"/>
              <a:buAutoNum type="arabicParenR"/>
            </a:pPr>
            <a:r>
              <a:rPr lang="en-US" dirty="0" smtClean="0"/>
              <a:t>As an example lets consider the faulty model for a Flip-flop</a:t>
            </a:r>
          </a:p>
          <a:p>
            <a:pPr marL="220238" indent="-220238">
              <a:lnSpc>
                <a:spcPct val="90000"/>
              </a:lnSpc>
              <a:buFont typeface="Arial" pitchFamily="34" charset="0"/>
              <a:buAutoNum type="arabicParenR"/>
            </a:pPr>
            <a:r>
              <a:rPr lang="en-US" dirty="0" smtClean="0"/>
              <a:t>Lets define some functional coverage goals</a:t>
            </a:r>
          </a:p>
          <a:p>
            <a:pPr marL="220238" indent="-220238">
              <a:lnSpc>
                <a:spcPct val="90000"/>
              </a:lnSpc>
              <a:buFont typeface="Arial" pitchFamily="34" charset="0"/>
              <a:buAutoNum type="arabicParenR"/>
            </a:pPr>
            <a:r>
              <a:rPr lang="en-US" dirty="0" smtClean="0"/>
              <a:t> Test that the flip flop can load both 0’s and 1’s</a:t>
            </a:r>
          </a:p>
          <a:p>
            <a:pPr marL="220238" indent="-220238">
              <a:lnSpc>
                <a:spcPct val="90000"/>
              </a:lnSpc>
              <a:buFont typeface="Arial" pitchFamily="34" charset="0"/>
              <a:buAutoNum type="arabicParenR"/>
            </a:pPr>
            <a:r>
              <a:rPr lang="en-US" dirty="0" smtClean="0"/>
              <a:t>Test that the flop flop can reset when the flip-flop contains either 0 or 1.</a:t>
            </a:r>
          </a:p>
          <a:p>
            <a:pPr marL="220238" indent="-220238">
              <a:lnSpc>
                <a:spcPct val="90000"/>
              </a:lnSpc>
              <a:buFont typeface="Arial" pitchFamily="34" charset="0"/>
              <a:buAutoNum type="arabicParenR"/>
            </a:pPr>
            <a:r>
              <a:rPr lang="en-US" dirty="0" smtClean="0"/>
              <a:t> Probably more coverage goals needed.  Change d when clock is stable. Flip-flop shouldn’t change</a:t>
            </a:r>
          </a:p>
          <a:p>
            <a:pPr marL="220238" indent="-220238">
              <a:lnSpc>
                <a:spcPct val="90000"/>
              </a:lnSpc>
              <a:buFont typeface="Arial" pitchFamily="34" charset="0"/>
              <a:buAutoNum type="arabicParenR"/>
            </a:pPr>
            <a:r>
              <a:rPr lang="en-US" dirty="0" smtClean="0"/>
              <a:t> Easy to obtain 100% code coverage on this model since all you have to do is assert a positive edge on clk.</a:t>
            </a:r>
          </a:p>
          <a:p>
            <a:pPr marL="220238" indent="-220238" defTabSz="880956">
              <a:lnSpc>
                <a:spcPct val="90000"/>
              </a:lnSpc>
              <a:buFont typeface="Arial" pitchFamily="34" charset="0"/>
              <a:buAutoNum type="arabicParenR"/>
              <a:defRPr/>
            </a:pPr>
            <a:r>
              <a:rPr lang="en-US" dirty="0" smtClean="0"/>
              <a:t> Impossible to obtain 100% functional coverage since the reset is broken.</a:t>
            </a:r>
          </a:p>
        </p:txBody>
      </p:sp>
      <p:sp>
        <p:nvSpPr>
          <p:cNvPr id="4" name="Slide Number Placeholder 3"/>
          <p:cNvSpPr>
            <a:spLocks noGrp="1"/>
          </p:cNvSpPr>
          <p:nvPr>
            <p:ph type="sldNum" sz="quarter" idx="10"/>
          </p:nvPr>
        </p:nvSpPr>
        <p:spPr/>
        <p:txBody>
          <a:bodyPr/>
          <a:lstStyle/>
          <a:p>
            <a:fld id="{9496BE8D-5B08-4040-8D09-919B89F312A5}"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0000"/>
              </a:lnSpc>
            </a:pPr>
            <a:r>
              <a:rPr lang="en-US" dirty="0" smtClean="0"/>
              <a:t>1) For example, you want to  report total cross coverage on the port and direction but not on the port or to give certain coverage more weight.  </a:t>
            </a:r>
          </a:p>
          <a:p>
            <a:r>
              <a:rPr lang="en-US" dirty="0" smtClean="0"/>
              <a:t>2) Weight can be set at the covergroup level, to specify the weight of this covergroup instance for computing the overall instance coverage of the simulation. </a:t>
            </a:r>
          </a:p>
          <a:p>
            <a:r>
              <a:rPr lang="en-US" dirty="0" smtClean="0"/>
              <a:t>3) If set at the coverpoint (or cross) syntactic level, it specifies the weight of a coverpoint (or cross) for computing the instance coverage of the enclosing covergroup.</a:t>
            </a:r>
          </a:p>
          <a:p>
            <a:pPr>
              <a:lnSpc>
                <a:spcPct val="90000"/>
              </a:lnSpc>
            </a:pPr>
            <a:r>
              <a:rPr lang="en-US" dirty="0" smtClean="0"/>
              <a:t>4) Need to set the per_instance option so that coverage for each coverpoint is considered in the total coverage #.</a:t>
            </a:r>
          </a:p>
          <a:p>
            <a:pPr>
              <a:lnSpc>
                <a:spcPct val="90000"/>
              </a:lnSpc>
            </a:pPr>
            <a:r>
              <a:rPr lang="en-US" dirty="0" smtClean="0"/>
              <a:t>5) Instance Coverage = ((coverage of cross)*2 + coverage of direction * 1)/3 = (62.5%*2+100%)/3=75% Note</a:t>
            </a:r>
            <a:r>
              <a:rPr lang="en-US" baseline="0" dirty="0" smtClean="0"/>
              <a:t> that coverage of port is not included in this calculation because the weight is 0.</a:t>
            </a:r>
            <a:endParaRPr lang="en-US" dirty="0" smtClean="0"/>
          </a:p>
          <a:p>
            <a:pPr>
              <a:lnSpc>
                <a:spcPct val="90000"/>
              </a:lnSpc>
            </a:pPr>
            <a:r>
              <a:rPr lang="en-US" smtClean="0"/>
              <a:t>NOTE:</a:t>
            </a:r>
            <a:r>
              <a:rPr lang="en-US" baseline="0" smtClean="0"/>
              <a:t> </a:t>
            </a:r>
            <a:r>
              <a:rPr lang="en-US" smtClean="0"/>
              <a:t>Default </a:t>
            </a:r>
            <a:r>
              <a:rPr lang="en-US" dirty="0" smtClean="0"/>
              <a:t>weight is 1.  Weights</a:t>
            </a:r>
            <a:r>
              <a:rPr lang="en-US" baseline="0" dirty="0" smtClean="0"/>
              <a:t> </a:t>
            </a:r>
            <a:r>
              <a:rPr lang="en-US" dirty="0" smtClean="0"/>
              <a:t>cannot be set on a bin by bin basis only on a coverpoint.</a:t>
            </a:r>
          </a:p>
          <a:p>
            <a:pPr>
              <a:lnSpc>
                <a:spcPct val="90000"/>
              </a:lnSpc>
            </a:pPr>
            <a:endParaRPr lang="en-US"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0302" indent="-220302">
              <a:lnSpc>
                <a:spcPct val="90000"/>
              </a:lnSpc>
              <a:buAutoNum type="arabicParenR"/>
            </a:pPr>
            <a:r>
              <a:rPr lang="en-US" baseline="0" smtClean="0"/>
              <a:t>Some </a:t>
            </a:r>
            <a:r>
              <a:rPr lang="en-US" baseline="0" dirty="0" smtClean="0"/>
              <a:t>options like strobe and merge_instances can only be set by type_option.&lt;</a:t>
            </a:r>
            <a:r>
              <a:rPr lang="en-US" baseline="0" smtClean="0"/>
              <a:t>option&gt;</a:t>
            </a:r>
          </a:p>
          <a:p>
            <a:pPr marL="220302" marR="0" indent="-220302" algn="l" defTabSz="914400" rtl="0" eaLnBrk="1" fontAlgn="auto" latinLnBrk="0" hangingPunct="1">
              <a:lnSpc>
                <a:spcPct val="90000"/>
              </a:lnSpc>
              <a:spcBef>
                <a:spcPts val="0"/>
              </a:spcBef>
              <a:spcAft>
                <a:spcPts val="0"/>
              </a:spcAft>
              <a:buClrTx/>
              <a:buSzTx/>
              <a:buFontTx/>
              <a:buAutoNum type="arabicParenR"/>
              <a:tabLst/>
              <a:defRPr/>
            </a:pPr>
            <a:r>
              <a:rPr lang="en-US" smtClean="0"/>
              <a:t>Some options</a:t>
            </a:r>
            <a:r>
              <a:rPr lang="en-US" baseline="0" smtClean="0"/>
              <a:t> like per_instance, auto_bin_max, etc can only be set by option.&lt;option&gt;</a:t>
            </a:r>
            <a:endParaRPr lang="en-US" baseline="0" dirty="0" smtClean="0"/>
          </a:p>
          <a:p>
            <a:pPr marL="220302" indent="-220302">
              <a:lnSpc>
                <a:spcPct val="90000"/>
              </a:lnSpc>
              <a:buAutoNum type="arabicParenR"/>
            </a:pPr>
            <a:r>
              <a:rPr lang="en-US" baseline="0" dirty="0" smtClean="0"/>
              <a:t>Other options like weight, comment, etc can be set by either and impact the covergroup or an instance of the covergroup.</a:t>
            </a:r>
          </a:p>
          <a:p>
            <a:pPr marL="220302" indent="-220302">
              <a:lnSpc>
                <a:spcPct val="90000"/>
              </a:lnSpc>
              <a:buAutoNum type="arabicParenR"/>
            </a:pPr>
            <a:r>
              <a:rPr lang="en-US" baseline="0" dirty="0" smtClean="0"/>
              <a:t>As can be seen from this example:</a:t>
            </a:r>
          </a:p>
          <a:p>
            <a:pPr marL="669203" lvl="1" indent="-228600">
              <a:lnSpc>
                <a:spcPct val="90000"/>
              </a:lnSpc>
              <a:buFont typeface="+mj-lt"/>
              <a:buAutoNum type="alphaLcParenR"/>
            </a:pPr>
            <a:r>
              <a:rPr lang="en-US" baseline="0" dirty="0" smtClean="0"/>
              <a:t>A comment set using type_option is set on the covergroups itself, in this case CovCode</a:t>
            </a:r>
          </a:p>
          <a:p>
            <a:pPr marL="669203" lvl="1" indent="-228600" defTabSz="881207">
              <a:lnSpc>
                <a:spcPct val="90000"/>
              </a:lnSpc>
              <a:buFont typeface="+mj-lt"/>
              <a:buAutoNum type="alphaLcParenR"/>
              <a:defRPr/>
            </a:pPr>
            <a:r>
              <a:rPr lang="en-US" baseline="0" dirty="0" smtClean="0"/>
              <a:t>A comment set using option in the covergroup is set on all instances of the covergroup, in this case ck2</a:t>
            </a:r>
          </a:p>
          <a:p>
            <a:pPr marL="669203" lvl="1" indent="-228600" defTabSz="881207">
              <a:lnSpc>
                <a:spcPct val="90000"/>
              </a:lnSpc>
              <a:buFont typeface="+mj-lt"/>
              <a:buAutoNum type="alphaLcParenR"/>
              <a:defRPr/>
            </a:pPr>
            <a:r>
              <a:rPr lang="en-US" baseline="0" dirty="0" smtClean="0"/>
              <a:t>However, an comment set using option can be overridden by specific instances, in this case ck</a:t>
            </a:r>
          </a:p>
          <a:p>
            <a:pPr marL="220302" indent="-220302" defTabSz="881207">
              <a:lnSpc>
                <a:spcPct val="90000"/>
              </a:lnSpc>
              <a:buFontTx/>
              <a:buAutoNum type="arabicParenR"/>
              <a:defRPr/>
            </a:pPr>
            <a:r>
              <a:rPr lang="en-US" baseline="0" dirty="0" smtClean="0"/>
              <a:t>Similar behavior with weight and others.</a:t>
            </a:r>
          </a:p>
          <a:p>
            <a:pPr marL="660905" lvl="1" indent="-220302">
              <a:lnSpc>
                <a:spcPct val="90000"/>
              </a:lnSpc>
              <a:buAutoNum type="arabicParenR"/>
            </a:pPr>
            <a:endParaRPr lang="en-US"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defTabSz="880956">
              <a:defRPr/>
            </a:pPr>
            <a:r>
              <a:rPr lang="en-US" i="1" dirty="0" smtClean="0"/>
              <a:t>See Chap_9_Functional_Coverage/exercise5  for complete solution.</a:t>
            </a:r>
            <a:endParaRPr lang="en-US" dirty="0" smtClean="0"/>
          </a:p>
          <a:p>
            <a:pPr defTabSz="880956">
              <a:defRPr/>
            </a:pPr>
            <a:endParaRPr lang="en-US" dirty="0" smtClean="0"/>
          </a:p>
          <a:p>
            <a:pPr defTabSz="880956">
              <a:defRPr/>
            </a:pPr>
            <a:endParaRPr lang="en-US" dirty="0" smtClean="0"/>
          </a:p>
          <a:p>
            <a:pPr defTabSz="880956">
              <a:defRPr/>
            </a:pPr>
            <a:r>
              <a:rPr lang="en-US" dirty="0" smtClean="0"/>
              <a:t>Collect coverage on ADD and SUB bin being max or min -&gt; implies cross </a:t>
            </a:r>
            <a:r>
              <a:rPr lang="en-US" smtClean="0"/>
              <a:t>coverage.</a:t>
            </a:r>
          </a:p>
          <a:p>
            <a:pPr defTabSz="880956">
              <a:defRPr/>
            </a:pPr>
            <a:r>
              <a:rPr lang="en-US" smtClean="0"/>
              <a:t>To review, the bins</a:t>
            </a:r>
            <a:r>
              <a:rPr lang="en-US" baseline="0" smtClean="0"/>
              <a:t> that were created in Exercise 2 and 3 are:</a:t>
            </a:r>
          </a:p>
          <a:p>
            <a:pPr defTabSz="880956">
              <a:defRPr/>
            </a:pPr>
            <a:r>
              <a:rPr lang="en-US" baseline="0" smtClean="0"/>
              <a:t>Exercise 2:</a:t>
            </a:r>
            <a:endParaRPr lang="en-US" smtClean="0"/>
          </a:p>
          <a:p>
            <a:r>
              <a:rPr lang="en-US" smtClean="0"/>
              <a:t>4 operand</a:t>
            </a:r>
            <a:r>
              <a:rPr lang="en-US" baseline="0" smtClean="0"/>
              <a:t>1_cp bins:</a:t>
            </a:r>
          </a:p>
          <a:p>
            <a:r>
              <a:rPr lang="en-US" baseline="0" smtClean="0"/>
              <a:t>  </a:t>
            </a:r>
            <a:r>
              <a:rPr lang="en-US" smtClean="0"/>
              <a:t>bins max_neg = {-128};</a:t>
            </a:r>
          </a:p>
          <a:p>
            <a:r>
              <a:rPr lang="en-US" smtClean="0"/>
              <a:t>  bins zero = {0};</a:t>
            </a:r>
          </a:p>
          <a:p>
            <a:r>
              <a:rPr lang="en-US" smtClean="0"/>
              <a:t>  bins max_pos = {127};</a:t>
            </a:r>
          </a:p>
          <a:p>
            <a:r>
              <a:rPr lang="en-US" smtClean="0"/>
              <a:t>  bins misc = default; // ignored in cross</a:t>
            </a:r>
          </a:p>
          <a:p>
            <a:r>
              <a:rPr lang="en-US" smtClean="0"/>
              <a:t>Exercise 3:</a:t>
            </a:r>
          </a:p>
          <a:p>
            <a:r>
              <a:rPr lang="en-US" smtClean="0"/>
              <a:t>3 opcode_cp bins:</a:t>
            </a:r>
          </a:p>
          <a:p>
            <a:r>
              <a:rPr lang="en-US" smtClean="0"/>
              <a:t>  bins add_sub = {ADD, SUB};</a:t>
            </a:r>
          </a:p>
          <a:p>
            <a:r>
              <a:rPr lang="en-US" baseline="0" smtClean="0"/>
              <a:t>  </a:t>
            </a:r>
            <a:r>
              <a:rPr lang="en-US" smtClean="0"/>
              <a:t>bins add_then_sub = (ADD=&gt;SUB);</a:t>
            </a:r>
          </a:p>
          <a:p>
            <a:r>
              <a:rPr lang="en-US" baseline="0" smtClean="0"/>
              <a:t>  </a:t>
            </a:r>
            <a:r>
              <a:rPr lang="en-US" smtClean="0"/>
              <a:t>illegal_bins no_div = {DIV};</a:t>
            </a:r>
          </a:p>
          <a:p>
            <a:pPr defTabSz="880956">
              <a:defRPr/>
            </a:pPr>
            <a:endParaRPr lang="en-US" smtClean="0"/>
          </a:p>
          <a:p>
            <a:pPr defTabSz="880956">
              <a:defRPr/>
            </a:pPr>
            <a:r>
              <a:rPr lang="en-US" smtClean="0"/>
              <a:t>If we simply cross opcode_cp and operand1_cp</a:t>
            </a:r>
            <a:r>
              <a:rPr lang="en-US" baseline="0" smtClean="0"/>
              <a:t> get the following 6 bins:</a:t>
            </a:r>
          </a:p>
          <a:p>
            <a:pPr defTabSz="880956">
              <a:defRPr/>
            </a:pPr>
            <a:r>
              <a:rPr lang="en-US" baseline="0" smtClean="0"/>
              <a:t>{max_neg, add_sub}, (zero, add_sub}, {max_pos, add_sub}, {max_neg, add_then_sub}, (zero, add_then_sub}, {max_pos, add_then_sub}, </a:t>
            </a:r>
            <a:endParaRPr lang="en-US" smtClean="0"/>
          </a:p>
          <a:p>
            <a:pPr defTabSz="880956">
              <a:defRPr/>
            </a:pPr>
            <a:endParaRPr lang="en-US" smtClean="0"/>
          </a:p>
          <a:p>
            <a:pPr defTabSz="880956">
              <a:defRPr/>
            </a:pPr>
            <a:r>
              <a:rPr lang="en-US" smtClean="0"/>
              <a:t>Want to ignore {zero, add_sub} and all</a:t>
            </a:r>
            <a:r>
              <a:rPr lang="en-US" baseline="0" smtClean="0"/>
              <a:t> {*, add_then_sub} for a total of 4 ignored bins, leaving 2 bins</a:t>
            </a:r>
          </a:p>
          <a:p>
            <a:pPr defTabSz="880956">
              <a:defRPr/>
            </a:pPr>
            <a:r>
              <a:rPr lang="en-US" baseline="0" smtClean="0"/>
              <a:t>2 bins left: {</a:t>
            </a:r>
            <a:r>
              <a:rPr lang="en-US" smtClean="0"/>
              <a:t>add_sub, max_neg} and {add_sub, max_pos}</a:t>
            </a:r>
          </a:p>
          <a:p>
            <a:endParaRPr lang="en-US" smtClean="0"/>
          </a:p>
          <a:p>
            <a:r>
              <a:rPr lang="en-US" smtClean="0"/>
              <a:t>// Removes bins {add_sub, zero} and  {add_then_sub,  zero}</a:t>
            </a:r>
            <a:endParaRPr lang="en-US" dirty="0" smtClean="0"/>
          </a:p>
          <a:p>
            <a:r>
              <a:rPr lang="en-US" dirty="0" smtClean="0"/>
              <a:t>opcode_operand1: cross opcode_cp, operand1_cp {</a:t>
            </a:r>
          </a:p>
          <a:p>
            <a:r>
              <a:rPr lang="en-US" dirty="0" smtClean="0"/>
              <a:t>   // ignore_bins operand1_zero = binsof(operand1_cp.zero);   // </a:t>
            </a:r>
            <a:r>
              <a:rPr lang="en-US" smtClean="0"/>
              <a:t>Ignore operand</a:t>
            </a:r>
            <a:r>
              <a:rPr lang="en-US" baseline="0" smtClean="0"/>
              <a:t>1 </a:t>
            </a:r>
            <a:r>
              <a:rPr lang="en-US" baseline="0" dirty="0" smtClean="0"/>
              <a:t>= 0</a:t>
            </a:r>
            <a:endParaRPr lang="en-US" dirty="0" smtClean="0"/>
          </a:p>
          <a:p>
            <a:r>
              <a:rPr lang="en-US" dirty="0" smtClean="0"/>
              <a:t>  // or </a:t>
            </a:r>
          </a:p>
          <a:p>
            <a:pPr defTabSz="881065">
              <a:defRPr/>
            </a:pPr>
            <a:r>
              <a:rPr lang="en-US" dirty="0" smtClean="0"/>
              <a:t>  ignore_bins operand1_zero = binsof(operand1_cp) intersect{0}; // </a:t>
            </a:r>
            <a:r>
              <a:rPr lang="en-US" smtClean="0"/>
              <a:t>Ignore operand</a:t>
            </a:r>
            <a:r>
              <a:rPr lang="en-US" baseline="0" smtClean="0"/>
              <a:t>1 </a:t>
            </a:r>
            <a:r>
              <a:rPr lang="en-US" baseline="0" dirty="0" smtClean="0"/>
              <a:t>= 0</a:t>
            </a:r>
            <a:endParaRPr lang="en-US" dirty="0" smtClean="0"/>
          </a:p>
          <a:p>
            <a:endParaRPr lang="en-US" smtClean="0"/>
          </a:p>
          <a:p>
            <a:r>
              <a:rPr lang="en-US" smtClean="0"/>
              <a:t>// Removes bins {*,</a:t>
            </a:r>
            <a:r>
              <a:rPr lang="en-US" baseline="0" smtClean="0"/>
              <a:t> </a:t>
            </a:r>
            <a:r>
              <a:rPr lang="en-US" smtClean="0"/>
              <a:t>add_then_sub</a:t>
            </a:r>
            <a:r>
              <a:rPr lang="en-US" baseline="0" smtClean="0"/>
              <a:t>}</a:t>
            </a:r>
            <a:endParaRPr lang="en-US" dirty="0" smtClean="0"/>
          </a:p>
          <a:p>
            <a:r>
              <a:rPr lang="en-US" dirty="0" smtClean="0"/>
              <a:t> ignore_bins opcode_add_then_sub = binsof(opcode_cp.add_then_sub); // Ignore opcode = add_then_sub</a:t>
            </a:r>
          </a:p>
          <a:p>
            <a:r>
              <a:rPr lang="en-US" dirty="0" smtClean="0"/>
              <a:t>    // But not this since it does </a:t>
            </a:r>
            <a:r>
              <a:rPr lang="en-US" smtClean="0"/>
              <a:t>not compile with a not very descriptive</a:t>
            </a:r>
            <a:r>
              <a:rPr lang="en-US" baseline="0" smtClean="0"/>
              <a:t> syntax error.</a:t>
            </a:r>
            <a:endParaRPr lang="en-US" dirty="0" smtClean="0"/>
          </a:p>
          <a:p>
            <a:r>
              <a:rPr lang="en-US" dirty="0" smtClean="0"/>
              <a:t>  ignore_bins opcode_add_then_sub = binsof(opcode_cp) intersect{ADD=&gt;SUB};</a:t>
            </a:r>
          </a:p>
          <a:p>
            <a:endParaRPr lang="en-US" dirty="0" smtClean="0"/>
          </a:p>
          <a:p>
            <a:r>
              <a:rPr lang="en-US" dirty="0" smtClean="0"/>
              <a:t>  option.weight = 5;	  </a:t>
            </a:r>
          </a:p>
          <a:p>
            <a:r>
              <a:rPr lang="en-US" dirty="0" smtClean="0"/>
              <a:t>}</a:t>
            </a:r>
          </a:p>
          <a:p>
            <a:endParaRPr lang="en-US" dirty="0" smtClean="0"/>
          </a:p>
          <a:p>
            <a:pPr defTabSz="881207">
              <a:defRPr/>
            </a:pPr>
            <a:endParaRPr lang="en-US"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440478" indent="-440478">
              <a:lnSpc>
                <a:spcPct val="90000"/>
              </a:lnSpc>
              <a:buAutoNum type="arabicParenR"/>
            </a:pPr>
            <a:r>
              <a:rPr lang="en-US" dirty="0" smtClean="0"/>
              <a:t>In this way I can define custom bins without changing the covergroup. </a:t>
            </a:r>
          </a:p>
          <a:p>
            <a:pPr marL="440478" indent="-440478">
              <a:lnSpc>
                <a:spcPct val="90000"/>
              </a:lnSpc>
              <a:buAutoNum type="arabicParenR"/>
            </a:pPr>
            <a:r>
              <a:rPr lang="en-US" dirty="0" smtClean="0"/>
              <a:t>In this example I’ve defined two bins one from 0 to mid-1 and another from mid to the max</a:t>
            </a:r>
          </a:p>
          <a:p>
            <a:pPr marL="440478" indent="-440478">
              <a:lnSpc>
                <a:spcPct val="90000"/>
              </a:lnSpc>
              <a:buAutoNum type="arabicParenR"/>
            </a:pPr>
            <a:r>
              <a:rPr lang="en-US" dirty="0" smtClean="0"/>
              <a:t>I’m also defining another coverpoint and letting the tool autocreate the bins.</a:t>
            </a:r>
          </a:p>
          <a:p>
            <a:pPr marL="440478" indent="-440478">
              <a:lnSpc>
                <a:spcPct val="90000"/>
              </a:lnSpc>
              <a:buAutoNum type="arabicParenR"/>
            </a:pPr>
            <a:r>
              <a:rPr lang="en-US" dirty="0" smtClean="0"/>
              <a:t>Instantiate the covergroup and pass in 5 as the mid value. 2 bins are created, 0 to 4 and 5 </a:t>
            </a:r>
            <a:r>
              <a:rPr lang="en-US" smtClean="0"/>
              <a:t>to 8. Note</a:t>
            </a:r>
            <a:r>
              <a:rPr lang="en-US" baseline="0" smtClean="0"/>
              <a:t> that there is no default so not passing in a value is a compile error.</a:t>
            </a:r>
            <a:endParaRPr lang="en-US" dirty="0" smtClean="0"/>
          </a:p>
          <a:p>
            <a:pPr marL="440478" indent="-440478">
              <a:lnSpc>
                <a:spcPct val="90000"/>
              </a:lnSpc>
              <a:buAutoNum type="arabicParenR"/>
            </a:pPr>
            <a:r>
              <a:rPr lang="en-US" dirty="0" smtClean="0"/>
              <a:t>As you can see bin 0-4 (lo) has 5 hits and 5-8 (hi) have 3 hits which correlates to the auto created bins.</a:t>
            </a:r>
          </a:p>
          <a:p>
            <a:pPr marL="440478" indent="-440478">
              <a:lnSpc>
                <a:spcPct val="90000"/>
              </a:lnSpc>
              <a:buAutoNum type="arabicParenR"/>
            </a:pPr>
            <a:endParaRPr lang="en-US"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440478" indent="-440478">
              <a:lnSpc>
                <a:spcPct val="90000"/>
              </a:lnSpc>
              <a:buAutoNum type="arabicParenR"/>
            </a:pPr>
            <a:r>
              <a:rPr lang="en-US" dirty="0" smtClean="0"/>
              <a:t>Need to pass port in by reference or else the only value of port collected will be the value when new is called.</a:t>
            </a:r>
          </a:p>
          <a:p>
            <a:pPr marL="440478" indent="-440478">
              <a:lnSpc>
                <a:spcPct val="90000"/>
              </a:lnSpc>
              <a:buAutoNum type="arabicParenR"/>
            </a:pPr>
            <a:r>
              <a:rPr lang="en-US" dirty="0" smtClean="0"/>
              <a:t>I’ve added another port to my class, so now have port_a and port_b</a:t>
            </a:r>
          </a:p>
          <a:p>
            <a:pPr marL="440478" indent="-440478">
              <a:lnSpc>
                <a:spcPct val="90000"/>
              </a:lnSpc>
              <a:buAutoNum type="arabicParenR"/>
            </a:pPr>
            <a:r>
              <a:rPr lang="en-US" dirty="0" smtClean="0"/>
              <a:t>tr= new is just constructing the</a:t>
            </a:r>
            <a:r>
              <a:rPr lang="en-US" baseline="0" dirty="0" smtClean="0"/>
              <a:t> transaction object which is not shown.</a:t>
            </a:r>
            <a:endParaRPr lang="en-US" dirty="0" smtClean="0"/>
          </a:p>
          <a:p>
            <a:pPr marL="440478" indent="-440478">
              <a:lnSpc>
                <a:spcPct val="90000"/>
              </a:lnSpc>
              <a:buAutoNum type="arabicParenR"/>
            </a:pPr>
            <a:r>
              <a:rPr lang="en-US" dirty="0" smtClean="0"/>
              <a:t>Note that all of port_a’s values were between 0 and 5 while for port_b 3 were 0 and 1 and 5 were between 2 and 7.</a:t>
            </a:r>
          </a:p>
          <a:p>
            <a:pPr marL="440478" indent="-440478">
              <a:lnSpc>
                <a:spcPct val="90000"/>
              </a:lnSpc>
              <a:buAutoNum type="arabicParenR"/>
            </a:pPr>
            <a:r>
              <a:rPr lang="en-US" dirty="0" smtClean="0"/>
              <a:t>If I didn’t set the per_instance option I would have only gotten a report of the total coverage bin.</a:t>
            </a:r>
          </a:p>
        </p:txBody>
      </p:sp>
      <p:sp>
        <p:nvSpPr>
          <p:cNvPr id="4" name="Slide Number Placeholder 3"/>
          <p:cNvSpPr>
            <a:spLocks noGrp="1"/>
          </p:cNvSpPr>
          <p:nvPr>
            <p:ph type="sldNum" sz="quarter" idx="10"/>
          </p:nvPr>
        </p:nvSpPr>
        <p:spPr/>
        <p:txBody>
          <a:bodyPr/>
          <a:lstStyle/>
          <a:p>
            <a:fld id="{9496BE8D-5B08-4040-8D09-919B89F312A5}"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440478" indent="-440478">
              <a:lnSpc>
                <a:spcPct val="90000"/>
              </a:lnSpc>
              <a:buAutoNum type="arabicParenR"/>
            </a:pPr>
            <a:r>
              <a:rPr lang="en-US" dirty="0" smtClean="0"/>
              <a:t>Once you’ve reached your coverage goals quit</a:t>
            </a:r>
          </a:p>
          <a:p>
            <a:pPr marL="440478" indent="-440478">
              <a:lnSpc>
                <a:spcPct val="90000"/>
              </a:lnSpc>
              <a:buAutoNum type="arabicParenR"/>
            </a:pPr>
            <a:r>
              <a:rPr lang="en-US" dirty="0" smtClean="0"/>
              <a:t>If the coverage isn’t increasing or is sufficient in one area change the constraints on the fly</a:t>
            </a:r>
          </a:p>
          <a:p>
            <a:pPr marL="440478" indent="-440478">
              <a:lnSpc>
                <a:spcPct val="90000"/>
              </a:lnSpc>
              <a:buAutoNum type="arabicParenR"/>
            </a:pPr>
            <a:r>
              <a:rPr lang="en-US" dirty="0" smtClean="0"/>
              <a:t>See if the coverage is increasing.</a:t>
            </a:r>
          </a:p>
          <a:p>
            <a:pPr marL="440478" indent="-440478">
              <a:lnSpc>
                <a:spcPct val="90000"/>
              </a:lnSpc>
              <a:buAutoNum type="arabicParenR"/>
            </a:pPr>
            <a:r>
              <a:rPr lang="en-US" dirty="0" smtClean="0"/>
              <a:t>Every 4 clock cycles display some coverage</a:t>
            </a:r>
          </a:p>
          <a:p>
            <a:pPr marL="440478" indent="-440478">
              <a:lnSpc>
                <a:spcPct val="90000"/>
              </a:lnSpc>
              <a:buAutoNum type="arabicParenR"/>
            </a:pPr>
            <a:r>
              <a:rPr lang="en-US" dirty="0" smtClean="0"/>
              <a:t>Total coverage on an instance basis</a:t>
            </a:r>
          </a:p>
          <a:p>
            <a:pPr marL="440478" indent="-440478">
              <a:lnSpc>
                <a:spcPct val="90000"/>
              </a:lnSpc>
              <a:buAutoNum type="arabicParenR"/>
            </a:pPr>
            <a:r>
              <a:rPr lang="en-US" dirty="0" smtClean="0"/>
              <a:t>total coverage on a covergroup basis</a:t>
            </a:r>
          </a:p>
          <a:p>
            <a:pPr marL="440478" indent="-440478">
              <a:lnSpc>
                <a:spcPct val="90000"/>
              </a:lnSpc>
              <a:buAutoNum type="arabicParenR"/>
            </a:pPr>
            <a:r>
              <a:rPr lang="en-US" dirty="0" smtClean="0"/>
              <a:t>Labeled cross coverage with dir_port  on an instance basis</a:t>
            </a:r>
          </a:p>
          <a:p>
            <a:pPr marL="440478" indent="-440478" defTabSz="881207">
              <a:lnSpc>
                <a:spcPct val="90000"/>
              </a:lnSpc>
              <a:buFontTx/>
              <a:buAutoNum type="arabicParenR"/>
              <a:defRPr/>
            </a:pPr>
            <a:r>
              <a:rPr lang="en-US" dirty="0" smtClean="0"/>
              <a:t>Labeled cross coverage with dir_port  on a covergroup basis</a:t>
            </a:r>
          </a:p>
          <a:p>
            <a:pPr marL="440478" indent="-440478">
              <a:lnSpc>
                <a:spcPct val="90000"/>
              </a:lnSpc>
              <a:buAutoNum type="arabicParenR"/>
            </a:pPr>
            <a:endParaRPr lang="en-US"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To do this must calculate bins. This was the default in the 2007 LRM</a:t>
            </a:r>
          </a:p>
          <a:p>
            <a:endParaRPr lang="en-US" dirty="0" smtClean="0"/>
          </a:p>
          <a:p>
            <a:pPr defTabSz="881065">
              <a:defRPr/>
            </a:pPr>
            <a:r>
              <a:rPr lang="en-US" dirty="0" smtClean="0"/>
              <a:t>2) To do this do not need to calculate bins. This is the default in the 2009 LRM</a:t>
            </a:r>
          </a:p>
          <a:p>
            <a:pPr defTabSz="881065">
              <a:defRPr/>
            </a:pPr>
            <a:r>
              <a:rPr lang="en-US" dirty="0" smtClean="0"/>
              <a:t> which Questasim started supporting sometime between 6.5b and 6.6b.</a:t>
            </a:r>
          </a:p>
          <a:p>
            <a:pPr defTabSz="881065">
              <a:defRPr/>
            </a:pPr>
            <a:endParaRPr lang="en-US" dirty="0" smtClean="0"/>
          </a:p>
          <a:p>
            <a:pPr defTabSz="881065">
              <a:defRPr/>
            </a:pPr>
            <a:r>
              <a:rPr lang="en-US" dirty="0" smtClean="0"/>
              <a:t>3) To see bins need to go back to old functionality by either setting type_option.merge_instances = 1; in every covergroup or using the vsim –cvg63 option to vsim </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80956">
              <a:defRPr/>
            </a:pPr>
            <a:r>
              <a:rPr lang="en-US" dirty="0" smtClean="0"/>
              <a:t> $display("%t: Coverpoint ck.operand1_cp coverage is %f", $time, ck.operand1_cp.get_coverage());</a:t>
            </a:r>
          </a:p>
          <a:p>
            <a:pPr defTabSz="880956">
              <a:defRPr/>
            </a:pPr>
            <a:r>
              <a:rPr lang="en-US" dirty="0" smtClean="0"/>
              <a:t> $display("%t: Covergroup CovCode::opcode_cp is %f", $time, CovCode::opcode_cp.get_coverage());</a:t>
            </a:r>
          </a:p>
        </p:txBody>
      </p:sp>
      <p:sp>
        <p:nvSpPr>
          <p:cNvPr id="4" name="Slide Number Placeholder 3"/>
          <p:cNvSpPr>
            <a:spLocks noGrp="1"/>
          </p:cNvSpPr>
          <p:nvPr>
            <p:ph type="sldNum" sz="quarter" idx="10"/>
          </p:nvPr>
        </p:nvSpPr>
        <p:spPr/>
        <p:txBody>
          <a:bodyPr/>
          <a:lstStyle/>
          <a:p>
            <a:fld id="{9496BE8D-5B08-4040-8D09-919B89F312A5}" type="slidenum">
              <a:rPr lang="en-US" smtClean="0"/>
              <a:pPr/>
              <a:t>37</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0238" indent="-220238">
              <a:lnSpc>
                <a:spcPct val="90000"/>
              </a:lnSpc>
              <a:buFont typeface="Arial" pitchFamily="34" charset="0"/>
              <a:buAutoNum type="arabicParenR"/>
            </a:pPr>
            <a:r>
              <a:rPr lang="en-US" dirty="0" smtClean="0"/>
              <a:t>No feedback path back to test plan.  How do you know the tests actually implemented the test plan? Imagine you are verifying a 10M gate ASIC with 100’s of verification people spread across the world speaking different languages. How you know engineer X in country Y did what he/she said he/she would do? Need a way to track functional coverage automatically. Functional coverage and a simulator that tracks functional coverage will accomplish this for you.</a:t>
            </a:r>
          </a:p>
          <a:p>
            <a:pPr marL="220238" indent="-220238">
              <a:lnSpc>
                <a:spcPct val="90000"/>
              </a:lnSpc>
              <a:buFont typeface="Arial" pitchFamily="34" charset="0"/>
              <a:buAutoNum type="arabicParenR"/>
            </a:pPr>
            <a:endParaRPr lang="en-US"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0238" indent="-220238">
              <a:lnSpc>
                <a:spcPct val="90000"/>
              </a:lnSpc>
              <a:buFont typeface="Arial" pitchFamily="34" charset="0"/>
              <a:buAutoNum type="arabicParenR"/>
            </a:pPr>
            <a:r>
              <a:rPr lang="en-US" dirty="0" smtClean="0"/>
              <a:t>I hesitate to say Functional Coverage determines when verification is complete but it is close</a:t>
            </a:r>
          </a:p>
          <a:p>
            <a:pPr marL="220238" indent="-220238">
              <a:lnSpc>
                <a:spcPct val="90000"/>
              </a:lnSpc>
              <a:buFont typeface="Arial" pitchFamily="34" charset="0"/>
              <a:buAutoNum type="arabicParenR"/>
            </a:pPr>
            <a:r>
              <a:rPr lang="en-US" dirty="0" smtClean="0"/>
              <a:t>From the testplan the constrained random tests are written.</a:t>
            </a:r>
          </a:p>
          <a:p>
            <a:pPr marL="220238" indent="-220238">
              <a:lnSpc>
                <a:spcPct val="90000"/>
              </a:lnSpc>
              <a:buFont typeface="Arial" pitchFamily="34" charset="0"/>
              <a:buAutoNum type="arabicParenR"/>
            </a:pPr>
            <a:r>
              <a:rPr lang="en-US" dirty="0" smtClean="0"/>
              <a:t>Run the random tests many times with different seeds.</a:t>
            </a:r>
          </a:p>
          <a:p>
            <a:pPr marL="220238" indent="-220238">
              <a:lnSpc>
                <a:spcPct val="90000"/>
              </a:lnSpc>
              <a:buFont typeface="Arial" pitchFamily="34" charset="0"/>
              <a:buAutoNum type="arabicParenR"/>
            </a:pPr>
            <a:r>
              <a:rPr lang="en-US" dirty="0" smtClean="0"/>
              <a:t>Analyze results using functional coverage</a:t>
            </a:r>
          </a:p>
          <a:p>
            <a:pPr marL="220238" indent="-220238">
              <a:lnSpc>
                <a:spcPct val="90000"/>
              </a:lnSpc>
              <a:buFont typeface="Arial" pitchFamily="34" charset="0"/>
              <a:buAutoNum type="arabicParenR"/>
            </a:pPr>
            <a:r>
              <a:rPr lang="en-US" dirty="0" smtClean="0"/>
              <a:t>Have holes? Possibly make minimal code modifications and add constraints to steer testbench into different design space regions.</a:t>
            </a:r>
          </a:p>
          <a:p>
            <a:pPr marL="220238" indent="-220238">
              <a:lnSpc>
                <a:spcPct val="90000"/>
              </a:lnSpc>
              <a:buFont typeface="Arial" pitchFamily="34" charset="0"/>
              <a:buAutoNum type="arabicParenR"/>
            </a:pPr>
            <a:r>
              <a:rPr lang="en-US" dirty="0" smtClean="0"/>
              <a:t>Still have holes? Write a few directed tests</a:t>
            </a:r>
          </a:p>
          <a:p>
            <a:pPr marL="220238" indent="-220238">
              <a:lnSpc>
                <a:spcPct val="90000"/>
              </a:lnSpc>
              <a:buFont typeface="Arial" pitchFamily="34" charset="0"/>
              <a:buAutoNum type="arabicParenR"/>
            </a:pPr>
            <a:r>
              <a:rPr lang="en-US" dirty="0" smtClean="0"/>
              <a:t>To complete the picture the functional coverage feeds back to the test plan.</a:t>
            </a:r>
          </a:p>
          <a:p>
            <a:pPr marL="220238" indent="-220238">
              <a:lnSpc>
                <a:spcPct val="90000"/>
              </a:lnSpc>
              <a:buFont typeface="Arial" pitchFamily="34" charset="0"/>
              <a:buAutoNum type="arabicParenR"/>
            </a:pPr>
            <a:endParaRPr lang="en-US" dirty="0" smtClean="0"/>
          </a:p>
          <a:p>
            <a:pPr marL="220238" indent="-220238">
              <a:lnSpc>
                <a:spcPct val="90000"/>
              </a:lnSpc>
              <a:buFont typeface="Arial" pitchFamily="34" charset="0"/>
              <a:buAutoNum type="arabicParenR"/>
            </a:pPr>
            <a:endParaRPr lang="en-US" dirty="0" smtClean="0"/>
          </a:p>
          <a:p>
            <a:pPr marL="220238" indent="-220238">
              <a:lnSpc>
                <a:spcPct val="90000"/>
              </a:lnSpc>
              <a:buFont typeface="Arial" pitchFamily="34" charset="0"/>
              <a:buAutoNum type="arabicParenR"/>
            </a:pPr>
            <a:endParaRPr lang="en-US"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0238" indent="-220238">
              <a:lnSpc>
                <a:spcPct val="90000"/>
              </a:lnSpc>
              <a:buFont typeface="Arial" pitchFamily="34" charset="0"/>
              <a:buAutoNum type="arabicParenR"/>
            </a:pPr>
            <a:r>
              <a:rPr lang="en-US" dirty="0" smtClean="0"/>
              <a:t>The book uses the example of a 1K fifo.  Do you want to collect functional coverage that every location has been read/written? That the read/write indices have taken on every possible value?  Think about what you would do to visually verify a fifo. You’d write a value and read a value, fill the fifo, empty the fifo, read when empty, and write when full.  Also, probably want to make sure the write/read indices wrap properly. If you try every combination of read/write pointer, you have 1,000,000 points. Not practical.  Instead of data, think of design features.</a:t>
            </a:r>
          </a:p>
          <a:p>
            <a:pPr marL="220238" indent="-220238">
              <a:lnSpc>
                <a:spcPct val="90000"/>
              </a:lnSpc>
              <a:buFont typeface="Arial" pitchFamily="34" charset="0"/>
              <a:buAutoNum type="arabicParenR"/>
            </a:pPr>
            <a:r>
              <a:rPr lang="en-US" dirty="0" smtClean="0"/>
              <a:t>Functional coverage takes time in terms of writing functional coverage directives and simulator overhead. Would you want to analyze a coverage report that covers if every fifo location has been read/written or that the read/write indices have taken on every possible value? </a:t>
            </a:r>
          </a:p>
          <a:p>
            <a:pPr marL="220238" indent="-220238">
              <a:lnSpc>
                <a:spcPct val="90000"/>
              </a:lnSpc>
              <a:buFont typeface="Arial" pitchFamily="34" charset="0"/>
              <a:buAutoNum type="arabicParenR"/>
            </a:pPr>
            <a:r>
              <a:rPr lang="en-US" dirty="0" smtClean="0"/>
              <a:t>Tries to answer the eternal question of when is verification done.</a:t>
            </a:r>
          </a:p>
          <a:p>
            <a:pPr marL="220238" indent="-220238">
              <a:lnSpc>
                <a:spcPct val="90000"/>
              </a:lnSpc>
              <a:buFont typeface="Arial" pitchFamily="34" charset="0"/>
              <a:buAutoNum type="arabicParenR"/>
            </a:pPr>
            <a:r>
              <a:rPr lang="en-US" dirty="0" smtClean="0"/>
              <a:t>Low code coverage and low functional coverage – Design isn’t complete and neither is your testbench</a:t>
            </a:r>
          </a:p>
          <a:p>
            <a:pPr marL="220238" indent="-220238">
              <a:lnSpc>
                <a:spcPct val="90000"/>
              </a:lnSpc>
              <a:buFont typeface="Arial" pitchFamily="34" charset="0"/>
              <a:buAutoNum type="arabicParenR"/>
            </a:pPr>
            <a:r>
              <a:rPr lang="en-US" dirty="0" smtClean="0"/>
              <a:t>low code coverage and high functional coverage – Not exercising the design properly and your verification plan is out of date so your functional coverage is out of </a:t>
            </a:r>
            <a:r>
              <a:rPr lang="en-US" smtClean="0"/>
              <a:t>date. Has the spec bee</a:t>
            </a:r>
            <a:r>
              <a:rPr lang="en-US" baseline="0" smtClean="0"/>
              <a:t>n updated?</a:t>
            </a:r>
            <a:endParaRPr lang="en-US" dirty="0" smtClean="0"/>
          </a:p>
          <a:p>
            <a:pPr marL="220238" indent="-220238">
              <a:lnSpc>
                <a:spcPct val="90000"/>
              </a:lnSpc>
              <a:buFont typeface="Arial" pitchFamily="34" charset="0"/>
              <a:buAutoNum type="arabicParenR"/>
            </a:pPr>
            <a:r>
              <a:rPr lang="en-US" dirty="0" smtClean="0"/>
              <a:t>high code coverage and low functional coverage – Does design implement all specified </a:t>
            </a:r>
            <a:r>
              <a:rPr lang="en-US" smtClean="0"/>
              <a:t>functionality? Does the coverage need</a:t>
            </a:r>
            <a:r>
              <a:rPr lang="en-US" baseline="0" smtClean="0"/>
              <a:t> to be updated?</a:t>
            </a:r>
            <a:endParaRPr lang="en-US" dirty="0" smtClean="0"/>
          </a:p>
          <a:p>
            <a:pPr marL="220238" indent="-220238" defTabSz="880956">
              <a:lnSpc>
                <a:spcPct val="90000"/>
              </a:lnSpc>
              <a:buFont typeface="Arial" pitchFamily="34" charset="0"/>
              <a:buAutoNum type="arabicParenR"/>
              <a:defRPr/>
            </a:pPr>
            <a:r>
              <a:rPr lang="en-US" dirty="0" smtClean="0"/>
              <a:t>high code coverage and high functional coverage – Your goal. Check bug rate at this point. Is it low?  More importantly when you find bugs are they found deliberately or is it a combination of states/inputs you didn’t anticipate. This indicates you don’t know the design well enough.</a:t>
            </a:r>
          </a:p>
          <a:p>
            <a:pPr marL="220238" indent="-220238">
              <a:lnSpc>
                <a:spcPct val="90000"/>
              </a:lnSpc>
              <a:buFont typeface="Arial" pitchFamily="34" charset="0"/>
              <a:buAutoNum type="arabicParenR"/>
            </a:pPr>
            <a:endParaRPr lang="en-US" dirty="0" smtClean="0"/>
          </a:p>
          <a:p>
            <a:pPr marL="220238" indent="-220238">
              <a:lnSpc>
                <a:spcPct val="90000"/>
              </a:lnSpc>
              <a:buFont typeface="Arial" pitchFamily="34" charset="0"/>
              <a:buAutoNum type="arabicParenR"/>
            </a:pPr>
            <a:endParaRPr lang="en-US" dirty="0" smtClean="0"/>
          </a:p>
          <a:p>
            <a:pPr marL="220238" indent="-220238">
              <a:lnSpc>
                <a:spcPct val="90000"/>
              </a:lnSpc>
              <a:buFont typeface="Arial" pitchFamily="34" charset="0"/>
              <a:buAutoNum type="arabicParenR"/>
            </a:pPr>
            <a:endParaRPr lang="en-US"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defTabSz="881207">
              <a:defRPr/>
            </a:pPr>
            <a:r>
              <a:rPr lang="en-US" dirty="0" smtClean="0"/>
              <a:t>Additions to</a:t>
            </a:r>
            <a:r>
              <a:rPr lang="en-US" baseline="0" dirty="0" smtClean="0"/>
              <a:t> collect functional coverage are in red.</a:t>
            </a:r>
          </a:p>
          <a:p>
            <a:endParaRPr lang="en-US" dirty="0" smtClean="0"/>
          </a:p>
          <a:p>
            <a:r>
              <a:rPr lang="en-US" dirty="0" smtClean="0"/>
              <a:t>Lets collect coverage on the port to make sure all ports are being tested.</a:t>
            </a:r>
          </a:p>
          <a:p>
            <a:r>
              <a:rPr lang="en-US" dirty="0" smtClean="0"/>
              <a:t>program automatic test(busifc.TB ifc);</a:t>
            </a:r>
          </a:p>
          <a:p>
            <a:pPr lvl="1"/>
            <a:r>
              <a:rPr lang="en-US" dirty="0" smtClean="0"/>
              <a:t>class Transaction;</a:t>
            </a:r>
          </a:p>
          <a:p>
            <a:pPr lvl="2"/>
            <a:r>
              <a:rPr lang="en-US" dirty="0" smtClean="0"/>
              <a:t>rand bit [31:0] data;</a:t>
            </a:r>
          </a:p>
          <a:p>
            <a:pPr lvl="2"/>
            <a:r>
              <a:rPr lang="en-US" dirty="0" smtClean="0"/>
              <a:t>rand bit [ 2:0] port; // Eight potential port numbers</a:t>
            </a:r>
          </a:p>
          <a:p>
            <a:pPr lvl="1"/>
            <a:r>
              <a:rPr lang="en-US" dirty="0" smtClean="0"/>
              <a:t>endclass</a:t>
            </a:r>
          </a:p>
          <a:p>
            <a:pPr marL="440478" lvl="1" defTabSz="880956">
              <a:defRPr/>
            </a:pPr>
            <a:r>
              <a:rPr lang="en-US" dirty="0" smtClean="0"/>
              <a:t>Transaction tr;  // Needs to be defined before the covergroup.</a:t>
            </a:r>
          </a:p>
          <a:p>
            <a:pPr lvl="1"/>
            <a:r>
              <a:rPr lang="en-US" dirty="0" smtClean="0"/>
              <a:t>covergroup Covdst;</a:t>
            </a:r>
          </a:p>
          <a:p>
            <a:pPr lvl="2"/>
            <a:r>
              <a:rPr lang="en-US" dirty="0" smtClean="0"/>
              <a:t>coverpoint tr.dst; // Measure coverage on the port.  Note that coverage collection is on the object, not the class. </a:t>
            </a:r>
          </a:p>
          <a:p>
            <a:pPr lvl="1"/>
            <a:r>
              <a:rPr lang="en-US" dirty="0" smtClean="0"/>
              <a:t>endgroup</a:t>
            </a:r>
          </a:p>
          <a:p>
            <a:pPr lvl="1"/>
            <a:r>
              <a:rPr lang="en-US" dirty="0" smtClean="0"/>
              <a:t>initial begin</a:t>
            </a:r>
          </a:p>
          <a:p>
            <a:pPr lvl="2"/>
            <a:r>
              <a:rPr lang="en-US" dirty="0" smtClean="0"/>
              <a:t>Covdst ck;</a:t>
            </a:r>
          </a:p>
          <a:p>
            <a:pPr lvl="2"/>
            <a:r>
              <a:rPr lang="en-US" dirty="0" smtClean="0"/>
              <a:t>ck = new(); // Instantiate the cover group</a:t>
            </a:r>
          </a:p>
          <a:p>
            <a:pPr lvl="2"/>
            <a:r>
              <a:rPr lang="en-US" dirty="0" smtClean="0"/>
              <a:t>tr = new();</a:t>
            </a:r>
          </a:p>
          <a:p>
            <a:pPr lvl="2"/>
            <a:r>
              <a:rPr lang="en-US" dirty="0" smtClean="0"/>
              <a:t>repeat (32) begin // Run a few cycles</a:t>
            </a:r>
          </a:p>
          <a:p>
            <a:pPr lvl="3"/>
            <a:r>
              <a:rPr lang="en-US" dirty="0" smtClean="0"/>
              <a:t>assert(tr.randomize); // Create a transaction</a:t>
            </a:r>
          </a:p>
          <a:p>
            <a:pPr lvl="3"/>
            <a:r>
              <a:rPr lang="en-US" dirty="0" smtClean="0"/>
              <a:t>ifc.cb.dst &lt;= tr.dst; // and transmit</a:t>
            </a:r>
          </a:p>
          <a:p>
            <a:pPr lvl="3"/>
            <a:r>
              <a:rPr lang="en-US" dirty="0" smtClean="0"/>
              <a:t>ifc.cb.data &lt;= tr.data; // onto interface</a:t>
            </a:r>
          </a:p>
          <a:p>
            <a:pPr lvl="3"/>
            <a:r>
              <a:rPr lang="en-US" dirty="0" smtClean="0"/>
              <a:t>ck.sample(); // Gather coverage</a:t>
            </a:r>
          </a:p>
          <a:p>
            <a:pPr lvl="3"/>
            <a:r>
              <a:rPr lang="en-US" dirty="0" smtClean="0"/>
              <a:t>@ifc.cb; // Wait a cycle</a:t>
            </a:r>
          </a:p>
          <a:p>
            <a:pPr lvl="2"/>
            <a:r>
              <a:rPr lang="en-US" dirty="0" smtClean="0"/>
              <a:t>end</a:t>
            </a:r>
          </a:p>
          <a:p>
            <a:pPr lvl="1"/>
            <a:r>
              <a:rPr lang="en-US" dirty="0" smtClean="0"/>
              <a:t>end </a:t>
            </a:r>
          </a:p>
          <a:p>
            <a:pPr lvl="0"/>
            <a:r>
              <a:rPr lang="en-US" dirty="0" smtClean="0"/>
              <a:t>endprogram</a:t>
            </a:r>
          </a:p>
        </p:txBody>
      </p:sp>
      <p:sp>
        <p:nvSpPr>
          <p:cNvPr id="4" name="Slide Number Placeholder 3"/>
          <p:cNvSpPr>
            <a:spLocks noGrp="1"/>
          </p:cNvSpPr>
          <p:nvPr>
            <p:ph type="sldNum" sz="quarter" idx="10"/>
          </p:nvPr>
        </p:nvSpPr>
        <p:spPr/>
        <p:txBody>
          <a:bodyPr/>
          <a:lstStyle/>
          <a:p>
            <a:fld id="{9496BE8D-5B08-4040-8D09-919B89F312A5}"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0302" indent="-220302" defTabSz="880956">
              <a:buAutoNum type="arabicParenR"/>
              <a:defRPr/>
            </a:pPr>
            <a:r>
              <a:rPr lang="en-US" dirty="0" smtClean="0"/>
              <a:t>Command to collect coverage on the command line for Questa is: coverage report –verbose</a:t>
            </a:r>
          </a:p>
          <a:p>
            <a:pPr marL="220302" indent="-220302" defTabSz="880956">
              <a:buAutoNum type="arabicParenR"/>
              <a:defRPr/>
            </a:pPr>
            <a:r>
              <a:rPr lang="en-US" dirty="0" smtClean="0"/>
              <a:t>Note that 8 bins were created which correspond to the 8 possibilities on DUT input dst.</a:t>
            </a:r>
          </a:p>
          <a:p>
            <a:pPr marL="220302" indent="-220302" defTabSz="880956">
              <a:buAutoNum type="arabicParenR"/>
              <a:defRPr/>
            </a:pPr>
            <a:r>
              <a:rPr lang="en-US" dirty="0" smtClean="0"/>
              <a:t>All 8 bits are listed as auto which means it was automatically created.  Bins can be explicitly defined by the user.</a:t>
            </a:r>
          </a:p>
          <a:p>
            <a:pPr marL="220302" indent="-220302" defTabSz="880956">
              <a:buAutoNum type="arabicParenR"/>
              <a:defRPr/>
            </a:pPr>
            <a:r>
              <a:rPr lang="en-US" dirty="0" smtClean="0"/>
              <a:t>The goal is 100% coverage which means dst equaled 0-7.</a:t>
            </a:r>
          </a:p>
          <a:p>
            <a:pPr marL="220302" indent="-220302" defTabSz="880956">
              <a:buAutoNum type="arabicParenR"/>
              <a:defRPr/>
            </a:pPr>
            <a:r>
              <a:rPr lang="en-US" dirty="0" smtClean="0"/>
              <a:t>The 2</a:t>
            </a:r>
            <a:r>
              <a:rPr lang="en-US" baseline="30000" dirty="0" smtClean="0"/>
              <a:t>nd</a:t>
            </a:r>
            <a:r>
              <a:rPr lang="en-US" dirty="0" smtClean="0"/>
              <a:t> column lists how many times each bin (i.e. the dst) was hit. These columns (don’t consider the first 8) add up to 32 which is the range on the repeat.</a:t>
            </a:r>
          </a:p>
          <a:p>
            <a:pPr marL="220302" indent="-220302" defTabSz="880956">
              <a:buAutoNum type="arabicParenR"/>
              <a:defRPr/>
            </a:pPr>
            <a:r>
              <a:rPr lang="en-US" dirty="0" smtClean="0"/>
              <a:t>3</a:t>
            </a:r>
            <a:r>
              <a:rPr lang="en-US" baseline="30000" dirty="0" smtClean="0"/>
              <a:t>rd</a:t>
            </a:r>
            <a:r>
              <a:rPr lang="en-US" dirty="0" smtClean="0"/>
              <a:t> column is the goal/status. Goal is 1. Also the string “Covered” is listed. It will say ZERO if not covered.  </a:t>
            </a:r>
          </a:p>
          <a:p>
            <a:pPr marL="220302" indent="-220302" defTabSz="880956">
              <a:buAutoNum type="arabicParenR"/>
              <a:defRPr/>
            </a:pPr>
            <a:r>
              <a:rPr lang="en-US" dirty="0" smtClean="0"/>
              <a:t>Lets see how to collect coverage in the GUI and then look at the new coverage constructs in this example.</a:t>
            </a:r>
          </a:p>
        </p:txBody>
      </p:sp>
      <p:sp>
        <p:nvSpPr>
          <p:cNvPr id="4" name="Slide Number Placeholder 3"/>
          <p:cNvSpPr>
            <a:spLocks noGrp="1"/>
          </p:cNvSpPr>
          <p:nvPr>
            <p:ph type="sldNum" sz="quarter" idx="10"/>
          </p:nvPr>
        </p:nvSpPr>
        <p:spPr/>
        <p:txBody>
          <a:bodyPr/>
          <a:lstStyle/>
          <a:p>
            <a:fld id="{9496BE8D-5B08-4040-8D09-919B89F312A5}"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80956">
              <a:defRPr/>
            </a:pPr>
            <a:r>
              <a:rPr lang="en-US" dirty="0" smtClean="0"/>
              <a:t>1) In questasim do View-&gt;Coverage-&gt;Covergroups</a:t>
            </a:r>
          </a:p>
          <a:p>
            <a:pPr defTabSz="880956">
              <a:defRPr/>
            </a:pPr>
            <a:r>
              <a:rPr lang="en-US" dirty="0" smtClean="0"/>
              <a:t>2) As you can see you get 8 coverage bins and nice color bars to see if your test hit the coverage goal of 100%  Coverage column says how many times the bin was </a:t>
            </a:r>
            <a:r>
              <a:rPr lang="en-US" smtClean="0"/>
              <a:t>covered.</a:t>
            </a:r>
          </a:p>
          <a:p>
            <a:pPr defTabSz="880956">
              <a:defRPr/>
            </a:pPr>
            <a:r>
              <a:rPr lang="en-US" smtClean="0"/>
              <a:t>3) Note that</a:t>
            </a:r>
            <a:r>
              <a:rPr lang="en-US" baseline="0" smtClean="0"/>
              <a:t> this example does not correspond with the example in the previous slides. I want to show you what 0% or sub 90% coverage looks like. You can vary what coverage crieria puts a result in the “red” zone.</a:t>
            </a:r>
            <a:endParaRPr lang="en-US"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0F1D5F-CA61-4903-93E9-C444BABCA818}" type="datetime1">
              <a:rPr lang="en-US" smtClean="0"/>
              <a:t>11/2/2011</a:t>
            </a:fld>
            <a:endParaRPr lang="en-US" dirty="0"/>
          </a:p>
        </p:txBody>
      </p:sp>
      <p:sp>
        <p:nvSpPr>
          <p:cNvPr id="5" name="Footer Placeholder 4"/>
          <p:cNvSpPr>
            <a:spLocks noGrp="1"/>
          </p:cNvSpPr>
          <p:nvPr>
            <p:ph type="ftr" sz="quarter" idx="11"/>
          </p:nvPr>
        </p:nvSpPr>
        <p:spPr/>
        <p:txBody>
          <a:bodyPr/>
          <a:lstStyle/>
          <a:p>
            <a:r>
              <a:rPr lang="en-US" smtClean="0"/>
              <a:t>Chapter 9 Copyright 2011 G. Tumbush, C. Spear v1.1</a:t>
            </a:r>
            <a:endParaRPr lang="en-US" dirty="0"/>
          </a:p>
        </p:txBody>
      </p:sp>
      <p:sp>
        <p:nvSpPr>
          <p:cNvPr id="6" name="Slide Number Placeholder 5"/>
          <p:cNvSpPr>
            <a:spLocks noGrp="1"/>
          </p:cNvSpPr>
          <p:nvPr>
            <p:ph type="sldNum" sz="quarter" idx="12"/>
          </p:nvPr>
        </p:nvSpPr>
        <p:spPr/>
        <p:txBody>
          <a:bodyPr/>
          <a:lstStyle/>
          <a:p>
            <a:fld id="{40AF488E-6686-480A-A715-D02D7FC0CDA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0E6B63-222D-4E6E-A3E1-F145123E584B}" type="datetime1">
              <a:rPr lang="en-US" smtClean="0"/>
              <a:t>11/2/2011</a:t>
            </a:fld>
            <a:endParaRPr lang="en-US" dirty="0"/>
          </a:p>
        </p:txBody>
      </p:sp>
      <p:sp>
        <p:nvSpPr>
          <p:cNvPr id="5" name="Footer Placeholder 4"/>
          <p:cNvSpPr>
            <a:spLocks noGrp="1"/>
          </p:cNvSpPr>
          <p:nvPr>
            <p:ph type="ftr" sz="quarter" idx="11"/>
          </p:nvPr>
        </p:nvSpPr>
        <p:spPr/>
        <p:txBody>
          <a:bodyPr/>
          <a:lstStyle/>
          <a:p>
            <a:r>
              <a:rPr lang="en-US" smtClean="0"/>
              <a:t>Chapter 9 Copyright 2011 G. Tumbush, C. Spear v1.1</a:t>
            </a:r>
            <a:endParaRPr lang="en-US" dirty="0"/>
          </a:p>
        </p:txBody>
      </p:sp>
      <p:sp>
        <p:nvSpPr>
          <p:cNvPr id="6" name="Slide Number Placeholder 5"/>
          <p:cNvSpPr>
            <a:spLocks noGrp="1"/>
          </p:cNvSpPr>
          <p:nvPr>
            <p:ph type="sldNum" sz="quarter" idx="12"/>
          </p:nvPr>
        </p:nvSpPr>
        <p:spPr/>
        <p:txBody>
          <a:bodyPr/>
          <a:lstStyle/>
          <a:p>
            <a:fld id="{40AF488E-6686-480A-A715-D02D7FC0CDA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9805E0-2DA6-405D-A41A-1F1A4B1EC20D}" type="datetime1">
              <a:rPr lang="en-US" smtClean="0"/>
              <a:t>11/2/2011</a:t>
            </a:fld>
            <a:endParaRPr lang="en-US" dirty="0"/>
          </a:p>
        </p:txBody>
      </p:sp>
      <p:sp>
        <p:nvSpPr>
          <p:cNvPr id="5" name="Footer Placeholder 4"/>
          <p:cNvSpPr>
            <a:spLocks noGrp="1"/>
          </p:cNvSpPr>
          <p:nvPr>
            <p:ph type="ftr" sz="quarter" idx="11"/>
          </p:nvPr>
        </p:nvSpPr>
        <p:spPr/>
        <p:txBody>
          <a:bodyPr/>
          <a:lstStyle/>
          <a:p>
            <a:r>
              <a:rPr lang="en-US" smtClean="0"/>
              <a:t>Chapter 9 Copyright 2011 G. Tumbush, C. Spear v1.1</a:t>
            </a:r>
            <a:endParaRPr lang="en-US" dirty="0"/>
          </a:p>
        </p:txBody>
      </p:sp>
      <p:sp>
        <p:nvSpPr>
          <p:cNvPr id="6" name="Slide Number Placeholder 5"/>
          <p:cNvSpPr>
            <a:spLocks noGrp="1"/>
          </p:cNvSpPr>
          <p:nvPr>
            <p:ph type="sldNum" sz="quarter" idx="12"/>
          </p:nvPr>
        </p:nvSpPr>
        <p:spPr/>
        <p:txBody>
          <a:bodyPr/>
          <a:lstStyle/>
          <a:p>
            <a:fld id="{40AF488E-6686-480A-A715-D02D7FC0CDA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8E64E3-839C-49C9-A87D-D241AC5769FF}" type="datetime1">
              <a:rPr lang="en-US" smtClean="0"/>
              <a:t>11/2/2011</a:t>
            </a:fld>
            <a:endParaRPr lang="en-US" dirty="0"/>
          </a:p>
        </p:txBody>
      </p:sp>
      <p:sp>
        <p:nvSpPr>
          <p:cNvPr id="5" name="Footer Placeholder 4"/>
          <p:cNvSpPr>
            <a:spLocks noGrp="1"/>
          </p:cNvSpPr>
          <p:nvPr>
            <p:ph type="ftr" sz="quarter" idx="11"/>
          </p:nvPr>
        </p:nvSpPr>
        <p:spPr/>
        <p:txBody>
          <a:bodyPr/>
          <a:lstStyle/>
          <a:p>
            <a:r>
              <a:rPr lang="en-US" smtClean="0"/>
              <a:t>Chapter 9 Copyright 2011 G. Tumbush, C. Spear v1.1</a:t>
            </a:r>
            <a:endParaRPr lang="en-US" dirty="0"/>
          </a:p>
        </p:txBody>
      </p:sp>
      <p:sp>
        <p:nvSpPr>
          <p:cNvPr id="6" name="Slide Number Placeholder 5"/>
          <p:cNvSpPr>
            <a:spLocks noGrp="1"/>
          </p:cNvSpPr>
          <p:nvPr>
            <p:ph type="sldNum" sz="quarter" idx="12"/>
          </p:nvPr>
        </p:nvSpPr>
        <p:spPr/>
        <p:txBody>
          <a:bodyPr/>
          <a:lstStyle/>
          <a:p>
            <a:fld id="{40AF488E-6686-480A-A715-D02D7FC0CDA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D95B4D-E325-45B9-BD0B-E0773855952F}" type="datetime1">
              <a:rPr lang="en-US" smtClean="0"/>
              <a:t>11/2/2011</a:t>
            </a:fld>
            <a:endParaRPr lang="en-US" dirty="0"/>
          </a:p>
        </p:txBody>
      </p:sp>
      <p:sp>
        <p:nvSpPr>
          <p:cNvPr id="5" name="Footer Placeholder 4"/>
          <p:cNvSpPr>
            <a:spLocks noGrp="1"/>
          </p:cNvSpPr>
          <p:nvPr>
            <p:ph type="ftr" sz="quarter" idx="11"/>
          </p:nvPr>
        </p:nvSpPr>
        <p:spPr/>
        <p:txBody>
          <a:bodyPr/>
          <a:lstStyle/>
          <a:p>
            <a:r>
              <a:rPr lang="en-US" smtClean="0"/>
              <a:t>Chapter 9 Copyright 2011 G. Tumbush, C. Spear v1.1</a:t>
            </a:r>
            <a:endParaRPr lang="en-US" dirty="0"/>
          </a:p>
        </p:txBody>
      </p:sp>
      <p:sp>
        <p:nvSpPr>
          <p:cNvPr id="6" name="Slide Number Placeholder 5"/>
          <p:cNvSpPr>
            <a:spLocks noGrp="1"/>
          </p:cNvSpPr>
          <p:nvPr>
            <p:ph type="sldNum" sz="quarter" idx="12"/>
          </p:nvPr>
        </p:nvSpPr>
        <p:spPr/>
        <p:txBody>
          <a:bodyPr/>
          <a:lstStyle/>
          <a:p>
            <a:fld id="{40AF488E-6686-480A-A715-D02D7FC0CDA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E8CE32-C0E6-4E89-AB90-29BC7081DD81}" type="datetime1">
              <a:rPr lang="en-US" smtClean="0"/>
              <a:t>11/2/2011</a:t>
            </a:fld>
            <a:endParaRPr lang="en-US" dirty="0"/>
          </a:p>
        </p:txBody>
      </p:sp>
      <p:sp>
        <p:nvSpPr>
          <p:cNvPr id="6" name="Footer Placeholder 5"/>
          <p:cNvSpPr>
            <a:spLocks noGrp="1"/>
          </p:cNvSpPr>
          <p:nvPr>
            <p:ph type="ftr" sz="quarter" idx="11"/>
          </p:nvPr>
        </p:nvSpPr>
        <p:spPr/>
        <p:txBody>
          <a:bodyPr/>
          <a:lstStyle/>
          <a:p>
            <a:r>
              <a:rPr lang="en-US" smtClean="0"/>
              <a:t>Chapter 9 Copyright 2011 G. Tumbush, C. Spear v1.1</a:t>
            </a:r>
            <a:endParaRPr lang="en-US" dirty="0"/>
          </a:p>
        </p:txBody>
      </p:sp>
      <p:sp>
        <p:nvSpPr>
          <p:cNvPr id="7" name="Slide Number Placeholder 6"/>
          <p:cNvSpPr>
            <a:spLocks noGrp="1"/>
          </p:cNvSpPr>
          <p:nvPr>
            <p:ph type="sldNum" sz="quarter" idx="12"/>
          </p:nvPr>
        </p:nvSpPr>
        <p:spPr/>
        <p:txBody>
          <a:bodyPr/>
          <a:lstStyle/>
          <a:p>
            <a:fld id="{40AF488E-6686-480A-A715-D02D7FC0CDA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89EBE7-D2E5-49E2-A9F9-F70985046D71}" type="datetime1">
              <a:rPr lang="en-US" smtClean="0"/>
              <a:t>11/2/2011</a:t>
            </a:fld>
            <a:endParaRPr lang="en-US" dirty="0"/>
          </a:p>
        </p:txBody>
      </p:sp>
      <p:sp>
        <p:nvSpPr>
          <p:cNvPr id="8" name="Footer Placeholder 7"/>
          <p:cNvSpPr>
            <a:spLocks noGrp="1"/>
          </p:cNvSpPr>
          <p:nvPr>
            <p:ph type="ftr" sz="quarter" idx="11"/>
          </p:nvPr>
        </p:nvSpPr>
        <p:spPr/>
        <p:txBody>
          <a:bodyPr/>
          <a:lstStyle/>
          <a:p>
            <a:r>
              <a:rPr lang="en-US" smtClean="0"/>
              <a:t>Chapter 9 Copyright 2011 G. Tumbush, C. Spear v1.1</a:t>
            </a:r>
            <a:endParaRPr lang="en-US" dirty="0"/>
          </a:p>
        </p:txBody>
      </p:sp>
      <p:sp>
        <p:nvSpPr>
          <p:cNvPr id="9" name="Slide Number Placeholder 8"/>
          <p:cNvSpPr>
            <a:spLocks noGrp="1"/>
          </p:cNvSpPr>
          <p:nvPr>
            <p:ph type="sldNum" sz="quarter" idx="12"/>
          </p:nvPr>
        </p:nvSpPr>
        <p:spPr/>
        <p:txBody>
          <a:bodyPr/>
          <a:lstStyle/>
          <a:p>
            <a:fld id="{40AF488E-6686-480A-A715-D02D7FC0CDA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5FE719-C6BA-420A-B95D-D27E4ACFCB83}" type="datetime1">
              <a:rPr lang="en-US" smtClean="0"/>
              <a:t>11/2/2011</a:t>
            </a:fld>
            <a:endParaRPr lang="en-US" dirty="0"/>
          </a:p>
        </p:txBody>
      </p:sp>
      <p:sp>
        <p:nvSpPr>
          <p:cNvPr id="4" name="Footer Placeholder 3"/>
          <p:cNvSpPr>
            <a:spLocks noGrp="1"/>
          </p:cNvSpPr>
          <p:nvPr>
            <p:ph type="ftr" sz="quarter" idx="11"/>
          </p:nvPr>
        </p:nvSpPr>
        <p:spPr/>
        <p:txBody>
          <a:bodyPr/>
          <a:lstStyle/>
          <a:p>
            <a:r>
              <a:rPr lang="en-US" smtClean="0"/>
              <a:t>Chapter 9 Copyright 2011 G. Tumbush, C. Spear v1.1</a:t>
            </a:r>
            <a:endParaRPr lang="en-US" dirty="0"/>
          </a:p>
        </p:txBody>
      </p:sp>
      <p:sp>
        <p:nvSpPr>
          <p:cNvPr id="5" name="Slide Number Placeholder 4"/>
          <p:cNvSpPr>
            <a:spLocks noGrp="1"/>
          </p:cNvSpPr>
          <p:nvPr>
            <p:ph type="sldNum" sz="quarter" idx="12"/>
          </p:nvPr>
        </p:nvSpPr>
        <p:spPr/>
        <p:txBody>
          <a:bodyPr/>
          <a:lstStyle/>
          <a:p>
            <a:fld id="{40AF488E-6686-480A-A715-D02D7FC0CDA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9BF48B-A1CE-4838-AC83-87CA24D36313}" type="datetime1">
              <a:rPr lang="en-US" smtClean="0"/>
              <a:t>11/2/2011</a:t>
            </a:fld>
            <a:endParaRPr lang="en-US" dirty="0"/>
          </a:p>
        </p:txBody>
      </p:sp>
      <p:sp>
        <p:nvSpPr>
          <p:cNvPr id="3" name="Footer Placeholder 2"/>
          <p:cNvSpPr>
            <a:spLocks noGrp="1"/>
          </p:cNvSpPr>
          <p:nvPr>
            <p:ph type="ftr" sz="quarter" idx="11"/>
          </p:nvPr>
        </p:nvSpPr>
        <p:spPr/>
        <p:txBody>
          <a:bodyPr/>
          <a:lstStyle/>
          <a:p>
            <a:r>
              <a:rPr lang="en-US" smtClean="0"/>
              <a:t>Chapter 9 Copyright 2011 G. Tumbush, C. Spear v1.1</a:t>
            </a:r>
            <a:endParaRPr lang="en-US" dirty="0"/>
          </a:p>
        </p:txBody>
      </p:sp>
      <p:sp>
        <p:nvSpPr>
          <p:cNvPr id="4" name="Slide Number Placeholder 3"/>
          <p:cNvSpPr>
            <a:spLocks noGrp="1"/>
          </p:cNvSpPr>
          <p:nvPr>
            <p:ph type="sldNum" sz="quarter" idx="12"/>
          </p:nvPr>
        </p:nvSpPr>
        <p:spPr/>
        <p:txBody>
          <a:bodyPr/>
          <a:lstStyle/>
          <a:p>
            <a:fld id="{40AF488E-6686-480A-A715-D02D7FC0CDA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C87756-88AF-4DD3-A738-84F24D447A11}" type="datetime1">
              <a:rPr lang="en-US" smtClean="0"/>
              <a:t>11/2/2011</a:t>
            </a:fld>
            <a:endParaRPr lang="en-US" dirty="0"/>
          </a:p>
        </p:txBody>
      </p:sp>
      <p:sp>
        <p:nvSpPr>
          <p:cNvPr id="6" name="Footer Placeholder 5"/>
          <p:cNvSpPr>
            <a:spLocks noGrp="1"/>
          </p:cNvSpPr>
          <p:nvPr>
            <p:ph type="ftr" sz="quarter" idx="11"/>
          </p:nvPr>
        </p:nvSpPr>
        <p:spPr/>
        <p:txBody>
          <a:bodyPr/>
          <a:lstStyle/>
          <a:p>
            <a:r>
              <a:rPr lang="en-US" smtClean="0"/>
              <a:t>Chapter 9 Copyright 2011 G. Tumbush, C. Spear v1.1</a:t>
            </a:r>
            <a:endParaRPr lang="en-US" dirty="0"/>
          </a:p>
        </p:txBody>
      </p:sp>
      <p:sp>
        <p:nvSpPr>
          <p:cNvPr id="7" name="Slide Number Placeholder 6"/>
          <p:cNvSpPr>
            <a:spLocks noGrp="1"/>
          </p:cNvSpPr>
          <p:nvPr>
            <p:ph type="sldNum" sz="quarter" idx="12"/>
          </p:nvPr>
        </p:nvSpPr>
        <p:spPr/>
        <p:txBody>
          <a:bodyPr/>
          <a:lstStyle/>
          <a:p>
            <a:fld id="{40AF488E-6686-480A-A715-D02D7FC0CDA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0482E0-4EF0-4D70-A68A-3DD74789BDCD}" type="datetime1">
              <a:rPr lang="en-US" smtClean="0"/>
              <a:t>11/2/2011</a:t>
            </a:fld>
            <a:endParaRPr lang="en-US" dirty="0"/>
          </a:p>
        </p:txBody>
      </p:sp>
      <p:sp>
        <p:nvSpPr>
          <p:cNvPr id="6" name="Footer Placeholder 5"/>
          <p:cNvSpPr>
            <a:spLocks noGrp="1"/>
          </p:cNvSpPr>
          <p:nvPr>
            <p:ph type="ftr" sz="quarter" idx="11"/>
          </p:nvPr>
        </p:nvSpPr>
        <p:spPr/>
        <p:txBody>
          <a:bodyPr/>
          <a:lstStyle/>
          <a:p>
            <a:r>
              <a:rPr lang="en-US" smtClean="0"/>
              <a:t>Chapter 9 Copyright 2011 G. Tumbush, C. Spear v1.1</a:t>
            </a:r>
            <a:endParaRPr lang="en-US" dirty="0"/>
          </a:p>
        </p:txBody>
      </p:sp>
      <p:sp>
        <p:nvSpPr>
          <p:cNvPr id="7" name="Slide Number Placeholder 6"/>
          <p:cNvSpPr>
            <a:spLocks noGrp="1"/>
          </p:cNvSpPr>
          <p:nvPr>
            <p:ph type="sldNum" sz="quarter" idx="12"/>
          </p:nvPr>
        </p:nvSpPr>
        <p:spPr/>
        <p:txBody>
          <a:bodyPr/>
          <a:lstStyle/>
          <a:p>
            <a:fld id="{40AF488E-6686-480A-A715-D02D7FC0CDA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A11205-A3E6-4F7E-9D0A-728E5AA83B77}" type="datetime1">
              <a:rPr lang="en-US" smtClean="0"/>
              <a:t>11/2/2011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Chapter 9 Copyright 2011 G. Tumbush, C. Spear v1.1</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F488E-6686-480A-A715-D02D7FC0CDA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2.e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file:///C:\Documents%20and%20Settings\Greg\My%20Documents\verif_book\Chap_9_Functional_Coverage\Test_Plan_tests_and_coverage.vsd" TargetMode="External"/><Relationship Id="rId5" Type="http://schemas.openxmlformats.org/officeDocument/2006/relationships/image" Target="../media/image1.emf"/><Relationship Id="rId4" Type="http://schemas.openxmlformats.org/officeDocument/2006/relationships/oleObject" Target="file:///C:\Documents%20and%20Settings\Greg\My%20Documents\verif_book\Chap_9_Functional_Coverage\Test_Plan_and_tests.vsd"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9 Copyright 2011 G. Tumbush, C. Spear v1.1</a:t>
            </a:r>
            <a:endParaRPr lang="en-US" dirty="0"/>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dirty="0" smtClean="0"/>
              <a:t>Chapter 9 Functional Coverage Topics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a:t>
            </a:fld>
            <a:endParaRPr lang="en-US" dirty="0"/>
          </a:p>
        </p:txBody>
      </p:sp>
      <p:sp>
        <p:nvSpPr>
          <p:cNvPr id="5" name="TextBox 4"/>
          <p:cNvSpPr txBox="1"/>
          <p:nvPr/>
        </p:nvSpPr>
        <p:spPr>
          <a:xfrm>
            <a:off x="381000" y="1066800"/>
            <a:ext cx="8153400" cy="3083921"/>
          </a:xfrm>
          <a:prstGeom prst="rect">
            <a:avLst/>
          </a:prstGeom>
          <a:noFill/>
        </p:spPr>
        <p:txBody>
          <a:bodyPr wrap="square" rtlCol="0">
            <a:spAutoFit/>
          </a:bodyPr>
          <a:lstStyle/>
          <a:p>
            <a:pPr>
              <a:lnSpc>
                <a:spcPct val="90000"/>
              </a:lnSpc>
              <a:buFont typeface="Arial" pitchFamily="34" charset="0"/>
              <a:buChar char="•"/>
            </a:pPr>
            <a:r>
              <a:rPr lang="en-US" sz="2400" dirty="0" smtClean="0"/>
              <a:t>Functional coverage is</a:t>
            </a:r>
          </a:p>
          <a:p>
            <a:pPr>
              <a:lnSpc>
                <a:spcPct val="90000"/>
              </a:lnSpc>
              <a:buFont typeface="Arial" pitchFamily="34" charset="0"/>
              <a:buChar char="•"/>
            </a:pPr>
            <a:r>
              <a:rPr lang="en-US" sz="2400" dirty="0" smtClean="0"/>
              <a:t>Functional coverage is not</a:t>
            </a:r>
          </a:p>
          <a:p>
            <a:pPr>
              <a:lnSpc>
                <a:spcPct val="90000"/>
              </a:lnSpc>
              <a:buFont typeface="Arial" pitchFamily="34" charset="0"/>
              <a:buChar char="•"/>
            </a:pPr>
            <a:r>
              <a:rPr lang="en-US" sz="2400" dirty="0" smtClean="0"/>
              <a:t>Functional coverage strategies</a:t>
            </a:r>
          </a:p>
          <a:p>
            <a:pPr>
              <a:lnSpc>
                <a:spcPct val="90000"/>
              </a:lnSpc>
              <a:buFont typeface="Arial" pitchFamily="34" charset="0"/>
              <a:buChar char="•"/>
            </a:pPr>
            <a:r>
              <a:rPr lang="en-US" sz="2400" dirty="0" smtClean="0"/>
              <a:t>Collecting coverage with covergroups</a:t>
            </a:r>
          </a:p>
          <a:p>
            <a:pPr>
              <a:lnSpc>
                <a:spcPct val="90000"/>
              </a:lnSpc>
              <a:buFont typeface="Arial" pitchFamily="34" charset="0"/>
              <a:buChar char="•"/>
            </a:pPr>
            <a:r>
              <a:rPr lang="en-US" sz="2400" dirty="0" smtClean="0"/>
              <a:t>Coverage options</a:t>
            </a:r>
          </a:p>
          <a:p>
            <a:pPr>
              <a:lnSpc>
                <a:spcPct val="90000"/>
              </a:lnSpc>
              <a:buFont typeface="Arial" pitchFamily="34" charset="0"/>
              <a:buChar char="•"/>
            </a:pPr>
            <a:r>
              <a:rPr lang="en-US" sz="2400" dirty="0" smtClean="0"/>
              <a:t>Bin manipulation</a:t>
            </a:r>
          </a:p>
          <a:p>
            <a:pPr>
              <a:lnSpc>
                <a:spcPct val="90000"/>
              </a:lnSpc>
              <a:buFont typeface="Arial" pitchFamily="34" charset="0"/>
              <a:buChar char="•"/>
            </a:pPr>
            <a:r>
              <a:rPr lang="en-US" sz="2400" dirty="0" smtClean="0"/>
              <a:t>Transition coverage</a:t>
            </a:r>
          </a:p>
          <a:p>
            <a:pPr>
              <a:lnSpc>
                <a:spcPct val="90000"/>
              </a:lnSpc>
              <a:buFont typeface="Arial" pitchFamily="34" charset="0"/>
              <a:buChar char="•"/>
            </a:pPr>
            <a:r>
              <a:rPr lang="en-US" sz="2400" dirty="0" smtClean="0"/>
              <a:t>Cross coverage</a:t>
            </a:r>
          </a:p>
          <a:p>
            <a:pPr>
              <a:lnSpc>
                <a:spcPct val="90000"/>
              </a:lnSpc>
              <a:buFont typeface="Arial" pitchFamily="34" charset="0"/>
              <a:buChar char="•"/>
            </a:pPr>
            <a:r>
              <a:rPr lang="en-US" sz="2400" dirty="0" smtClean="0"/>
              <a:t>Monitoring coverage during simulation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9 Copyright 2011 G. Tumbush, C. Spear v1.1</a:t>
            </a:r>
            <a:endParaRPr lang="en-US" dirty="0"/>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dirty="0" smtClean="0"/>
              <a:t>9.4 Anatomy of a Cover Group</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10</a:t>
            </a:fld>
            <a:endParaRPr lang="en-US" dirty="0"/>
          </a:p>
        </p:txBody>
      </p:sp>
      <p:sp>
        <p:nvSpPr>
          <p:cNvPr id="6" name="TextBox 5"/>
          <p:cNvSpPr txBox="1"/>
          <p:nvPr/>
        </p:nvSpPr>
        <p:spPr>
          <a:xfrm>
            <a:off x="381000" y="609600"/>
            <a:ext cx="8153400" cy="4875181"/>
          </a:xfrm>
          <a:prstGeom prst="rect">
            <a:avLst/>
          </a:prstGeom>
          <a:noFill/>
        </p:spPr>
        <p:txBody>
          <a:bodyPr wrap="square" rtlCol="0">
            <a:spAutoFit/>
          </a:bodyPr>
          <a:lstStyle/>
          <a:p>
            <a:pPr>
              <a:lnSpc>
                <a:spcPct val="90000"/>
              </a:lnSpc>
              <a:buFont typeface="Arial" pitchFamily="34" charset="0"/>
              <a:buChar char="•"/>
            </a:pPr>
            <a:r>
              <a:rPr lang="en-US" sz="2400" dirty="0" smtClean="0"/>
              <a:t>A covergroup can be defined in a package, module, program, interface, or class.</a:t>
            </a:r>
          </a:p>
          <a:p>
            <a:pPr>
              <a:lnSpc>
                <a:spcPct val="90000"/>
              </a:lnSpc>
              <a:buFont typeface="Arial" pitchFamily="34" charset="0"/>
              <a:buChar char="•"/>
            </a:pPr>
            <a:r>
              <a:rPr lang="en-US" sz="2400" dirty="0" smtClean="0"/>
              <a:t>Needs to be instantiated using </a:t>
            </a:r>
            <a:r>
              <a:rPr lang="en-US" sz="2200" dirty="0" smtClean="0">
                <a:latin typeface="Courier New" pitchFamily="49" charset="0"/>
                <a:cs typeface="Courier New" pitchFamily="49" charset="0"/>
              </a:rPr>
              <a:t>new()</a:t>
            </a:r>
          </a:p>
          <a:p>
            <a:pPr>
              <a:lnSpc>
                <a:spcPct val="90000"/>
              </a:lnSpc>
              <a:buFont typeface="Arial" pitchFamily="34" charset="0"/>
              <a:buChar char="•"/>
            </a:pPr>
            <a:r>
              <a:rPr lang="en-US" sz="2400" dirty="0" smtClean="0"/>
              <a:t>Contain:</a:t>
            </a:r>
          </a:p>
          <a:p>
            <a:pPr marL="914400" lvl="1" indent="-457200">
              <a:buFont typeface="+mj-lt"/>
              <a:buAutoNum type="arabicPeriod"/>
            </a:pPr>
            <a:r>
              <a:rPr lang="en-US" sz="2400" dirty="0" smtClean="0"/>
              <a:t> A clocking event</a:t>
            </a:r>
          </a:p>
          <a:p>
            <a:pPr marL="914400" lvl="1" indent="-457200">
              <a:buFont typeface="+mj-lt"/>
              <a:buAutoNum type="arabicPeriod"/>
            </a:pPr>
            <a:r>
              <a:rPr lang="en-US" sz="2400" dirty="0" smtClean="0"/>
              <a:t> 1 or more coverage points</a:t>
            </a:r>
          </a:p>
          <a:p>
            <a:pPr marL="914400" lvl="1" indent="-457200">
              <a:buFont typeface="+mj-lt"/>
              <a:buAutoNum type="arabicPeriod"/>
            </a:pPr>
            <a:r>
              <a:rPr lang="en-US" sz="2400" dirty="0" smtClean="0"/>
              <a:t>Cross coverage between coverage points</a:t>
            </a:r>
          </a:p>
          <a:p>
            <a:pPr marL="914400" lvl="1" indent="-457200">
              <a:buFont typeface="+mj-lt"/>
              <a:buAutoNum type="arabicPeriod"/>
            </a:pPr>
            <a:r>
              <a:rPr lang="en-US" sz="2400" dirty="0" smtClean="0"/>
              <a:t>Optional formal arguments</a:t>
            </a:r>
          </a:p>
          <a:p>
            <a:pPr marL="914400" lvl="1" indent="-457200">
              <a:buFont typeface="+mj-lt"/>
              <a:buAutoNum type="arabicPeriod"/>
            </a:pPr>
            <a:r>
              <a:rPr lang="en-US" sz="2400" dirty="0" smtClean="0"/>
              <a:t>Coverage options</a:t>
            </a:r>
          </a:p>
          <a:p>
            <a:pPr>
              <a:lnSpc>
                <a:spcPct val="90000"/>
              </a:lnSpc>
              <a:buFont typeface="Arial" pitchFamily="34" charset="0"/>
              <a:buChar char="•"/>
            </a:pPr>
            <a:r>
              <a:rPr lang="en-US" sz="2400" dirty="0" smtClean="0"/>
              <a:t>Recommendations</a:t>
            </a:r>
          </a:p>
          <a:p>
            <a:pPr marL="914400" lvl="1" indent="-457200">
              <a:lnSpc>
                <a:spcPct val="90000"/>
              </a:lnSpc>
              <a:buFont typeface="+mj-lt"/>
              <a:buAutoNum type="arabicPeriod"/>
            </a:pPr>
            <a:r>
              <a:rPr lang="en-US" sz="2400" dirty="0" smtClean="0"/>
              <a:t>Use clear names for covergroups</a:t>
            </a:r>
          </a:p>
          <a:p>
            <a:pPr marL="914400" lvl="1" indent="-457200">
              <a:lnSpc>
                <a:spcPct val="90000"/>
              </a:lnSpc>
              <a:buFont typeface="+mj-lt"/>
              <a:buAutoNum type="arabicPeriod"/>
            </a:pPr>
            <a:r>
              <a:rPr lang="en-US" sz="2400" dirty="0" smtClean="0"/>
              <a:t>Don’t define a covergroup in a data class.</a:t>
            </a:r>
          </a:p>
          <a:p>
            <a:pPr marL="914400" lvl="1" indent="-457200">
              <a:lnSpc>
                <a:spcPct val="90000"/>
              </a:lnSpc>
              <a:buFont typeface="+mj-lt"/>
              <a:buAutoNum type="arabicPeriod"/>
            </a:pPr>
            <a:r>
              <a:rPr lang="en-US" sz="2400" dirty="0" smtClean="0"/>
              <a:t>Label the coverpoints</a:t>
            </a:r>
          </a:p>
          <a:p>
            <a:pPr>
              <a:lnSpc>
                <a:spcPct val="90000"/>
              </a:lnSpc>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381000" y="609600"/>
            <a:ext cx="8382000" cy="6186309"/>
          </a:xfrm>
          <a:prstGeom prst="rect">
            <a:avLst/>
          </a:prstGeom>
          <a:solidFill>
            <a:srgbClr val="FFFFCC"/>
          </a:solidFill>
          <a:ln>
            <a:solidFill>
              <a:schemeClr val="tx1"/>
            </a:solidFill>
          </a:ln>
        </p:spPr>
        <p:txBody>
          <a:bodyPr wrap="square" rtlCol="0">
            <a:spAutoFit/>
          </a:bodyPr>
          <a:lstStyle/>
          <a:p>
            <a:r>
              <a:rPr lang="en-US" sz="1980" noProof="1" smtClean="0">
                <a:latin typeface="Courier New" pitchFamily="49" charset="0"/>
                <a:cs typeface="Courier New" pitchFamily="49" charset="0"/>
              </a:rPr>
              <a:t>class Transactor;</a:t>
            </a:r>
          </a:p>
          <a:p>
            <a:pPr lvl="1"/>
            <a:r>
              <a:rPr lang="en-US" sz="1980" noProof="1" smtClean="0">
                <a:latin typeface="Courier New" pitchFamily="49" charset="0"/>
                <a:cs typeface="Courier New" pitchFamily="49" charset="0"/>
              </a:rPr>
              <a:t>Transaction tr;</a:t>
            </a:r>
          </a:p>
          <a:p>
            <a:pPr lvl="1"/>
            <a:r>
              <a:rPr lang="en-US" sz="1980" noProof="1" smtClean="0">
                <a:latin typeface="Courier New" pitchFamily="49" charset="0"/>
                <a:cs typeface="Courier New" pitchFamily="49" charset="0"/>
              </a:rPr>
              <a:t>mailbox #(Transaction) mbx;</a:t>
            </a:r>
          </a:p>
          <a:p>
            <a:pPr lvl="1"/>
            <a:r>
              <a:rPr lang="en-US" sz="1980" noProof="1" smtClean="0">
                <a:solidFill>
                  <a:srgbClr val="FF0000"/>
                </a:solidFill>
                <a:latin typeface="Courier New" pitchFamily="49" charset="0"/>
                <a:cs typeface="Courier New" pitchFamily="49" charset="0"/>
              </a:rPr>
              <a:t>covergroup CovPort;</a:t>
            </a:r>
          </a:p>
          <a:p>
            <a:pPr lvl="2"/>
            <a:r>
              <a:rPr lang="en-US" sz="1980" noProof="1" smtClean="0">
                <a:solidFill>
                  <a:srgbClr val="FF0000"/>
                </a:solidFill>
                <a:latin typeface="Courier New" pitchFamily="49" charset="0"/>
                <a:cs typeface="Courier New" pitchFamily="49" charset="0"/>
              </a:rPr>
              <a:t>coverpoint tr.port;</a:t>
            </a:r>
          </a:p>
          <a:p>
            <a:pPr lvl="1"/>
            <a:r>
              <a:rPr lang="en-US" sz="1980" noProof="1" smtClean="0">
                <a:solidFill>
                  <a:srgbClr val="FF0000"/>
                </a:solidFill>
                <a:latin typeface="Courier New" pitchFamily="49" charset="0"/>
                <a:cs typeface="Courier New" pitchFamily="49" charset="0"/>
              </a:rPr>
              <a:t>endgroup</a:t>
            </a:r>
          </a:p>
          <a:p>
            <a:pPr lvl="1"/>
            <a:r>
              <a:rPr lang="en-US" sz="1980" noProof="1" smtClean="0">
                <a:latin typeface="Courier New" pitchFamily="49" charset="0"/>
                <a:cs typeface="Courier New" pitchFamily="49" charset="0"/>
              </a:rPr>
              <a:t>function new(input mailbox #(Transaction) mbx);</a:t>
            </a:r>
          </a:p>
          <a:p>
            <a:pPr lvl="2"/>
            <a:r>
              <a:rPr lang="en-US" sz="1980" noProof="1" smtClean="0">
                <a:solidFill>
                  <a:srgbClr val="FF0000"/>
                </a:solidFill>
                <a:latin typeface="Courier New" pitchFamily="49" charset="0"/>
                <a:cs typeface="Courier New" pitchFamily="49" charset="0"/>
              </a:rPr>
              <a:t>CovPort = new(); </a:t>
            </a:r>
          </a:p>
          <a:p>
            <a:pPr lvl="2"/>
            <a:r>
              <a:rPr lang="en-US" sz="1980" noProof="1" smtClean="0">
                <a:latin typeface="Courier New" pitchFamily="49" charset="0"/>
                <a:cs typeface="Courier New" pitchFamily="49" charset="0"/>
              </a:rPr>
              <a:t>this.mbx = mbx;</a:t>
            </a:r>
          </a:p>
          <a:p>
            <a:pPr lvl="1"/>
            <a:r>
              <a:rPr lang="en-US" sz="1980" noProof="1" smtClean="0">
                <a:latin typeface="Courier New" pitchFamily="49" charset="0"/>
                <a:cs typeface="Courier New" pitchFamily="49" charset="0"/>
              </a:rPr>
              <a:t>endfunction</a:t>
            </a:r>
          </a:p>
          <a:p>
            <a:pPr lvl="1"/>
            <a:r>
              <a:rPr lang="en-US" sz="1980" noProof="1" smtClean="0">
                <a:latin typeface="Courier New" pitchFamily="49" charset="0"/>
                <a:cs typeface="Courier New" pitchFamily="49" charset="0"/>
              </a:rPr>
              <a:t>task run();</a:t>
            </a:r>
          </a:p>
          <a:p>
            <a:pPr lvl="2"/>
            <a:r>
              <a:rPr lang="en-US" sz="1980" noProof="1" smtClean="0">
                <a:latin typeface="Courier New" pitchFamily="49" charset="0"/>
                <a:cs typeface="Courier New" pitchFamily="49" charset="0"/>
              </a:rPr>
              <a:t>forever begin</a:t>
            </a:r>
          </a:p>
          <a:p>
            <a:pPr lvl="3"/>
            <a:r>
              <a:rPr lang="en-US" sz="1980" noProof="1" smtClean="0">
                <a:latin typeface="Courier New" pitchFamily="49" charset="0"/>
                <a:cs typeface="Courier New" pitchFamily="49" charset="0"/>
              </a:rPr>
              <a:t>mbx.get(tr); </a:t>
            </a:r>
          </a:p>
          <a:p>
            <a:pPr lvl="3"/>
            <a:r>
              <a:rPr lang="en-US" sz="1980" noProof="1" smtClean="0">
                <a:latin typeface="Courier New" pitchFamily="49" charset="0"/>
                <a:cs typeface="Courier New" pitchFamily="49" charset="0"/>
              </a:rPr>
              <a:t>@ifc.cb;</a:t>
            </a:r>
          </a:p>
          <a:p>
            <a:pPr lvl="3"/>
            <a:r>
              <a:rPr lang="en-US" sz="1980" noProof="1" smtClean="0">
                <a:latin typeface="Courier New" pitchFamily="49" charset="0"/>
                <a:cs typeface="Courier New" pitchFamily="49" charset="0"/>
              </a:rPr>
              <a:t>ifc.cb.port &lt;= tr.port; </a:t>
            </a:r>
          </a:p>
          <a:p>
            <a:pPr lvl="3"/>
            <a:r>
              <a:rPr lang="en-US" sz="1980" noProof="1" smtClean="0">
                <a:latin typeface="Courier New" pitchFamily="49" charset="0"/>
                <a:cs typeface="Courier New" pitchFamily="49" charset="0"/>
              </a:rPr>
              <a:t>ifc.cb.data &lt;= tr.data;</a:t>
            </a:r>
          </a:p>
          <a:p>
            <a:pPr lvl="3"/>
            <a:r>
              <a:rPr lang="en-US" sz="1980" noProof="1" smtClean="0">
                <a:solidFill>
                  <a:srgbClr val="FF0000"/>
                </a:solidFill>
                <a:latin typeface="Courier New" pitchFamily="49" charset="0"/>
                <a:cs typeface="Courier New" pitchFamily="49" charset="0"/>
              </a:rPr>
              <a:t>CovPort.sample(); </a:t>
            </a:r>
          </a:p>
          <a:p>
            <a:pPr lvl="2"/>
            <a:r>
              <a:rPr lang="en-US" sz="1980" noProof="1" smtClean="0">
                <a:latin typeface="Courier New" pitchFamily="49" charset="0"/>
                <a:cs typeface="Courier New" pitchFamily="49" charset="0"/>
              </a:rPr>
              <a:t>end</a:t>
            </a:r>
          </a:p>
          <a:p>
            <a:pPr lvl="1"/>
            <a:r>
              <a:rPr lang="en-US" sz="1980" noProof="1" smtClean="0">
                <a:latin typeface="Courier New" pitchFamily="49" charset="0"/>
                <a:cs typeface="Courier New" pitchFamily="49" charset="0"/>
              </a:rPr>
              <a:t>endtask</a:t>
            </a:r>
          </a:p>
          <a:p>
            <a:r>
              <a:rPr lang="en-US" sz="1980" noProof="1" smtClean="0">
                <a:latin typeface="Courier New" pitchFamily="49" charset="0"/>
                <a:cs typeface="Courier New" pitchFamily="49" charset="0"/>
              </a:rPr>
              <a:t>endclass</a:t>
            </a:r>
          </a:p>
        </p:txBody>
      </p:sp>
      <p:sp>
        <p:nvSpPr>
          <p:cNvPr id="4" name="Footer Placeholder 3"/>
          <p:cNvSpPr>
            <a:spLocks noGrp="1"/>
          </p:cNvSpPr>
          <p:nvPr>
            <p:ph type="ftr" sz="quarter" idx="11"/>
          </p:nvPr>
        </p:nvSpPr>
        <p:spPr>
          <a:xfrm>
            <a:off x="3124200" y="6356350"/>
            <a:ext cx="3505200" cy="365125"/>
          </a:xfrm>
        </p:spPr>
        <p:txBody>
          <a:bodyPr/>
          <a:lstStyle/>
          <a:p>
            <a:r>
              <a:rPr lang="en-US" smtClean="0"/>
              <a:t>Chapter 9 Copyright 2011 G. Tumbush, C. Spear v1.1</a:t>
            </a:r>
            <a:endParaRPr lang="en-US" dirty="0"/>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dirty="0" smtClean="0"/>
              <a:t>9.4.1 Defining a Covergroup in a Class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xEl>
                                              <p:pRg st="13" end="1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xEl>
                                              <p:pRg st="14" end="1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xEl>
                                              <p:pRg st="15" end="1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
                                            <p:txEl>
                                              <p:pRg st="16" end="16"/>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xEl>
                                              <p:pRg st="17" end="17"/>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
                                            <p:txEl>
                                              <p:pRg st="18" end="18"/>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uiExpand="1"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9 Copyright 2011 G. Tumbush, C. Spear v1.1</a:t>
            </a:r>
            <a:endParaRPr lang="en-US" dirty="0"/>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dirty="0" smtClean="0"/>
              <a:t>9.5 Triggering in a Cover Group</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12</a:t>
            </a:fld>
            <a:endParaRPr lang="en-US" dirty="0"/>
          </a:p>
        </p:txBody>
      </p:sp>
      <p:sp>
        <p:nvSpPr>
          <p:cNvPr id="26" name="TextBox 25"/>
          <p:cNvSpPr txBox="1"/>
          <p:nvPr/>
        </p:nvSpPr>
        <p:spPr>
          <a:xfrm>
            <a:off x="381000" y="609603"/>
            <a:ext cx="7848600" cy="1938992"/>
          </a:xfrm>
          <a:prstGeom prst="rect">
            <a:avLst/>
          </a:prstGeom>
          <a:noFill/>
          <a:ln>
            <a:noFill/>
          </a:ln>
        </p:spPr>
        <p:txBody>
          <a:bodyPr wrap="square" rtlCol="0">
            <a:spAutoFit/>
          </a:bodyPr>
          <a:lstStyle/>
          <a:p>
            <a:r>
              <a:rPr lang="en-US" sz="2400" dirty="0" smtClean="0"/>
              <a:t>Covergroup is triggered from:</a:t>
            </a:r>
          </a:p>
          <a:p>
            <a:pPr marL="914400" lvl="1" indent="-457200">
              <a:buFont typeface="+mj-lt"/>
              <a:buAutoNum type="arabicPeriod"/>
            </a:pPr>
            <a:r>
              <a:rPr lang="en-US" sz="2400" dirty="0" smtClean="0"/>
              <a:t>A sample directive from procedural code</a:t>
            </a:r>
          </a:p>
          <a:p>
            <a:pPr marL="914400" lvl="1" indent="-457200">
              <a:buFont typeface="+mj-lt"/>
              <a:buAutoNum type="arabicPeriod"/>
            </a:pPr>
            <a:endParaRPr lang="en-US" sz="2400" dirty="0" smtClean="0"/>
          </a:p>
          <a:p>
            <a:pPr marL="914400" lvl="1" indent="-457200">
              <a:buFont typeface="+mj-lt"/>
              <a:buAutoNum type="arabicPeriod"/>
            </a:pPr>
            <a:endParaRPr lang="en-US" sz="2400" dirty="0" smtClean="0"/>
          </a:p>
          <a:p>
            <a:pPr marL="914400" lvl="1" indent="-457200">
              <a:buFont typeface="+mj-lt"/>
              <a:buAutoNum type="arabicPeriod"/>
            </a:pPr>
            <a:r>
              <a:rPr lang="en-US" sz="2400" dirty="0" smtClean="0"/>
              <a:t>A blocking expression in the covergroup</a:t>
            </a:r>
          </a:p>
        </p:txBody>
      </p:sp>
      <p:sp>
        <p:nvSpPr>
          <p:cNvPr id="6" name="TextBox 5"/>
          <p:cNvSpPr txBox="1"/>
          <p:nvPr/>
        </p:nvSpPr>
        <p:spPr>
          <a:xfrm>
            <a:off x="1295400" y="1447800"/>
            <a:ext cx="3243196" cy="430887"/>
          </a:xfrm>
          <a:prstGeom prst="rect">
            <a:avLst/>
          </a:prstGeom>
          <a:solidFill>
            <a:srgbClr val="FFFFCC"/>
          </a:solidFill>
          <a:ln w="19050">
            <a:solidFill>
              <a:schemeClr val="tx1"/>
            </a:solidFill>
          </a:ln>
        </p:spPr>
        <p:txBody>
          <a:bodyPr wrap="none" rtlCol="0">
            <a:spAutoFit/>
          </a:bodyPr>
          <a:lstStyle/>
          <a:p>
            <a:pPr marL="0" lvl="3"/>
            <a:r>
              <a:rPr lang="en-US" sz="2200" noProof="1" smtClean="0">
                <a:latin typeface="Courier New" pitchFamily="49" charset="0"/>
                <a:cs typeface="Courier New" pitchFamily="49" charset="0"/>
              </a:rPr>
              <a:t>CovPort.sample(); </a:t>
            </a:r>
          </a:p>
        </p:txBody>
      </p:sp>
      <p:sp>
        <p:nvSpPr>
          <p:cNvPr id="9" name="TextBox 8"/>
          <p:cNvSpPr txBox="1"/>
          <p:nvPr/>
        </p:nvSpPr>
        <p:spPr>
          <a:xfrm>
            <a:off x="1295400" y="2590800"/>
            <a:ext cx="5112297" cy="1446550"/>
          </a:xfrm>
          <a:prstGeom prst="rect">
            <a:avLst/>
          </a:prstGeom>
          <a:solidFill>
            <a:srgbClr val="FFFFCC"/>
          </a:solidFill>
          <a:ln w="19050">
            <a:solidFill>
              <a:schemeClr val="tx1"/>
            </a:solidFill>
          </a:ln>
        </p:spPr>
        <p:txBody>
          <a:bodyPr wrap="none" rtlCol="0">
            <a:spAutoFit/>
          </a:bodyPr>
          <a:lstStyle/>
          <a:p>
            <a:r>
              <a:rPr lang="en-US" sz="2200" noProof="1" smtClean="0">
                <a:latin typeface="Courier New" pitchFamily="49" charset="0"/>
                <a:cs typeface="Courier New" pitchFamily="49" charset="0"/>
              </a:rPr>
              <a:t>color_t color;</a:t>
            </a:r>
          </a:p>
          <a:p>
            <a:r>
              <a:rPr lang="en-US" sz="2200" noProof="1" smtClean="0">
                <a:latin typeface="Courier New" pitchFamily="49" charset="0"/>
                <a:cs typeface="Courier New" pitchFamily="49" charset="0"/>
              </a:rPr>
              <a:t>covergroup g1 @(posedge clk);</a:t>
            </a:r>
          </a:p>
          <a:p>
            <a:pPr lvl="1"/>
            <a:r>
              <a:rPr lang="en-US" sz="2200" noProof="1" smtClean="0">
                <a:latin typeface="Courier New" pitchFamily="49" charset="0"/>
                <a:cs typeface="Courier New" pitchFamily="49" charset="0"/>
              </a:rPr>
              <a:t>coverpoint color;</a:t>
            </a:r>
          </a:p>
          <a:p>
            <a:r>
              <a:rPr lang="en-US" sz="2200" noProof="1" smtClean="0">
                <a:latin typeface="Courier New" pitchFamily="49" charset="0"/>
                <a:cs typeface="Courier New" pitchFamily="49" charset="0"/>
              </a:rPr>
              <a:t>endgroup</a:t>
            </a:r>
          </a:p>
        </p:txBody>
      </p:sp>
      <p:sp>
        <p:nvSpPr>
          <p:cNvPr id="10" name="TextBox 9"/>
          <p:cNvSpPr txBox="1"/>
          <p:nvPr/>
        </p:nvSpPr>
        <p:spPr>
          <a:xfrm>
            <a:off x="1295400" y="4495800"/>
            <a:ext cx="5961888" cy="1446550"/>
          </a:xfrm>
          <a:prstGeom prst="rect">
            <a:avLst/>
          </a:prstGeom>
          <a:solidFill>
            <a:srgbClr val="FFFFCC"/>
          </a:solidFill>
          <a:ln w="19050">
            <a:solidFill>
              <a:schemeClr val="tx1"/>
            </a:solidFill>
          </a:ln>
        </p:spPr>
        <p:txBody>
          <a:bodyPr wrap="none" rtlCol="0">
            <a:spAutoFit/>
          </a:bodyPr>
          <a:lstStyle/>
          <a:p>
            <a:r>
              <a:rPr lang="en-US" sz="2200" noProof="1" smtClean="0">
                <a:latin typeface="Courier New" pitchFamily="49" charset="0"/>
                <a:cs typeface="Courier New" pitchFamily="49" charset="0"/>
              </a:rPr>
              <a:t>event trans_ready;</a:t>
            </a:r>
          </a:p>
          <a:p>
            <a:r>
              <a:rPr lang="en-US" sz="2200" noProof="1" smtClean="0">
                <a:latin typeface="Courier New" pitchFamily="49" charset="0"/>
                <a:cs typeface="Courier New" pitchFamily="49" charset="0"/>
              </a:rPr>
              <a:t>covergroup CovPort @(trans_ready);</a:t>
            </a:r>
          </a:p>
          <a:p>
            <a:pPr lvl="1"/>
            <a:r>
              <a:rPr lang="en-US" sz="2200" noProof="1" smtClean="0">
                <a:latin typeface="Courier New" pitchFamily="49" charset="0"/>
                <a:cs typeface="Courier New" pitchFamily="49" charset="0"/>
              </a:rPr>
              <a:t>coverpoint ifc.cb.port; </a:t>
            </a:r>
          </a:p>
          <a:p>
            <a:r>
              <a:rPr lang="en-US" sz="2200" noProof="1" smtClean="0">
                <a:latin typeface="Courier New" pitchFamily="49" charset="0"/>
                <a:cs typeface="Courier New" pitchFamily="49" charset="0"/>
              </a:rPr>
              <a:t>endgroup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bg/>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bg/>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uiExpand="1" build="p"/>
      <p:bldP spid="6" grpId="0" animBg="1"/>
      <p:bldP spid="9" grpId="0" uiExpand="1" build="p" animBg="1"/>
      <p:bldP spid="10" grpId="0" uiExpand="1"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9 Copyright 2011 G. Tumbush, C. Spear v1.1</a:t>
            </a:r>
            <a:endParaRPr lang="en-US" dirty="0"/>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dirty="0" smtClean="0"/>
              <a:t>Exercise 1</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13</a:t>
            </a:fld>
            <a:endParaRPr lang="en-US" dirty="0"/>
          </a:p>
        </p:txBody>
      </p:sp>
      <p:sp>
        <p:nvSpPr>
          <p:cNvPr id="26" name="TextBox 25"/>
          <p:cNvSpPr txBox="1"/>
          <p:nvPr/>
        </p:nvSpPr>
        <p:spPr>
          <a:xfrm>
            <a:off x="381000" y="2667000"/>
            <a:ext cx="7620000" cy="3139321"/>
          </a:xfrm>
          <a:prstGeom prst="rect">
            <a:avLst/>
          </a:prstGeom>
          <a:solidFill>
            <a:srgbClr val="FFFFCC"/>
          </a:solidFill>
          <a:ln>
            <a:solidFill>
              <a:schemeClr val="tx1"/>
            </a:solidFill>
          </a:ln>
        </p:spPr>
        <p:txBody>
          <a:bodyPr wrap="square" rtlCol="0">
            <a:spAutoFit/>
          </a:bodyPr>
          <a:lstStyle/>
          <a:p>
            <a:r>
              <a:rPr lang="en-US" sz="2200" noProof="1" smtClean="0">
                <a:latin typeface="Courier New" pitchFamily="49" charset="0"/>
                <a:cs typeface="Courier New" pitchFamily="49" charset="0"/>
              </a:rPr>
              <a:t>typedef enum {ADD, SUB, MULT, DIV} opcode_e; </a:t>
            </a:r>
          </a:p>
          <a:p>
            <a:r>
              <a:rPr lang="en-US" sz="2200" noProof="1" smtClean="0">
                <a:latin typeface="Courier New" pitchFamily="49" charset="0"/>
                <a:cs typeface="Courier New" pitchFamily="49" charset="0"/>
              </a:rPr>
              <a:t>   </a:t>
            </a:r>
          </a:p>
          <a:p>
            <a:r>
              <a:rPr lang="en-US" sz="2200" noProof="1" smtClean="0">
                <a:latin typeface="Courier New" pitchFamily="49" charset="0"/>
                <a:cs typeface="Courier New" pitchFamily="49" charset="0"/>
              </a:rPr>
              <a:t>class Transaction;</a:t>
            </a:r>
          </a:p>
          <a:p>
            <a:r>
              <a:rPr lang="en-US" sz="2200" noProof="1" smtClean="0">
                <a:latin typeface="Courier New" pitchFamily="49" charset="0"/>
                <a:cs typeface="Courier New" pitchFamily="49" charset="0"/>
              </a:rPr>
              <a:t>   rand opcode_e opcode;</a:t>
            </a:r>
          </a:p>
          <a:p>
            <a:r>
              <a:rPr lang="en-US" sz="2200" noProof="1" smtClean="0">
                <a:latin typeface="Courier New" pitchFamily="49" charset="0"/>
                <a:cs typeface="Courier New" pitchFamily="49" charset="0"/>
              </a:rPr>
              <a:t>   rand byte operand1;</a:t>
            </a:r>
          </a:p>
          <a:p>
            <a:r>
              <a:rPr lang="en-US" sz="2200" noProof="1" smtClean="0">
                <a:latin typeface="Courier New" pitchFamily="49" charset="0"/>
                <a:cs typeface="Courier New" pitchFamily="49" charset="0"/>
              </a:rPr>
              <a:t>   rand byte operand2;</a:t>
            </a:r>
          </a:p>
          <a:p>
            <a:r>
              <a:rPr lang="en-US" sz="2200" noProof="1" smtClean="0">
                <a:latin typeface="Courier New" pitchFamily="49" charset="0"/>
                <a:cs typeface="Courier New" pitchFamily="49" charset="0"/>
              </a:rPr>
              <a:t>endclass </a:t>
            </a:r>
          </a:p>
          <a:p>
            <a:endParaRPr lang="en-US" sz="2200" noProof="1" smtClean="0">
              <a:latin typeface="Courier New" pitchFamily="49" charset="0"/>
              <a:cs typeface="Courier New" pitchFamily="49" charset="0"/>
            </a:endParaRPr>
          </a:p>
          <a:p>
            <a:r>
              <a:rPr lang="en-US" sz="2200" noProof="1" smtClean="0">
                <a:latin typeface="Courier New" pitchFamily="49" charset="0"/>
                <a:cs typeface="Courier New" pitchFamily="49" charset="0"/>
              </a:rPr>
              <a:t>Transaction tr;</a:t>
            </a:r>
          </a:p>
        </p:txBody>
      </p:sp>
      <p:sp>
        <p:nvSpPr>
          <p:cNvPr id="6" name="TextBox 5"/>
          <p:cNvSpPr txBox="1"/>
          <p:nvPr/>
        </p:nvSpPr>
        <p:spPr>
          <a:xfrm>
            <a:off x="304800" y="685800"/>
            <a:ext cx="8534400" cy="1421928"/>
          </a:xfrm>
          <a:prstGeom prst="rect">
            <a:avLst/>
          </a:prstGeom>
          <a:noFill/>
        </p:spPr>
        <p:txBody>
          <a:bodyPr wrap="square" rtlCol="0">
            <a:spAutoFit/>
          </a:bodyPr>
          <a:lstStyle/>
          <a:p>
            <a:pPr>
              <a:lnSpc>
                <a:spcPct val="90000"/>
              </a:lnSpc>
            </a:pPr>
            <a:r>
              <a:rPr lang="en-US" sz="2400" dirty="0" smtClean="0"/>
              <a:t>For the code below, write a covergroup to collect coverage on the test plan requirement: “All ALU opcodes must be tested”. </a:t>
            </a:r>
          </a:p>
          <a:p>
            <a:pPr>
              <a:lnSpc>
                <a:spcPct val="90000"/>
              </a:lnSpc>
            </a:pPr>
            <a:endParaRPr lang="en-US" sz="2400" dirty="0" smtClean="0"/>
          </a:p>
          <a:p>
            <a:pPr>
              <a:lnSpc>
                <a:spcPct val="90000"/>
              </a:lnSpc>
            </a:pPr>
            <a:r>
              <a:rPr lang="en-US" sz="2400" dirty="0" smtClean="0"/>
              <a:t>Assume the opcodes are valid on the positive edge of signal </a:t>
            </a:r>
            <a:r>
              <a:rPr lang="en-US" sz="2200" dirty="0" smtClean="0">
                <a:latin typeface="Courier New" pitchFamily="49" charset="0"/>
                <a:cs typeface="Courier New" pitchFamily="49" charset="0"/>
              </a:rPr>
              <a:t>clk</a:t>
            </a:r>
            <a:r>
              <a:rPr lang="en-US" sz="2400" dirty="0" smtClean="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9 Copyright 2011 G. Tumbush, C. Spear v1.1</a:t>
            </a:r>
            <a:endParaRPr lang="en-US" dirty="0"/>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dirty="0" smtClean="0"/>
              <a:t>9.9 Coverage Options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14</a:t>
            </a:fld>
            <a:endParaRPr lang="en-US" dirty="0"/>
          </a:p>
        </p:txBody>
      </p:sp>
      <p:sp>
        <p:nvSpPr>
          <p:cNvPr id="6" name="TextBox 5"/>
          <p:cNvSpPr txBox="1"/>
          <p:nvPr/>
        </p:nvSpPr>
        <p:spPr>
          <a:xfrm>
            <a:off x="304800" y="685800"/>
            <a:ext cx="8534400" cy="5743111"/>
          </a:xfrm>
          <a:prstGeom prst="rect">
            <a:avLst/>
          </a:prstGeom>
          <a:noFill/>
        </p:spPr>
        <p:txBody>
          <a:bodyPr wrap="square" rtlCol="0">
            <a:spAutoFit/>
          </a:bodyPr>
          <a:lstStyle/>
          <a:p>
            <a:pPr>
              <a:lnSpc>
                <a:spcPct val="90000"/>
              </a:lnSpc>
              <a:buFont typeface="Arial" pitchFamily="34" charset="0"/>
              <a:buChar char="•"/>
            </a:pPr>
            <a:r>
              <a:rPr lang="en-US" sz="2400" dirty="0" smtClean="0"/>
              <a:t>Per-instance coverage</a:t>
            </a:r>
          </a:p>
          <a:p>
            <a:pPr>
              <a:lnSpc>
                <a:spcPct val="90000"/>
              </a:lnSpc>
              <a:buFont typeface="Arial" pitchFamily="34" charset="0"/>
              <a:buChar char="•"/>
            </a:pPr>
            <a:endParaRPr lang="en-US" sz="2400" dirty="0" smtClean="0"/>
          </a:p>
          <a:p>
            <a:pPr>
              <a:lnSpc>
                <a:spcPct val="90000"/>
              </a:lnSpc>
              <a:buFont typeface="Arial" pitchFamily="34" charset="0"/>
              <a:buChar char="•"/>
            </a:pPr>
            <a:endParaRPr lang="en-US" sz="2400" dirty="0" smtClean="0"/>
          </a:p>
          <a:p>
            <a:pPr>
              <a:lnSpc>
                <a:spcPct val="90000"/>
              </a:lnSpc>
            </a:pPr>
            <a:endParaRPr lang="en-US" sz="2400" dirty="0" smtClean="0"/>
          </a:p>
          <a:p>
            <a:pPr>
              <a:lnSpc>
                <a:spcPct val="90000"/>
              </a:lnSpc>
              <a:buFont typeface="Arial" pitchFamily="34" charset="0"/>
              <a:buChar char="•"/>
            </a:pPr>
            <a:r>
              <a:rPr lang="en-US" sz="2400" dirty="0" smtClean="0"/>
              <a:t>Cover group comment</a:t>
            </a:r>
          </a:p>
          <a:p>
            <a:pPr>
              <a:lnSpc>
                <a:spcPct val="90000"/>
              </a:lnSpc>
              <a:buFont typeface="Arial" pitchFamily="34" charset="0"/>
              <a:buChar char="•"/>
            </a:pPr>
            <a:endParaRPr lang="en-US" sz="2400" dirty="0" smtClean="0"/>
          </a:p>
          <a:p>
            <a:pPr>
              <a:lnSpc>
                <a:spcPct val="90000"/>
              </a:lnSpc>
              <a:buFont typeface="Arial" pitchFamily="34" charset="0"/>
              <a:buChar char="•"/>
            </a:pPr>
            <a:endParaRPr lang="en-US" sz="2400" dirty="0" smtClean="0"/>
          </a:p>
          <a:p>
            <a:pPr>
              <a:lnSpc>
                <a:spcPct val="90000"/>
              </a:lnSpc>
              <a:buFont typeface="Arial" pitchFamily="34" charset="0"/>
              <a:buChar char="•"/>
            </a:pPr>
            <a:endParaRPr lang="en-US" sz="2400" dirty="0" smtClean="0"/>
          </a:p>
          <a:p>
            <a:pPr>
              <a:lnSpc>
                <a:spcPct val="90000"/>
              </a:lnSpc>
            </a:pPr>
            <a:endParaRPr lang="en-US" sz="2400" dirty="0" smtClean="0"/>
          </a:p>
          <a:p>
            <a:pPr>
              <a:lnSpc>
                <a:spcPct val="90000"/>
              </a:lnSpc>
              <a:buFont typeface="Arial" pitchFamily="34" charset="0"/>
              <a:buChar char="•"/>
            </a:pPr>
            <a:r>
              <a:rPr lang="en-US" sz="2400" dirty="0" smtClean="0"/>
              <a:t>Name</a:t>
            </a:r>
          </a:p>
          <a:p>
            <a:pPr>
              <a:lnSpc>
                <a:spcPct val="90000"/>
              </a:lnSpc>
            </a:pPr>
            <a:endParaRPr lang="en-US" sz="2400" dirty="0" smtClean="0"/>
          </a:p>
          <a:p>
            <a:pPr>
              <a:lnSpc>
                <a:spcPct val="90000"/>
              </a:lnSpc>
            </a:pPr>
            <a:endParaRPr lang="en-US" sz="2400" dirty="0" smtClean="0"/>
          </a:p>
          <a:p>
            <a:pPr>
              <a:lnSpc>
                <a:spcPct val="90000"/>
              </a:lnSpc>
            </a:pPr>
            <a:endParaRPr lang="en-US" sz="2400" dirty="0" smtClean="0"/>
          </a:p>
          <a:p>
            <a:pPr>
              <a:lnSpc>
                <a:spcPct val="90000"/>
              </a:lnSpc>
            </a:pPr>
            <a:endParaRPr lang="en-US" sz="2400" dirty="0" smtClean="0"/>
          </a:p>
          <a:p>
            <a:pPr>
              <a:lnSpc>
                <a:spcPct val="90000"/>
              </a:lnSpc>
              <a:buFont typeface="Arial" pitchFamily="34" charset="0"/>
              <a:buChar char="•"/>
            </a:pPr>
            <a:r>
              <a:rPr lang="en-US" sz="2400" dirty="0" smtClean="0"/>
              <a:t>auto_bin_max</a:t>
            </a:r>
          </a:p>
          <a:p>
            <a:pPr>
              <a:lnSpc>
                <a:spcPct val="90000"/>
              </a:lnSpc>
              <a:buFont typeface="Arial" pitchFamily="34" charset="0"/>
              <a:buChar char="•"/>
            </a:pPr>
            <a:r>
              <a:rPr lang="en-US" sz="2400" dirty="0" smtClean="0"/>
              <a:t>weight </a:t>
            </a:r>
          </a:p>
          <a:p>
            <a:pPr>
              <a:lnSpc>
                <a:spcPct val="90000"/>
              </a:lnSpc>
            </a:pPr>
            <a:endParaRPr lang="en-US" sz="2400" dirty="0" smtClean="0"/>
          </a:p>
        </p:txBody>
      </p:sp>
      <p:sp>
        <p:nvSpPr>
          <p:cNvPr id="10" name="TextBox 9"/>
          <p:cNvSpPr txBox="1"/>
          <p:nvPr/>
        </p:nvSpPr>
        <p:spPr>
          <a:xfrm>
            <a:off x="533400" y="1066800"/>
            <a:ext cx="4262705" cy="430887"/>
          </a:xfrm>
          <a:prstGeom prst="rect">
            <a:avLst/>
          </a:prstGeom>
          <a:solidFill>
            <a:srgbClr val="FFFFCC"/>
          </a:solidFill>
          <a:ln w="19050">
            <a:solidFill>
              <a:schemeClr val="tx1"/>
            </a:solidFill>
          </a:ln>
        </p:spPr>
        <p:txBody>
          <a:bodyPr wrap="none" rtlCol="0">
            <a:spAutoFit/>
          </a:bodyPr>
          <a:lstStyle/>
          <a:p>
            <a:r>
              <a:rPr lang="en-US" sz="2200" noProof="1" smtClean="0">
                <a:latin typeface="Courier New" pitchFamily="49" charset="0"/>
                <a:cs typeface="Courier New" pitchFamily="49" charset="0"/>
              </a:rPr>
              <a:t>option.per_instance = 1;</a:t>
            </a:r>
          </a:p>
        </p:txBody>
      </p:sp>
      <p:sp>
        <p:nvSpPr>
          <p:cNvPr id="11" name="TextBox 10"/>
          <p:cNvSpPr txBox="1"/>
          <p:nvPr/>
        </p:nvSpPr>
        <p:spPr>
          <a:xfrm>
            <a:off x="533400" y="2362200"/>
            <a:ext cx="8170827" cy="430887"/>
          </a:xfrm>
          <a:prstGeom prst="rect">
            <a:avLst/>
          </a:prstGeom>
          <a:solidFill>
            <a:srgbClr val="FFFFCC"/>
          </a:solidFill>
          <a:ln w="19050">
            <a:solidFill>
              <a:schemeClr val="tx1"/>
            </a:solidFill>
          </a:ln>
        </p:spPr>
        <p:txBody>
          <a:bodyPr wrap="none" rtlCol="0">
            <a:spAutoFit/>
          </a:bodyPr>
          <a:lstStyle/>
          <a:p>
            <a:r>
              <a:rPr lang="en-US" sz="2200" noProof="1" smtClean="0">
                <a:latin typeface="Courier New" pitchFamily="49" charset="0"/>
                <a:cs typeface="Courier New" pitchFamily="49" charset="0"/>
              </a:rPr>
              <a:t>option.comment = "Setting bin middle from 1-6";</a:t>
            </a:r>
          </a:p>
        </p:txBody>
      </p:sp>
      <p:pic>
        <p:nvPicPr>
          <p:cNvPr id="18434" name="Picture 2"/>
          <p:cNvPicPr>
            <a:picLocks noChangeAspect="1" noChangeArrowheads="1"/>
          </p:cNvPicPr>
          <p:nvPr/>
        </p:nvPicPr>
        <p:blipFill>
          <a:blip r:embed="rId3" cstate="print"/>
          <a:srcRect l="60500" t="56122" r="6500" b="41977"/>
          <a:stretch>
            <a:fillRect/>
          </a:stretch>
        </p:blipFill>
        <p:spPr bwMode="auto">
          <a:xfrm>
            <a:off x="384099" y="3048000"/>
            <a:ext cx="8450198" cy="266610"/>
          </a:xfrm>
          <a:prstGeom prst="rect">
            <a:avLst/>
          </a:prstGeom>
          <a:noFill/>
          <a:ln w="9525">
            <a:noFill/>
            <a:miter lim="800000"/>
            <a:headEnd/>
            <a:tailEnd/>
          </a:ln>
        </p:spPr>
      </p:pic>
      <p:sp>
        <p:nvSpPr>
          <p:cNvPr id="12" name="TextBox 11"/>
          <p:cNvSpPr txBox="1"/>
          <p:nvPr/>
        </p:nvSpPr>
        <p:spPr>
          <a:xfrm>
            <a:off x="533400" y="4038600"/>
            <a:ext cx="4432624" cy="430887"/>
          </a:xfrm>
          <a:prstGeom prst="rect">
            <a:avLst/>
          </a:prstGeom>
          <a:solidFill>
            <a:srgbClr val="FFFFCC"/>
          </a:solidFill>
          <a:ln w="19050">
            <a:solidFill>
              <a:schemeClr val="tx1"/>
            </a:solidFill>
          </a:ln>
        </p:spPr>
        <p:txBody>
          <a:bodyPr wrap="none" rtlCol="0">
            <a:spAutoFit/>
          </a:bodyPr>
          <a:lstStyle/>
          <a:p>
            <a:r>
              <a:rPr lang="en-US" sz="2200" noProof="1" smtClean="0">
                <a:latin typeface="Courier New" pitchFamily="49" charset="0"/>
                <a:cs typeface="Courier New" pitchFamily="49" charset="0"/>
              </a:rPr>
              <a:t> option.name = "CovPort";</a:t>
            </a:r>
          </a:p>
        </p:txBody>
      </p:sp>
      <p:pic>
        <p:nvPicPr>
          <p:cNvPr id="18435" name="Picture 3"/>
          <p:cNvPicPr>
            <a:picLocks noChangeAspect="1" noChangeArrowheads="1"/>
          </p:cNvPicPr>
          <p:nvPr/>
        </p:nvPicPr>
        <p:blipFill>
          <a:blip r:embed="rId4" cstate="print"/>
          <a:srcRect l="65000" t="58859" r="2000" b="39240"/>
          <a:stretch>
            <a:fillRect/>
          </a:stretch>
        </p:blipFill>
        <p:spPr bwMode="auto">
          <a:xfrm>
            <a:off x="381000" y="4648200"/>
            <a:ext cx="8450210" cy="26660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4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4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04801" y="3811012"/>
            <a:ext cx="8610600" cy="2800767"/>
          </a:xfrm>
          <a:prstGeom prst="rect">
            <a:avLst/>
          </a:prstGeom>
          <a:solidFill>
            <a:srgbClr val="CCFFCC"/>
          </a:solidFill>
          <a:ln w="19050">
            <a:solidFill>
              <a:schemeClr val="tx1"/>
            </a:solidFill>
          </a:ln>
        </p:spPr>
        <p:txBody>
          <a:bodyPr wrap="square" rtlCol="0">
            <a:spAutoFit/>
          </a:bodyPr>
          <a:lstStyle/>
          <a:p>
            <a:r>
              <a:rPr lang="en-US" sz="2200" spc="-300" noProof="1" smtClean="0">
                <a:latin typeface="Courier New" pitchFamily="49" charset="0"/>
                <a:cs typeface="Courier New" pitchFamily="49" charset="0"/>
              </a:rPr>
              <a:t># Covergroup                           Metric      Goal/ Status                    </a:t>
            </a:r>
          </a:p>
          <a:p>
            <a:r>
              <a:rPr lang="en-US" sz="2200" spc="-300" noProof="1" smtClean="0">
                <a:latin typeface="Courier New" pitchFamily="49" charset="0"/>
                <a:cs typeface="Courier New" pitchFamily="49" charset="0"/>
              </a:rPr>
              <a:t>#                                                   At Least                           </a:t>
            </a:r>
          </a:p>
          <a:p>
            <a:r>
              <a:rPr lang="en-US" sz="2200" spc="-300" noProof="1" smtClean="0">
                <a:latin typeface="Courier New" pitchFamily="49" charset="0"/>
                <a:cs typeface="Courier New" pitchFamily="49" charset="0"/>
              </a:rPr>
              <a:t># ------------------------------------------------------------</a:t>
            </a:r>
          </a:p>
          <a:p>
            <a:r>
              <a:rPr lang="en-US" sz="2200" spc="-300" noProof="1" smtClean="0">
                <a:latin typeface="Courier New" pitchFamily="49" charset="0"/>
                <a:cs typeface="Courier New" pitchFamily="49" charset="0"/>
              </a:rPr>
              <a:t># TYPE /top/test/CovPort               100.0%      100 Covered                   </a:t>
            </a:r>
          </a:p>
          <a:p>
            <a:r>
              <a:rPr lang="en-US" sz="2200" spc="-300" noProof="1" smtClean="0">
                <a:latin typeface="Courier New" pitchFamily="49" charset="0"/>
                <a:cs typeface="Courier New" pitchFamily="49" charset="0"/>
              </a:rPr>
              <a:t># Coverpoint CovPort::#coverpoint__0#  100.0%      100 Covered                   </a:t>
            </a:r>
          </a:p>
          <a:p>
            <a:r>
              <a:rPr lang="en-US" sz="2200" spc="-300" noProof="1" smtClean="0">
                <a:latin typeface="Courier New" pitchFamily="49" charset="0"/>
                <a:cs typeface="Courier New" pitchFamily="49" charset="0"/>
              </a:rPr>
              <a:t>#         covered/total bins:             2          2                           </a:t>
            </a:r>
          </a:p>
          <a:p>
            <a:r>
              <a:rPr lang="en-US" sz="2200" spc="-300" noProof="1" smtClean="0">
                <a:latin typeface="Courier New" pitchFamily="49" charset="0"/>
                <a:cs typeface="Courier New" pitchFamily="49" charset="0"/>
              </a:rPr>
              <a:t>#         bin auto[0:3]                   19         1 Covered                   </a:t>
            </a:r>
          </a:p>
          <a:p>
            <a:r>
              <a:rPr lang="en-US" sz="2200" spc="-300" noProof="1" smtClean="0">
                <a:latin typeface="Courier New" pitchFamily="49" charset="0"/>
                <a:cs typeface="Courier New" pitchFamily="49" charset="0"/>
              </a:rPr>
              <a:t>#         bin auto[4:7]                   13         1 Covered</a:t>
            </a:r>
          </a:p>
        </p:txBody>
      </p:sp>
      <p:sp>
        <p:nvSpPr>
          <p:cNvPr id="4" name="Footer Placeholder 3"/>
          <p:cNvSpPr>
            <a:spLocks noGrp="1"/>
          </p:cNvSpPr>
          <p:nvPr>
            <p:ph type="ftr" sz="quarter" idx="11"/>
          </p:nvPr>
        </p:nvSpPr>
        <p:spPr>
          <a:xfrm>
            <a:off x="3124200" y="6356350"/>
            <a:ext cx="3505200" cy="365125"/>
          </a:xfrm>
        </p:spPr>
        <p:txBody>
          <a:bodyPr/>
          <a:lstStyle/>
          <a:p>
            <a:r>
              <a:rPr lang="en-US" smtClean="0"/>
              <a:t>Chapter 9 Copyright 2011 G. Tumbush, C. Spear v1.1</a:t>
            </a:r>
            <a:endParaRPr lang="en-US" dirty="0"/>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dirty="0" smtClean="0"/>
              <a:t>9.6 Data Sampling</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15</a:t>
            </a:fld>
            <a:endParaRPr lang="en-US" dirty="0"/>
          </a:p>
        </p:txBody>
      </p:sp>
      <p:sp>
        <p:nvSpPr>
          <p:cNvPr id="26" name="TextBox 25"/>
          <p:cNvSpPr txBox="1"/>
          <p:nvPr/>
        </p:nvSpPr>
        <p:spPr>
          <a:xfrm>
            <a:off x="381000" y="609603"/>
            <a:ext cx="7848600" cy="1569660"/>
          </a:xfrm>
          <a:prstGeom prst="rect">
            <a:avLst/>
          </a:prstGeom>
          <a:noFill/>
          <a:ln>
            <a:noFill/>
          </a:ln>
        </p:spPr>
        <p:txBody>
          <a:bodyPr wrap="square" rtlCol="0">
            <a:spAutoFit/>
          </a:bodyPr>
          <a:lstStyle/>
          <a:p>
            <a:pPr>
              <a:buFont typeface="Arial" pitchFamily="34" charset="0"/>
              <a:buChar char="•"/>
            </a:pPr>
            <a:r>
              <a:rPr lang="en-US" sz="2400" dirty="0" smtClean="0"/>
              <a:t>Bins are automatically created for cover points</a:t>
            </a:r>
          </a:p>
          <a:p>
            <a:pPr>
              <a:buFont typeface="Arial" pitchFamily="34" charset="0"/>
              <a:buChar char="•"/>
            </a:pPr>
            <a:r>
              <a:rPr lang="en-US" sz="2400" dirty="0" smtClean="0"/>
              <a:t>For an n-bit expression, 2</a:t>
            </a:r>
            <a:r>
              <a:rPr lang="en-US" sz="2400" baseline="30000" dirty="0" smtClean="0"/>
              <a:t>N</a:t>
            </a:r>
            <a:r>
              <a:rPr lang="en-US" sz="2400" dirty="0" smtClean="0"/>
              <a:t> bins are created.</a:t>
            </a:r>
          </a:p>
          <a:p>
            <a:pPr>
              <a:buFont typeface="Arial" pitchFamily="34" charset="0"/>
              <a:buChar char="•"/>
            </a:pPr>
            <a:r>
              <a:rPr lang="en-US" sz="2400" dirty="0" smtClean="0"/>
              <a:t>The maximum number of bins can be reduced by setting the </a:t>
            </a:r>
            <a:r>
              <a:rPr lang="en-US" sz="2200" dirty="0" smtClean="0">
                <a:latin typeface="Courier New" pitchFamily="49" charset="0"/>
                <a:cs typeface="Courier New" pitchFamily="49" charset="0"/>
              </a:rPr>
              <a:t>auto_bin_max </a:t>
            </a:r>
            <a:r>
              <a:rPr lang="en-US" sz="2400" dirty="0" smtClean="0"/>
              <a:t>option.</a:t>
            </a:r>
          </a:p>
        </p:txBody>
      </p:sp>
      <p:sp>
        <p:nvSpPr>
          <p:cNvPr id="6" name="TextBox 5"/>
          <p:cNvSpPr txBox="1"/>
          <p:nvPr/>
        </p:nvSpPr>
        <p:spPr>
          <a:xfrm>
            <a:off x="685800" y="2209800"/>
            <a:ext cx="4942379" cy="1446550"/>
          </a:xfrm>
          <a:prstGeom prst="rect">
            <a:avLst/>
          </a:prstGeom>
          <a:solidFill>
            <a:srgbClr val="FFFFCC"/>
          </a:solidFill>
          <a:ln w="19050">
            <a:solidFill>
              <a:schemeClr val="tx1"/>
            </a:solidFill>
          </a:ln>
        </p:spPr>
        <p:txBody>
          <a:bodyPr wrap="none" rtlCol="0">
            <a:spAutoFit/>
          </a:bodyPr>
          <a:lstStyle/>
          <a:p>
            <a:pPr marL="0" lvl="3"/>
            <a:r>
              <a:rPr lang="en-US" sz="2200" noProof="1" smtClean="0">
                <a:latin typeface="Courier New" pitchFamily="49" charset="0"/>
                <a:cs typeface="Courier New" pitchFamily="49" charset="0"/>
              </a:rPr>
              <a:t>covergroup CovPort;</a:t>
            </a:r>
          </a:p>
          <a:p>
            <a:pPr marL="0" lvl="3"/>
            <a:r>
              <a:rPr lang="en-US" sz="2200" noProof="1" smtClean="0">
                <a:latin typeface="Courier New" pitchFamily="49" charset="0"/>
                <a:cs typeface="Courier New" pitchFamily="49" charset="0"/>
              </a:rPr>
              <a:t>    option.auto_bin_max = 2;</a:t>
            </a:r>
          </a:p>
          <a:p>
            <a:pPr marL="0" lvl="3"/>
            <a:r>
              <a:rPr lang="en-US" sz="2200" noProof="1" smtClean="0">
                <a:latin typeface="Courier New" pitchFamily="49" charset="0"/>
                <a:cs typeface="Courier New" pitchFamily="49" charset="0"/>
              </a:rPr>
              <a:t>    coverpoint tr.port; </a:t>
            </a:r>
          </a:p>
          <a:p>
            <a:pPr marL="0" lvl="3"/>
            <a:r>
              <a:rPr lang="en-US" sz="2200" noProof="1" smtClean="0">
                <a:latin typeface="Courier New" pitchFamily="49" charset="0"/>
                <a:cs typeface="Courier New" pitchFamily="49" charset="0"/>
              </a:rPr>
              <a:t>endgroup</a:t>
            </a:r>
          </a:p>
        </p:txBody>
      </p:sp>
      <p:sp>
        <p:nvSpPr>
          <p:cNvPr id="10" name="Rectangular Callout 9"/>
          <p:cNvSpPr/>
          <p:nvPr/>
        </p:nvSpPr>
        <p:spPr>
          <a:xfrm>
            <a:off x="6172200" y="2438400"/>
            <a:ext cx="2133600" cy="304800"/>
          </a:xfrm>
          <a:prstGeom prst="wedgeRectCallout">
            <a:avLst>
              <a:gd name="adj1" fmla="val -75844"/>
              <a:gd name="adj2" fmla="val 49067"/>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noProof="1" smtClean="0">
                <a:solidFill>
                  <a:srgbClr val="FF0000"/>
                </a:solidFill>
              </a:rPr>
              <a:t>default is 64</a:t>
            </a:r>
            <a:endParaRPr lang="en-US" sz="2400" noProof="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6" grpId="0" uiExpand="1" build="p"/>
      <p:bldP spid="6"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9 Copyright 2011 G. Tumbush, C. Spear v1.1</a:t>
            </a:r>
            <a:endParaRPr lang="en-US" dirty="0"/>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dirty="0" smtClean="0"/>
              <a:t>9.6.4 Sampling Expressions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16</a:t>
            </a:fld>
            <a:endParaRPr lang="en-US" dirty="0"/>
          </a:p>
        </p:txBody>
      </p:sp>
      <p:sp>
        <p:nvSpPr>
          <p:cNvPr id="26" name="TextBox 25"/>
          <p:cNvSpPr txBox="1"/>
          <p:nvPr/>
        </p:nvSpPr>
        <p:spPr>
          <a:xfrm>
            <a:off x="381000" y="609603"/>
            <a:ext cx="7848600" cy="5632311"/>
          </a:xfrm>
          <a:prstGeom prst="rect">
            <a:avLst/>
          </a:prstGeom>
          <a:noFill/>
          <a:ln>
            <a:noFill/>
          </a:ln>
        </p:spPr>
        <p:txBody>
          <a:bodyPr wrap="square" rtlCol="0">
            <a:spAutoFit/>
          </a:bodyPr>
          <a:lstStyle/>
          <a:p>
            <a:pPr>
              <a:buFont typeface="Arial" pitchFamily="34" charset="0"/>
              <a:buChar char="•"/>
            </a:pPr>
            <a:r>
              <a:rPr lang="en-US" sz="2400" dirty="0" smtClean="0"/>
              <a:t>Expressions in coverpoints are allowed</a:t>
            </a:r>
          </a:p>
          <a:p>
            <a:pPr>
              <a:buFont typeface="Arial" pitchFamily="34" charset="0"/>
              <a:buChar char="•"/>
            </a:pPr>
            <a:r>
              <a:rPr lang="en-US" sz="2400" dirty="0" smtClean="0"/>
              <a:t>But check the report for the correct # of bins.</a:t>
            </a:r>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r>
              <a:rPr lang="en-US" sz="2200" dirty="0" smtClean="0">
                <a:latin typeface="Courier New" pitchFamily="49" charset="0"/>
                <a:cs typeface="Courier New" pitchFamily="49" charset="0"/>
              </a:rPr>
              <a:t>len16</a:t>
            </a:r>
            <a:r>
              <a:rPr lang="en-US" sz="2400" dirty="0" smtClean="0"/>
              <a:t> coverpoint creates 16 bins</a:t>
            </a:r>
          </a:p>
          <a:p>
            <a:pPr>
              <a:buFont typeface="Arial" pitchFamily="34" charset="0"/>
              <a:buChar char="•"/>
            </a:pPr>
            <a:r>
              <a:rPr lang="en-US" sz="2200" dirty="0" smtClean="0">
                <a:latin typeface="Courier New" pitchFamily="49" charset="0"/>
                <a:cs typeface="Courier New" pitchFamily="49" charset="0"/>
              </a:rPr>
              <a:t>len32</a:t>
            </a:r>
            <a:r>
              <a:rPr lang="en-US" sz="2400" dirty="0" smtClean="0"/>
              <a:t> coverpoint creates 32 bins </a:t>
            </a:r>
          </a:p>
        </p:txBody>
      </p:sp>
      <p:sp>
        <p:nvSpPr>
          <p:cNvPr id="6" name="TextBox 5"/>
          <p:cNvSpPr txBox="1"/>
          <p:nvPr/>
        </p:nvSpPr>
        <p:spPr>
          <a:xfrm>
            <a:off x="152400" y="1524000"/>
            <a:ext cx="8839200" cy="3477875"/>
          </a:xfrm>
          <a:prstGeom prst="rect">
            <a:avLst/>
          </a:prstGeom>
          <a:solidFill>
            <a:srgbClr val="FFFFCC"/>
          </a:solidFill>
          <a:ln w="19050">
            <a:solidFill>
              <a:schemeClr val="tx1"/>
            </a:solidFill>
          </a:ln>
        </p:spPr>
        <p:txBody>
          <a:bodyPr wrap="square" rtlCol="0">
            <a:spAutoFit/>
          </a:bodyPr>
          <a:lstStyle/>
          <a:p>
            <a:pPr marL="0" lvl="3"/>
            <a:r>
              <a:rPr lang="en-US" sz="2200" spc="-150" noProof="1" smtClean="0">
                <a:latin typeface="Courier New" pitchFamily="49" charset="0"/>
                <a:cs typeface="Courier New" pitchFamily="49" charset="0"/>
              </a:rPr>
              <a:t>class Packet;</a:t>
            </a:r>
          </a:p>
          <a:p>
            <a:pPr marL="0" lvl="3"/>
            <a:r>
              <a:rPr lang="en-US" sz="2200" spc="-150" noProof="1" smtClean="0">
                <a:latin typeface="Courier New" pitchFamily="49" charset="0"/>
                <a:cs typeface="Courier New" pitchFamily="49" charset="0"/>
              </a:rPr>
              <a:t>  rand bit [2:0] hdr_len;</a:t>
            </a:r>
          </a:p>
          <a:p>
            <a:pPr marL="0" lvl="3"/>
            <a:r>
              <a:rPr lang="en-US" sz="2200" spc="-150" noProof="1" smtClean="0">
                <a:latin typeface="Courier New" pitchFamily="49" charset="0"/>
                <a:cs typeface="Courier New" pitchFamily="49" charset="0"/>
              </a:rPr>
              <a:t>  rand bit [3:0] payload_len;</a:t>
            </a:r>
          </a:p>
          <a:p>
            <a:pPr marL="0" lvl="3"/>
            <a:r>
              <a:rPr lang="en-US" sz="2200" spc="-150" noProof="1" smtClean="0">
                <a:latin typeface="Courier New" pitchFamily="49" charset="0"/>
                <a:cs typeface="Courier New" pitchFamily="49" charset="0"/>
              </a:rPr>
              <a:t>  rand bit [3:0] kind;</a:t>
            </a:r>
          </a:p>
          <a:p>
            <a:pPr marL="0" lvl="3"/>
            <a:r>
              <a:rPr lang="en-US" sz="2200" spc="-150" noProof="1" smtClean="0">
                <a:latin typeface="Courier New" pitchFamily="49" charset="0"/>
                <a:cs typeface="Courier New" pitchFamily="49" charset="0"/>
              </a:rPr>
              <a:t>endclass </a:t>
            </a:r>
          </a:p>
          <a:p>
            <a:pPr marL="0" lvl="3"/>
            <a:r>
              <a:rPr lang="en-US" sz="2200" spc="-150" noProof="1" smtClean="0">
                <a:latin typeface="Courier New" pitchFamily="49" charset="0"/>
                <a:cs typeface="Courier New" pitchFamily="49" charset="0"/>
              </a:rPr>
              <a:t>Packet p;</a:t>
            </a:r>
          </a:p>
          <a:p>
            <a:pPr marL="0" lvl="3"/>
            <a:r>
              <a:rPr lang="en-US" sz="2200" spc="-150" noProof="1" smtClean="0">
                <a:latin typeface="Courier New" pitchFamily="49" charset="0"/>
                <a:cs typeface="Courier New" pitchFamily="49" charset="0"/>
              </a:rPr>
              <a:t>covergroup CovLen;</a:t>
            </a:r>
          </a:p>
          <a:p>
            <a:pPr marL="0" lvl="3"/>
            <a:r>
              <a:rPr lang="en-US" sz="2200" spc="-150" noProof="1" smtClean="0">
                <a:latin typeface="Courier New" pitchFamily="49" charset="0"/>
                <a:cs typeface="Courier New" pitchFamily="49" charset="0"/>
              </a:rPr>
              <a:t>   len16: coverpoint (p.hdr_len + p.payload_len);</a:t>
            </a:r>
          </a:p>
          <a:p>
            <a:pPr marL="0" lvl="3"/>
            <a:r>
              <a:rPr lang="en-US" sz="2200" spc="-150" noProof="1" smtClean="0">
                <a:latin typeface="Courier New" pitchFamily="49" charset="0"/>
                <a:cs typeface="Courier New" pitchFamily="49" charset="0"/>
              </a:rPr>
              <a:t>   len32: coverpoint (p.hdr_len + p.payload_len + 5'b0);</a:t>
            </a:r>
          </a:p>
          <a:p>
            <a:pPr marL="0" lvl="3"/>
            <a:r>
              <a:rPr lang="en-US" sz="2200" spc="-150" noProof="1" smtClean="0">
                <a:latin typeface="Courier New" pitchFamily="49" charset="0"/>
                <a:cs typeface="Courier New" pitchFamily="49" charset="0"/>
              </a:rPr>
              <a:t>endgroup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uiExpand="1" build="p"/>
      <p:bldP spid="6" grpId="0" uiExpand="1"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81001" y="2819400"/>
            <a:ext cx="8534400" cy="3816429"/>
          </a:xfrm>
          <a:prstGeom prst="rect">
            <a:avLst/>
          </a:prstGeom>
          <a:solidFill>
            <a:srgbClr val="CCFFCC"/>
          </a:solidFill>
          <a:ln w="19050">
            <a:solidFill>
              <a:schemeClr val="tx1"/>
            </a:solidFill>
          </a:ln>
        </p:spPr>
        <p:txBody>
          <a:bodyPr wrap="square" rtlCol="0">
            <a:spAutoFit/>
          </a:bodyPr>
          <a:lstStyle/>
          <a:p>
            <a:r>
              <a:rPr lang="en-US" sz="2200" spc="-150" noProof="1" smtClean="0">
                <a:latin typeface="Courier New" pitchFamily="49" charset="0"/>
                <a:cs typeface="Courier New" pitchFamily="49" charset="0"/>
              </a:rPr>
              <a:t> # Covergroup                   Metric  Goal/ Status                    </a:t>
            </a:r>
          </a:p>
          <a:p>
            <a:r>
              <a:rPr lang="en-US" sz="2200" spc="-150" noProof="1" smtClean="0">
                <a:latin typeface="Courier New" pitchFamily="49" charset="0"/>
                <a:cs typeface="Courier New" pitchFamily="49" charset="0"/>
              </a:rPr>
              <a:t>#                                        At Least                           </a:t>
            </a:r>
          </a:p>
          <a:p>
            <a:r>
              <a:rPr lang="en-US" sz="2200" spc="-150" noProof="1" smtClean="0">
                <a:latin typeface="Courier New" pitchFamily="49" charset="0"/>
                <a:cs typeface="Courier New" pitchFamily="49" charset="0"/>
              </a:rPr>
              <a:t># ----------------------------------------------------</a:t>
            </a:r>
          </a:p>
          <a:p>
            <a:r>
              <a:rPr lang="en-US" sz="2200" spc="-150" noProof="1" smtClean="0">
                <a:latin typeface="Courier New" pitchFamily="49" charset="0"/>
                <a:cs typeface="Courier New" pitchFamily="49" charset="0"/>
              </a:rPr>
              <a:t>#  TYPE /top/test/CovLen         100.0%  100 Covered                   </a:t>
            </a:r>
          </a:p>
          <a:p>
            <a:r>
              <a:rPr lang="en-US" sz="2200" spc="-150" noProof="1" smtClean="0">
                <a:latin typeface="Courier New" pitchFamily="49" charset="0"/>
                <a:cs typeface="Courier New" pitchFamily="49" charset="0"/>
              </a:rPr>
              <a:t>#     Coverpoint CovLen::len     100.0%  100 Covered                   </a:t>
            </a:r>
          </a:p>
          <a:p>
            <a:r>
              <a:rPr lang="en-US" sz="2200" spc="-150" noProof="1" smtClean="0">
                <a:latin typeface="Courier New" pitchFamily="49" charset="0"/>
                <a:cs typeface="Courier New" pitchFamily="49" charset="0"/>
              </a:rPr>
              <a:t>#         covered/total bins:      23     23 </a:t>
            </a:r>
          </a:p>
          <a:p>
            <a:r>
              <a:rPr lang="en-US" sz="2200" spc="-150" noProof="1" smtClean="0">
                <a:latin typeface="Courier New" pitchFamily="49" charset="0"/>
                <a:cs typeface="Courier New" pitchFamily="49" charset="0"/>
              </a:rPr>
              <a:t>#         bin len[0]                7      1 Covered                   </a:t>
            </a:r>
          </a:p>
          <a:p>
            <a:r>
              <a:rPr lang="en-US" sz="2200" spc="-150" noProof="1" smtClean="0">
                <a:latin typeface="Courier New" pitchFamily="49" charset="0"/>
                <a:cs typeface="Courier New" pitchFamily="49" charset="0"/>
              </a:rPr>
              <a:t>#         bin len[1]               17      1 Covered                   </a:t>
            </a:r>
          </a:p>
          <a:p>
            <a:r>
              <a:rPr lang="en-US" sz="2200" spc="-150" noProof="1" smtClean="0">
                <a:latin typeface="Courier New" pitchFamily="49" charset="0"/>
                <a:cs typeface="Courier New" pitchFamily="49" charset="0"/>
              </a:rPr>
              <a:t>.......</a:t>
            </a:r>
          </a:p>
          <a:p>
            <a:r>
              <a:rPr lang="en-US" sz="2200" spc="-150" noProof="1" smtClean="0">
                <a:latin typeface="Courier New" pitchFamily="49" charset="0"/>
                <a:cs typeface="Courier New" pitchFamily="49" charset="0"/>
              </a:rPr>
              <a:t>#         bin len[21]              12      1 Covered                   </a:t>
            </a:r>
          </a:p>
          <a:p>
            <a:r>
              <a:rPr lang="en-US" sz="2200" spc="-150" noProof="1" smtClean="0">
                <a:latin typeface="Courier New" pitchFamily="49" charset="0"/>
                <a:cs typeface="Courier New" pitchFamily="49" charset="0"/>
              </a:rPr>
              <a:t>#         bin len[22]               9      1 Covered</a:t>
            </a:r>
          </a:p>
        </p:txBody>
      </p:sp>
      <p:sp>
        <p:nvSpPr>
          <p:cNvPr id="4" name="Footer Placeholder 3"/>
          <p:cNvSpPr>
            <a:spLocks noGrp="1"/>
          </p:cNvSpPr>
          <p:nvPr>
            <p:ph type="ftr" sz="quarter" idx="11"/>
          </p:nvPr>
        </p:nvSpPr>
        <p:spPr>
          <a:xfrm>
            <a:off x="3124200" y="6356350"/>
            <a:ext cx="3505200" cy="365125"/>
          </a:xfrm>
        </p:spPr>
        <p:txBody>
          <a:bodyPr/>
          <a:lstStyle/>
          <a:p>
            <a:r>
              <a:rPr lang="en-US" smtClean="0"/>
              <a:t>Chapter 9 Copyright 2011 G. Tumbush, C. Spear v1.1</a:t>
            </a:r>
            <a:endParaRPr lang="en-US" dirty="0"/>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dirty="0" smtClean="0"/>
              <a:t>9.6.4 Sampling Expressions (cont)</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17</a:t>
            </a:fld>
            <a:endParaRPr lang="en-US" dirty="0"/>
          </a:p>
        </p:txBody>
      </p:sp>
      <p:sp>
        <p:nvSpPr>
          <p:cNvPr id="26" name="TextBox 25"/>
          <p:cNvSpPr txBox="1"/>
          <p:nvPr/>
        </p:nvSpPr>
        <p:spPr>
          <a:xfrm>
            <a:off x="381000" y="609603"/>
            <a:ext cx="8305800" cy="461665"/>
          </a:xfrm>
          <a:prstGeom prst="rect">
            <a:avLst/>
          </a:prstGeom>
          <a:noFill/>
          <a:ln>
            <a:noFill/>
          </a:ln>
        </p:spPr>
        <p:txBody>
          <a:bodyPr wrap="square" rtlCol="0">
            <a:spAutoFit/>
          </a:bodyPr>
          <a:lstStyle/>
          <a:p>
            <a:r>
              <a:rPr lang="en-US" sz="2400" dirty="0" smtClean="0"/>
              <a:t>Explicitly specify bins if expected # of bins is not a power of 2 </a:t>
            </a:r>
          </a:p>
        </p:txBody>
      </p:sp>
      <p:sp>
        <p:nvSpPr>
          <p:cNvPr id="6" name="TextBox 5"/>
          <p:cNvSpPr txBox="1"/>
          <p:nvPr/>
        </p:nvSpPr>
        <p:spPr>
          <a:xfrm>
            <a:off x="304800" y="1219200"/>
            <a:ext cx="8170827" cy="1446550"/>
          </a:xfrm>
          <a:prstGeom prst="rect">
            <a:avLst/>
          </a:prstGeom>
          <a:solidFill>
            <a:srgbClr val="FFFFCC"/>
          </a:solidFill>
          <a:ln w="19050">
            <a:solidFill>
              <a:schemeClr val="tx1"/>
            </a:solidFill>
          </a:ln>
        </p:spPr>
        <p:txBody>
          <a:bodyPr wrap="none" rtlCol="0">
            <a:spAutoFit/>
          </a:bodyPr>
          <a:lstStyle/>
          <a:p>
            <a:pPr marL="0" lvl="3"/>
            <a:r>
              <a:rPr lang="en-US" sz="2200" spc="-150" noProof="1" smtClean="0">
                <a:latin typeface="Courier New" pitchFamily="49" charset="0"/>
                <a:cs typeface="Courier New" pitchFamily="49" charset="0"/>
              </a:rPr>
              <a:t>covergroup CovLen;</a:t>
            </a:r>
          </a:p>
          <a:p>
            <a:pPr marL="0" lvl="3"/>
            <a:r>
              <a:rPr lang="en-US" sz="2200" spc="-150" noProof="1" smtClean="0">
                <a:latin typeface="Courier New" pitchFamily="49" charset="0"/>
                <a:cs typeface="Courier New" pitchFamily="49" charset="0"/>
              </a:rPr>
              <a:t>   len: coverpoint (p.hdr_len + p.payload_len + 5'b0)</a:t>
            </a:r>
          </a:p>
          <a:p>
            <a:pPr marL="0" lvl="3"/>
            <a:r>
              <a:rPr lang="en-US" sz="2200" spc="-150" noProof="1" smtClean="0">
                <a:latin typeface="Courier New" pitchFamily="49" charset="0"/>
                <a:cs typeface="Courier New" pitchFamily="49" charset="0"/>
              </a:rPr>
              <a:t>                   {bins len[] = {[0:22]}; }</a:t>
            </a:r>
          </a:p>
          <a:p>
            <a:pPr marL="0" lvl="3"/>
            <a:r>
              <a:rPr lang="en-US" sz="2200" spc="-150" noProof="1" smtClean="0">
                <a:latin typeface="Courier New" pitchFamily="49" charset="0"/>
                <a:cs typeface="Courier New" pitchFamily="49" charset="0"/>
              </a:rPr>
              <a:t>endgroup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uiExpand="1"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28600" y="3657601"/>
            <a:ext cx="8534400" cy="3139321"/>
          </a:xfrm>
          <a:prstGeom prst="rect">
            <a:avLst/>
          </a:prstGeom>
          <a:solidFill>
            <a:srgbClr val="CCFFCC"/>
          </a:solidFill>
          <a:ln w="19050">
            <a:solidFill>
              <a:schemeClr val="tx1"/>
            </a:solidFill>
          </a:ln>
        </p:spPr>
        <p:txBody>
          <a:bodyPr wrap="square" rtlCol="0">
            <a:spAutoFit/>
          </a:bodyPr>
          <a:lstStyle/>
          <a:p>
            <a:r>
              <a:rPr lang="en-US" sz="2200" spc="-300" noProof="1" smtClean="0">
                <a:latin typeface="Courier New" pitchFamily="49" charset="0"/>
                <a:cs typeface="Courier New" pitchFamily="49" charset="0"/>
              </a:rPr>
              <a:t># TYPE /top/test/CovKind               100.0%  100 Covered                   </a:t>
            </a:r>
          </a:p>
          <a:p>
            <a:r>
              <a:rPr lang="en-US" sz="2200" spc="-300" noProof="1" smtClean="0">
                <a:latin typeface="Courier New" pitchFamily="49" charset="0"/>
                <a:cs typeface="Courier New" pitchFamily="49" charset="0"/>
              </a:rPr>
              <a:t># Coverpoint CovKind::#coverpoint__0#  100.0%  100 Covered                   </a:t>
            </a:r>
          </a:p>
          <a:p>
            <a:r>
              <a:rPr lang="en-US" sz="2200" spc="-300" noProof="1" smtClean="0">
                <a:latin typeface="Courier New" pitchFamily="49" charset="0"/>
                <a:cs typeface="Courier New" pitchFamily="49" charset="0"/>
              </a:rPr>
              <a:t># covered/total bins:                   10      10                           </a:t>
            </a:r>
          </a:p>
          <a:p>
            <a:r>
              <a:rPr lang="en-US" sz="2200" spc="-300" noProof="1" smtClean="0">
                <a:latin typeface="Courier New" pitchFamily="49" charset="0"/>
                <a:cs typeface="Courier New" pitchFamily="49" charset="0"/>
              </a:rPr>
              <a:t>#    bin zero                           48       1 Covered                   </a:t>
            </a:r>
          </a:p>
          <a:p>
            <a:r>
              <a:rPr lang="en-US" sz="2200" spc="-300" noProof="1" smtClean="0">
                <a:latin typeface="Courier New" pitchFamily="49" charset="0"/>
                <a:cs typeface="Courier New" pitchFamily="49" charset="0"/>
              </a:rPr>
              <a:t>#    bin lo                            252       1 Covered         </a:t>
            </a:r>
          </a:p>
          <a:p>
            <a:r>
              <a:rPr lang="en-US" sz="2200" spc="-300" noProof="1" smtClean="0">
                <a:latin typeface="Courier New" pitchFamily="49" charset="0"/>
                <a:cs typeface="Courier New" pitchFamily="49" charset="0"/>
              </a:rPr>
              <a:t>#    bin hi[8]                          61       1 Covered                   </a:t>
            </a:r>
          </a:p>
          <a:p>
            <a:r>
              <a:rPr lang="en-US" sz="2200" spc="-300" noProof="1" smtClean="0">
                <a:latin typeface="Courier New" pitchFamily="49" charset="0"/>
                <a:cs typeface="Courier New" pitchFamily="49" charset="0"/>
              </a:rPr>
              <a:t>      ....</a:t>
            </a:r>
          </a:p>
          <a:p>
            <a:r>
              <a:rPr lang="en-US" sz="2200" spc="-300" noProof="1" smtClean="0">
                <a:latin typeface="Courier New" pitchFamily="49" charset="0"/>
                <a:cs typeface="Courier New" pitchFamily="49" charset="0"/>
              </a:rPr>
              <a:t>#    bin hi[15]                         70       1 Covered   </a:t>
            </a:r>
          </a:p>
          <a:p>
            <a:r>
              <a:rPr lang="en-US" sz="2200" spc="-300" noProof="1" smtClean="0">
                <a:latin typeface="Courier New" pitchFamily="49" charset="0"/>
                <a:cs typeface="Courier New" pitchFamily="49" charset="0"/>
              </a:rPr>
              <a:t>#    default bin misc                  174       Occurred           </a:t>
            </a:r>
          </a:p>
        </p:txBody>
      </p:sp>
      <p:sp>
        <p:nvSpPr>
          <p:cNvPr id="4" name="Footer Placeholder 3"/>
          <p:cNvSpPr>
            <a:spLocks noGrp="1"/>
          </p:cNvSpPr>
          <p:nvPr>
            <p:ph type="ftr" sz="quarter" idx="11"/>
          </p:nvPr>
        </p:nvSpPr>
        <p:spPr>
          <a:xfrm>
            <a:off x="3124200" y="6356350"/>
            <a:ext cx="3505200" cy="365125"/>
          </a:xfrm>
        </p:spPr>
        <p:txBody>
          <a:bodyPr/>
          <a:lstStyle/>
          <a:p>
            <a:r>
              <a:rPr lang="en-US" smtClean="0"/>
              <a:t>Chapter 9 Copyright 2011 G. Tumbush, C. Spear v1.1</a:t>
            </a:r>
            <a:endParaRPr lang="en-US" dirty="0"/>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dirty="0" smtClean="0"/>
              <a:t>9.6.6 Naming the cover bins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18</a:t>
            </a:fld>
            <a:endParaRPr lang="en-US" dirty="0"/>
          </a:p>
        </p:txBody>
      </p:sp>
      <p:sp>
        <p:nvSpPr>
          <p:cNvPr id="26" name="TextBox 25"/>
          <p:cNvSpPr txBox="1"/>
          <p:nvPr/>
        </p:nvSpPr>
        <p:spPr>
          <a:xfrm>
            <a:off x="381000" y="609603"/>
            <a:ext cx="8305800" cy="461665"/>
          </a:xfrm>
          <a:prstGeom prst="rect">
            <a:avLst/>
          </a:prstGeom>
          <a:noFill/>
          <a:ln>
            <a:noFill/>
          </a:ln>
        </p:spPr>
        <p:txBody>
          <a:bodyPr wrap="square" rtlCol="0">
            <a:spAutoFit/>
          </a:bodyPr>
          <a:lstStyle/>
          <a:p>
            <a:r>
              <a:rPr lang="en-US" sz="2400" dirty="0" smtClean="0"/>
              <a:t>Define ranges for coverpoints and name the ranges</a:t>
            </a:r>
          </a:p>
        </p:txBody>
      </p:sp>
      <p:sp>
        <p:nvSpPr>
          <p:cNvPr id="6" name="TextBox 5"/>
          <p:cNvSpPr txBox="1"/>
          <p:nvPr/>
        </p:nvSpPr>
        <p:spPr>
          <a:xfrm>
            <a:off x="533400" y="1066800"/>
            <a:ext cx="4602542" cy="2462213"/>
          </a:xfrm>
          <a:prstGeom prst="rect">
            <a:avLst/>
          </a:prstGeom>
          <a:solidFill>
            <a:srgbClr val="FFFFCC"/>
          </a:solidFill>
          <a:ln w="19050">
            <a:solidFill>
              <a:schemeClr val="tx1"/>
            </a:solidFill>
          </a:ln>
        </p:spPr>
        <p:txBody>
          <a:bodyPr wrap="none" rtlCol="0">
            <a:spAutoFit/>
          </a:bodyPr>
          <a:lstStyle/>
          <a:p>
            <a:pPr marL="0" lvl="3"/>
            <a:r>
              <a:rPr lang="en-US" sz="2200" noProof="1" smtClean="0">
                <a:latin typeface="Courier New" pitchFamily="49" charset="0"/>
                <a:cs typeface="Courier New" pitchFamily="49" charset="0"/>
              </a:rPr>
              <a:t>covergroup CovKind;</a:t>
            </a:r>
          </a:p>
          <a:p>
            <a:pPr marL="0" lvl="3"/>
            <a:r>
              <a:rPr lang="en-US" sz="2200" noProof="1" smtClean="0">
                <a:latin typeface="Courier New" pitchFamily="49" charset="0"/>
                <a:cs typeface="Courier New" pitchFamily="49" charset="0"/>
              </a:rPr>
              <a:t>    coverpoint p.kind {</a:t>
            </a:r>
          </a:p>
          <a:p>
            <a:pPr marL="0" lvl="3"/>
            <a:r>
              <a:rPr lang="en-US" sz="2200" noProof="1" smtClean="0">
                <a:latin typeface="Courier New" pitchFamily="49" charset="0"/>
                <a:cs typeface="Courier New" pitchFamily="49" charset="0"/>
              </a:rPr>
              <a:t>    bins zero = {0}; </a:t>
            </a:r>
          </a:p>
          <a:p>
            <a:pPr marL="0" lvl="3"/>
            <a:r>
              <a:rPr lang="en-US" sz="2200" noProof="1" smtClean="0">
                <a:latin typeface="Courier New" pitchFamily="49" charset="0"/>
                <a:cs typeface="Courier New" pitchFamily="49" charset="0"/>
              </a:rPr>
              <a:t>    bins lo = {[1:3], 5}; </a:t>
            </a:r>
          </a:p>
          <a:p>
            <a:pPr marL="0" lvl="3"/>
            <a:r>
              <a:rPr lang="en-US" sz="2200" noProof="1" smtClean="0">
                <a:latin typeface="Courier New" pitchFamily="49" charset="0"/>
                <a:cs typeface="Courier New" pitchFamily="49" charset="0"/>
              </a:rPr>
              <a:t>    bins hi[] = {[8:$]}; </a:t>
            </a:r>
          </a:p>
          <a:p>
            <a:pPr marL="0" lvl="3"/>
            <a:r>
              <a:rPr lang="en-US" sz="2200" noProof="1" smtClean="0">
                <a:latin typeface="Courier New" pitchFamily="49" charset="0"/>
                <a:cs typeface="Courier New" pitchFamily="49" charset="0"/>
              </a:rPr>
              <a:t>    bins misc = default; }</a:t>
            </a:r>
          </a:p>
          <a:p>
            <a:pPr marL="0" lvl="3"/>
            <a:r>
              <a:rPr lang="en-US" sz="2200" noProof="1" smtClean="0">
                <a:latin typeface="Courier New" pitchFamily="49" charset="0"/>
                <a:cs typeface="Courier New" pitchFamily="49" charset="0"/>
              </a:rPr>
              <a:t>endgroup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uiExpand="1"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9 Copyright 2011 G. Tumbush, C. Spear v1.1</a:t>
            </a:r>
            <a:endParaRPr lang="en-US" dirty="0"/>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dirty="0" smtClean="0"/>
              <a:t>Exercise 2</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19</a:t>
            </a:fld>
            <a:endParaRPr lang="en-US" dirty="0"/>
          </a:p>
        </p:txBody>
      </p:sp>
      <p:sp>
        <p:nvSpPr>
          <p:cNvPr id="26" name="TextBox 25"/>
          <p:cNvSpPr txBox="1"/>
          <p:nvPr/>
        </p:nvSpPr>
        <p:spPr>
          <a:xfrm>
            <a:off x="457200" y="2743200"/>
            <a:ext cx="8305800" cy="3416320"/>
          </a:xfrm>
          <a:prstGeom prst="rect">
            <a:avLst/>
          </a:prstGeom>
          <a:solidFill>
            <a:srgbClr val="FFFFCC"/>
          </a:solidFill>
          <a:ln>
            <a:solidFill>
              <a:schemeClr val="tx1"/>
            </a:solidFill>
          </a:ln>
        </p:spPr>
        <p:txBody>
          <a:bodyPr wrap="square" rtlCol="0">
            <a:spAutoFit/>
          </a:bodyPr>
          <a:lstStyle/>
          <a:p>
            <a:r>
              <a:rPr lang="en-US" sz="2400" noProof="1" smtClean="0">
                <a:latin typeface="Courier New" pitchFamily="49" charset="0"/>
                <a:cs typeface="Courier New" pitchFamily="49" charset="0"/>
              </a:rPr>
              <a:t>typedef enum {ADD, SUB, MULT, DIV} opcode_e; </a:t>
            </a:r>
          </a:p>
          <a:p>
            <a:r>
              <a:rPr lang="en-US" sz="2400" noProof="1" smtClean="0">
                <a:latin typeface="Courier New" pitchFamily="49" charset="0"/>
                <a:cs typeface="Courier New" pitchFamily="49" charset="0"/>
              </a:rPr>
              <a:t>   </a:t>
            </a:r>
          </a:p>
          <a:p>
            <a:r>
              <a:rPr lang="en-US" sz="2400" noProof="1" smtClean="0">
                <a:latin typeface="Courier New" pitchFamily="49" charset="0"/>
                <a:cs typeface="Courier New" pitchFamily="49" charset="0"/>
              </a:rPr>
              <a:t>class Transaction;</a:t>
            </a:r>
          </a:p>
          <a:p>
            <a:r>
              <a:rPr lang="en-US" sz="2400" noProof="1" smtClean="0">
                <a:latin typeface="Courier New" pitchFamily="49" charset="0"/>
                <a:cs typeface="Courier New" pitchFamily="49" charset="0"/>
              </a:rPr>
              <a:t>   rand opcode_e opcode;</a:t>
            </a:r>
          </a:p>
          <a:p>
            <a:r>
              <a:rPr lang="en-US" sz="2400" noProof="1" smtClean="0">
                <a:latin typeface="Courier New" pitchFamily="49" charset="0"/>
                <a:cs typeface="Courier New" pitchFamily="49" charset="0"/>
              </a:rPr>
              <a:t>   rand byte operand1;</a:t>
            </a:r>
          </a:p>
          <a:p>
            <a:r>
              <a:rPr lang="en-US" sz="2400" noProof="1" smtClean="0">
                <a:latin typeface="Courier New" pitchFamily="49" charset="0"/>
                <a:cs typeface="Courier New" pitchFamily="49" charset="0"/>
              </a:rPr>
              <a:t>   rand byte operand2;</a:t>
            </a:r>
          </a:p>
          <a:p>
            <a:r>
              <a:rPr lang="en-US" sz="2400" noProof="1" smtClean="0">
                <a:latin typeface="Courier New" pitchFamily="49" charset="0"/>
                <a:cs typeface="Courier New" pitchFamily="49" charset="0"/>
              </a:rPr>
              <a:t>endclass </a:t>
            </a:r>
          </a:p>
          <a:p>
            <a:endParaRPr lang="en-US" sz="2400" noProof="1" smtClean="0">
              <a:latin typeface="Courier New" pitchFamily="49" charset="0"/>
              <a:cs typeface="Courier New" pitchFamily="49" charset="0"/>
            </a:endParaRPr>
          </a:p>
          <a:p>
            <a:r>
              <a:rPr lang="en-US" sz="2400" noProof="1" smtClean="0">
                <a:latin typeface="Courier New" pitchFamily="49" charset="0"/>
                <a:cs typeface="Courier New" pitchFamily="49" charset="0"/>
              </a:rPr>
              <a:t>Transaction tr;</a:t>
            </a:r>
          </a:p>
        </p:txBody>
      </p:sp>
      <p:sp>
        <p:nvSpPr>
          <p:cNvPr id="6" name="TextBox 5"/>
          <p:cNvSpPr txBox="1"/>
          <p:nvPr/>
        </p:nvSpPr>
        <p:spPr>
          <a:xfrm>
            <a:off x="381000" y="685800"/>
            <a:ext cx="8153400" cy="1938992"/>
          </a:xfrm>
          <a:prstGeom prst="rect">
            <a:avLst/>
          </a:prstGeom>
          <a:noFill/>
        </p:spPr>
        <p:txBody>
          <a:bodyPr wrap="square" rtlCol="0">
            <a:spAutoFit/>
          </a:bodyPr>
          <a:lstStyle/>
          <a:p>
            <a:r>
              <a:rPr lang="en-US" sz="2400" dirty="0" smtClean="0"/>
              <a:t>Expand the last exercise to cover the test plan requirement, “Operand1 shall take on the values maximum negative (-128), zero, and maximum positive (127).” Define a coverage bin for each of these values as well as a default bin. Label the coverpoint </a:t>
            </a:r>
            <a:r>
              <a:rPr lang="en-US" sz="2200" dirty="0" smtClean="0">
                <a:latin typeface="Courier New" pitchFamily="49" charset="0"/>
                <a:cs typeface="Courier New" pitchFamily="49" charset="0"/>
              </a:rPr>
              <a:t>operand1_cp</a:t>
            </a:r>
            <a:r>
              <a:rPr lang="en-US" sz="2400" dirty="0" smtClean="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9 Copyright 2011 G. Tumbush, C. Spear v1.1</a:t>
            </a:r>
            <a:endParaRPr lang="en-US" dirty="0"/>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dirty="0" smtClean="0"/>
              <a:t>Functional Coverage is: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a:t>
            </a:fld>
            <a:endParaRPr lang="en-US" dirty="0"/>
          </a:p>
        </p:txBody>
      </p:sp>
      <p:sp>
        <p:nvSpPr>
          <p:cNvPr id="5" name="TextBox 4"/>
          <p:cNvSpPr txBox="1"/>
          <p:nvPr/>
        </p:nvSpPr>
        <p:spPr>
          <a:xfrm>
            <a:off x="381000" y="914400"/>
            <a:ext cx="8153400" cy="4081117"/>
          </a:xfrm>
          <a:prstGeom prst="rect">
            <a:avLst/>
          </a:prstGeom>
          <a:noFill/>
        </p:spPr>
        <p:txBody>
          <a:bodyPr wrap="square" rtlCol="0">
            <a:spAutoFit/>
          </a:bodyPr>
          <a:lstStyle/>
          <a:p>
            <a:pPr>
              <a:lnSpc>
                <a:spcPct val="90000"/>
              </a:lnSpc>
              <a:buFont typeface="Arial" pitchFamily="34" charset="0"/>
              <a:buChar char="•"/>
            </a:pPr>
            <a:r>
              <a:rPr lang="en-US" sz="2400" dirty="0" smtClean="0"/>
              <a:t>A measure of which design features have been exercised.</a:t>
            </a:r>
          </a:p>
          <a:p>
            <a:pPr>
              <a:lnSpc>
                <a:spcPct val="90000"/>
              </a:lnSpc>
              <a:buFont typeface="Arial" pitchFamily="34" charset="0"/>
              <a:buChar char="•"/>
            </a:pPr>
            <a:r>
              <a:rPr lang="en-US" sz="2400" dirty="0" smtClean="0"/>
              <a:t>You’ve already performed functional coverage manually</a:t>
            </a:r>
          </a:p>
          <a:p>
            <a:pPr>
              <a:lnSpc>
                <a:spcPct val="90000"/>
              </a:lnSpc>
              <a:buFont typeface="Arial" pitchFamily="34" charset="0"/>
              <a:buChar char="•"/>
            </a:pPr>
            <a:endParaRPr lang="en-US" sz="2400" dirty="0" smtClean="0"/>
          </a:p>
          <a:p>
            <a:pPr>
              <a:lnSpc>
                <a:spcPct val="90000"/>
              </a:lnSpc>
              <a:buFont typeface="Arial" pitchFamily="34" charset="0"/>
              <a:buChar char="•"/>
            </a:pPr>
            <a:endParaRPr lang="en-US" sz="2400" dirty="0" smtClean="0"/>
          </a:p>
          <a:p>
            <a:pPr>
              <a:lnSpc>
                <a:spcPct val="90000"/>
              </a:lnSpc>
              <a:buFont typeface="Arial" pitchFamily="34" charset="0"/>
              <a:buChar char="•"/>
            </a:pPr>
            <a:endParaRPr lang="en-US" sz="2400" dirty="0" smtClean="0"/>
          </a:p>
          <a:p>
            <a:pPr>
              <a:lnSpc>
                <a:spcPct val="90000"/>
              </a:lnSpc>
              <a:buFont typeface="Arial" pitchFamily="34" charset="0"/>
              <a:buChar char="•"/>
            </a:pPr>
            <a:endParaRPr lang="en-US" sz="2400" dirty="0" smtClean="0"/>
          </a:p>
          <a:p>
            <a:pPr>
              <a:lnSpc>
                <a:spcPct val="90000"/>
              </a:lnSpc>
              <a:buFont typeface="Arial" pitchFamily="34" charset="0"/>
              <a:buChar char="•"/>
            </a:pPr>
            <a:endParaRPr lang="en-US" sz="2400" dirty="0" smtClean="0"/>
          </a:p>
          <a:p>
            <a:pPr>
              <a:lnSpc>
                <a:spcPct val="90000"/>
              </a:lnSpc>
              <a:buFont typeface="Arial" pitchFamily="34" charset="0"/>
              <a:buChar char="•"/>
            </a:pPr>
            <a:endParaRPr lang="en-US" sz="2400" dirty="0" smtClean="0"/>
          </a:p>
          <a:p>
            <a:pPr>
              <a:lnSpc>
                <a:spcPct val="90000"/>
              </a:lnSpc>
              <a:buFont typeface="Arial" pitchFamily="34" charset="0"/>
              <a:buChar char="•"/>
            </a:pPr>
            <a:endParaRPr lang="en-US" sz="2400" dirty="0" smtClean="0"/>
          </a:p>
          <a:p>
            <a:pPr>
              <a:lnSpc>
                <a:spcPct val="90000"/>
              </a:lnSpc>
              <a:buFont typeface="Arial" pitchFamily="34" charset="0"/>
              <a:buChar char="•"/>
            </a:pPr>
            <a:r>
              <a:rPr lang="en-US" sz="2400" dirty="0" smtClean="0"/>
              <a:t>But how do you know if your new random testbench tests these design features?</a:t>
            </a:r>
          </a:p>
          <a:p>
            <a:pPr>
              <a:lnSpc>
                <a:spcPct val="90000"/>
              </a:lnSpc>
              <a:buFont typeface="Arial" pitchFamily="34" charset="0"/>
              <a:buChar char="•"/>
            </a:pPr>
            <a:r>
              <a:rPr lang="en-US" sz="2400" dirty="0" smtClean="0"/>
              <a:t>What if the designer disables a design feature?</a:t>
            </a:r>
            <a:endParaRPr lang="en-US" sz="2400" dirty="0"/>
          </a:p>
        </p:txBody>
      </p:sp>
      <p:sp>
        <p:nvSpPr>
          <p:cNvPr id="6" name="TextBox 5"/>
          <p:cNvSpPr txBox="1"/>
          <p:nvPr/>
        </p:nvSpPr>
        <p:spPr>
          <a:xfrm>
            <a:off x="381000" y="1828800"/>
            <a:ext cx="2286000" cy="1569660"/>
          </a:xfrm>
          <a:prstGeom prst="rect">
            <a:avLst/>
          </a:prstGeom>
          <a:solidFill>
            <a:srgbClr val="00B0F0"/>
          </a:solidFill>
          <a:ln w="19050">
            <a:solidFill>
              <a:schemeClr val="tx1"/>
            </a:solidFill>
          </a:ln>
        </p:spPr>
        <p:txBody>
          <a:bodyPr wrap="square" rtlCol="0">
            <a:spAutoFit/>
          </a:bodyPr>
          <a:lstStyle/>
          <a:p>
            <a:r>
              <a:rPr lang="en-US" sz="2400" noProof="1" smtClean="0"/>
              <a:t>BurstWriteTest</a:t>
            </a:r>
          </a:p>
          <a:p>
            <a:r>
              <a:rPr lang="en-US" sz="2400" noProof="1" smtClean="0"/>
              <a:t>.</a:t>
            </a:r>
          </a:p>
          <a:p>
            <a:r>
              <a:rPr lang="en-US" sz="2400" noProof="1" smtClean="0"/>
              <a:t>.</a:t>
            </a:r>
          </a:p>
          <a:p>
            <a:r>
              <a:rPr lang="en-US" sz="2400" noProof="1" smtClean="0"/>
              <a:t>.</a:t>
            </a:r>
          </a:p>
        </p:txBody>
      </p:sp>
      <p:sp>
        <p:nvSpPr>
          <p:cNvPr id="9" name="TextBox 8"/>
          <p:cNvSpPr txBox="1"/>
          <p:nvPr/>
        </p:nvSpPr>
        <p:spPr>
          <a:xfrm>
            <a:off x="2895600" y="1828800"/>
            <a:ext cx="2286000" cy="1569660"/>
          </a:xfrm>
          <a:prstGeom prst="rect">
            <a:avLst/>
          </a:prstGeom>
          <a:solidFill>
            <a:srgbClr val="92D050"/>
          </a:solidFill>
          <a:ln w="19050">
            <a:solidFill>
              <a:schemeClr val="tx1"/>
            </a:solidFill>
          </a:ln>
        </p:spPr>
        <p:txBody>
          <a:bodyPr wrap="square" rtlCol="0">
            <a:spAutoFit/>
          </a:bodyPr>
          <a:lstStyle/>
          <a:p>
            <a:r>
              <a:rPr lang="en-US" sz="2400" noProof="1" smtClean="0"/>
              <a:t>BurstReadTest</a:t>
            </a:r>
          </a:p>
          <a:p>
            <a:r>
              <a:rPr lang="en-US" sz="2400" noProof="1" smtClean="0"/>
              <a:t>.</a:t>
            </a:r>
          </a:p>
          <a:p>
            <a:r>
              <a:rPr lang="en-US" sz="2400" noProof="1" smtClean="0"/>
              <a:t>.</a:t>
            </a:r>
          </a:p>
          <a:p>
            <a:r>
              <a:rPr lang="en-US" sz="2400" noProof="1" smtClean="0"/>
              <a:t>.</a:t>
            </a:r>
          </a:p>
        </p:txBody>
      </p:sp>
      <p:sp>
        <p:nvSpPr>
          <p:cNvPr id="10" name="TextBox 9"/>
          <p:cNvSpPr txBox="1"/>
          <p:nvPr/>
        </p:nvSpPr>
        <p:spPr>
          <a:xfrm>
            <a:off x="5410200" y="1828800"/>
            <a:ext cx="2286000" cy="1569660"/>
          </a:xfrm>
          <a:prstGeom prst="rect">
            <a:avLst/>
          </a:prstGeom>
          <a:solidFill>
            <a:srgbClr val="FFFF00"/>
          </a:solidFill>
          <a:ln w="19050">
            <a:solidFill>
              <a:schemeClr val="tx1"/>
            </a:solidFill>
          </a:ln>
        </p:spPr>
        <p:txBody>
          <a:bodyPr wrap="square" rtlCol="0">
            <a:spAutoFit/>
          </a:bodyPr>
          <a:lstStyle/>
          <a:p>
            <a:r>
              <a:rPr lang="en-US" sz="2400" noProof="1" smtClean="0"/>
              <a:t>WriteReadTest</a:t>
            </a:r>
          </a:p>
          <a:p>
            <a:r>
              <a:rPr lang="en-US" sz="2400" noProof="1" smtClean="0"/>
              <a:t>.</a:t>
            </a:r>
          </a:p>
          <a:p>
            <a:r>
              <a:rPr lang="en-US" sz="2400" noProof="1" smtClean="0"/>
              <a:t>.</a:t>
            </a:r>
          </a:p>
          <a:p>
            <a:r>
              <a:rPr lang="en-US" sz="2400" noProof="1" smtClean="0"/>
              <a:t>.</a:t>
            </a:r>
          </a:p>
        </p:txBody>
      </p:sp>
      <p:sp>
        <p:nvSpPr>
          <p:cNvPr id="11" name="TextBox 10"/>
          <p:cNvSpPr txBox="1"/>
          <p:nvPr/>
        </p:nvSpPr>
        <p:spPr>
          <a:xfrm>
            <a:off x="7772400" y="1905000"/>
            <a:ext cx="1371600" cy="830997"/>
          </a:xfrm>
          <a:prstGeom prst="rect">
            <a:avLst/>
          </a:prstGeom>
          <a:noFill/>
          <a:ln w="19050">
            <a:noFill/>
          </a:ln>
        </p:spPr>
        <p:txBody>
          <a:bodyPr wrap="square" rtlCol="0">
            <a:spAutoFit/>
          </a:bodyPr>
          <a:lstStyle/>
          <a:p>
            <a:r>
              <a:rPr lang="en-US" sz="48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9" grpId="0" animBg="1"/>
      <p:bldP spid="10" grpId="0" animBg="1"/>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9 Copyright 2011 G. Tumbush, C. Spear v1.1</a:t>
            </a:r>
            <a:endParaRPr lang="en-US" dirty="0"/>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dirty="0" smtClean="0"/>
              <a:t>9.6.7 Conditional Coverage</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20</a:t>
            </a:fld>
            <a:endParaRPr lang="en-US" dirty="0"/>
          </a:p>
        </p:txBody>
      </p:sp>
      <p:sp>
        <p:nvSpPr>
          <p:cNvPr id="26" name="TextBox 25"/>
          <p:cNvSpPr txBox="1"/>
          <p:nvPr/>
        </p:nvSpPr>
        <p:spPr>
          <a:xfrm>
            <a:off x="381000" y="609603"/>
            <a:ext cx="8305800" cy="2308324"/>
          </a:xfrm>
          <a:prstGeom prst="rect">
            <a:avLst/>
          </a:prstGeom>
          <a:noFill/>
          <a:ln>
            <a:noFill/>
          </a:ln>
        </p:spPr>
        <p:txBody>
          <a:bodyPr wrap="square" rtlCol="0">
            <a:spAutoFit/>
          </a:bodyPr>
          <a:lstStyle/>
          <a:p>
            <a:pPr>
              <a:buFont typeface="Arial" pitchFamily="34" charset="0"/>
              <a:buChar char="•"/>
            </a:pPr>
            <a:r>
              <a:rPr lang="en-US" sz="2400" dirty="0" smtClean="0"/>
              <a:t>Use </a:t>
            </a:r>
            <a:r>
              <a:rPr lang="en-US" sz="2200" dirty="0" smtClean="0">
                <a:latin typeface="Courier New" pitchFamily="49" charset="0"/>
                <a:cs typeface="Courier New" pitchFamily="49" charset="0"/>
              </a:rPr>
              <a:t>iff</a:t>
            </a:r>
            <a:r>
              <a:rPr lang="en-US" sz="2400" dirty="0" smtClean="0"/>
              <a:t>  to add a condition to a cover point</a:t>
            </a:r>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r>
              <a:rPr lang="en-US" sz="2400" dirty="0" smtClean="0"/>
              <a:t>Use </a:t>
            </a:r>
            <a:r>
              <a:rPr lang="en-US" sz="2200" dirty="0" smtClean="0">
                <a:latin typeface="Courier New" pitchFamily="49" charset="0"/>
                <a:cs typeface="Courier New" pitchFamily="49" charset="0"/>
              </a:rPr>
              <a:t>stop()</a:t>
            </a:r>
            <a:r>
              <a:rPr lang="en-US" sz="2400" dirty="0" smtClean="0"/>
              <a:t>/</a:t>
            </a:r>
            <a:r>
              <a:rPr lang="en-US" sz="2200" dirty="0" smtClean="0">
                <a:latin typeface="Courier New" pitchFamily="49" charset="0"/>
                <a:cs typeface="Courier New" pitchFamily="49" charset="0"/>
              </a:rPr>
              <a:t>start()</a:t>
            </a:r>
            <a:r>
              <a:rPr lang="en-US" sz="2400" dirty="0" smtClean="0"/>
              <a:t> to halt/resume collection of coverage</a:t>
            </a:r>
          </a:p>
        </p:txBody>
      </p:sp>
      <p:sp>
        <p:nvSpPr>
          <p:cNvPr id="6" name="TextBox 5"/>
          <p:cNvSpPr txBox="1"/>
          <p:nvPr/>
        </p:nvSpPr>
        <p:spPr>
          <a:xfrm>
            <a:off x="533400" y="1066800"/>
            <a:ext cx="7491153" cy="1107996"/>
          </a:xfrm>
          <a:prstGeom prst="rect">
            <a:avLst/>
          </a:prstGeom>
          <a:solidFill>
            <a:srgbClr val="FFFFCC"/>
          </a:solidFill>
          <a:ln w="19050">
            <a:solidFill>
              <a:schemeClr val="tx1"/>
            </a:solidFill>
          </a:ln>
        </p:spPr>
        <p:txBody>
          <a:bodyPr wrap="none" rtlCol="0">
            <a:spAutoFit/>
          </a:bodyPr>
          <a:lstStyle/>
          <a:p>
            <a:r>
              <a:rPr lang="en-US" sz="2200" noProof="1" smtClean="0">
                <a:latin typeface="Courier New" pitchFamily="49" charset="0"/>
                <a:cs typeface="Courier New" pitchFamily="49" charset="0"/>
              </a:rPr>
              <a:t>covergroup CoverPort;</a:t>
            </a:r>
          </a:p>
          <a:p>
            <a:r>
              <a:rPr lang="en-US" sz="2200" noProof="1" smtClean="0">
                <a:latin typeface="Courier New" pitchFamily="49" charset="0"/>
                <a:cs typeface="Courier New" pitchFamily="49" charset="0"/>
              </a:rPr>
              <a:t>    coverpoint tr.port iff (!bus_if.reset);</a:t>
            </a:r>
          </a:p>
          <a:p>
            <a:r>
              <a:rPr lang="en-US" sz="2200" noProof="1" smtClean="0">
                <a:latin typeface="Courier New" pitchFamily="49" charset="0"/>
                <a:cs typeface="Courier New" pitchFamily="49" charset="0"/>
              </a:rPr>
              <a:t>endgroup</a:t>
            </a:r>
          </a:p>
        </p:txBody>
      </p:sp>
      <p:sp>
        <p:nvSpPr>
          <p:cNvPr id="10" name="TextBox 9"/>
          <p:cNvSpPr txBox="1"/>
          <p:nvPr/>
        </p:nvSpPr>
        <p:spPr>
          <a:xfrm>
            <a:off x="609600" y="3048000"/>
            <a:ext cx="4942379" cy="2800767"/>
          </a:xfrm>
          <a:prstGeom prst="rect">
            <a:avLst/>
          </a:prstGeom>
          <a:solidFill>
            <a:srgbClr val="FFFFCC"/>
          </a:solidFill>
          <a:ln w="19050">
            <a:solidFill>
              <a:schemeClr val="tx1"/>
            </a:solidFill>
          </a:ln>
        </p:spPr>
        <p:txBody>
          <a:bodyPr wrap="none" rtlCol="0">
            <a:spAutoFit/>
          </a:bodyPr>
          <a:lstStyle/>
          <a:p>
            <a:r>
              <a:rPr lang="en-US" sz="2200" noProof="1" smtClean="0">
                <a:latin typeface="Courier New" pitchFamily="49" charset="0"/>
                <a:cs typeface="Courier New" pitchFamily="49" charset="0"/>
              </a:rPr>
              <a:t>initial begin</a:t>
            </a:r>
          </a:p>
          <a:p>
            <a:r>
              <a:rPr lang="en-US" sz="2200" noProof="1" smtClean="0">
                <a:latin typeface="Courier New" pitchFamily="49" charset="0"/>
                <a:cs typeface="Courier New" pitchFamily="49" charset="0"/>
              </a:rPr>
              <a:t>   CovPort ck = new(); </a:t>
            </a:r>
          </a:p>
          <a:p>
            <a:r>
              <a:rPr lang="en-US" sz="2200" noProof="1" smtClean="0">
                <a:latin typeface="Courier New" pitchFamily="49" charset="0"/>
                <a:cs typeface="Courier New" pitchFamily="49" charset="0"/>
              </a:rPr>
              <a:t>   #1ns ck.stop();</a:t>
            </a:r>
          </a:p>
          <a:p>
            <a:r>
              <a:rPr lang="en-US" sz="2200" noProof="1" smtClean="0">
                <a:latin typeface="Courier New" pitchFamily="49" charset="0"/>
                <a:cs typeface="Courier New" pitchFamily="49" charset="0"/>
              </a:rPr>
              <a:t>   bus_if.reset &lt;= 1;</a:t>
            </a:r>
          </a:p>
          <a:p>
            <a:r>
              <a:rPr lang="en-US" sz="2200" noProof="1" smtClean="0">
                <a:latin typeface="Courier New" pitchFamily="49" charset="0"/>
                <a:cs typeface="Courier New" pitchFamily="49" charset="0"/>
              </a:rPr>
              <a:t>   #100ns bus_if.reset = 0; </a:t>
            </a:r>
          </a:p>
          <a:p>
            <a:r>
              <a:rPr lang="en-US" sz="2200" noProof="1" smtClean="0">
                <a:latin typeface="Courier New" pitchFamily="49" charset="0"/>
                <a:cs typeface="Courier New" pitchFamily="49" charset="0"/>
              </a:rPr>
              <a:t>   ck.start();</a:t>
            </a:r>
          </a:p>
          <a:p>
            <a:r>
              <a:rPr lang="en-US" sz="2200" noProof="1" smtClean="0">
                <a:latin typeface="Courier New" pitchFamily="49" charset="0"/>
                <a:cs typeface="Courier New" pitchFamily="49" charset="0"/>
              </a:rPr>
              <a:t>   ...</a:t>
            </a:r>
          </a:p>
          <a:p>
            <a:r>
              <a:rPr lang="en-US" sz="2200" noProof="1" smtClean="0">
                <a:latin typeface="Courier New" pitchFamily="49" charset="0"/>
                <a:cs typeface="Courier New" pitchFamily="49" charset="0"/>
              </a:rPr>
              <a:t>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bg/>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xEl>
                                              <p:pRg st="3" end="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xEl>
                                              <p:pRg st="5" end="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xEl>
                                              <p:pRg st="6" end="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uiExpand="1" build="p"/>
      <p:bldP spid="6" grpId="0" uiExpand="1" build="p" animBg="1"/>
      <p:bldP spid="10" grpId="0" uiExpand="1"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9 Copyright 2011 G. Tumbush, C. Spear v1.1</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9.6.8 Creating Bins for enumerated types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21</a:t>
            </a:fld>
            <a:endParaRPr lang="en-US" dirty="0"/>
          </a:p>
        </p:txBody>
      </p:sp>
      <p:sp>
        <p:nvSpPr>
          <p:cNvPr id="26" name="TextBox 25"/>
          <p:cNvSpPr txBox="1"/>
          <p:nvPr/>
        </p:nvSpPr>
        <p:spPr>
          <a:xfrm>
            <a:off x="381000" y="609603"/>
            <a:ext cx="8305800" cy="3416320"/>
          </a:xfrm>
          <a:prstGeom prst="rect">
            <a:avLst/>
          </a:prstGeom>
          <a:noFill/>
          <a:ln>
            <a:noFill/>
          </a:ln>
        </p:spPr>
        <p:txBody>
          <a:bodyPr wrap="square" rtlCol="0">
            <a:spAutoFit/>
          </a:bodyPr>
          <a:lstStyle/>
          <a:p>
            <a:r>
              <a:rPr lang="en-US" sz="2400" dirty="0" smtClean="0"/>
              <a:t>For enumerated types, a bin is created for each value</a:t>
            </a:r>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r>
              <a:rPr lang="en-US" sz="2400" dirty="0" smtClean="0"/>
              <a:t>To group multiple values in a single bin, define your own bins.</a:t>
            </a:r>
          </a:p>
          <a:p>
            <a:endParaRPr lang="en-US" sz="2400" dirty="0" smtClean="0"/>
          </a:p>
        </p:txBody>
      </p:sp>
      <p:sp>
        <p:nvSpPr>
          <p:cNvPr id="6" name="TextBox 5"/>
          <p:cNvSpPr txBox="1"/>
          <p:nvPr/>
        </p:nvSpPr>
        <p:spPr>
          <a:xfrm>
            <a:off x="533400" y="1066800"/>
            <a:ext cx="7830990" cy="1785104"/>
          </a:xfrm>
          <a:prstGeom prst="rect">
            <a:avLst/>
          </a:prstGeom>
          <a:solidFill>
            <a:srgbClr val="FFFFCC"/>
          </a:solidFill>
          <a:ln w="19050">
            <a:solidFill>
              <a:schemeClr val="tx1"/>
            </a:solidFill>
          </a:ln>
        </p:spPr>
        <p:txBody>
          <a:bodyPr wrap="none" rtlCol="0">
            <a:spAutoFit/>
          </a:bodyPr>
          <a:lstStyle/>
          <a:p>
            <a:r>
              <a:rPr lang="en-US" sz="2200" noProof="1" smtClean="0">
                <a:latin typeface="Courier New" pitchFamily="49" charset="0"/>
                <a:cs typeface="Courier New" pitchFamily="49" charset="0"/>
              </a:rPr>
              <a:t>typedef enum {INIT, DECODE, IDLE} fsmstate_e;</a:t>
            </a:r>
          </a:p>
          <a:p>
            <a:r>
              <a:rPr lang="en-US" sz="2200" noProof="1" smtClean="0">
                <a:latin typeface="Courier New" pitchFamily="49" charset="0"/>
                <a:cs typeface="Courier New" pitchFamily="49" charset="0"/>
              </a:rPr>
              <a:t>fsmstate_e pstate, nstate;</a:t>
            </a:r>
          </a:p>
          <a:p>
            <a:r>
              <a:rPr lang="en-US" sz="2200" noProof="1" smtClean="0">
                <a:latin typeface="Courier New" pitchFamily="49" charset="0"/>
                <a:cs typeface="Courier New" pitchFamily="49" charset="0"/>
              </a:rPr>
              <a:t>covergroup CovFSM;</a:t>
            </a:r>
          </a:p>
          <a:p>
            <a:r>
              <a:rPr lang="en-US" sz="2200" noProof="1" smtClean="0">
                <a:latin typeface="Courier New" pitchFamily="49" charset="0"/>
                <a:cs typeface="Courier New" pitchFamily="49" charset="0"/>
              </a:rPr>
              <a:t>   coverpoint pstate;</a:t>
            </a:r>
          </a:p>
          <a:p>
            <a:r>
              <a:rPr lang="en-US" sz="2200" noProof="1" smtClean="0">
                <a:latin typeface="Courier New" pitchFamily="49" charset="0"/>
                <a:cs typeface="Courier New" pitchFamily="49" charset="0"/>
              </a:rPr>
              <a:t>endgroup</a:t>
            </a:r>
          </a:p>
        </p:txBody>
      </p:sp>
      <p:sp>
        <p:nvSpPr>
          <p:cNvPr id="10" name="TextBox 9"/>
          <p:cNvSpPr txBox="1"/>
          <p:nvPr/>
        </p:nvSpPr>
        <p:spPr>
          <a:xfrm>
            <a:off x="838200" y="3657600"/>
            <a:ext cx="6471643" cy="2123658"/>
          </a:xfrm>
          <a:prstGeom prst="rect">
            <a:avLst/>
          </a:prstGeom>
          <a:solidFill>
            <a:srgbClr val="FFFFCC"/>
          </a:solidFill>
          <a:ln w="19050">
            <a:solidFill>
              <a:schemeClr val="tx1"/>
            </a:solidFill>
          </a:ln>
        </p:spPr>
        <p:txBody>
          <a:bodyPr wrap="none" rtlCol="0">
            <a:spAutoFit/>
          </a:bodyPr>
          <a:lstStyle/>
          <a:p>
            <a:r>
              <a:rPr lang="en-US" sz="2200" noProof="1" smtClean="0">
                <a:latin typeface="Courier New" pitchFamily="49" charset="0"/>
                <a:cs typeface="Courier New" pitchFamily="49" charset="0"/>
              </a:rPr>
              <a:t>covergroup new_bin;</a:t>
            </a:r>
          </a:p>
          <a:p>
            <a:r>
              <a:rPr lang="en-US" sz="2200" noProof="1" smtClean="0">
                <a:latin typeface="Courier New" pitchFamily="49" charset="0"/>
                <a:cs typeface="Courier New" pitchFamily="49" charset="0"/>
              </a:rPr>
              <a:t>   coverpoint pstate {</a:t>
            </a:r>
          </a:p>
          <a:p>
            <a:r>
              <a:rPr lang="en-US" sz="2200" noProof="1" smtClean="0">
                <a:latin typeface="Courier New" pitchFamily="49" charset="0"/>
                <a:cs typeface="Courier New" pitchFamily="49" charset="0"/>
              </a:rPr>
              <a:t>      bins non_idle = {INIT, DECODE};</a:t>
            </a:r>
          </a:p>
          <a:p>
            <a:r>
              <a:rPr lang="en-US" sz="2200" noProof="1" smtClean="0">
                <a:latin typeface="Courier New" pitchFamily="49" charset="0"/>
                <a:cs typeface="Courier New" pitchFamily="49" charset="0"/>
              </a:rPr>
              <a:t>      bins misc = default; </a:t>
            </a:r>
          </a:p>
          <a:p>
            <a:r>
              <a:rPr lang="en-US" sz="2200" noProof="1" smtClean="0">
                <a:latin typeface="Courier New" pitchFamily="49" charset="0"/>
                <a:cs typeface="Courier New" pitchFamily="49" charset="0"/>
              </a:rPr>
              <a:t>   }</a:t>
            </a:r>
          </a:p>
          <a:p>
            <a:r>
              <a:rPr lang="en-US" sz="2200" noProof="1" smtClean="0">
                <a:latin typeface="Courier New" pitchFamily="49" charset="0"/>
                <a:cs typeface="Courier New" pitchFamily="49" charset="0"/>
              </a:rPr>
              <a:t>endgroup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bg/>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xEl>
                                              <p:pRg st="3" end="3"/>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xEl>
                                              <p:pRg st="4" end="4"/>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uiExpand="1" build="p"/>
      <p:bldP spid="6" grpId="0" uiExpand="1" build="p" animBg="1"/>
      <p:bldP spid="10" grpId="0" uiExpand="1"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81000" y="1447800"/>
            <a:ext cx="6513322" cy="2800767"/>
          </a:xfrm>
          <a:prstGeom prst="rect">
            <a:avLst/>
          </a:prstGeom>
          <a:solidFill>
            <a:srgbClr val="FFFFCC"/>
          </a:solidFill>
          <a:ln w="19050">
            <a:solidFill>
              <a:schemeClr val="tx1"/>
            </a:solidFill>
          </a:ln>
        </p:spPr>
        <p:txBody>
          <a:bodyPr wrap="none" rtlCol="0">
            <a:spAutoFit/>
          </a:bodyPr>
          <a:lstStyle/>
          <a:p>
            <a:r>
              <a:rPr lang="en-US" sz="2200" spc="-150" noProof="1" smtClean="0">
                <a:latin typeface="Courier New" pitchFamily="49" charset="0"/>
                <a:cs typeface="Courier New" pitchFamily="49" charset="0"/>
              </a:rPr>
              <a:t>covergroup CovPort;</a:t>
            </a:r>
          </a:p>
          <a:p>
            <a:r>
              <a:rPr lang="en-US" sz="2200" spc="-150" noProof="1" smtClean="0">
                <a:latin typeface="Courier New" pitchFamily="49" charset="0"/>
                <a:cs typeface="Courier New" pitchFamily="49" charset="0"/>
              </a:rPr>
              <a:t>  coverpoint tr.port{</a:t>
            </a:r>
          </a:p>
          <a:p>
            <a:r>
              <a:rPr lang="en-US" sz="2200" spc="-150" noProof="1" smtClean="0">
                <a:latin typeface="Courier New" pitchFamily="49" charset="0"/>
                <a:cs typeface="Courier New" pitchFamily="49" charset="0"/>
              </a:rPr>
              <a:t>    bins zero_one = (0 =&gt; 1); </a:t>
            </a:r>
          </a:p>
          <a:p>
            <a:r>
              <a:rPr lang="en-US" sz="2200" spc="-150" noProof="1" smtClean="0">
                <a:latin typeface="Courier New" pitchFamily="49" charset="0"/>
                <a:cs typeface="Courier New" pitchFamily="49" charset="0"/>
              </a:rPr>
              <a:t>    bins zero_two = (0 =&gt; 2);</a:t>
            </a:r>
          </a:p>
          <a:p>
            <a:r>
              <a:rPr lang="en-US" sz="2200" spc="-150" noProof="1" smtClean="0">
                <a:latin typeface="Courier New" pitchFamily="49" charset="0"/>
                <a:cs typeface="Courier New" pitchFamily="49" charset="0"/>
              </a:rPr>
              <a:t>    bins zero_to_two = (0 =&gt; 1), (0 =&gt; 2);</a:t>
            </a:r>
          </a:p>
          <a:p>
            <a:r>
              <a:rPr lang="en-US" sz="2200" spc="-150" noProof="1" smtClean="0">
                <a:latin typeface="Courier New" pitchFamily="49" charset="0"/>
                <a:cs typeface="Courier New" pitchFamily="49" charset="0"/>
              </a:rPr>
              <a:t>    bins zero_to_two_alt = (0=&gt;1,2);</a:t>
            </a:r>
          </a:p>
          <a:p>
            <a:r>
              <a:rPr lang="en-US" sz="2200" spc="-150" noProof="1" smtClean="0">
                <a:latin typeface="Courier New" pitchFamily="49" charset="0"/>
                <a:cs typeface="Courier New" pitchFamily="49" charset="0"/>
              </a:rPr>
              <a:t>  }</a:t>
            </a:r>
          </a:p>
          <a:p>
            <a:r>
              <a:rPr lang="en-US" sz="2200" spc="-150" noProof="1" smtClean="0">
                <a:latin typeface="Courier New" pitchFamily="49" charset="0"/>
                <a:cs typeface="Courier New" pitchFamily="49" charset="0"/>
              </a:rPr>
              <a:t>endgroup</a:t>
            </a:r>
          </a:p>
        </p:txBody>
      </p:sp>
      <p:sp>
        <p:nvSpPr>
          <p:cNvPr id="4" name="Footer Placeholder 3"/>
          <p:cNvSpPr>
            <a:spLocks noGrp="1"/>
          </p:cNvSpPr>
          <p:nvPr>
            <p:ph type="ftr" sz="quarter" idx="11"/>
          </p:nvPr>
        </p:nvSpPr>
        <p:spPr>
          <a:xfrm>
            <a:off x="3124200" y="6356350"/>
            <a:ext cx="3505200" cy="365125"/>
          </a:xfrm>
        </p:spPr>
        <p:txBody>
          <a:bodyPr/>
          <a:lstStyle/>
          <a:p>
            <a:r>
              <a:rPr lang="en-US" smtClean="0"/>
              <a:t>Chapter 9 Copyright 2011 G. Tumbush, C. Spear v1.1</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9.6.9 Transition Coverage</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22</a:t>
            </a:fld>
            <a:endParaRPr lang="en-US" dirty="0"/>
          </a:p>
        </p:txBody>
      </p:sp>
      <p:sp>
        <p:nvSpPr>
          <p:cNvPr id="26" name="TextBox 25"/>
          <p:cNvSpPr txBox="1"/>
          <p:nvPr/>
        </p:nvSpPr>
        <p:spPr>
          <a:xfrm>
            <a:off x="381000" y="609603"/>
            <a:ext cx="8305800" cy="4893647"/>
          </a:xfrm>
          <a:prstGeom prst="rect">
            <a:avLst/>
          </a:prstGeom>
          <a:noFill/>
          <a:ln>
            <a:noFill/>
          </a:ln>
        </p:spPr>
        <p:txBody>
          <a:bodyPr wrap="square" rtlCol="0">
            <a:spAutoFit/>
          </a:bodyPr>
          <a:lstStyle/>
          <a:p>
            <a:pPr>
              <a:buFont typeface="Arial" pitchFamily="34" charset="0"/>
              <a:buChar char="•"/>
            </a:pPr>
            <a:r>
              <a:rPr lang="en-US" sz="2400" dirty="0" smtClean="0"/>
              <a:t>Up to this point only considered static coverage.</a:t>
            </a:r>
          </a:p>
          <a:p>
            <a:pPr>
              <a:buFont typeface="Arial" pitchFamily="34" charset="0"/>
              <a:buChar char="•"/>
            </a:pPr>
            <a:r>
              <a:rPr lang="en-US" sz="2400" dirty="0" smtClean="0"/>
              <a:t>Can specify transition coverage </a:t>
            </a:r>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r>
              <a:rPr lang="en-US" sz="2400" dirty="0" smtClean="0"/>
              <a:t>Can specify transitions of any length.</a:t>
            </a:r>
          </a:p>
          <a:p>
            <a:endParaRPr lang="en-US" sz="2400" dirty="0" smtClean="0"/>
          </a:p>
        </p:txBody>
      </p:sp>
      <p:grpSp>
        <p:nvGrpSpPr>
          <p:cNvPr id="19" name="Group 18"/>
          <p:cNvGrpSpPr/>
          <p:nvPr/>
        </p:nvGrpSpPr>
        <p:grpSpPr>
          <a:xfrm>
            <a:off x="5867400" y="2971800"/>
            <a:ext cx="1296988" cy="382588"/>
            <a:chOff x="5334000" y="3124200"/>
            <a:chExt cx="1296988" cy="382588"/>
          </a:xfrm>
        </p:grpSpPr>
        <p:cxnSp>
          <p:nvCxnSpPr>
            <p:cNvPr id="11" name="Straight Arrow Connector 10"/>
            <p:cNvCxnSpPr/>
            <p:nvPr/>
          </p:nvCxnSpPr>
          <p:spPr>
            <a:xfrm rot="10800000">
              <a:off x="6172200" y="3124200"/>
              <a:ext cx="4572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a:off x="5334000" y="3505200"/>
              <a:ext cx="12954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6439694" y="3313906"/>
              <a:ext cx="3810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7315200" y="2895600"/>
            <a:ext cx="1493679" cy="461665"/>
          </a:xfrm>
          <a:prstGeom prst="rect">
            <a:avLst/>
          </a:prstGeom>
          <a:noFill/>
          <a:ln w="19050">
            <a:noFill/>
          </a:ln>
        </p:spPr>
        <p:txBody>
          <a:bodyPr wrap="none" rtlCol="0">
            <a:spAutoFit/>
          </a:bodyPr>
          <a:lstStyle/>
          <a:p>
            <a:r>
              <a:rPr lang="en-US" sz="2400" dirty="0" smtClean="0">
                <a:solidFill>
                  <a:srgbClr val="FF0000"/>
                </a:solidFill>
              </a:rPr>
              <a:t>Equivalent</a:t>
            </a:r>
          </a:p>
        </p:txBody>
      </p:sp>
      <p:sp>
        <p:nvSpPr>
          <p:cNvPr id="21" name="TextBox 20"/>
          <p:cNvSpPr txBox="1"/>
          <p:nvPr/>
        </p:nvSpPr>
        <p:spPr>
          <a:xfrm>
            <a:off x="457200" y="5181600"/>
            <a:ext cx="6477000" cy="1107996"/>
          </a:xfrm>
          <a:prstGeom prst="rect">
            <a:avLst/>
          </a:prstGeom>
          <a:solidFill>
            <a:srgbClr val="FFFFCC"/>
          </a:solidFill>
          <a:ln w="19050">
            <a:solidFill>
              <a:schemeClr val="tx1"/>
            </a:solidFill>
          </a:ln>
        </p:spPr>
        <p:txBody>
          <a:bodyPr wrap="square" rtlCol="0">
            <a:spAutoFit/>
          </a:bodyPr>
          <a:lstStyle/>
          <a:p>
            <a:r>
              <a:rPr lang="en-US" sz="2200" spc="-150" noProof="1" smtClean="0">
                <a:latin typeface="Courier New" pitchFamily="49" charset="0"/>
                <a:cs typeface="Courier New" pitchFamily="49" charset="0"/>
              </a:rPr>
              <a:t>bins zero_one_two = (0=&gt;1=&gt;2);</a:t>
            </a:r>
          </a:p>
          <a:p>
            <a:r>
              <a:rPr lang="en-US" sz="2200" spc="-150" noProof="1" smtClean="0">
                <a:latin typeface="Courier New" pitchFamily="49" charset="0"/>
                <a:cs typeface="Courier New" pitchFamily="49" charset="0"/>
              </a:rPr>
              <a:t>bins zero_one_one_two = (0=&gt;1=&gt;1=&gt;2);</a:t>
            </a:r>
          </a:p>
          <a:p>
            <a:r>
              <a:rPr lang="en-US" sz="2200" spc="-150" noProof="1" smtClean="0">
                <a:latin typeface="Courier New" pitchFamily="49" charset="0"/>
                <a:cs typeface="Courier New" pitchFamily="49" charset="0"/>
              </a:rPr>
              <a:t>bins zero_one_one_two_alt = (0=&gt;1[*2]=&gt;2);</a:t>
            </a:r>
          </a:p>
        </p:txBody>
      </p:sp>
      <p:grpSp>
        <p:nvGrpSpPr>
          <p:cNvPr id="22" name="Group 21"/>
          <p:cNvGrpSpPr/>
          <p:nvPr/>
        </p:nvGrpSpPr>
        <p:grpSpPr>
          <a:xfrm>
            <a:off x="5105400" y="5334000"/>
            <a:ext cx="1905794" cy="306388"/>
            <a:chOff x="5105400" y="3124200"/>
            <a:chExt cx="1905794" cy="306388"/>
          </a:xfrm>
        </p:grpSpPr>
        <p:cxnSp>
          <p:nvCxnSpPr>
            <p:cNvPr id="23" name="Straight Arrow Connector 22"/>
            <p:cNvCxnSpPr/>
            <p:nvPr/>
          </p:nvCxnSpPr>
          <p:spPr>
            <a:xfrm rot="10800000">
              <a:off x="6172200" y="3429000"/>
              <a:ext cx="8382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0800000">
              <a:off x="5105400" y="3124200"/>
              <a:ext cx="19050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6858794" y="3275806"/>
              <a:ext cx="304006" cy="79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7118124" y="5257800"/>
            <a:ext cx="2025876" cy="461665"/>
          </a:xfrm>
          <a:prstGeom prst="rect">
            <a:avLst/>
          </a:prstGeom>
          <a:noFill/>
          <a:ln w="19050">
            <a:noFill/>
          </a:ln>
        </p:spPr>
        <p:txBody>
          <a:bodyPr wrap="none" rtlCol="0">
            <a:spAutoFit/>
          </a:bodyPr>
          <a:lstStyle/>
          <a:p>
            <a:r>
              <a:rPr lang="en-US" sz="2400" dirty="0" smtClean="0">
                <a:solidFill>
                  <a:srgbClr val="FF0000"/>
                </a:solidFill>
              </a:rPr>
              <a:t>Not Equivalent</a:t>
            </a:r>
          </a:p>
        </p:txBody>
      </p:sp>
      <p:grpSp>
        <p:nvGrpSpPr>
          <p:cNvPr id="29" name="Group 28"/>
          <p:cNvGrpSpPr/>
          <p:nvPr/>
        </p:nvGrpSpPr>
        <p:grpSpPr>
          <a:xfrm>
            <a:off x="6781800" y="5791200"/>
            <a:ext cx="274479" cy="306388"/>
            <a:chOff x="5715001" y="3200400"/>
            <a:chExt cx="274479" cy="306388"/>
          </a:xfrm>
        </p:grpSpPr>
        <p:cxnSp>
          <p:nvCxnSpPr>
            <p:cNvPr id="31" name="Straight Arrow Connector 30"/>
            <p:cNvCxnSpPr/>
            <p:nvPr/>
          </p:nvCxnSpPr>
          <p:spPr>
            <a:xfrm rot="10800000">
              <a:off x="5715001" y="3505200"/>
              <a:ext cx="274479"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5837079" y="3352800"/>
              <a:ext cx="304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3" name="TextBox 32"/>
          <p:cNvSpPr txBox="1"/>
          <p:nvPr/>
        </p:nvSpPr>
        <p:spPr>
          <a:xfrm>
            <a:off x="7086600" y="5715000"/>
            <a:ext cx="1493679" cy="461665"/>
          </a:xfrm>
          <a:prstGeom prst="rect">
            <a:avLst/>
          </a:prstGeom>
          <a:noFill/>
          <a:ln w="19050">
            <a:noFill/>
          </a:ln>
        </p:spPr>
        <p:txBody>
          <a:bodyPr wrap="none" rtlCol="0">
            <a:spAutoFit/>
          </a:bodyPr>
          <a:lstStyle/>
          <a:p>
            <a:r>
              <a:rPr lang="en-US" sz="2400" dirty="0" smtClean="0">
                <a:solidFill>
                  <a:srgbClr val="FF0000"/>
                </a:solidFill>
              </a:rPr>
              <a:t>Equivalent</a:t>
            </a:r>
          </a:p>
        </p:txBody>
      </p:sp>
      <p:cxnSp>
        <p:nvCxnSpPr>
          <p:cNvPr id="35" name="Straight Arrow Connector 34"/>
          <p:cNvCxnSpPr/>
          <p:nvPr/>
        </p:nvCxnSpPr>
        <p:spPr>
          <a:xfrm rot="10800000">
            <a:off x="6172200" y="5791200"/>
            <a:ext cx="8382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xEl>
                                              <p:pRg st="5" end="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
                                            <p:bg/>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
                                            <p:txEl>
                                              <p:pRg st="0" end="0"/>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uiExpand="1" build="p" animBg="1"/>
      <p:bldP spid="26" grpId="0" uiExpand="1" build="p"/>
      <p:bldP spid="18" grpId="0"/>
      <p:bldP spid="21" grpId="0" uiExpand="1" build="p" animBg="1"/>
      <p:bldP spid="27" grpId="0"/>
      <p:bldP spid="3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9 Copyright 2011 G. Tumbush, C. Spear v1.1</a:t>
            </a:r>
            <a:endParaRPr lang="en-US" dirty="0"/>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dirty="0" smtClean="0"/>
              <a:t>9.6.10 Wildcard States and Transitions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23</a:t>
            </a:fld>
            <a:endParaRPr lang="en-US" dirty="0"/>
          </a:p>
        </p:txBody>
      </p:sp>
      <p:sp>
        <p:nvSpPr>
          <p:cNvPr id="26" name="TextBox 25"/>
          <p:cNvSpPr txBox="1"/>
          <p:nvPr/>
        </p:nvSpPr>
        <p:spPr>
          <a:xfrm>
            <a:off x="228600" y="609603"/>
            <a:ext cx="8686800" cy="5262979"/>
          </a:xfrm>
          <a:prstGeom prst="rect">
            <a:avLst/>
          </a:prstGeom>
          <a:noFill/>
          <a:ln>
            <a:noFill/>
          </a:ln>
        </p:spPr>
        <p:txBody>
          <a:bodyPr wrap="square" rtlCol="0">
            <a:spAutoFit/>
          </a:bodyPr>
          <a:lstStyle/>
          <a:p>
            <a:r>
              <a:rPr lang="en-US" sz="2400" dirty="0" smtClean="0"/>
              <a:t>Suppose we want to collect coverage on </a:t>
            </a:r>
            <a:r>
              <a:rPr lang="en-US" sz="2200" dirty="0" smtClean="0">
                <a:latin typeface="Courier New" pitchFamily="49" charset="0"/>
                <a:cs typeface="Courier New" pitchFamily="49" charset="0"/>
              </a:rPr>
              <a:t>port</a:t>
            </a:r>
            <a:r>
              <a:rPr lang="en-US" sz="2400" dirty="0" smtClean="0"/>
              <a:t> being even or odd</a:t>
            </a:r>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endParaRPr lang="en-US" sz="2400" dirty="0" smtClean="0"/>
          </a:p>
          <a:p>
            <a:endParaRPr lang="en-US" sz="2400" dirty="0" smtClean="0"/>
          </a:p>
          <a:p>
            <a:endParaRPr lang="en-US" sz="2400" dirty="0" smtClean="0"/>
          </a:p>
          <a:p>
            <a:r>
              <a:rPr lang="en-US" sz="2400" dirty="0" smtClean="0"/>
              <a:t>Or use </a:t>
            </a:r>
            <a:r>
              <a:rPr lang="en-US" sz="2200" dirty="0" smtClean="0">
                <a:latin typeface="Courier New" pitchFamily="49" charset="0"/>
                <a:cs typeface="Courier New" pitchFamily="49" charset="0"/>
              </a:rPr>
              <a:t>wildcard</a:t>
            </a:r>
            <a:r>
              <a:rPr lang="en-US" sz="2400" dirty="0" smtClean="0"/>
              <a:t> keyword</a:t>
            </a:r>
          </a:p>
          <a:p>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p:txBody>
      </p:sp>
      <p:sp>
        <p:nvSpPr>
          <p:cNvPr id="6" name="TextBox 5"/>
          <p:cNvSpPr txBox="1"/>
          <p:nvPr/>
        </p:nvSpPr>
        <p:spPr>
          <a:xfrm>
            <a:off x="609600" y="1066800"/>
            <a:ext cx="3951723" cy="2123658"/>
          </a:xfrm>
          <a:prstGeom prst="rect">
            <a:avLst/>
          </a:prstGeom>
          <a:solidFill>
            <a:srgbClr val="FFFFCC"/>
          </a:solidFill>
          <a:ln w="19050">
            <a:solidFill>
              <a:schemeClr val="tx1"/>
            </a:solidFill>
          </a:ln>
        </p:spPr>
        <p:txBody>
          <a:bodyPr wrap="none" rtlCol="0">
            <a:spAutoFit/>
          </a:bodyPr>
          <a:lstStyle/>
          <a:p>
            <a:r>
              <a:rPr lang="en-US" sz="2200" spc="-150" noProof="1" smtClean="0">
                <a:latin typeface="Courier New" pitchFamily="49" charset="0"/>
                <a:cs typeface="Courier New" pitchFamily="49" charset="0"/>
              </a:rPr>
              <a:t>covergroup CovPort;</a:t>
            </a:r>
          </a:p>
          <a:p>
            <a:r>
              <a:rPr lang="en-US" sz="2200" spc="-150" noProof="1" smtClean="0">
                <a:latin typeface="Courier New" pitchFamily="49" charset="0"/>
                <a:cs typeface="Courier New" pitchFamily="49" charset="0"/>
              </a:rPr>
              <a:t>   coverpoint tr.port[0]{</a:t>
            </a:r>
          </a:p>
          <a:p>
            <a:r>
              <a:rPr lang="en-US" sz="2200" spc="-150" noProof="1" smtClean="0">
                <a:latin typeface="Courier New" pitchFamily="49" charset="0"/>
                <a:cs typeface="Courier New" pitchFamily="49" charset="0"/>
              </a:rPr>
              <a:t>      bins even = {1'b0};</a:t>
            </a:r>
          </a:p>
          <a:p>
            <a:r>
              <a:rPr lang="en-US" sz="2200" spc="-150" noProof="1" smtClean="0">
                <a:latin typeface="Courier New" pitchFamily="49" charset="0"/>
                <a:cs typeface="Courier New" pitchFamily="49" charset="0"/>
              </a:rPr>
              <a:t>      bins odd = {1'b1};</a:t>
            </a:r>
          </a:p>
          <a:p>
            <a:r>
              <a:rPr lang="en-US" sz="2200" spc="-150" noProof="1" smtClean="0">
                <a:latin typeface="Courier New" pitchFamily="49" charset="0"/>
                <a:cs typeface="Courier New" pitchFamily="49" charset="0"/>
              </a:rPr>
              <a:t>   }</a:t>
            </a:r>
          </a:p>
          <a:p>
            <a:r>
              <a:rPr lang="en-US" sz="2200" spc="-150" noProof="1" smtClean="0">
                <a:latin typeface="Courier New" pitchFamily="49" charset="0"/>
                <a:cs typeface="Courier New" pitchFamily="49" charset="0"/>
              </a:rPr>
              <a:t>endgroup</a:t>
            </a:r>
          </a:p>
        </p:txBody>
      </p:sp>
      <p:sp>
        <p:nvSpPr>
          <p:cNvPr id="9" name="TextBox 8"/>
          <p:cNvSpPr txBox="1"/>
          <p:nvPr/>
        </p:nvSpPr>
        <p:spPr>
          <a:xfrm>
            <a:off x="533400" y="3962400"/>
            <a:ext cx="5334000" cy="2123658"/>
          </a:xfrm>
          <a:prstGeom prst="rect">
            <a:avLst/>
          </a:prstGeom>
          <a:solidFill>
            <a:srgbClr val="FFFFCC"/>
          </a:solidFill>
          <a:ln w="19050">
            <a:solidFill>
              <a:schemeClr val="tx1"/>
            </a:solidFill>
          </a:ln>
        </p:spPr>
        <p:txBody>
          <a:bodyPr wrap="square" rtlCol="0">
            <a:spAutoFit/>
          </a:bodyPr>
          <a:lstStyle/>
          <a:p>
            <a:r>
              <a:rPr lang="en-US" sz="2200" spc="-150" noProof="1" smtClean="0">
                <a:latin typeface="Courier New" pitchFamily="49" charset="0"/>
                <a:cs typeface="Courier New" pitchFamily="49" charset="0"/>
              </a:rPr>
              <a:t>covergroup CovPort;</a:t>
            </a:r>
          </a:p>
          <a:p>
            <a:r>
              <a:rPr lang="en-US" sz="2200" spc="-150" noProof="1" smtClean="0">
                <a:latin typeface="Courier New" pitchFamily="49" charset="0"/>
                <a:cs typeface="Courier New" pitchFamily="49" charset="0"/>
              </a:rPr>
              <a:t>  coverpoint tr.port{</a:t>
            </a:r>
          </a:p>
          <a:p>
            <a:r>
              <a:rPr lang="en-US" sz="2200" spc="-150" noProof="1" smtClean="0">
                <a:latin typeface="Courier New" pitchFamily="49" charset="0"/>
                <a:cs typeface="Courier New" pitchFamily="49" charset="0"/>
              </a:rPr>
              <a:t>    wildcard bins even = {3'b??0};</a:t>
            </a:r>
          </a:p>
          <a:p>
            <a:r>
              <a:rPr lang="en-US" sz="2200" spc="-150" noProof="1" smtClean="0">
                <a:latin typeface="Courier New" pitchFamily="49" charset="0"/>
                <a:cs typeface="Courier New" pitchFamily="49" charset="0"/>
              </a:rPr>
              <a:t>    wildcard bins odd  = {3'b??1};     </a:t>
            </a:r>
          </a:p>
          <a:p>
            <a:r>
              <a:rPr lang="en-US" sz="2200" spc="-150" noProof="1" smtClean="0">
                <a:latin typeface="Courier New" pitchFamily="49" charset="0"/>
                <a:cs typeface="Courier New" pitchFamily="49" charset="0"/>
              </a:rPr>
              <a:t>  }</a:t>
            </a:r>
          </a:p>
          <a:p>
            <a:r>
              <a:rPr lang="en-US" sz="2200" spc="-150" noProof="1" smtClean="0">
                <a:latin typeface="Courier New" pitchFamily="49" charset="0"/>
                <a:cs typeface="Courier New" pitchFamily="49" charset="0"/>
              </a:rPr>
              <a:t>endgroup</a:t>
            </a:r>
          </a:p>
        </p:txBody>
      </p:sp>
      <p:sp>
        <p:nvSpPr>
          <p:cNvPr id="11" name="Rectangle 10"/>
          <p:cNvSpPr/>
          <p:nvPr/>
        </p:nvSpPr>
        <p:spPr>
          <a:xfrm>
            <a:off x="6400800" y="5105400"/>
            <a:ext cx="1600200" cy="769441"/>
          </a:xfrm>
          <a:prstGeom prst="rect">
            <a:avLst/>
          </a:prstGeom>
          <a:solidFill>
            <a:srgbClr val="FFFFCC"/>
          </a:solidFill>
          <a:ln>
            <a:solidFill>
              <a:schemeClr val="tx1"/>
            </a:solidFill>
          </a:ln>
        </p:spPr>
        <p:txBody>
          <a:bodyPr wrap="square">
            <a:spAutoFit/>
          </a:bodyPr>
          <a:lstStyle/>
          <a:p>
            <a:r>
              <a:rPr lang="en-US" sz="2200" spc="-150" noProof="1" smtClean="0">
                <a:latin typeface="Courier New" pitchFamily="49" charset="0"/>
                <a:cs typeface="Courier New" pitchFamily="49" charset="0"/>
              </a:rPr>
              <a:t>{3'bZZ0};</a:t>
            </a:r>
          </a:p>
          <a:p>
            <a:r>
              <a:rPr lang="en-US" sz="2200" spc="-150" noProof="1" smtClean="0">
                <a:latin typeface="Courier New" pitchFamily="49" charset="0"/>
                <a:cs typeface="Courier New" pitchFamily="49" charset="0"/>
              </a:rPr>
              <a:t>{3'bZZ1};</a:t>
            </a:r>
            <a:endParaRPr lang="en-US" sz="2200" spc="-150" noProof="1">
              <a:latin typeface="Courier New" pitchFamily="49" charset="0"/>
              <a:cs typeface="Courier New" pitchFamily="49" charset="0"/>
            </a:endParaRPr>
          </a:p>
        </p:txBody>
      </p:sp>
      <p:sp>
        <p:nvSpPr>
          <p:cNvPr id="12" name="Rectangle 11"/>
          <p:cNvSpPr/>
          <p:nvPr/>
        </p:nvSpPr>
        <p:spPr>
          <a:xfrm>
            <a:off x="6400800" y="4191000"/>
            <a:ext cx="1600200" cy="769441"/>
          </a:xfrm>
          <a:prstGeom prst="rect">
            <a:avLst/>
          </a:prstGeom>
          <a:solidFill>
            <a:srgbClr val="FFFFCC"/>
          </a:solidFill>
          <a:ln>
            <a:solidFill>
              <a:schemeClr val="tx1"/>
            </a:solidFill>
          </a:ln>
        </p:spPr>
        <p:txBody>
          <a:bodyPr wrap="square">
            <a:spAutoFit/>
          </a:bodyPr>
          <a:lstStyle/>
          <a:p>
            <a:r>
              <a:rPr lang="en-US" sz="2200" spc="-150" noProof="1" smtClean="0">
                <a:latin typeface="Courier New" pitchFamily="49" charset="0"/>
                <a:cs typeface="Courier New" pitchFamily="49" charset="0"/>
              </a:rPr>
              <a:t>{3'bXX0};</a:t>
            </a:r>
          </a:p>
          <a:p>
            <a:r>
              <a:rPr lang="en-US" sz="2200" spc="-150" noProof="1" smtClean="0">
                <a:latin typeface="Courier New" pitchFamily="49" charset="0"/>
                <a:cs typeface="Courier New" pitchFamily="49" charset="0"/>
              </a:rPr>
              <a:t>{3'bXX1};</a:t>
            </a:r>
            <a:endParaRPr lang="en-US" sz="2200" spc="-150" noProof="1">
              <a:latin typeface="Courier New" pitchFamily="49" charset="0"/>
              <a:cs typeface="Courier New" pitchFamily="49" charset="0"/>
            </a:endParaRPr>
          </a:p>
        </p:txBody>
      </p:sp>
      <p:sp>
        <p:nvSpPr>
          <p:cNvPr id="13" name="TextBox 12"/>
          <p:cNvSpPr txBox="1"/>
          <p:nvPr/>
        </p:nvSpPr>
        <p:spPr>
          <a:xfrm>
            <a:off x="5867400" y="4343400"/>
            <a:ext cx="453970" cy="461665"/>
          </a:xfrm>
          <a:prstGeom prst="rect">
            <a:avLst/>
          </a:prstGeom>
          <a:noFill/>
          <a:ln w="19050">
            <a:noFill/>
          </a:ln>
        </p:spPr>
        <p:txBody>
          <a:bodyPr wrap="none" rtlCol="0">
            <a:spAutoFit/>
          </a:bodyPr>
          <a:lstStyle/>
          <a:p>
            <a:r>
              <a:rPr lang="en-US" sz="2400" dirty="0" smtClean="0">
                <a:solidFill>
                  <a:srgbClr val="FF0000"/>
                </a:solidFill>
              </a:rPr>
              <a:t>or</a:t>
            </a:r>
          </a:p>
        </p:txBody>
      </p:sp>
      <p:sp>
        <p:nvSpPr>
          <p:cNvPr id="14" name="TextBox 13"/>
          <p:cNvSpPr txBox="1"/>
          <p:nvPr/>
        </p:nvSpPr>
        <p:spPr>
          <a:xfrm>
            <a:off x="5867400" y="5105400"/>
            <a:ext cx="453970" cy="461665"/>
          </a:xfrm>
          <a:prstGeom prst="rect">
            <a:avLst/>
          </a:prstGeom>
          <a:noFill/>
          <a:ln w="19050">
            <a:noFill/>
          </a:ln>
        </p:spPr>
        <p:txBody>
          <a:bodyPr wrap="none" rtlCol="0">
            <a:spAutoFit/>
          </a:bodyPr>
          <a:lstStyle/>
          <a:p>
            <a:r>
              <a:rPr lang="en-US" sz="2400" dirty="0" smtClean="0">
                <a:solidFill>
                  <a:srgbClr val="FF0000"/>
                </a:solidFill>
              </a:rPr>
              <a: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bg/>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xEl>
                                              <p:pRg st="3" end="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xEl>
                                              <p:pRg st="4" end="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uiExpand="1" build="p"/>
      <p:bldP spid="6" grpId="0" uiExpand="1" build="p" animBg="1"/>
      <p:bldP spid="9" grpId="0" uiExpand="1" build="p" animBg="1"/>
      <p:bldP spid="11" grpId="0" animBg="1"/>
      <p:bldP spid="12" grpId="0" animBg="1"/>
      <p:bldP spid="13" grpId="0"/>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9 Copyright 2011 G. Tumbush, C. Spear v1.1</a:t>
            </a:r>
            <a:endParaRPr lang="en-US" dirty="0"/>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dirty="0" smtClean="0"/>
              <a:t>9.6.11 Ignoring Values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24</a:t>
            </a:fld>
            <a:endParaRPr lang="en-US" dirty="0"/>
          </a:p>
        </p:txBody>
      </p:sp>
      <p:sp>
        <p:nvSpPr>
          <p:cNvPr id="26" name="TextBox 25"/>
          <p:cNvSpPr txBox="1"/>
          <p:nvPr/>
        </p:nvSpPr>
        <p:spPr>
          <a:xfrm>
            <a:off x="228600" y="609603"/>
            <a:ext cx="8686800" cy="3662541"/>
          </a:xfrm>
          <a:prstGeom prst="rect">
            <a:avLst/>
          </a:prstGeom>
          <a:noFill/>
          <a:ln>
            <a:noFill/>
          </a:ln>
        </p:spPr>
        <p:txBody>
          <a:bodyPr wrap="square" rtlCol="0">
            <a:spAutoFit/>
          </a:bodyPr>
          <a:lstStyle/>
          <a:p>
            <a:pPr>
              <a:buFont typeface="Arial" pitchFamily="34" charset="0"/>
              <a:buChar char="•"/>
            </a:pPr>
            <a:r>
              <a:rPr lang="en-US" sz="2400" dirty="0" smtClean="0"/>
              <a:t>Suppose, due to the design, port will never exceed the value 5</a:t>
            </a:r>
          </a:p>
          <a:p>
            <a:pPr>
              <a:buFont typeface="Arial" pitchFamily="34" charset="0"/>
              <a:buChar char="•"/>
            </a:pPr>
            <a:r>
              <a:rPr lang="en-US" sz="2400" dirty="0" smtClean="0"/>
              <a:t>One solution is to create a custom bin</a:t>
            </a:r>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endParaRPr lang="en-US" sz="1600" dirty="0" smtClean="0"/>
          </a:p>
          <a:p>
            <a:pPr>
              <a:buFont typeface="Arial" pitchFamily="34" charset="0"/>
              <a:buChar char="•"/>
            </a:pPr>
            <a:r>
              <a:rPr lang="en-US" sz="2400" dirty="0" smtClean="0"/>
              <a:t>Another solution is to use the </a:t>
            </a:r>
            <a:r>
              <a:rPr lang="en-US" sz="2200" dirty="0" smtClean="0">
                <a:latin typeface="Courier New" pitchFamily="49" charset="0"/>
                <a:cs typeface="Courier New" pitchFamily="49" charset="0"/>
              </a:rPr>
              <a:t>ignore_bins</a:t>
            </a:r>
            <a:r>
              <a:rPr lang="en-US" sz="2400" dirty="0" smtClean="0"/>
              <a:t> construct.</a:t>
            </a:r>
          </a:p>
        </p:txBody>
      </p:sp>
      <p:sp>
        <p:nvSpPr>
          <p:cNvPr id="6" name="TextBox 5"/>
          <p:cNvSpPr txBox="1"/>
          <p:nvPr/>
        </p:nvSpPr>
        <p:spPr>
          <a:xfrm>
            <a:off x="609600" y="1447800"/>
            <a:ext cx="6301725" cy="1785104"/>
          </a:xfrm>
          <a:prstGeom prst="rect">
            <a:avLst/>
          </a:prstGeom>
          <a:solidFill>
            <a:srgbClr val="FFFFCC"/>
          </a:solidFill>
          <a:ln w="19050">
            <a:solidFill>
              <a:schemeClr val="tx1"/>
            </a:solidFill>
          </a:ln>
        </p:spPr>
        <p:txBody>
          <a:bodyPr wrap="none" rtlCol="0">
            <a:spAutoFit/>
          </a:bodyPr>
          <a:lstStyle/>
          <a:p>
            <a:r>
              <a:rPr lang="en-US" sz="2200" noProof="1" smtClean="0">
                <a:latin typeface="Courier New" pitchFamily="49" charset="0"/>
                <a:cs typeface="Courier New" pitchFamily="49" charset="0"/>
              </a:rPr>
              <a:t>covergroup CovPort;</a:t>
            </a:r>
          </a:p>
          <a:p>
            <a:r>
              <a:rPr lang="en-US" sz="2200" noProof="1" smtClean="0">
                <a:latin typeface="Courier New" pitchFamily="49" charset="0"/>
                <a:cs typeface="Courier New" pitchFamily="49" charset="0"/>
              </a:rPr>
              <a:t>   coverpoint tr.port{</a:t>
            </a:r>
          </a:p>
          <a:p>
            <a:r>
              <a:rPr lang="en-US" sz="2200" noProof="1" smtClean="0">
                <a:latin typeface="Courier New" pitchFamily="49" charset="0"/>
                <a:cs typeface="Courier New" pitchFamily="49" charset="0"/>
              </a:rPr>
              <a:t>      bins zero_to_five[] = {[0:5]};</a:t>
            </a:r>
          </a:p>
          <a:p>
            <a:r>
              <a:rPr lang="en-US" sz="2200" noProof="1" smtClean="0">
                <a:latin typeface="Courier New" pitchFamily="49" charset="0"/>
                <a:cs typeface="Courier New" pitchFamily="49" charset="0"/>
              </a:rPr>
              <a:t>   }</a:t>
            </a:r>
          </a:p>
          <a:p>
            <a:r>
              <a:rPr lang="en-US" sz="2200" noProof="1" smtClean="0">
                <a:latin typeface="Courier New" pitchFamily="49" charset="0"/>
                <a:cs typeface="Courier New" pitchFamily="49" charset="0"/>
              </a:rPr>
              <a:t>endgroup </a:t>
            </a:r>
          </a:p>
        </p:txBody>
      </p:sp>
      <p:sp>
        <p:nvSpPr>
          <p:cNvPr id="15" name="TextBox 14"/>
          <p:cNvSpPr txBox="1"/>
          <p:nvPr/>
        </p:nvSpPr>
        <p:spPr>
          <a:xfrm>
            <a:off x="457200" y="4267200"/>
            <a:ext cx="5282215" cy="1785104"/>
          </a:xfrm>
          <a:prstGeom prst="rect">
            <a:avLst/>
          </a:prstGeom>
          <a:solidFill>
            <a:srgbClr val="FFFFCC"/>
          </a:solidFill>
          <a:ln w="19050">
            <a:solidFill>
              <a:schemeClr val="tx1"/>
            </a:solidFill>
          </a:ln>
        </p:spPr>
        <p:txBody>
          <a:bodyPr wrap="none" rtlCol="0">
            <a:spAutoFit/>
          </a:bodyPr>
          <a:lstStyle/>
          <a:p>
            <a:r>
              <a:rPr lang="en-US" sz="2200" noProof="1" smtClean="0">
                <a:latin typeface="Courier New" pitchFamily="49" charset="0"/>
                <a:cs typeface="Courier New" pitchFamily="49" charset="0"/>
              </a:rPr>
              <a:t>covergroup CovPort;</a:t>
            </a:r>
          </a:p>
          <a:p>
            <a:r>
              <a:rPr lang="en-US" sz="2200" noProof="1" smtClean="0">
                <a:latin typeface="Courier New" pitchFamily="49" charset="0"/>
                <a:cs typeface="Courier New" pitchFamily="49" charset="0"/>
              </a:rPr>
              <a:t>   coverpoint tr.port{</a:t>
            </a:r>
          </a:p>
          <a:p>
            <a:r>
              <a:rPr lang="en-US" sz="2200" noProof="1" smtClean="0">
                <a:latin typeface="Courier New" pitchFamily="49" charset="0"/>
                <a:cs typeface="Courier New" pitchFamily="49" charset="0"/>
              </a:rPr>
              <a:t>      ignore_bins hi = {6,7}; </a:t>
            </a:r>
          </a:p>
          <a:p>
            <a:r>
              <a:rPr lang="en-US" sz="2200" noProof="1" smtClean="0">
                <a:latin typeface="Courier New" pitchFamily="49" charset="0"/>
                <a:cs typeface="Courier New" pitchFamily="49" charset="0"/>
              </a:rPr>
              <a:t>   }</a:t>
            </a:r>
          </a:p>
          <a:p>
            <a:r>
              <a:rPr lang="en-US" sz="2200" noProof="1" smtClean="0">
                <a:latin typeface="Courier New" pitchFamily="49" charset="0"/>
                <a:cs typeface="Courier New" pitchFamily="49" charset="0"/>
              </a:rPr>
              <a:t>endgroup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bg/>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xEl>
                                              <p:pRg st="3" end="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uiExpand="1" build="p"/>
      <p:bldP spid="6" grpId="0" uiExpand="1" build="p" animBg="1"/>
      <p:bldP spid="15" grpId="0" uiExpand="1"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9 Copyright 2011 G. Tumbush, C. Spear v1.1</a:t>
            </a:r>
            <a:endParaRPr lang="en-US" dirty="0"/>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dirty="0" smtClean="0"/>
              <a:t>9.6.12 Illegal Bins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25</a:t>
            </a:fld>
            <a:endParaRPr lang="en-US" dirty="0"/>
          </a:p>
        </p:txBody>
      </p:sp>
      <p:sp>
        <p:nvSpPr>
          <p:cNvPr id="26" name="TextBox 25"/>
          <p:cNvSpPr txBox="1"/>
          <p:nvPr/>
        </p:nvSpPr>
        <p:spPr>
          <a:xfrm>
            <a:off x="228600" y="609603"/>
            <a:ext cx="8686800" cy="830997"/>
          </a:xfrm>
          <a:prstGeom prst="rect">
            <a:avLst/>
          </a:prstGeom>
          <a:noFill/>
          <a:ln>
            <a:noFill/>
          </a:ln>
        </p:spPr>
        <p:txBody>
          <a:bodyPr wrap="square" rtlCol="0">
            <a:spAutoFit/>
          </a:bodyPr>
          <a:lstStyle/>
          <a:p>
            <a:r>
              <a:rPr lang="en-US" sz="2400" dirty="0" smtClean="0"/>
              <a:t>If certain ranges of a variable are illegal (you think!) define them as illegal.</a:t>
            </a:r>
          </a:p>
        </p:txBody>
      </p:sp>
      <p:sp>
        <p:nvSpPr>
          <p:cNvPr id="9" name="TextBox 8"/>
          <p:cNvSpPr txBox="1"/>
          <p:nvPr/>
        </p:nvSpPr>
        <p:spPr>
          <a:xfrm>
            <a:off x="609600" y="4191000"/>
            <a:ext cx="6131807" cy="2123658"/>
          </a:xfrm>
          <a:prstGeom prst="rect">
            <a:avLst/>
          </a:prstGeom>
          <a:solidFill>
            <a:srgbClr val="FFFFCC"/>
          </a:solidFill>
          <a:ln w="19050">
            <a:solidFill>
              <a:schemeClr val="tx1"/>
            </a:solidFill>
          </a:ln>
        </p:spPr>
        <p:txBody>
          <a:bodyPr wrap="none" rtlCol="0">
            <a:spAutoFit/>
          </a:bodyPr>
          <a:lstStyle/>
          <a:p>
            <a:r>
              <a:rPr lang="en-US" sz="2200" noProof="1" smtClean="0">
                <a:latin typeface="Courier New" pitchFamily="49" charset="0"/>
                <a:cs typeface="Courier New" pitchFamily="49" charset="0"/>
              </a:rPr>
              <a:t>covergroup CovPort;</a:t>
            </a:r>
          </a:p>
          <a:p>
            <a:r>
              <a:rPr lang="en-US" sz="2200" noProof="1" smtClean="0">
                <a:latin typeface="Courier New" pitchFamily="49" charset="0"/>
                <a:cs typeface="Courier New" pitchFamily="49" charset="0"/>
              </a:rPr>
              <a:t>   coverpoint tr.port{</a:t>
            </a:r>
          </a:p>
          <a:p>
            <a:r>
              <a:rPr lang="en-US" sz="2200" noProof="1" smtClean="0">
                <a:latin typeface="Courier New" pitchFamily="49" charset="0"/>
                <a:cs typeface="Courier New" pitchFamily="49" charset="0"/>
              </a:rPr>
              <a:t>      ignore_bins hi = {6,7};</a:t>
            </a:r>
          </a:p>
          <a:p>
            <a:r>
              <a:rPr lang="en-US" sz="2200" noProof="1" smtClean="0">
                <a:latin typeface="Courier New" pitchFamily="49" charset="0"/>
                <a:cs typeface="Courier New" pitchFamily="49" charset="0"/>
              </a:rPr>
              <a:t>      illegal_bins no_hi = {6,7}; </a:t>
            </a:r>
          </a:p>
          <a:p>
            <a:r>
              <a:rPr lang="en-US" sz="2200" noProof="1" smtClean="0">
                <a:latin typeface="Courier New" pitchFamily="49" charset="0"/>
                <a:cs typeface="Courier New" pitchFamily="49" charset="0"/>
              </a:rPr>
              <a:t>   }</a:t>
            </a:r>
          </a:p>
          <a:p>
            <a:r>
              <a:rPr lang="en-US" sz="2200" noProof="1" smtClean="0">
                <a:latin typeface="Courier New" pitchFamily="49" charset="0"/>
                <a:cs typeface="Courier New" pitchFamily="49" charset="0"/>
              </a:rPr>
              <a:t>endgroup</a:t>
            </a:r>
          </a:p>
        </p:txBody>
      </p:sp>
      <p:sp>
        <p:nvSpPr>
          <p:cNvPr id="10" name="TextBox 9"/>
          <p:cNvSpPr txBox="1"/>
          <p:nvPr/>
        </p:nvSpPr>
        <p:spPr>
          <a:xfrm>
            <a:off x="2133600" y="3657600"/>
            <a:ext cx="498855" cy="523220"/>
          </a:xfrm>
          <a:prstGeom prst="rect">
            <a:avLst/>
          </a:prstGeom>
          <a:noFill/>
          <a:ln w="19050">
            <a:noFill/>
          </a:ln>
        </p:spPr>
        <p:txBody>
          <a:bodyPr wrap="none" rtlCol="0">
            <a:spAutoFit/>
          </a:bodyPr>
          <a:lstStyle/>
          <a:p>
            <a:r>
              <a:rPr lang="en-US" sz="2800" dirty="0" smtClean="0">
                <a:solidFill>
                  <a:srgbClr val="FF0000"/>
                </a:solidFill>
              </a:rPr>
              <a:t>or</a:t>
            </a:r>
          </a:p>
        </p:txBody>
      </p:sp>
      <p:sp>
        <p:nvSpPr>
          <p:cNvPr id="11" name="TextBox 10"/>
          <p:cNvSpPr txBox="1"/>
          <p:nvPr/>
        </p:nvSpPr>
        <p:spPr>
          <a:xfrm>
            <a:off x="533400" y="1447800"/>
            <a:ext cx="6471643" cy="2123658"/>
          </a:xfrm>
          <a:prstGeom prst="rect">
            <a:avLst/>
          </a:prstGeom>
          <a:solidFill>
            <a:srgbClr val="FFFFCC"/>
          </a:solidFill>
          <a:ln w="19050">
            <a:solidFill>
              <a:schemeClr val="tx1"/>
            </a:solidFill>
          </a:ln>
        </p:spPr>
        <p:txBody>
          <a:bodyPr wrap="none" rtlCol="0">
            <a:spAutoFit/>
          </a:bodyPr>
          <a:lstStyle/>
          <a:p>
            <a:r>
              <a:rPr lang="en-US" sz="2200" noProof="1" smtClean="0">
                <a:latin typeface="Courier New" pitchFamily="49" charset="0"/>
                <a:cs typeface="Courier New" pitchFamily="49" charset="0"/>
              </a:rPr>
              <a:t>covergroup CovPort;</a:t>
            </a:r>
          </a:p>
          <a:p>
            <a:r>
              <a:rPr lang="en-US" sz="2200" noProof="1" smtClean="0">
                <a:latin typeface="Courier New" pitchFamily="49" charset="0"/>
                <a:cs typeface="Courier New" pitchFamily="49" charset="0"/>
              </a:rPr>
              <a:t>   coverpoint tr.port{</a:t>
            </a:r>
          </a:p>
          <a:p>
            <a:r>
              <a:rPr lang="en-US" sz="2200" noProof="1" smtClean="0">
                <a:latin typeface="Courier New" pitchFamily="49" charset="0"/>
                <a:cs typeface="Courier New" pitchFamily="49" charset="0"/>
              </a:rPr>
              <a:t>	 bins zero_to_five[] = {[0:5]};</a:t>
            </a:r>
          </a:p>
          <a:p>
            <a:r>
              <a:rPr lang="en-US" sz="2200" noProof="1" smtClean="0">
                <a:latin typeface="Courier New" pitchFamily="49" charset="0"/>
                <a:cs typeface="Courier New" pitchFamily="49" charset="0"/>
              </a:rPr>
              <a:t>      illegal_bins no_hi = {6,7};</a:t>
            </a:r>
          </a:p>
          <a:p>
            <a:r>
              <a:rPr lang="en-US" sz="2200" noProof="1" smtClean="0">
                <a:latin typeface="Courier New" pitchFamily="49" charset="0"/>
                <a:cs typeface="Courier New" pitchFamily="49" charset="0"/>
              </a:rPr>
              <a:t>   }</a:t>
            </a:r>
          </a:p>
          <a:p>
            <a:r>
              <a:rPr lang="en-US" sz="2200" noProof="1" smtClean="0">
                <a:latin typeface="Courier New" pitchFamily="49" charset="0"/>
                <a:cs typeface="Courier New" pitchFamily="49" charset="0"/>
              </a:rPr>
              <a:t>endgroup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bg/>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P spid="10" grpId="0"/>
      <p:bldP spid="11"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381000" y="4038600"/>
            <a:ext cx="7696200" cy="2462213"/>
          </a:xfrm>
          <a:prstGeom prst="rect">
            <a:avLst/>
          </a:prstGeom>
          <a:solidFill>
            <a:srgbClr val="FFFFCC"/>
          </a:solidFill>
          <a:ln>
            <a:solidFill>
              <a:schemeClr val="tx1"/>
            </a:solidFill>
          </a:ln>
        </p:spPr>
        <p:txBody>
          <a:bodyPr wrap="square" rtlCol="0">
            <a:spAutoFit/>
          </a:bodyPr>
          <a:lstStyle/>
          <a:p>
            <a:r>
              <a:rPr lang="en-US" sz="2200" dirty="0" smtClean="0">
                <a:latin typeface="Courier New" pitchFamily="49" charset="0"/>
                <a:cs typeface="Courier New" pitchFamily="49" charset="0"/>
              </a:rPr>
              <a:t>typedef enum {ADD, SUB, MULT, DIV} opcode_e; </a:t>
            </a:r>
          </a:p>
          <a:p>
            <a:r>
              <a:rPr lang="en-US" sz="2200" dirty="0" smtClean="0">
                <a:latin typeface="Courier New" pitchFamily="49" charset="0"/>
                <a:cs typeface="Courier New" pitchFamily="49" charset="0"/>
              </a:rPr>
              <a:t>class Transaction;</a:t>
            </a:r>
          </a:p>
          <a:p>
            <a:r>
              <a:rPr lang="en-US" sz="2200" dirty="0" smtClean="0">
                <a:latin typeface="Courier New" pitchFamily="49" charset="0"/>
                <a:cs typeface="Courier New" pitchFamily="49" charset="0"/>
              </a:rPr>
              <a:t>   rand opcode_e opcode;</a:t>
            </a:r>
          </a:p>
          <a:p>
            <a:r>
              <a:rPr lang="en-US" sz="2200" dirty="0" smtClean="0">
                <a:latin typeface="Courier New" pitchFamily="49" charset="0"/>
                <a:cs typeface="Courier New" pitchFamily="49" charset="0"/>
              </a:rPr>
              <a:t>   rand byte operand1;</a:t>
            </a:r>
          </a:p>
          <a:p>
            <a:r>
              <a:rPr lang="en-US" sz="2200" dirty="0" smtClean="0">
                <a:latin typeface="Courier New" pitchFamily="49" charset="0"/>
                <a:cs typeface="Courier New" pitchFamily="49" charset="0"/>
              </a:rPr>
              <a:t>   rand byte operand2;</a:t>
            </a:r>
          </a:p>
          <a:p>
            <a:r>
              <a:rPr lang="en-US" sz="2200" dirty="0" smtClean="0">
                <a:latin typeface="Courier New" pitchFamily="49" charset="0"/>
                <a:cs typeface="Courier New" pitchFamily="49" charset="0"/>
              </a:rPr>
              <a:t>endclass </a:t>
            </a:r>
          </a:p>
          <a:p>
            <a:r>
              <a:rPr lang="en-US" sz="2200" dirty="0" smtClean="0">
                <a:latin typeface="Courier New" pitchFamily="49" charset="0"/>
                <a:cs typeface="Courier New" pitchFamily="49" charset="0"/>
              </a:rPr>
              <a:t>Transaction tr;</a:t>
            </a:r>
          </a:p>
        </p:txBody>
      </p:sp>
      <p:sp>
        <p:nvSpPr>
          <p:cNvPr id="4" name="Footer Placeholder 3"/>
          <p:cNvSpPr>
            <a:spLocks noGrp="1"/>
          </p:cNvSpPr>
          <p:nvPr>
            <p:ph type="ftr" sz="quarter" idx="11"/>
          </p:nvPr>
        </p:nvSpPr>
        <p:spPr>
          <a:xfrm>
            <a:off x="3124200" y="6356350"/>
            <a:ext cx="3505200" cy="365125"/>
          </a:xfrm>
        </p:spPr>
        <p:txBody>
          <a:bodyPr/>
          <a:lstStyle/>
          <a:p>
            <a:r>
              <a:rPr lang="en-US" smtClean="0"/>
              <a:t>Chapter 9 Copyright 2011 G. Tumbush, C. Spear v1.1</a:t>
            </a:r>
            <a:endParaRPr lang="en-US" dirty="0"/>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dirty="0" smtClean="0"/>
              <a:t>Exercise 3</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26</a:t>
            </a:fld>
            <a:endParaRPr lang="en-US" dirty="0"/>
          </a:p>
        </p:txBody>
      </p:sp>
      <p:sp>
        <p:nvSpPr>
          <p:cNvPr id="6" name="TextBox 5"/>
          <p:cNvSpPr txBox="1"/>
          <p:nvPr/>
        </p:nvSpPr>
        <p:spPr>
          <a:xfrm>
            <a:off x="228600" y="685800"/>
            <a:ext cx="8686800" cy="3416320"/>
          </a:xfrm>
          <a:prstGeom prst="rect">
            <a:avLst/>
          </a:prstGeom>
          <a:noFill/>
        </p:spPr>
        <p:txBody>
          <a:bodyPr wrap="square" rtlCol="0">
            <a:spAutoFit/>
          </a:bodyPr>
          <a:lstStyle/>
          <a:p>
            <a:r>
              <a:rPr lang="en-US" sz="2400" dirty="0" smtClean="0">
                <a:cs typeface="Courier New" pitchFamily="49" charset="0"/>
              </a:rPr>
              <a:t>Expand the last exercise to cover the following test plan requirements:</a:t>
            </a:r>
          </a:p>
          <a:p>
            <a:pPr marL="914400" lvl="1" indent="-457200">
              <a:buFont typeface="+mj-lt"/>
              <a:buAutoNum type="arabicPeriod"/>
            </a:pPr>
            <a:r>
              <a:rPr lang="en-US" sz="2400" dirty="0" smtClean="0">
                <a:cs typeface="Courier New" pitchFamily="49" charset="0"/>
              </a:rPr>
              <a:t>“The opcode shall take on the values ADD or SUB” (hint: this is 1 coverage bin).</a:t>
            </a:r>
          </a:p>
          <a:p>
            <a:pPr marL="914400" lvl="1" indent="-457200">
              <a:buFont typeface="+mj-lt"/>
              <a:buAutoNum type="arabicPeriod"/>
            </a:pPr>
            <a:r>
              <a:rPr lang="en-US" sz="2400" dirty="0" smtClean="0">
                <a:cs typeface="Courier New" pitchFamily="49" charset="0"/>
              </a:rPr>
              <a:t>“The opcode shall take on the values ADD followed by SUB” (hint: this is a second coverage bin). </a:t>
            </a:r>
          </a:p>
          <a:p>
            <a:pPr marL="914400" lvl="1" indent="-457200">
              <a:buFont typeface="+mj-lt"/>
              <a:buAutoNum type="arabicPeriod"/>
            </a:pPr>
            <a:r>
              <a:rPr lang="en-US" sz="2400" dirty="0" smtClean="0"/>
              <a:t>“Opcode must not equal DIV” (hint: report an error using illegal_bins).</a:t>
            </a:r>
            <a:endParaRPr lang="en-US" sz="2400" dirty="0" smtClean="0">
              <a:cs typeface="Courier New" pitchFamily="49" charset="0"/>
            </a:endParaRPr>
          </a:p>
          <a:p>
            <a:r>
              <a:rPr lang="en-US" sz="2400" dirty="0" smtClean="0">
                <a:cs typeface="Courier New" pitchFamily="49" charset="0"/>
              </a:rPr>
              <a:t>Label the coverpoint </a:t>
            </a:r>
            <a:r>
              <a:rPr lang="en-US" sz="2200" dirty="0" smtClean="0">
                <a:latin typeface="Courier New" pitchFamily="49" charset="0"/>
                <a:cs typeface="Courier New" pitchFamily="49" charset="0"/>
              </a:rPr>
              <a:t>opcode_cp</a:t>
            </a:r>
            <a:r>
              <a:rPr lang="en-US" sz="2400" dirty="0" smtClean="0">
                <a:cs typeface="Courier New" pitchFamily="49" charset="0"/>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81000" y="1447800"/>
            <a:ext cx="6553200" cy="5109091"/>
          </a:xfrm>
          <a:prstGeom prst="rect">
            <a:avLst/>
          </a:prstGeom>
          <a:solidFill>
            <a:srgbClr val="FFFFCC"/>
          </a:solidFill>
          <a:ln w="19050">
            <a:solidFill>
              <a:schemeClr val="tx1"/>
            </a:solidFill>
          </a:ln>
        </p:spPr>
        <p:txBody>
          <a:bodyPr wrap="square" rtlCol="0">
            <a:spAutoFit/>
          </a:bodyPr>
          <a:lstStyle/>
          <a:p>
            <a:r>
              <a:rPr lang="en-US" sz="2200" spc="-150" noProof="1" smtClean="0">
                <a:latin typeface="Courier New" pitchFamily="49" charset="0"/>
                <a:cs typeface="Courier New" pitchFamily="49" charset="0"/>
              </a:rPr>
              <a:t>typedef enum {TRANS, RECEIVE} direction_e; </a:t>
            </a:r>
          </a:p>
          <a:p>
            <a:r>
              <a:rPr lang="en-US" sz="2200" spc="-150" noProof="1" smtClean="0">
                <a:latin typeface="Courier New" pitchFamily="49" charset="0"/>
                <a:cs typeface="Courier New" pitchFamily="49" charset="0"/>
              </a:rPr>
              <a:t>class Transaction;</a:t>
            </a:r>
          </a:p>
          <a:p>
            <a:r>
              <a:rPr lang="en-US" sz="2200" spc="-150" noProof="1" smtClean="0">
                <a:latin typeface="Courier New" pitchFamily="49" charset="0"/>
                <a:cs typeface="Courier New" pitchFamily="49" charset="0"/>
              </a:rPr>
              <a:t>   rand direction_e direction;</a:t>
            </a:r>
          </a:p>
          <a:p>
            <a:r>
              <a:rPr lang="en-US" sz="2200" spc="-150" noProof="1" smtClean="0">
                <a:latin typeface="Courier New" pitchFamily="49" charset="0"/>
                <a:cs typeface="Courier New" pitchFamily="49" charset="0"/>
              </a:rPr>
              <a:t>   rand bit [2:0] port; </a:t>
            </a:r>
          </a:p>
          <a:p>
            <a:r>
              <a:rPr lang="en-US" sz="2200" spc="-150" noProof="1" smtClean="0">
                <a:latin typeface="Courier New" pitchFamily="49" charset="0"/>
                <a:cs typeface="Courier New" pitchFamily="49" charset="0"/>
              </a:rPr>
              <a:t>endclass</a:t>
            </a:r>
          </a:p>
          <a:p>
            <a:endParaRPr lang="en-US" sz="2000" spc="-150" noProof="1" smtClean="0">
              <a:latin typeface="Courier New" pitchFamily="49" charset="0"/>
              <a:cs typeface="Courier New" pitchFamily="49" charset="0"/>
            </a:endParaRPr>
          </a:p>
          <a:p>
            <a:r>
              <a:rPr lang="en-US" sz="2200" spc="-150" noProof="1" smtClean="0">
                <a:latin typeface="Courier New" pitchFamily="49" charset="0"/>
                <a:cs typeface="Courier New" pitchFamily="49" charset="0"/>
              </a:rPr>
              <a:t>covergroup CovPort;</a:t>
            </a:r>
          </a:p>
          <a:p>
            <a:r>
              <a:rPr lang="en-US" sz="2200" spc="-150" noProof="1" smtClean="0">
                <a:latin typeface="Courier New" pitchFamily="49" charset="0"/>
                <a:cs typeface="Courier New" pitchFamily="49" charset="0"/>
              </a:rPr>
              <a:t>   cross tr.direction, tr.port;</a:t>
            </a:r>
          </a:p>
          <a:p>
            <a:r>
              <a:rPr lang="en-US" sz="2200" spc="-150" noProof="1" smtClean="0">
                <a:latin typeface="Courier New" pitchFamily="49" charset="0"/>
                <a:cs typeface="Courier New" pitchFamily="49" charset="0"/>
              </a:rPr>
              <a:t>endgroup</a:t>
            </a:r>
          </a:p>
          <a:p>
            <a:endParaRPr lang="en-US" sz="2000" spc="-150" noProof="1" smtClean="0">
              <a:latin typeface="Courier New" pitchFamily="49" charset="0"/>
              <a:cs typeface="Courier New" pitchFamily="49" charset="0"/>
            </a:endParaRPr>
          </a:p>
          <a:p>
            <a:r>
              <a:rPr lang="en-US" sz="2200" spc="-150" noProof="1" smtClean="0">
                <a:latin typeface="Courier New" pitchFamily="49" charset="0"/>
                <a:cs typeface="Courier New" pitchFamily="49" charset="0"/>
              </a:rPr>
              <a:t>covergroup CovPort;</a:t>
            </a:r>
          </a:p>
          <a:p>
            <a:r>
              <a:rPr lang="en-US" sz="2200" spc="-150" noProof="1" smtClean="0">
                <a:latin typeface="Courier New" pitchFamily="49" charset="0"/>
                <a:cs typeface="Courier New" pitchFamily="49" charset="0"/>
              </a:rPr>
              <a:t>   direction: coverpoint tr.direction;</a:t>
            </a:r>
          </a:p>
          <a:p>
            <a:r>
              <a:rPr lang="en-US" sz="2200" spc="-150" noProof="1" smtClean="0">
                <a:latin typeface="Courier New" pitchFamily="49" charset="0"/>
                <a:cs typeface="Courier New" pitchFamily="49" charset="0"/>
              </a:rPr>
              <a:t>   port: coverpoint tr.port;</a:t>
            </a:r>
          </a:p>
          <a:p>
            <a:r>
              <a:rPr lang="en-US" sz="2200" spc="-150" noProof="1" smtClean="0">
                <a:latin typeface="Courier New" pitchFamily="49" charset="0"/>
                <a:cs typeface="Courier New" pitchFamily="49" charset="0"/>
              </a:rPr>
              <a:t>   cross direction, port;</a:t>
            </a:r>
          </a:p>
          <a:p>
            <a:r>
              <a:rPr lang="en-US" sz="2200" spc="-150" noProof="1" smtClean="0">
                <a:latin typeface="Courier New" pitchFamily="49" charset="0"/>
                <a:cs typeface="Courier New" pitchFamily="49" charset="0"/>
              </a:rPr>
              <a:t>endgroup</a:t>
            </a:r>
          </a:p>
        </p:txBody>
      </p:sp>
      <p:sp>
        <p:nvSpPr>
          <p:cNvPr id="4" name="Footer Placeholder 3"/>
          <p:cNvSpPr>
            <a:spLocks noGrp="1"/>
          </p:cNvSpPr>
          <p:nvPr>
            <p:ph type="ftr" sz="quarter" idx="11"/>
          </p:nvPr>
        </p:nvSpPr>
        <p:spPr>
          <a:xfrm>
            <a:off x="3124200" y="6356350"/>
            <a:ext cx="3505200" cy="365125"/>
          </a:xfrm>
        </p:spPr>
        <p:txBody>
          <a:bodyPr/>
          <a:lstStyle/>
          <a:p>
            <a:r>
              <a:rPr lang="en-US" smtClean="0"/>
              <a:t>Chapter 9 Copyright 2011 G. Tumbush, C. Spear v1.1</a:t>
            </a:r>
            <a:endParaRPr lang="en-US" dirty="0"/>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dirty="0" smtClean="0"/>
              <a:t>9.7 Cross Coverage</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27</a:t>
            </a:fld>
            <a:endParaRPr lang="en-US" dirty="0"/>
          </a:p>
        </p:txBody>
      </p:sp>
      <p:sp>
        <p:nvSpPr>
          <p:cNvPr id="26" name="TextBox 25"/>
          <p:cNvSpPr txBox="1"/>
          <p:nvPr/>
        </p:nvSpPr>
        <p:spPr>
          <a:xfrm>
            <a:off x="228600" y="609603"/>
            <a:ext cx="8686800" cy="830997"/>
          </a:xfrm>
          <a:prstGeom prst="rect">
            <a:avLst/>
          </a:prstGeom>
          <a:noFill/>
          <a:ln>
            <a:noFill/>
          </a:ln>
        </p:spPr>
        <p:txBody>
          <a:bodyPr wrap="square" rtlCol="0">
            <a:spAutoFit/>
          </a:bodyPr>
          <a:lstStyle/>
          <a:p>
            <a:r>
              <a:rPr lang="en-US" sz="2400" dirty="0" smtClean="0"/>
              <a:t>Cross coverage collects coverage on </a:t>
            </a:r>
            <a:r>
              <a:rPr lang="en-US" sz="2400" smtClean="0"/>
              <a:t>the intersection </a:t>
            </a:r>
            <a:r>
              <a:rPr lang="en-US" sz="2400" dirty="0" smtClean="0"/>
              <a:t>of 2 or more coverage points.</a:t>
            </a:r>
          </a:p>
        </p:txBody>
      </p:sp>
      <p:grpSp>
        <p:nvGrpSpPr>
          <p:cNvPr id="2" name="Group 16"/>
          <p:cNvGrpSpPr/>
          <p:nvPr/>
        </p:nvGrpSpPr>
        <p:grpSpPr>
          <a:xfrm>
            <a:off x="304800" y="3505200"/>
            <a:ext cx="4038600" cy="1371600"/>
            <a:chOff x="304800" y="3733800"/>
            <a:chExt cx="4038600" cy="1371600"/>
          </a:xfrm>
        </p:grpSpPr>
        <p:cxnSp>
          <p:nvCxnSpPr>
            <p:cNvPr id="14" name="Straight Connector 13"/>
            <p:cNvCxnSpPr/>
            <p:nvPr/>
          </p:nvCxnSpPr>
          <p:spPr>
            <a:xfrm flipV="1">
              <a:off x="381000" y="3733800"/>
              <a:ext cx="3962400" cy="1371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304800" y="3733800"/>
              <a:ext cx="3886200" cy="1371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19458" name="Picture 2"/>
          <p:cNvPicPr>
            <a:picLocks noChangeAspect="1" noChangeArrowheads="1"/>
          </p:cNvPicPr>
          <p:nvPr/>
        </p:nvPicPr>
        <p:blipFill>
          <a:blip r:embed="rId3" cstate="print"/>
          <a:srcRect l="65000" t="61141" r="16000" b="9125"/>
          <a:stretch>
            <a:fillRect/>
          </a:stretch>
        </p:blipFill>
        <p:spPr bwMode="auto">
          <a:xfrm>
            <a:off x="5029200" y="1828800"/>
            <a:ext cx="3886200" cy="333201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xEl>
                                              <p:pRg st="13" end="1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xEl>
                                              <p:pRg st="14" end="1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94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9 Copyright 2011 G. Tumbush, C. Spear v1.1</a:t>
            </a:r>
            <a:endParaRPr lang="en-US" dirty="0"/>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dirty="0" smtClean="0"/>
              <a:t>9.7.2 Labeling Cross Coverage Bins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28</a:t>
            </a:fld>
            <a:endParaRPr lang="en-US" dirty="0"/>
          </a:p>
        </p:txBody>
      </p:sp>
      <p:sp>
        <p:nvSpPr>
          <p:cNvPr id="26" name="TextBox 25"/>
          <p:cNvSpPr txBox="1"/>
          <p:nvPr/>
        </p:nvSpPr>
        <p:spPr>
          <a:xfrm>
            <a:off x="304800" y="1219200"/>
            <a:ext cx="6781800" cy="3139321"/>
          </a:xfrm>
          <a:prstGeom prst="rect">
            <a:avLst/>
          </a:prstGeom>
          <a:solidFill>
            <a:srgbClr val="FFFFCC"/>
          </a:solidFill>
          <a:ln>
            <a:solidFill>
              <a:schemeClr val="tx1"/>
            </a:solidFill>
          </a:ln>
        </p:spPr>
        <p:txBody>
          <a:bodyPr wrap="square" rtlCol="0">
            <a:spAutoFit/>
          </a:bodyPr>
          <a:lstStyle/>
          <a:p>
            <a:r>
              <a:rPr lang="en-US" sz="2200" spc="-150" noProof="1" smtClean="0">
                <a:latin typeface="Courier New" pitchFamily="49" charset="0"/>
                <a:cs typeface="Courier New" pitchFamily="49" charset="0"/>
              </a:rPr>
              <a:t>covergroup CovPort;</a:t>
            </a:r>
          </a:p>
          <a:p>
            <a:r>
              <a:rPr lang="en-US" sz="2200" spc="-150" noProof="1" smtClean="0">
                <a:latin typeface="Courier New" pitchFamily="49" charset="0"/>
                <a:cs typeface="Courier New" pitchFamily="49" charset="0"/>
              </a:rPr>
              <a:t>  direction: coverpoint tr.direction;</a:t>
            </a:r>
          </a:p>
          <a:p>
            <a:r>
              <a:rPr lang="en-US" sz="2200" spc="-150" noProof="1" smtClean="0">
                <a:latin typeface="Courier New" pitchFamily="49" charset="0"/>
                <a:cs typeface="Courier New" pitchFamily="49" charset="0"/>
              </a:rPr>
              <a:t>  port: coverpoint tr.port{</a:t>
            </a:r>
          </a:p>
          <a:p>
            <a:r>
              <a:rPr lang="en-US" sz="2200" spc="-150" noProof="1" smtClean="0">
                <a:latin typeface="Courier New" pitchFamily="49" charset="0"/>
                <a:cs typeface="Courier New" pitchFamily="49" charset="0"/>
              </a:rPr>
              <a:t>     bins zero  ={0};</a:t>
            </a:r>
          </a:p>
          <a:p>
            <a:r>
              <a:rPr lang="en-US" sz="2200" spc="-150" noProof="1" smtClean="0">
                <a:latin typeface="Courier New" pitchFamily="49" charset="0"/>
                <a:cs typeface="Courier New" pitchFamily="49" charset="0"/>
              </a:rPr>
              <a:t>     bins middle = {[1:6]};</a:t>
            </a:r>
          </a:p>
          <a:p>
            <a:r>
              <a:rPr lang="en-US" sz="2200" spc="-150" noProof="1" smtClean="0">
                <a:latin typeface="Courier New" pitchFamily="49" charset="0"/>
                <a:cs typeface="Courier New" pitchFamily="49" charset="0"/>
              </a:rPr>
              <a:t>     bins maximum   = {7};</a:t>
            </a:r>
          </a:p>
          <a:p>
            <a:r>
              <a:rPr lang="en-US" sz="2200" spc="-150" noProof="1" smtClean="0">
                <a:latin typeface="Courier New" pitchFamily="49" charset="0"/>
                <a:cs typeface="Courier New" pitchFamily="49" charset="0"/>
              </a:rPr>
              <a:t>  }</a:t>
            </a:r>
          </a:p>
          <a:p>
            <a:r>
              <a:rPr lang="en-US" sz="2200" spc="-150" noProof="1" smtClean="0">
                <a:latin typeface="Courier New" pitchFamily="49" charset="0"/>
                <a:cs typeface="Courier New" pitchFamily="49" charset="0"/>
              </a:rPr>
              <a:t>  cross direction, port;</a:t>
            </a:r>
          </a:p>
          <a:p>
            <a:r>
              <a:rPr lang="en-US" sz="2200" spc="-150" noProof="1" smtClean="0">
                <a:latin typeface="Courier New" pitchFamily="49" charset="0"/>
                <a:cs typeface="Courier New" pitchFamily="49" charset="0"/>
              </a:rPr>
              <a:t>endgroup</a:t>
            </a:r>
          </a:p>
        </p:txBody>
      </p:sp>
      <p:sp>
        <p:nvSpPr>
          <p:cNvPr id="6" name="TextBox 5"/>
          <p:cNvSpPr txBox="1"/>
          <p:nvPr/>
        </p:nvSpPr>
        <p:spPr>
          <a:xfrm>
            <a:off x="304800" y="685800"/>
            <a:ext cx="8153400" cy="424732"/>
          </a:xfrm>
          <a:prstGeom prst="rect">
            <a:avLst/>
          </a:prstGeom>
          <a:noFill/>
        </p:spPr>
        <p:txBody>
          <a:bodyPr wrap="square" rtlCol="0">
            <a:spAutoFit/>
          </a:bodyPr>
          <a:lstStyle/>
          <a:p>
            <a:pPr>
              <a:lnSpc>
                <a:spcPct val="90000"/>
              </a:lnSpc>
            </a:pPr>
            <a:r>
              <a:rPr lang="en-US" sz="2400" dirty="0" smtClean="0"/>
              <a:t>To reduce the # of bins, create custom bins</a:t>
            </a:r>
          </a:p>
        </p:txBody>
      </p:sp>
      <p:pic>
        <p:nvPicPr>
          <p:cNvPr id="15362" name="Picture 2"/>
          <p:cNvPicPr>
            <a:picLocks noChangeAspect="1" noChangeArrowheads="1"/>
          </p:cNvPicPr>
          <p:nvPr/>
        </p:nvPicPr>
        <p:blipFill>
          <a:blip r:embed="rId3" cstate="print"/>
          <a:srcRect l="61946" t="36571" r="23351" b="25600"/>
          <a:stretch>
            <a:fillRect/>
          </a:stretch>
        </p:blipFill>
        <p:spPr bwMode="auto">
          <a:xfrm>
            <a:off x="4572000" y="1981200"/>
            <a:ext cx="4343400" cy="3964347"/>
          </a:xfrm>
          <a:prstGeom prst="rect">
            <a:avLst/>
          </a:prstGeom>
          <a:noFill/>
          <a:ln w="9525">
            <a:noFill/>
            <a:miter lim="800000"/>
            <a:headEnd/>
            <a:tailEnd/>
          </a:ln>
        </p:spPr>
      </p:pic>
      <p:sp>
        <p:nvSpPr>
          <p:cNvPr id="9" name="TextBox 8"/>
          <p:cNvSpPr txBox="1"/>
          <p:nvPr/>
        </p:nvSpPr>
        <p:spPr>
          <a:xfrm>
            <a:off x="533401" y="4648200"/>
            <a:ext cx="3200400" cy="430887"/>
          </a:xfrm>
          <a:prstGeom prst="rect">
            <a:avLst/>
          </a:prstGeom>
          <a:solidFill>
            <a:srgbClr val="FFFFCC"/>
          </a:solidFill>
          <a:ln w="19050">
            <a:solidFill>
              <a:schemeClr val="tx1"/>
            </a:solidFill>
          </a:ln>
        </p:spPr>
        <p:txBody>
          <a:bodyPr wrap="square" rtlCol="0">
            <a:spAutoFit/>
          </a:bodyPr>
          <a:lstStyle/>
          <a:p>
            <a:r>
              <a:rPr lang="en-US" sz="2200" spc="-150" noProof="1" smtClean="0">
                <a:latin typeface="Courier New" pitchFamily="49" charset="0"/>
                <a:cs typeface="Courier New" pitchFamily="49" charset="0"/>
              </a:rPr>
              <a:t>bins misc = default;</a:t>
            </a:r>
          </a:p>
        </p:txBody>
      </p:sp>
      <p:grpSp>
        <p:nvGrpSpPr>
          <p:cNvPr id="2" name="Group 9"/>
          <p:cNvGrpSpPr/>
          <p:nvPr/>
        </p:nvGrpSpPr>
        <p:grpSpPr>
          <a:xfrm>
            <a:off x="685800" y="4572000"/>
            <a:ext cx="1905000" cy="685800"/>
            <a:chOff x="304800" y="3733800"/>
            <a:chExt cx="4038600" cy="1371600"/>
          </a:xfrm>
        </p:grpSpPr>
        <p:cxnSp>
          <p:nvCxnSpPr>
            <p:cNvPr id="11" name="Straight Connector 10"/>
            <p:cNvCxnSpPr/>
            <p:nvPr/>
          </p:nvCxnSpPr>
          <p:spPr>
            <a:xfrm flipV="1">
              <a:off x="381000" y="3733800"/>
              <a:ext cx="3962400" cy="1371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a:off x="304800" y="3733800"/>
              <a:ext cx="3886200" cy="1371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6">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36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9 Copyright 2011 G. Tumbush, C. Spear v1.1</a:t>
            </a:r>
            <a:endParaRPr lang="en-US" dirty="0"/>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dirty="0" smtClean="0"/>
              <a:t>9.7.3 Excluding Cross Coverage Bins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29</a:t>
            </a:fld>
            <a:endParaRPr lang="en-US" dirty="0"/>
          </a:p>
        </p:txBody>
      </p:sp>
      <p:sp>
        <p:nvSpPr>
          <p:cNvPr id="6" name="TextBox 5"/>
          <p:cNvSpPr txBox="1"/>
          <p:nvPr/>
        </p:nvSpPr>
        <p:spPr>
          <a:xfrm>
            <a:off x="304800" y="685800"/>
            <a:ext cx="8534400" cy="757130"/>
          </a:xfrm>
          <a:prstGeom prst="rect">
            <a:avLst/>
          </a:prstGeom>
          <a:noFill/>
        </p:spPr>
        <p:txBody>
          <a:bodyPr wrap="square" rtlCol="0">
            <a:spAutoFit/>
          </a:bodyPr>
          <a:lstStyle/>
          <a:p>
            <a:pPr>
              <a:lnSpc>
                <a:spcPct val="90000"/>
              </a:lnSpc>
              <a:buFont typeface="Arial" pitchFamily="34" charset="0"/>
              <a:buChar char="•"/>
            </a:pPr>
            <a:r>
              <a:rPr lang="en-US" sz="2400" dirty="0" smtClean="0"/>
              <a:t>As before use </a:t>
            </a:r>
            <a:r>
              <a:rPr lang="en-US" sz="2200" spc="-150" dirty="0" smtClean="0">
                <a:latin typeface="Courier New" pitchFamily="49" charset="0"/>
                <a:cs typeface="Courier New" pitchFamily="49" charset="0"/>
              </a:rPr>
              <a:t>ignore_bins</a:t>
            </a:r>
            <a:r>
              <a:rPr lang="en-US" sz="2400" dirty="0" smtClean="0"/>
              <a:t> to reduce the # of cross coverage bins</a:t>
            </a:r>
          </a:p>
          <a:p>
            <a:pPr>
              <a:lnSpc>
                <a:spcPct val="90000"/>
              </a:lnSpc>
              <a:buFont typeface="Arial" pitchFamily="34" charset="0"/>
              <a:buChar char="•"/>
            </a:pPr>
            <a:r>
              <a:rPr lang="en-US" sz="2400" dirty="0" smtClean="0"/>
              <a:t>Use </a:t>
            </a:r>
            <a:r>
              <a:rPr lang="en-US" sz="2200" spc="-150" dirty="0" smtClean="0">
                <a:latin typeface="Courier New" pitchFamily="49" charset="0"/>
                <a:cs typeface="Courier New" pitchFamily="49" charset="0"/>
              </a:rPr>
              <a:t>binsof</a:t>
            </a:r>
            <a:r>
              <a:rPr lang="en-US" sz="2400" dirty="0" smtClean="0"/>
              <a:t> &amp; </a:t>
            </a:r>
            <a:r>
              <a:rPr lang="en-US" sz="2200" spc="-150" dirty="0" smtClean="0">
                <a:latin typeface="Courier New" pitchFamily="49" charset="0"/>
                <a:cs typeface="Courier New" pitchFamily="49" charset="0"/>
              </a:rPr>
              <a:t>intersect</a:t>
            </a:r>
            <a:r>
              <a:rPr lang="en-US" sz="2400" dirty="0" smtClean="0"/>
              <a:t> to specify cross coverage bins to ignore</a:t>
            </a:r>
          </a:p>
        </p:txBody>
      </p:sp>
      <p:sp>
        <p:nvSpPr>
          <p:cNvPr id="9" name="TextBox 8"/>
          <p:cNvSpPr txBox="1"/>
          <p:nvPr/>
        </p:nvSpPr>
        <p:spPr>
          <a:xfrm>
            <a:off x="228600" y="1600200"/>
            <a:ext cx="7808548" cy="4832092"/>
          </a:xfrm>
          <a:prstGeom prst="rect">
            <a:avLst/>
          </a:prstGeom>
          <a:solidFill>
            <a:srgbClr val="FFFFCC"/>
          </a:solidFill>
          <a:ln w="19050">
            <a:solidFill>
              <a:schemeClr val="tx1"/>
            </a:solidFill>
          </a:ln>
        </p:spPr>
        <p:txBody>
          <a:bodyPr wrap="none" rtlCol="0">
            <a:spAutoFit/>
          </a:bodyPr>
          <a:lstStyle/>
          <a:p>
            <a:r>
              <a:rPr lang="en-US" sz="2200" spc="-300" noProof="1" smtClean="0">
                <a:latin typeface="Courier New" pitchFamily="49" charset="0"/>
                <a:cs typeface="Courier New" pitchFamily="49" charset="0"/>
              </a:rPr>
              <a:t>covergroup CovPort;</a:t>
            </a:r>
          </a:p>
          <a:p>
            <a:r>
              <a:rPr lang="en-US" sz="2200" spc="-300" noProof="1" smtClean="0">
                <a:latin typeface="Courier New" pitchFamily="49" charset="0"/>
                <a:cs typeface="Courier New" pitchFamily="49" charset="0"/>
              </a:rPr>
              <a:t>  direction: coverpoint tr.direction;</a:t>
            </a:r>
          </a:p>
          <a:p>
            <a:r>
              <a:rPr lang="en-US" sz="2200" spc="-300" noProof="1" smtClean="0">
                <a:latin typeface="Courier New" pitchFamily="49" charset="0"/>
                <a:cs typeface="Courier New" pitchFamily="49" charset="0"/>
              </a:rPr>
              <a:t>  port: coverpoint tr.port {</a:t>
            </a:r>
          </a:p>
          <a:p>
            <a:r>
              <a:rPr lang="en-US" sz="2200" spc="-300" noProof="1" smtClean="0">
                <a:latin typeface="Courier New" pitchFamily="49" charset="0"/>
                <a:cs typeface="Courier New" pitchFamily="49" charset="0"/>
              </a:rPr>
              <a:t>     bins zero  ={0};</a:t>
            </a:r>
          </a:p>
          <a:p>
            <a:r>
              <a:rPr lang="en-US" sz="2200" spc="-300" noProof="1" smtClean="0">
                <a:latin typeface="Courier New" pitchFamily="49" charset="0"/>
                <a:cs typeface="Courier New" pitchFamily="49" charset="0"/>
              </a:rPr>
              <a:t>     bins middle = {[1:6]};</a:t>
            </a:r>
          </a:p>
          <a:p>
            <a:r>
              <a:rPr lang="en-US" sz="2200" spc="-300" noProof="1" smtClean="0">
                <a:latin typeface="Courier New" pitchFamily="49" charset="0"/>
                <a:cs typeface="Courier New" pitchFamily="49" charset="0"/>
              </a:rPr>
              <a:t>     bins maximum   = {7};</a:t>
            </a:r>
          </a:p>
          <a:p>
            <a:r>
              <a:rPr lang="en-US" sz="2200" spc="-300" noProof="1" smtClean="0">
                <a:latin typeface="Courier New" pitchFamily="49" charset="0"/>
                <a:cs typeface="Courier New" pitchFamily="49" charset="0"/>
              </a:rPr>
              <a:t>    }</a:t>
            </a:r>
          </a:p>
          <a:p>
            <a:endParaRPr lang="en-US" sz="2200" spc="-300" noProof="1" smtClean="0">
              <a:latin typeface="Courier New" pitchFamily="49" charset="0"/>
              <a:cs typeface="Courier New" pitchFamily="49" charset="0"/>
            </a:endParaRPr>
          </a:p>
          <a:p>
            <a:r>
              <a:rPr lang="en-US" sz="2200" spc="-300" noProof="1" smtClean="0">
                <a:latin typeface="Courier New" pitchFamily="49" charset="0"/>
                <a:cs typeface="Courier New" pitchFamily="49" charset="0"/>
              </a:rPr>
              <a:t>  cross direction, port{</a:t>
            </a:r>
          </a:p>
          <a:p>
            <a:r>
              <a:rPr lang="en-US" sz="2200" spc="-300" noProof="1" smtClean="0">
                <a:latin typeface="Courier New" pitchFamily="49" charset="0"/>
                <a:cs typeface="Courier New" pitchFamily="49" charset="0"/>
              </a:rPr>
              <a:t>    ignore_bins port_zero = binsof(port) intersect {0};</a:t>
            </a:r>
          </a:p>
          <a:p>
            <a:r>
              <a:rPr lang="en-US" sz="2200" spc="-300" noProof="1" smtClean="0">
                <a:latin typeface="Courier New" pitchFamily="49" charset="0"/>
                <a:cs typeface="Courier New" pitchFamily="49" charset="0"/>
              </a:rPr>
              <a:t>    ignore_bins port_0 = binsof(port.zero);</a:t>
            </a:r>
          </a:p>
          <a:p>
            <a:r>
              <a:rPr lang="en-US" sz="2200" spc="-300" noProof="1" smtClean="0">
                <a:latin typeface="Courier New" pitchFamily="49" charset="0"/>
                <a:cs typeface="Courier New" pitchFamily="49" charset="0"/>
              </a:rPr>
              <a:t>    ignore_bins trans_five = binsof(port) intersect {5} &amp;&amp;</a:t>
            </a:r>
          </a:p>
          <a:p>
            <a:r>
              <a:rPr lang="en-US" sz="2200" spc="-300" noProof="1" smtClean="0">
                <a:latin typeface="Courier New" pitchFamily="49" charset="0"/>
                <a:cs typeface="Courier New" pitchFamily="49" charset="0"/>
              </a:rPr>
              <a:t>	             binsof(direction) intersect {TRANS};</a:t>
            </a:r>
          </a:p>
          <a:p>
            <a:r>
              <a:rPr lang="en-US" sz="2200" spc="-300" noProof="1" smtClean="0">
                <a:latin typeface="Courier New" pitchFamily="49" charset="0"/>
                <a:cs typeface="Courier New" pitchFamily="49" charset="0"/>
              </a:rPr>
              <a:t>}  endgroup</a:t>
            </a:r>
          </a:p>
        </p:txBody>
      </p:sp>
      <p:pic>
        <p:nvPicPr>
          <p:cNvPr id="16386" name="Picture 2"/>
          <p:cNvPicPr>
            <a:picLocks noChangeAspect="1" noChangeArrowheads="1"/>
          </p:cNvPicPr>
          <p:nvPr/>
        </p:nvPicPr>
        <p:blipFill>
          <a:blip r:embed="rId3" cstate="print"/>
          <a:srcRect l="67784" t="53029" r="17514" b="17371"/>
          <a:stretch>
            <a:fillRect/>
          </a:stretch>
        </p:blipFill>
        <p:spPr bwMode="auto">
          <a:xfrm>
            <a:off x="5181601" y="1447800"/>
            <a:ext cx="3809999" cy="2731605"/>
          </a:xfrm>
          <a:prstGeom prst="rect">
            <a:avLst/>
          </a:prstGeom>
          <a:noFill/>
          <a:ln w="9525">
            <a:noFill/>
            <a:miter lim="800000"/>
            <a:headEnd/>
            <a:tailEnd/>
          </a:ln>
        </p:spPr>
      </p:pic>
      <p:grpSp>
        <p:nvGrpSpPr>
          <p:cNvPr id="2" name="Group 15"/>
          <p:cNvGrpSpPr/>
          <p:nvPr/>
        </p:nvGrpSpPr>
        <p:grpSpPr>
          <a:xfrm>
            <a:off x="6096000" y="4267200"/>
            <a:ext cx="2712879" cy="915988"/>
            <a:chOff x="5486401" y="4419600"/>
            <a:chExt cx="2712879" cy="915988"/>
          </a:xfrm>
        </p:grpSpPr>
        <p:grpSp>
          <p:nvGrpSpPr>
            <p:cNvPr id="3" name="Group 9"/>
            <p:cNvGrpSpPr/>
            <p:nvPr/>
          </p:nvGrpSpPr>
          <p:grpSpPr>
            <a:xfrm>
              <a:off x="5486401" y="4953000"/>
              <a:ext cx="2088514" cy="382588"/>
              <a:chOff x="4770280" y="3124200"/>
              <a:chExt cx="2088514" cy="382588"/>
            </a:xfrm>
          </p:grpSpPr>
          <p:cxnSp>
            <p:nvCxnSpPr>
              <p:cNvPr id="11" name="Straight Arrow Connector 10"/>
              <p:cNvCxnSpPr/>
              <p:nvPr/>
            </p:nvCxnSpPr>
            <p:spPr>
              <a:xfrm rot="10800000">
                <a:off x="6172200" y="3124200"/>
                <a:ext cx="6858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a:off x="4770280" y="3505200"/>
                <a:ext cx="2087722"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6667500" y="3314700"/>
                <a:ext cx="3810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6705601" y="4419600"/>
              <a:ext cx="1493679" cy="461665"/>
            </a:xfrm>
            <a:prstGeom prst="rect">
              <a:avLst/>
            </a:prstGeom>
            <a:noFill/>
            <a:ln w="19050">
              <a:noFill/>
            </a:ln>
          </p:spPr>
          <p:txBody>
            <a:bodyPr wrap="none" rtlCol="0">
              <a:spAutoFit/>
            </a:bodyPr>
            <a:lstStyle/>
            <a:p>
              <a:r>
                <a:rPr lang="en-US" sz="2400" dirty="0" smtClean="0">
                  <a:solidFill>
                    <a:srgbClr val="FF0000"/>
                  </a:solidFill>
                </a:rPr>
                <a:t>Equivalent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xEl>
                                              <p:pRg st="11" end="11"/>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63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9"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9 Copyright 2011 G. Tumbush, C. Spear v1.1</a:t>
            </a:r>
            <a:endParaRPr lang="en-US" dirty="0"/>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dirty="0" smtClean="0"/>
              <a:t>Functional Coverage is not</a:t>
            </a:r>
          </a:p>
        </p:txBody>
      </p:sp>
      <p:sp>
        <p:nvSpPr>
          <p:cNvPr id="8" name="Slide Number Placeholder 7"/>
          <p:cNvSpPr>
            <a:spLocks noGrp="1"/>
          </p:cNvSpPr>
          <p:nvPr>
            <p:ph type="sldNum" sz="quarter" idx="12"/>
          </p:nvPr>
        </p:nvSpPr>
        <p:spPr/>
        <p:txBody>
          <a:bodyPr/>
          <a:lstStyle/>
          <a:p>
            <a:fld id="{40AF488E-6686-480A-A715-D02D7FC0CDA5}" type="slidenum">
              <a:rPr lang="en-US" smtClean="0"/>
              <a:pPr/>
              <a:t>3</a:t>
            </a:fld>
            <a:endParaRPr lang="en-US" dirty="0"/>
          </a:p>
        </p:txBody>
      </p:sp>
      <p:sp>
        <p:nvSpPr>
          <p:cNvPr id="5" name="TextBox 4"/>
          <p:cNvSpPr txBox="1"/>
          <p:nvPr/>
        </p:nvSpPr>
        <p:spPr>
          <a:xfrm>
            <a:off x="381000" y="914400"/>
            <a:ext cx="8153400" cy="5410712"/>
          </a:xfrm>
          <a:prstGeom prst="rect">
            <a:avLst/>
          </a:prstGeom>
          <a:noFill/>
        </p:spPr>
        <p:txBody>
          <a:bodyPr wrap="square" rtlCol="0">
            <a:spAutoFit/>
          </a:bodyPr>
          <a:lstStyle/>
          <a:p>
            <a:pPr>
              <a:lnSpc>
                <a:spcPct val="90000"/>
              </a:lnSpc>
              <a:buFont typeface="Arial" pitchFamily="34" charset="0"/>
              <a:buChar char="•"/>
            </a:pPr>
            <a:r>
              <a:rPr lang="en-US" sz="2400" dirty="0" smtClean="0"/>
              <a:t>Code coverage</a:t>
            </a:r>
          </a:p>
          <a:p>
            <a:pPr>
              <a:lnSpc>
                <a:spcPct val="90000"/>
              </a:lnSpc>
              <a:buFont typeface="Arial" pitchFamily="34" charset="0"/>
              <a:buChar char="•"/>
            </a:pPr>
            <a:r>
              <a:rPr lang="en-US" sz="2400" dirty="0" smtClean="0"/>
              <a:t>Cannot be automatically determined from the design</a:t>
            </a:r>
          </a:p>
          <a:p>
            <a:pPr>
              <a:lnSpc>
                <a:spcPct val="90000"/>
              </a:lnSpc>
            </a:pPr>
            <a:endParaRPr lang="en-US" sz="2400" dirty="0" smtClean="0"/>
          </a:p>
          <a:p>
            <a:pPr>
              <a:lnSpc>
                <a:spcPct val="90000"/>
              </a:lnSpc>
            </a:pPr>
            <a:endParaRPr lang="en-US" sz="2400" dirty="0" smtClean="0"/>
          </a:p>
          <a:p>
            <a:pPr>
              <a:lnSpc>
                <a:spcPct val="90000"/>
              </a:lnSpc>
              <a:buFont typeface="Arial" pitchFamily="34" charset="0"/>
              <a:buChar char="•"/>
            </a:pPr>
            <a:endParaRPr lang="en-US" sz="2400" dirty="0" smtClean="0"/>
          </a:p>
          <a:p>
            <a:pPr>
              <a:lnSpc>
                <a:spcPct val="90000"/>
              </a:lnSpc>
              <a:buFont typeface="Arial" pitchFamily="34" charset="0"/>
              <a:buChar char="•"/>
            </a:pPr>
            <a:endParaRPr lang="en-US" sz="2400" dirty="0" smtClean="0"/>
          </a:p>
          <a:p>
            <a:pPr>
              <a:lnSpc>
                <a:spcPct val="90000"/>
              </a:lnSpc>
              <a:buFont typeface="Arial" pitchFamily="34" charset="0"/>
              <a:buChar char="•"/>
            </a:pPr>
            <a:endParaRPr lang="en-US" sz="2400" dirty="0" smtClean="0"/>
          </a:p>
          <a:p>
            <a:pPr>
              <a:lnSpc>
                <a:spcPct val="90000"/>
              </a:lnSpc>
              <a:buFont typeface="Arial" pitchFamily="34" charset="0"/>
              <a:buChar char="•"/>
            </a:pPr>
            <a:endParaRPr lang="en-US" sz="2400" dirty="0" smtClean="0"/>
          </a:p>
          <a:p>
            <a:pPr>
              <a:lnSpc>
                <a:spcPct val="90000"/>
              </a:lnSpc>
              <a:buFont typeface="Arial" pitchFamily="34" charset="0"/>
              <a:buChar char="•"/>
            </a:pPr>
            <a:endParaRPr lang="en-US" sz="2400" dirty="0" smtClean="0"/>
          </a:p>
          <a:p>
            <a:pPr>
              <a:lnSpc>
                <a:spcPct val="90000"/>
              </a:lnSpc>
              <a:buFont typeface="Arial" pitchFamily="34" charset="0"/>
              <a:buChar char="•"/>
            </a:pPr>
            <a:endParaRPr lang="en-US" sz="2400" dirty="0" smtClean="0"/>
          </a:p>
          <a:p>
            <a:pPr>
              <a:lnSpc>
                <a:spcPct val="90000"/>
              </a:lnSpc>
              <a:buFont typeface="Arial" pitchFamily="34" charset="0"/>
              <a:buChar char="•"/>
            </a:pPr>
            <a:r>
              <a:rPr lang="en-US" sz="2400" dirty="0" smtClean="0"/>
              <a:t>Functional coverage goals:</a:t>
            </a:r>
          </a:p>
          <a:p>
            <a:pPr marL="914400" lvl="1" indent="-457200">
              <a:lnSpc>
                <a:spcPct val="90000"/>
              </a:lnSpc>
              <a:buFont typeface="+mj-lt"/>
              <a:buAutoNum type="arabicPeriod"/>
            </a:pPr>
            <a:r>
              <a:rPr lang="en-US" sz="2400" dirty="0" smtClean="0"/>
              <a:t>Test loading of register with d = 0 and d=1</a:t>
            </a:r>
          </a:p>
          <a:p>
            <a:pPr marL="914400" lvl="1" indent="-457200">
              <a:lnSpc>
                <a:spcPct val="90000"/>
              </a:lnSpc>
              <a:buFont typeface="+mj-lt"/>
              <a:buAutoNum type="arabicPeriod"/>
            </a:pPr>
            <a:r>
              <a:rPr lang="en-US" sz="2400" dirty="0" smtClean="0"/>
              <a:t>Test resetting of register with q=0 and q=1</a:t>
            </a:r>
          </a:p>
          <a:p>
            <a:pPr marL="914400" lvl="1" indent="-457200">
              <a:lnSpc>
                <a:spcPct val="90000"/>
              </a:lnSpc>
            </a:pPr>
            <a:r>
              <a:rPr lang="en-US" sz="2400" dirty="0" smtClean="0"/>
              <a:t>......</a:t>
            </a:r>
          </a:p>
          <a:p>
            <a:pPr>
              <a:lnSpc>
                <a:spcPct val="90000"/>
              </a:lnSpc>
              <a:buFont typeface="Arial" pitchFamily="34" charset="0"/>
              <a:buChar char="•"/>
            </a:pPr>
            <a:r>
              <a:rPr lang="en-US" sz="2400" dirty="0" smtClean="0"/>
              <a:t>Easy to obtain 100% code coverage on this model</a:t>
            </a:r>
          </a:p>
          <a:p>
            <a:pPr>
              <a:lnSpc>
                <a:spcPct val="90000"/>
              </a:lnSpc>
              <a:buFont typeface="Arial" pitchFamily="34" charset="0"/>
              <a:buChar char="•"/>
            </a:pPr>
            <a:r>
              <a:rPr lang="en-US" sz="2400" dirty="0" smtClean="0"/>
              <a:t>Impossible to obtain 100% functional coverage</a:t>
            </a:r>
          </a:p>
        </p:txBody>
      </p:sp>
      <p:sp>
        <p:nvSpPr>
          <p:cNvPr id="12" name="TextBox 11"/>
          <p:cNvSpPr txBox="1"/>
          <p:nvPr/>
        </p:nvSpPr>
        <p:spPr>
          <a:xfrm>
            <a:off x="457200" y="1905000"/>
            <a:ext cx="8321509" cy="1785104"/>
          </a:xfrm>
          <a:prstGeom prst="rect">
            <a:avLst/>
          </a:prstGeom>
          <a:solidFill>
            <a:srgbClr val="FFFFCC"/>
          </a:solidFill>
          <a:ln w="19050">
            <a:solidFill>
              <a:schemeClr val="tx1"/>
            </a:solidFill>
          </a:ln>
        </p:spPr>
        <p:txBody>
          <a:bodyPr wrap="none" rtlCol="0">
            <a:spAutoFit/>
          </a:bodyPr>
          <a:lstStyle/>
          <a:p>
            <a:r>
              <a:rPr lang="en-US" sz="2200" spc="-150" noProof="1" smtClean="0">
                <a:latin typeface="Courier New" pitchFamily="49" charset="0"/>
                <a:cs typeface="Courier New" pitchFamily="49" charset="0"/>
              </a:rPr>
              <a:t>module dff(output logic q, input logic clk, d, reset);</a:t>
            </a:r>
          </a:p>
          <a:p>
            <a:r>
              <a:rPr lang="en-US" sz="2200" spc="-150" noProof="1" smtClean="0">
                <a:latin typeface="Courier New" pitchFamily="49" charset="0"/>
                <a:cs typeface="Courier New" pitchFamily="49" charset="0"/>
              </a:rPr>
              <a:t>   always @(posedge clk or negedge reset) begin</a:t>
            </a:r>
          </a:p>
          <a:p>
            <a:r>
              <a:rPr lang="en-US" sz="2200" spc="-150" noProof="1" smtClean="0">
                <a:latin typeface="Courier New" pitchFamily="49" charset="0"/>
                <a:cs typeface="Courier New" pitchFamily="49" charset="0"/>
              </a:rPr>
              <a:t>      q&lt;=d;</a:t>
            </a:r>
          </a:p>
          <a:p>
            <a:r>
              <a:rPr lang="en-US" sz="2200" spc="-150" noProof="1" smtClean="0">
                <a:latin typeface="Courier New" pitchFamily="49" charset="0"/>
                <a:cs typeface="Courier New" pitchFamily="49" charset="0"/>
              </a:rPr>
              <a:t>   end</a:t>
            </a:r>
          </a:p>
          <a:p>
            <a:r>
              <a:rPr lang="en-US" sz="2200" spc="-150" noProof="1" smtClean="0">
                <a:latin typeface="Courier New" pitchFamily="49" charset="0"/>
                <a:cs typeface="Courier New" pitchFamily="49" charset="0"/>
              </a:rPr>
              <a:t>endmodule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10" end="1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11" end="1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12" end="1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9 Copyright 2011 G. Tumbush, C. Spear v1.1</a:t>
            </a:r>
            <a:endParaRPr lang="en-US" dirty="0"/>
          </a:p>
        </p:txBody>
      </p:sp>
      <p:sp>
        <p:nvSpPr>
          <p:cNvPr id="7" name="TextBox 6"/>
          <p:cNvSpPr txBox="1"/>
          <p:nvPr/>
        </p:nvSpPr>
        <p:spPr>
          <a:xfrm>
            <a:off x="304800" y="0"/>
            <a:ext cx="8516629" cy="1323439"/>
          </a:xfrm>
          <a:prstGeom prst="rect">
            <a:avLst/>
          </a:prstGeom>
          <a:noFill/>
        </p:spPr>
        <p:txBody>
          <a:bodyPr wrap="square" rtlCol="0">
            <a:spAutoFit/>
          </a:bodyPr>
          <a:lstStyle/>
          <a:p>
            <a:pPr algn="ctr"/>
            <a:r>
              <a:rPr lang="en-US" sz="4000" dirty="0" smtClean="0"/>
              <a:t>9.7.4 Excluding Cover Points from the Total Coverage Metric</a:t>
            </a:r>
          </a:p>
        </p:txBody>
      </p:sp>
      <p:sp>
        <p:nvSpPr>
          <p:cNvPr id="8" name="Slide Number Placeholder 7"/>
          <p:cNvSpPr>
            <a:spLocks noGrp="1"/>
          </p:cNvSpPr>
          <p:nvPr>
            <p:ph type="sldNum" sz="quarter" idx="12"/>
          </p:nvPr>
        </p:nvSpPr>
        <p:spPr/>
        <p:txBody>
          <a:bodyPr/>
          <a:lstStyle/>
          <a:p>
            <a:fld id="{40AF488E-6686-480A-A715-D02D7FC0CDA5}" type="slidenum">
              <a:rPr lang="en-US" smtClean="0"/>
              <a:pPr/>
              <a:t>30</a:t>
            </a:fld>
            <a:endParaRPr lang="en-US" dirty="0"/>
          </a:p>
        </p:txBody>
      </p:sp>
      <p:sp>
        <p:nvSpPr>
          <p:cNvPr id="6" name="TextBox 5"/>
          <p:cNvSpPr txBox="1"/>
          <p:nvPr/>
        </p:nvSpPr>
        <p:spPr>
          <a:xfrm>
            <a:off x="228600" y="1371600"/>
            <a:ext cx="8686800" cy="757130"/>
          </a:xfrm>
          <a:prstGeom prst="rect">
            <a:avLst/>
          </a:prstGeom>
          <a:noFill/>
        </p:spPr>
        <p:txBody>
          <a:bodyPr wrap="square" rtlCol="0">
            <a:spAutoFit/>
          </a:bodyPr>
          <a:lstStyle/>
          <a:p>
            <a:pPr>
              <a:lnSpc>
                <a:spcPct val="90000"/>
              </a:lnSpc>
              <a:buFont typeface="Arial" pitchFamily="34" charset="0"/>
              <a:buChar char="•"/>
            </a:pPr>
            <a:r>
              <a:rPr lang="en-US" sz="2400" dirty="0" smtClean="0"/>
              <a:t>Suppose you define a cover point just to be used for cross coverage</a:t>
            </a:r>
          </a:p>
          <a:p>
            <a:pPr>
              <a:lnSpc>
                <a:spcPct val="90000"/>
              </a:lnSpc>
              <a:buFont typeface="Arial" pitchFamily="34" charset="0"/>
              <a:buChar char="•"/>
            </a:pPr>
            <a:r>
              <a:rPr lang="en-US" sz="2400" dirty="0" smtClean="0"/>
              <a:t>Use </a:t>
            </a:r>
            <a:r>
              <a:rPr lang="en-US" sz="2200" dirty="0" smtClean="0">
                <a:latin typeface="Courier New" pitchFamily="49" charset="0"/>
                <a:cs typeface="Courier New" pitchFamily="49" charset="0"/>
              </a:rPr>
              <a:t>weight</a:t>
            </a:r>
            <a:r>
              <a:rPr lang="en-US" sz="2400" dirty="0" smtClean="0"/>
              <a:t> to ignore the coverage contribution of this cover point. </a:t>
            </a:r>
          </a:p>
        </p:txBody>
      </p:sp>
      <p:sp>
        <p:nvSpPr>
          <p:cNvPr id="9" name="TextBox 8"/>
          <p:cNvSpPr txBox="1"/>
          <p:nvPr/>
        </p:nvSpPr>
        <p:spPr>
          <a:xfrm>
            <a:off x="304800" y="2209800"/>
            <a:ext cx="7620000" cy="2800767"/>
          </a:xfrm>
          <a:prstGeom prst="rect">
            <a:avLst/>
          </a:prstGeom>
          <a:solidFill>
            <a:srgbClr val="FFFFCC"/>
          </a:solidFill>
          <a:ln w="19050">
            <a:solidFill>
              <a:schemeClr val="tx1"/>
            </a:solidFill>
          </a:ln>
        </p:spPr>
        <p:txBody>
          <a:bodyPr wrap="square" rtlCol="0">
            <a:spAutoFit/>
          </a:bodyPr>
          <a:lstStyle/>
          <a:p>
            <a:r>
              <a:rPr lang="en-US" sz="2200" spc="-150" noProof="1" smtClean="0">
                <a:latin typeface="Courier New" pitchFamily="49" charset="0"/>
                <a:cs typeface="Courier New" pitchFamily="49" charset="0"/>
              </a:rPr>
              <a:t>covergroup CovPort;</a:t>
            </a:r>
          </a:p>
          <a:p>
            <a:r>
              <a:rPr lang="en-US" sz="2200" spc="-150" noProof="1" smtClean="0">
                <a:latin typeface="Courier New" pitchFamily="49" charset="0"/>
                <a:cs typeface="Courier New" pitchFamily="49" charset="0"/>
              </a:rPr>
              <a:t>   option.per_instance = 1;</a:t>
            </a:r>
          </a:p>
          <a:p>
            <a:r>
              <a:rPr lang="en-US" sz="2200" spc="-150" noProof="1" smtClean="0">
                <a:latin typeface="Courier New" pitchFamily="49" charset="0"/>
                <a:cs typeface="Courier New" pitchFamily="49" charset="0"/>
              </a:rPr>
              <a:t>   direction: coverpoint tr.direction;</a:t>
            </a:r>
          </a:p>
          <a:p>
            <a:r>
              <a:rPr lang="en-US" sz="2200" spc="-150" noProof="1" smtClean="0">
                <a:latin typeface="Courier New" pitchFamily="49" charset="0"/>
                <a:cs typeface="Courier New" pitchFamily="49" charset="0"/>
              </a:rPr>
              <a:t>   port: coverpoint tr.port</a:t>
            </a:r>
          </a:p>
          <a:p>
            <a:r>
              <a:rPr lang="en-US" sz="2200" spc="-150" noProof="1" smtClean="0">
                <a:latin typeface="Courier New" pitchFamily="49" charset="0"/>
                <a:cs typeface="Courier New" pitchFamily="49" charset="0"/>
              </a:rPr>
              <a:t>   {option.weight = 0;}</a:t>
            </a:r>
          </a:p>
          <a:p>
            <a:r>
              <a:rPr lang="en-US" sz="2200" spc="-150" noProof="1" smtClean="0">
                <a:latin typeface="Courier New" pitchFamily="49" charset="0"/>
                <a:cs typeface="Courier New" pitchFamily="49" charset="0"/>
              </a:rPr>
              <a:t>   cross direction, port</a:t>
            </a:r>
          </a:p>
          <a:p>
            <a:r>
              <a:rPr lang="en-US" sz="2200" spc="-150" noProof="1" smtClean="0">
                <a:latin typeface="Courier New" pitchFamily="49" charset="0"/>
                <a:cs typeface="Courier New" pitchFamily="49" charset="0"/>
              </a:rPr>
              <a:t>   {option.weight = 2;}</a:t>
            </a:r>
          </a:p>
          <a:p>
            <a:r>
              <a:rPr lang="en-US" sz="2200" spc="-150" noProof="1" smtClean="0">
                <a:latin typeface="Courier New" pitchFamily="49" charset="0"/>
                <a:cs typeface="Courier New" pitchFamily="49" charset="0"/>
              </a:rPr>
              <a:t>endgroup </a:t>
            </a:r>
          </a:p>
        </p:txBody>
      </p:sp>
      <p:pic>
        <p:nvPicPr>
          <p:cNvPr id="15363" name="Picture 3"/>
          <p:cNvPicPr>
            <a:picLocks noChangeAspect="1" noChangeArrowheads="1"/>
          </p:cNvPicPr>
          <p:nvPr/>
        </p:nvPicPr>
        <p:blipFill>
          <a:blip r:embed="rId3" cstate="print"/>
          <a:srcRect l="50500" t="41065" r="30000" b="36502"/>
          <a:stretch>
            <a:fillRect/>
          </a:stretch>
        </p:blipFill>
        <p:spPr bwMode="auto">
          <a:xfrm>
            <a:off x="4343400" y="3581400"/>
            <a:ext cx="4513136" cy="28447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3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9 Copyright 2011 G. Tumbush, C. Spear v1.1</a:t>
            </a:r>
            <a:endParaRPr lang="en-US" dirty="0"/>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dirty="0" smtClean="0"/>
              <a:t>type_option vs option</a:t>
            </a:r>
          </a:p>
        </p:txBody>
      </p:sp>
      <p:sp>
        <p:nvSpPr>
          <p:cNvPr id="8" name="Slide Number Placeholder 7"/>
          <p:cNvSpPr>
            <a:spLocks noGrp="1"/>
          </p:cNvSpPr>
          <p:nvPr>
            <p:ph type="sldNum" sz="quarter" idx="12"/>
          </p:nvPr>
        </p:nvSpPr>
        <p:spPr/>
        <p:txBody>
          <a:bodyPr/>
          <a:lstStyle/>
          <a:p>
            <a:fld id="{40AF488E-6686-480A-A715-D02D7FC0CDA5}" type="slidenum">
              <a:rPr lang="en-US" smtClean="0"/>
              <a:pPr/>
              <a:t>31</a:t>
            </a:fld>
            <a:endParaRPr lang="en-US" dirty="0"/>
          </a:p>
        </p:txBody>
      </p:sp>
      <p:sp>
        <p:nvSpPr>
          <p:cNvPr id="6" name="TextBox 5"/>
          <p:cNvSpPr txBox="1"/>
          <p:nvPr/>
        </p:nvSpPr>
        <p:spPr>
          <a:xfrm>
            <a:off x="228600" y="762000"/>
            <a:ext cx="8915400" cy="757130"/>
          </a:xfrm>
          <a:prstGeom prst="rect">
            <a:avLst/>
          </a:prstGeom>
          <a:noFill/>
        </p:spPr>
        <p:txBody>
          <a:bodyPr wrap="square" rtlCol="0">
            <a:spAutoFit/>
          </a:bodyPr>
          <a:lstStyle/>
          <a:p>
            <a:pPr>
              <a:lnSpc>
                <a:spcPct val="90000"/>
              </a:lnSpc>
              <a:buFont typeface="Arial" pitchFamily="34" charset="0"/>
              <a:buChar char="•"/>
            </a:pPr>
            <a:r>
              <a:rPr lang="en-US" sz="2400" dirty="0" smtClean="0"/>
              <a:t>type_option.&lt;option&gt; specifies an option for the covergroup</a:t>
            </a:r>
          </a:p>
          <a:p>
            <a:pPr>
              <a:lnSpc>
                <a:spcPct val="90000"/>
              </a:lnSpc>
              <a:buFont typeface="Arial" pitchFamily="34" charset="0"/>
              <a:buChar char="•"/>
            </a:pPr>
            <a:r>
              <a:rPr lang="en-US" sz="2400" dirty="0" smtClean="0"/>
              <a:t>option.&lt;option&gt; specifies an option for an instance of the covergroup</a:t>
            </a:r>
          </a:p>
        </p:txBody>
      </p:sp>
      <p:sp>
        <p:nvSpPr>
          <p:cNvPr id="10" name="TextBox 9"/>
          <p:cNvSpPr txBox="1"/>
          <p:nvPr/>
        </p:nvSpPr>
        <p:spPr>
          <a:xfrm>
            <a:off x="228600" y="1600200"/>
            <a:ext cx="7620000" cy="4832092"/>
          </a:xfrm>
          <a:prstGeom prst="rect">
            <a:avLst/>
          </a:prstGeom>
          <a:solidFill>
            <a:srgbClr val="FFFFCC"/>
          </a:solidFill>
          <a:ln w="19050">
            <a:solidFill>
              <a:schemeClr val="tx1"/>
            </a:solidFill>
          </a:ln>
        </p:spPr>
        <p:txBody>
          <a:bodyPr wrap="square" rtlCol="0">
            <a:spAutoFit/>
          </a:bodyPr>
          <a:lstStyle/>
          <a:p>
            <a:r>
              <a:rPr lang="en-US" sz="2200" spc="-150" noProof="1" smtClean="0">
                <a:latin typeface="Courier New" pitchFamily="49" charset="0"/>
                <a:cs typeface="Courier New" pitchFamily="49" charset="0"/>
              </a:rPr>
              <a:t>covergroup CovCode;</a:t>
            </a:r>
          </a:p>
          <a:p>
            <a:r>
              <a:rPr lang="en-US" sz="2200" spc="-150" noProof="1" smtClean="0">
                <a:latin typeface="Courier New" pitchFamily="49" charset="0"/>
                <a:cs typeface="Courier New" pitchFamily="49" charset="0"/>
              </a:rPr>
              <a:t>  coverpoint tr.opcode;</a:t>
            </a:r>
          </a:p>
          <a:p>
            <a:r>
              <a:rPr lang="en-US" sz="2200" spc="-150" noProof="1" smtClean="0">
                <a:latin typeface="Courier New" pitchFamily="49" charset="0"/>
                <a:cs typeface="Courier New" pitchFamily="49" charset="0"/>
              </a:rPr>
              <a:t>  option.per_instance = 1;</a:t>
            </a:r>
          </a:p>
          <a:p>
            <a:r>
              <a:rPr lang="en-US" sz="2200" spc="-150" noProof="1" smtClean="0">
                <a:latin typeface="Courier New" pitchFamily="49" charset="0"/>
                <a:cs typeface="Courier New" pitchFamily="49" charset="0"/>
              </a:rPr>
              <a:t>  type_option.comment = "type_option in CovCode";</a:t>
            </a:r>
          </a:p>
          <a:p>
            <a:r>
              <a:rPr lang="en-US" sz="2200" spc="-150" noProof="1" smtClean="0">
                <a:latin typeface="Courier New" pitchFamily="49" charset="0"/>
                <a:cs typeface="Courier New" pitchFamily="49" charset="0"/>
              </a:rPr>
              <a:t>  option.comment = "option in CovCode";</a:t>
            </a:r>
          </a:p>
          <a:p>
            <a:r>
              <a:rPr lang="en-US" sz="2200" spc="-150" noProof="1" smtClean="0">
                <a:latin typeface="Courier New" pitchFamily="49" charset="0"/>
                <a:cs typeface="Courier New" pitchFamily="49" charset="0"/>
              </a:rPr>
              <a:t>endgroup</a:t>
            </a:r>
          </a:p>
          <a:p>
            <a:r>
              <a:rPr lang="en-US" sz="2200" spc="-150" noProof="1" smtClean="0">
                <a:latin typeface="Courier New" pitchFamily="49" charset="0"/>
                <a:cs typeface="Courier New" pitchFamily="49" charset="0"/>
              </a:rPr>
              <a:t>initial begin</a:t>
            </a:r>
          </a:p>
          <a:p>
            <a:r>
              <a:rPr lang="en-US" sz="2200" spc="-150" noProof="1" smtClean="0">
                <a:latin typeface="Courier New" pitchFamily="49" charset="0"/>
                <a:cs typeface="Courier New" pitchFamily="49" charset="0"/>
              </a:rPr>
              <a:t>  CovCode ck, ck2;</a:t>
            </a:r>
          </a:p>
          <a:p>
            <a:r>
              <a:rPr lang="en-US" sz="2200" spc="-150" noProof="1" smtClean="0">
                <a:latin typeface="Courier New" pitchFamily="49" charset="0"/>
                <a:cs typeface="Courier New" pitchFamily="49" charset="0"/>
              </a:rPr>
              <a:t>  ck = new(); </a:t>
            </a:r>
          </a:p>
          <a:p>
            <a:r>
              <a:rPr lang="en-US" sz="2200" spc="-150" noProof="1" smtClean="0">
                <a:latin typeface="Courier New" pitchFamily="49" charset="0"/>
                <a:cs typeface="Courier New" pitchFamily="49" charset="0"/>
              </a:rPr>
              <a:t>  ck2 = new(); </a:t>
            </a:r>
          </a:p>
          <a:p>
            <a:r>
              <a:rPr lang="en-US" sz="2200" spc="-150" noProof="1" smtClean="0">
                <a:latin typeface="Courier New" pitchFamily="49" charset="0"/>
                <a:cs typeface="Courier New" pitchFamily="49" charset="0"/>
              </a:rPr>
              <a:t>  tr = new();</a:t>
            </a:r>
          </a:p>
          <a:p>
            <a:r>
              <a:rPr lang="en-US" sz="2200" spc="-150" noProof="1" smtClean="0">
                <a:latin typeface="Courier New" pitchFamily="49" charset="0"/>
                <a:cs typeface="Courier New" pitchFamily="49" charset="0"/>
              </a:rPr>
              <a:t>  ck.option.comment = "option on ck in initial";</a:t>
            </a:r>
          </a:p>
          <a:p>
            <a:r>
              <a:rPr lang="en-US" sz="2200" spc="-150" noProof="1" smtClean="0">
                <a:latin typeface="Courier New" pitchFamily="49" charset="0"/>
                <a:cs typeface="Courier New" pitchFamily="49" charset="0"/>
              </a:rPr>
              <a:t>  ....</a:t>
            </a:r>
          </a:p>
          <a:p>
            <a:r>
              <a:rPr lang="en-US" sz="2200" spc="-150" noProof="1" smtClean="0">
                <a:latin typeface="Courier New" pitchFamily="49" charset="0"/>
                <a:cs typeface="Courier New" pitchFamily="49" charset="0"/>
              </a:rPr>
              <a:t>end</a:t>
            </a:r>
          </a:p>
        </p:txBody>
      </p:sp>
      <p:pic>
        <p:nvPicPr>
          <p:cNvPr id="16386" name="Picture 2"/>
          <p:cNvPicPr>
            <a:picLocks noChangeAspect="1" noChangeArrowheads="1"/>
          </p:cNvPicPr>
          <p:nvPr/>
        </p:nvPicPr>
        <p:blipFill>
          <a:blip r:embed="rId3" cstate="print"/>
          <a:srcRect t="13688" r="77500" b="73916"/>
          <a:stretch>
            <a:fillRect/>
          </a:stretch>
        </p:blipFill>
        <p:spPr bwMode="auto">
          <a:xfrm>
            <a:off x="3352800" y="3525386"/>
            <a:ext cx="5562600" cy="167905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xEl>
                                              <p:pRg st="13" end="1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63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uiExpand="1"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9 Copyright 2011 G. Tumbush, C. Spear v1.1</a:t>
            </a:r>
            <a:endParaRPr lang="en-US" dirty="0"/>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dirty="0" smtClean="0"/>
              <a:t>Exercise 4</a:t>
            </a:r>
          </a:p>
        </p:txBody>
      </p:sp>
      <p:sp>
        <p:nvSpPr>
          <p:cNvPr id="8" name="Slide Number Placeholder 7"/>
          <p:cNvSpPr>
            <a:spLocks noGrp="1"/>
          </p:cNvSpPr>
          <p:nvPr>
            <p:ph type="sldNum" sz="quarter" idx="12"/>
          </p:nvPr>
        </p:nvSpPr>
        <p:spPr/>
        <p:txBody>
          <a:bodyPr/>
          <a:lstStyle/>
          <a:p>
            <a:fld id="{40AF488E-6686-480A-A715-D02D7FC0CDA5}" type="slidenum">
              <a:rPr lang="en-US" smtClean="0"/>
              <a:pPr/>
              <a:t>32</a:t>
            </a:fld>
            <a:endParaRPr lang="en-US" dirty="0"/>
          </a:p>
        </p:txBody>
      </p:sp>
      <p:sp>
        <p:nvSpPr>
          <p:cNvPr id="26" name="TextBox 25"/>
          <p:cNvSpPr txBox="1"/>
          <p:nvPr/>
        </p:nvSpPr>
        <p:spPr>
          <a:xfrm>
            <a:off x="457200" y="2590800"/>
            <a:ext cx="8305800" cy="3416320"/>
          </a:xfrm>
          <a:prstGeom prst="rect">
            <a:avLst/>
          </a:prstGeom>
          <a:solidFill>
            <a:srgbClr val="FFFFCC"/>
          </a:solidFill>
          <a:ln>
            <a:solidFill>
              <a:schemeClr val="tx1"/>
            </a:solidFill>
          </a:ln>
        </p:spPr>
        <p:txBody>
          <a:bodyPr wrap="square" rtlCol="0">
            <a:spAutoFit/>
          </a:bodyPr>
          <a:lstStyle/>
          <a:p>
            <a:r>
              <a:rPr lang="en-US" sz="2400" noProof="1" smtClean="0">
                <a:latin typeface="Courier New" pitchFamily="49" charset="0"/>
                <a:cs typeface="Courier New" pitchFamily="49" charset="0"/>
              </a:rPr>
              <a:t>typedef enum {ADD, SUB, MULT, DIV} opcode_e; </a:t>
            </a:r>
          </a:p>
          <a:p>
            <a:r>
              <a:rPr lang="en-US" sz="2400" noProof="1" smtClean="0">
                <a:latin typeface="Courier New" pitchFamily="49" charset="0"/>
                <a:cs typeface="Courier New" pitchFamily="49" charset="0"/>
              </a:rPr>
              <a:t>   </a:t>
            </a:r>
          </a:p>
          <a:p>
            <a:r>
              <a:rPr lang="en-US" sz="2400" noProof="1" smtClean="0">
                <a:latin typeface="Courier New" pitchFamily="49" charset="0"/>
                <a:cs typeface="Courier New" pitchFamily="49" charset="0"/>
              </a:rPr>
              <a:t>class Transaction;</a:t>
            </a:r>
          </a:p>
          <a:p>
            <a:r>
              <a:rPr lang="en-US" sz="2400" noProof="1" smtClean="0">
                <a:latin typeface="Courier New" pitchFamily="49" charset="0"/>
                <a:cs typeface="Courier New" pitchFamily="49" charset="0"/>
              </a:rPr>
              <a:t>   rand opcode_e opcode;</a:t>
            </a:r>
          </a:p>
          <a:p>
            <a:r>
              <a:rPr lang="en-US" sz="2400" noProof="1" smtClean="0">
                <a:latin typeface="Courier New" pitchFamily="49" charset="0"/>
                <a:cs typeface="Courier New" pitchFamily="49" charset="0"/>
              </a:rPr>
              <a:t>   rand byte operand1;</a:t>
            </a:r>
          </a:p>
          <a:p>
            <a:r>
              <a:rPr lang="en-US" sz="2400" noProof="1" smtClean="0">
                <a:latin typeface="Courier New" pitchFamily="49" charset="0"/>
                <a:cs typeface="Courier New" pitchFamily="49" charset="0"/>
              </a:rPr>
              <a:t>   rand byte operand2;</a:t>
            </a:r>
          </a:p>
          <a:p>
            <a:r>
              <a:rPr lang="en-US" sz="2400" noProof="1" smtClean="0">
                <a:latin typeface="Courier New" pitchFamily="49" charset="0"/>
                <a:cs typeface="Courier New" pitchFamily="49" charset="0"/>
              </a:rPr>
              <a:t>endclass </a:t>
            </a:r>
          </a:p>
          <a:p>
            <a:endParaRPr lang="en-US" sz="2400" noProof="1" smtClean="0">
              <a:latin typeface="Courier New" pitchFamily="49" charset="0"/>
              <a:cs typeface="Courier New" pitchFamily="49" charset="0"/>
            </a:endParaRPr>
          </a:p>
          <a:p>
            <a:r>
              <a:rPr lang="en-US" sz="2400" noProof="1" smtClean="0">
                <a:latin typeface="Courier New" pitchFamily="49" charset="0"/>
                <a:cs typeface="Courier New" pitchFamily="49" charset="0"/>
              </a:rPr>
              <a:t>Transaction tr;</a:t>
            </a:r>
          </a:p>
        </p:txBody>
      </p:sp>
      <p:sp>
        <p:nvSpPr>
          <p:cNvPr id="6" name="TextBox 5"/>
          <p:cNvSpPr txBox="1"/>
          <p:nvPr/>
        </p:nvSpPr>
        <p:spPr>
          <a:xfrm>
            <a:off x="304800" y="685800"/>
            <a:ext cx="8153400" cy="1754326"/>
          </a:xfrm>
          <a:prstGeom prst="rect">
            <a:avLst/>
          </a:prstGeom>
          <a:noFill/>
        </p:spPr>
        <p:txBody>
          <a:bodyPr wrap="square" rtlCol="0">
            <a:spAutoFit/>
          </a:bodyPr>
          <a:lstStyle/>
          <a:p>
            <a:pPr>
              <a:lnSpc>
                <a:spcPct val="90000"/>
              </a:lnSpc>
            </a:pPr>
            <a:r>
              <a:rPr lang="en-US" sz="2400" dirty="0" smtClean="0"/>
              <a:t>Expand the last exercise to:</a:t>
            </a:r>
          </a:p>
          <a:p>
            <a:pPr marL="457200" indent="-457200">
              <a:lnSpc>
                <a:spcPct val="90000"/>
              </a:lnSpc>
              <a:buAutoNum type="arabicParenR"/>
            </a:pPr>
            <a:r>
              <a:rPr lang="en-US" sz="2400" dirty="0" smtClean="0"/>
              <a:t>Collect coverage on the test plan requirement, “The opcode shall take on the values ADD or SUB when operand1 is maximum negative or maximum positive value.”</a:t>
            </a:r>
          </a:p>
          <a:p>
            <a:pPr marL="457200" indent="-457200">
              <a:lnSpc>
                <a:spcPct val="90000"/>
              </a:lnSpc>
              <a:buAutoNum type="arabicParenR"/>
            </a:pPr>
            <a:r>
              <a:rPr lang="en-US" sz="2400" dirty="0" smtClean="0"/>
              <a:t>Weight the cross coverage by 5</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9 Copyright 2011 G. Tumbush, C. Spear v1.1</a:t>
            </a:r>
            <a:endParaRPr lang="en-US" dirty="0"/>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dirty="0" smtClean="0"/>
              <a:t>9.8.1 Pass Cover Group Args. by Value</a:t>
            </a:r>
          </a:p>
        </p:txBody>
      </p:sp>
      <p:sp>
        <p:nvSpPr>
          <p:cNvPr id="8" name="Slide Number Placeholder 7"/>
          <p:cNvSpPr>
            <a:spLocks noGrp="1"/>
          </p:cNvSpPr>
          <p:nvPr>
            <p:ph type="sldNum" sz="quarter" idx="12"/>
          </p:nvPr>
        </p:nvSpPr>
        <p:spPr/>
        <p:txBody>
          <a:bodyPr/>
          <a:lstStyle/>
          <a:p>
            <a:fld id="{40AF488E-6686-480A-A715-D02D7FC0CDA5}" type="slidenum">
              <a:rPr lang="en-US" smtClean="0"/>
              <a:pPr/>
              <a:t>33</a:t>
            </a:fld>
            <a:endParaRPr lang="en-US" dirty="0"/>
          </a:p>
        </p:txBody>
      </p:sp>
      <p:sp>
        <p:nvSpPr>
          <p:cNvPr id="6" name="TextBox 5"/>
          <p:cNvSpPr txBox="1"/>
          <p:nvPr/>
        </p:nvSpPr>
        <p:spPr>
          <a:xfrm>
            <a:off x="228600" y="685800"/>
            <a:ext cx="8686800" cy="424732"/>
          </a:xfrm>
          <a:prstGeom prst="rect">
            <a:avLst/>
          </a:prstGeom>
          <a:noFill/>
        </p:spPr>
        <p:txBody>
          <a:bodyPr wrap="square" rtlCol="0">
            <a:spAutoFit/>
          </a:bodyPr>
          <a:lstStyle/>
          <a:p>
            <a:pPr>
              <a:lnSpc>
                <a:spcPct val="90000"/>
              </a:lnSpc>
            </a:pPr>
            <a:r>
              <a:rPr lang="en-US" sz="2400" dirty="0" smtClean="0"/>
              <a:t>Reuse covergroups by passing in arguments to </a:t>
            </a:r>
            <a:r>
              <a:rPr lang="en-US" sz="2200" dirty="0" smtClean="0">
                <a:latin typeface="Courier New" pitchFamily="49" charset="0"/>
                <a:cs typeface="Courier New" pitchFamily="49" charset="0"/>
              </a:rPr>
              <a:t>new()</a:t>
            </a:r>
            <a:r>
              <a:rPr lang="en-US" sz="2400" dirty="0" smtClean="0"/>
              <a:t>;</a:t>
            </a:r>
          </a:p>
        </p:txBody>
      </p:sp>
      <p:sp>
        <p:nvSpPr>
          <p:cNvPr id="9" name="TextBox 8"/>
          <p:cNvSpPr txBox="1"/>
          <p:nvPr/>
        </p:nvSpPr>
        <p:spPr>
          <a:xfrm>
            <a:off x="304800" y="1143000"/>
            <a:ext cx="5181600" cy="4154984"/>
          </a:xfrm>
          <a:prstGeom prst="rect">
            <a:avLst/>
          </a:prstGeom>
          <a:solidFill>
            <a:srgbClr val="FFFFCC"/>
          </a:solidFill>
          <a:ln w="19050">
            <a:solidFill>
              <a:schemeClr val="tx1"/>
            </a:solidFill>
          </a:ln>
        </p:spPr>
        <p:txBody>
          <a:bodyPr wrap="square" rtlCol="0">
            <a:spAutoFit/>
          </a:bodyPr>
          <a:lstStyle/>
          <a:p>
            <a:r>
              <a:rPr lang="en-US" sz="2200" spc="-150" noProof="1" smtClean="0">
                <a:latin typeface="Courier New" pitchFamily="49" charset="0"/>
                <a:cs typeface="Courier New" pitchFamily="49" charset="0"/>
              </a:rPr>
              <a:t>covergroup CovPort(int mid);</a:t>
            </a:r>
          </a:p>
          <a:p>
            <a:r>
              <a:rPr lang="en-US" sz="2200" spc="-150" noProof="1" smtClean="0">
                <a:latin typeface="Courier New" pitchFamily="49" charset="0"/>
                <a:cs typeface="Courier New" pitchFamily="49" charset="0"/>
              </a:rPr>
              <a:t>  custom_bin: coverpoint tr.port</a:t>
            </a:r>
          </a:p>
          <a:p>
            <a:r>
              <a:rPr lang="en-US" sz="2200" spc="-150" noProof="1" smtClean="0">
                <a:latin typeface="Courier New" pitchFamily="49" charset="0"/>
                <a:cs typeface="Courier New" pitchFamily="49" charset="0"/>
              </a:rPr>
              <a:t>    {bins lo = {[0:mid-1]};</a:t>
            </a:r>
          </a:p>
          <a:p>
            <a:r>
              <a:rPr lang="en-US" sz="2200" spc="-150" noProof="1" smtClean="0">
                <a:latin typeface="Courier New" pitchFamily="49" charset="0"/>
                <a:cs typeface="Courier New" pitchFamily="49" charset="0"/>
              </a:rPr>
              <a:t>     bins hi = {[mid:$]};</a:t>
            </a:r>
          </a:p>
          <a:p>
            <a:r>
              <a:rPr lang="en-US" sz="2200" spc="-150" noProof="1" smtClean="0">
                <a:latin typeface="Courier New" pitchFamily="49" charset="0"/>
                <a:cs typeface="Courier New" pitchFamily="49" charset="0"/>
              </a:rPr>
              <a:t>    }</a:t>
            </a:r>
          </a:p>
          <a:p>
            <a:r>
              <a:rPr lang="en-US" sz="2200" spc="-150" noProof="1" smtClean="0">
                <a:latin typeface="Courier New" pitchFamily="49" charset="0"/>
                <a:cs typeface="Courier New" pitchFamily="49" charset="0"/>
              </a:rPr>
              <a:t>  auto_bin: coverpoint tr.port;</a:t>
            </a:r>
          </a:p>
          <a:p>
            <a:r>
              <a:rPr lang="en-US" sz="2200" spc="-150" noProof="1" smtClean="0">
                <a:latin typeface="Courier New" pitchFamily="49" charset="0"/>
                <a:cs typeface="Courier New" pitchFamily="49" charset="0"/>
              </a:rPr>
              <a:t>endgroup</a:t>
            </a:r>
          </a:p>
          <a:p>
            <a:r>
              <a:rPr lang="en-US" sz="2200" spc="-150" noProof="1" smtClean="0">
                <a:latin typeface="Courier New" pitchFamily="49" charset="0"/>
                <a:cs typeface="Courier New" pitchFamily="49" charset="0"/>
              </a:rPr>
              <a:t>      </a:t>
            </a:r>
          </a:p>
          <a:p>
            <a:r>
              <a:rPr lang="en-US" sz="2200" spc="-150" noProof="1" smtClean="0">
                <a:latin typeface="Courier New" pitchFamily="49" charset="0"/>
                <a:cs typeface="Courier New" pitchFamily="49" charset="0"/>
              </a:rPr>
              <a:t>initial begin</a:t>
            </a:r>
          </a:p>
          <a:p>
            <a:r>
              <a:rPr lang="en-US" sz="2200" spc="-150" noProof="1" smtClean="0">
                <a:latin typeface="Courier New" pitchFamily="49" charset="0"/>
                <a:cs typeface="Courier New" pitchFamily="49" charset="0"/>
              </a:rPr>
              <a:t>  CovPort cp;</a:t>
            </a:r>
          </a:p>
          <a:p>
            <a:r>
              <a:rPr lang="en-US" sz="2200" spc="-150" noProof="1" smtClean="0">
                <a:latin typeface="Courier New" pitchFamily="49" charset="0"/>
                <a:cs typeface="Courier New" pitchFamily="49" charset="0"/>
              </a:rPr>
              <a:t>  cp = new(5);</a:t>
            </a:r>
          </a:p>
          <a:p>
            <a:r>
              <a:rPr lang="en-US" sz="2200" spc="-150" noProof="1" smtClean="0">
                <a:latin typeface="Courier New" pitchFamily="49" charset="0"/>
                <a:cs typeface="Courier New" pitchFamily="49" charset="0"/>
              </a:rPr>
              <a:t>end </a:t>
            </a:r>
          </a:p>
        </p:txBody>
      </p:sp>
      <p:pic>
        <p:nvPicPr>
          <p:cNvPr id="16386" name="Picture 2"/>
          <p:cNvPicPr>
            <a:picLocks noChangeAspect="1" noChangeArrowheads="1"/>
          </p:cNvPicPr>
          <p:nvPr/>
        </p:nvPicPr>
        <p:blipFill>
          <a:blip r:embed="rId3" cstate="print"/>
          <a:srcRect l="50000" t="41065" r="24500" b="22814"/>
          <a:stretch>
            <a:fillRect/>
          </a:stretch>
        </p:blipFill>
        <p:spPr bwMode="auto">
          <a:xfrm>
            <a:off x="4343400" y="3174245"/>
            <a:ext cx="4206240" cy="326458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3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9 Copyright 2011 G. Tumbush, C. Spear v1.1</a:t>
            </a:r>
            <a:endParaRPr lang="en-US" dirty="0"/>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dirty="0" smtClean="0"/>
              <a:t>9.8.2 Pass Cover Group Args. by Ref.</a:t>
            </a:r>
          </a:p>
        </p:txBody>
      </p:sp>
      <p:sp>
        <p:nvSpPr>
          <p:cNvPr id="8" name="Slide Number Placeholder 7"/>
          <p:cNvSpPr>
            <a:spLocks noGrp="1"/>
          </p:cNvSpPr>
          <p:nvPr>
            <p:ph type="sldNum" sz="quarter" idx="12"/>
          </p:nvPr>
        </p:nvSpPr>
        <p:spPr/>
        <p:txBody>
          <a:bodyPr/>
          <a:lstStyle/>
          <a:p>
            <a:fld id="{40AF488E-6686-480A-A715-D02D7FC0CDA5}" type="slidenum">
              <a:rPr lang="en-US" smtClean="0"/>
              <a:pPr/>
              <a:t>34</a:t>
            </a:fld>
            <a:endParaRPr lang="en-US" dirty="0"/>
          </a:p>
        </p:txBody>
      </p:sp>
      <p:sp>
        <p:nvSpPr>
          <p:cNvPr id="6" name="TextBox 5"/>
          <p:cNvSpPr txBox="1"/>
          <p:nvPr/>
        </p:nvSpPr>
        <p:spPr>
          <a:xfrm>
            <a:off x="228600" y="609600"/>
            <a:ext cx="8686800" cy="424732"/>
          </a:xfrm>
          <a:prstGeom prst="rect">
            <a:avLst/>
          </a:prstGeom>
          <a:noFill/>
        </p:spPr>
        <p:txBody>
          <a:bodyPr wrap="square" rtlCol="0">
            <a:spAutoFit/>
          </a:bodyPr>
          <a:lstStyle/>
          <a:p>
            <a:pPr>
              <a:lnSpc>
                <a:spcPct val="90000"/>
              </a:lnSpc>
            </a:pPr>
            <a:r>
              <a:rPr lang="en-US" sz="2400" dirty="0" smtClean="0"/>
              <a:t>To make covergroups even more generic pass args by reference</a:t>
            </a:r>
          </a:p>
        </p:txBody>
      </p:sp>
      <p:sp>
        <p:nvSpPr>
          <p:cNvPr id="9" name="TextBox 8"/>
          <p:cNvSpPr txBox="1"/>
          <p:nvPr/>
        </p:nvSpPr>
        <p:spPr>
          <a:xfrm>
            <a:off x="228600" y="1143000"/>
            <a:ext cx="8305800" cy="4832092"/>
          </a:xfrm>
          <a:prstGeom prst="rect">
            <a:avLst/>
          </a:prstGeom>
          <a:solidFill>
            <a:srgbClr val="FFFFCC"/>
          </a:solidFill>
          <a:ln w="19050">
            <a:solidFill>
              <a:schemeClr val="tx1"/>
            </a:solidFill>
          </a:ln>
        </p:spPr>
        <p:txBody>
          <a:bodyPr wrap="square" rtlCol="0">
            <a:spAutoFit/>
          </a:bodyPr>
          <a:lstStyle/>
          <a:p>
            <a:r>
              <a:rPr lang="en-US" sz="2200" spc="-150" noProof="1" smtClean="0">
                <a:latin typeface="Courier New" pitchFamily="49" charset="0"/>
                <a:cs typeface="Courier New" pitchFamily="49" charset="0"/>
              </a:rPr>
              <a:t>covergroup CovPort(ref bit [2:0] port, input int mid);</a:t>
            </a:r>
          </a:p>
          <a:p>
            <a:r>
              <a:rPr lang="en-US" sz="2200" spc="-150" noProof="1" smtClean="0">
                <a:latin typeface="Courier New" pitchFamily="49" charset="0"/>
                <a:cs typeface="Courier New" pitchFamily="49" charset="0"/>
              </a:rPr>
              <a:t>  option.per_instance = 1;          </a:t>
            </a:r>
          </a:p>
          <a:p>
            <a:r>
              <a:rPr lang="en-US" sz="2200" spc="-150" noProof="1" smtClean="0">
                <a:latin typeface="Courier New" pitchFamily="49" charset="0"/>
                <a:cs typeface="Courier New" pitchFamily="49" charset="0"/>
              </a:rPr>
              <a:t>  custom_bin: coverpoint port</a:t>
            </a:r>
          </a:p>
          <a:p>
            <a:r>
              <a:rPr lang="en-US" sz="2200" spc="-150" noProof="1" smtClean="0">
                <a:latin typeface="Courier New" pitchFamily="49" charset="0"/>
                <a:cs typeface="Courier New" pitchFamily="49" charset="0"/>
              </a:rPr>
              <a:t>    {bins lo = {[0:mid-1]};</a:t>
            </a:r>
          </a:p>
          <a:p>
            <a:r>
              <a:rPr lang="en-US" sz="2200" spc="-150" noProof="1" smtClean="0">
                <a:latin typeface="Courier New" pitchFamily="49" charset="0"/>
                <a:cs typeface="Courier New" pitchFamily="49" charset="0"/>
              </a:rPr>
              <a:t>     bins hi = {[mid:$]};</a:t>
            </a:r>
          </a:p>
          <a:p>
            <a:r>
              <a:rPr lang="en-US" sz="2200" spc="-150" noProof="1" smtClean="0">
                <a:latin typeface="Courier New" pitchFamily="49" charset="0"/>
                <a:cs typeface="Courier New" pitchFamily="49" charset="0"/>
              </a:rPr>
              <a:t>    }</a:t>
            </a:r>
          </a:p>
          <a:p>
            <a:r>
              <a:rPr lang="en-US" sz="2200" spc="-150" noProof="1" smtClean="0">
                <a:latin typeface="Courier New" pitchFamily="49" charset="0"/>
                <a:cs typeface="Courier New" pitchFamily="49" charset="0"/>
              </a:rPr>
              <a:t>endgroup</a:t>
            </a:r>
          </a:p>
          <a:p>
            <a:r>
              <a:rPr lang="en-US" sz="2200" spc="-150" noProof="1" smtClean="0">
                <a:latin typeface="Courier New" pitchFamily="49" charset="0"/>
                <a:cs typeface="Courier New" pitchFamily="49" charset="0"/>
              </a:rPr>
              <a:t>      </a:t>
            </a:r>
          </a:p>
          <a:p>
            <a:r>
              <a:rPr lang="en-US" sz="2200" spc="-150" noProof="1" smtClean="0">
                <a:latin typeface="Courier New" pitchFamily="49" charset="0"/>
                <a:cs typeface="Courier New" pitchFamily="49" charset="0"/>
              </a:rPr>
              <a:t>initial begin</a:t>
            </a:r>
          </a:p>
          <a:p>
            <a:r>
              <a:rPr lang="en-US" sz="2200" spc="-150" noProof="1" smtClean="0">
                <a:latin typeface="Courier New" pitchFamily="49" charset="0"/>
                <a:cs typeface="Courier New" pitchFamily="49" charset="0"/>
              </a:rPr>
              <a:t>  CovPort cpa, cpb;</a:t>
            </a:r>
          </a:p>
          <a:p>
            <a:r>
              <a:rPr lang="en-US" sz="2200" spc="-150" noProof="1" smtClean="0">
                <a:latin typeface="Courier New" pitchFamily="49" charset="0"/>
                <a:cs typeface="Courier New" pitchFamily="49" charset="0"/>
              </a:rPr>
              <a:t>  tr = new();</a:t>
            </a:r>
          </a:p>
          <a:p>
            <a:r>
              <a:rPr lang="en-US" sz="2200" spc="-150" noProof="1" smtClean="0">
                <a:latin typeface="Courier New" pitchFamily="49" charset="0"/>
                <a:cs typeface="Courier New" pitchFamily="49" charset="0"/>
              </a:rPr>
              <a:t>  cpa = new(tr.port_a, 6); </a:t>
            </a:r>
          </a:p>
          <a:p>
            <a:r>
              <a:rPr lang="en-US" sz="2200" spc="-150" noProof="1" smtClean="0">
                <a:latin typeface="Courier New" pitchFamily="49" charset="0"/>
                <a:cs typeface="Courier New" pitchFamily="49" charset="0"/>
              </a:rPr>
              <a:t>  cpb = new(tr.port_b, 2); </a:t>
            </a:r>
          </a:p>
          <a:p>
            <a:r>
              <a:rPr lang="en-US" sz="2200" spc="-150" noProof="1" smtClean="0">
                <a:latin typeface="Courier New" pitchFamily="49" charset="0"/>
                <a:cs typeface="Courier New" pitchFamily="49" charset="0"/>
              </a:rPr>
              <a:t>end</a:t>
            </a:r>
          </a:p>
        </p:txBody>
      </p:sp>
      <p:pic>
        <p:nvPicPr>
          <p:cNvPr id="17410" name="Picture 2"/>
          <p:cNvPicPr>
            <a:picLocks noChangeAspect="1" noChangeArrowheads="1"/>
          </p:cNvPicPr>
          <p:nvPr/>
        </p:nvPicPr>
        <p:blipFill>
          <a:blip r:embed="rId3" cstate="print"/>
          <a:srcRect l="60000" t="41065" r="18000" b="24639"/>
          <a:stretch>
            <a:fillRect/>
          </a:stretch>
        </p:blipFill>
        <p:spPr bwMode="auto">
          <a:xfrm>
            <a:off x="4267200" y="2514600"/>
            <a:ext cx="4519941" cy="386056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xEl>
                                              <p:pRg st="11" end="11"/>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6200" y="2590800"/>
            <a:ext cx="8915400" cy="3893374"/>
          </a:xfrm>
          <a:prstGeom prst="rect">
            <a:avLst/>
          </a:prstGeom>
          <a:solidFill>
            <a:srgbClr val="FFFFCC"/>
          </a:solidFill>
          <a:ln w="19050">
            <a:solidFill>
              <a:schemeClr val="tx1"/>
            </a:solidFill>
          </a:ln>
        </p:spPr>
        <p:txBody>
          <a:bodyPr wrap="square" rtlCol="0">
            <a:spAutoFit/>
          </a:bodyPr>
          <a:lstStyle/>
          <a:p>
            <a:r>
              <a:rPr lang="en-US" sz="1900" spc="-150" noProof="1" smtClean="0">
                <a:latin typeface="Courier New" pitchFamily="49" charset="0"/>
                <a:cs typeface="Courier New" pitchFamily="49" charset="0"/>
              </a:rPr>
              <a:t>initial begin</a:t>
            </a:r>
          </a:p>
          <a:p>
            <a:r>
              <a:rPr lang="en-US" sz="1900" spc="-150" noProof="1" smtClean="0">
                <a:latin typeface="Courier New" pitchFamily="49" charset="0"/>
                <a:cs typeface="Courier New" pitchFamily="49" charset="0"/>
              </a:rPr>
              <a:t>  forever begin</a:t>
            </a:r>
          </a:p>
          <a:p>
            <a:r>
              <a:rPr lang="en-US" sz="1900" spc="-150" noProof="1" smtClean="0">
                <a:latin typeface="Courier New" pitchFamily="49" charset="0"/>
                <a:cs typeface="Courier New" pitchFamily="49" charset="0"/>
              </a:rPr>
              <a:t>    repeat (4)  @ifc.cb;</a:t>
            </a:r>
          </a:p>
          <a:p>
            <a:r>
              <a:rPr lang="en-US" sz="1900" spc="-150" noProof="1" smtClean="0">
                <a:latin typeface="Courier New" pitchFamily="49" charset="0"/>
                <a:cs typeface="Courier New" pitchFamily="49" charset="0"/>
              </a:rPr>
              <a:t>      $display("%t: Instantiation total coverage is %f", $time, </a:t>
            </a:r>
          </a:p>
          <a:p>
            <a:r>
              <a:rPr lang="en-US" sz="1900" spc="-150" noProof="1" smtClean="0">
                <a:latin typeface="Courier New" pitchFamily="49" charset="0"/>
                <a:cs typeface="Courier New" pitchFamily="49" charset="0"/>
              </a:rPr>
              <a:t>                             ck.get_coverage());</a:t>
            </a:r>
          </a:p>
          <a:p>
            <a:r>
              <a:rPr lang="en-US" sz="1900" spc="-150" noProof="1" smtClean="0">
                <a:latin typeface="Courier New" pitchFamily="49" charset="0"/>
                <a:cs typeface="Courier New" pitchFamily="49" charset="0"/>
              </a:rPr>
              <a:t>      $display("%t: Covergroup total coverage is %f", $time, </a:t>
            </a:r>
          </a:p>
          <a:p>
            <a:r>
              <a:rPr lang="en-US" sz="1900" spc="-150" noProof="1" smtClean="0">
                <a:latin typeface="Courier New" pitchFamily="49" charset="0"/>
                <a:cs typeface="Courier New" pitchFamily="49" charset="0"/>
              </a:rPr>
              <a:t>                             CovPort::get_coverage());</a:t>
            </a:r>
          </a:p>
          <a:p>
            <a:r>
              <a:rPr lang="en-US" sz="1900" spc="-150" noProof="1" smtClean="0">
                <a:latin typeface="Courier New" pitchFamily="49" charset="0"/>
                <a:cs typeface="Courier New" pitchFamily="49" charset="0"/>
              </a:rPr>
              <a:t>      $display("%t: Instantiation Dir x port coverage is %f", $time, 			       ck.dir_port.get_coverage());</a:t>
            </a:r>
          </a:p>
          <a:p>
            <a:r>
              <a:rPr lang="en-US" sz="1900" spc="-150" noProof="1" smtClean="0">
                <a:latin typeface="Courier New" pitchFamily="49" charset="0"/>
                <a:cs typeface="Courier New" pitchFamily="49" charset="0"/>
              </a:rPr>
              <a:t>      $display("%t: Covergroup Dir x port coverage is %f", $time, 				CovPort::dir_port.get_coverage());</a:t>
            </a:r>
          </a:p>
          <a:p>
            <a:r>
              <a:rPr lang="en-US" sz="1900" spc="-150" noProof="1" smtClean="0">
                <a:latin typeface="Courier New" pitchFamily="49" charset="0"/>
                <a:cs typeface="Courier New" pitchFamily="49" charset="0"/>
              </a:rPr>
              <a:t>  end</a:t>
            </a:r>
          </a:p>
          <a:p>
            <a:r>
              <a:rPr lang="en-US" sz="1900" spc="-150" noProof="1" smtClean="0">
                <a:latin typeface="Courier New" pitchFamily="49" charset="0"/>
                <a:cs typeface="Courier New" pitchFamily="49" charset="0"/>
              </a:rPr>
              <a:t>end</a:t>
            </a:r>
          </a:p>
        </p:txBody>
      </p:sp>
      <p:sp>
        <p:nvSpPr>
          <p:cNvPr id="4" name="Footer Placeholder 3"/>
          <p:cNvSpPr>
            <a:spLocks noGrp="1"/>
          </p:cNvSpPr>
          <p:nvPr>
            <p:ph type="ftr" sz="quarter" idx="11"/>
          </p:nvPr>
        </p:nvSpPr>
        <p:spPr>
          <a:xfrm>
            <a:off x="3124200" y="6356350"/>
            <a:ext cx="3505200" cy="365125"/>
          </a:xfrm>
        </p:spPr>
        <p:txBody>
          <a:bodyPr/>
          <a:lstStyle/>
          <a:p>
            <a:r>
              <a:rPr lang="en-US" smtClean="0"/>
              <a:t>Chapter 9 Copyright 2011 G. Tumbush, C. Spear v1.1</a:t>
            </a:r>
            <a:endParaRPr lang="en-US" dirty="0"/>
          </a:p>
        </p:txBody>
      </p:sp>
      <p:sp>
        <p:nvSpPr>
          <p:cNvPr id="7" name="TextBox 6"/>
          <p:cNvSpPr txBox="1"/>
          <p:nvPr/>
        </p:nvSpPr>
        <p:spPr>
          <a:xfrm>
            <a:off x="304800" y="0"/>
            <a:ext cx="8516629" cy="1323439"/>
          </a:xfrm>
          <a:prstGeom prst="rect">
            <a:avLst/>
          </a:prstGeom>
          <a:noFill/>
        </p:spPr>
        <p:txBody>
          <a:bodyPr wrap="square" rtlCol="0">
            <a:spAutoFit/>
          </a:bodyPr>
          <a:lstStyle/>
          <a:p>
            <a:pPr algn="ctr"/>
            <a:r>
              <a:rPr lang="en-US" sz="4000" dirty="0" smtClean="0"/>
              <a:t>9.11 Measuring Coverage Statistics During Simulation</a:t>
            </a:r>
          </a:p>
        </p:txBody>
      </p:sp>
      <p:sp>
        <p:nvSpPr>
          <p:cNvPr id="8" name="Slide Number Placeholder 7"/>
          <p:cNvSpPr>
            <a:spLocks noGrp="1"/>
          </p:cNvSpPr>
          <p:nvPr>
            <p:ph type="sldNum" sz="quarter" idx="12"/>
          </p:nvPr>
        </p:nvSpPr>
        <p:spPr/>
        <p:txBody>
          <a:bodyPr/>
          <a:lstStyle/>
          <a:p>
            <a:fld id="{40AF488E-6686-480A-A715-D02D7FC0CDA5}" type="slidenum">
              <a:rPr lang="en-US" smtClean="0"/>
              <a:pPr/>
              <a:t>35</a:t>
            </a:fld>
            <a:endParaRPr lang="en-US" dirty="0"/>
          </a:p>
        </p:txBody>
      </p:sp>
      <p:sp>
        <p:nvSpPr>
          <p:cNvPr id="6" name="TextBox 5"/>
          <p:cNvSpPr txBox="1"/>
          <p:nvPr/>
        </p:nvSpPr>
        <p:spPr>
          <a:xfrm>
            <a:off x="228600" y="1219200"/>
            <a:ext cx="8686800" cy="1421928"/>
          </a:xfrm>
          <a:prstGeom prst="rect">
            <a:avLst/>
          </a:prstGeom>
          <a:noFill/>
        </p:spPr>
        <p:txBody>
          <a:bodyPr wrap="square" rtlCol="0">
            <a:spAutoFit/>
          </a:bodyPr>
          <a:lstStyle/>
          <a:p>
            <a:pPr>
              <a:lnSpc>
                <a:spcPct val="90000"/>
              </a:lnSpc>
              <a:buFont typeface="Arial" pitchFamily="34" charset="0"/>
              <a:buChar char="•"/>
            </a:pPr>
            <a:r>
              <a:rPr lang="en-US" sz="2400" dirty="0" smtClean="0"/>
              <a:t>Evaluate coverage statistics during simulation to:</a:t>
            </a:r>
          </a:p>
          <a:p>
            <a:pPr lvl="1">
              <a:lnSpc>
                <a:spcPct val="90000"/>
              </a:lnSpc>
              <a:buFont typeface="Arial" pitchFamily="34" charset="0"/>
              <a:buChar char="•"/>
            </a:pPr>
            <a:r>
              <a:rPr lang="en-US" sz="2400" dirty="0" smtClean="0"/>
              <a:t>Quit the simulation</a:t>
            </a:r>
          </a:p>
          <a:p>
            <a:pPr lvl="1">
              <a:lnSpc>
                <a:spcPct val="90000"/>
              </a:lnSpc>
              <a:buFont typeface="Arial" pitchFamily="34" charset="0"/>
              <a:buChar char="•"/>
            </a:pPr>
            <a:r>
              <a:rPr lang="en-US" sz="2400" dirty="0" smtClean="0"/>
              <a:t>Change constraints</a:t>
            </a:r>
          </a:p>
          <a:p>
            <a:pPr lvl="1">
              <a:lnSpc>
                <a:spcPct val="90000"/>
              </a:lnSpc>
              <a:buFont typeface="Arial" pitchFamily="34" charset="0"/>
              <a:buChar char="•"/>
            </a:pPr>
            <a:r>
              <a:rPr lang="en-US" sz="2400" dirty="0" smtClean="0"/>
              <a:t>Evaluate how simulation is progressing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bg/>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xEl>
                                              <p:pRg st="8" end="8"/>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xEl>
                                              <p:pRg st="9" end="9"/>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P spid="6"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9 Copyright 2011 G. Tumbush, C. Spear v1.1</a:t>
            </a:r>
            <a:endParaRPr lang="en-US" dirty="0"/>
          </a:p>
        </p:txBody>
      </p:sp>
      <p:sp>
        <p:nvSpPr>
          <p:cNvPr id="7" name="TextBox 6"/>
          <p:cNvSpPr txBox="1"/>
          <p:nvPr/>
        </p:nvSpPr>
        <p:spPr>
          <a:xfrm>
            <a:off x="304800" y="0"/>
            <a:ext cx="8516629" cy="1323439"/>
          </a:xfrm>
          <a:prstGeom prst="rect">
            <a:avLst/>
          </a:prstGeom>
          <a:noFill/>
        </p:spPr>
        <p:txBody>
          <a:bodyPr wrap="square" rtlCol="0">
            <a:spAutoFit/>
          </a:bodyPr>
          <a:lstStyle/>
          <a:p>
            <a:pPr algn="ctr"/>
            <a:r>
              <a:rPr lang="en-US" sz="4000" dirty="0" smtClean="0"/>
              <a:t>Changes to Questa Covergroups between 6.5b </a:t>
            </a:r>
            <a:r>
              <a:rPr lang="en-US" sz="4000" smtClean="0"/>
              <a:t>and later versions</a:t>
            </a:r>
            <a:endParaRPr lang="en-US" sz="4000" dirty="0" smtClean="0"/>
          </a:p>
        </p:txBody>
      </p:sp>
      <p:sp>
        <p:nvSpPr>
          <p:cNvPr id="8" name="Slide Number Placeholder 7"/>
          <p:cNvSpPr>
            <a:spLocks noGrp="1"/>
          </p:cNvSpPr>
          <p:nvPr>
            <p:ph type="sldNum" sz="quarter" idx="12"/>
          </p:nvPr>
        </p:nvSpPr>
        <p:spPr/>
        <p:txBody>
          <a:bodyPr/>
          <a:lstStyle/>
          <a:p>
            <a:fld id="{40AF488E-6686-480A-A715-D02D7FC0CDA5}" type="slidenum">
              <a:rPr lang="en-US" smtClean="0"/>
              <a:pPr/>
              <a:t>36</a:t>
            </a:fld>
            <a:endParaRPr lang="en-US" dirty="0"/>
          </a:p>
        </p:txBody>
      </p:sp>
      <p:sp>
        <p:nvSpPr>
          <p:cNvPr id="6" name="TextBox 5"/>
          <p:cNvSpPr txBox="1"/>
          <p:nvPr/>
        </p:nvSpPr>
        <p:spPr>
          <a:xfrm>
            <a:off x="228600" y="1219200"/>
            <a:ext cx="8763000" cy="1089529"/>
          </a:xfrm>
          <a:prstGeom prst="rect">
            <a:avLst/>
          </a:prstGeom>
          <a:noFill/>
        </p:spPr>
        <p:txBody>
          <a:bodyPr wrap="square" rtlCol="0">
            <a:spAutoFit/>
          </a:bodyPr>
          <a:lstStyle/>
          <a:p>
            <a:pPr>
              <a:lnSpc>
                <a:spcPct val="90000"/>
              </a:lnSpc>
            </a:pPr>
            <a:r>
              <a:rPr lang="en-US" sz="2400" dirty="0"/>
              <a:t>In </a:t>
            </a:r>
            <a:r>
              <a:rPr lang="en-US" sz="2400" dirty="0" smtClean="0"/>
              <a:t>Questa </a:t>
            </a:r>
            <a:r>
              <a:rPr lang="en-US" sz="2400" dirty="0" smtClean="0"/>
              <a:t>6.5b and older the </a:t>
            </a:r>
            <a:r>
              <a:rPr lang="en-US" sz="2400" dirty="0"/>
              <a:t>bins for a covergroup were displayed by opening up a covergroup in the covergroups window. Now, in </a:t>
            </a:r>
            <a:r>
              <a:rPr lang="en-US" sz="2400" dirty="0" smtClean="0"/>
              <a:t>later versions  </a:t>
            </a:r>
            <a:r>
              <a:rPr lang="en-US" sz="2400" dirty="0"/>
              <a:t>they are not. How do I go back to the old functionality</a:t>
            </a:r>
            <a:r>
              <a:rPr lang="en-US" sz="2400" dirty="0" smtClean="0"/>
              <a:t>?</a:t>
            </a:r>
          </a:p>
        </p:txBody>
      </p:sp>
      <p:sp>
        <p:nvSpPr>
          <p:cNvPr id="2" name="TextBox 1"/>
          <p:cNvSpPr txBox="1"/>
          <p:nvPr/>
        </p:nvSpPr>
        <p:spPr>
          <a:xfrm>
            <a:off x="304800" y="2590800"/>
            <a:ext cx="8001000" cy="830997"/>
          </a:xfrm>
          <a:prstGeom prst="rect">
            <a:avLst/>
          </a:prstGeom>
          <a:noFill/>
          <a:ln w="19050">
            <a:noFill/>
          </a:ln>
        </p:spPr>
        <p:txBody>
          <a:bodyPr wrap="square" rtlCol="0">
            <a:spAutoFit/>
          </a:bodyPr>
          <a:lstStyle/>
          <a:p>
            <a:r>
              <a:rPr lang="en-US" sz="2200" dirty="0" smtClean="0">
                <a:latin typeface="Courier New" pitchFamily="49" charset="0"/>
                <a:cs typeface="Courier New" pitchFamily="49" charset="0"/>
              </a:rPr>
              <a:t>merge_instances=1</a:t>
            </a:r>
            <a:r>
              <a:rPr lang="en-US" sz="2400" dirty="0" smtClean="0"/>
              <a:t>: Coverage </a:t>
            </a:r>
            <a:r>
              <a:rPr lang="en-US" sz="2400" dirty="0"/>
              <a:t>is computed by </a:t>
            </a:r>
            <a:r>
              <a:rPr lang="en-US" sz="2400" dirty="0" smtClean="0"/>
              <a:t>merging instances </a:t>
            </a:r>
            <a:r>
              <a:rPr lang="en-US" sz="2400" dirty="0"/>
              <a:t>together as the union of coverage of all instances. </a:t>
            </a:r>
            <a:endParaRPr lang="en-US" sz="2400" dirty="0" smtClean="0"/>
          </a:p>
        </p:txBody>
      </p:sp>
      <p:sp>
        <p:nvSpPr>
          <p:cNvPr id="10" name="TextBox 9"/>
          <p:cNvSpPr txBox="1"/>
          <p:nvPr/>
        </p:nvSpPr>
        <p:spPr>
          <a:xfrm>
            <a:off x="307769" y="4191000"/>
            <a:ext cx="7467600" cy="830997"/>
          </a:xfrm>
          <a:prstGeom prst="rect">
            <a:avLst/>
          </a:prstGeom>
          <a:noFill/>
          <a:ln w="19050">
            <a:noFill/>
          </a:ln>
        </p:spPr>
        <p:txBody>
          <a:bodyPr wrap="square" rtlCol="0">
            <a:spAutoFit/>
          </a:bodyPr>
          <a:lstStyle/>
          <a:p>
            <a:r>
              <a:rPr lang="en-US" sz="2200" dirty="0" smtClean="0">
                <a:latin typeface="Courier New" pitchFamily="49" charset="0"/>
                <a:cs typeface="Courier New" pitchFamily="49" charset="0"/>
              </a:rPr>
              <a:t>merge_instances=0</a:t>
            </a:r>
            <a:r>
              <a:rPr lang="en-US" sz="2400" dirty="0" smtClean="0"/>
              <a:t>: </a:t>
            </a:r>
            <a:r>
              <a:rPr lang="en-US" sz="2400" dirty="0"/>
              <a:t>C</a:t>
            </a:r>
            <a:r>
              <a:rPr lang="en-US" sz="2400" dirty="0" smtClean="0"/>
              <a:t>overage </a:t>
            </a:r>
            <a:r>
              <a:rPr lang="en-US" sz="2400" dirty="0"/>
              <a:t>is computed as the weighted average of instances.</a:t>
            </a:r>
            <a:endParaRPr lang="en-US" sz="2400" dirty="0" smtClean="0"/>
          </a:p>
        </p:txBody>
      </p:sp>
      <p:sp>
        <p:nvSpPr>
          <p:cNvPr id="5" name="Line Callout 1 4"/>
          <p:cNvSpPr/>
          <p:nvPr/>
        </p:nvSpPr>
        <p:spPr>
          <a:xfrm>
            <a:off x="4971801" y="3541499"/>
            <a:ext cx="1809997" cy="384601"/>
          </a:xfrm>
          <a:prstGeom prst="borderCallout1">
            <a:avLst>
              <a:gd name="adj1" fmla="val 18750"/>
              <a:gd name="adj2" fmla="val -8333"/>
              <a:gd name="adj3" fmla="val -43429"/>
              <a:gd name="adj4" fmla="val -60334"/>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200" dirty="0" smtClean="0">
                <a:solidFill>
                  <a:srgbClr val="FF0000"/>
                </a:solidFill>
              </a:rPr>
              <a:t>Bins required</a:t>
            </a:r>
            <a:endParaRPr lang="en-US" sz="2200" dirty="0">
              <a:solidFill>
                <a:srgbClr val="FF0000"/>
              </a:solidFill>
            </a:endParaRPr>
          </a:p>
        </p:txBody>
      </p:sp>
      <p:sp>
        <p:nvSpPr>
          <p:cNvPr id="11" name="Line Callout 1 10"/>
          <p:cNvSpPr/>
          <p:nvPr/>
        </p:nvSpPr>
        <p:spPr>
          <a:xfrm>
            <a:off x="5478483" y="4829696"/>
            <a:ext cx="2751117" cy="384601"/>
          </a:xfrm>
          <a:prstGeom prst="borderCallout1">
            <a:avLst>
              <a:gd name="adj1" fmla="val 18750"/>
              <a:gd name="adj2" fmla="val -8333"/>
              <a:gd name="adj3" fmla="val -43430"/>
              <a:gd name="adj4" fmla="val -45224"/>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200" dirty="0" smtClean="0">
                <a:solidFill>
                  <a:srgbClr val="FF0000"/>
                </a:solidFill>
              </a:rPr>
              <a:t>Bins not required</a:t>
            </a:r>
            <a:endParaRPr lang="en-US" sz="2200" dirty="0">
              <a:solidFill>
                <a:srgbClr val="FF0000"/>
              </a:solidFill>
            </a:endParaRPr>
          </a:p>
        </p:txBody>
      </p:sp>
      <p:sp>
        <p:nvSpPr>
          <p:cNvPr id="13" name="TextBox 12"/>
          <p:cNvSpPr txBox="1"/>
          <p:nvPr/>
        </p:nvSpPr>
        <p:spPr>
          <a:xfrm>
            <a:off x="380999" y="5334000"/>
            <a:ext cx="5791201" cy="430887"/>
          </a:xfrm>
          <a:prstGeom prst="rect">
            <a:avLst/>
          </a:prstGeom>
          <a:solidFill>
            <a:srgbClr val="FFFFCC"/>
          </a:solidFill>
          <a:ln w="19050">
            <a:solidFill>
              <a:schemeClr val="tx1"/>
            </a:solidFill>
          </a:ln>
        </p:spPr>
        <p:txBody>
          <a:bodyPr wrap="square" rtlCol="0">
            <a:spAutoFit/>
          </a:bodyPr>
          <a:lstStyle/>
          <a:p>
            <a:r>
              <a:rPr lang="en-US" sz="2200" noProof="1" smtClean="0">
                <a:latin typeface="Courier New" pitchFamily="49" charset="0"/>
                <a:cs typeface="Courier New" pitchFamily="49" charset="0"/>
              </a:rPr>
              <a:t>type_option.merge_instances = 1;</a:t>
            </a:r>
          </a:p>
        </p:txBody>
      </p:sp>
      <p:sp>
        <p:nvSpPr>
          <p:cNvPr id="15" name="TextBox 14"/>
          <p:cNvSpPr txBox="1"/>
          <p:nvPr/>
        </p:nvSpPr>
        <p:spPr>
          <a:xfrm>
            <a:off x="380999" y="6017338"/>
            <a:ext cx="2209802" cy="430887"/>
          </a:xfrm>
          <a:prstGeom prst="rect">
            <a:avLst/>
          </a:prstGeom>
          <a:solidFill>
            <a:srgbClr val="CCFFFF"/>
          </a:solidFill>
          <a:ln w="19050">
            <a:solidFill>
              <a:schemeClr val="tx1"/>
            </a:solidFill>
          </a:ln>
        </p:spPr>
        <p:txBody>
          <a:bodyPr wrap="square" rtlCol="0">
            <a:spAutoFit/>
          </a:bodyPr>
          <a:lstStyle/>
          <a:p>
            <a:r>
              <a:rPr lang="en-US" sz="2200" noProof="1" smtClean="0">
                <a:latin typeface="Courier New" pitchFamily="49" charset="0"/>
                <a:cs typeface="Courier New" pitchFamily="49" charset="0"/>
              </a:rPr>
              <a:t>vsim –cvg63</a:t>
            </a:r>
          </a:p>
        </p:txBody>
      </p:sp>
    </p:spTree>
    <p:extLst>
      <p:ext uri="{BB962C8B-B14F-4D97-AF65-F5344CB8AC3E}">
        <p14:creationId xmlns:p14="http://schemas.microsoft.com/office/powerpoint/2010/main" val="2888172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10" grpId="0"/>
      <p:bldP spid="5" grpId="0" animBg="1"/>
      <p:bldP spid="11" grpId="0" animBg="1"/>
      <p:bldP spid="13" grpId="0" animBg="1"/>
      <p:bldP spid="1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9 Copyright 2011 G. Tumbush, C. Spear v1.1</a:t>
            </a:r>
            <a:endParaRPr lang="en-US" dirty="0"/>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dirty="0" smtClean="0"/>
              <a:t>Exercise 5</a:t>
            </a:r>
          </a:p>
        </p:txBody>
      </p:sp>
      <p:sp>
        <p:nvSpPr>
          <p:cNvPr id="8" name="Slide Number Placeholder 7"/>
          <p:cNvSpPr>
            <a:spLocks noGrp="1"/>
          </p:cNvSpPr>
          <p:nvPr>
            <p:ph type="sldNum" sz="quarter" idx="12"/>
          </p:nvPr>
        </p:nvSpPr>
        <p:spPr/>
        <p:txBody>
          <a:bodyPr/>
          <a:lstStyle/>
          <a:p>
            <a:fld id="{40AF488E-6686-480A-A715-D02D7FC0CDA5}" type="slidenum">
              <a:rPr lang="en-US" smtClean="0"/>
              <a:pPr/>
              <a:t>37</a:t>
            </a:fld>
            <a:endParaRPr lang="en-US" dirty="0"/>
          </a:p>
        </p:txBody>
      </p:sp>
      <p:sp>
        <p:nvSpPr>
          <p:cNvPr id="26" name="TextBox 25"/>
          <p:cNvSpPr txBox="1"/>
          <p:nvPr/>
        </p:nvSpPr>
        <p:spPr>
          <a:xfrm>
            <a:off x="609600" y="3124200"/>
            <a:ext cx="7848600" cy="3139321"/>
          </a:xfrm>
          <a:prstGeom prst="rect">
            <a:avLst/>
          </a:prstGeom>
          <a:solidFill>
            <a:srgbClr val="FFFFCC"/>
          </a:solidFill>
          <a:ln>
            <a:solidFill>
              <a:schemeClr val="tx1"/>
            </a:solidFill>
          </a:ln>
        </p:spPr>
        <p:txBody>
          <a:bodyPr wrap="square" rtlCol="0">
            <a:spAutoFit/>
          </a:bodyPr>
          <a:lstStyle/>
          <a:p>
            <a:r>
              <a:rPr lang="en-US" sz="2200" noProof="1" smtClean="0">
                <a:latin typeface="Courier New" pitchFamily="49" charset="0"/>
                <a:cs typeface="Courier New" pitchFamily="49" charset="0"/>
              </a:rPr>
              <a:t>typedef enum {ADD, SUB, MULT, DIV} opcode_t; </a:t>
            </a:r>
          </a:p>
          <a:p>
            <a:r>
              <a:rPr lang="en-US" sz="2200" noProof="1" smtClean="0">
                <a:latin typeface="Courier New" pitchFamily="49" charset="0"/>
                <a:cs typeface="Courier New" pitchFamily="49" charset="0"/>
              </a:rPr>
              <a:t>   </a:t>
            </a:r>
          </a:p>
          <a:p>
            <a:r>
              <a:rPr lang="en-US" sz="2200" noProof="1" smtClean="0">
                <a:latin typeface="Courier New" pitchFamily="49" charset="0"/>
                <a:cs typeface="Courier New" pitchFamily="49" charset="0"/>
              </a:rPr>
              <a:t>class Transaction;</a:t>
            </a:r>
          </a:p>
          <a:p>
            <a:r>
              <a:rPr lang="en-US" sz="2200" noProof="1" smtClean="0">
                <a:latin typeface="Courier New" pitchFamily="49" charset="0"/>
                <a:cs typeface="Courier New" pitchFamily="49" charset="0"/>
              </a:rPr>
              <a:t>   rand opcode_t opcode;</a:t>
            </a:r>
          </a:p>
          <a:p>
            <a:r>
              <a:rPr lang="en-US" sz="2200" noProof="1" smtClean="0">
                <a:latin typeface="Courier New" pitchFamily="49" charset="0"/>
                <a:cs typeface="Courier New" pitchFamily="49" charset="0"/>
              </a:rPr>
              <a:t>   rand byte operand1;</a:t>
            </a:r>
          </a:p>
          <a:p>
            <a:r>
              <a:rPr lang="en-US" sz="2200" noProof="1" smtClean="0">
                <a:latin typeface="Courier New" pitchFamily="49" charset="0"/>
                <a:cs typeface="Courier New" pitchFamily="49" charset="0"/>
              </a:rPr>
              <a:t>   rand byte operand2;</a:t>
            </a:r>
          </a:p>
          <a:p>
            <a:r>
              <a:rPr lang="en-US" sz="2200" noProof="1" smtClean="0">
                <a:latin typeface="Courier New" pitchFamily="49" charset="0"/>
                <a:cs typeface="Courier New" pitchFamily="49" charset="0"/>
              </a:rPr>
              <a:t>endclass </a:t>
            </a:r>
          </a:p>
          <a:p>
            <a:endParaRPr lang="en-US" sz="2200" noProof="1" smtClean="0">
              <a:latin typeface="Courier New" pitchFamily="49" charset="0"/>
              <a:cs typeface="Courier New" pitchFamily="49" charset="0"/>
            </a:endParaRPr>
          </a:p>
          <a:p>
            <a:r>
              <a:rPr lang="en-US" sz="2200" noProof="1" smtClean="0">
                <a:latin typeface="Courier New" pitchFamily="49" charset="0"/>
                <a:cs typeface="Courier New" pitchFamily="49" charset="0"/>
              </a:rPr>
              <a:t>Transaction tr;</a:t>
            </a:r>
          </a:p>
        </p:txBody>
      </p:sp>
      <p:sp>
        <p:nvSpPr>
          <p:cNvPr id="6" name="TextBox 5"/>
          <p:cNvSpPr txBox="1"/>
          <p:nvPr/>
        </p:nvSpPr>
        <p:spPr>
          <a:xfrm>
            <a:off x="304800" y="685800"/>
            <a:ext cx="8534400" cy="2419124"/>
          </a:xfrm>
          <a:prstGeom prst="rect">
            <a:avLst/>
          </a:prstGeom>
          <a:noFill/>
        </p:spPr>
        <p:txBody>
          <a:bodyPr wrap="square" rtlCol="0">
            <a:spAutoFit/>
          </a:bodyPr>
          <a:lstStyle/>
          <a:p>
            <a:pPr>
              <a:lnSpc>
                <a:spcPct val="90000"/>
              </a:lnSpc>
            </a:pPr>
            <a:r>
              <a:rPr lang="en-US" sz="2400" dirty="0" smtClean="0"/>
              <a:t>Assuming that your covergroup is called </a:t>
            </a:r>
            <a:r>
              <a:rPr lang="en-US" sz="2200" dirty="0" smtClean="0">
                <a:latin typeface="Courier New" pitchFamily="49" charset="0"/>
                <a:cs typeface="Courier New" pitchFamily="49" charset="0"/>
              </a:rPr>
              <a:t>CovCode</a:t>
            </a:r>
            <a:r>
              <a:rPr lang="en-US" sz="2400" dirty="0" smtClean="0"/>
              <a:t> and the instantiation name of the covergroup is </a:t>
            </a:r>
            <a:r>
              <a:rPr lang="en-US" sz="2200" dirty="0" smtClean="0">
                <a:latin typeface="Courier New" pitchFamily="49" charset="0"/>
                <a:cs typeface="Courier New" pitchFamily="49" charset="0"/>
              </a:rPr>
              <a:t>ck</a:t>
            </a:r>
            <a:r>
              <a:rPr lang="en-US" sz="2400" dirty="0" smtClean="0"/>
              <a:t> expand the last exercise to:</a:t>
            </a:r>
          </a:p>
          <a:p>
            <a:pPr marL="457200" indent="-457200">
              <a:lnSpc>
                <a:spcPct val="90000"/>
              </a:lnSpc>
              <a:buAutoNum type="arabicParenR"/>
            </a:pPr>
            <a:r>
              <a:rPr lang="en-US" sz="2400" dirty="0" smtClean="0"/>
              <a:t>Display the coverage of coverpoint </a:t>
            </a:r>
            <a:r>
              <a:rPr lang="en-US" sz="2200" dirty="0" smtClean="0">
                <a:latin typeface="Courier New" pitchFamily="49" charset="0"/>
                <a:cs typeface="Courier New" pitchFamily="49" charset="0"/>
              </a:rPr>
              <a:t>operand1_cp</a:t>
            </a:r>
            <a:r>
              <a:rPr lang="en-US" sz="2400" dirty="0" smtClean="0"/>
              <a:t> referenced by the instantiation name</a:t>
            </a:r>
          </a:p>
          <a:p>
            <a:pPr marL="457200" indent="-457200">
              <a:lnSpc>
                <a:spcPct val="90000"/>
              </a:lnSpc>
              <a:buAutoNum type="arabicParenR"/>
            </a:pPr>
            <a:r>
              <a:rPr lang="en-US" sz="2400" dirty="0" smtClean="0"/>
              <a:t>Display the coverage of coverpoint </a:t>
            </a:r>
            <a:r>
              <a:rPr lang="en-US" sz="2200" dirty="0" smtClean="0">
                <a:latin typeface="Courier New" pitchFamily="49" charset="0"/>
                <a:cs typeface="Courier New" pitchFamily="49" charset="0"/>
              </a:rPr>
              <a:t>opcode_cp</a:t>
            </a:r>
            <a:r>
              <a:rPr lang="en-US" sz="2400" dirty="0" smtClean="0"/>
              <a:t> referenced by the covergroup name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9 Copyright 2011 G. Tumbush, C. Spear v1.1</a:t>
            </a:r>
            <a:endParaRPr lang="en-US" dirty="0"/>
          </a:p>
        </p:txBody>
      </p:sp>
      <p:sp>
        <p:nvSpPr>
          <p:cNvPr id="7" name="TextBox 6"/>
          <p:cNvSpPr txBox="1"/>
          <p:nvPr/>
        </p:nvSpPr>
        <p:spPr>
          <a:xfrm>
            <a:off x="304800" y="0"/>
            <a:ext cx="8516629" cy="1323439"/>
          </a:xfrm>
          <a:prstGeom prst="rect">
            <a:avLst/>
          </a:prstGeom>
          <a:noFill/>
        </p:spPr>
        <p:txBody>
          <a:bodyPr wrap="square" rtlCol="0">
            <a:spAutoFit/>
          </a:bodyPr>
          <a:lstStyle/>
          <a:p>
            <a:pPr algn="ctr"/>
            <a:r>
              <a:rPr lang="en-US" sz="4000" dirty="0" smtClean="0"/>
              <a:t>Functional Coverage Verifies Tests Implement Test Plan  </a:t>
            </a:r>
          </a:p>
        </p:txBody>
      </p:sp>
      <p:sp>
        <p:nvSpPr>
          <p:cNvPr id="8" name="Slide Number Placeholder 7"/>
          <p:cNvSpPr>
            <a:spLocks noGrp="1"/>
          </p:cNvSpPr>
          <p:nvPr>
            <p:ph type="sldNum" sz="quarter" idx="12"/>
          </p:nvPr>
        </p:nvSpPr>
        <p:spPr/>
        <p:txBody>
          <a:bodyPr/>
          <a:lstStyle/>
          <a:p>
            <a:fld id="{40AF488E-6686-480A-A715-D02D7FC0CDA5}" type="slidenum">
              <a:rPr lang="en-US" smtClean="0"/>
              <a:pPr/>
              <a:t>4</a:t>
            </a:fld>
            <a:endParaRPr lang="en-US" dirty="0"/>
          </a:p>
        </p:txBody>
      </p:sp>
      <p:graphicFrame>
        <p:nvGraphicFramePr>
          <p:cNvPr id="9" name="Object 8"/>
          <p:cNvGraphicFramePr>
            <a:graphicFrameLocks noChangeAspect="1"/>
          </p:cNvGraphicFramePr>
          <p:nvPr/>
        </p:nvGraphicFramePr>
        <p:xfrm>
          <a:off x="2637886" y="1620838"/>
          <a:ext cx="2821527" cy="1884362"/>
        </p:xfrm>
        <a:graphic>
          <a:graphicData uri="http://schemas.openxmlformats.org/presentationml/2006/ole">
            <mc:AlternateContent xmlns:mc="http://schemas.openxmlformats.org/markup-compatibility/2006">
              <mc:Choice xmlns:v="urn:schemas-microsoft-com:vml" Requires="v">
                <p:oleObj spid="_x0000_s1072" name="Visio" r:id="rId4" imgW="1288732" imgH="860108" progId="Visio.Drawing.11">
                  <p:link updateAutomatic="1"/>
                </p:oleObj>
              </mc:Choice>
              <mc:Fallback>
                <p:oleObj name="Visio" r:id="rId4" imgW="1288732" imgH="860108" progId="Visio.Drawing.11">
                  <p:link updateAutomatic="1"/>
                  <p:pic>
                    <p:nvPicPr>
                      <p:cNvPr id="0" name="Picture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7886" y="1620838"/>
                        <a:ext cx="2821527" cy="1884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nvGraphicFramePr>
        <p:xfrm>
          <a:off x="1447800" y="1447800"/>
          <a:ext cx="4013200" cy="2708275"/>
        </p:xfrm>
        <a:graphic>
          <a:graphicData uri="http://schemas.openxmlformats.org/presentationml/2006/ole">
            <mc:AlternateContent xmlns:mc="http://schemas.openxmlformats.org/markup-compatibility/2006">
              <mc:Choice xmlns:v="urn:schemas-microsoft-com:vml" Requires="v">
                <p:oleObj spid="_x0000_s1073" name="Visio" r:id="rId6" imgW="1660208" imgH="1121283" progId="Visio.Drawing.11">
                  <p:link updateAutomatic="1"/>
                </p:oleObj>
              </mc:Choice>
              <mc:Fallback>
                <p:oleObj name="Visio" r:id="rId6" imgW="1660208" imgH="1121283" progId="Visio.Drawing.11">
                  <p:link updateAutomatic="1"/>
                  <p:pic>
                    <p:nvPicPr>
                      <p:cNvPr id="0" name="Picture 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1447800"/>
                        <a:ext cx="4013200" cy="2708275"/>
                      </a:xfrm>
                      <a:prstGeom prst="rect">
                        <a:avLst/>
                      </a:prstGeom>
                      <a:solidFill>
                        <a:srgbClr val="ECECEC"/>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9 Copyright 2011 G. Tumbush, C. Spear v1.1</a:t>
            </a:r>
            <a:endParaRPr lang="en-US" dirty="0"/>
          </a:p>
        </p:txBody>
      </p:sp>
      <p:sp>
        <p:nvSpPr>
          <p:cNvPr id="7" name="TextBox 6"/>
          <p:cNvSpPr txBox="1"/>
          <p:nvPr/>
        </p:nvSpPr>
        <p:spPr>
          <a:xfrm>
            <a:off x="304800" y="0"/>
            <a:ext cx="8516629" cy="1323439"/>
          </a:xfrm>
          <a:prstGeom prst="rect">
            <a:avLst/>
          </a:prstGeom>
          <a:noFill/>
        </p:spPr>
        <p:txBody>
          <a:bodyPr wrap="square" rtlCol="0">
            <a:spAutoFit/>
          </a:bodyPr>
          <a:lstStyle/>
          <a:p>
            <a:pPr algn="ctr"/>
            <a:r>
              <a:rPr lang="en-US" sz="4000" dirty="0" smtClean="0"/>
              <a:t>Functional Coverage is a metric for Verification Completeness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5</a:t>
            </a:fld>
            <a:endParaRPr lang="en-US" dirty="0"/>
          </a:p>
        </p:txBody>
      </p:sp>
      <p:sp>
        <p:nvSpPr>
          <p:cNvPr id="11" name="AutoShape 4"/>
          <p:cNvSpPr>
            <a:spLocks noChangeArrowheads="1"/>
          </p:cNvSpPr>
          <p:nvPr/>
        </p:nvSpPr>
        <p:spPr bwMode="auto">
          <a:xfrm>
            <a:off x="609600" y="4343400"/>
            <a:ext cx="1371600" cy="609600"/>
          </a:xfrm>
          <a:prstGeom prst="flowChartProcess">
            <a:avLst/>
          </a:prstGeom>
          <a:noFill/>
          <a:ln w="9525">
            <a:solidFill>
              <a:schemeClr val="tx1"/>
            </a:solidFill>
            <a:miter lim="800000"/>
            <a:headEnd/>
            <a:tailEnd/>
          </a:ln>
        </p:spPr>
        <p:txBody>
          <a:bodyPr wrap="none" anchor="ctr"/>
          <a:lstStyle/>
          <a:p>
            <a:r>
              <a:rPr lang="en-US" sz="2000" dirty="0"/>
              <a:t>Add</a:t>
            </a:r>
          </a:p>
          <a:p>
            <a:r>
              <a:rPr lang="en-US" sz="2000" dirty="0"/>
              <a:t>constraints</a:t>
            </a:r>
          </a:p>
        </p:txBody>
      </p:sp>
      <p:sp>
        <p:nvSpPr>
          <p:cNvPr id="12" name="AutoShape 5"/>
          <p:cNvSpPr>
            <a:spLocks noChangeArrowheads="1"/>
          </p:cNvSpPr>
          <p:nvPr/>
        </p:nvSpPr>
        <p:spPr bwMode="auto">
          <a:xfrm>
            <a:off x="5105400" y="3276600"/>
            <a:ext cx="1676400" cy="609600"/>
          </a:xfrm>
          <a:prstGeom prst="flowChartProcess">
            <a:avLst/>
          </a:prstGeom>
          <a:noFill/>
          <a:ln w="9525">
            <a:solidFill>
              <a:schemeClr val="tx1"/>
            </a:solidFill>
            <a:miter lim="800000"/>
            <a:headEnd/>
            <a:tailEnd/>
          </a:ln>
        </p:spPr>
        <p:txBody>
          <a:bodyPr wrap="none" anchor="ctr"/>
          <a:lstStyle/>
          <a:p>
            <a:r>
              <a:rPr lang="en-US" sz="2000" dirty="0"/>
              <a:t>Many runs</a:t>
            </a:r>
          </a:p>
          <a:p>
            <a:r>
              <a:rPr lang="en-US" sz="2000" dirty="0"/>
              <a:t>different seeds</a:t>
            </a:r>
          </a:p>
        </p:txBody>
      </p:sp>
      <p:sp>
        <p:nvSpPr>
          <p:cNvPr id="13" name="AutoShape 6"/>
          <p:cNvSpPr>
            <a:spLocks noChangeArrowheads="1"/>
          </p:cNvSpPr>
          <p:nvPr/>
        </p:nvSpPr>
        <p:spPr bwMode="auto">
          <a:xfrm>
            <a:off x="5105400" y="5638800"/>
            <a:ext cx="1219200" cy="609600"/>
          </a:xfrm>
          <a:prstGeom prst="flowChartProcess">
            <a:avLst/>
          </a:prstGeom>
          <a:noFill/>
          <a:ln w="9525">
            <a:solidFill>
              <a:schemeClr val="tx1"/>
            </a:solidFill>
            <a:miter lim="800000"/>
            <a:headEnd/>
            <a:tailEnd/>
          </a:ln>
        </p:spPr>
        <p:txBody>
          <a:bodyPr wrap="none" anchor="ctr"/>
          <a:lstStyle/>
          <a:p>
            <a:r>
              <a:rPr lang="en-US" sz="2000" dirty="0"/>
              <a:t>Identify</a:t>
            </a:r>
          </a:p>
          <a:p>
            <a:r>
              <a:rPr lang="en-US" sz="2000" dirty="0"/>
              <a:t>holes</a:t>
            </a:r>
          </a:p>
        </p:txBody>
      </p:sp>
      <p:cxnSp>
        <p:nvCxnSpPr>
          <p:cNvPr id="14" name="AutoShape 7"/>
          <p:cNvCxnSpPr>
            <a:cxnSpLocks noChangeShapeType="1"/>
            <a:stCxn id="11" idx="0"/>
          </p:cNvCxnSpPr>
          <p:nvPr/>
        </p:nvCxnSpPr>
        <p:spPr bwMode="auto">
          <a:xfrm rot="5400000" flipH="1" flipV="1">
            <a:off x="1333500" y="3619500"/>
            <a:ext cx="685800" cy="762000"/>
          </a:xfrm>
          <a:prstGeom prst="curvedConnector2">
            <a:avLst/>
          </a:prstGeom>
          <a:noFill/>
          <a:ln w="9525">
            <a:solidFill>
              <a:schemeClr val="tx1"/>
            </a:solidFill>
            <a:round/>
            <a:headEnd/>
            <a:tailEnd type="triangle" w="med" len="med"/>
          </a:ln>
        </p:spPr>
      </p:cxnSp>
      <p:sp>
        <p:nvSpPr>
          <p:cNvPr id="15" name="AutoShape 8"/>
          <p:cNvSpPr>
            <a:spLocks noChangeArrowheads="1"/>
          </p:cNvSpPr>
          <p:nvPr/>
        </p:nvSpPr>
        <p:spPr bwMode="auto">
          <a:xfrm>
            <a:off x="6858000" y="4419600"/>
            <a:ext cx="1219200" cy="457200"/>
          </a:xfrm>
          <a:prstGeom prst="flowChartProcess">
            <a:avLst/>
          </a:prstGeom>
          <a:noFill/>
          <a:ln w="9525">
            <a:noFill/>
            <a:miter lim="800000"/>
            <a:headEnd/>
            <a:tailEnd/>
          </a:ln>
        </p:spPr>
        <p:txBody>
          <a:bodyPr wrap="none" anchor="ctr"/>
          <a:lstStyle/>
          <a:p>
            <a:r>
              <a:rPr lang="en-US" sz="2000" b="1" dirty="0"/>
              <a:t>Functional </a:t>
            </a:r>
          </a:p>
          <a:p>
            <a:r>
              <a:rPr lang="en-US" sz="2000" b="1" dirty="0"/>
              <a:t>Coverage</a:t>
            </a:r>
          </a:p>
        </p:txBody>
      </p:sp>
      <p:sp>
        <p:nvSpPr>
          <p:cNvPr id="16" name="AutoShape 9"/>
          <p:cNvSpPr>
            <a:spLocks noChangeArrowheads="1"/>
          </p:cNvSpPr>
          <p:nvPr/>
        </p:nvSpPr>
        <p:spPr bwMode="auto">
          <a:xfrm>
            <a:off x="2133600" y="3276600"/>
            <a:ext cx="2362200" cy="609600"/>
          </a:xfrm>
          <a:prstGeom prst="flowChartProcess">
            <a:avLst/>
          </a:prstGeom>
          <a:noFill/>
          <a:ln w="9525">
            <a:noFill/>
            <a:miter lim="800000"/>
            <a:headEnd/>
            <a:tailEnd/>
          </a:ln>
        </p:spPr>
        <p:txBody>
          <a:bodyPr wrap="none" anchor="ctr"/>
          <a:lstStyle/>
          <a:p>
            <a:r>
              <a:rPr lang="en-US" sz="2000" b="1" dirty="0"/>
              <a:t>Constrained Random</a:t>
            </a:r>
          </a:p>
          <a:p>
            <a:r>
              <a:rPr lang="en-US" sz="2000" b="1" dirty="0"/>
              <a:t>Tests</a:t>
            </a:r>
          </a:p>
        </p:txBody>
      </p:sp>
      <p:sp>
        <p:nvSpPr>
          <p:cNvPr id="17" name="AutoShape 10"/>
          <p:cNvSpPr>
            <a:spLocks noChangeArrowheads="1"/>
          </p:cNvSpPr>
          <p:nvPr/>
        </p:nvSpPr>
        <p:spPr bwMode="auto">
          <a:xfrm>
            <a:off x="2209800" y="5715000"/>
            <a:ext cx="1219200" cy="457200"/>
          </a:xfrm>
          <a:prstGeom prst="flowChartProcess">
            <a:avLst/>
          </a:prstGeom>
          <a:noFill/>
          <a:ln w="9525">
            <a:noFill/>
            <a:miter lim="800000"/>
            <a:headEnd/>
            <a:tailEnd/>
          </a:ln>
        </p:spPr>
        <p:txBody>
          <a:bodyPr wrap="none" anchor="ctr"/>
          <a:lstStyle/>
          <a:p>
            <a:r>
              <a:rPr lang="en-US" sz="2000" b="1" dirty="0"/>
              <a:t>Minimal Code</a:t>
            </a:r>
          </a:p>
          <a:p>
            <a:r>
              <a:rPr lang="en-US" sz="2000" b="1" dirty="0"/>
              <a:t>Modifications</a:t>
            </a:r>
          </a:p>
        </p:txBody>
      </p:sp>
      <p:sp>
        <p:nvSpPr>
          <p:cNvPr id="18" name="AutoShape 11"/>
          <p:cNvSpPr>
            <a:spLocks noChangeArrowheads="1"/>
          </p:cNvSpPr>
          <p:nvPr/>
        </p:nvSpPr>
        <p:spPr bwMode="auto">
          <a:xfrm>
            <a:off x="3886200" y="4419600"/>
            <a:ext cx="1219200" cy="457200"/>
          </a:xfrm>
          <a:prstGeom prst="flowChartProcess">
            <a:avLst/>
          </a:prstGeom>
          <a:noFill/>
          <a:ln w="9525">
            <a:noFill/>
            <a:miter lim="800000"/>
            <a:headEnd/>
            <a:tailEnd/>
          </a:ln>
        </p:spPr>
        <p:txBody>
          <a:bodyPr wrap="none" anchor="ctr"/>
          <a:lstStyle/>
          <a:p>
            <a:r>
              <a:rPr lang="en-US" sz="2000" b="1" dirty="0"/>
              <a:t>Directed</a:t>
            </a:r>
          </a:p>
          <a:p>
            <a:r>
              <a:rPr lang="en-US" sz="2000" b="1" dirty="0"/>
              <a:t>Tests</a:t>
            </a:r>
          </a:p>
        </p:txBody>
      </p:sp>
      <p:cxnSp>
        <p:nvCxnSpPr>
          <p:cNvPr id="19" name="AutoShape 12"/>
          <p:cNvCxnSpPr>
            <a:cxnSpLocks noChangeShapeType="1"/>
            <a:stCxn id="16" idx="3"/>
            <a:endCxn id="12" idx="1"/>
          </p:cNvCxnSpPr>
          <p:nvPr/>
        </p:nvCxnSpPr>
        <p:spPr bwMode="auto">
          <a:xfrm>
            <a:off x="4495800" y="3581400"/>
            <a:ext cx="609600" cy="1588"/>
          </a:xfrm>
          <a:prstGeom prst="straightConnector1">
            <a:avLst/>
          </a:prstGeom>
          <a:noFill/>
          <a:ln w="9525">
            <a:solidFill>
              <a:schemeClr val="tx1"/>
            </a:solidFill>
            <a:round/>
            <a:headEnd/>
            <a:tailEnd type="triangle" w="med" len="med"/>
          </a:ln>
        </p:spPr>
      </p:cxnSp>
      <p:cxnSp>
        <p:nvCxnSpPr>
          <p:cNvPr id="20" name="AutoShape 13"/>
          <p:cNvCxnSpPr>
            <a:cxnSpLocks noChangeShapeType="1"/>
            <a:stCxn id="12" idx="3"/>
            <a:endCxn id="15" idx="0"/>
          </p:cNvCxnSpPr>
          <p:nvPr/>
        </p:nvCxnSpPr>
        <p:spPr bwMode="auto">
          <a:xfrm>
            <a:off x="6781800" y="3581400"/>
            <a:ext cx="685800" cy="838200"/>
          </a:xfrm>
          <a:prstGeom prst="curvedConnector2">
            <a:avLst/>
          </a:prstGeom>
          <a:noFill/>
          <a:ln w="9525">
            <a:solidFill>
              <a:schemeClr val="tx1"/>
            </a:solidFill>
            <a:round/>
            <a:headEnd/>
            <a:tailEnd type="triangle" w="med" len="med"/>
          </a:ln>
        </p:spPr>
      </p:cxnSp>
      <p:cxnSp>
        <p:nvCxnSpPr>
          <p:cNvPr id="21" name="AutoShape 14"/>
          <p:cNvCxnSpPr>
            <a:cxnSpLocks noChangeShapeType="1"/>
            <a:stCxn id="15" idx="2"/>
            <a:endCxn id="13" idx="3"/>
          </p:cNvCxnSpPr>
          <p:nvPr/>
        </p:nvCxnSpPr>
        <p:spPr bwMode="auto">
          <a:xfrm rot="5400000">
            <a:off x="6362700" y="4838700"/>
            <a:ext cx="1066800" cy="1143000"/>
          </a:xfrm>
          <a:prstGeom prst="curvedConnector2">
            <a:avLst/>
          </a:prstGeom>
          <a:noFill/>
          <a:ln w="9525">
            <a:solidFill>
              <a:schemeClr val="tx1"/>
            </a:solidFill>
            <a:round/>
            <a:headEnd/>
            <a:tailEnd type="triangle" w="med" len="med"/>
          </a:ln>
        </p:spPr>
      </p:cxnSp>
      <p:cxnSp>
        <p:nvCxnSpPr>
          <p:cNvPr id="22" name="AutoShape 15"/>
          <p:cNvCxnSpPr>
            <a:cxnSpLocks noChangeShapeType="1"/>
            <a:stCxn id="13" idx="1"/>
          </p:cNvCxnSpPr>
          <p:nvPr/>
        </p:nvCxnSpPr>
        <p:spPr bwMode="auto">
          <a:xfrm rot="10800000">
            <a:off x="3810000" y="5943600"/>
            <a:ext cx="1295400" cy="1588"/>
          </a:xfrm>
          <a:prstGeom prst="straightConnector1">
            <a:avLst/>
          </a:prstGeom>
          <a:noFill/>
          <a:ln w="9525">
            <a:solidFill>
              <a:schemeClr val="tx1"/>
            </a:solidFill>
            <a:round/>
            <a:headEnd/>
            <a:tailEnd type="triangle" w="med" len="med"/>
          </a:ln>
        </p:spPr>
      </p:cxnSp>
      <p:cxnSp>
        <p:nvCxnSpPr>
          <p:cNvPr id="23" name="AutoShape 16"/>
          <p:cNvCxnSpPr>
            <a:cxnSpLocks noChangeShapeType="1"/>
            <a:stCxn id="17" idx="0"/>
            <a:endCxn id="18" idx="1"/>
          </p:cNvCxnSpPr>
          <p:nvPr/>
        </p:nvCxnSpPr>
        <p:spPr bwMode="auto">
          <a:xfrm rot="16200000">
            <a:off x="2819400" y="4648200"/>
            <a:ext cx="1066800" cy="1066800"/>
          </a:xfrm>
          <a:prstGeom prst="curvedConnector2">
            <a:avLst/>
          </a:prstGeom>
          <a:noFill/>
          <a:ln w="9525">
            <a:solidFill>
              <a:schemeClr val="tx1"/>
            </a:solidFill>
            <a:prstDash val="sysDot"/>
            <a:round/>
            <a:headEnd/>
            <a:tailEnd type="triangle" w="med" len="med"/>
          </a:ln>
        </p:spPr>
      </p:cxnSp>
      <p:cxnSp>
        <p:nvCxnSpPr>
          <p:cNvPr id="24" name="AutoShape 17"/>
          <p:cNvCxnSpPr>
            <a:cxnSpLocks noChangeShapeType="1"/>
            <a:stCxn id="17" idx="1"/>
            <a:endCxn id="11" idx="2"/>
          </p:cNvCxnSpPr>
          <p:nvPr/>
        </p:nvCxnSpPr>
        <p:spPr bwMode="auto">
          <a:xfrm rot="10800000">
            <a:off x="1295400" y="4953000"/>
            <a:ext cx="914400" cy="990600"/>
          </a:xfrm>
          <a:prstGeom prst="curvedConnector2">
            <a:avLst/>
          </a:prstGeom>
          <a:noFill/>
          <a:ln w="9525">
            <a:solidFill>
              <a:schemeClr val="tx1"/>
            </a:solidFill>
            <a:round/>
            <a:headEnd/>
            <a:tailEnd type="triangle" w="med" len="med"/>
          </a:ln>
        </p:spPr>
      </p:cxnSp>
      <p:cxnSp>
        <p:nvCxnSpPr>
          <p:cNvPr id="25" name="AutoShape 18"/>
          <p:cNvCxnSpPr>
            <a:cxnSpLocks noChangeShapeType="1"/>
            <a:stCxn id="18" idx="3"/>
            <a:endCxn id="15" idx="1"/>
          </p:cNvCxnSpPr>
          <p:nvPr/>
        </p:nvCxnSpPr>
        <p:spPr bwMode="auto">
          <a:xfrm>
            <a:off x="5105400" y="4648200"/>
            <a:ext cx="1752600" cy="0"/>
          </a:xfrm>
          <a:prstGeom prst="straightConnector1">
            <a:avLst/>
          </a:prstGeom>
          <a:noFill/>
          <a:ln w="9525" cap="rnd">
            <a:solidFill>
              <a:schemeClr val="tx1"/>
            </a:solidFill>
            <a:prstDash val="sysDot"/>
            <a:round/>
            <a:headEnd/>
            <a:tailEnd type="triangle" w="med" len="med"/>
          </a:ln>
        </p:spPr>
      </p:cxnSp>
      <p:sp>
        <p:nvSpPr>
          <p:cNvPr id="26" name="TextBox 25"/>
          <p:cNvSpPr txBox="1"/>
          <p:nvPr/>
        </p:nvSpPr>
        <p:spPr>
          <a:xfrm>
            <a:off x="381000" y="1371600"/>
            <a:ext cx="8382000" cy="424732"/>
          </a:xfrm>
          <a:prstGeom prst="rect">
            <a:avLst/>
          </a:prstGeom>
          <a:noFill/>
        </p:spPr>
        <p:txBody>
          <a:bodyPr wrap="square" rtlCol="0">
            <a:spAutoFit/>
          </a:bodyPr>
          <a:lstStyle/>
          <a:p>
            <a:pPr>
              <a:lnSpc>
                <a:spcPct val="90000"/>
              </a:lnSpc>
            </a:pPr>
            <a:r>
              <a:rPr lang="en-US" sz="2400" dirty="0" smtClean="0"/>
              <a:t>Indicates actions required to approach 100% functional coverage</a:t>
            </a:r>
            <a:endParaRPr lang="en-US" sz="2400" dirty="0"/>
          </a:p>
        </p:txBody>
      </p:sp>
      <p:sp>
        <p:nvSpPr>
          <p:cNvPr id="48" name="AutoShape 11"/>
          <p:cNvSpPr>
            <a:spLocks noChangeArrowheads="1"/>
          </p:cNvSpPr>
          <p:nvPr/>
        </p:nvSpPr>
        <p:spPr bwMode="auto">
          <a:xfrm>
            <a:off x="5181600" y="2057400"/>
            <a:ext cx="1219200" cy="457200"/>
          </a:xfrm>
          <a:prstGeom prst="flowChartProcess">
            <a:avLst/>
          </a:prstGeom>
          <a:noFill/>
          <a:ln w="9525">
            <a:noFill/>
            <a:miter lim="800000"/>
            <a:headEnd/>
            <a:tailEnd/>
          </a:ln>
        </p:spPr>
        <p:txBody>
          <a:bodyPr wrap="none" anchor="ctr"/>
          <a:lstStyle/>
          <a:p>
            <a:r>
              <a:rPr lang="en-US" sz="2000" b="1" dirty="0" smtClean="0"/>
              <a:t>Test Plan</a:t>
            </a:r>
            <a:endParaRPr lang="en-US" sz="2000" b="1" dirty="0"/>
          </a:p>
        </p:txBody>
      </p:sp>
      <p:sp>
        <p:nvSpPr>
          <p:cNvPr id="55" name="Arc 54"/>
          <p:cNvSpPr/>
          <p:nvPr/>
        </p:nvSpPr>
        <p:spPr>
          <a:xfrm>
            <a:off x="4495800" y="2286000"/>
            <a:ext cx="3352800" cy="3962400"/>
          </a:xfrm>
          <a:prstGeom prst="arc">
            <a:avLst>
              <a:gd name="adj1" fmla="val 16482220"/>
              <a:gd name="adj2" fmla="val 23330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8" name="Arc 57"/>
          <p:cNvSpPr/>
          <p:nvPr/>
        </p:nvSpPr>
        <p:spPr>
          <a:xfrm>
            <a:off x="3352800" y="2286000"/>
            <a:ext cx="3657600" cy="2057400"/>
          </a:xfrm>
          <a:prstGeom prst="arc">
            <a:avLst>
              <a:gd name="adj1" fmla="val 10779921"/>
              <a:gd name="adj2" fmla="val 15988740"/>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5" grpId="0"/>
      <p:bldP spid="16" grpId="0"/>
      <p:bldP spid="17" grpId="0"/>
      <p:bldP spid="18" grpId="0"/>
      <p:bldP spid="48" grpId="0"/>
      <p:bldP spid="55" grpId="0" animBg="1"/>
      <p:bldP spid="5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9 Copyright 2011 G. Tumbush, C. Spear v1.1</a:t>
            </a:r>
            <a:endParaRPr lang="en-US" dirty="0"/>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dirty="0" smtClean="0"/>
              <a:t>9.2 Functional Coverage Strategies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6</a:t>
            </a:fld>
            <a:endParaRPr lang="en-US" dirty="0"/>
          </a:p>
        </p:txBody>
      </p:sp>
      <p:sp>
        <p:nvSpPr>
          <p:cNvPr id="26" name="TextBox 25"/>
          <p:cNvSpPr txBox="1"/>
          <p:nvPr/>
        </p:nvSpPr>
        <p:spPr>
          <a:xfrm>
            <a:off x="304800" y="990600"/>
            <a:ext cx="8153400" cy="2086725"/>
          </a:xfrm>
          <a:prstGeom prst="rect">
            <a:avLst/>
          </a:prstGeom>
          <a:noFill/>
        </p:spPr>
        <p:txBody>
          <a:bodyPr wrap="square" rtlCol="0">
            <a:spAutoFit/>
          </a:bodyPr>
          <a:lstStyle/>
          <a:p>
            <a:pPr>
              <a:lnSpc>
                <a:spcPct val="90000"/>
              </a:lnSpc>
              <a:buFont typeface="Arial" pitchFamily="34" charset="0"/>
              <a:buChar char="•"/>
            </a:pPr>
            <a:r>
              <a:rPr lang="en-US" sz="2400" dirty="0" smtClean="0"/>
              <a:t>Gather information, not data</a:t>
            </a:r>
          </a:p>
          <a:p>
            <a:pPr lvl="1">
              <a:lnSpc>
                <a:spcPct val="90000"/>
              </a:lnSpc>
              <a:buFont typeface="Arial" pitchFamily="34" charset="0"/>
              <a:buChar char="•"/>
            </a:pPr>
            <a:r>
              <a:rPr lang="en-US" sz="2400" dirty="0" smtClean="0"/>
              <a:t>Consider a 1K fifo.</a:t>
            </a:r>
          </a:p>
          <a:p>
            <a:pPr lvl="1">
              <a:lnSpc>
                <a:spcPct val="90000"/>
              </a:lnSpc>
              <a:buFont typeface="Arial" pitchFamily="34" charset="0"/>
              <a:buChar char="•"/>
            </a:pPr>
            <a:r>
              <a:rPr lang="en-US" sz="2400" dirty="0" smtClean="0"/>
              <a:t> What design features do you want to collect coverage on?</a:t>
            </a:r>
          </a:p>
          <a:p>
            <a:pPr>
              <a:lnSpc>
                <a:spcPct val="90000"/>
              </a:lnSpc>
              <a:buFont typeface="Arial" pitchFamily="34" charset="0"/>
              <a:buChar char="•"/>
            </a:pPr>
            <a:r>
              <a:rPr lang="en-US" sz="2400" dirty="0" smtClean="0"/>
              <a:t>Only measure what you are going to use.</a:t>
            </a:r>
          </a:p>
          <a:p>
            <a:pPr>
              <a:lnSpc>
                <a:spcPct val="90000"/>
              </a:lnSpc>
              <a:buFont typeface="Arial" pitchFamily="34" charset="0"/>
              <a:buChar char="•"/>
            </a:pPr>
            <a:r>
              <a:rPr lang="en-US" sz="2400" dirty="0" smtClean="0"/>
              <a:t>Measuring completeness</a:t>
            </a:r>
          </a:p>
          <a:p>
            <a:pPr>
              <a:lnSpc>
                <a:spcPct val="90000"/>
              </a:lnSpc>
            </a:pPr>
            <a:endParaRPr lang="en-US" sz="2400" dirty="0"/>
          </a:p>
        </p:txBody>
      </p:sp>
      <p:sp>
        <p:nvSpPr>
          <p:cNvPr id="28" name="Rectangle 6"/>
          <p:cNvSpPr>
            <a:spLocks noChangeArrowheads="1"/>
          </p:cNvSpPr>
          <p:nvPr/>
        </p:nvSpPr>
        <p:spPr bwMode="auto">
          <a:xfrm>
            <a:off x="2514600" y="2819400"/>
            <a:ext cx="2286000" cy="1323439"/>
          </a:xfrm>
          <a:prstGeom prst="rect">
            <a:avLst/>
          </a:prstGeom>
          <a:noFill/>
          <a:ln w="9525">
            <a:noFill/>
            <a:miter lim="800000"/>
            <a:headEnd/>
            <a:tailEnd/>
          </a:ln>
        </p:spPr>
        <p:txBody>
          <a:bodyPr wrap="square">
            <a:spAutoFit/>
          </a:bodyPr>
          <a:lstStyle/>
          <a:p>
            <a:pPr algn="ctr"/>
            <a:r>
              <a:rPr lang="en-US" sz="2000" dirty="0"/>
              <a:t>Need more FC points,</a:t>
            </a:r>
          </a:p>
          <a:p>
            <a:pPr algn="ctr"/>
            <a:r>
              <a:rPr lang="en-US" sz="2000" dirty="0"/>
              <a:t>Including corner cases</a:t>
            </a:r>
          </a:p>
        </p:txBody>
      </p:sp>
      <p:sp>
        <p:nvSpPr>
          <p:cNvPr id="29" name="Rectangle 7"/>
          <p:cNvSpPr>
            <a:spLocks noChangeArrowheads="1"/>
          </p:cNvSpPr>
          <p:nvPr/>
        </p:nvSpPr>
        <p:spPr bwMode="auto">
          <a:xfrm>
            <a:off x="4800600" y="3200400"/>
            <a:ext cx="2057400" cy="707886"/>
          </a:xfrm>
          <a:prstGeom prst="rect">
            <a:avLst/>
          </a:prstGeom>
          <a:noFill/>
          <a:ln w="9525">
            <a:noFill/>
            <a:miter lim="800000"/>
            <a:headEnd/>
            <a:tailEnd/>
          </a:ln>
        </p:spPr>
        <p:txBody>
          <a:bodyPr wrap="square">
            <a:spAutoFit/>
          </a:bodyPr>
          <a:lstStyle/>
          <a:p>
            <a:pPr algn="ctr"/>
            <a:r>
              <a:rPr lang="en-US" sz="2000" dirty="0"/>
              <a:t>Good coverage:</a:t>
            </a:r>
          </a:p>
          <a:p>
            <a:pPr algn="ctr"/>
            <a:r>
              <a:rPr lang="en-US" sz="2000" dirty="0"/>
              <a:t>Check bug rate</a:t>
            </a:r>
          </a:p>
        </p:txBody>
      </p:sp>
      <p:sp>
        <p:nvSpPr>
          <p:cNvPr id="30" name="Rectangle 8"/>
          <p:cNvSpPr>
            <a:spLocks noChangeArrowheads="1"/>
          </p:cNvSpPr>
          <p:nvPr/>
        </p:nvSpPr>
        <p:spPr bwMode="auto">
          <a:xfrm>
            <a:off x="2514600" y="4724400"/>
            <a:ext cx="2286000" cy="400110"/>
          </a:xfrm>
          <a:prstGeom prst="rect">
            <a:avLst/>
          </a:prstGeom>
          <a:noFill/>
          <a:ln w="9525">
            <a:noFill/>
            <a:miter lim="800000"/>
            <a:headEnd/>
            <a:tailEnd/>
          </a:ln>
        </p:spPr>
        <p:txBody>
          <a:bodyPr wrap="square">
            <a:spAutoFit/>
          </a:bodyPr>
          <a:lstStyle/>
          <a:p>
            <a:pPr algn="ctr"/>
            <a:r>
              <a:rPr lang="en-US" sz="2000" dirty="0"/>
              <a:t>Start of Project</a:t>
            </a:r>
          </a:p>
        </p:txBody>
      </p:sp>
      <p:sp>
        <p:nvSpPr>
          <p:cNvPr id="31" name="Rectangle 9"/>
          <p:cNvSpPr>
            <a:spLocks noChangeArrowheads="1"/>
          </p:cNvSpPr>
          <p:nvPr/>
        </p:nvSpPr>
        <p:spPr bwMode="auto">
          <a:xfrm>
            <a:off x="4724400" y="4572000"/>
            <a:ext cx="2076450" cy="707886"/>
          </a:xfrm>
          <a:prstGeom prst="rect">
            <a:avLst/>
          </a:prstGeom>
          <a:noFill/>
          <a:ln w="9525">
            <a:noFill/>
            <a:miter lim="800000"/>
            <a:headEnd/>
            <a:tailEnd/>
          </a:ln>
        </p:spPr>
        <p:txBody>
          <a:bodyPr wrap="square">
            <a:spAutoFit/>
          </a:bodyPr>
          <a:lstStyle/>
          <a:p>
            <a:pPr algn="ctr"/>
            <a:r>
              <a:rPr lang="en-US" sz="2000" dirty="0"/>
              <a:t>Is design complete? </a:t>
            </a:r>
          </a:p>
        </p:txBody>
      </p:sp>
      <p:grpSp>
        <p:nvGrpSpPr>
          <p:cNvPr id="41" name="Group 40"/>
          <p:cNvGrpSpPr/>
          <p:nvPr/>
        </p:nvGrpSpPr>
        <p:grpSpPr>
          <a:xfrm>
            <a:off x="1597789" y="2819400"/>
            <a:ext cx="5184011" cy="3524310"/>
            <a:chOff x="1064389" y="2209800"/>
            <a:chExt cx="5184011" cy="3524310"/>
          </a:xfrm>
        </p:grpSpPr>
        <p:sp>
          <p:nvSpPr>
            <p:cNvPr id="32" name="Line 10"/>
            <p:cNvSpPr>
              <a:spLocks noChangeShapeType="1"/>
            </p:cNvSpPr>
            <p:nvPr/>
          </p:nvSpPr>
          <p:spPr bwMode="auto">
            <a:xfrm>
              <a:off x="4191000" y="2209800"/>
              <a:ext cx="0" cy="2895600"/>
            </a:xfrm>
            <a:prstGeom prst="line">
              <a:avLst/>
            </a:prstGeom>
            <a:noFill/>
            <a:ln w="9525" cap="rnd">
              <a:solidFill>
                <a:schemeClr val="tx1"/>
              </a:solidFill>
              <a:prstDash val="sysDot"/>
              <a:round/>
              <a:headEnd/>
              <a:tailEnd/>
            </a:ln>
          </p:spPr>
          <p:txBody>
            <a:bodyPr wrap="none" anchor="ctr"/>
            <a:lstStyle/>
            <a:p>
              <a:endParaRPr lang="en-US" dirty="0"/>
            </a:p>
          </p:txBody>
        </p:sp>
        <p:sp>
          <p:nvSpPr>
            <p:cNvPr id="33" name="Line 11"/>
            <p:cNvSpPr>
              <a:spLocks noChangeShapeType="1"/>
            </p:cNvSpPr>
            <p:nvPr/>
          </p:nvSpPr>
          <p:spPr bwMode="auto">
            <a:xfrm>
              <a:off x="1905000" y="3657600"/>
              <a:ext cx="4343400" cy="0"/>
            </a:xfrm>
            <a:prstGeom prst="line">
              <a:avLst/>
            </a:prstGeom>
            <a:noFill/>
            <a:ln w="9525" cap="rnd">
              <a:solidFill>
                <a:schemeClr val="tx1"/>
              </a:solidFill>
              <a:prstDash val="sysDot"/>
              <a:round/>
              <a:headEnd/>
              <a:tailEnd/>
            </a:ln>
          </p:spPr>
          <p:txBody>
            <a:bodyPr wrap="none" anchor="ctr"/>
            <a:lstStyle/>
            <a:p>
              <a:endParaRPr lang="en-US" dirty="0"/>
            </a:p>
          </p:txBody>
        </p:sp>
        <p:grpSp>
          <p:nvGrpSpPr>
            <p:cNvPr id="40" name="Group 39"/>
            <p:cNvGrpSpPr/>
            <p:nvPr/>
          </p:nvGrpSpPr>
          <p:grpSpPr>
            <a:xfrm>
              <a:off x="1064389" y="2209800"/>
              <a:ext cx="5184011" cy="3524310"/>
              <a:chOff x="1064389" y="2209800"/>
              <a:chExt cx="5184011" cy="3524310"/>
            </a:xfrm>
          </p:grpSpPr>
          <p:sp>
            <p:nvSpPr>
              <p:cNvPr id="27" name="Rectangle 5"/>
              <p:cNvSpPr>
                <a:spLocks noChangeArrowheads="1"/>
              </p:cNvSpPr>
              <p:nvPr/>
            </p:nvSpPr>
            <p:spPr bwMode="auto">
              <a:xfrm>
                <a:off x="1905000" y="2209800"/>
                <a:ext cx="4343400" cy="2895600"/>
              </a:xfrm>
              <a:prstGeom prst="rect">
                <a:avLst/>
              </a:prstGeom>
              <a:noFill/>
              <a:ln w="9525">
                <a:solidFill>
                  <a:schemeClr val="tx1"/>
                </a:solidFill>
                <a:miter lim="800000"/>
                <a:headEnd/>
                <a:tailEnd/>
              </a:ln>
            </p:spPr>
            <p:txBody>
              <a:bodyPr wrap="none" anchor="ctr"/>
              <a:lstStyle/>
              <a:p>
                <a:endParaRPr lang="en-US" dirty="0"/>
              </a:p>
            </p:txBody>
          </p:sp>
          <p:sp>
            <p:nvSpPr>
              <p:cNvPr id="34" name="Rectangle 12"/>
              <p:cNvSpPr>
                <a:spLocks noChangeArrowheads="1"/>
              </p:cNvSpPr>
              <p:nvPr/>
            </p:nvSpPr>
            <p:spPr bwMode="auto">
              <a:xfrm>
                <a:off x="3276600" y="5334000"/>
                <a:ext cx="1741374" cy="400110"/>
              </a:xfrm>
              <a:prstGeom prst="rect">
                <a:avLst/>
              </a:prstGeom>
              <a:noFill/>
              <a:ln w="9525">
                <a:noFill/>
                <a:miter lim="800000"/>
                <a:headEnd/>
                <a:tailEnd/>
              </a:ln>
            </p:spPr>
            <p:txBody>
              <a:bodyPr wrap="none">
                <a:spAutoFit/>
              </a:bodyPr>
              <a:lstStyle/>
              <a:p>
                <a:pPr algn="l"/>
                <a:r>
                  <a:rPr lang="en-US" sz="2000" dirty="0">
                    <a:solidFill>
                      <a:srgbClr val="0070C0"/>
                    </a:solidFill>
                  </a:rPr>
                  <a:t>Code Coverage</a:t>
                </a:r>
              </a:p>
            </p:txBody>
          </p:sp>
          <p:sp>
            <p:nvSpPr>
              <p:cNvPr id="35" name="Rectangle 13"/>
              <p:cNvSpPr>
                <a:spLocks noChangeArrowheads="1"/>
              </p:cNvSpPr>
              <p:nvPr/>
            </p:nvSpPr>
            <p:spPr bwMode="auto">
              <a:xfrm rot="16200000">
                <a:off x="113231" y="3488502"/>
                <a:ext cx="2302425" cy="400110"/>
              </a:xfrm>
              <a:prstGeom prst="rect">
                <a:avLst/>
              </a:prstGeom>
              <a:noFill/>
              <a:ln w="9525">
                <a:noFill/>
                <a:miter lim="800000"/>
                <a:headEnd/>
                <a:tailEnd/>
              </a:ln>
            </p:spPr>
            <p:txBody>
              <a:bodyPr wrap="none">
                <a:spAutoFit/>
              </a:bodyPr>
              <a:lstStyle/>
              <a:p>
                <a:pPr algn="l"/>
                <a:r>
                  <a:rPr lang="en-US" sz="2000" dirty="0">
                    <a:solidFill>
                      <a:srgbClr val="0070C0"/>
                    </a:solidFill>
                  </a:rPr>
                  <a:t>Functional Coverage</a:t>
                </a:r>
              </a:p>
            </p:txBody>
          </p:sp>
          <p:sp>
            <p:nvSpPr>
              <p:cNvPr id="36" name="Rectangle 14"/>
              <p:cNvSpPr>
                <a:spLocks noChangeArrowheads="1"/>
              </p:cNvSpPr>
              <p:nvPr/>
            </p:nvSpPr>
            <p:spPr bwMode="auto">
              <a:xfrm>
                <a:off x="2795588" y="5127625"/>
                <a:ext cx="557212" cy="336550"/>
              </a:xfrm>
              <a:prstGeom prst="rect">
                <a:avLst/>
              </a:prstGeom>
              <a:noFill/>
              <a:ln w="9525">
                <a:noFill/>
                <a:miter lim="800000"/>
                <a:headEnd/>
                <a:tailEnd/>
              </a:ln>
            </p:spPr>
            <p:txBody>
              <a:bodyPr wrap="none">
                <a:spAutoFit/>
              </a:bodyPr>
              <a:lstStyle/>
              <a:p>
                <a:pPr algn="l"/>
                <a:r>
                  <a:rPr lang="en-US" sz="1600" dirty="0"/>
                  <a:t>Low</a:t>
                </a:r>
              </a:p>
            </p:txBody>
          </p:sp>
          <p:sp>
            <p:nvSpPr>
              <p:cNvPr id="37" name="Rectangle 15"/>
              <p:cNvSpPr>
                <a:spLocks noChangeArrowheads="1"/>
              </p:cNvSpPr>
              <p:nvPr/>
            </p:nvSpPr>
            <p:spPr bwMode="auto">
              <a:xfrm>
                <a:off x="5029200" y="5149850"/>
                <a:ext cx="601663" cy="336550"/>
              </a:xfrm>
              <a:prstGeom prst="rect">
                <a:avLst/>
              </a:prstGeom>
              <a:noFill/>
              <a:ln w="9525">
                <a:noFill/>
                <a:miter lim="800000"/>
                <a:headEnd/>
                <a:tailEnd/>
              </a:ln>
            </p:spPr>
            <p:txBody>
              <a:bodyPr wrap="none">
                <a:spAutoFit/>
              </a:bodyPr>
              <a:lstStyle/>
              <a:p>
                <a:pPr algn="l"/>
                <a:r>
                  <a:rPr lang="en-US" sz="1600" dirty="0"/>
                  <a:t>High</a:t>
                </a:r>
              </a:p>
            </p:txBody>
          </p:sp>
          <p:sp>
            <p:nvSpPr>
              <p:cNvPr id="38" name="Rectangle 16"/>
              <p:cNvSpPr>
                <a:spLocks noChangeArrowheads="1"/>
              </p:cNvSpPr>
              <p:nvPr/>
            </p:nvSpPr>
            <p:spPr bwMode="auto">
              <a:xfrm rot="16200000">
                <a:off x="1391443" y="2796382"/>
                <a:ext cx="601663" cy="336550"/>
              </a:xfrm>
              <a:prstGeom prst="rect">
                <a:avLst/>
              </a:prstGeom>
              <a:noFill/>
              <a:ln w="9525">
                <a:noFill/>
                <a:miter lim="800000"/>
                <a:headEnd/>
                <a:tailEnd/>
              </a:ln>
            </p:spPr>
            <p:txBody>
              <a:bodyPr wrap="none">
                <a:spAutoFit/>
              </a:bodyPr>
              <a:lstStyle/>
              <a:p>
                <a:pPr algn="l"/>
                <a:r>
                  <a:rPr lang="en-US" sz="1600" dirty="0"/>
                  <a:t>High</a:t>
                </a:r>
              </a:p>
            </p:txBody>
          </p:sp>
          <p:sp>
            <p:nvSpPr>
              <p:cNvPr id="39" name="Rectangle 17"/>
              <p:cNvSpPr>
                <a:spLocks noChangeArrowheads="1"/>
              </p:cNvSpPr>
              <p:nvPr/>
            </p:nvSpPr>
            <p:spPr bwMode="auto">
              <a:xfrm rot="16200000">
                <a:off x="1381918" y="4225132"/>
                <a:ext cx="557213" cy="336550"/>
              </a:xfrm>
              <a:prstGeom prst="rect">
                <a:avLst/>
              </a:prstGeom>
              <a:noFill/>
              <a:ln w="9525">
                <a:noFill/>
                <a:miter lim="800000"/>
                <a:headEnd/>
                <a:tailEnd/>
              </a:ln>
            </p:spPr>
            <p:txBody>
              <a:bodyPr wrap="none">
                <a:spAutoFit/>
              </a:bodyPr>
              <a:lstStyle/>
              <a:p>
                <a:pPr algn="l"/>
                <a:r>
                  <a:rPr lang="en-US" sz="1600" dirty="0"/>
                  <a:t>Low</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uiExpand="1" build="p"/>
      <p:bldP spid="28" grpId="0"/>
      <p:bldP spid="29" grpId="0"/>
      <p:bldP spid="30" grpId="0"/>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381000" y="609602"/>
            <a:ext cx="6934200" cy="5940088"/>
          </a:xfrm>
          <a:prstGeom prst="rect">
            <a:avLst/>
          </a:prstGeom>
          <a:solidFill>
            <a:srgbClr val="FFFFCC"/>
          </a:solidFill>
          <a:ln>
            <a:solidFill>
              <a:schemeClr val="tx1"/>
            </a:solidFill>
          </a:ln>
        </p:spPr>
        <p:txBody>
          <a:bodyPr wrap="square" rtlCol="0">
            <a:spAutoFit/>
          </a:bodyPr>
          <a:lstStyle/>
          <a:p>
            <a:r>
              <a:rPr lang="en-US" sz="1900" noProof="1" smtClean="0">
                <a:latin typeface="Courier New" pitchFamily="49" charset="0"/>
                <a:cs typeface="Courier New" pitchFamily="49" charset="0"/>
              </a:rPr>
              <a:t>program automatic test(busifc.TB ifc);</a:t>
            </a:r>
          </a:p>
          <a:p>
            <a:pPr lvl="1"/>
            <a:r>
              <a:rPr lang="en-US" sz="1900" noProof="1" smtClean="0">
                <a:latin typeface="Courier New" pitchFamily="49" charset="0"/>
                <a:cs typeface="Courier New" pitchFamily="49" charset="0"/>
              </a:rPr>
              <a:t>class Transaction;</a:t>
            </a:r>
          </a:p>
          <a:p>
            <a:pPr lvl="2"/>
            <a:r>
              <a:rPr lang="en-US" sz="1900" noProof="1" smtClean="0">
                <a:latin typeface="Courier New" pitchFamily="49" charset="0"/>
                <a:cs typeface="Courier New" pitchFamily="49" charset="0"/>
              </a:rPr>
              <a:t>rand bit [31:0] data;</a:t>
            </a:r>
          </a:p>
          <a:p>
            <a:pPr lvl="2"/>
            <a:r>
              <a:rPr lang="en-US" sz="1900" noProof="1" smtClean="0">
                <a:latin typeface="Courier New" pitchFamily="49" charset="0"/>
                <a:cs typeface="Courier New" pitchFamily="49" charset="0"/>
              </a:rPr>
              <a:t>rand bit [ 2:0] port; </a:t>
            </a:r>
          </a:p>
          <a:p>
            <a:pPr lvl="1"/>
            <a:r>
              <a:rPr lang="en-US" sz="1900" noProof="1" smtClean="0">
                <a:latin typeface="Courier New" pitchFamily="49" charset="0"/>
                <a:cs typeface="Courier New" pitchFamily="49" charset="0"/>
              </a:rPr>
              <a:t>endclass</a:t>
            </a:r>
          </a:p>
          <a:p>
            <a:pPr lvl="1"/>
            <a:r>
              <a:rPr lang="en-US" sz="1900" noProof="1" smtClean="0">
                <a:latin typeface="Courier New" pitchFamily="49" charset="0"/>
                <a:cs typeface="Courier New" pitchFamily="49" charset="0"/>
              </a:rPr>
              <a:t>Transaction tr;</a:t>
            </a:r>
          </a:p>
          <a:p>
            <a:pPr lvl="1"/>
            <a:r>
              <a:rPr lang="en-US" sz="1900" noProof="1" smtClean="0">
                <a:solidFill>
                  <a:srgbClr val="FF0000"/>
                </a:solidFill>
                <a:latin typeface="Courier New" pitchFamily="49" charset="0"/>
                <a:cs typeface="Courier New" pitchFamily="49" charset="0"/>
              </a:rPr>
              <a:t>covergroup CovPort;</a:t>
            </a:r>
          </a:p>
          <a:p>
            <a:pPr lvl="2"/>
            <a:r>
              <a:rPr lang="en-US" sz="1900" noProof="1" smtClean="0">
                <a:solidFill>
                  <a:srgbClr val="FF0000"/>
                </a:solidFill>
                <a:latin typeface="Courier New" pitchFamily="49" charset="0"/>
                <a:cs typeface="Courier New" pitchFamily="49" charset="0"/>
              </a:rPr>
              <a:t>coverpoint tr.port; </a:t>
            </a:r>
          </a:p>
          <a:p>
            <a:pPr lvl="1"/>
            <a:r>
              <a:rPr lang="en-US" sz="1900" noProof="1" smtClean="0">
                <a:solidFill>
                  <a:srgbClr val="FF0000"/>
                </a:solidFill>
                <a:latin typeface="Courier New" pitchFamily="49" charset="0"/>
                <a:cs typeface="Courier New" pitchFamily="49" charset="0"/>
              </a:rPr>
              <a:t>endgroup</a:t>
            </a:r>
          </a:p>
          <a:p>
            <a:pPr lvl="1"/>
            <a:r>
              <a:rPr lang="en-US" sz="1900" noProof="1" smtClean="0">
                <a:latin typeface="Courier New" pitchFamily="49" charset="0"/>
                <a:cs typeface="Courier New" pitchFamily="49" charset="0"/>
              </a:rPr>
              <a:t>initial begin</a:t>
            </a:r>
          </a:p>
          <a:p>
            <a:pPr lvl="2"/>
            <a:r>
              <a:rPr lang="en-US" sz="1900" noProof="1" smtClean="0">
                <a:solidFill>
                  <a:srgbClr val="FF0000"/>
                </a:solidFill>
                <a:latin typeface="Courier New" pitchFamily="49" charset="0"/>
                <a:cs typeface="Courier New" pitchFamily="49" charset="0"/>
              </a:rPr>
              <a:t>CovPort ck;</a:t>
            </a:r>
          </a:p>
          <a:p>
            <a:pPr lvl="2"/>
            <a:r>
              <a:rPr lang="en-US" sz="1900" noProof="1" smtClean="0">
                <a:solidFill>
                  <a:srgbClr val="FF0000"/>
                </a:solidFill>
                <a:latin typeface="Courier New" pitchFamily="49" charset="0"/>
                <a:cs typeface="Courier New" pitchFamily="49" charset="0"/>
              </a:rPr>
              <a:t>ck = new(); </a:t>
            </a:r>
          </a:p>
          <a:p>
            <a:pPr lvl="2"/>
            <a:r>
              <a:rPr lang="en-US" sz="1900" noProof="1" smtClean="0">
                <a:latin typeface="Courier New" pitchFamily="49" charset="0"/>
                <a:cs typeface="Courier New" pitchFamily="49" charset="0"/>
              </a:rPr>
              <a:t>repeat (32) begin</a:t>
            </a:r>
          </a:p>
          <a:p>
            <a:pPr lvl="2"/>
            <a:r>
              <a:rPr lang="en-US" sz="1900" noProof="1" smtClean="0">
                <a:latin typeface="Courier New" pitchFamily="49" charset="0"/>
                <a:cs typeface="Courier New" pitchFamily="49" charset="0"/>
              </a:rPr>
              <a:t>   @ifc.cb; </a:t>
            </a:r>
          </a:p>
          <a:p>
            <a:pPr lvl="2"/>
            <a:r>
              <a:rPr lang="en-US" sz="1900" noProof="1" smtClean="0">
                <a:latin typeface="Courier New" pitchFamily="49" charset="0"/>
                <a:cs typeface="Courier New" pitchFamily="49" charset="0"/>
              </a:rPr>
              <a:t>   tr = new();</a:t>
            </a:r>
          </a:p>
          <a:p>
            <a:pPr lvl="3"/>
            <a:r>
              <a:rPr lang="en-US" sz="1900" noProof="1" smtClean="0">
                <a:latin typeface="Courier New" pitchFamily="49" charset="0"/>
                <a:cs typeface="Courier New" pitchFamily="49" charset="0"/>
              </a:rPr>
              <a:t>`SV_RAND_CHECK(tr.randomize); </a:t>
            </a:r>
          </a:p>
          <a:p>
            <a:pPr lvl="3"/>
            <a:r>
              <a:rPr lang="en-US" sz="1900" noProof="1" smtClean="0">
                <a:latin typeface="Courier New" pitchFamily="49" charset="0"/>
                <a:cs typeface="Courier New" pitchFamily="49" charset="0"/>
              </a:rPr>
              <a:t>ifc.cb.port &lt;= tr.port; </a:t>
            </a:r>
          </a:p>
          <a:p>
            <a:pPr lvl="3"/>
            <a:r>
              <a:rPr lang="en-US" sz="1900" noProof="1" smtClean="0">
                <a:latin typeface="Courier New" pitchFamily="49" charset="0"/>
                <a:cs typeface="Courier New" pitchFamily="49" charset="0"/>
              </a:rPr>
              <a:t>ifc.cb.data &lt;= tr.data; </a:t>
            </a:r>
          </a:p>
          <a:p>
            <a:pPr lvl="3"/>
            <a:r>
              <a:rPr lang="en-US" sz="1900" noProof="1" smtClean="0">
                <a:solidFill>
                  <a:srgbClr val="FF0000"/>
                </a:solidFill>
                <a:latin typeface="Courier New" pitchFamily="49" charset="0"/>
                <a:cs typeface="Courier New" pitchFamily="49" charset="0"/>
              </a:rPr>
              <a:t>ck.sample(); </a:t>
            </a:r>
          </a:p>
          <a:p>
            <a:pPr lvl="2"/>
            <a:r>
              <a:rPr lang="en-US" sz="1900" noProof="1" smtClean="0">
                <a:latin typeface="Courier New" pitchFamily="49" charset="0"/>
                <a:cs typeface="Courier New" pitchFamily="49" charset="0"/>
              </a:rPr>
              <a:t>end end endprogram</a:t>
            </a:r>
          </a:p>
        </p:txBody>
      </p:sp>
      <p:sp>
        <p:nvSpPr>
          <p:cNvPr id="4" name="Footer Placeholder 3"/>
          <p:cNvSpPr>
            <a:spLocks noGrp="1"/>
          </p:cNvSpPr>
          <p:nvPr>
            <p:ph type="ftr" sz="quarter" idx="11"/>
          </p:nvPr>
        </p:nvSpPr>
        <p:spPr>
          <a:xfrm>
            <a:off x="3124200" y="6356350"/>
            <a:ext cx="3505200" cy="365125"/>
          </a:xfrm>
        </p:spPr>
        <p:txBody>
          <a:bodyPr/>
          <a:lstStyle/>
          <a:p>
            <a:r>
              <a:rPr lang="en-US" smtClean="0"/>
              <a:t>Chapter 9 Copyright 2011 G. Tumbush, C. Spear v1.1</a:t>
            </a:r>
            <a:endParaRPr lang="en-US" dirty="0"/>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dirty="0" smtClean="0"/>
              <a:t>9.3 Simple Functional Coverage Example</a:t>
            </a:r>
          </a:p>
        </p:txBody>
      </p:sp>
      <p:sp>
        <p:nvSpPr>
          <p:cNvPr id="8" name="Slide Number Placeholder 7"/>
          <p:cNvSpPr>
            <a:spLocks noGrp="1"/>
          </p:cNvSpPr>
          <p:nvPr>
            <p:ph type="sldNum" sz="quarter" idx="12"/>
          </p:nvPr>
        </p:nvSpPr>
        <p:spPr/>
        <p:txBody>
          <a:bodyPr/>
          <a:lstStyle/>
          <a:p>
            <a:fld id="{40AF488E-6686-480A-A715-D02D7FC0CDA5}" type="slidenum">
              <a:rPr lang="en-US" smtClean="0"/>
              <a:pPr/>
              <a:t>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xEl>
                                              <p:pRg st="12" end="1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xEl>
                                              <p:pRg st="13" end="13"/>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xEl>
                                              <p:pRg st="14" end="14"/>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xEl>
                                              <p:pRg st="15" end="15"/>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xEl>
                                              <p:pRg st="16" end="16"/>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xEl>
                                              <p:pRg st="17" end="1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6">
                                            <p:txEl>
                                              <p:pRg st="18" end="18"/>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6">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9 Copyright 2011 G. Tumbush, C. Spear v1.1</a:t>
            </a:r>
            <a:endParaRPr lang="en-US" dirty="0"/>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dirty="0" smtClean="0"/>
              <a:t>Questa Coverage Results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8</a:t>
            </a:fld>
            <a:endParaRPr lang="en-US" dirty="0"/>
          </a:p>
        </p:txBody>
      </p:sp>
      <p:sp>
        <p:nvSpPr>
          <p:cNvPr id="6" name="TextBox 5"/>
          <p:cNvSpPr txBox="1"/>
          <p:nvPr/>
        </p:nvSpPr>
        <p:spPr>
          <a:xfrm>
            <a:off x="228600" y="685800"/>
            <a:ext cx="8686800" cy="5272213"/>
          </a:xfrm>
          <a:prstGeom prst="rect">
            <a:avLst/>
          </a:prstGeom>
          <a:solidFill>
            <a:srgbClr val="CCFFCC"/>
          </a:solidFill>
          <a:ln>
            <a:solidFill>
              <a:schemeClr val="tx1"/>
            </a:solidFill>
          </a:ln>
        </p:spPr>
        <p:txBody>
          <a:bodyPr wrap="square" rtlCol="0">
            <a:spAutoFit/>
          </a:bodyPr>
          <a:lstStyle/>
          <a:p>
            <a:pPr>
              <a:lnSpc>
                <a:spcPct val="90000"/>
              </a:lnSpc>
            </a:pPr>
            <a:r>
              <a:rPr lang="en-US" sz="2200" spc="-300" noProof="1" smtClean="0">
                <a:latin typeface="Courier New" pitchFamily="49" charset="0"/>
                <a:cs typeface="Courier New" pitchFamily="49" charset="0"/>
              </a:rPr>
              <a:t>VSIM&gt;coverage report -verbose</a:t>
            </a:r>
          </a:p>
          <a:p>
            <a:pPr>
              <a:lnSpc>
                <a:spcPct val="90000"/>
              </a:lnSpc>
            </a:pPr>
            <a:r>
              <a:rPr lang="en-US" sz="2200" spc="-300" noProof="1" smtClean="0">
                <a:latin typeface="Courier New" pitchFamily="49" charset="0"/>
                <a:cs typeface="Courier New" pitchFamily="49" charset="0"/>
              </a:rPr>
              <a:t># COVERGROUP COVERAGE:</a:t>
            </a:r>
          </a:p>
          <a:p>
            <a:pPr>
              <a:lnSpc>
                <a:spcPct val="90000"/>
              </a:lnSpc>
            </a:pPr>
            <a:r>
              <a:rPr lang="en-US" sz="2200" spc="-300" noProof="1" smtClean="0">
                <a:latin typeface="Courier New" pitchFamily="49" charset="0"/>
                <a:cs typeface="Courier New" pitchFamily="49" charset="0"/>
              </a:rPr>
              <a:t># ---------------------------------------------------------------</a:t>
            </a:r>
          </a:p>
          <a:p>
            <a:pPr>
              <a:lnSpc>
                <a:spcPct val="90000"/>
              </a:lnSpc>
            </a:pPr>
            <a:r>
              <a:rPr lang="en-US" sz="2200" spc="-300" noProof="1" smtClean="0">
                <a:latin typeface="Courier New" pitchFamily="49" charset="0"/>
                <a:cs typeface="Courier New" pitchFamily="49" charset="0"/>
              </a:rPr>
              <a:t># Covergroup                             Metric      Goal/Status                    </a:t>
            </a:r>
          </a:p>
          <a:p>
            <a:pPr>
              <a:lnSpc>
                <a:spcPct val="90000"/>
              </a:lnSpc>
            </a:pPr>
            <a:r>
              <a:rPr lang="en-US" sz="2200" spc="-300" noProof="1" smtClean="0">
                <a:latin typeface="Courier New" pitchFamily="49" charset="0"/>
                <a:cs typeface="Courier New" pitchFamily="49" charset="0"/>
              </a:rPr>
              <a:t>#                                                    At Least                           </a:t>
            </a:r>
          </a:p>
          <a:p>
            <a:pPr>
              <a:lnSpc>
                <a:spcPct val="90000"/>
              </a:lnSpc>
            </a:pPr>
            <a:r>
              <a:rPr lang="en-US" sz="2200" spc="-300" noProof="1" smtClean="0">
                <a:latin typeface="Courier New" pitchFamily="49" charset="0"/>
                <a:cs typeface="Courier New" pitchFamily="49" charset="0"/>
              </a:rPr>
              <a:t># ---------------------------------------------------------------</a:t>
            </a:r>
          </a:p>
          <a:p>
            <a:pPr>
              <a:lnSpc>
                <a:spcPct val="90000"/>
              </a:lnSpc>
            </a:pPr>
            <a:r>
              <a:rPr lang="en-US" sz="2200" spc="-300" noProof="1" smtClean="0">
                <a:latin typeface="Courier New" pitchFamily="49" charset="0"/>
                <a:cs typeface="Courier New" pitchFamily="49" charset="0"/>
              </a:rPr>
              <a:t>#  TYPE /top/test/CovPort               100.0%       100 Covered           </a:t>
            </a:r>
          </a:p>
          <a:p>
            <a:pPr>
              <a:lnSpc>
                <a:spcPct val="90000"/>
              </a:lnSpc>
            </a:pPr>
            <a:r>
              <a:rPr lang="en-US" sz="2200" spc="-300" noProof="1" smtClean="0">
                <a:latin typeface="Courier New" pitchFamily="49" charset="0"/>
                <a:cs typeface="Courier New" pitchFamily="49" charset="0"/>
              </a:rPr>
              <a:t>#  Coverpoint CovPort::#coverpoint__0#  100.0%       100 Covered                   </a:t>
            </a:r>
          </a:p>
          <a:p>
            <a:pPr>
              <a:lnSpc>
                <a:spcPct val="90000"/>
              </a:lnSpc>
            </a:pPr>
            <a:r>
              <a:rPr lang="en-US" sz="2200" spc="-300" noProof="1" smtClean="0">
                <a:latin typeface="Courier New" pitchFamily="49" charset="0"/>
                <a:cs typeface="Courier New" pitchFamily="49" charset="0"/>
              </a:rPr>
              <a:t>#  covered/total bins:                    8           8  </a:t>
            </a:r>
          </a:p>
          <a:p>
            <a:pPr>
              <a:lnSpc>
                <a:spcPct val="90000"/>
              </a:lnSpc>
            </a:pPr>
            <a:r>
              <a:rPr lang="en-US" sz="2200" spc="-300" noProof="1" smtClean="0">
                <a:latin typeface="Courier New" pitchFamily="49" charset="0"/>
                <a:cs typeface="Courier New" pitchFamily="49" charset="0"/>
              </a:rPr>
              <a:t>#  bin auto[0]                            5           1 Covered                   </a:t>
            </a:r>
          </a:p>
          <a:p>
            <a:pPr>
              <a:lnSpc>
                <a:spcPct val="90000"/>
              </a:lnSpc>
            </a:pPr>
            <a:r>
              <a:rPr lang="en-US" sz="2200" spc="-300" noProof="1" smtClean="0">
                <a:latin typeface="Courier New" pitchFamily="49" charset="0"/>
                <a:cs typeface="Courier New" pitchFamily="49" charset="0"/>
              </a:rPr>
              <a:t>#  bin auto[1]                            7           1 Covered                   </a:t>
            </a:r>
          </a:p>
          <a:p>
            <a:pPr>
              <a:lnSpc>
                <a:spcPct val="90000"/>
              </a:lnSpc>
            </a:pPr>
            <a:r>
              <a:rPr lang="en-US" sz="2200" spc="-300" noProof="1" smtClean="0">
                <a:latin typeface="Courier New" pitchFamily="49" charset="0"/>
                <a:cs typeface="Courier New" pitchFamily="49" charset="0"/>
              </a:rPr>
              <a:t>#  bin auto[2]                            3           1 Covered                   </a:t>
            </a:r>
          </a:p>
          <a:p>
            <a:pPr>
              <a:lnSpc>
                <a:spcPct val="90000"/>
              </a:lnSpc>
            </a:pPr>
            <a:r>
              <a:rPr lang="en-US" sz="2200" spc="-300" noProof="1" smtClean="0">
                <a:latin typeface="Courier New" pitchFamily="49" charset="0"/>
                <a:cs typeface="Courier New" pitchFamily="49" charset="0"/>
              </a:rPr>
              <a:t>#  bin auto[3]                            4           1 Covered                   </a:t>
            </a:r>
          </a:p>
          <a:p>
            <a:pPr>
              <a:lnSpc>
                <a:spcPct val="90000"/>
              </a:lnSpc>
            </a:pPr>
            <a:r>
              <a:rPr lang="en-US" sz="2200" spc="-300" noProof="1" smtClean="0">
                <a:latin typeface="Courier New" pitchFamily="49" charset="0"/>
                <a:cs typeface="Courier New" pitchFamily="49" charset="0"/>
              </a:rPr>
              <a:t>#  bin auto[4]                            2           1 Covered                   </a:t>
            </a:r>
          </a:p>
          <a:p>
            <a:pPr>
              <a:lnSpc>
                <a:spcPct val="90000"/>
              </a:lnSpc>
            </a:pPr>
            <a:r>
              <a:rPr lang="en-US" sz="2200" spc="-300" noProof="1" smtClean="0">
                <a:latin typeface="Courier New" pitchFamily="49" charset="0"/>
                <a:cs typeface="Courier New" pitchFamily="49" charset="0"/>
              </a:rPr>
              <a:t>#  bin auto[5]                            4           1 Covered                   </a:t>
            </a:r>
          </a:p>
          <a:p>
            <a:pPr>
              <a:lnSpc>
                <a:spcPct val="90000"/>
              </a:lnSpc>
            </a:pPr>
            <a:r>
              <a:rPr lang="en-US" sz="2200" spc="-300" noProof="1" smtClean="0">
                <a:latin typeface="Courier New" pitchFamily="49" charset="0"/>
                <a:cs typeface="Courier New" pitchFamily="49" charset="0"/>
              </a:rPr>
              <a:t>#  bin auto[6]                            3           1 Covered                   </a:t>
            </a:r>
          </a:p>
          <a:p>
            <a:pPr>
              <a:lnSpc>
                <a:spcPct val="90000"/>
              </a:lnSpc>
            </a:pPr>
            <a:r>
              <a:rPr lang="en-US" sz="2200" spc="-300" noProof="1" smtClean="0">
                <a:latin typeface="Courier New" pitchFamily="49" charset="0"/>
                <a:cs typeface="Courier New" pitchFamily="49" charset="0"/>
              </a:rPr>
              <a:t>#  bin auto[7]                            4           1 Covered </a:t>
            </a:r>
            <a:endParaRPr lang="en-US" sz="2200" spc="-300" noProof="1">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xEl>
                                              <p:pRg st="15" end="1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9 Copyright 2011 G. Tumbush, C. Spear v1.1</a:t>
            </a:r>
            <a:endParaRPr lang="en-US" dirty="0"/>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dirty="0" smtClean="0"/>
              <a:t>Coverage Results in the Questa GUI</a:t>
            </a:r>
          </a:p>
        </p:txBody>
      </p:sp>
      <p:sp>
        <p:nvSpPr>
          <p:cNvPr id="8" name="Slide Number Placeholder 7"/>
          <p:cNvSpPr>
            <a:spLocks noGrp="1"/>
          </p:cNvSpPr>
          <p:nvPr>
            <p:ph type="sldNum" sz="quarter" idx="12"/>
          </p:nvPr>
        </p:nvSpPr>
        <p:spPr/>
        <p:txBody>
          <a:bodyPr/>
          <a:lstStyle/>
          <a:p>
            <a:fld id="{40AF488E-6686-480A-A715-D02D7FC0CDA5}" type="slidenum">
              <a:rPr lang="en-US" smtClean="0"/>
              <a:pPr/>
              <a:t>9</a:t>
            </a:fld>
            <a:endParaRPr lang="en-US" dirty="0"/>
          </a:p>
        </p:txBody>
      </p:sp>
      <p:pic>
        <p:nvPicPr>
          <p:cNvPr id="15364" name="Picture 4"/>
          <p:cNvPicPr>
            <a:picLocks noChangeAspect="1" noChangeArrowheads="1"/>
          </p:cNvPicPr>
          <p:nvPr/>
        </p:nvPicPr>
        <p:blipFill>
          <a:blip r:embed="rId3" cstate="print"/>
          <a:srcRect l="11500" t="7300" r="40000" b="38327"/>
          <a:stretch>
            <a:fillRect/>
          </a:stretch>
        </p:blipFill>
        <p:spPr bwMode="auto">
          <a:xfrm>
            <a:off x="152400" y="838200"/>
            <a:ext cx="8745626" cy="53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tailEnd type="triangle"/>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19050">
          <a:solidFill>
            <a:schemeClr val="tx1"/>
          </a:solidFill>
        </a:ln>
      </a:spPr>
      <a:bodyPr wrap="none" rtlCol="0">
        <a:spAutoFit/>
      </a:bodyPr>
      <a:lstStyle>
        <a:defPPr>
          <a:defRPr sz="240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98673</TotalTime>
  <Words>7418</Words>
  <Application>Microsoft Office PowerPoint</Application>
  <PresentationFormat>On-screen Show (4:3)</PresentationFormat>
  <Paragraphs>1009</Paragraphs>
  <Slides>37</Slides>
  <Notes>37</Notes>
  <HiddenSlides>0</HiddenSlides>
  <MMClips>0</MMClips>
  <ScaleCrop>false</ScaleCrop>
  <HeadingPairs>
    <vt:vector size="6" baseType="variant">
      <vt:variant>
        <vt:lpstr>Theme</vt:lpstr>
      </vt:variant>
      <vt:variant>
        <vt:i4>1</vt:i4>
      </vt:variant>
      <vt:variant>
        <vt:lpstr>Links</vt:lpstr>
      </vt:variant>
      <vt:variant>
        <vt:i4>2</vt:i4>
      </vt:variant>
      <vt:variant>
        <vt:lpstr>Slide Titles</vt:lpstr>
      </vt:variant>
      <vt:variant>
        <vt:i4>37</vt:i4>
      </vt:variant>
    </vt:vector>
  </HeadingPairs>
  <TitlesOfParts>
    <vt:vector size="40" baseType="lpstr">
      <vt:lpstr>Office Theme</vt:lpstr>
      <vt:lpstr>C:\Documents and Settings\Greg\My Documents\verif_book\Chap_9_Functional_Coverage\Test_Plan_and_tests.vsd</vt:lpstr>
      <vt:lpstr>C:\Documents and Settings\Greg\My Documents\verif_book\Chap_9_Functional_Coverage\Test_Plan_tests_and_coverage.vsd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Synthesizing FlipFlops</dc:title>
  <dc:creator> </dc:creator>
  <cp:lastModifiedBy>Gregory Tumbush</cp:lastModifiedBy>
  <cp:revision>3891</cp:revision>
  <dcterms:created xsi:type="dcterms:W3CDTF">2008-10-07T19:16:34Z</dcterms:created>
  <dcterms:modified xsi:type="dcterms:W3CDTF">2011-11-03T01:37:26Z</dcterms:modified>
</cp:coreProperties>
</file>