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  <p:embeddedFont>
      <p:font typeface="PT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F1CFA0-2EAF-4F42-A589-05FE9DD78BA1}">
  <a:tblStyle styleId="{4CF1CFA0-2EAF-4F42-A589-05FE9DD78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-regular.fntdata"/><Relationship Id="rId50" Type="http://schemas.openxmlformats.org/officeDocument/2006/relationships/font" Target="fonts/HelveticaNeueLight-boldItalic.fntdata"/><Relationship Id="rId53" Type="http://schemas.openxmlformats.org/officeDocument/2006/relationships/font" Target="fonts/PTSans-italic.fntdata"/><Relationship Id="rId52" Type="http://schemas.openxmlformats.org/officeDocument/2006/relationships/font" Target="fonts/PT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T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7c74040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</a:t>
            </a:r>
            <a:endParaRPr/>
          </a:p>
        </p:txBody>
      </p:sp>
      <p:sp>
        <p:nvSpPr>
          <p:cNvPr id="64" name="Google Shape;64;g2317c74040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b94636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b94636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b94636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b94636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b946369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b946369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b946369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b946369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b946369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b946369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b946369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b94636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b946369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b946369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b946369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b946369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6b946369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6b946369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6b946369d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6b946369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17ff52b4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  <p:sp>
        <p:nvSpPr>
          <p:cNvPr id="73" name="Google Shape;73;g2317ff52b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b946369d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b946369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17ff52b4_2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  <p:sp>
        <p:nvSpPr>
          <p:cNvPr id="303" name="Google Shape;303;g2317ff52b4_2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6b946369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6b946369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b946369d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b946369d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b946369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6b946369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6b946369d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6b946369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6b946369d_1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  <p:sp>
        <p:nvSpPr>
          <p:cNvPr id="356" name="Google Shape;356;g46b946369d_1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6b946369d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6b946369d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b946369d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b946369d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*silence*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b946369d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b946369d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b01239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  <p:sp>
        <p:nvSpPr>
          <p:cNvPr id="93" name="Google Shape;93;g267b01239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17ff52b4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  <p:sp>
        <p:nvSpPr>
          <p:cNvPr id="393" name="Google Shape;393;g2317ff52b4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7ff52b4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</a:t>
            </a:r>
            <a:endParaRPr/>
          </a:p>
        </p:txBody>
      </p:sp>
      <p:sp>
        <p:nvSpPr>
          <p:cNvPr id="423" name="Google Shape;423;g2317ff52b4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6b946369d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6b946369d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6b946369d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6b946369d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6b946369d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6b946369d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where the method fails: </a:t>
            </a:r>
            <a:r>
              <a:rPr lang="en-GB"/>
              <a:t>http://planetsudoku.com/how-to/sudoku-hidden-quint.html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6bbc9ac9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46bbc9ac9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6bbc9ac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6bbc9ac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b946369d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b946369d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b946369d_1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  <p:sp>
        <p:nvSpPr>
          <p:cNvPr id="122" name="Google Shape;122;g46b946369d_1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946369d_1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Shreeyam</a:t>
            </a:r>
            <a:endParaRPr/>
          </a:p>
        </p:txBody>
      </p:sp>
      <p:sp>
        <p:nvSpPr>
          <p:cNvPr id="142" name="Google Shape;142;g46b946369d_1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f2e9a4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f2e9a4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7ff52b4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  <p:sp>
        <p:nvSpPr>
          <p:cNvPr id="168" name="Google Shape;168;g2317ff52b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b946369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b946369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4489977" y="4321969"/>
            <a:ext cx="160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/>
          </a:p>
        </p:txBody>
      </p:sp>
      <p:sp>
        <p:nvSpPr>
          <p:cNvPr id="57" name="Google Shape;57;p14"/>
          <p:cNvSpPr txBox="1"/>
          <p:nvPr>
            <p:ph idx="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682050" y="4700950"/>
            <a:ext cx="305700" cy="304500"/>
          </a:xfrm>
          <a:prstGeom prst="ellipse">
            <a:avLst/>
          </a:prstGeom>
          <a:solidFill>
            <a:srgbClr val="242424"/>
          </a:solidFill>
          <a:ln cap="flat" cmpd="sng" w="9525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3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lvl="0" rtl="0">
              <a:buClr>
                <a:srgbClr val="FFFFFF"/>
              </a:buClr>
              <a:buFont typeface="Helvetica Neue"/>
              <a:buNone/>
              <a:defRPr/>
            </a:lvl1pPr>
            <a:lvl2pPr lvl="1" rtl="0">
              <a:buClr>
                <a:srgbClr val="FFFFFF"/>
              </a:buClr>
              <a:buFont typeface="Helvetica Neue"/>
              <a:buNone/>
              <a:defRPr/>
            </a:lvl2pPr>
            <a:lvl3pPr lvl="2" rtl="0">
              <a:buClr>
                <a:srgbClr val="FFFFFF"/>
              </a:buClr>
              <a:buFont typeface="Helvetica Neue"/>
              <a:buNone/>
              <a:defRPr/>
            </a:lvl3pPr>
            <a:lvl4pPr lvl="3" rtl="0">
              <a:buClr>
                <a:srgbClr val="FFFFFF"/>
              </a:buClr>
              <a:buFont typeface="Helvetica Neue"/>
              <a:buNone/>
              <a:defRPr/>
            </a:lvl4pPr>
            <a:lvl5pPr lvl="4" rtl="0">
              <a:buClr>
                <a:srgbClr val="FFFFFF"/>
              </a:buClr>
              <a:buFont typeface="Helvetica Neue"/>
              <a:buNone/>
              <a:defRPr/>
            </a:lvl5pPr>
            <a:lvl6pPr lvl="5" rtl="0">
              <a:buClr>
                <a:srgbClr val="FFFFFF"/>
              </a:buClr>
              <a:buFont typeface="Helvetica Neue"/>
              <a:buNone/>
              <a:defRPr/>
            </a:lvl6pPr>
            <a:lvl7pPr lvl="6" rtl="0">
              <a:buClr>
                <a:srgbClr val="FFFFFF"/>
              </a:buClr>
              <a:buFont typeface="Helvetica Neue"/>
              <a:buNone/>
              <a:defRPr/>
            </a:lvl7pPr>
            <a:lvl8pPr lvl="7" rtl="0">
              <a:buClr>
                <a:srgbClr val="FFFFFF"/>
              </a:buClr>
              <a:buFont typeface="Helvetica Neue"/>
              <a:buNone/>
              <a:defRPr/>
            </a:lvl8pPr>
            <a:lvl9pPr lvl="8" rtl="0">
              <a:buClr>
                <a:srgbClr val="FFFFFF"/>
              </a:buClr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copy">
  <p:cSld name="Title &amp; Subtitle cop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679091" y="4697338"/>
            <a:ext cx="311700" cy="311700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95690" y="854780"/>
            <a:ext cx="6180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500"/>
              <a:buFont typeface="Helvetica Neue"/>
              <a:buNone/>
              <a:defRPr b="1" i="0" sz="4100" u="none" cap="none" strike="noStrike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12994" y="1736267"/>
            <a:ext cx="7678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SzPts val="500"/>
              <a:buFont typeface="PT Sans"/>
              <a:buNone/>
              <a:defRPr b="0" i="0" sz="1000" u="none" cap="none" strike="noStrike">
                <a:solidFill>
                  <a:srgbClr val="72757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2248775" y="1533300"/>
            <a:ext cx="6672600" cy="2696850"/>
            <a:chOff x="2248775" y="1533300"/>
            <a:chExt cx="6672600" cy="2696850"/>
          </a:xfrm>
        </p:grpSpPr>
        <p:sp>
          <p:nvSpPr>
            <p:cNvPr id="67" name="Google Shape;67;p16"/>
            <p:cNvSpPr txBox="1"/>
            <p:nvPr/>
          </p:nvSpPr>
          <p:spPr>
            <a:xfrm>
              <a:off x="2248775" y="1533300"/>
              <a:ext cx="66726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100">
                  <a:solidFill>
                    <a:srgbClr val="28282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Sudoku Solver</a:t>
              </a:r>
              <a:endParaRPr b="1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16"/>
            <p:cNvSpPr txBox="1"/>
            <p:nvPr/>
          </p:nvSpPr>
          <p:spPr>
            <a:xfrm>
              <a:off x="7280250" y="3057750"/>
              <a:ext cx="16410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11</a:t>
              </a:r>
              <a:r>
                <a:rPr lang="en-GB" sz="18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.06.2018</a:t>
              </a:r>
              <a:endParaRPr sz="18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9" name="Google Shape;69;p16"/>
            <p:cNvSpPr txBox="1"/>
            <p:nvPr/>
          </p:nvSpPr>
          <p:spPr>
            <a:xfrm>
              <a:off x="5039100" y="3451650"/>
              <a:ext cx="38820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3797C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Magson Gao, Shreeyam Kacker</a:t>
              </a:r>
              <a:endParaRPr>
                <a:solidFill>
                  <a:srgbClr val="3797C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0" name="Google Shape;70;p16"/>
          <p:cNvSpPr/>
          <p:nvPr/>
        </p:nvSpPr>
        <p:spPr>
          <a:xfrm>
            <a:off x="-2584357" y="2584357"/>
            <a:ext cx="5168700" cy="5143500"/>
          </a:xfrm>
          <a:prstGeom prst="pie">
            <a:avLst>
              <a:gd fmla="val 16166325" name="adj1"/>
              <a:gd fmla="val 2461" name="adj2"/>
            </a:avLst>
          </a:prstGeom>
          <a:solidFill>
            <a:srgbClr val="03C0FE"/>
          </a:solidFill>
          <a:ln cap="flat" cmpd="sng" w="9525">
            <a:solidFill>
              <a:srgbClr val="03C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5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5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5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1,2,3,4,5,6,7,8,9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6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6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6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1,2,3,4,5,6,7,8,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2884075" y="1208525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7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7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27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1,2,3,4,5,6,7,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0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8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8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8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1,2,3,4,5,6,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2884075" y="320615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29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29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9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1,2,3,4,5,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284075" y="3605675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30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30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30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,5,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283975" y="320475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2884075" y="200475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1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31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31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,5,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2884075" y="3605675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2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32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32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4238200" y="1615025"/>
            <a:ext cx="411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,5,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2884075" y="2806625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3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3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33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4238200" y="1615025"/>
            <a:ext cx="411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,5,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168412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4566850" y="2319700"/>
            <a:ext cx="39339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is the </a:t>
            </a:r>
            <a:r>
              <a:rPr b="1" lang="en-GB" sz="2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Candidate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34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34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4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9 go?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58036" y="1993539"/>
            <a:ext cx="2040300" cy="1265100"/>
            <a:chOff x="858036" y="1993539"/>
            <a:chExt cx="2040300" cy="1265100"/>
          </a:xfrm>
        </p:grpSpPr>
        <p:sp>
          <p:nvSpPr>
            <p:cNvPr id="77" name="Google Shape;77;p17"/>
            <p:cNvSpPr/>
            <p:nvPr/>
          </p:nvSpPr>
          <p:spPr>
            <a:xfrm>
              <a:off x="1246119" y="1993539"/>
              <a:ext cx="1265100" cy="12651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" name="Google Shape;78;p17"/>
            <p:cNvSpPr txBox="1"/>
            <p:nvPr/>
          </p:nvSpPr>
          <p:spPr>
            <a:xfrm>
              <a:off x="858036" y="2438157"/>
              <a:ext cx="2040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Fill 9x9 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Grid with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81 × 1-9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9" name="Google Shape;79;p17"/>
          <p:cNvSpPr txBox="1"/>
          <p:nvPr/>
        </p:nvSpPr>
        <p:spPr>
          <a:xfrm>
            <a:off x="613024" y="1351225"/>
            <a:ext cx="253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Sudoku?</a:t>
            </a:r>
            <a:endParaRPr sz="500"/>
          </a:p>
        </p:txBody>
      </p:sp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84075" y="55425"/>
            <a:ext cx="8453400" cy="73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Sudoku Primer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562781" y="200875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FPGA?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3893988" y="2526939"/>
            <a:ext cx="1377900" cy="1265100"/>
            <a:chOff x="3893988" y="2526939"/>
            <a:chExt cx="1377900" cy="1265100"/>
          </a:xfrm>
        </p:grpSpPr>
        <p:sp>
          <p:nvSpPr>
            <p:cNvPr id="83" name="Google Shape;83;p17"/>
            <p:cNvSpPr/>
            <p:nvPr/>
          </p:nvSpPr>
          <p:spPr>
            <a:xfrm>
              <a:off x="3939908" y="2526939"/>
              <a:ext cx="1265100" cy="12651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3893988" y="2933400"/>
              <a:ext cx="13779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Parallelism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85" name="Google Shape;85;p17"/>
          <p:cNvSpPr txBox="1"/>
          <p:nvPr/>
        </p:nvSpPr>
        <p:spPr>
          <a:xfrm>
            <a:off x="6276529" y="248547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Techniques?</a:t>
            </a:r>
            <a:endParaRPr sz="500"/>
          </a:p>
        </p:txBody>
      </p:sp>
      <p:grpSp>
        <p:nvGrpSpPr>
          <p:cNvPr id="86" name="Google Shape;86;p17"/>
          <p:cNvGrpSpPr/>
          <p:nvPr/>
        </p:nvGrpSpPr>
        <p:grpSpPr>
          <a:xfrm>
            <a:off x="6638550" y="3099159"/>
            <a:ext cx="1377900" cy="1265100"/>
            <a:chOff x="6638550" y="3099159"/>
            <a:chExt cx="1377900" cy="1265100"/>
          </a:xfrm>
        </p:grpSpPr>
        <p:sp>
          <p:nvSpPr>
            <p:cNvPr id="87" name="Google Shape;87;p17"/>
            <p:cNvSpPr/>
            <p:nvPr/>
          </p:nvSpPr>
          <p:spPr>
            <a:xfrm>
              <a:off x="6694947" y="3099159"/>
              <a:ext cx="1265100" cy="12651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1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7086790" y="3451698"/>
              <a:ext cx="311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sz="500"/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6638550" y="3211528"/>
              <a:ext cx="13779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Candidate Line, Naked and Hidden Groups</a:t>
              </a:r>
              <a:endParaRPr/>
            </a:p>
          </p:txBody>
        </p:sp>
      </p:grpSp>
      <p:sp>
        <p:nvSpPr>
          <p:cNvPr id="90" name="Google Shape;90;p17"/>
          <p:cNvSpPr txBox="1"/>
          <p:nvPr/>
        </p:nvSpPr>
        <p:spPr>
          <a:xfrm>
            <a:off x="84070" y="791025"/>
            <a:ext cx="381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Description</a:t>
            </a:r>
            <a:endParaRPr sz="5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5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accent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solidFill>
                          <a:schemeClr val="accent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35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35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can 9 go?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32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4566850" y="2319700"/>
            <a:ext cx="44382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</a:t>
            </a:r>
            <a:r>
              <a:rPr b="1" lang="en-GB" sz="24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</a:t>
            </a:r>
            <a:r>
              <a:rPr b="1" lang="en-GB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Position</a:t>
            </a:r>
            <a:endParaRPr sz="2400">
              <a:solidFill>
                <a:schemeClr val="accent1"/>
              </a:solidFill>
            </a:endParaRPr>
          </a:p>
        </p:txBody>
      </p:sp>
      <p:cxnSp>
        <p:nvCxnSpPr>
          <p:cNvPr id="300" name="Google Shape;300;p35"/>
          <p:cNvCxnSpPr/>
          <p:nvPr/>
        </p:nvCxnSpPr>
        <p:spPr>
          <a:xfrm flipH="1" rot="10800000">
            <a:off x="3485100" y="3033025"/>
            <a:ext cx="1370100" cy="11778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4786460" y="706093"/>
            <a:ext cx="3598200" cy="3598200"/>
          </a:xfrm>
          <a:prstGeom prst="ellipse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5638461" y="1558069"/>
            <a:ext cx="1894200" cy="18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5738612" y="1658249"/>
            <a:ext cx="1693800" cy="1693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5815600" y="1740025"/>
            <a:ext cx="1539900" cy="1530300"/>
            <a:chOff x="5815600" y="1740025"/>
            <a:chExt cx="1539900" cy="1530300"/>
          </a:xfrm>
        </p:grpSpPr>
        <p:sp>
          <p:nvSpPr>
            <p:cNvPr id="309" name="Google Shape;309;p36"/>
            <p:cNvSpPr/>
            <p:nvPr/>
          </p:nvSpPr>
          <p:spPr>
            <a:xfrm>
              <a:off x="5815600" y="1740025"/>
              <a:ext cx="1539900" cy="15303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36"/>
            <p:cNvGrpSpPr/>
            <p:nvPr/>
          </p:nvGrpSpPr>
          <p:grpSpPr>
            <a:xfrm>
              <a:off x="5882050" y="1801683"/>
              <a:ext cx="1407000" cy="1407000"/>
              <a:chOff x="5882050" y="1801683"/>
              <a:chExt cx="1407000" cy="1407000"/>
            </a:xfrm>
          </p:grpSpPr>
          <p:sp>
            <p:nvSpPr>
              <p:cNvPr id="311" name="Google Shape;311;p36"/>
              <p:cNvSpPr/>
              <p:nvPr/>
            </p:nvSpPr>
            <p:spPr>
              <a:xfrm>
                <a:off x="5882050" y="1801683"/>
                <a:ext cx="1407000" cy="1407000"/>
              </a:xfrm>
              <a:prstGeom prst="ellipse">
                <a:avLst/>
              </a:prstGeom>
              <a:solidFill>
                <a:srgbClr val="03C0FE"/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 Light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id="312" name="Google Shape;312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20550" y="2040200"/>
                <a:ext cx="929999" cy="930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3" name="Google Shape;313;p36"/>
          <p:cNvSpPr txBox="1"/>
          <p:nvPr/>
        </p:nvSpPr>
        <p:spPr>
          <a:xfrm>
            <a:off x="1674175" y="1658243"/>
            <a:ext cx="31464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27574"/>
              </a:buClr>
              <a:buFont typeface="PT Sans"/>
              <a:buNone/>
            </a:pPr>
            <a:r>
              <a:rPr b="1" lang="en-GB">
                <a:solidFill>
                  <a:schemeClr val="accent1"/>
                </a:solidFill>
              </a:rPr>
              <a:t>One-hot Representation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Simplifies logic significantly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Empty Cells = 0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Determining single candidates is a simple AND operation with masks of possible values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Determining single positions is a NOR and AND operation between masks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PT Sans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T Sans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sp>
        <p:nvSpPr>
          <p:cNvPr id="315" name="Google Shape;315;p36"/>
          <p:cNvSpPr txBox="1"/>
          <p:nvPr/>
        </p:nvSpPr>
        <p:spPr>
          <a:xfrm>
            <a:off x="229675" y="306250"/>
            <a:ext cx="52965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a bunch of gates do Sudoku?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37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37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37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38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38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38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4238200" y="1615025"/>
            <a:ext cx="41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  987654321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9= 100000000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4= 000001000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2= 000000010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7= 001000000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3= 000000100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|= 101001110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~= 010110001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8,6,5 or 1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884075" y="804750"/>
            <a:ext cx="399900" cy="3600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39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39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39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4238200" y="1615025"/>
            <a:ext cx="5039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432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7= 001000000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3= 000000100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= 000000001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8= 010000000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|= 011000101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~= 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not 1 and not 8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=  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1" sz="2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84075" y="4005150"/>
            <a:ext cx="36000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0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40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40"/>
          <p:cNvSpPr/>
          <p:nvPr/>
        </p:nvSpPr>
        <p:spPr>
          <a:xfrm>
            <a:off x="2884075" y="4005200"/>
            <a:ext cx="3999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4238200" y="1615025"/>
            <a:ext cx="41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987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4321</a:t>
            </a:r>
            <a:endParaRPr b="1" sz="2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7= 001000000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4= 000001000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3= 000000100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6= 000100000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|= 001101100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~= 11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24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GB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GB" sz="24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Must be a </a:t>
            </a:r>
            <a:r>
              <a:rPr b="1" lang="en-GB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2484075" y="3206150"/>
            <a:ext cx="1200000" cy="119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5029600" y="64850"/>
            <a:ext cx="34227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03C0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Group Setup</a:t>
            </a:r>
            <a:endParaRPr sz="500">
              <a:solidFill>
                <a:srgbClr val="03C0FE"/>
              </a:solidFill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5029600" y="1400250"/>
            <a:ext cx="31464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 Light"/>
              <a:buChar char="➔"/>
            </a:pP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Suppose we have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numbers which can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placed in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positions</a:t>
            </a:r>
            <a:endParaRPr sz="18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 Light"/>
              <a:buChar char="➔"/>
            </a:pP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N positions must contain one of the N numbers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60" name="Google Shape;360;p41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sp>
        <p:nvSpPr>
          <p:cNvPr id="361" name="Google Shape;361;p41"/>
          <p:cNvSpPr/>
          <p:nvPr/>
        </p:nvSpPr>
        <p:spPr>
          <a:xfrm>
            <a:off x="1273699" y="1294552"/>
            <a:ext cx="2669100" cy="2554500"/>
          </a:xfrm>
          <a:prstGeom prst="ellipse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661136" y="1624619"/>
            <a:ext cx="1894200" cy="18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1761362" y="1724824"/>
            <a:ext cx="1693800" cy="1693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/>
          </a:p>
        </p:txBody>
      </p:sp>
      <p:grpSp>
        <p:nvGrpSpPr>
          <p:cNvPr id="364" name="Google Shape;364;p41"/>
          <p:cNvGrpSpPr/>
          <p:nvPr/>
        </p:nvGrpSpPr>
        <p:grpSpPr>
          <a:xfrm>
            <a:off x="1838275" y="1806650"/>
            <a:ext cx="1539900" cy="1530300"/>
            <a:chOff x="1838275" y="1806650"/>
            <a:chExt cx="1539900" cy="1530300"/>
          </a:xfrm>
        </p:grpSpPr>
        <p:sp>
          <p:nvSpPr>
            <p:cNvPr id="365" name="Google Shape;365;p41"/>
            <p:cNvSpPr/>
            <p:nvPr/>
          </p:nvSpPr>
          <p:spPr>
            <a:xfrm>
              <a:off x="1838275" y="1806650"/>
              <a:ext cx="1539900" cy="15303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1904725" y="1868308"/>
              <a:ext cx="1407000" cy="1407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367" name="Google Shape;36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1775" y="1985275"/>
              <a:ext cx="1172900" cy="117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42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1,6,7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b="1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rgbClr val="3797C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1,8</a:t>
                      </a:r>
                      <a:endParaRPr i="1" sz="600">
                        <a:solidFill>
                          <a:srgbClr val="3797C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7,8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42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42"/>
          <p:cNvSpPr/>
          <p:nvPr/>
        </p:nvSpPr>
        <p:spPr>
          <a:xfrm>
            <a:off x="84075" y="1607975"/>
            <a:ext cx="36000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can’t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41675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empty cells contain the possible values: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{4,9}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{4,6}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{2,4}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{2,6}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have only 2 places where 1 and 3 can go, so it is impossible for 2 to be in the last cell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4992768" y="3404991"/>
            <a:ext cx="1586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{1,3}</a:t>
            </a:r>
            <a:endParaRPr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1954875" y="0"/>
            <a:ext cx="7188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digital algorithm very cool! The Q&amp;A is coming up *wink* *wink*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3385430"/>
            <a:ext cx="1683991" cy="1683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/>
        </p:nvSpPr>
        <p:spPr>
          <a:xfrm>
            <a:off x="1238900" y="0"/>
            <a:ext cx="790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Timeline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6484" l="0" r="0" t="26489"/>
          <a:stretch/>
        </p:blipFill>
        <p:spPr>
          <a:xfrm>
            <a:off x="0" y="0"/>
            <a:ext cx="4571705" cy="259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465" l="0" r="0" t="455"/>
          <a:stretch/>
        </p:blipFill>
        <p:spPr>
          <a:xfrm>
            <a:off x="4576475" y="2595300"/>
            <a:ext cx="4571693" cy="25482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576465" y="-6"/>
            <a:ext cx="4571700" cy="25953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2595300"/>
            <a:ext cx="4571700" cy="25482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679091" y="4697338"/>
            <a:ext cx="311700" cy="311700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sp>
        <p:nvSpPr>
          <p:cNvPr id="101" name="Google Shape;101;p18"/>
          <p:cNvSpPr txBox="1"/>
          <p:nvPr/>
        </p:nvSpPr>
        <p:spPr>
          <a:xfrm>
            <a:off x="5105790" y="306258"/>
            <a:ext cx="383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Techniques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18739" y="2930665"/>
            <a:ext cx="3081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22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 rot="-5400000">
            <a:off x="6635084" y="2443225"/>
            <a:ext cx="454500" cy="454500"/>
            <a:chOff x="0" y="0"/>
            <a:chExt cx="1212000" cy="1212000"/>
          </a:xfrm>
        </p:grpSpPr>
        <p:sp>
          <p:nvSpPr>
            <p:cNvPr id="104" name="Google Shape;104;p18"/>
            <p:cNvSpPr/>
            <p:nvPr/>
          </p:nvSpPr>
          <p:spPr>
            <a:xfrm>
              <a:off x="0" y="0"/>
              <a:ext cx="1212000" cy="1212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10800000">
              <a:off x="484503" y="428375"/>
              <a:ext cx="217800" cy="355500"/>
            </a:xfrm>
            <a:custGeom>
              <a:rect b="b" l="l" r="r" t="t"/>
              <a:pathLst>
                <a:path extrusionOk="0" h="120000" w="120000">
                  <a:moveTo>
                    <a:pt x="22277" y="0"/>
                  </a:moveTo>
                  <a:lnTo>
                    <a:pt x="0" y="13677"/>
                  </a:lnTo>
                  <a:lnTo>
                    <a:pt x="75950" y="60000"/>
                  </a:lnTo>
                  <a:lnTo>
                    <a:pt x="0" y="106633"/>
                  </a:lnTo>
                  <a:lnTo>
                    <a:pt x="22277" y="120000"/>
                  </a:lnTo>
                  <a:lnTo>
                    <a:pt x="120000" y="60000"/>
                  </a:lnTo>
                  <a:lnTo>
                    <a:pt x="222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 rot="5400000">
            <a:off x="2058603" y="2344504"/>
            <a:ext cx="454500" cy="454500"/>
            <a:chOff x="0" y="0"/>
            <a:chExt cx="1212000" cy="1212000"/>
          </a:xfrm>
        </p:grpSpPr>
        <p:sp>
          <p:nvSpPr>
            <p:cNvPr id="107" name="Google Shape;107;p18"/>
            <p:cNvSpPr/>
            <p:nvPr/>
          </p:nvSpPr>
          <p:spPr>
            <a:xfrm>
              <a:off x="0" y="0"/>
              <a:ext cx="1212000" cy="1212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10800000">
              <a:off x="484503" y="428375"/>
              <a:ext cx="217800" cy="355500"/>
            </a:xfrm>
            <a:custGeom>
              <a:rect b="b" l="l" r="r" t="t"/>
              <a:pathLst>
                <a:path extrusionOk="0" h="120000" w="120000">
                  <a:moveTo>
                    <a:pt x="22277" y="0"/>
                  </a:moveTo>
                  <a:lnTo>
                    <a:pt x="0" y="13677"/>
                  </a:lnTo>
                  <a:lnTo>
                    <a:pt x="75950" y="60000"/>
                  </a:lnTo>
                  <a:lnTo>
                    <a:pt x="0" y="106633"/>
                  </a:lnTo>
                  <a:lnTo>
                    <a:pt x="22277" y="120000"/>
                  </a:lnTo>
                  <a:lnTo>
                    <a:pt x="120000" y="60000"/>
                  </a:lnTo>
                  <a:lnTo>
                    <a:pt x="222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9" name="Google Shape;109;p18"/>
          <p:cNvSpPr txBox="1"/>
          <p:nvPr/>
        </p:nvSpPr>
        <p:spPr>
          <a:xfrm>
            <a:off x="653650" y="3354949"/>
            <a:ext cx="31464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Solve Sudoku using human techniques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 Sudoku using a camera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Stretch Goal: include a tutorial mode which displays the steps for any solve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105799" y="1079225"/>
            <a:ext cx="3831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Single position and single candidate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Candidate line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Hidden group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Many more… (but only we have 8 minutes)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/>
          <p:nvPr/>
        </p:nvSpPr>
        <p:spPr>
          <a:xfrm>
            <a:off x="4520125" y="25"/>
            <a:ext cx="3052500" cy="51435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96" name="Google Shape;396;p45"/>
          <p:cNvCxnSpPr/>
          <p:nvPr/>
        </p:nvCxnSpPr>
        <p:spPr>
          <a:xfrm>
            <a:off x="4520136" y="17800"/>
            <a:ext cx="0" cy="5125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5"/>
          <p:cNvCxnSpPr/>
          <p:nvPr/>
        </p:nvCxnSpPr>
        <p:spPr>
          <a:xfrm>
            <a:off x="180950" y="2375550"/>
            <a:ext cx="875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98" name="Google Shape;398;p45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sp>
        <p:nvSpPr>
          <p:cNvPr id="399" name="Google Shape;399;p45"/>
          <p:cNvSpPr txBox="1"/>
          <p:nvPr>
            <p:ph idx="4294967295" type="title"/>
          </p:nvPr>
        </p:nvSpPr>
        <p:spPr>
          <a:xfrm>
            <a:off x="84075" y="55425"/>
            <a:ext cx="2817000" cy="787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400" name="Google Shape;400;p45"/>
          <p:cNvGrpSpPr/>
          <p:nvPr/>
        </p:nvGrpSpPr>
        <p:grpSpPr>
          <a:xfrm>
            <a:off x="810675" y="1894463"/>
            <a:ext cx="909000" cy="909000"/>
            <a:chOff x="2321075" y="3508350"/>
            <a:chExt cx="909000" cy="909000"/>
          </a:xfrm>
        </p:grpSpPr>
        <p:sp>
          <p:nvSpPr>
            <p:cNvPr id="401" name="Google Shape;401;p45"/>
            <p:cNvSpPr/>
            <p:nvPr/>
          </p:nvSpPr>
          <p:spPr>
            <a:xfrm>
              <a:off x="2321075" y="3508350"/>
              <a:ext cx="909000" cy="909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02" name="Google Shape;402;p45"/>
            <p:cNvSpPr txBox="1"/>
            <p:nvPr/>
          </p:nvSpPr>
          <p:spPr>
            <a:xfrm>
              <a:off x="2377175" y="3797850"/>
              <a:ext cx="7968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Week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03" name="Google Shape;403;p45"/>
          <p:cNvGrpSpPr/>
          <p:nvPr/>
        </p:nvGrpSpPr>
        <p:grpSpPr>
          <a:xfrm>
            <a:off x="3496544" y="1894463"/>
            <a:ext cx="960000" cy="909000"/>
            <a:chOff x="3027625" y="1221375"/>
            <a:chExt cx="960000" cy="909000"/>
          </a:xfrm>
        </p:grpSpPr>
        <p:sp>
          <p:nvSpPr>
            <p:cNvPr id="404" name="Google Shape;404;p45"/>
            <p:cNvSpPr/>
            <p:nvPr/>
          </p:nvSpPr>
          <p:spPr>
            <a:xfrm>
              <a:off x="3056425" y="1221375"/>
              <a:ext cx="909000" cy="909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05" name="Google Shape;405;p45"/>
            <p:cNvSpPr txBox="1"/>
            <p:nvPr/>
          </p:nvSpPr>
          <p:spPr>
            <a:xfrm>
              <a:off x="3027625" y="1510875"/>
              <a:ext cx="9600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Week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06" name="Google Shape;406;p45"/>
          <p:cNvCxnSpPr>
            <a:stCxn id="407" idx="0"/>
            <a:endCxn id="401" idx="4"/>
          </p:cNvCxnSpPr>
          <p:nvPr/>
        </p:nvCxnSpPr>
        <p:spPr>
          <a:xfrm rot="10800000">
            <a:off x="1265225" y="2803475"/>
            <a:ext cx="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5"/>
          <p:cNvCxnSpPr/>
          <p:nvPr/>
        </p:nvCxnSpPr>
        <p:spPr>
          <a:xfrm rot="10800000">
            <a:off x="3949107" y="2803613"/>
            <a:ext cx="39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5"/>
          <p:cNvCxnSpPr/>
          <p:nvPr/>
        </p:nvCxnSpPr>
        <p:spPr>
          <a:xfrm rot="10800000">
            <a:off x="7147000" y="2803613"/>
            <a:ext cx="30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5"/>
          <p:cNvSpPr txBox="1"/>
          <p:nvPr/>
        </p:nvSpPr>
        <p:spPr>
          <a:xfrm>
            <a:off x="3172650" y="3232475"/>
            <a:ext cx="155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to</a:t>
            </a:r>
            <a:endParaRPr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Backtracking</a:t>
            </a:r>
            <a:endParaRPr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to</a:t>
            </a:r>
            <a:endParaRPr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Tutorial Mode</a:t>
            </a:r>
            <a:endParaRPr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271025" y="3171575"/>
            <a:ext cx="198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Solve Medium/Hard </a:t>
            </a:r>
            <a:r>
              <a:rPr lang="en-GB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Sudokus</a:t>
            </a:r>
            <a:r>
              <a:rPr lang="en-GB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Hidden Group and Single Candidate/Position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9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Camera Working</a:t>
            </a:r>
            <a:endParaRPr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6433245" y="3171575"/>
            <a:ext cx="14217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Polished 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2" name="Google Shape;412;p45"/>
          <p:cNvGrpSpPr/>
          <p:nvPr/>
        </p:nvGrpSpPr>
        <p:grpSpPr>
          <a:xfrm>
            <a:off x="7572725" y="-9900"/>
            <a:ext cx="1365300" cy="5163300"/>
            <a:chOff x="7572725" y="-9900"/>
            <a:chExt cx="1365300" cy="5163300"/>
          </a:xfrm>
        </p:grpSpPr>
        <p:cxnSp>
          <p:nvCxnSpPr>
            <p:cNvPr id="413" name="Google Shape;413;p45"/>
            <p:cNvCxnSpPr/>
            <p:nvPr/>
          </p:nvCxnSpPr>
          <p:spPr>
            <a:xfrm flipH="1">
              <a:off x="7572725" y="-9900"/>
              <a:ext cx="27000" cy="51633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45"/>
            <p:cNvSpPr txBox="1"/>
            <p:nvPr/>
          </p:nvSpPr>
          <p:spPr>
            <a:xfrm>
              <a:off x="7572725" y="738575"/>
              <a:ext cx="13653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34343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Project Submission</a:t>
              </a:r>
              <a:endParaRPr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415" name="Google Shape;415;p45"/>
          <p:cNvSpPr/>
          <p:nvPr/>
        </p:nvSpPr>
        <p:spPr>
          <a:xfrm>
            <a:off x="8679091" y="4697338"/>
            <a:ext cx="311700" cy="311700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448525" y="738575"/>
            <a:ext cx="1736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Verification and Validation of connected system</a:t>
            </a:r>
            <a:endParaRPr sz="18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p45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grpSp>
        <p:nvGrpSpPr>
          <p:cNvPr id="418" name="Google Shape;418;p45"/>
          <p:cNvGrpSpPr/>
          <p:nvPr/>
        </p:nvGrpSpPr>
        <p:grpSpPr>
          <a:xfrm>
            <a:off x="6601156" y="1894463"/>
            <a:ext cx="1094700" cy="909000"/>
            <a:chOff x="4943256" y="1221375"/>
            <a:chExt cx="1094700" cy="909000"/>
          </a:xfrm>
        </p:grpSpPr>
        <p:sp>
          <p:nvSpPr>
            <p:cNvPr id="419" name="Google Shape;419;p45"/>
            <p:cNvSpPr/>
            <p:nvPr/>
          </p:nvSpPr>
          <p:spPr>
            <a:xfrm>
              <a:off x="5036150" y="1221375"/>
              <a:ext cx="909000" cy="9090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4943256" y="1510850"/>
              <a:ext cx="1094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Week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6"/>
          <p:cNvGrpSpPr/>
          <p:nvPr/>
        </p:nvGrpSpPr>
        <p:grpSpPr>
          <a:xfrm>
            <a:off x="-2571757" y="-2581543"/>
            <a:ext cx="11493132" cy="7029493"/>
            <a:chOff x="-2571757" y="-2581543"/>
            <a:chExt cx="11493132" cy="7029493"/>
          </a:xfrm>
        </p:grpSpPr>
        <p:sp>
          <p:nvSpPr>
            <p:cNvPr id="426" name="Google Shape;426;p46"/>
            <p:cNvSpPr txBox="1"/>
            <p:nvPr/>
          </p:nvSpPr>
          <p:spPr>
            <a:xfrm>
              <a:off x="2248775" y="1533300"/>
              <a:ext cx="66726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100">
                  <a:solidFill>
                    <a:srgbClr val="28282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Thank you for your attention</a:t>
              </a:r>
              <a:endParaRPr b="1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46"/>
            <p:cNvSpPr txBox="1"/>
            <p:nvPr/>
          </p:nvSpPr>
          <p:spPr>
            <a:xfrm>
              <a:off x="7454250" y="3057750"/>
              <a:ext cx="14670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11.06.2018</a:t>
              </a:r>
              <a:endParaRPr sz="18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28" name="Google Shape;428;p46"/>
            <p:cNvSpPr txBox="1"/>
            <p:nvPr/>
          </p:nvSpPr>
          <p:spPr>
            <a:xfrm>
              <a:off x="5177950" y="3451650"/>
              <a:ext cx="3743400" cy="9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3797C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Magson Gao, Shreeyam Kacker</a:t>
              </a:r>
              <a:endParaRPr>
                <a:solidFill>
                  <a:srgbClr val="3797C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797C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46"/>
            <p:cNvSpPr/>
            <p:nvPr/>
          </p:nvSpPr>
          <p:spPr>
            <a:xfrm rot="5400000">
              <a:off x="-2584357" y="-2568943"/>
              <a:ext cx="5168700" cy="5143500"/>
            </a:xfrm>
            <a:prstGeom prst="pie">
              <a:avLst>
                <a:gd fmla="val 16166325" name="adj1"/>
                <a:gd fmla="val 2461" name="adj2"/>
              </a:avLst>
            </a:prstGeom>
            <a:solidFill>
              <a:srgbClr val="03C0FE"/>
            </a:solidFill>
            <a:ln cap="flat" cmpd="sng" w="9525">
              <a:solidFill>
                <a:srgbClr val="03C0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47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1,6,7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b="1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rgbClr val="3797C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1,8</a:t>
                      </a:r>
                      <a:endParaRPr i="1" sz="600">
                        <a:solidFill>
                          <a:srgbClr val="3797C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7,8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47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47"/>
          <p:cNvSpPr/>
          <p:nvPr/>
        </p:nvSpPr>
        <p:spPr>
          <a:xfrm>
            <a:off x="84075" y="1608050"/>
            <a:ext cx="36000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can’t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41675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empty cells contain the possible values: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987654321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{4,9}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100001000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{4,6}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000101000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{2,4}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000001010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000000101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{2,6}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000100010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000000111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algorithm we iterate over each set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48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1,6,7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b="1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rgbClr val="3797C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1,8</a:t>
                      </a:r>
                      <a:endParaRPr i="1" sz="600">
                        <a:solidFill>
                          <a:srgbClr val="3797C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7,8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4" name="Google Shape;444;p48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48"/>
          <p:cNvSpPr/>
          <p:nvPr/>
        </p:nvSpPr>
        <p:spPr>
          <a:xfrm>
            <a:off x="84075" y="1608050"/>
            <a:ext cx="36000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can’t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4093275" y="1400250"/>
            <a:ext cx="50160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Steps*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 Light"/>
              <a:buChar char="➔"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up the number of 1s of the mask we are working on (let’s call the number of 1s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the mask we are working on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 Light"/>
              <a:buChar char="➔"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mask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every other possibilities mask (this includes the ones that are solved, though </a:t>
            </a:r>
            <a:r>
              <a:rPr b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always give 0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 Let us call the results of the AND operations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 Light"/>
              <a:buChar char="➔"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the number of 0s in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are equal to (</a:t>
            </a:r>
            <a:r>
              <a:rPr lang="en-GB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9-X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then a </a:t>
            </a:r>
            <a:r>
              <a:rPr b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group 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detected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 Light"/>
              <a:buChar char="➔"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the number of masks in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(# of 1s =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is equal to (</a:t>
            </a:r>
            <a:r>
              <a:rPr lang="en-GB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X-1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a </a:t>
            </a:r>
            <a:r>
              <a:rPr b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naked group 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exists between the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the masks in these positions.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 Light"/>
              <a:buChar char="➔"/>
            </a:pP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every mask in the </a:t>
            </a:r>
            <a:r>
              <a:rPr b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group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replace it with the mask stored in </a:t>
            </a:r>
            <a:r>
              <a:rPr b="1" i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For every mask outside the </a:t>
            </a:r>
            <a:r>
              <a:rPr b="1" lang="en-GB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naked group 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replace the mask with 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mask &amp; ~Y</a:t>
            </a:r>
            <a:r>
              <a:rPr lang="en-GB" sz="1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2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Google Shape;452;p49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1,6,7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b="1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rgbClr val="3797C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1,8</a:t>
                      </a:r>
                      <a:endParaRPr i="1" sz="600">
                        <a:solidFill>
                          <a:srgbClr val="3797C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7,8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Google Shape;453;p49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49"/>
          <p:cNvSpPr/>
          <p:nvPr/>
        </p:nvSpPr>
        <p:spPr>
          <a:xfrm>
            <a:off x="84075" y="1608050"/>
            <a:ext cx="3600000" cy="399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4093275" y="765800"/>
            <a:ext cx="7495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can’t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49"/>
          <p:cNvSpPr txBox="1"/>
          <p:nvPr/>
        </p:nvSpPr>
        <p:spPr>
          <a:xfrm>
            <a:off x="41675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empty cells contain the possible values: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		987654321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{4,9}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100001000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{4,6}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000101000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{2,4}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000001010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000000101  = Y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{2,6}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000100010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,2,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000000111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X = 2,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Number of masks = 0 in A = 4 + 3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Number of masks with   2</a:t>
            </a:r>
            <a:r>
              <a:rPr b="1" lang="en-GB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1s = 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9"/>
          <p:cNvSpPr txBox="1"/>
          <p:nvPr/>
        </p:nvSpPr>
        <p:spPr>
          <a:xfrm>
            <a:off x="70631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987654321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-&gt;000000000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000000000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-&gt;000000000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-&gt;000000000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-&gt;000000101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9"/>
          <p:cNvSpPr txBox="1"/>
          <p:nvPr/>
        </p:nvSpPr>
        <p:spPr>
          <a:xfrm>
            <a:off x="7063143" y="1477037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-&gt;000000101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 txBox="1"/>
          <p:nvPr/>
        </p:nvSpPr>
        <p:spPr>
          <a:xfrm>
            <a:off x="-56550" y="4743100"/>
            <a:ext cx="8700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*This method works for all hidden pairs and the vast majority of other worthwhile group sizes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/>
        </p:nvSpPr>
        <p:spPr>
          <a:xfrm>
            <a:off x="5029600" y="64850"/>
            <a:ext cx="34227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Naked </a:t>
            </a:r>
            <a:r>
              <a:rPr b="1" lang="en-GB" sz="4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Setup</a:t>
            </a:r>
            <a:endParaRPr sz="500">
              <a:solidFill>
                <a:schemeClr val="accent5"/>
              </a:solidFill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5029600" y="1400250"/>
            <a:ext cx="3691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 Light"/>
              <a:buChar char="➔"/>
            </a:pP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Suppose we have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numbers which are the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possible values for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positions</a:t>
            </a:r>
            <a:endParaRPr sz="18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 Light"/>
              <a:buChar char="➔"/>
            </a:pP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 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N positions must contain one of the N numbers</a:t>
            </a:r>
            <a:r>
              <a:rPr lang="en-GB" sz="18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1" lang="en-GB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other position in the row/column/square can contain the N numbers.</a:t>
            </a:r>
            <a:endParaRPr b="1"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466" name="Google Shape;466;p50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sp>
        <p:nvSpPr>
          <p:cNvPr id="467" name="Google Shape;467;p50"/>
          <p:cNvSpPr/>
          <p:nvPr/>
        </p:nvSpPr>
        <p:spPr>
          <a:xfrm>
            <a:off x="1273699" y="1294552"/>
            <a:ext cx="2669100" cy="2554500"/>
          </a:xfrm>
          <a:prstGeom prst="ellipse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1661136" y="1624619"/>
            <a:ext cx="1894200" cy="18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1761362" y="1724824"/>
            <a:ext cx="1693800" cy="1693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/>
          </a:p>
        </p:txBody>
      </p:sp>
      <p:grpSp>
        <p:nvGrpSpPr>
          <p:cNvPr id="470" name="Google Shape;470;p50"/>
          <p:cNvGrpSpPr/>
          <p:nvPr/>
        </p:nvGrpSpPr>
        <p:grpSpPr>
          <a:xfrm>
            <a:off x="1838300" y="1806575"/>
            <a:ext cx="1539900" cy="1530300"/>
            <a:chOff x="1838275" y="1806650"/>
            <a:chExt cx="1539900" cy="1530300"/>
          </a:xfrm>
        </p:grpSpPr>
        <p:sp>
          <p:nvSpPr>
            <p:cNvPr id="471" name="Google Shape;471;p50"/>
            <p:cNvSpPr/>
            <p:nvPr/>
          </p:nvSpPr>
          <p:spPr>
            <a:xfrm>
              <a:off x="1838275" y="1806650"/>
              <a:ext cx="1539900" cy="15303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1904725" y="1868308"/>
              <a:ext cx="1407000" cy="140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473" name="Google Shape;473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1775" y="1985275"/>
              <a:ext cx="1172900" cy="117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1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1,5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1,6,7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1,2,7</a:t>
                      </a:r>
                      <a:endParaRPr b="1" sz="6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2,6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1,2,3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b="1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rgbClr val="3797C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1,8</a:t>
                      </a:r>
                      <a:endParaRPr i="1" sz="600">
                        <a:solidFill>
                          <a:srgbClr val="3797C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7,8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7,9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2,3,7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3,4,7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4,6,7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accen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6,7</a:t>
                      </a:r>
                      <a:endParaRPr i="1" sz="600">
                        <a:solidFill>
                          <a:schemeClr val="accen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9" name="Google Shape;479;p51"/>
          <p:cNvGraphicFramePr/>
          <p:nvPr/>
        </p:nvGraphicFramePr>
        <p:xfrm>
          <a:off x="84075" y="8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51"/>
          <p:cNvSpPr/>
          <p:nvPr/>
        </p:nvSpPr>
        <p:spPr>
          <a:xfrm>
            <a:off x="84075" y="804750"/>
            <a:ext cx="399900" cy="3600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1"/>
          <p:cNvSpPr txBox="1"/>
          <p:nvPr/>
        </p:nvSpPr>
        <p:spPr>
          <a:xfrm>
            <a:off x="41675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empty cells contain the possible values: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		987654321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{4,9}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100001000</a:t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{4,7}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001001000 =  Y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{4,7}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001001000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X = 2,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Number of masks = 0 in A = 0 + 6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Number of masks with   2</a:t>
            </a:r>
            <a:r>
              <a:rPr b="1" lang="en-GB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1s = 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4101850" y="765800"/>
            <a:ext cx="7495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can’t go here?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t/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6910750" y="1478850"/>
            <a:ext cx="4686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A: 987654321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 000001000  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-&gt; 001001000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5004490" y="2862337"/>
            <a:ext cx="3304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~Y =11011</a:t>
            </a:r>
            <a:r>
              <a:rPr b="1" lang="en-GB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endParaRPr b="1" sz="180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1"/>
          <p:cNvSpPr txBox="1"/>
          <p:nvPr/>
        </p:nvSpPr>
        <p:spPr>
          <a:xfrm>
            <a:off x="4167550" y="3906075"/>
            <a:ext cx="4451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3rd cell must be a </a:t>
            </a:r>
            <a:r>
              <a:rPr b="1" lang="en-GB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4165431" y="2030197"/>
            <a:ext cx="3141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1" lang="en-GB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GB" sz="1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,9}    =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GB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GB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80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endParaRPr/>
          </a:p>
        </p:txBody>
      </p:sp>
      <p:sp>
        <p:nvSpPr>
          <p:cNvPr id="487" name="Google Shape;487;p51"/>
          <p:cNvSpPr txBox="1"/>
          <p:nvPr/>
        </p:nvSpPr>
        <p:spPr>
          <a:xfrm>
            <a:off x="84075" y="1608050"/>
            <a:ext cx="399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84075" y="55425"/>
            <a:ext cx="8453400" cy="73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425"/>
            <a:ext cx="5810321" cy="40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1650275" y="1217125"/>
            <a:ext cx="3405000" cy="6543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105790" y="2058858"/>
            <a:ext cx="383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 of Interest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105799" y="2831825"/>
            <a:ext cx="3831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Frame Parser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Character Recognition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 Light"/>
              <a:buChar char="➔"/>
            </a:pPr>
            <a:r>
              <a:rPr lang="en-GB" sz="13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Solver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858036" y="1993539"/>
            <a:ext cx="2040300" cy="1265100"/>
            <a:chOff x="858036" y="1993539"/>
            <a:chExt cx="2040300" cy="1265100"/>
          </a:xfrm>
        </p:grpSpPr>
        <p:sp>
          <p:nvSpPr>
            <p:cNvPr id="126" name="Google Shape;126;p20"/>
            <p:cNvSpPr/>
            <p:nvPr/>
          </p:nvSpPr>
          <p:spPr>
            <a:xfrm>
              <a:off x="1246119" y="1993539"/>
              <a:ext cx="1265100" cy="1265100"/>
            </a:xfrm>
            <a:prstGeom prst="ellipse">
              <a:avLst/>
            </a:prstGeom>
            <a:solidFill>
              <a:srgbClr val="03C0FE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858036" y="2438157"/>
              <a:ext cx="2040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Mean 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Intensity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Of Pixels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8" name="Google Shape;128;p20"/>
          <p:cNvSpPr txBox="1"/>
          <p:nvPr/>
        </p:nvSpPr>
        <p:spPr>
          <a:xfrm>
            <a:off x="613024" y="1351225"/>
            <a:ext cx="253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Threshold</a:t>
            </a:r>
            <a:endParaRPr sz="500"/>
          </a:p>
        </p:txBody>
      </p:sp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84075" y="55425"/>
            <a:ext cx="8453400" cy="73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 Parsing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562781" y="178015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to Black and White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893988" y="2526939"/>
            <a:ext cx="1377900" cy="1265100"/>
            <a:chOff x="3893988" y="2526939"/>
            <a:chExt cx="1377900" cy="1265100"/>
          </a:xfrm>
        </p:grpSpPr>
        <p:sp>
          <p:nvSpPr>
            <p:cNvPr id="132" name="Google Shape;132;p20"/>
            <p:cNvSpPr/>
            <p:nvPr/>
          </p:nvSpPr>
          <p:spPr>
            <a:xfrm>
              <a:off x="3939908" y="2526939"/>
              <a:ext cx="1265100" cy="12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3893988" y="2933400"/>
              <a:ext cx="13779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</a:t>
              </a:r>
              <a:endPara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Comparator per pixel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134" name="Google Shape;134;p20"/>
          <p:cNvSpPr txBox="1"/>
          <p:nvPr/>
        </p:nvSpPr>
        <p:spPr>
          <a:xfrm>
            <a:off x="6276529" y="248547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Resize</a:t>
            </a:r>
            <a:endParaRPr sz="500"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6638550" y="3099159"/>
            <a:ext cx="1377900" cy="1265100"/>
            <a:chOff x="6638550" y="3099159"/>
            <a:chExt cx="1377900" cy="1265100"/>
          </a:xfrm>
        </p:grpSpPr>
        <p:sp>
          <p:nvSpPr>
            <p:cNvPr id="136" name="Google Shape;136;p20"/>
            <p:cNvSpPr/>
            <p:nvPr/>
          </p:nvSpPr>
          <p:spPr>
            <a:xfrm>
              <a:off x="6694947" y="3099159"/>
              <a:ext cx="1265100" cy="12651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1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7086790" y="3451698"/>
              <a:ext cx="311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sz="500"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6638550" y="3211528"/>
              <a:ext cx="13779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rPr b="1" lang="en-GB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Majority Encoder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9" name="Google Shape;139;p20"/>
          <p:cNvSpPr txBox="1"/>
          <p:nvPr/>
        </p:nvSpPr>
        <p:spPr>
          <a:xfrm>
            <a:off x="84081" y="791025"/>
            <a:ext cx="8199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Reducing the number of gates for Character Recognition</a:t>
            </a:r>
            <a:endParaRPr sz="5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858036" y="1993539"/>
            <a:ext cx="2040300" cy="1265100"/>
            <a:chOff x="858036" y="1993539"/>
            <a:chExt cx="2040300" cy="1265100"/>
          </a:xfrm>
        </p:grpSpPr>
        <p:sp>
          <p:nvSpPr>
            <p:cNvPr id="146" name="Google Shape;146;p21"/>
            <p:cNvSpPr/>
            <p:nvPr/>
          </p:nvSpPr>
          <p:spPr>
            <a:xfrm>
              <a:off x="1246119" y="1993539"/>
              <a:ext cx="1265100" cy="126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858036" y="2438157"/>
              <a:ext cx="2040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ROM size: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9×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pixels/char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(bits)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613024" y="1351225"/>
            <a:ext cx="253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flattened B/W values of #s</a:t>
            </a:r>
            <a:endParaRPr sz="500"/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84075" y="55425"/>
            <a:ext cx="8453400" cy="73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 Recognition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562781" y="178015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with processed frames</a:t>
            </a:r>
            <a:endParaRPr b="1" sz="23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3894000" y="2526939"/>
            <a:ext cx="1377900" cy="1265100"/>
            <a:chOff x="3894000" y="2526939"/>
            <a:chExt cx="1377900" cy="1265100"/>
          </a:xfrm>
        </p:grpSpPr>
        <p:sp>
          <p:nvSpPr>
            <p:cNvPr id="152" name="Google Shape;152;p21"/>
            <p:cNvSpPr/>
            <p:nvPr/>
          </p:nvSpPr>
          <p:spPr>
            <a:xfrm>
              <a:off x="3939908" y="2526939"/>
              <a:ext cx="1265100" cy="126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3894000" y="2736675"/>
              <a:ext cx="13779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 XOR operations/cycle</a:t>
              </a:r>
              <a:endPara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 result </a:t>
              </a:r>
              <a:endPara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registers</a:t>
              </a:r>
              <a:endPara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4" name="Google Shape;154;p21"/>
          <p:cNvSpPr txBox="1"/>
          <p:nvPr/>
        </p:nvSpPr>
        <p:spPr>
          <a:xfrm>
            <a:off x="6276529" y="2485477"/>
            <a:ext cx="2040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endParaRPr sz="500"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6638550" y="3099159"/>
            <a:ext cx="1377900" cy="1265100"/>
            <a:chOff x="6638550" y="3099159"/>
            <a:chExt cx="1377900" cy="1265100"/>
          </a:xfrm>
        </p:grpSpPr>
        <p:sp>
          <p:nvSpPr>
            <p:cNvPr id="156" name="Google Shape;156;p21"/>
            <p:cNvSpPr/>
            <p:nvPr/>
          </p:nvSpPr>
          <p:spPr>
            <a:xfrm>
              <a:off x="6694947" y="3099159"/>
              <a:ext cx="1265100" cy="126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1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7086790" y="3451698"/>
              <a:ext cx="311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sz="500"/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6638550" y="3321525"/>
              <a:ext cx="13779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Comparison operation using LUTs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84081" y="791025"/>
            <a:ext cx="8199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23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 Matching</a:t>
            </a:r>
            <a:endParaRPr sz="5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1238900" y="0"/>
            <a:ext cx="790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Sudoku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5394799" y="432050"/>
            <a:ext cx="1909200" cy="1909200"/>
            <a:chOff x="5394799" y="432050"/>
            <a:chExt cx="1909200" cy="1909200"/>
          </a:xfrm>
        </p:grpSpPr>
        <p:sp>
          <p:nvSpPr>
            <p:cNvPr id="172" name="Google Shape;172;p23"/>
            <p:cNvSpPr/>
            <p:nvPr/>
          </p:nvSpPr>
          <p:spPr>
            <a:xfrm>
              <a:off x="5394799" y="432050"/>
              <a:ext cx="1909200" cy="1909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5690452" y="1040149"/>
              <a:ext cx="13179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Squares</a:t>
              </a:r>
              <a:endParaRPr sz="500">
                <a:solidFill>
                  <a:srgbClr val="FFFFFF"/>
                </a:solidFill>
              </a:endParaRPr>
            </a:p>
          </p:txBody>
        </p:sp>
      </p:grpSp>
      <p:sp>
        <p:nvSpPr>
          <p:cNvPr id="174" name="Google Shape;174;p23"/>
          <p:cNvSpPr txBox="1"/>
          <p:nvPr>
            <p:ph idx="4294967295" type="title"/>
          </p:nvPr>
        </p:nvSpPr>
        <p:spPr>
          <a:xfrm>
            <a:off x="84075" y="55425"/>
            <a:ext cx="4731000" cy="749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Keywords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</a:endParaRPr>
          </a:p>
        </p:txBody>
      </p:sp>
      <p:grpSp>
        <p:nvGrpSpPr>
          <p:cNvPr id="175" name="Google Shape;175;p23"/>
          <p:cNvGrpSpPr/>
          <p:nvPr/>
        </p:nvGrpSpPr>
        <p:grpSpPr>
          <a:xfrm>
            <a:off x="6865249" y="2794250"/>
            <a:ext cx="1909200" cy="1909200"/>
            <a:chOff x="6865249" y="2794250"/>
            <a:chExt cx="1909200" cy="1909200"/>
          </a:xfrm>
        </p:grpSpPr>
        <p:sp>
          <p:nvSpPr>
            <p:cNvPr id="176" name="Google Shape;176;p23"/>
            <p:cNvSpPr/>
            <p:nvPr/>
          </p:nvSpPr>
          <p:spPr>
            <a:xfrm>
              <a:off x="6865249" y="2794250"/>
              <a:ext cx="1909200" cy="1909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7160902" y="3402349"/>
              <a:ext cx="13179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Columns</a:t>
              </a:r>
              <a:endParaRPr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178" name="Google Shape;178;p23"/>
          <p:cNvGrpSpPr/>
          <p:nvPr/>
        </p:nvGrpSpPr>
        <p:grpSpPr>
          <a:xfrm>
            <a:off x="3970824" y="2794250"/>
            <a:ext cx="1909200" cy="1909200"/>
            <a:chOff x="3970824" y="2794250"/>
            <a:chExt cx="1909200" cy="1909200"/>
          </a:xfrm>
        </p:grpSpPr>
        <p:sp>
          <p:nvSpPr>
            <p:cNvPr id="179" name="Google Shape;179;p23"/>
            <p:cNvSpPr/>
            <p:nvPr/>
          </p:nvSpPr>
          <p:spPr>
            <a:xfrm>
              <a:off x="3970824" y="2794250"/>
              <a:ext cx="1909200" cy="1909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4160400" y="3402350"/>
              <a:ext cx="1530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Font typeface="Helvetica Neue"/>
                <a:buNone/>
              </a:pPr>
              <a:r>
                <a:rPr b="1" lang="en-GB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Rows</a:t>
              </a:r>
              <a:endParaRPr sz="5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81" name="Google Shape;181;p23"/>
          <p:cNvGraphicFramePr/>
          <p:nvPr/>
        </p:nvGraphicFramePr>
        <p:xfrm>
          <a:off x="84063" y="80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3"/>
          <p:cNvGraphicFramePr/>
          <p:nvPr/>
        </p:nvGraphicFramePr>
        <p:xfrm>
          <a:off x="84075" y="8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1200000"/>
                <a:gridCol w="1200000"/>
                <a:gridCol w="1200000"/>
              </a:tblGrid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3"/>
          <p:cNvGraphicFramePr/>
          <p:nvPr/>
        </p:nvGraphicFramePr>
        <p:xfrm>
          <a:off x="84063" y="80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35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3"/>
          <p:cNvGraphicFramePr/>
          <p:nvPr/>
        </p:nvGraphicFramePr>
        <p:xfrm>
          <a:off x="84075" y="80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{4CF1CFA0-2EAF-4F42-A589-05FE9DD78BA1}</a:tableStyleId>
              </a:tblPr>
              <a:tblGrid>
                <a:gridCol w="3600000"/>
              </a:tblGrid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1238900" y="0"/>
            <a:ext cx="790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Font typeface="Helvetica Neue"/>
              <a:buNone/>
            </a:pPr>
            <a:r>
              <a:rPr b="1" lang="en-GB" sz="41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Candidate/Position</a:t>
            </a:r>
            <a:endParaRPr b="1" sz="41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720975" y="4786530"/>
            <a:ext cx="228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27574"/>
      </a:dk1>
      <a:lt1>
        <a:srgbClr val="750231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