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3" r:id="rId4"/>
    <p:sldId id="268" r:id="rId5"/>
    <p:sldId id="269" r:id="rId6"/>
    <p:sldId id="270" r:id="rId7"/>
    <p:sldId id="256" r:id="rId8"/>
    <p:sldId id="260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28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F62E-BF1E-420B-BC00-E90F91BACBEE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pganow.com/index.php/2017/04/20/filter-market-data-messages-in-an-fpga-part-3/" TargetMode="External"/><Relationship Id="rId3" Type="http://schemas.openxmlformats.org/officeDocument/2006/relationships/hyperlink" Target="https://github.com/fpganow/MarketDat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Based Order Book for NASDAQ ITCH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://fpganow.com/index.php/2017/04/20/filter-market-data-messages-in-an-fpga-part-3/</a:t>
            </a:r>
            <a:endParaRPr lang="en-US" dirty="0" smtClean="0"/>
          </a:p>
          <a:p>
            <a:r>
              <a:rPr lang="en-US" dirty="0" smtClean="0"/>
              <a:t>Source code (</a:t>
            </a:r>
            <a:r>
              <a:rPr lang="en-US" dirty="0" err="1" smtClean="0"/>
              <a:t>Github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https://github.com/fpganow/</a:t>
            </a:r>
            <a:r>
              <a:rPr lang="en-US" dirty="0" smtClean="0">
                <a:hlinkClick r:id="rId3"/>
              </a:rPr>
              <a:t>MarketData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April 21</a:t>
            </a:r>
            <a:r>
              <a:rPr lang="en-US" baseline="30000" dirty="0" smtClean="0"/>
              <a:t>st</a:t>
            </a:r>
            <a:r>
              <a:rPr lang="en-US" dirty="0" smtClean="0"/>
              <a:t>, 2017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john@fpganow.com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777182" y="122024"/>
            <a:ext cx="5017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OrderBook</a:t>
            </a:r>
            <a:r>
              <a:rPr lang="en-US" sz="3200" dirty="0" smtClean="0"/>
              <a:t> with Test Harness</a:t>
            </a:r>
          </a:p>
          <a:p>
            <a:r>
              <a:rPr lang="en-US" sz="3200" dirty="0" smtClean="0"/>
              <a:t>and Details</a:t>
            </a:r>
            <a:endParaRPr lang="en-US" sz="3200" dirty="0"/>
          </a:p>
        </p:txBody>
      </p:sp>
      <p:sp>
        <p:nvSpPr>
          <p:cNvPr id="81" name="Rectangle 80"/>
          <p:cNvSpPr/>
          <p:nvPr/>
        </p:nvSpPr>
        <p:spPr>
          <a:xfrm>
            <a:off x="2370667" y="4932946"/>
            <a:ext cx="6993465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75264" y="1577474"/>
            <a:ext cx="1430421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U8s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9243" y="1556085"/>
            <a:ext cx="1719178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495" y="3392873"/>
            <a:ext cx="1598885" cy="12860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FF0000"/>
                </a:solidFill>
              </a:rPr>
              <a:t>Deserializes</a:t>
            </a:r>
            <a:r>
              <a:rPr lang="en-US" i="1" dirty="0" smtClean="0">
                <a:solidFill>
                  <a:srgbClr val="FF0000"/>
                </a:solidFill>
              </a:rPr>
              <a:t> U8s to </a:t>
            </a:r>
            <a:r>
              <a:rPr lang="en-US" i="1" dirty="0" err="1" smtClean="0">
                <a:solidFill>
                  <a:srgbClr val="FF0000"/>
                </a:solidFill>
              </a:rPr>
              <a:t>OrderBook</a:t>
            </a:r>
            <a:r>
              <a:rPr lang="en-US" i="1" dirty="0" smtClean="0">
                <a:solidFill>
                  <a:srgbClr val="FF0000"/>
                </a:solidFill>
              </a:rPr>
              <a:t> commands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1365" y="3916781"/>
            <a:ext cx="2716463" cy="625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Converts Cluster to 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90624" y="5380246"/>
            <a:ext cx="2756567" cy="10320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Maintains sorted list of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Orders. Sends contents if requested.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5742" y="136980"/>
            <a:ext cx="2228009" cy="1274457"/>
            <a:chOff x="3948544" y="3931822"/>
            <a:chExt cx="3512128" cy="1166177"/>
          </a:xfrm>
        </p:grpSpPr>
        <p:sp>
          <p:nvSpPr>
            <p:cNvPr id="37" name="Rectangle 36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OrderBook</a:t>
              </a:r>
              <a:r>
                <a:rPr lang="en-US" dirty="0" smtClean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3" name="Parallelogram 42"/>
          <p:cNvSpPr/>
          <p:nvPr/>
        </p:nvSpPr>
        <p:spPr>
          <a:xfrm>
            <a:off x="2699702" y="5235642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TS-ORDERBOOK_IN</a:t>
            </a:r>
            <a:endParaRPr lang="en-US" dirty="0"/>
          </a:p>
        </p:txBody>
      </p:sp>
      <p:sp>
        <p:nvSpPr>
          <p:cNvPr id="47" name="Parallelogram 46"/>
          <p:cNvSpPr/>
          <p:nvPr/>
        </p:nvSpPr>
        <p:spPr>
          <a:xfrm>
            <a:off x="6139577" y="5246489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8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1270" y="5078481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FPGA-ITCH-Parser</a:t>
            </a:r>
            <a:endParaRPr lang="en-US" dirty="0"/>
          </a:p>
        </p:txBody>
      </p: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1144490" y="4386511"/>
            <a:ext cx="1446239" cy="667321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25" idx="1"/>
          </p:cNvCxnSpPr>
          <p:nvPr/>
        </p:nvCxnSpPr>
        <p:spPr>
          <a:xfrm>
            <a:off x="4073101" y="5443292"/>
            <a:ext cx="2865935" cy="187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819730" y="2488895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TS-NET_IN</a:t>
            </a:r>
            <a:endParaRPr lang="en-US" dirty="0"/>
          </a:p>
        </p:txBody>
      </p:sp>
      <p:cxnSp>
        <p:nvCxnSpPr>
          <p:cNvPr id="49" name="Elbow Connector 48"/>
          <p:cNvCxnSpPr>
            <a:stCxn id="3" idx="2"/>
            <a:endCxn id="44" idx="0"/>
          </p:cNvCxnSpPr>
          <p:nvPr/>
        </p:nvCxnSpPr>
        <p:spPr>
          <a:xfrm>
            <a:off x="1697799" y="2043643"/>
            <a:ext cx="5159" cy="445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>
            <a:off x="1642606" y="2971704"/>
            <a:ext cx="10253" cy="326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381816" y="3296658"/>
            <a:ext cx="1773140" cy="788734"/>
            <a:chOff x="1381816" y="2860845"/>
            <a:chExt cx="1773140" cy="788734"/>
          </a:xfrm>
        </p:grpSpPr>
        <p:sp>
          <p:nvSpPr>
            <p:cNvPr id="55" name="Rectangle 54"/>
            <p:cNvSpPr/>
            <p:nvPr/>
          </p:nvSpPr>
          <p:spPr>
            <a:xfrm>
              <a:off x="1381816" y="2862488"/>
              <a:ext cx="542085" cy="288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680" y="2865394"/>
              <a:ext cx="508276" cy="3731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88809" y="3355011"/>
              <a:ext cx="290279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09888" y="3342385"/>
              <a:ext cx="334576" cy="2062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2280" y="2860845"/>
              <a:ext cx="1771510" cy="7887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Fpga-Top-Level</a:t>
              </a:r>
              <a:endParaRPr lang="en-US" dirty="0"/>
            </a:p>
          </p:txBody>
        </p:sp>
      </p:grpSp>
      <p:sp>
        <p:nvSpPr>
          <p:cNvPr id="78" name="Parallelogram 77"/>
          <p:cNvSpPr/>
          <p:nvPr/>
        </p:nvSpPr>
        <p:spPr>
          <a:xfrm>
            <a:off x="744877" y="4488755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4506740" y="526411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39036" y="5097195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FPGA-ORDERBOOK</a:t>
            </a:r>
            <a:endParaRPr lang="en-US" dirty="0"/>
          </a:p>
        </p:txBody>
      </p:sp>
      <p:sp>
        <p:nvSpPr>
          <p:cNvPr id="3" name="Predefined Process 2"/>
          <p:cNvSpPr/>
          <p:nvPr/>
        </p:nvSpPr>
        <p:spPr>
          <a:xfrm>
            <a:off x="989272" y="1314457"/>
            <a:ext cx="1417053" cy="729186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64167" y="2495701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Other-Component-2</a:t>
            </a:r>
            <a:endParaRPr lang="en-US" dirty="0"/>
          </a:p>
        </p:txBody>
      </p:sp>
      <p:sp>
        <p:nvSpPr>
          <p:cNvPr id="13" name="Can 12"/>
          <p:cNvSpPr/>
          <p:nvPr/>
        </p:nvSpPr>
        <p:spPr>
          <a:xfrm>
            <a:off x="10654633" y="4780546"/>
            <a:ext cx="914400" cy="1216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SRAM/</a:t>
            </a:r>
          </a:p>
          <a:p>
            <a:pPr algn="ctr"/>
            <a:r>
              <a:rPr lang="en-US" dirty="0" smtClean="0"/>
              <a:t>DRAM</a:t>
            </a:r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>
            <a:off x="8829841" y="521441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16200000">
            <a:off x="6910136" y="3936389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ITCH Parser and </a:t>
            </a:r>
            <a:r>
              <a:rPr lang="en-US" sz="4400" dirty="0" err="1" smtClean="0"/>
              <a:t>OrderBook</a:t>
            </a:r>
            <a:r>
              <a:rPr lang="en-US" sz="4400" dirty="0" smtClean="0"/>
              <a:t> in Production System</a:t>
            </a:r>
            <a:endParaRPr lang="en-US" sz="4400" dirty="0"/>
          </a:p>
        </p:txBody>
      </p:sp>
      <p:cxnSp>
        <p:nvCxnSpPr>
          <p:cNvPr id="28" name="Straight Arrow Connector 6"/>
          <p:cNvCxnSpPr>
            <a:stCxn id="36" idx="1"/>
            <a:endCxn id="29" idx="2"/>
          </p:cNvCxnSpPr>
          <p:nvPr/>
        </p:nvCxnSpPr>
        <p:spPr>
          <a:xfrm rot="10800000">
            <a:off x="5779205" y="2196436"/>
            <a:ext cx="1084962" cy="664077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Parallelogram 28"/>
          <p:cNvSpPr/>
          <p:nvPr/>
        </p:nvSpPr>
        <p:spPr>
          <a:xfrm>
            <a:off x="4073101" y="1955030"/>
            <a:ext cx="1766455" cy="482809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TS-NET_OUT</a:t>
            </a:r>
            <a:endParaRPr lang="en-US" dirty="0"/>
          </a:p>
        </p:txBody>
      </p:sp>
      <p:cxnSp>
        <p:nvCxnSpPr>
          <p:cNvPr id="31" name="Straight Arrow Connector 6"/>
          <p:cNvCxnSpPr>
            <a:stCxn id="29" idx="5"/>
            <a:endCxn id="3" idx="3"/>
          </p:cNvCxnSpPr>
          <p:nvPr/>
        </p:nvCxnSpPr>
        <p:spPr>
          <a:xfrm rot="10800000">
            <a:off x="2406326" y="1679051"/>
            <a:ext cx="1727127" cy="517385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115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multiple securities?</a:t>
            </a:r>
          </a:p>
          <a:p>
            <a:r>
              <a:rPr lang="en-US" dirty="0" smtClean="0"/>
              <a:t>Support more versions of ITCH?</a:t>
            </a:r>
          </a:p>
          <a:p>
            <a:r>
              <a:rPr lang="en-US" dirty="0" smtClean="0"/>
              <a:t>Plug it in to a Trading System?</a:t>
            </a:r>
          </a:p>
          <a:p>
            <a:r>
              <a:rPr lang="en-US" dirty="0" smtClean="0"/>
              <a:t>To be determined…</a:t>
            </a:r>
          </a:p>
        </p:txBody>
      </p:sp>
    </p:spTree>
    <p:extLst>
      <p:ext uri="{BB962C8B-B14F-4D97-AF65-F5344CB8AC3E}">
        <p14:creationId xmlns:p14="http://schemas.microsoft.com/office/powerpoint/2010/main" val="205465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3248526" y="4090742"/>
            <a:ext cx="3074737" cy="1296736"/>
          </a:xfrm>
          <a:prstGeom prst="line">
            <a:avLst/>
          </a:prstGeom>
          <a:ln w="57150">
            <a:prstDash val="lgDashDot"/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1075746"/>
          </a:xfrm>
        </p:spPr>
        <p:txBody>
          <a:bodyPr/>
          <a:lstStyle/>
          <a:p>
            <a:r>
              <a:rPr lang="en-US" dirty="0" smtClean="0"/>
              <a:t>Birds Eye View (30,000 foot view)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6422" y="1564120"/>
            <a:ext cx="2499894" cy="2058737"/>
            <a:chOff x="844885" y="762000"/>
            <a:chExt cx="2376904" cy="2433053"/>
          </a:xfrm>
        </p:grpSpPr>
        <p:sp>
          <p:nvSpPr>
            <p:cNvPr id="5" name="Rectangle 4"/>
            <p:cNvSpPr/>
            <p:nvPr/>
          </p:nvSpPr>
          <p:spPr>
            <a:xfrm>
              <a:off x="844885" y="762000"/>
              <a:ext cx="2376904" cy="5882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ITCH Feed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5400000">
              <a:off x="1109579" y="1088190"/>
              <a:ext cx="1842169" cy="2371557"/>
              <a:chOff x="2130927" y="3970421"/>
              <a:chExt cx="2446421" cy="237155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30927" y="3970421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 Order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0927" y="4569326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Modify Order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30927" y="5168231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Delete Order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30927" y="5767136"/>
                <a:ext cx="2446421" cy="5748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Order Executed</a:t>
                </a:r>
                <a:endParaRPr lang="en-US" dirty="0"/>
              </a:p>
            </p:txBody>
          </p:sp>
        </p:grpSp>
      </p:grpSp>
      <p:sp>
        <p:nvSpPr>
          <p:cNvPr id="11" name="Right Arrow 10"/>
          <p:cNvSpPr/>
          <p:nvPr/>
        </p:nvSpPr>
        <p:spPr>
          <a:xfrm>
            <a:off x="4064001" y="2125594"/>
            <a:ext cx="2606842" cy="828840"/>
          </a:xfrm>
          <a:prstGeom prst="rightArrow">
            <a:avLst>
              <a:gd name="adj1" fmla="val 29241"/>
              <a:gd name="adj2" fmla="val 7021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6924843" y="1644331"/>
            <a:ext cx="2620210" cy="1871579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422316" y="5815267"/>
            <a:ext cx="2740526" cy="668421"/>
          </a:xfrm>
          <a:prstGeom prst="line">
            <a:avLst/>
          </a:prstGeom>
          <a:ln w="57150">
            <a:prstDash val="lgDashDot"/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42526" y="4023899"/>
            <a:ext cx="2192421" cy="2486526"/>
          </a:xfrm>
          <a:prstGeom prst="roundRect">
            <a:avLst>
              <a:gd name="adj" fmla="val 5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390110" y="4344741"/>
            <a:ext cx="1564105" cy="842211"/>
          </a:xfrm>
          <a:prstGeom prst="roundRect">
            <a:avLst/>
          </a:prstGeom>
          <a:solidFill>
            <a:schemeClr val="bg1"/>
          </a:solidFill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ITCH PARSER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5375" y="5406193"/>
            <a:ext cx="1564105" cy="842211"/>
          </a:xfrm>
          <a:prstGeom prst="roundRect">
            <a:avLst/>
          </a:prstGeom>
          <a:solidFill>
            <a:schemeClr val="bg1"/>
          </a:solidFill>
          <a:ln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ORDER BOOK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1676250" y="4344741"/>
            <a:ext cx="2633729" cy="2130926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FPGA-based </a:t>
            </a:r>
            <a:r>
              <a:rPr lang="en-US" dirty="0" err="1" smtClean="0"/>
              <a:t>OrderBook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ITCH Parser</a:t>
            </a:r>
          </a:p>
          <a:p>
            <a:pPr lvl="1"/>
            <a:r>
              <a:rPr lang="en-US" dirty="0" smtClean="0"/>
              <a:t>Can swap out with a different format, i.e. BATS…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Order Book</a:t>
            </a:r>
          </a:p>
          <a:p>
            <a:pPr lvl="1"/>
            <a:r>
              <a:rPr lang="en-US" dirty="0" smtClean="0"/>
              <a:t>Maintains a sorted list of orders</a:t>
            </a:r>
          </a:p>
          <a:p>
            <a:pPr lvl="1"/>
            <a:r>
              <a:rPr lang="en-US" dirty="0" smtClean="0"/>
              <a:t>Backed by any type of FPGA memory</a:t>
            </a:r>
          </a:p>
          <a:p>
            <a:pPr lvl="2"/>
            <a:r>
              <a:rPr lang="en-US" dirty="0" smtClean="0"/>
              <a:t>SRAM, DRAM</a:t>
            </a:r>
          </a:p>
          <a:p>
            <a:pPr lvl="1"/>
            <a:r>
              <a:rPr lang="en-US" dirty="0" smtClean="0"/>
              <a:t>Different sizes and types of memory provide different performance</a:t>
            </a:r>
          </a:p>
          <a:p>
            <a:pPr lvl="2"/>
            <a:r>
              <a:rPr lang="en-US" dirty="0" smtClean="0"/>
              <a:t>Depends on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868941"/>
          </a:xfrm>
        </p:spPr>
        <p:txBody>
          <a:bodyPr/>
          <a:lstStyle/>
          <a:p>
            <a:r>
              <a:rPr lang="en-US" dirty="0" smtClean="0"/>
              <a:t>ITCH Parser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12368" y="2551347"/>
            <a:ext cx="2767263" cy="2807365"/>
            <a:chOff x="4157579" y="2005266"/>
            <a:chExt cx="2767263" cy="2807365"/>
          </a:xfrm>
        </p:grpSpPr>
        <p:sp>
          <p:nvSpPr>
            <p:cNvPr id="14" name="Rounded Rectangle 13"/>
            <p:cNvSpPr/>
            <p:nvPr/>
          </p:nvSpPr>
          <p:spPr>
            <a:xfrm>
              <a:off x="4157579" y="2005266"/>
              <a:ext cx="2767263" cy="2807365"/>
            </a:xfrm>
            <a:prstGeom prst="roundRect">
              <a:avLst>
                <a:gd name="adj" fmla="val 51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19058" y="2473164"/>
              <a:ext cx="1564105" cy="842211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FILTER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24428" y="3641561"/>
              <a:ext cx="1564105" cy="842211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NORMALIZE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950495" y="1248617"/>
            <a:ext cx="10515600" cy="106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Input:</a:t>
            </a:r>
            <a:r>
              <a:rPr lang="en-US" sz="2400" dirty="0" smtClean="0"/>
              <a:t> NASDAQ ITCH 4.1 Market Data Feed</a:t>
            </a:r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Filtered Commands for OrderBook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536985" y="3089188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1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536985" y="3509232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2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536985" y="3929276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3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536985" y="4349321"/>
            <a:ext cx="957626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MSG 4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809270" y="3414774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9809270" y="3758791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9809270" y="4102807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2655754" y="3592546"/>
            <a:ext cx="1895470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751637" y="3638328"/>
            <a:ext cx="1895470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70"/>
            <a:ext cx="10515600" cy="868941"/>
          </a:xfrm>
        </p:spPr>
        <p:txBody>
          <a:bodyPr/>
          <a:lstStyle/>
          <a:p>
            <a:r>
              <a:rPr lang="en-US" dirty="0" smtClean="0"/>
              <a:t>OrderBook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53353" y="908045"/>
            <a:ext cx="10515600" cy="106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Input:</a:t>
            </a:r>
            <a:r>
              <a:rPr lang="en-US" sz="2400" dirty="0" smtClean="0"/>
              <a:t> Array of OrderBook Commands</a:t>
            </a:r>
          </a:p>
          <a:p>
            <a:r>
              <a:rPr lang="en-US" sz="2400" b="1" dirty="0" smtClean="0"/>
              <a:t>Output:</a:t>
            </a:r>
            <a:r>
              <a:rPr lang="en-US" sz="2400" dirty="0" smtClean="0"/>
              <a:t> One or more Orders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2952" y="2212900"/>
            <a:ext cx="3395258" cy="2517668"/>
            <a:chOff x="2426576" y="2702517"/>
            <a:chExt cx="3395258" cy="2517668"/>
          </a:xfrm>
        </p:grpSpPr>
        <p:sp>
          <p:nvSpPr>
            <p:cNvPr id="10" name="Rounded Rectangle 9"/>
            <p:cNvSpPr/>
            <p:nvPr/>
          </p:nvSpPr>
          <p:spPr>
            <a:xfrm>
              <a:off x="2426576" y="2702517"/>
              <a:ext cx="3395258" cy="2517668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ORDER BOOK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83250" y="3136697"/>
              <a:ext cx="1166497" cy="611325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UPDATE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3265" y="3141686"/>
              <a:ext cx="1397316" cy="568907"/>
            </a:xfrm>
            <a:prstGeom prst="roundRect">
              <a:avLst/>
            </a:prstGeom>
            <a:solidFill>
              <a:schemeClr val="bg1"/>
            </a:solidFill>
            <a:ln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DUMP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72187" y="3927667"/>
              <a:ext cx="1521412" cy="1008065"/>
              <a:chOff x="3775244" y="4243138"/>
              <a:chExt cx="1638967" cy="1080168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75244" y="4243138"/>
                <a:ext cx="1638967" cy="3422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/>
                    </a:solidFill>
                  </a:rPr>
                  <a:t>ORDERS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80592" y="4612106"/>
                <a:ext cx="1633619" cy="342232"/>
                <a:chOff x="3780592" y="4588043"/>
                <a:chExt cx="1339513" cy="342232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3780592" y="4588043"/>
                  <a:ext cx="6176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2"/>
                      </a:solidFill>
                    </a:rPr>
                    <a:t>BUY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4400886" y="4588043"/>
                  <a:ext cx="7192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2"/>
                      </a:solidFill>
                    </a:rPr>
                    <a:t>SELL</a:t>
                  </a:r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85939" y="4981074"/>
                <a:ext cx="1628272" cy="342232"/>
                <a:chOff x="3780592" y="4588043"/>
                <a:chExt cx="1339513" cy="342232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780592" y="4588043"/>
                  <a:ext cx="6176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2"/>
                      </a:solidFill>
                    </a:rPr>
                    <a:t>100 @100.53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00886" y="4588043"/>
                  <a:ext cx="719219" cy="34223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>
                      <a:solidFill>
                        <a:schemeClr val="tx2"/>
                      </a:solidFill>
                    </a:rPr>
                    <a:t>200 @100.52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sp>
        <p:nvSpPr>
          <p:cNvPr id="17" name="Explosion 2 16"/>
          <p:cNvSpPr/>
          <p:nvPr/>
        </p:nvSpPr>
        <p:spPr>
          <a:xfrm>
            <a:off x="8412424" y="3939977"/>
            <a:ext cx="3660823" cy="2420355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MicroBlaze</a:t>
            </a:r>
            <a:endParaRPr lang="en-US" dirty="0"/>
          </a:p>
        </p:txBody>
      </p:sp>
      <p:sp>
        <p:nvSpPr>
          <p:cNvPr id="18" name="Explosion 2 17"/>
          <p:cNvSpPr/>
          <p:nvPr/>
        </p:nvSpPr>
        <p:spPr>
          <a:xfrm>
            <a:off x="8701568" y="349777"/>
            <a:ext cx="3082537" cy="2500202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Host/x86</a:t>
            </a:r>
            <a:endParaRPr lang="en-US" dirty="0"/>
          </a:p>
        </p:txBody>
      </p:sp>
      <p:sp>
        <p:nvSpPr>
          <p:cNvPr id="20" name="Explosion 2 19"/>
          <p:cNvSpPr/>
          <p:nvPr/>
        </p:nvSpPr>
        <p:spPr>
          <a:xfrm>
            <a:off x="5565606" y="5521158"/>
            <a:ext cx="2846818" cy="129799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(Your Choice)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348210" y="2380208"/>
            <a:ext cx="1556161" cy="572534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79641" y="4721005"/>
            <a:ext cx="1072181" cy="949984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48210" y="3581496"/>
            <a:ext cx="1890371" cy="1007436"/>
          </a:xfrm>
          <a:prstGeom prst="straightConnector1">
            <a:avLst/>
          </a:prstGeom>
          <a:ln w="635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8284" y="3118414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338284" y="3462431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38284" y="3806447"/>
            <a:ext cx="1656825" cy="2581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OrderBook</a:t>
            </a:r>
            <a:r>
              <a:rPr lang="en-US" sz="1200" dirty="0" smtClean="0"/>
              <a:t> Command</a:t>
            </a:r>
            <a:endParaRPr lang="en-US" sz="1200" dirty="0"/>
          </a:p>
        </p:txBody>
      </p:sp>
      <p:sp>
        <p:nvSpPr>
          <p:cNvPr id="35" name="Right Arrow 34"/>
          <p:cNvSpPr/>
          <p:nvPr/>
        </p:nvSpPr>
        <p:spPr>
          <a:xfrm>
            <a:off x="2130392" y="3247510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Each Component Individually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each component inside the FPGA and test</a:t>
            </a:r>
          </a:p>
          <a:p>
            <a:r>
              <a:rPr lang="en-US" dirty="0" smtClean="0"/>
              <a:t>Inject known inputs via a Test Harness</a:t>
            </a:r>
          </a:p>
          <a:p>
            <a:r>
              <a:rPr lang="en-US" dirty="0" smtClean="0"/>
              <a:t>Collect results and compare against expected results – via the Test Harness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31627" y="4772207"/>
            <a:ext cx="1235323" cy="69895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8152024" y="4880654"/>
            <a:ext cx="1192002" cy="625159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5510" y="4880654"/>
            <a:ext cx="1307757" cy="70939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Harness</a:t>
            </a:r>
            <a:endParaRPr lang="en-US" sz="1200" dirty="0"/>
          </a:p>
        </p:txBody>
      </p:sp>
      <p:sp>
        <p:nvSpPr>
          <p:cNvPr id="20" name="Right Arrow 19"/>
          <p:cNvSpPr/>
          <p:nvPr/>
        </p:nvSpPr>
        <p:spPr>
          <a:xfrm>
            <a:off x="2690957" y="4880656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245237" y="4880654"/>
            <a:ext cx="1706567" cy="482067"/>
          </a:xfrm>
          <a:prstGeom prst="rightArrow">
            <a:avLst>
              <a:gd name="adj1" fmla="val 29241"/>
              <a:gd name="adj2" fmla="val 518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77301" y="3472226"/>
            <a:ext cx="1228200" cy="5941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Validation</a:t>
            </a:r>
            <a:endParaRPr lang="en-US" sz="1200" dirty="0"/>
          </a:p>
        </p:txBody>
      </p:sp>
      <p:cxnSp>
        <p:nvCxnSpPr>
          <p:cNvPr id="23" name="Curved Connector 22"/>
          <p:cNvCxnSpPr>
            <a:stCxn id="22" idx="1"/>
          </p:cNvCxnSpPr>
          <p:nvPr/>
        </p:nvCxnSpPr>
        <p:spPr>
          <a:xfrm rot="10800000" flipH="1" flipV="1">
            <a:off x="4677301" y="3769318"/>
            <a:ext cx="144230" cy="1111336"/>
          </a:xfrm>
          <a:prstGeom prst="curvedConnector4">
            <a:avLst>
              <a:gd name="adj1" fmla="val -158497"/>
              <a:gd name="adj2" fmla="val 63366"/>
            </a:avLst>
          </a:prstGeom>
          <a:ln w="698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2" idx="3"/>
          </p:cNvCxnSpPr>
          <p:nvPr/>
        </p:nvCxnSpPr>
        <p:spPr>
          <a:xfrm flipH="1">
            <a:off x="5768127" y="3769318"/>
            <a:ext cx="137374" cy="1111336"/>
          </a:xfrm>
          <a:prstGeom prst="curvedConnector4">
            <a:avLst>
              <a:gd name="adj1" fmla="val -166407"/>
              <a:gd name="adj2" fmla="val 63366"/>
            </a:avLst>
          </a:prstGeom>
          <a:ln w="698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FPGA-ITCH-Parser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1543233"/>
            <a:ext cx="1871831" cy="582717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9683" y="5202420"/>
            <a:ext cx="1578512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61782"/>
            <a:ext cx="468707" cy="158895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1588086"/>
            <a:ext cx="1073727" cy="481511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1738176"/>
            <a:ext cx="1835727" cy="3161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4194455" y="1917907"/>
            <a:ext cx="736064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52070" y="3461058"/>
            <a:ext cx="703840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59981" y="3487868"/>
            <a:ext cx="706243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4093038"/>
            <a:ext cx="3512128" cy="58590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528413" y="1852580"/>
            <a:ext cx="741160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ITCH Parser with Test Harness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122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ItchParser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359237"/>
            <a:ext cx="1871831" cy="829945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7378" y="5200114"/>
            <a:ext cx="1583123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50011"/>
            <a:ext cx="468707" cy="1600724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Direct Access Storage 41"/>
          <p:cNvSpPr/>
          <p:nvPr/>
        </p:nvSpPr>
        <p:spPr>
          <a:xfrm>
            <a:off x="1847272" y="404090"/>
            <a:ext cx="1073727" cy="685800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4" name="Parallelogram 43"/>
          <p:cNvSpPr/>
          <p:nvPr/>
        </p:nvSpPr>
        <p:spPr>
          <a:xfrm>
            <a:off x="3105730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389909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554180"/>
            <a:ext cx="1835727" cy="450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3960310" y="1214203"/>
            <a:ext cx="1204355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17746" y="3025824"/>
            <a:ext cx="772489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24832" y="3053459"/>
            <a:ext cx="776541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3691198"/>
            <a:ext cx="3512128" cy="98774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ItchParser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293187" y="1147796"/>
            <a:ext cx="1211612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311605" y="5256094"/>
            <a:ext cx="1766455" cy="31853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TS-FEED_IN</a:t>
            </a:r>
            <a:endParaRPr lang="en-US" dirty="0"/>
          </a:p>
        </p:txBody>
      </p:sp>
      <p:sp>
        <p:nvSpPr>
          <p:cNvPr id="79" name="Parallelogram 78"/>
          <p:cNvSpPr/>
          <p:nvPr/>
        </p:nvSpPr>
        <p:spPr>
          <a:xfrm>
            <a:off x="6258004" y="5256094"/>
            <a:ext cx="2017049" cy="326554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TS-FEED_OUT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777182" y="122024"/>
            <a:ext cx="5111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ITCH Parser with Test Harness</a:t>
            </a:r>
          </a:p>
          <a:p>
            <a:r>
              <a:rPr lang="en-US" sz="3200" dirty="0" smtClean="0"/>
              <a:t>and Details</a:t>
            </a:r>
            <a:endParaRPr lang="en-US" sz="3200" dirty="0"/>
          </a:p>
        </p:txBody>
      </p:sp>
      <p:sp>
        <p:nvSpPr>
          <p:cNvPr id="81" name="Rectangle 80"/>
          <p:cNvSpPr/>
          <p:nvPr/>
        </p:nvSpPr>
        <p:spPr>
          <a:xfrm>
            <a:off x="3114842" y="4932946"/>
            <a:ext cx="5387474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75264" y="1577474"/>
            <a:ext cx="1430421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U8s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69243" y="1556085"/>
            <a:ext cx="1719178" cy="4411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71542" y="3957660"/>
            <a:ext cx="1430421" cy="556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Passes Array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As 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51365" y="3916781"/>
            <a:ext cx="2716463" cy="625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Converts Cluster to array of U64s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19433" y="5518485"/>
            <a:ext cx="2756567" cy="10320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Parses NASDAQ Itch feed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In to OrderBook-Command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Cluster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8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7998" y="5885924"/>
            <a:ext cx="1871831" cy="7296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7998" y="1543233"/>
            <a:ext cx="1871831" cy="582717"/>
            <a:chOff x="4767998" y="359237"/>
            <a:chExt cx="1871831" cy="829945"/>
          </a:xfrm>
        </p:grpSpPr>
        <p:sp>
          <p:nvSpPr>
            <p:cNvPr id="73" name="Rectangle 72"/>
            <p:cNvSpPr/>
            <p:nvPr/>
          </p:nvSpPr>
          <p:spPr>
            <a:xfrm>
              <a:off x="5896429" y="743858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69758" y="751115"/>
              <a:ext cx="732514" cy="4344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67998" y="359237"/>
              <a:ext cx="1871831" cy="8299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26" name="Straight Arrow Connector 6"/>
          <p:cNvCxnSpPr>
            <a:stCxn id="61" idx="2"/>
            <a:endCxn id="4" idx="1"/>
          </p:cNvCxnSpPr>
          <p:nvPr/>
        </p:nvCxnSpPr>
        <p:spPr>
          <a:xfrm rot="16200000" flipH="1">
            <a:off x="3719683" y="5202420"/>
            <a:ext cx="1578512" cy="518118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6"/>
          <p:cNvCxnSpPr>
            <a:stCxn id="4" idx="3"/>
            <a:endCxn id="62" idx="2"/>
          </p:cNvCxnSpPr>
          <p:nvPr/>
        </p:nvCxnSpPr>
        <p:spPr>
          <a:xfrm flipV="1">
            <a:off x="6639829" y="4661782"/>
            <a:ext cx="468707" cy="158895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4" name="Parallelogram 43"/>
          <p:cNvSpPr/>
          <p:nvPr/>
        </p:nvSpPr>
        <p:spPr>
          <a:xfrm>
            <a:off x="3105730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HT-TEST_IN</a:t>
            </a:r>
            <a:endParaRPr lang="en-US" dirty="0"/>
          </a:p>
        </p:txBody>
      </p:sp>
      <p:sp>
        <p:nvSpPr>
          <p:cNvPr id="45" name="Parallelogram 44"/>
          <p:cNvSpPr/>
          <p:nvPr/>
        </p:nvSpPr>
        <p:spPr>
          <a:xfrm>
            <a:off x="6585685" y="2859467"/>
            <a:ext cx="1766455" cy="53109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TH-TEST_OUT</a:t>
            </a:r>
            <a:endParaRPr lang="en-US" sz="1600" dirty="0"/>
          </a:p>
        </p:txBody>
      </p:sp>
      <p:sp>
        <p:nvSpPr>
          <p:cNvPr id="46" name="Left-Right Arrow 45"/>
          <p:cNvSpPr/>
          <p:nvPr/>
        </p:nvSpPr>
        <p:spPr>
          <a:xfrm>
            <a:off x="2920999" y="1738176"/>
            <a:ext cx="1835727" cy="31614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74" idx="2"/>
            <a:endCxn id="44" idx="0"/>
          </p:cNvCxnSpPr>
          <p:nvPr/>
        </p:nvCxnSpPr>
        <p:spPr>
          <a:xfrm rot="5400000">
            <a:off x="4194455" y="1917907"/>
            <a:ext cx="736064" cy="11470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55" idx="0"/>
          </p:cNvCxnSpPr>
          <p:nvPr/>
        </p:nvCxnSpPr>
        <p:spPr>
          <a:xfrm rot="16200000" flipH="1">
            <a:off x="3852070" y="3461058"/>
            <a:ext cx="703840" cy="562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6" idx="0"/>
            <a:endCxn id="45" idx="4"/>
          </p:cNvCxnSpPr>
          <p:nvPr/>
        </p:nvCxnSpPr>
        <p:spPr>
          <a:xfrm rot="5400000" flipH="1" flipV="1">
            <a:off x="6859981" y="3487868"/>
            <a:ext cx="706243" cy="511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8544" y="4093038"/>
            <a:ext cx="3512128" cy="585909"/>
            <a:chOff x="3948544" y="3931822"/>
            <a:chExt cx="3512128" cy="1166177"/>
          </a:xfrm>
        </p:grpSpPr>
        <p:sp>
          <p:nvSpPr>
            <p:cNvPr id="55" name="Rectangle 54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Fpga</a:t>
              </a:r>
              <a:r>
                <a:rPr lang="en-US" dirty="0" smtClean="0"/>
                <a:t>-</a:t>
              </a:r>
              <a:r>
                <a:rPr lang="en-US" dirty="0" err="1" smtClean="0"/>
                <a:t>OrderBook</a:t>
              </a:r>
              <a:r>
                <a:rPr lang="en-US" dirty="0" smtClean="0"/>
                <a:t>-Test-Harness</a:t>
              </a:r>
              <a:endParaRPr lang="en-US" dirty="0"/>
            </a:p>
          </p:txBody>
        </p:sp>
      </p:grpSp>
      <p:cxnSp>
        <p:nvCxnSpPr>
          <p:cNvPr id="68" name="Elbow Connector 67"/>
          <p:cNvCxnSpPr>
            <a:stCxn id="45" idx="1"/>
            <a:endCxn id="73" idx="2"/>
          </p:cNvCxnSpPr>
          <p:nvPr/>
        </p:nvCxnSpPr>
        <p:spPr>
          <a:xfrm rot="16200000" flipV="1">
            <a:off x="6528413" y="1852580"/>
            <a:ext cx="741160" cy="12726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2699702" y="5235642"/>
            <a:ext cx="2578510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TS-ORDERBOOK_IN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541558" y="4932946"/>
            <a:ext cx="6653242" cy="1804737"/>
          </a:xfrm>
          <a:prstGeom prst="rect">
            <a:avLst/>
          </a:prstGeom>
          <a:noFill/>
          <a:ln w="9525" cmpd="sng"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694930" y="6280490"/>
            <a:ext cx="176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Unit under test</a:t>
            </a:r>
            <a:endParaRPr lang="en-US" sz="20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38200" y="227270"/>
            <a:ext cx="10515600" cy="86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OrderBook</a:t>
            </a:r>
            <a:r>
              <a:rPr lang="en-US" sz="4400" dirty="0" smtClean="0"/>
              <a:t> with Test Harness</a:t>
            </a:r>
            <a:endParaRPr lang="en-US" sz="4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26734" y="1350210"/>
            <a:ext cx="2228009" cy="1274457"/>
            <a:chOff x="3948544" y="3931822"/>
            <a:chExt cx="3512128" cy="1166177"/>
          </a:xfrm>
        </p:grpSpPr>
        <p:sp>
          <p:nvSpPr>
            <p:cNvPr id="31" name="Rectangle 30"/>
            <p:cNvSpPr/>
            <p:nvPr/>
          </p:nvSpPr>
          <p:spPr>
            <a:xfrm>
              <a:off x="3948544" y="3934526"/>
              <a:ext cx="1073730" cy="4741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53909" y="3939310"/>
              <a:ext cx="1006763" cy="614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62396" y="4745180"/>
              <a:ext cx="57496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7182" y="4724399"/>
              <a:ext cx="662707" cy="339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49464" y="3931822"/>
              <a:ext cx="3508899" cy="11661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OrderBook</a:t>
              </a:r>
              <a:r>
                <a:rPr lang="en-US" dirty="0" smtClean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err="1"/>
                <a:t>OrderBook</a:t>
              </a:r>
              <a:r>
                <a:rPr lang="en-US" dirty="0"/>
                <a:t> Command</a:t>
              </a:r>
            </a:p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7" name="Parallelogram 36"/>
          <p:cNvSpPr/>
          <p:nvPr/>
        </p:nvSpPr>
        <p:spPr>
          <a:xfrm>
            <a:off x="6079067" y="5235642"/>
            <a:ext cx="2827866" cy="517297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TS-ORDERBOOK_OUT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7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543</Words>
  <Application>Microsoft Macintosh PowerPoint</Application>
  <PresentationFormat>Custom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FPGA Based Order Book for NASDAQ ITCH 4.1</vt:lpstr>
      <vt:lpstr>Birds Eye View (30,000 foot view)</vt:lpstr>
      <vt:lpstr>Components of an FPGA-based OrderBook</vt:lpstr>
      <vt:lpstr>ITCH Parser</vt:lpstr>
      <vt:lpstr>OrderBook</vt:lpstr>
      <vt:lpstr>Testing Each Component Individually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64</cp:revision>
  <dcterms:created xsi:type="dcterms:W3CDTF">2017-03-20T23:20:21Z</dcterms:created>
  <dcterms:modified xsi:type="dcterms:W3CDTF">2017-04-24T03:22:39Z</dcterms:modified>
</cp:coreProperties>
</file>