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9" r:id="rId3"/>
    <p:sldId id="301" r:id="rId4"/>
    <p:sldId id="292" r:id="rId5"/>
    <p:sldId id="282" r:id="rId6"/>
    <p:sldId id="284" r:id="rId7"/>
    <p:sldId id="285" r:id="rId8"/>
    <p:sldId id="291" r:id="rId9"/>
    <p:sldId id="287" r:id="rId10"/>
    <p:sldId id="290" r:id="rId11"/>
    <p:sldId id="294" r:id="rId12"/>
    <p:sldId id="295" r:id="rId13"/>
    <p:sldId id="265" r:id="rId14"/>
    <p:sldId id="299" r:id="rId15"/>
    <p:sldId id="296" r:id="rId16"/>
    <p:sldId id="297" r:id="rId17"/>
    <p:sldId id="266" r:id="rId18"/>
    <p:sldId id="267" r:id="rId19"/>
    <p:sldId id="276" r:id="rId20"/>
    <p:sldId id="268" r:id="rId21"/>
    <p:sldId id="270" r:id="rId22"/>
    <p:sldId id="302" r:id="rId23"/>
    <p:sldId id="300" r:id="rId24"/>
    <p:sldId id="279" r:id="rId25"/>
    <p:sldId id="307" r:id="rId26"/>
    <p:sldId id="309" r:id="rId27"/>
    <p:sldId id="304" r:id="rId28"/>
    <p:sldId id="305" r:id="rId29"/>
    <p:sldId id="306" r:id="rId30"/>
    <p:sldId id="310" r:id="rId31"/>
    <p:sldId id="30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1447" autoAdjust="0"/>
  </p:normalViewPr>
  <p:slideViewPr>
    <p:cSldViewPr>
      <p:cViewPr varScale="1">
        <p:scale>
          <a:sx n="57" d="100"/>
          <a:sy n="57" d="100"/>
        </p:scale>
        <p:origin x="-1728" y="-78"/>
      </p:cViewPr>
      <p:guideLst>
        <p:guide orient="horz" pos="2160"/>
        <p:guide pos="2880"/>
      </p:guideLst>
    </p:cSldViewPr>
  </p:slideViewPr>
  <p:outlineViewPr>
    <p:cViewPr>
      <p:scale>
        <a:sx n="33" d="100"/>
        <a:sy n="33" d="100"/>
      </p:scale>
      <p:origin x="0" y="820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8C24F-418A-4C76-964F-ECF8B4C1FC01}" type="datetimeFigureOut">
              <a:rPr lang="zh-CN" altLang="en-US" smtClean="0"/>
              <a:pPr/>
              <a:t>2012/5/8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56AC0-EA62-4050-974D-97C26F6FA0E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闯红灯</a:t>
            </a:r>
            <a:endParaRPr lang="en-US" altLang="zh-CN" dirty="0" smtClean="0"/>
          </a:p>
          <a:p>
            <a:r>
              <a:rPr lang="zh-CN" altLang="en-US" dirty="0" smtClean="0"/>
              <a:t>超速</a:t>
            </a:r>
            <a:endParaRPr lang="en-US" altLang="zh-CN" dirty="0" smtClean="0"/>
          </a:p>
          <a:p>
            <a:r>
              <a:rPr lang="zh-CN" altLang="en-US" dirty="0" smtClean="0"/>
              <a:t>压双黄线</a:t>
            </a:r>
            <a:endParaRPr lang="en-US" altLang="zh-CN" dirty="0" smtClean="0"/>
          </a:p>
          <a:p>
            <a:r>
              <a:rPr lang="zh-CN" altLang="en-US" dirty="0" smtClean="0"/>
              <a:t>违停</a:t>
            </a:r>
            <a:endParaRPr lang="en-US" altLang="zh-CN" dirty="0" smtClean="0"/>
          </a:p>
          <a:p>
            <a:r>
              <a:rPr lang="zh-CN" altLang="en-US" dirty="0" smtClean="0"/>
              <a:t>酒后驾车</a:t>
            </a:r>
            <a:endParaRPr lang="en-US" altLang="zh-CN" dirty="0" smtClean="0"/>
          </a:p>
          <a:p>
            <a:r>
              <a:rPr lang="zh-CN" altLang="en-US" dirty="0" smtClean="0"/>
              <a:t>随意变道</a:t>
            </a:r>
            <a:endParaRPr lang="en-US" altLang="zh-CN" dirty="0" smtClean="0"/>
          </a:p>
          <a:p>
            <a:r>
              <a:rPr lang="zh-CN" altLang="en-US" dirty="0" smtClean="0"/>
              <a:t>乱按喇叭</a:t>
            </a:r>
            <a:endParaRPr lang="en-US" altLang="zh-CN" dirty="0" smtClean="0"/>
          </a:p>
          <a:p>
            <a:r>
              <a:rPr lang="zh-CN" altLang="en-US" dirty="0" smtClean="0"/>
              <a:t>不系安全带</a:t>
            </a:r>
            <a:endParaRPr lang="en-US" altLang="zh-CN" dirty="0" smtClean="0"/>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针对以上的问题最直接的方法是交警人工执法，抄牌或者十字路口指挥。</a:t>
            </a:r>
            <a:endParaRPr lang="en-US" altLang="zh-CN" dirty="0" smtClean="0"/>
          </a:p>
          <a:p>
            <a:pPr>
              <a:buNone/>
            </a:pPr>
            <a:endParaRPr lang="en-US" altLang="zh-CN" dirty="0" smtClean="0"/>
          </a:p>
          <a:p>
            <a:pPr>
              <a:buNone/>
            </a:pPr>
            <a:r>
              <a:rPr lang="zh-CN" altLang="en-US" dirty="0" smtClean="0"/>
              <a:t>相当于人工测试，存在的问题：</a:t>
            </a:r>
            <a:endParaRPr lang="en-US" altLang="zh-CN" dirty="0" smtClean="0"/>
          </a:p>
          <a:p>
            <a:pPr>
              <a:buFontTx/>
              <a:buChar char="-"/>
            </a:pPr>
            <a:r>
              <a:rPr lang="zh-CN" altLang="en-US" dirty="0" smtClean="0"/>
              <a:t>人力有限，测试的范围和频度也有限</a:t>
            </a:r>
            <a:endParaRPr lang="en-US" altLang="zh-CN" dirty="0" smtClean="0"/>
          </a:p>
          <a:p>
            <a:pPr>
              <a:buFontTx/>
              <a:buChar char="-"/>
            </a:pPr>
            <a:r>
              <a:rPr lang="zh-CN" altLang="en-US" dirty="0" smtClean="0"/>
              <a:t>依赖于人的判断</a:t>
            </a:r>
            <a:endParaRPr lang="en-US" altLang="zh-CN" dirty="0" smtClean="0"/>
          </a:p>
          <a:p>
            <a:pPr>
              <a:buFontTx/>
              <a:buChar char="-"/>
            </a:pPr>
            <a:r>
              <a:rPr lang="zh-CN" altLang="en-US" dirty="0" smtClean="0"/>
              <a:t>投入很大，效率不高</a:t>
            </a:r>
            <a:endParaRPr lang="en-US" altLang="zh-CN" dirty="0" smtClean="0"/>
          </a:p>
          <a:p>
            <a:pPr>
              <a:buNone/>
            </a:pPr>
            <a:endParaRPr lang="en-US" altLang="zh-CN" dirty="0" smtClean="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系统自动监控</a:t>
            </a:r>
            <a:endParaRPr lang="en-US" altLang="zh-CN" dirty="0" smtClean="0"/>
          </a:p>
          <a:p>
            <a:pPr>
              <a:buNone/>
            </a:pPr>
            <a:r>
              <a:rPr lang="zh-CN" altLang="en-US" dirty="0" smtClean="0"/>
              <a:t>摄像头，测试仪器</a:t>
            </a:r>
            <a:endParaRPr lang="en-US" altLang="zh-CN" dirty="0" smtClean="0"/>
          </a:p>
          <a:p>
            <a:pPr>
              <a:buNone/>
            </a:pPr>
            <a:endParaRPr lang="en-US" altLang="zh-CN" dirty="0" smtClean="0"/>
          </a:p>
          <a:p>
            <a:pPr>
              <a:buNone/>
            </a:pPr>
            <a:r>
              <a:rPr lang="zh-CN" altLang="en-US" dirty="0" smtClean="0"/>
              <a:t>好处：</a:t>
            </a:r>
            <a:endParaRPr lang="en-US" altLang="zh-CN" dirty="0" smtClean="0"/>
          </a:p>
          <a:p>
            <a:pPr>
              <a:buNone/>
            </a:pPr>
            <a:r>
              <a:rPr lang="en-US" altLang="zh-CN" dirty="0" smtClean="0"/>
              <a:t>-</a:t>
            </a:r>
            <a:r>
              <a:rPr lang="zh-CN" altLang="en-US" dirty="0" smtClean="0"/>
              <a:t>无人值守</a:t>
            </a:r>
            <a:endParaRPr lang="en-US" altLang="zh-CN" dirty="0" smtClean="0"/>
          </a:p>
          <a:p>
            <a:pPr>
              <a:buNone/>
            </a:pPr>
            <a:r>
              <a:rPr lang="en-US" altLang="zh-CN" dirty="0" smtClean="0"/>
              <a:t>-</a:t>
            </a:r>
            <a:r>
              <a:rPr lang="zh-CN" altLang="en-US" dirty="0" smtClean="0"/>
              <a:t>能及时有效的发现问题</a:t>
            </a:r>
            <a:endParaRPr lang="en-US" altLang="zh-CN" dirty="0" smtClean="0"/>
          </a:p>
          <a:p>
            <a:pPr>
              <a:buNone/>
            </a:pPr>
            <a:r>
              <a:rPr lang="en-US" altLang="zh-CN" dirty="0" smtClean="0"/>
              <a:t>-</a:t>
            </a:r>
            <a:r>
              <a:rPr lang="zh-CN" altLang="en-US" dirty="0" smtClean="0"/>
              <a:t>监控的力度比较大，持续不断的监控</a:t>
            </a:r>
            <a:endParaRPr lang="en-US" altLang="zh-CN" dirty="0" smtClean="0"/>
          </a:p>
          <a:p>
            <a:pPr>
              <a:buNone/>
            </a:pPr>
            <a:r>
              <a:rPr lang="zh-CN" altLang="en-US" b="1" dirty="0" smtClean="0"/>
              <a:t>快速、准确、高效的发现了问题！</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光检测出来还不够</a:t>
            </a:r>
            <a:r>
              <a:rPr lang="en-US" altLang="zh-CN" dirty="0" smtClean="0"/>
              <a:t>…</a:t>
            </a:r>
          </a:p>
          <a:p>
            <a:pPr>
              <a:buNone/>
            </a:pPr>
            <a:r>
              <a:rPr lang="zh-CN" altLang="en-US" dirty="0" smtClean="0"/>
              <a:t>比如针对闯红灯，可以人工记录，然后变成摄像头自动记录</a:t>
            </a:r>
            <a:endParaRPr lang="en-US" altLang="zh-CN" dirty="0" smtClean="0"/>
          </a:p>
          <a:p>
            <a:pPr>
              <a:buNone/>
            </a:pPr>
            <a:r>
              <a:rPr lang="zh-CN" altLang="en-US" dirty="0" smtClean="0"/>
              <a:t>但这还不够，还要自动识别车牌，上传到系统，对应到车主，罚款，扣分。等后续闭环的动作。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log.csdn.net/superqa" TargetMode="External"/><Relationship Id="rId2" Type="http://schemas.openxmlformats.org/officeDocument/2006/relationships/hyperlink" Target="http://weibo.com/rickyqi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ncap.org.cn/C-NCAP/lib/images/pjgc/2012pjgc.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blog.csdn.net/superqa/article/details/721693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借其他行业来看</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软件测试 </a:t>
            </a:r>
            <a:r>
              <a:rPr lang="zh-CN" altLang="en-US" sz="3200"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质量保证</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a:xfrm>
            <a:off x="1835696" y="5157192"/>
            <a:ext cx="5936704" cy="841648"/>
          </a:xfrm>
        </p:spPr>
        <p:txBody>
          <a:bodyPr>
            <a:normAutofit fontScale="85000" lnSpcReduction="20000"/>
          </a:bodyPr>
          <a:lstStyle/>
          <a:p>
            <a:r>
              <a:rPr lang="en-US" altLang="zh-CN" dirty="0" smtClean="0"/>
              <a:t>Ricky </a:t>
            </a:r>
            <a:r>
              <a:rPr lang="en-US" altLang="zh-CN" dirty="0" err="1" smtClean="0"/>
              <a:t>Qiu</a:t>
            </a:r>
            <a:endParaRPr lang="en-US" altLang="zh-CN" dirty="0" smtClean="0"/>
          </a:p>
          <a:p>
            <a:r>
              <a:rPr lang="en-US" altLang="zh-CN" dirty="0" smtClean="0"/>
              <a:t>3007349@qq.com</a:t>
            </a:r>
            <a:endParaRPr lang="zh-CN" altLang="en-US" dirty="0"/>
          </a:p>
        </p:txBody>
      </p:sp>
      <p:sp>
        <p:nvSpPr>
          <p:cNvPr id="4" name="TextBox 3"/>
          <p:cNvSpPr txBox="1"/>
          <p:nvPr/>
        </p:nvSpPr>
        <p:spPr>
          <a:xfrm>
            <a:off x="1835696" y="4437112"/>
            <a:ext cx="6408712" cy="461665"/>
          </a:xfrm>
          <a:prstGeom prst="rect">
            <a:avLst/>
          </a:prstGeom>
          <a:noFill/>
        </p:spPr>
        <p:txBody>
          <a:bodyPr wrap="square" rtlCol="0">
            <a:spAutoFit/>
          </a:bodyPr>
          <a:lstStyle/>
          <a:p>
            <a:r>
              <a:rPr lang="en-US" altLang="zh-CN" sz="2400" b="1" dirty="0" err="1" smtClean="0"/>
              <a:t>MiniStarClub</a:t>
            </a:r>
            <a:r>
              <a:rPr lang="zh-CN" altLang="en-US" sz="2400" b="1" dirty="0" smtClean="0"/>
              <a:t>上海分部软件测试沙龙 第四</a:t>
            </a:r>
            <a:r>
              <a:rPr lang="zh-CN" altLang="en-US" sz="2400" b="1" dirty="0" smtClean="0"/>
              <a:t>期</a:t>
            </a:r>
            <a:endParaRPr lang="zh-CN" alt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96752"/>
            <a:ext cx="8229600" cy="4752528"/>
          </a:xfrm>
        </p:spPr>
        <p:txBody>
          <a:bodyPr>
            <a:normAutofit/>
          </a:bodyPr>
          <a:lstStyle/>
          <a:p>
            <a:r>
              <a:rPr lang="en-US" altLang="zh-CN" dirty="0" smtClean="0"/>
              <a:t>another story…</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t>有哪些交通违规行为？</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So, </a:t>
            </a:r>
            <a:r>
              <a:rPr lang="zh-CN" altLang="en-US" dirty="0" smtClean="0"/>
              <a:t>那怎么办？</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1.jpg"/>
          <p:cNvPicPr>
            <a:picLocks noGrp="1" noChangeAspect="1"/>
          </p:cNvPicPr>
          <p:nvPr>
            <p:ph idx="1"/>
          </p:nvPr>
        </p:nvPicPr>
        <p:blipFill>
          <a:blip r:embed="rId3" cstate="print"/>
          <a:stretch>
            <a:fillRect/>
          </a:stretch>
        </p:blipFill>
        <p:spPr>
          <a:xfrm>
            <a:off x="1043608" y="764704"/>
            <a:ext cx="7200800" cy="5400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2.jpg"/>
          <p:cNvPicPr>
            <a:picLocks noGrp="1" noChangeAspect="1"/>
          </p:cNvPicPr>
          <p:nvPr>
            <p:ph idx="1"/>
          </p:nvPr>
        </p:nvPicPr>
        <p:blipFill>
          <a:blip r:embed="rId3" cstate="print"/>
          <a:stretch>
            <a:fillRect/>
          </a:stretch>
        </p:blipFill>
        <p:spPr>
          <a:xfrm>
            <a:off x="683568" y="908720"/>
            <a:ext cx="7855418" cy="518457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Enough?</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323528" y="1412776"/>
            <a:ext cx="8535066"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system, not just a tool</a:t>
            </a:r>
            <a:endParaRPr lang="zh-CN" altLang="en-US" dirty="0"/>
          </a:p>
        </p:txBody>
      </p:sp>
      <p:pic>
        <p:nvPicPr>
          <p:cNvPr id="1029" name="Picture 5"/>
          <p:cNvPicPr>
            <a:picLocks noGrp="1" noChangeAspect="1" noChangeArrowheads="1"/>
          </p:cNvPicPr>
          <p:nvPr>
            <p:ph idx="1"/>
          </p:nvPr>
        </p:nvPicPr>
        <p:blipFill>
          <a:blip r:embed="rId3" cstate="print"/>
          <a:srcRect/>
          <a:stretch>
            <a:fillRect/>
          </a:stretch>
        </p:blipFill>
        <p:spPr bwMode="auto">
          <a:xfrm>
            <a:off x="457200" y="1898543"/>
            <a:ext cx="8229600" cy="39292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perfect, but it works</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维护了基本的交通秩序</a:t>
            </a:r>
            <a:endParaRPr lang="en-US" altLang="zh-CN" dirty="0" smtClean="0"/>
          </a:p>
          <a:p>
            <a:r>
              <a:rPr lang="zh-CN" altLang="en-US" dirty="0" smtClean="0"/>
              <a:t>控制了交通违规的数量，增进了交通的安全 </a:t>
            </a:r>
            <a:endParaRPr lang="en-US" altLang="zh-CN" dirty="0" smtClean="0"/>
          </a:p>
          <a:p>
            <a:endParaRPr lang="en-US" altLang="zh-CN" dirty="0" smtClean="0"/>
          </a:p>
          <a:p>
            <a:pPr>
              <a:buNone/>
            </a:pPr>
            <a:r>
              <a:rPr lang="zh-CN" altLang="en-US" dirty="0" smtClean="0"/>
              <a:t>尽管：</a:t>
            </a:r>
            <a:endParaRPr lang="en-US" altLang="zh-CN" dirty="0" smtClean="0"/>
          </a:p>
          <a:p>
            <a:r>
              <a:rPr lang="zh-CN" altLang="en-US" dirty="0" smtClean="0"/>
              <a:t>要监控的点非常多，需要配套的设施非常多，成本不低</a:t>
            </a:r>
            <a:endParaRPr lang="en-US" altLang="zh-CN" dirty="0" smtClean="0"/>
          </a:p>
          <a:p>
            <a:r>
              <a:rPr lang="zh-CN" altLang="en-US" dirty="0" smtClean="0"/>
              <a:t>总是有一些无法覆盖的盲点</a:t>
            </a:r>
            <a:endParaRPr lang="en-US" altLang="zh-CN" dirty="0" smtClean="0"/>
          </a:p>
          <a:p>
            <a:r>
              <a:rPr lang="zh-CN" altLang="en-US" dirty="0" smtClean="0"/>
              <a:t>系统也会出问题，漏判，以及维护的代价</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针对发布前的质量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00200"/>
            <a:ext cx="8229600" cy="3917032"/>
          </a:xfrm>
        </p:spPr>
        <p:txBody>
          <a:bodyPr>
            <a:normAutofit fontScale="62500" lnSpcReduction="20000"/>
          </a:bodyPr>
          <a:lstStyle/>
          <a:p>
            <a:r>
              <a:rPr lang="zh-CN" altLang="en-US" b="1" dirty="0" smtClean="0"/>
              <a:t>及时的反馈</a:t>
            </a:r>
            <a:endParaRPr lang="en-US" altLang="zh-CN" b="1" dirty="0" smtClean="0"/>
          </a:p>
          <a:p>
            <a:pPr lvl="1"/>
            <a:r>
              <a:rPr lang="zh-CN" altLang="en-US" dirty="0" smtClean="0"/>
              <a:t>代码</a:t>
            </a:r>
            <a:r>
              <a:rPr lang="en-US" altLang="zh-CN" dirty="0" smtClean="0"/>
              <a:t>check-in</a:t>
            </a:r>
            <a:r>
              <a:rPr lang="zh-CN" altLang="en-US" dirty="0" smtClean="0"/>
              <a:t>时的检查</a:t>
            </a:r>
            <a:endParaRPr lang="en-US" altLang="zh-CN" dirty="0" smtClean="0"/>
          </a:p>
          <a:p>
            <a:pPr lvl="1"/>
            <a:r>
              <a:rPr lang="zh-CN" altLang="en-US" dirty="0" smtClean="0"/>
              <a:t>编译检查</a:t>
            </a:r>
            <a:endParaRPr lang="en-US" altLang="zh-CN" dirty="0" smtClean="0"/>
          </a:p>
          <a:p>
            <a:pPr lvl="1"/>
            <a:r>
              <a:rPr lang="zh-CN" altLang="en-US" dirty="0" smtClean="0"/>
              <a:t>单元测试结果</a:t>
            </a:r>
            <a:endParaRPr lang="en-US" altLang="zh-CN" dirty="0" smtClean="0"/>
          </a:p>
          <a:p>
            <a:pPr lvl="1"/>
            <a:r>
              <a:rPr lang="zh-CN" altLang="en-US" dirty="0" smtClean="0"/>
              <a:t>功能自动化测试</a:t>
            </a:r>
            <a:endParaRPr lang="en-US" altLang="zh-CN" dirty="0" smtClean="0"/>
          </a:p>
          <a:p>
            <a:pPr lvl="1"/>
            <a:r>
              <a:rPr lang="zh-CN" altLang="en-US" dirty="0" smtClean="0"/>
              <a:t>安全扫描</a:t>
            </a:r>
            <a:endParaRPr lang="en-US" altLang="zh-CN" dirty="0" smtClean="0"/>
          </a:p>
          <a:p>
            <a:pPr lvl="1"/>
            <a:r>
              <a:rPr lang="zh-CN" altLang="en-US" dirty="0" smtClean="0"/>
              <a:t>系统级的测试</a:t>
            </a:r>
            <a:endParaRPr lang="en-US" altLang="zh-CN" dirty="0" smtClean="0"/>
          </a:p>
          <a:p>
            <a:r>
              <a:rPr lang="zh-CN" altLang="en-US" b="1" dirty="0" smtClean="0"/>
              <a:t>和历史的对比</a:t>
            </a:r>
            <a:endParaRPr lang="en-US" altLang="zh-CN" b="1" dirty="0" smtClean="0"/>
          </a:p>
          <a:p>
            <a:pPr lvl="1"/>
            <a:r>
              <a:rPr lang="zh-CN" altLang="en-US" dirty="0" smtClean="0"/>
              <a:t>最近的质量有没有提高？</a:t>
            </a:r>
            <a:endParaRPr lang="en-US" altLang="zh-CN" dirty="0" smtClean="0"/>
          </a:p>
          <a:p>
            <a:r>
              <a:rPr lang="zh-CN" altLang="en-US" b="1" dirty="0" smtClean="0"/>
              <a:t>及时的告警和反馈，到责任人</a:t>
            </a:r>
            <a:endParaRPr lang="en-US" altLang="zh-CN" b="1" dirty="0" smtClean="0"/>
          </a:p>
          <a:p>
            <a:pPr lvl="1"/>
            <a:r>
              <a:rPr lang="zh-CN" altLang="en-US" dirty="0" smtClean="0"/>
              <a:t>邮件</a:t>
            </a:r>
            <a:endParaRPr lang="en-US" altLang="zh-CN" dirty="0" smtClean="0"/>
          </a:p>
          <a:p>
            <a:pPr lvl="1"/>
            <a:r>
              <a:rPr lang="en-US" altLang="zh-CN" dirty="0" smtClean="0"/>
              <a:t>IM/SMS</a:t>
            </a:r>
          </a:p>
          <a:p>
            <a:pPr lvl="1"/>
            <a:r>
              <a:rPr lang="zh-CN" altLang="en-US" dirty="0" smtClean="0"/>
              <a:t>定期的报告</a:t>
            </a:r>
            <a:endParaRPr lang="zh-CN" altLang="en-US" dirty="0"/>
          </a:p>
        </p:txBody>
      </p:sp>
      <p:sp>
        <p:nvSpPr>
          <p:cNvPr id="4" name="TextBox 3"/>
          <p:cNvSpPr txBox="1"/>
          <p:nvPr/>
        </p:nvSpPr>
        <p:spPr>
          <a:xfrm>
            <a:off x="467544" y="5733256"/>
            <a:ext cx="7632848" cy="523220"/>
          </a:xfrm>
          <a:prstGeom prst="rect">
            <a:avLst/>
          </a:prstGeom>
          <a:noFill/>
        </p:spPr>
        <p:txBody>
          <a:bodyPr wrap="square" rtlCol="0">
            <a:spAutoFit/>
          </a:bodyPr>
          <a:lstStyle/>
          <a:p>
            <a:r>
              <a:rPr lang="zh-CN" altLang="en-US" sz="2800" b="1" dirty="0" smtClean="0"/>
              <a:t>也是</a:t>
            </a:r>
            <a:r>
              <a:rPr lang="en-US" altLang="zh-CN" sz="2800" b="1" dirty="0" smtClean="0"/>
              <a:t>CI</a:t>
            </a:r>
            <a:r>
              <a:rPr lang="zh-CN" altLang="en-US" sz="2800" b="1" dirty="0" smtClean="0"/>
              <a:t>的思想， 快速</a:t>
            </a:r>
            <a:r>
              <a:rPr lang="en-US" altLang="zh-CN" sz="2800" b="1" dirty="0" smtClean="0"/>
              <a:t>/</a:t>
            </a:r>
            <a:r>
              <a:rPr lang="zh-CN" altLang="en-US" sz="2800" b="1" dirty="0" smtClean="0"/>
              <a:t>持续的反馈，闭环的系统！</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Ricky</a:t>
            </a:r>
            <a:endParaRPr lang="zh-CN" altLang="en-US" dirty="0"/>
          </a:p>
        </p:txBody>
      </p:sp>
      <p:sp>
        <p:nvSpPr>
          <p:cNvPr id="3" name="内容占位符 2"/>
          <p:cNvSpPr>
            <a:spLocks noGrp="1"/>
          </p:cNvSpPr>
          <p:nvPr>
            <p:ph idx="1"/>
          </p:nvPr>
        </p:nvSpPr>
        <p:spPr/>
        <p:txBody>
          <a:bodyPr>
            <a:normAutofit/>
          </a:bodyPr>
          <a:lstStyle/>
          <a:p>
            <a:pPr>
              <a:buFontTx/>
              <a:buChar char="-"/>
            </a:pPr>
            <a:r>
              <a:rPr lang="en-US" altLang="zh-CN" sz="2800" dirty="0" smtClean="0"/>
              <a:t>2005</a:t>
            </a:r>
            <a:r>
              <a:rPr lang="zh-CN" altLang="en-US" sz="2800" dirty="0" smtClean="0"/>
              <a:t> </a:t>
            </a:r>
            <a:r>
              <a:rPr lang="en-US" altLang="zh-CN" sz="2800" dirty="0" smtClean="0"/>
              <a:t>		</a:t>
            </a:r>
            <a:r>
              <a:rPr lang="zh-CN" altLang="en-US" sz="2800" dirty="0" smtClean="0"/>
              <a:t>华中科技大学</a:t>
            </a:r>
            <a:r>
              <a:rPr lang="en-US" altLang="zh-CN" sz="2800" dirty="0" smtClean="0"/>
              <a:t>CS</a:t>
            </a:r>
            <a:r>
              <a:rPr lang="zh-CN" altLang="en-US" sz="2800" dirty="0" smtClean="0"/>
              <a:t>硕士</a:t>
            </a:r>
            <a:endParaRPr lang="en-US" altLang="zh-CN" sz="2800" dirty="0" smtClean="0"/>
          </a:p>
          <a:p>
            <a:pPr>
              <a:buFontTx/>
              <a:buChar char="-"/>
            </a:pPr>
            <a:r>
              <a:rPr lang="en-US" altLang="zh-CN" sz="2800" dirty="0" smtClean="0"/>
              <a:t>2005-2011 	</a:t>
            </a:r>
            <a:r>
              <a:rPr lang="zh-CN" altLang="en-US" sz="2800" dirty="0" smtClean="0"/>
              <a:t>趋势科技中国研发中心</a:t>
            </a:r>
            <a:endParaRPr lang="en-US" altLang="zh-CN" sz="2800" dirty="0" smtClean="0"/>
          </a:p>
          <a:p>
            <a:pPr>
              <a:buFontTx/>
              <a:buChar char="-"/>
            </a:pPr>
            <a:r>
              <a:rPr lang="en-US" altLang="zh-CN" sz="2800" dirty="0" smtClean="0"/>
              <a:t>2011- 		</a:t>
            </a:r>
            <a:r>
              <a:rPr lang="zh-CN" altLang="en-US" sz="2800" dirty="0" smtClean="0"/>
              <a:t>腾讯互联网测试部</a:t>
            </a:r>
            <a:endParaRPr lang="en-US" altLang="zh-CN" sz="2800" dirty="0" smtClean="0"/>
          </a:p>
          <a:p>
            <a:endParaRPr lang="en-US" altLang="zh-CN" sz="2800" dirty="0" smtClean="0"/>
          </a:p>
          <a:p>
            <a:pPr>
              <a:buNone/>
            </a:pPr>
            <a:r>
              <a:rPr lang="en-US" altLang="zh-CN" sz="2800" dirty="0" err="1" smtClean="0"/>
              <a:t>weibo</a:t>
            </a:r>
            <a:r>
              <a:rPr lang="zh-CN" altLang="en-US" sz="2800" dirty="0" smtClean="0"/>
              <a:t>：</a:t>
            </a:r>
            <a:r>
              <a:rPr lang="en-US" altLang="zh-CN" sz="2800" dirty="0" smtClean="0">
                <a:hlinkClick r:id="rId2"/>
              </a:rPr>
              <a:t> http://weibo.com/rickyqiu</a:t>
            </a:r>
            <a:endParaRPr lang="en-US" altLang="zh-CN" sz="2800" dirty="0" smtClean="0"/>
          </a:p>
          <a:p>
            <a:pPr>
              <a:buNone/>
            </a:pPr>
            <a:r>
              <a:rPr lang="en-US" altLang="zh-CN" sz="2800" dirty="0" smtClean="0"/>
              <a:t>blog</a:t>
            </a:r>
            <a:r>
              <a:rPr lang="zh-CN" altLang="en-US" sz="2800" dirty="0" smtClean="0"/>
              <a:t>：    </a:t>
            </a:r>
            <a:r>
              <a:rPr lang="en-US" altLang="zh-CN" sz="2800" dirty="0" smtClean="0">
                <a:hlinkClick r:id="rId3"/>
              </a:rPr>
              <a:t> http://blog.csdn.net/superqa</a:t>
            </a:r>
            <a:endParaRPr lang="en-US" altLang="zh-CN" sz="28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针对在线运行的质量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b="1" dirty="0" smtClean="0"/>
              <a:t>多层次的监控 （多个子系统）</a:t>
            </a:r>
            <a:endParaRPr lang="en-US" altLang="zh-CN" b="1" dirty="0" smtClean="0"/>
          </a:p>
          <a:p>
            <a:pPr lvl="1"/>
            <a:r>
              <a:rPr lang="zh-CN" altLang="en-US" dirty="0" smtClean="0"/>
              <a:t>网络，服务器，</a:t>
            </a:r>
            <a:r>
              <a:rPr lang="en-US" altLang="zh-CN" dirty="0" smtClean="0"/>
              <a:t>IDC, CDN</a:t>
            </a:r>
          </a:p>
          <a:p>
            <a:pPr lvl="1"/>
            <a:r>
              <a:rPr lang="zh-CN" altLang="en-US" dirty="0" smtClean="0"/>
              <a:t>各个核心的组件</a:t>
            </a:r>
            <a:endParaRPr lang="en-US" altLang="zh-CN" dirty="0" smtClean="0"/>
          </a:p>
          <a:p>
            <a:pPr lvl="1"/>
            <a:r>
              <a:rPr lang="zh-CN" altLang="en-US" dirty="0" smtClean="0"/>
              <a:t>业务的流量和运行状况</a:t>
            </a:r>
            <a:endParaRPr lang="en-US" altLang="zh-CN" dirty="0" smtClean="0"/>
          </a:p>
          <a:p>
            <a:pPr lvl="1"/>
            <a:r>
              <a:rPr lang="zh-CN" altLang="en-US" dirty="0" smtClean="0"/>
              <a:t>用户角度的监控</a:t>
            </a:r>
            <a:endParaRPr lang="en-US" altLang="zh-CN" dirty="0" smtClean="0"/>
          </a:p>
          <a:p>
            <a:r>
              <a:rPr lang="zh-CN" altLang="en-US" b="1" dirty="0" smtClean="0"/>
              <a:t>各种告警，通知和跟进</a:t>
            </a:r>
            <a:endParaRPr lang="en-US" altLang="zh-CN" b="1" dirty="0" smtClean="0"/>
          </a:p>
          <a:p>
            <a:r>
              <a:rPr lang="zh-CN" altLang="en-US" b="1" dirty="0" smtClean="0"/>
              <a:t>处理结果的跟踪，一套在线的系统</a:t>
            </a:r>
            <a:endParaRPr lang="en-US" altLang="zh-CN" b="1" dirty="0" smtClean="0"/>
          </a:p>
          <a:p>
            <a:r>
              <a:rPr lang="zh-CN" altLang="en-US" b="1" dirty="0" smtClean="0"/>
              <a:t>事后分析审计和总结</a:t>
            </a:r>
            <a:endParaRPr lang="en-US" altLang="zh-CN" b="1" dirty="0" smtClean="0"/>
          </a:p>
          <a:p>
            <a:endParaRPr lang="en-US" altLang="zh-CN" dirty="0" smtClean="0"/>
          </a:p>
          <a:p>
            <a:pPr>
              <a:buNone/>
            </a:pPr>
            <a:r>
              <a:rPr lang="zh-CN" altLang="en-US" b="1" dirty="0" smtClean="0"/>
              <a:t>在线</a:t>
            </a:r>
            <a:r>
              <a:rPr lang="en-US" altLang="zh-CN" b="1" dirty="0" smtClean="0"/>
              <a:t>CI, </a:t>
            </a:r>
            <a:r>
              <a:rPr lang="zh-CN" altLang="en-US" b="1" dirty="0" smtClean="0"/>
              <a:t>不只是发现问题，是一整体监控和持续改进的系统！</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规则的强制</a:t>
            </a:r>
            <a:r>
              <a:rPr lang="zh-CN" altLang="en-US" sz="3600" dirty="0" smtClean="0">
                <a:latin typeface="微软雅黑" pitchFamily="34" charset="-122"/>
                <a:ea typeface="微软雅黑" pitchFamily="34" charset="-122"/>
              </a:rPr>
              <a:t>和</a:t>
            </a:r>
            <a:r>
              <a:rPr lang="zh-CN" altLang="en-US" dirty="0" smtClean="0">
                <a:latin typeface="微软雅黑" pitchFamily="34" charset="-122"/>
                <a:ea typeface="微软雅黑" pitchFamily="34" charset="-122"/>
              </a:rPr>
              <a:t>心理的暗示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72816"/>
            <a:ext cx="8229600" cy="4353347"/>
          </a:xfrm>
        </p:spPr>
        <p:txBody>
          <a:bodyPr/>
          <a:lstStyle/>
          <a:p>
            <a:r>
              <a:rPr lang="zh-CN" altLang="en-US" dirty="0" smtClean="0"/>
              <a:t>如果不好好开车，违反交规，很快就会被发现。</a:t>
            </a:r>
            <a:endParaRPr lang="en-US" altLang="zh-CN" dirty="0" smtClean="0"/>
          </a:p>
          <a:p>
            <a:endParaRPr lang="en-US" altLang="zh-CN" dirty="0" smtClean="0"/>
          </a:p>
          <a:p>
            <a:r>
              <a:rPr lang="zh-CN" altLang="en-US" dirty="0" smtClean="0"/>
              <a:t>如果代码没写好，做出来的东西质量不高，很快就会被发现。</a:t>
            </a:r>
          </a:p>
          <a:p>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smtClean="0"/>
              <a:t>对于测试人员</a:t>
            </a:r>
            <a:endParaRPr lang="zh-CN" altLang="en-US" dirty="0"/>
          </a:p>
        </p:txBody>
      </p:sp>
      <p:sp>
        <p:nvSpPr>
          <p:cNvPr id="3" name="内容占位符 2"/>
          <p:cNvSpPr>
            <a:spLocks noGrp="1"/>
          </p:cNvSpPr>
          <p:nvPr>
            <p:ph idx="1"/>
          </p:nvPr>
        </p:nvSpPr>
        <p:spPr>
          <a:xfrm>
            <a:off x="457200" y="1268761"/>
            <a:ext cx="8229600" cy="4176464"/>
          </a:xfrm>
        </p:spPr>
        <p:txBody>
          <a:bodyPr>
            <a:normAutofit/>
          </a:bodyPr>
          <a:lstStyle/>
          <a:p>
            <a:r>
              <a:rPr lang="zh-CN" altLang="en-US" dirty="0" smtClean="0"/>
              <a:t>不只是发现问题，给出质量的度量</a:t>
            </a:r>
            <a:endParaRPr lang="en-US" altLang="zh-CN" dirty="0" smtClean="0"/>
          </a:p>
          <a:p>
            <a:endParaRPr lang="en-US" altLang="zh-CN" dirty="0" smtClean="0"/>
          </a:p>
          <a:p>
            <a:r>
              <a:rPr lang="zh-CN" altLang="en-US" b="1" dirty="0" smtClean="0"/>
              <a:t>也许还有：</a:t>
            </a:r>
            <a:endParaRPr lang="en-US" altLang="zh-CN" b="1" dirty="0" smtClean="0"/>
          </a:p>
          <a:p>
            <a:pPr lvl="1"/>
            <a:r>
              <a:rPr lang="zh-CN" altLang="en-US" dirty="0" smtClean="0"/>
              <a:t>更高效和持续的发现问题，度量质量</a:t>
            </a:r>
            <a:endParaRPr lang="en-US" altLang="zh-CN" dirty="0" smtClean="0"/>
          </a:p>
          <a:p>
            <a:pPr lvl="1"/>
            <a:r>
              <a:rPr lang="zh-CN" altLang="en-US" dirty="0" smtClean="0"/>
              <a:t>让质量可以更清晰的度量和量化</a:t>
            </a:r>
            <a:endParaRPr lang="en-US" altLang="zh-CN" dirty="0" smtClean="0"/>
          </a:p>
          <a:p>
            <a:pPr lvl="1"/>
            <a:r>
              <a:rPr lang="zh-CN" altLang="en-US" dirty="0" smtClean="0"/>
              <a:t>推动质量问题的跟进和持续改进</a:t>
            </a:r>
            <a:endParaRPr lang="en-US" altLang="zh-CN" dirty="0" smtClean="0"/>
          </a:p>
          <a:p>
            <a:pPr lvl="1"/>
            <a:r>
              <a:rPr lang="zh-CN" altLang="en-US" dirty="0" smtClean="0"/>
              <a:t>让其他人</a:t>
            </a:r>
            <a:r>
              <a:rPr lang="zh-CN" altLang="en-US" b="1" dirty="0" smtClean="0"/>
              <a:t>更容易</a:t>
            </a:r>
            <a:r>
              <a:rPr lang="zh-CN" altLang="en-US" dirty="0" smtClean="0"/>
              <a:t>的关注质量</a:t>
            </a:r>
            <a:endParaRPr lang="en-US" altLang="zh-CN" dirty="0" smtClean="0"/>
          </a:p>
          <a:p>
            <a:pPr lvl="1">
              <a:buNone/>
            </a:pPr>
            <a:endParaRPr lang="en-US" altLang="zh-CN" sz="3200" dirty="0" smtClean="0"/>
          </a:p>
          <a:p>
            <a:pPr lvl="1"/>
            <a:endParaRPr lang="zh-CN" altLang="en-US" dirty="0"/>
          </a:p>
        </p:txBody>
      </p:sp>
      <p:sp>
        <p:nvSpPr>
          <p:cNvPr id="4" name="TextBox 3"/>
          <p:cNvSpPr txBox="1"/>
          <p:nvPr/>
        </p:nvSpPr>
        <p:spPr>
          <a:xfrm>
            <a:off x="467544" y="5589240"/>
            <a:ext cx="8280920" cy="707886"/>
          </a:xfrm>
          <a:prstGeom prst="rect">
            <a:avLst/>
          </a:prstGeom>
          <a:noFill/>
        </p:spPr>
        <p:txBody>
          <a:bodyPr wrap="square" rtlCol="0">
            <a:spAutoFit/>
          </a:bodyPr>
          <a:lstStyle/>
          <a:p>
            <a:r>
              <a:rPr lang="zh-CN" altLang="en-US" sz="2000" b="1" dirty="0" smtClean="0">
                <a:effectLst>
                  <a:outerShdw blurRad="50800" dist="38100" dir="2700000" algn="tl" rotWithShape="0">
                    <a:prstClr val="black">
                      <a:alpha val="40000"/>
                    </a:prstClr>
                  </a:outerShdw>
                </a:effectLst>
              </a:rPr>
              <a:t>背后的话：对于一个企业或者商业组织，测试部门或团队的存在如果不能直接或者明显的带来质量的把控和提高，是很难接受的。</a:t>
            </a:r>
            <a:endParaRPr lang="zh-CN" altLang="en-US" sz="2000" b="1" dirty="0">
              <a:effectLst>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32037"/>
            <a:ext cx="8229600" cy="1457003"/>
          </a:xfrm>
        </p:spPr>
        <p:txBody>
          <a:bodyPr/>
          <a:lstStyle/>
          <a:p>
            <a:pPr>
              <a:buNone/>
            </a:pPr>
            <a:r>
              <a:rPr lang="zh-CN" altLang="en-US" dirty="0" smtClean="0"/>
              <a:t>如果有了那么多工具和系统，那么人做什么呢</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人，做什么？</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业务相关的测试</a:t>
            </a:r>
            <a:r>
              <a:rPr lang="en-US" altLang="zh-CN" dirty="0" smtClean="0"/>
              <a:t>	</a:t>
            </a:r>
            <a:r>
              <a:rPr lang="zh-CN" altLang="en-US" dirty="0" smtClean="0"/>
              <a:t> （系统测试）</a:t>
            </a:r>
            <a:endParaRPr lang="en-US" altLang="zh-CN" dirty="0" smtClean="0"/>
          </a:p>
          <a:p>
            <a:r>
              <a:rPr lang="zh-CN" altLang="en-US" dirty="0" smtClean="0"/>
              <a:t>把明确的东西不断累积到现有工具和平台，</a:t>
            </a:r>
            <a:endParaRPr lang="en-US" altLang="zh-CN" dirty="0" smtClean="0"/>
          </a:p>
          <a:p>
            <a:r>
              <a:rPr lang="zh-CN" altLang="en-US" dirty="0" smtClean="0"/>
              <a:t>测试方法和技术的归纳，提炼</a:t>
            </a:r>
            <a:endParaRPr lang="en-US" altLang="zh-CN" dirty="0" smtClean="0"/>
          </a:p>
          <a:p>
            <a:pPr>
              <a:buNone/>
            </a:pPr>
            <a:endParaRPr lang="en-US" altLang="zh-CN" dirty="0" smtClean="0"/>
          </a:p>
          <a:p>
            <a:r>
              <a:rPr lang="zh-CN" altLang="en-US" dirty="0" smtClean="0"/>
              <a:t>开发和改进工具及平台，变成多数产品共享的质量基础。 （测试开发）</a:t>
            </a:r>
            <a:endParaRPr lang="en-US" altLang="zh-CN" dirty="0" smtClean="0"/>
          </a:p>
          <a:p>
            <a:r>
              <a:rPr lang="zh-CN" altLang="en-US" dirty="0" smtClean="0"/>
              <a:t>工具和平台的推广</a:t>
            </a:r>
            <a:endParaRPr lang="en-US" altLang="zh-CN" dirty="0" smtClean="0"/>
          </a:p>
          <a:p>
            <a:pPr>
              <a:buNone/>
            </a:pPr>
            <a:endParaRPr lang="en-US" altLang="zh-CN" dirty="0" smtClean="0"/>
          </a:p>
          <a:p>
            <a:r>
              <a:rPr lang="zh-CN" altLang="en-US" dirty="0" smtClean="0"/>
              <a:t>质量分析、审计和报告 （</a:t>
            </a:r>
            <a:r>
              <a:rPr lang="en-US" altLang="zh-CN" dirty="0" smtClean="0"/>
              <a:t>QA</a:t>
            </a:r>
            <a:r>
              <a:rPr lang="zh-CN" altLang="en-US" dirty="0" smtClean="0"/>
              <a:t>）</a:t>
            </a:r>
            <a:endParaRPr lang="en-US" altLang="zh-CN" dirty="0" smtClean="0"/>
          </a:p>
          <a:p>
            <a:r>
              <a:rPr lang="zh-CN" altLang="en-US" dirty="0" smtClean="0"/>
              <a:t>推广和宣传</a:t>
            </a:r>
            <a:endParaRPr lang="en-US" altLang="zh-CN" dirty="0" smtClean="0"/>
          </a:p>
          <a:p>
            <a:pPr>
              <a:buNone/>
            </a:pPr>
            <a:endParaRPr lang="en-US" altLang="zh-CN" dirty="0" smtClean="0"/>
          </a:p>
          <a:p>
            <a:pPr>
              <a:buNone/>
            </a:pPr>
            <a:r>
              <a:rPr lang="zh-CN" altLang="en-US" dirty="0" smtClean="0"/>
              <a:t>*以上是按做的事情的内容来分，而不一定是岗位。</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normAutofit/>
          </a:bodyPr>
          <a:lstStyle/>
          <a:p>
            <a:r>
              <a:rPr lang="zh-CN" altLang="en-US" dirty="0" smtClean="0"/>
              <a:t>一些额外的思考</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如果评估一个新车型的安全性？</a:t>
            </a:r>
            <a:endParaRPr lang="zh-CN" altLang="en-US" dirty="0"/>
          </a:p>
        </p:txBody>
      </p:sp>
      <p:sp>
        <p:nvSpPr>
          <p:cNvPr id="3" name="内容占位符 2"/>
          <p:cNvSpPr>
            <a:spLocks noGrp="1"/>
          </p:cNvSpPr>
          <p:nvPr>
            <p:ph idx="1"/>
          </p:nvPr>
        </p:nvSpPr>
        <p:spPr>
          <a:xfrm>
            <a:off x="467544" y="1916832"/>
            <a:ext cx="8229600" cy="4309939"/>
          </a:xfrm>
        </p:spPr>
        <p:txBody>
          <a:bodyPr/>
          <a:lstStyle/>
          <a:p>
            <a:pPr>
              <a:buNone/>
            </a:pPr>
            <a:r>
              <a:rPr lang="zh-CN" altLang="en-US" dirty="0" smtClean="0"/>
              <a:t>业界的答案是：</a:t>
            </a:r>
            <a:endParaRPr lang="en-US" altLang="zh-CN" dirty="0" smtClean="0"/>
          </a:p>
          <a:p>
            <a:pPr>
              <a:buNone/>
            </a:pPr>
            <a:r>
              <a:rPr lang="en-US" altLang="zh-CN" dirty="0" smtClean="0"/>
              <a:t>NCAP, Euro-NCAP, C-NCAP…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5976" y="6021288"/>
            <a:ext cx="4378696" cy="494928"/>
          </a:xfrm>
        </p:spPr>
        <p:txBody>
          <a:bodyPr>
            <a:normAutofit fontScale="90000"/>
          </a:bodyPr>
          <a:lstStyle/>
          <a:p>
            <a:r>
              <a:rPr lang="en-US" altLang="zh-CN" dirty="0" smtClean="0"/>
              <a:t>From C-NCAP</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71600" y="332656"/>
            <a:ext cx="6624736" cy="54717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827584" y="764704"/>
            <a:ext cx="7416824" cy="56000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589640" cy="576064"/>
          </a:xfrm>
        </p:spPr>
        <p:txBody>
          <a:bodyPr>
            <a:normAutofit/>
          </a:bodyPr>
          <a:lstStyle/>
          <a:p>
            <a:pPr>
              <a:buNone/>
            </a:pPr>
            <a:r>
              <a:rPr lang="en-US" altLang="zh-CN" sz="2400" dirty="0" smtClean="0">
                <a:hlinkClick r:id="rId2"/>
              </a:rPr>
              <a:t>http://www.c-ncap.org.cn/C-NCAP/lib/images/pjgc/2012pjgc.pdf</a:t>
            </a:r>
            <a:endParaRPr lang="zh-CN" altLang="en-US" sz="2400" dirty="0"/>
          </a:p>
        </p:txBody>
      </p:sp>
      <p:pic>
        <p:nvPicPr>
          <p:cNvPr id="3074" name="Picture 2"/>
          <p:cNvPicPr>
            <a:picLocks noChangeAspect="1" noChangeArrowheads="1"/>
          </p:cNvPicPr>
          <p:nvPr/>
        </p:nvPicPr>
        <p:blipFill>
          <a:blip r:embed="rId3" cstate="print"/>
          <a:srcRect/>
          <a:stretch>
            <a:fillRect/>
          </a:stretch>
        </p:blipFill>
        <p:spPr bwMode="auto">
          <a:xfrm>
            <a:off x="467544" y="980728"/>
            <a:ext cx="6912768" cy="55965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229600" cy="1008111"/>
          </a:xfrm>
        </p:spPr>
        <p:txBody>
          <a:bodyPr/>
          <a:lstStyle/>
          <a:p>
            <a:pPr>
              <a:buNone/>
            </a:pPr>
            <a:r>
              <a:rPr lang="zh-CN" altLang="en-US" sz="2400" dirty="0" smtClean="0"/>
              <a:t>引子：从</a:t>
            </a:r>
            <a:r>
              <a:rPr lang="en-US" altLang="zh-CN" sz="2400" dirty="0" smtClean="0"/>
              <a:t>CT</a:t>
            </a:r>
            <a:r>
              <a:rPr lang="zh-CN" altLang="en-US" sz="2400" dirty="0" smtClean="0"/>
              <a:t>技术想到的软件测试 </a:t>
            </a:r>
            <a:r>
              <a:rPr lang="en-US" altLang="zh-CN" sz="2400" dirty="0" smtClean="0">
                <a:hlinkClick r:id="rId2"/>
              </a:rPr>
              <a:t>http://blog.csdn.net/superqa/article/details/7216934</a:t>
            </a:r>
            <a:endParaRPr lang="zh-CN" altLang="en-US" sz="2400" dirty="0" smtClean="0"/>
          </a:p>
          <a:p>
            <a:endParaRPr lang="zh-CN" altLang="en-US" dirty="0"/>
          </a:p>
        </p:txBody>
      </p:sp>
      <p:pic>
        <p:nvPicPr>
          <p:cNvPr id="4" name="内容占位符 3" descr="CT.jpg"/>
          <p:cNvPicPr>
            <a:picLocks noChangeAspect="1"/>
          </p:cNvPicPr>
          <p:nvPr/>
        </p:nvPicPr>
        <p:blipFill>
          <a:blip r:embed="rId3" cstate="print"/>
          <a:stretch>
            <a:fillRect/>
          </a:stretch>
        </p:blipFill>
        <p:spPr>
          <a:xfrm>
            <a:off x="1403648" y="1988840"/>
            <a:ext cx="6304955" cy="420067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4104455"/>
          </a:xfrm>
        </p:spPr>
        <p:txBody>
          <a:bodyPr>
            <a:normAutofit fontScale="92500" lnSpcReduction="10000"/>
          </a:bodyPr>
          <a:lstStyle/>
          <a:p>
            <a:pPr>
              <a:buNone/>
            </a:pPr>
            <a:r>
              <a:rPr lang="zh-CN" altLang="en-US" dirty="0" smtClean="0"/>
              <a:t>看似很专业，其实非常的不“严谨”</a:t>
            </a:r>
            <a:endParaRPr lang="en-US" altLang="zh-CN" dirty="0" smtClean="0"/>
          </a:p>
          <a:p>
            <a:pPr lvl="1"/>
            <a:r>
              <a:rPr lang="zh-CN" altLang="en-US" dirty="0" smtClean="0"/>
              <a:t>路面有坡度</a:t>
            </a:r>
            <a:endParaRPr lang="en-US" altLang="zh-CN" dirty="0" smtClean="0"/>
          </a:p>
          <a:p>
            <a:pPr lvl="1"/>
            <a:r>
              <a:rPr lang="zh-CN" altLang="en-US" dirty="0" smtClean="0"/>
              <a:t>不同的速度</a:t>
            </a:r>
            <a:endParaRPr lang="en-US" altLang="zh-CN" dirty="0" smtClean="0"/>
          </a:p>
          <a:p>
            <a:pPr lvl="1"/>
            <a:r>
              <a:rPr lang="zh-CN" altLang="en-US" dirty="0" smtClean="0"/>
              <a:t>撞击的角度更多</a:t>
            </a:r>
            <a:endParaRPr lang="en-US" altLang="zh-CN" dirty="0" smtClean="0"/>
          </a:p>
          <a:p>
            <a:pPr lvl="1"/>
            <a:r>
              <a:rPr lang="zh-CN" altLang="en-US" dirty="0" smtClean="0"/>
              <a:t>撞击的物体更多样</a:t>
            </a:r>
            <a:endParaRPr lang="en-US" altLang="zh-CN" dirty="0" smtClean="0"/>
          </a:p>
          <a:p>
            <a:pPr lvl="1"/>
            <a:r>
              <a:rPr lang="zh-CN" altLang="en-US" dirty="0" smtClean="0"/>
              <a:t>乘员的数量和载荷</a:t>
            </a:r>
            <a:endParaRPr lang="en-US" altLang="zh-CN" dirty="0" smtClean="0"/>
          </a:p>
          <a:p>
            <a:pPr lvl="1"/>
            <a:r>
              <a:rPr lang="zh-CN" altLang="en-US" dirty="0" smtClean="0"/>
              <a:t>尾部被撞</a:t>
            </a:r>
            <a:endParaRPr lang="en-US" altLang="zh-CN" dirty="0" smtClean="0"/>
          </a:p>
          <a:p>
            <a:pPr lvl="1"/>
            <a:r>
              <a:rPr lang="zh-CN" altLang="en-US" dirty="0" smtClean="0"/>
              <a:t>两车相撞</a:t>
            </a:r>
            <a:endParaRPr lang="en-US" altLang="zh-CN" dirty="0" smtClean="0"/>
          </a:p>
          <a:p>
            <a:pPr lvl="1"/>
            <a:r>
              <a:rPr lang="en-US" altLang="zh-CN" dirty="0" smtClean="0"/>
              <a:t>…</a:t>
            </a:r>
          </a:p>
        </p:txBody>
      </p:sp>
      <p:sp>
        <p:nvSpPr>
          <p:cNvPr id="4" name="TextBox 3"/>
          <p:cNvSpPr txBox="1"/>
          <p:nvPr/>
        </p:nvSpPr>
        <p:spPr>
          <a:xfrm>
            <a:off x="395536" y="5013176"/>
            <a:ext cx="741682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lvl="1"/>
            <a:r>
              <a:rPr lang="zh-CN" altLang="en-US" sz="2800" b="1" dirty="0" smtClean="0"/>
              <a:t>价值何在，为什么能得到广泛的认可？</a:t>
            </a:r>
            <a:endParaRPr lang="en-US" altLang="zh-CN" sz="2800" b="1" dirty="0" smtClean="0"/>
          </a:p>
        </p:txBody>
      </p:sp>
      <p:sp>
        <p:nvSpPr>
          <p:cNvPr id="5" name="TextBox 4"/>
          <p:cNvSpPr txBox="1"/>
          <p:nvPr/>
        </p:nvSpPr>
        <p:spPr>
          <a:xfrm>
            <a:off x="390009" y="5805264"/>
            <a:ext cx="7494359"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marL="0" lvl="1"/>
            <a:r>
              <a:rPr lang="en-US" altLang="zh-CN" sz="2400" b="1" dirty="0" smtClean="0"/>
              <a:t>Engineer</a:t>
            </a:r>
            <a:r>
              <a:rPr lang="zh-CN" altLang="en-US" sz="2400" b="1" dirty="0" smtClean="0"/>
              <a:t>：有用就好，嗯，下一步我们怎么来改进它？</a:t>
            </a:r>
            <a:endParaRPr lang="en-US" altLang="zh-CN"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这种西式的思维如此普遍的被应用到各行各业有关评估和检测的方面，</a:t>
            </a:r>
            <a:endParaRPr lang="en-US" altLang="zh-CN" dirty="0" smtClean="0"/>
          </a:p>
          <a:p>
            <a:endParaRPr lang="en-US" altLang="zh-CN" dirty="0" smtClean="0"/>
          </a:p>
          <a:p>
            <a:pPr>
              <a:buNone/>
            </a:pPr>
            <a:r>
              <a:rPr lang="zh-CN" altLang="en-US" dirty="0" smtClean="0"/>
              <a:t>软件测试是一个例外，或者我们有更好的方法</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smtClean="0"/>
              <a:t>有哪些医学检测方法？</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8229600" cy="1143000"/>
          </a:xfrm>
        </p:spPr>
        <p:txBody>
          <a:bodyPr/>
          <a:lstStyle/>
          <a:p>
            <a:r>
              <a:rPr lang="zh-CN" altLang="en-US" dirty="0" smtClean="0"/>
              <a:t>检测的目的</a:t>
            </a:r>
            <a:endParaRPr lang="zh-CN" altLang="en-US" dirty="0"/>
          </a:p>
        </p:txBody>
      </p:sp>
      <p:sp>
        <p:nvSpPr>
          <p:cNvPr id="3" name="内容占位符 2"/>
          <p:cNvSpPr>
            <a:spLocks noGrp="1"/>
          </p:cNvSpPr>
          <p:nvPr>
            <p:ph idx="1"/>
          </p:nvPr>
        </p:nvSpPr>
        <p:spPr>
          <a:xfrm>
            <a:off x="457200" y="1844824"/>
            <a:ext cx="8229600" cy="4281339"/>
          </a:xfrm>
        </p:spPr>
        <p:txBody>
          <a:bodyPr/>
          <a:lstStyle/>
          <a:p>
            <a:r>
              <a:rPr lang="zh-CN" altLang="en-US" dirty="0" smtClean="0"/>
              <a:t>检查身体有没有问题</a:t>
            </a:r>
            <a:endParaRPr lang="en-US" altLang="zh-CN" dirty="0" smtClean="0"/>
          </a:p>
          <a:p>
            <a:endParaRPr lang="en-US" altLang="zh-CN" sz="4000" dirty="0" smtClean="0"/>
          </a:p>
          <a:p>
            <a:r>
              <a:rPr lang="zh-CN" altLang="en-US" dirty="0" smtClean="0"/>
              <a:t>辅助确定问题在哪儿</a:t>
            </a:r>
            <a:endParaRPr lang="en-US" altLang="zh-CN" dirty="0" smtClean="0"/>
          </a:p>
          <a:p>
            <a:pPr>
              <a:buNone/>
            </a:pPr>
            <a:endParaRPr lang="en-US" altLang="zh-CN" sz="4000" dirty="0" smtClean="0"/>
          </a:p>
          <a:p>
            <a:r>
              <a:rPr lang="zh-CN" altLang="en-US" dirty="0" smtClean="0"/>
              <a:t>获取关于身体素质的信息</a:t>
            </a:r>
            <a:endParaRPr lang="zh-CN" altLang="en-US" dirty="0"/>
          </a:p>
        </p:txBody>
      </p:sp>
      <p:sp>
        <p:nvSpPr>
          <p:cNvPr id="4" name="TextBox 3"/>
          <p:cNvSpPr txBox="1"/>
          <p:nvPr/>
        </p:nvSpPr>
        <p:spPr>
          <a:xfrm>
            <a:off x="1979712" y="2484185"/>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验证软件是否满足需求或设计要求</a:t>
            </a:r>
            <a:endParaRPr lang="zh-CN" altLang="en-US" sz="3200" dirty="0"/>
          </a:p>
        </p:txBody>
      </p:sp>
      <p:sp>
        <p:nvSpPr>
          <p:cNvPr id="5" name="TextBox 4"/>
          <p:cNvSpPr txBox="1"/>
          <p:nvPr/>
        </p:nvSpPr>
        <p:spPr>
          <a:xfrm>
            <a:off x="1979712" y="3789040"/>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发现</a:t>
            </a:r>
            <a:r>
              <a:rPr lang="en-US" altLang="zh-CN" sz="3200" dirty="0" smtClean="0"/>
              <a:t>bug</a:t>
            </a:r>
            <a:r>
              <a:rPr lang="zh-CN" altLang="en-US" sz="3200" dirty="0" smtClean="0"/>
              <a:t>及定位</a:t>
            </a:r>
            <a:endParaRPr lang="zh-CN" altLang="en-US" sz="3200" dirty="0"/>
          </a:p>
        </p:txBody>
      </p:sp>
      <p:sp>
        <p:nvSpPr>
          <p:cNvPr id="6" name="TextBox 5"/>
          <p:cNvSpPr txBox="1"/>
          <p:nvPr/>
        </p:nvSpPr>
        <p:spPr>
          <a:xfrm>
            <a:off x="1979712" y="5076473"/>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软件的指标，比如性能</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医学检测的现状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有标准的检测方法</a:t>
            </a:r>
            <a:endParaRPr lang="en-US" altLang="zh-CN" dirty="0" smtClean="0"/>
          </a:p>
          <a:p>
            <a:r>
              <a:rPr lang="zh-CN" altLang="en-US" dirty="0" smtClean="0"/>
              <a:t>丰富多样的医疗设备被广泛使用</a:t>
            </a:r>
            <a:endParaRPr lang="en-US" altLang="zh-CN" dirty="0" smtClean="0"/>
          </a:p>
          <a:p>
            <a:r>
              <a:rPr lang="zh-CN" altLang="en-US" dirty="0" smtClean="0"/>
              <a:t>大部分使用起来并不复杂</a:t>
            </a:r>
            <a:endParaRPr lang="en-US" altLang="zh-CN" dirty="0" smtClean="0"/>
          </a:p>
          <a:p>
            <a:r>
              <a:rPr lang="zh-CN" altLang="en-US" dirty="0" smtClean="0"/>
              <a:t>分析结果和报告比较容易解读</a:t>
            </a:r>
            <a:endParaRPr lang="en-US" altLang="zh-CN" dirty="0" smtClean="0"/>
          </a:p>
          <a:p>
            <a:r>
              <a:rPr lang="zh-CN" altLang="en-US" dirty="0" smtClean="0"/>
              <a:t>检测结果得到普遍认可</a:t>
            </a:r>
            <a:endParaRPr lang="en-US" altLang="zh-CN" dirty="0" smtClean="0"/>
          </a:p>
          <a:p>
            <a:pPr>
              <a:buNone/>
            </a:pPr>
            <a:endParaRPr lang="en-US" altLang="zh-CN" dirty="0" smtClean="0"/>
          </a:p>
          <a:p>
            <a:pPr>
              <a:buNone/>
            </a:pPr>
            <a:r>
              <a:rPr lang="zh-CN" altLang="en-US" b="1" dirty="0" smtClean="0"/>
              <a:t>没有人去怀疑这些检测的意义和价值，以及技术含量！</a:t>
            </a:r>
            <a:endParaRPr lang="zh-CN" alt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zh-CN" altLang="en-US" dirty="0" smtClean="0"/>
              <a:t>软件测试的现状呢？</a:t>
            </a:r>
            <a:r>
              <a:rPr lang="en-US" altLang="zh-CN" dirty="0" smtClean="0"/>
              <a:t/>
            </a:r>
            <a:br>
              <a:rPr lang="en-US" altLang="zh-CN" dirty="0" smtClean="0"/>
            </a:br>
            <a:r>
              <a:rPr lang="zh-CN" altLang="en-US" dirty="0" smtClean="0"/>
              <a:t>业界 </a:t>
            </a:r>
            <a:r>
              <a:rPr lang="en-US" altLang="zh-CN" dirty="0" smtClean="0"/>
              <a:t>and </a:t>
            </a:r>
            <a:r>
              <a:rPr lang="zh-CN" altLang="en-US" dirty="0" smtClean="0"/>
              <a:t>组织内部</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一些做法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把质量的度量量化</a:t>
            </a:r>
            <a:endParaRPr lang="en-US" altLang="zh-CN" dirty="0" smtClean="0"/>
          </a:p>
          <a:p>
            <a:r>
              <a:rPr lang="zh-CN" altLang="en-US" dirty="0" smtClean="0"/>
              <a:t>把测试方法和指标工具化</a:t>
            </a:r>
            <a:endParaRPr lang="en-US" altLang="zh-CN" dirty="0" smtClean="0"/>
          </a:p>
          <a:p>
            <a:r>
              <a:rPr lang="zh-CN" altLang="en-US" dirty="0" smtClean="0"/>
              <a:t>把工具标准化</a:t>
            </a:r>
            <a:endParaRPr lang="en-US" altLang="zh-CN" dirty="0" smtClean="0"/>
          </a:p>
          <a:p>
            <a:r>
              <a:rPr lang="zh-CN" altLang="en-US" dirty="0" smtClean="0"/>
              <a:t>把知识和方法沉淀到可操作的工具上</a:t>
            </a:r>
            <a:endParaRPr lang="en-US" altLang="zh-CN" dirty="0" smtClean="0"/>
          </a:p>
          <a:p>
            <a:r>
              <a:rPr lang="zh-CN" altLang="en-US" dirty="0" smtClean="0"/>
              <a:t>输出的结果更直观易读</a:t>
            </a:r>
            <a:endParaRPr lang="en-US" altLang="zh-CN" dirty="0" smtClean="0"/>
          </a:p>
          <a:p>
            <a:endParaRPr lang="en-US" altLang="zh-CN" dirty="0" smtClean="0"/>
          </a:p>
          <a:p>
            <a:pPr>
              <a:buNone/>
            </a:pPr>
            <a:r>
              <a:rPr lang="zh-CN" altLang="en-US" b="1" dirty="0" smtClean="0"/>
              <a:t>不是每个人都要去做工具和系统，但有很多人是使用者和受益者</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一些担忧？</a:t>
            </a:r>
            <a:endParaRPr lang="zh-CN" altLang="en-US" dirty="0"/>
          </a:p>
        </p:txBody>
      </p:sp>
      <p:sp>
        <p:nvSpPr>
          <p:cNvPr id="3" name="内容占位符 2"/>
          <p:cNvSpPr>
            <a:spLocks noGrp="1"/>
          </p:cNvSpPr>
          <p:nvPr>
            <p:ph idx="1"/>
          </p:nvPr>
        </p:nvSpPr>
        <p:spPr/>
        <p:txBody>
          <a:bodyPr/>
          <a:lstStyle/>
          <a:p>
            <a:pPr>
              <a:buNone/>
            </a:pPr>
            <a:r>
              <a:rPr lang="zh-CN" altLang="en-US" dirty="0" smtClean="0"/>
              <a:t>依赖于系统化标准化的工具和方法：</a:t>
            </a:r>
            <a:endParaRPr lang="en-US" altLang="zh-CN" dirty="0" smtClean="0"/>
          </a:p>
          <a:p>
            <a:pPr>
              <a:buFontTx/>
              <a:buChar char="-"/>
            </a:pPr>
            <a:r>
              <a:rPr lang="zh-CN" altLang="en-US" dirty="0" smtClean="0"/>
              <a:t>不需要人更聪明和厉害吗？</a:t>
            </a:r>
            <a:endParaRPr lang="en-US" altLang="zh-CN" dirty="0" smtClean="0"/>
          </a:p>
          <a:p>
            <a:pPr>
              <a:buFontTx/>
              <a:buChar char="-"/>
            </a:pPr>
            <a:r>
              <a:rPr lang="zh-CN" altLang="en-US" dirty="0" smtClean="0"/>
              <a:t>会把人变笨吗？</a:t>
            </a:r>
            <a:endParaRPr lang="en-US" altLang="zh-CN" dirty="0" smtClean="0"/>
          </a:p>
          <a:p>
            <a:pPr>
              <a:buFontTx/>
              <a:buChar char="-"/>
            </a:pPr>
            <a:r>
              <a:rPr lang="zh-CN" altLang="en-US" dirty="0" smtClean="0"/>
              <a:t>会阻碍创新吗？</a:t>
            </a:r>
            <a:endParaRPr lang="en-US" altLang="zh-CN" dirty="0" smtClean="0"/>
          </a:p>
          <a:p>
            <a:pPr>
              <a:buFontTx/>
              <a:buChar char="-"/>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858</Words>
  <Application>Microsoft Office PowerPoint</Application>
  <PresentationFormat>全屏显示(4:3)</PresentationFormat>
  <Paragraphs>159</Paragraphs>
  <Slides>31</Slides>
  <Notes>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借其他行业来看 软件测试 和 质量保证</vt:lpstr>
      <vt:lpstr>about Ricky</vt:lpstr>
      <vt:lpstr>幻灯片 3</vt:lpstr>
      <vt:lpstr>有哪些医学检测方法？</vt:lpstr>
      <vt:lpstr>检测的目的</vt:lpstr>
      <vt:lpstr>医学检测的现状</vt:lpstr>
      <vt:lpstr>软件测试的现状呢？ 业界 and 组织内部</vt:lpstr>
      <vt:lpstr>一些做法</vt:lpstr>
      <vt:lpstr>一些担忧？</vt:lpstr>
      <vt:lpstr>another story…</vt:lpstr>
      <vt:lpstr>有哪些交通违规行为？</vt:lpstr>
      <vt:lpstr>So, 那怎么办？</vt:lpstr>
      <vt:lpstr>幻灯片 13</vt:lpstr>
      <vt:lpstr>幻灯片 14</vt:lpstr>
      <vt:lpstr>Enough?</vt:lpstr>
      <vt:lpstr>幻灯片 16</vt:lpstr>
      <vt:lpstr>A system, not just a tool</vt:lpstr>
      <vt:lpstr>Not perfect, but it works</vt:lpstr>
      <vt:lpstr>针对发布前的质量</vt:lpstr>
      <vt:lpstr>针对在线运行的质量</vt:lpstr>
      <vt:lpstr>规则的强制和心理的暗示</vt:lpstr>
      <vt:lpstr>对于测试人员</vt:lpstr>
      <vt:lpstr>幻灯片 23</vt:lpstr>
      <vt:lpstr>人，做什么？</vt:lpstr>
      <vt:lpstr>一些额外的思考…</vt:lpstr>
      <vt:lpstr>如果评估一个新车型的安全性？</vt:lpstr>
      <vt:lpstr>From C-NCAP</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从CT技术到软件测试</dc:title>
  <dc:creator>Thinkpad</dc:creator>
  <cp:lastModifiedBy>Thinkpad</cp:lastModifiedBy>
  <cp:revision>279</cp:revision>
  <dcterms:created xsi:type="dcterms:W3CDTF">2012-03-08T15:30:10Z</dcterms:created>
  <dcterms:modified xsi:type="dcterms:W3CDTF">2012-05-07T16:54:49Z</dcterms:modified>
</cp:coreProperties>
</file>