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7" r:id="rId5"/>
    <p:sldId id="277" r:id="rId6"/>
    <p:sldId id="283" r:id="rId7"/>
    <p:sldId id="267" r:id="rId8"/>
    <p:sldId id="276" r:id="rId9"/>
    <p:sldId id="268" r:id="rId10"/>
    <p:sldId id="270" r:id="rId11"/>
    <p:sldId id="274" r:id="rId12"/>
    <p:sldId id="258" r:id="rId13"/>
    <p:sldId id="261" r:id="rId14"/>
    <p:sldId id="275" r:id="rId15"/>
    <p:sldId id="262" r:id="rId16"/>
    <p:sldId id="263" r:id="rId17"/>
    <p:sldId id="286" r:id="rId18"/>
    <p:sldId id="264" r:id="rId19"/>
    <p:sldId id="282" r:id="rId20"/>
    <p:sldId id="280" r:id="rId21"/>
    <p:sldId id="260" r:id="rId22"/>
    <p:sldId id="284" r:id="rId23"/>
    <p:sldId id="28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2130425"/>
            <a:ext cx="7414592" cy="1470025"/>
          </a:xfrm>
        </p:spPr>
        <p:txBody>
          <a:bodyPr/>
          <a:lstStyle/>
          <a:p>
            <a:r>
              <a:rPr lang="zh-CN" altLang="en-US" b="1" dirty="0" smtClean="0"/>
              <a:t>关于互联网性能测试的一点观察和思考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7088832" cy="1440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@rickyqiu</a:t>
            </a:r>
          </a:p>
          <a:p>
            <a:r>
              <a:rPr lang="en-US" altLang="zh-CN" dirty="0" smtClean="0"/>
              <a:t>Jun, 2012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第三类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1556792"/>
            <a:ext cx="8064896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3200" b="1" dirty="0" smtClean="0"/>
              <a:t>互联网产品</a:t>
            </a:r>
            <a:endParaRPr lang="en-US" altLang="zh-CN" sz="32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差别在哪里？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对于互联网产品而言，用户以及他们的行为和产出是产品本身的一部分。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一套唯一的系统，没有多个可重复的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UGC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（巨大的不确定性）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每个用户进来看到的可能都是个性化的内容 （比如微博，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QQ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空间等）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用户之间的互动，基于动态的关系链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600" dirty="0" smtClean="0"/>
              <a:t>…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做个不可知论者？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064896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或者，换个思路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模拟整套系统来获取性能指标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	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	       </a:t>
            </a:r>
            <a:r>
              <a:rPr lang="zh-CN" altLang="en-US" b="1" dirty="0" smtClean="0">
                <a:solidFill>
                  <a:srgbClr val="0070C0"/>
                </a:solidFill>
              </a:rPr>
              <a:t>捕捉实际系统中的真实数据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331640" y="2780929"/>
            <a:ext cx="720080" cy="1368152"/>
          </a:xfrm>
          <a:custGeom>
            <a:avLst/>
            <a:gdLst>
              <a:gd name="connsiteX0" fmla="*/ 651387 w 754626"/>
              <a:gd name="connsiteY0" fmla="*/ 0 h 1091381"/>
              <a:gd name="connsiteX1" fmla="*/ 17206 w 754626"/>
              <a:gd name="connsiteY1" fmla="*/ 339213 h 1091381"/>
              <a:gd name="connsiteX2" fmla="*/ 754626 w 754626"/>
              <a:gd name="connsiteY2" fmla="*/ 1091381 h 1091381"/>
              <a:gd name="connsiteX3" fmla="*/ 754626 w 754626"/>
              <a:gd name="connsiteY3" fmla="*/ 1091381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626" h="1091381">
                <a:moveTo>
                  <a:pt x="651387" y="0"/>
                </a:moveTo>
                <a:cubicBezTo>
                  <a:pt x="325693" y="78658"/>
                  <a:pt x="0" y="157316"/>
                  <a:pt x="17206" y="339213"/>
                </a:cubicBezTo>
                <a:cubicBezTo>
                  <a:pt x="34412" y="521110"/>
                  <a:pt x="754626" y="1091381"/>
                  <a:pt x="754626" y="1091381"/>
                </a:cubicBezTo>
                <a:lnTo>
                  <a:pt x="754626" y="1091381"/>
                </a:lnTo>
              </a:path>
            </a:pathLst>
          </a:custGeom>
          <a:ln>
            <a:headEnd type="none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前端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Q1</a:t>
            </a:r>
            <a:r>
              <a:rPr lang="zh-CN" altLang="en-US" b="1" dirty="0" smtClean="0">
                <a:solidFill>
                  <a:srgbClr val="0070C0"/>
                </a:solidFill>
              </a:rPr>
              <a:t>： 每一个访问我们服务的真实用户，</a:t>
            </a:r>
            <a:r>
              <a:rPr lang="en-US" altLang="zh-CN" b="1" dirty="0" smtClean="0">
                <a:solidFill>
                  <a:srgbClr val="0070C0"/>
                </a:solidFill>
              </a:rPr>
              <a:t>TA</a:t>
            </a:r>
            <a:r>
              <a:rPr lang="zh-CN" altLang="en-US" b="1" dirty="0" smtClean="0">
                <a:solidFill>
                  <a:srgbClr val="0070C0"/>
                </a:solidFill>
              </a:rPr>
              <a:t>得到的响应时间是怎样的？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无论</a:t>
            </a:r>
            <a:r>
              <a:rPr lang="en-US" altLang="zh-CN" dirty="0" smtClean="0"/>
              <a:t>TA:</a:t>
            </a:r>
          </a:p>
          <a:p>
            <a:pPr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来自哪里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用什么网络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用什么浏览器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在什么时间段访问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…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808" y="1196752"/>
            <a:ext cx="873268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业务逻辑层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Q2</a:t>
            </a:r>
            <a:r>
              <a:rPr lang="zh-CN" altLang="en-US" b="1" dirty="0" smtClean="0">
                <a:solidFill>
                  <a:srgbClr val="0070C0"/>
                </a:solidFill>
              </a:rPr>
              <a:t>：处理每一个业务请求花了多少时间？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下订单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支付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查看个人信息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Cache</a:t>
            </a:r>
            <a:r>
              <a:rPr lang="zh-CN" altLang="en-US" b="1" dirty="0" smtClean="0"/>
              <a:t>，数据库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060848"/>
            <a:ext cx="7787208" cy="4065315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Q3</a:t>
            </a:r>
            <a:r>
              <a:rPr lang="zh-CN" altLang="en-US" b="1" dirty="0" smtClean="0">
                <a:solidFill>
                  <a:srgbClr val="0070C0"/>
                </a:solidFill>
              </a:rPr>
              <a:t>：</a:t>
            </a:r>
            <a:r>
              <a:rPr lang="en-US" altLang="zh-CN" b="1" dirty="0" smtClean="0">
                <a:solidFill>
                  <a:srgbClr val="0070C0"/>
                </a:solidFill>
              </a:rPr>
              <a:t>cache</a:t>
            </a:r>
            <a:r>
              <a:rPr lang="zh-CN" altLang="en-US" b="1" dirty="0" smtClean="0">
                <a:solidFill>
                  <a:srgbClr val="0070C0"/>
                </a:solidFill>
              </a:rPr>
              <a:t>命中率是多少？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Q4</a:t>
            </a:r>
            <a:r>
              <a:rPr lang="zh-CN" altLang="en-US" b="1" dirty="0" smtClean="0">
                <a:solidFill>
                  <a:srgbClr val="0070C0"/>
                </a:solidFill>
              </a:rPr>
              <a:t>：哪些</a:t>
            </a:r>
            <a:r>
              <a:rPr lang="en-US" altLang="zh-CN" b="1" dirty="0" smtClean="0">
                <a:solidFill>
                  <a:srgbClr val="0070C0"/>
                </a:solidFill>
              </a:rPr>
              <a:t>SQL</a:t>
            </a:r>
            <a:r>
              <a:rPr lang="zh-CN" altLang="en-US" b="1" dirty="0" smtClean="0">
                <a:solidFill>
                  <a:srgbClr val="0070C0"/>
                </a:solidFill>
              </a:rPr>
              <a:t>执行的时间比较长？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慢速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891258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运维监控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每台服务器的监控指标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CPU, RAM, I/O</a:t>
            </a:r>
          </a:p>
          <a:p>
            <a:pPr lvl="1"/>
            <a:r>
              <a:rPr lang="zh-CN" altLang="en-US" dirty="0" smtClean="0"/>
              <a:t>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入带宽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连接数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ISP</a:t>
            </a:r>
            <a:r>
              <a:rPr lang="zh-CN" altLang="en-US" b="1" dirty="0" smtClean="0">
                <a:solidFill>
                  <a:srgbClr val="0070C0"/>
                </a:solidFill>
              </a:rPr>
              <a:t>对比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IDC </a:t>
            </a:r>
            <a:r>
              <a:rPr lang="zh-CN" altLang="en-US" b="1" dirty="0" smtClean="0">
                <a:solidFill>
                  <a:srgbClr val="0070C0"/>
                </a:solidFill>
              </a:rPr>
              <a:t>对比</a:t>
            </a:r>
            <a:endParaRPr lang="en-US" altLang="zh-CN" b="1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517232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-- </a:t>
            </a:r>
            <a:r>
              <a:rPr lang="zh-CN" altLang="en-US" sz="4000" dirty="0" smtClean="0"/>
              <a:t>以上信息的聚合 </a:t>
            </a:r>
            <a:r>
              <a:rPr lang="en-US" altLang="zh-CN" sz="4000" dirty="0" smtClean="0"/>
              <a:t>--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1800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- </a:t>
            </a:r>
            <a:r>
              <a:rPr lang="zh-CN" altLang="en-US" b="1" dirty="0" smtClean="0">
                <a:solidFill>
                  <a:srgbClr val="0070C0"/>
                </a:solidFill>
              </a:rPr>
              <a:t>真实数据收集 </a:t>
            </a:r>
            <a:r>
              <a:rPr lang="en-US" altLang="zh-CN" b="1" dirty="0" smtClean="0">
                <a:solidFill>
                  <a:srgbClr val="0070C0"/>
                </a:solidFill>
              </a:rPr>
              <a:t>+ </a:t>
            </a:r>
            <a:r>
              <a:rPr lang="zh-CN" altLang="en-US" b="1" dirty="0" smtClean="0">
                <a:solidFill>
                  <a:srgbClr val="0070C0"/>
                </a:solidFill>
              </a:rPr>
              <a:t>自动化抽样检测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- </a:t>
            </a:r>
            <a:r>
              <a:rPr lang="zh-CN" altLang="en-US" b="1" dirty="0" smtClean="0">
                <a:solidFill>
                  <a:srgbClr val="0070C0"/>
                </a:solidFill>
              </a:rPr>
              <a:t>横向和纵向的对比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- </a:t>
            </a:r>
            <a:r>
              <a:rPr lang="zh-CN" altLang="en-US" b="1" dirty="0" smtClean="0">
                <a:solidFill>
                  <a:srgbClr val="0070C0"/>
                </a:solidFill>
              </a:rPr>
              <a:t>监控和告警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6856" y="3356992"/>
            <a:ext cx="8229600" cy="3096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b="1" noProof="0" dirty="0" smtClean="0">
                <a:solidFill>
                  <a:srgbClr val="002060"/>
                </a:solidFill>
              </a:rPr>
              <a:t>用户感受到的响应时间怎么样？</a:t>
            </a:r>
            <a:endParaRPr lang="en-US" altLang="zh-CN" sz="3200" b="1" noProof="0" dirty="0" smtClean="0">
              <a:solidFill>
                <a:srgbClr val="00206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800" b="1" noProof="0" dirty="0" smtClean="0">
                <a:solidFill>
                  <a:srgbClr val="002060"/>
                </a:solidFill>
              </a:rPr>
              <a:t>	</a:t>
            </a:r>
            <a:r>
              <a:rPr lang="en-US" altLang="zh-CN" sz="2800" noProof="0" dirty="0" smtClean="0">
                <a:solidFill>
                  <a:srgbClr val="002060"/>
                </a:solidFill>
              </a:rPr>
              <a:t>- </a:t>
            </a:r>
            <a:r>
              <a:rPr lang="zh-CN" altLang="en-US" sz="2800" noProof="0" dirty="0" smtClean="0">
                <a:solidFill>
                  <a:srgbClr val="002060"/>
                </a:solidFill>
              </a:rPr>
              <a:t>够好吗？</a:t>
            </a:r>
            <a:r>
              <a:rPr lang="zh-CN" altLang="en-US" sz="2800" dirty="0" smtClean="0">
                <a:solidFill>
                  <a:srgbClr val="002060"/>
                </a:solidFill>
              </a:rPr>
              <a:t>改进后进步了多少？</a:t>
            </a:r>
            <a:endParaRPr lang="en-US" altLang="zh-CN" sz="2800" noProof="0" dirty="0" smtClean="0">
              <a:solidFill>
                <a:srgbClr val="00206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b="1" noProof="0" dirty="0" smtClean="0">
                <a:solidFill>
                  <a:srgbClr val="002060"/>
                </a:solidFill>
              </a:rPr>
              <a:t>瓶颈在哪里？</a:t>
            </a:r>
            <a:endParaRPr lang="en-US" altLang="zh-CN" sz="3200" b="1" noProof="0" dirty="0" smtClean="0">
              <a:solidFill>
                <a:srgbClr val="00206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b="1" noProof="0" dirty="0" smtClean="0">
                <a:solidFill>
                  <a:srgbClr val="002060"/>
                </a:solidFill>
              </a:rPr>
              <a:t>	</a:t>
            </a:r>
            <a:r>
              <a:rPr lang="en-US" altLang="zh-CN" sz="2800" noProof="0" dirty="0" smtClean="0">
                <a:solidFill>
                  <a:srgbClr val="002060"/>
                </a:solidFill>
              </a:rPr>
              <a:t>- </a:t>
            </a:r>
            <a:r>
              <a:rPr lang="zh-CN" altLang="en-US" sz="2800" noProof="0" dirty="0" smtClean="0">
                <a:solidFill>
                  <a:srgbClr val="002060"/>
                </a:solidFill>
              </a:rPr>
              <a:t>前端需要优化？业务逻辑代码？大数据量处理？离大量用户太远？</a:t>
            </a:r>
            <a:r>
              <a:rPr lang="zh-CN" altLang="en-US" sz="2800" dirty="0" smtClean="0">
                <a:solidFill>
                  <a:srgbClr val="002060"/>
                </a:solidFill>
              </a:rPr>
              <a:t>某</a:t>
            </a:r>
            <a:r>
              <a:rPr lang="en-US" altLang="zh-CN" sz="2800" dirty="0" smtClean="0">
                <a:solidFill>
                  <a:srgbClr val="002060"/>
                </a:solidFill>
              </a:rPr>
              <a:t>ISP</a:t>
            </a:r>
            <a:r>
              <a:rPr lang="zh-CN" altLang="en-US" sz="2800" dirty="0" smtClean="0">
                <a:solidFill>
                  <a:srgbClr val="002060"/>
                </a:solidFill>
              </a:rPr>
              <a:t>不给力？</a:t>
            </a:r>
            <a:endParaRPr lang="en-US" altLang="zh-CN" sz="2800" noProof="0" dirty="0" smtClean="0">
              <a:solidFill>
                <a:srgbClr val="00206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b="1" noProof="0" dirty="0" smtClean="0">
                <a:solidFill>
                  <a:srgbClr val="002060"/>
                </a:solidFill>
              </a:rPr>
              <a:t>异常的压力和流量</a:t>
            </a:r>
            <a:endParaRPr lang="en-US" altLang="zh-CN" sz="3200" b="1" noProof="0" dirty="0" smtClean="0">
              <a:solidFill>
                <a:srgbClr val="00206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</a:t>
            </a:r>
            <a:r>
              <a:rPr lang="zh-CN" altLang="en-US" sz="2800" dirty="0" smtClean="0">
                <a:solidFill>
                  <a:srgbClr val="002060"/>
                </a:solidFill>
              </a:rPr>
              <a:t>大促时流量翻几倍了？运营去推广了？被攻击了？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下箭头 4"/>
          <p:cNvSpPr/>
          <p:nvPr/>
        </p:nvSpPr>
        <p:spPr>
          <a:xfrm>
            <a:off x="4067944" y="2564904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3568" y="2420888"/>
            <a:ext cx="7715200" cy="1944216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/>
              <a:t>性能测试  通常是用量化的方法来评估系统的一些能力，包括容量、速度和响应时间等指标。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</a:rPr>
              <a:t>More: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跳出性能测试之外来看性能测试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Do the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right thing </a:t>
            </a:r>
            <a:r>
              <a:rPr lang="en-US" altLang="zh-CN" sz="3200" dirty="0" smtClean="0">
                <a:solidFill>
                  <a:srgbClr val="0070C0"/>
                </a:solidFill>
              </a:rPr>
              <a:t>&gt; Do the thing right</a:t>
            </a:r>
            <a:br>
              <a:rPr lang="en-US" altLang="zh-CN" sz="3200" dirty="0" smtClean="0">
                <a:solidFill>
                  <a:srgbClr val="0070C0"/>
                </a:solidFill>
              </a:rPr>
            </a:br>
            <a:r>
              <a:rPr lang="en-US" altLang="zh-CN" sz="32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产品先要有人用，才值得做性能测试和调优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)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644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刚开始把人力都用在最有价值的地方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zh-CN" altLang="en-US" dirty="0" smtClean="0"/>
              <a:t>前提：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技术的积累和可复用性使得一开始的东西不会太差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架构和设计要允许堆机器（平行扩容的能力）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要能快速的堆机器 （运维的能力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等到迭代速度降下来再更多考虑优化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564904"/>
            <a:ext cx="7776864" cy="24482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800" b="1" dirty="0" smtClean="0">
                <a:solidFill>
                  <a:srgbClr val="0070C0"/>
                </a:solidFill>
              </a:rPr>
              <a:t>Thanks !</a:t>
            </a:r>
          </a:p>
          <a:p>
            <a:pPr>
              <a:buNone/>
            </a:pPr>
            <a:endParaRPr lang="en-US" altLang="zh-CN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补充内容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灰度。</a:t>
            </a:r>
            <a:r>
              <a:rPr lang="en-US" altLang="zh-CN" dirty="0" err="1" smtClean="0"/>
              <a:t>Weixin</a:t>
            </a:r>
            <a:r>
              <a:rPr lang="zh-CN" altLang="en-US" dirty="0" smtClean="0"/>
              <a:t>的做法（来自公开的分享），我们的做法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局部的性能测试，轻量级的性能测试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针对“大促”的预案（来自</a:t>
            </a:r>
            <a:r>
              <a:rPr lang="en-US" altLang="zh-CN" dirty="0" err="1" smtClean="0"/>
              <a:t>taobao</a:t>
            </a:r>
            <a:r>
              <a:rPr lang="zh-CN" altLang="en-US" dirty="0" smtClean="0"/>
              <a:t>的分享）</a:t>
            </a:r>
            <a:endParaRPr lang="en-US" altLang="zh-CN" dirty="0" smtClean="0"/>
          </a:p>
          <a:p>
            <a:pPr marL="914400" lvl="1" indent="-514350">
              <a:buNone/>
            </a:pPr>
            <a:r>
              <a:rPr lang="zh-CN" altLang="en-US" dirty="0" smtClean="0"/>
              <a:t>如何因对短时间突发的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pPr marL="914400" lvl="1" indent="-514350">
              <a:buNone/>
            </a:pPr>
            <a:endParaRPr lang="en-US" altLang="zh-CN" dirty="0" smtClean="0"/>
          </a:p>
          <a:p>
            <a:pPr marL="914400" lvl="1" indent="-514350">
              <a:buNone/>
            </a:pPr>
            <a:r>
              <a:rPr lang="zh-CN" altLang="en-US" dirty="0" smtClean="0"/>
              <a:t>互联网产品是一个生态系统，而不是一个独立的产品。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Warm-up questions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911 carrera 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6644078" cy="4968552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 smtClean="0"/>
              <a:t>Porsche 911</a:t>
            </a:r>
            <a:r>
              <a:rPr lang="zh-CN" altLang="en-US" sz="3200" dirty="0" smtClean="0"/>
              <a:t>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100km/h</a:t>
            </a:r>
            <a:r>
              <a:rPr lang="zh-CN" altLang="en-US" sz="3200" dirty="0" smtClean="0"/>
              <a:t>要几秒？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3200" dirty="0" smtClean="0"/>
              <a:t>从 </a:t>
            </a:r>
            <a:r>
              <a:rPr lang="zh-CN" altLang="en-US" sz="3200" b="1" dirty="0" smtClean="0"/>
              <a:t>南京</a:t>
            </a:r>
            <a:r>
              <a:rPr lang="zh-CN" altLang="en-US" sz="3200" dirty="0" smtClean="0"/>
              <a:t> 到 </a:t>
            </a:r>
            <a:r>
              <a:rPr lang="zh-CN" altLang="en-US" sz="3200" b="1" dirty="0" smtClean="0"/>
              <a:t>上海</a:t>
            </a:r>
            <a:r>
              <a:rPr lang="zh-CN" altLang="en-US" sz="3200" dirty="0" smtClean="0"/>
              <a:t> 需要多长时间？</a:t>
            </a:r>
            <a:endParaRPr lang="zh-CN" altLang="en-US" sz="3200" dirty="0"/>
          </a:p>
        </p:txBody>
      </p:sp>
      <p:pic>
        <p:nvPicPr>
          <p:cNvPr id="4" name="内容占位符 3" descr="NJshangha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28800"/>
            <a:ext cx="8046044" cy="4248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回到性能测试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00200"/>
            <a:ext cx="828092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dirty="0" smtClean="0"/>
              <a:t>交换机，防火墙的性能测试</a:t>
            </a:r>
            <a:endParaRPr lang="en-US" altLang="zh-CN" b="1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How-to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b="1" dirty="0" smtClean="0"/>
              <a:t>-Guideline</a:t>
            </a:r>
          </a:p>
          <a:p>
            <a:pPr>
              <a:buNone/>
            </a:pPr>
            <a:r>
              <a:rPr lang="en-US" altLang="zh-CN" sz="2000" dirty="0" smtClean="0"/>
              <a:t>RFC 2544: Benchmarking Methodology for Network Interconnect Devices</a:t>
            </a:r>
          </a:p>
          <a:p>
            <a:pPr>
              <a:buNone/>
            </a:pPr>
            <a:r>
              <a:rPr lang="en-US" altLang="zh-CN" sz="2000" dirty="0" smtClean="0"/>
              <a:t>RFC 3511: Benchmarking Methodology for Firewall Performance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b="1" dirty="0" smtClean="0"/>
              <a:t>-Tools</a:t>
            </a:r>
          </a:p>
          <a:p>
            <a:pPr>
              <a:buNone/>
            </a:pPr>
            <a:r>
              <a:rPr lang="en-US" altLang="zh-CN" sz="2000" dirty="0" smtClean="0"/>
              <a:t>Spirent </a:t>
            </a:r>
            <a:r>
              <a:rPr lang="en-US" altLang="zh-CN" sz="2000" dirty="0" err="1" smtClean="0"/>
              <a:t>TestCenter</a:t>
            </a:r>
            <a:r>
              <a:rPr lang="en-US" altLang="zh-CN" sz="2000" dirty="0" smtClean="0"/>
              <a:t>, IXIA, </a:t>
            </a:r>
            <a:r>
              <a:rPr lang="en-US" altLang="zh-CN" sz="2000" dirty="0" err="1" smtClean="0"/>
              <a:t>BreakingPoint</a:t>
            </a:r>
            <a:r>
              <a:rPr lang="en-US" altLang="zh-CN" sz="2000" dirty="0" smtClean="0"/>
              <a:t>, …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b="1" dirty="0" smtClean="0"/>
              <a:t>-Test suite</a:t>
            </a:r>
          </a:p>
          <a:p>
            <a:pPr>
              <a:buNone/>
            </a:pPr>
            <a:r>
              <a:rPr lang="zh-CN" altLang="en-US" sz="2000" dirty="0" smtClean="0"/>
              <a:t>工具内置的</a:t>
            </a:r>
            <a:r>
              <a:rPr lang="en-US" altLang="zh-CN" sz="2000" dirty="0" smtClean="0"/>
              <a:t>test suite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testcente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8229600" cy="2083443"/>
          </a:xfrm>
        </p:spPr>
      </p:pic>
      <p:pic>
        <p:nvPicPr>
          <p:cNvPr id="5" name="图片 4" descr="testcente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764704"/>
            <a:ext cx="7771429" cy="5009524"/>
          </a:xfrm>
          <a:prstGeom prst="rect">
            <a:avLst/>
          </a:prstGeom>
        </p:spPr>
      </p:pic>
      <p:pic>
        <p:nvPicPr>
          <p:cNvPr id="6" name="图片 5" descr="testcente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1052736"/>
            <a:ext cx="7185096" cy="5616624"/>
          </a:xfrm>
          <a:prstGeom prst="rect">
            <a:avLst/>
          </a:prstGeom>
        </p:spPr>
      </p:pic>
      <p:pic>
        <p:nvPicPr>
          <p:cNvPr id="7" name="图片 6" descr="testcenter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5" y="1268760"/>
            <a:ext cx="7000863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b="1" dirty="0" smtClean="0"/>
              <a:t>应用层的服务器，比如企业级的</a:t>
            </a:r>
            <a:r>
              <a:rPr lang="en-US" altLang="zh-CN" b="1" dirty="0" smtClean="0"/>
              <a:t>mail server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How-to:</a:t>
            </a:r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单个用户行为模拟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</a:t>
            </a:r>
            <a:r>
              <a:rPr lang="en-US" altLang="zh-CN" dirty="0" smtClean="0"/>
              <a:t>mail size</a:t>
            </a:r>
            <a:r>
              <a:rPr lang="zh-CN" altLang="en-US" dirty="0" smtClean="0"/>
              <a:t>，附件类型，收件人个数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不同的处理策略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ü"/>
            </a:pPr>
            <a:r>
              <a:rPr lang="zh-CN" altLang="en-US" sz="3200" dirty="0" smtClean="0"/>
              <a:t>基于用户行为的分组和建模</a:t>
            </a:r>
            <a:endParaRPr lang="en-US" altLang="zh-CN" sz="3200" dirty="0" smtClean="0"/>
          </a:p>
          <a:p>
            <a:pPr marL="342900" lvl="1" indent="-342900">
              <a:buFont typeface="Wingdings" pitchFamily="2" charset="2"/>
              <a:buChar char="ü"/>
            </a:pPr>
            <a:r>
              <a:rPr lang="zh-CN" altLang="en-US" sz="3200" dirty="0" smtClean="0"/>
              <a:t>动态压力曲线</a:t>
            </a:r>
            <a:endParaRPr lang="en-US" altLang="zh-CN" sz="3200" dirty="0" smtClean="0"/>
          </a:p>
          <a:p>
            <a:pPr marL="342900" lvl="1" indent="-342900">
              <a:buFont typeface="Wingdings" pitchFamily="2" charset="2"/>
              <a:buChar char="ü"/>
            </a:pPr>
            <a:r>
              <a:rPr lang="zh-CN" altLang="en-US" sz="3200" dirty="0" smtClean="0"/>
              <a:t>网络真实性模拟</a:t>
            </a:r>
            <a:endParaRPr lang="en-US" altLang="zh-CN" sz="3200" dirty="0" smtClean="0"/>
          </a:p>
          <a:p>
            <a:pPr marL="342900" lvl="1" indent="-342900">
              <a:buFont typeface="Wingdings" pitchFamily="2" charset="2"/>
              <a:buChar char="ü"/>
            </a:pPr>
            <a:r>
              <a:rPr lang="zh-CN" altLang="en-US" sz="3200" dirty="0" smtClean="0"/>
              <a:t>资源使用和产品组件的监控</a:t>
            </a:r>
            <a:endParaRPr lang="en-US" altLang="zh-CN" sz="3200" dirty="0" smtClean="0"/>
          </a:p>
          <a:p>
            <a:pPr marL="342900" lvl="1" indent="-342900">
              <a:buNone/>
            </a:pPr>
            <a:r>
              <a:rPr lang="en-US" altLang="zh-CN" sz="32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507</Words>
  <Application>Microsoft Office PowerPoint</Application>
  <PresentationFormat>全屏显示(4:3)</PresentationFormat>
  <Paragraphs>106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关于互联网性能测试的一点观察和思考</vt:lpstr>
      <vt:lpstr>幻灯片 2</vt:lpstr>
      <vt:lpstr>Warm-up questions</vt:lpstr>
      <vt:lpstr>Porsche 911从0到100km/h要几秒？</vt:lpstr>
      <vt:lpstr>从 南京 到 上海 需要多长时间？</vt:lpstr>
      <vt:lpstr>回到性能测试</vt:lpstr>
      <vt:lpstr>第一类</vt:lpstr>
      <vt:lpstr>幻灯片 8</vt:lpstr>
      <vt:lpstr>第二类</vt:lpstr>
      <vt:lpstr>第三类</vt:lpstr>
      <vt:lpstr>做个不可知论者？</vt:lpstr>
      <vt:lpstr>或者，换个思路</vt:lpstr>
      <vt:lpstr>前端</vt:lpstr>
      <vt:lpstr>example</vt:lpstr>
      <vt:lpstr>业务逻辑层</vt:lpstr>
      <vt:lpstr>Cache，数据库</vt:lpstr>
      <vt:lpstr>慢速SQL</vt:lpstr>
      <vt:lpstr>运维监控</vt:lpstr>
      <vt:lpstr>幻灯片 19</vt:lpstr>
      <vt:lpstr>More: 跳出性能测试之外来看性能测试</vt:lpstr>
      <vt:lpstr>Do the right thing &gt; Do the thing right (产品先要有人用，才值得做性能测试和调优)</vt:lpstr>
      <vt:lpstr>幻灯片 22</vt:lpstr>
      <vt:lpstr>补充内容: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关于互联网性能测试的一些观察和思考</dc:title>
  <dc:creator>Thinkpad</dc:creator>
  <cp:lastModifiedBy>Thinkpad</cp:lastModifiedBy>
  <cp:revision>196</cp:revision>
  <dcterms:created xsi:type="dcterms:W3CDTF">2012-06-18T14:15:33Z</dcterms:created>
  <dcterms:modified xsi:type="dcterms:W3CDTF">2012-08-21T12:59:47Z</dcterms:modified>
</cp:coreProperties>
</file>