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Slab-bold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4dda7369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4dda7369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4dda7369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4dda7369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4dda7369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4dda7369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b4dda7369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b4dda7369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b7d308b8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b7d308b8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7d308b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7d308b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7d308b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b7d308b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b7d308b8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b7d308b8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b7d308b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b7d308b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b7d308b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b7d308b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7d308b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b7d308b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b6eee9c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b6eee9c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6eee9c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b6eee9c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b6eee9c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b6eee9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6eee9c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b6eee9c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b6eee9c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b6eee9c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b7d308b8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b7d308b8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b7d308b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b7d308b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b7d308b8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b7d308b8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7d308b8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7d308b8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b7d308b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b7d308b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7d308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7d308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7d308b8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7d308b8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4dda7369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4dda7369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4dda736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4dda736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4dda7369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4dda7369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pdf/2003.0791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dpi.com/2076-3417/10/23/8520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ink.springer.com/article/10.1007/s40747-022-00708-7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1909.0943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en.wikipedia.org/wiki/Tree_(data_structure)" TargetMode="External"/><Relationship Id="rId4" Type="http://schemas.openxmlformats.org/officeDocument/2006/relationships/hyperlink" Target="https://en.wikipedia.org/wiki/Abstract_syntax" TargetMode="External"/><Relationship Id="rId5" Type="http://schemas.openxmlformats.org/officeDocument/2006/relationships/hyperlink" Target="https://en.wikipedia.org/wiki/Source_code" TargetMode="External"/><Relationship Id="rId6" Type="http://schemas.openxmlformats.org/officeDocument/2006/relationships/hyperlink" Target="https://en.wikipedia.org/wiki/Formal_languag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711.0957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2002.0815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pdf/2312.0192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study on Datasets in Code Auto-completion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530450" y="3210575"/>
            <a:ext cx="60831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Lorenzo Bartolini, Irene Scarpanti, Claudio Soricaro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</a:rPr>
              <a:t>Big Code != Big Vocabulary: Open-Vocabulary Models for Source Code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370550"/>
            <a:ext cx="83682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datasets described in the paper were designed to train and evaluate neural language models (NLMs) for source code, with a specific focus on addressing challenges such as large vocabularies and out-of-vocabulary (OOV) issues.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These datasets were created to cover three major programming languages: </a:t>
            </a:r>
            <a:r>
              <a:rPr lang="it">
                <a:solidFill>
                  <a:schemeClr val="accent5"/>
                </a:solidFill>
              </a:rPr>
              <a:t>Java</a:t>
            </a:r>
            <a:r>
              <a:rPr lang="it"/>
              <a:t>, </a:t>
            </a:r>
            <a:r>
              <a:rPr lang="it">
                <a:solidFill>
                  <a:schemeClr val="accent5"/>
                </a:solidFill>
              </a:rPr>
              <a:t>C</a:t>
            </a:r>
            <a:r>
              <a:rPr lang="it"/>
              <a:t>, and </a:t>
            </a:r>
            <a:r>
              <a:rPr lang="it">
                <a:solidFill>
                  <a:schemeClr val="accent5"/>
                </a:solidFill>
              </a:rPr>
              <a:t>Python</a:t>
            </a:r>
            <a:r>
              <a:rPr lang="it"/>
              <a:t>. Chosen for their stylistic and structural diversity to ensure comprehensive training data.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All three datasets were created by collecting high-quality open-source projects from GitHub, removing duplicates, and eliminating comments during tokenization.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753900" y="4681800"/>
            <a:ext cx="83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https://arxiv.org/pdf/2003.07914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</a:rPr>
              <a:t>Big Code != Big Vocabulary: Open-Vocabulary Models for Source Code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370550"/>
            <a:ext cx="8368200" cy="3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They </a:t>
            </a:r>
            <a:r>
              <a:rPr lang="it"/>
              <a:t>study a series of modeling choices for source code vocabulary. First of all filtering the vocabulary:</a:t>
            </a:r>
            <a:endParaRPr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➔"/>
            </a:pPr>
            <a:r>
              <a:rPr lang="it" sz="1900"/>
              <a:t>Non-ASCII sequences were replaced with special tokens to avoid parsing errors, while comments were removed.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it" sz="1900"/>
              <a:t>Replacing comments by placeholder tokens (e.g., &lt;comment&gt;) significantly reduces corpus size, but its effect on vocabulary is limited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it" sz="1900"/>
              <a:t>Also , string literals can be filtered, replacing them by a placeholder token like &lt;string&gt;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</a:rPr>
              <a:t>Big Code != Big Vocabulary: Open-Vocabulary Models for Source Code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357200"/>
            <a:ext cx="83682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To tackle the challenges of vocabulary size and OOV terms, the authors employed Byte-Pair Encoding (BPE) to segment identifiers and literals into subwords, significantly reducing the effective vocabulary size.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1387" r="1619" t="4342"/>
          <a:stretch/>
        </p:blipFill>
        <p:spPr>
          <a:xfrm>
            <a:off x="2154950" y="2571750"/>
            <a:ext cx="4652849" cy="20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</a:rPr>
              <a:t>Big Code != Big Vocabulary: Open-Vocabulary Models for Source Code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385700"/>
            <a:ext cx="83682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Splitting tokens by convention and advanced techniques significantly reduces vocabulary size and OOV rates while introducing trade-offs such as increased sequence lengths, so challenges persist, particularly in balancing vocabulary reduction with preserving contextual and syntactic relationships in source code.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/>
              <a:t>By the way incorporating a diverse and well-preprocessed dataset, the authors ensured that the data reflects a wide variety of programming styles and conventions, enabling models to learn both syntactic and semantic structures and building robust and effective language models for source code.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This paper’s aim is to </a:t>
            </a:r>
            <a:r>
              <a:rPr lang="it" sz="2000"/>
              <a:t>strengthen</a:t>
            </a:r>
            <a:r>
              <a:rPr lang="it" sz="2000"/>
              <a:t> the existing machine learning based </a:t>
            </a:r>
            <a:r>
              <a:rPr lang="it" sz="2000"/>
              <a:t>approaches</a:t>
            </a:r>
            <a:r>
              <a:rPr lang="it" sz="2000"/>
              <a:t> proposing a “</a:t>
            </a:r>
            <a:r>
              <a:rPr i="1" lang="it" sz="2000"/>
              <a:t>hybrid approach that harnesses the synergy between machine learning techniques and advanced design methods aiming to develop a code auto-completion framework that helps firmware developers[...]</a:t>
            </a:r>
            <a:r>
              <a:rPr lang="it" sz="2000"/>
              <a:t>”.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specific objective is to create a model for SSD firmware development.</a:t>
            </a:r>
            <a:endParaRPr sz="2000"/>
          </a:p>
        </p:txBody>
      </p:sp>
      <p:sp>
        <p:nvSpPr>
          <p:cNvPr id="153" name="Google Shape;153;p26"/>
          <p:cNvSpPr txBox="1"/>
          <p:nvPr/>
        </p:nvSpPr>
        <p:spPr>
          <a:xfrm>
            <a:off x="728950" y="311100"/>
            <a:ext cx="71418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ML-based Code Autocompletion for Firmware Developers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709750" y="4568725"/>
            <a:ext cx="5168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https://www.mdpi.com/2076-3417/10/23/8520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This paper suggests that source code often include unnecessary information (like comments) that may deteriorate training data quality.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They used a simple Python script to clean the dataset removing comments, unnecessary code, white spaces and empty lines. Lastly it converts all the source codes into one single text fine to </a:t>
            </a:r>
            <a:r>
              <a:rPr lang="it" sz="2000"/>
              <a:t>easily</a:t>
            </a:r>
            <a:r>
              <a:rPr lang="it" sz="2000"/>
              <a:t> feed the model.</a:t>
            </a:r>
            <a:endParaRPr sz="2000"/>
          </a:p>
        </p:txBody>
      </p:sp>
      <p:sp>
        <p:nvSpPr>
          <p:cNvPr id="160" name="Google Shape;160;p27"/>
          <p:cNvSpPr txBox="1"/>
          <p:nvPr/>
        </p:nvSpPr>
        <p:spPr>
          <a:xfrm>
            <a:off x="728950" y="311100"/>
            <a:ext cx="71418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ML-based Code Autocompletion for Firmware Developers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This paper presents various methodologies for source code auto-completion using different Deep Learning models for </a:t>
            </a:r>
            <a:r>
              <a:rPr lang="it" sz="2000">
                <a:solidFill>
                  <a:schemeClr val="accent5"/>
                </a:solidFill>
              </a:rPr>
              <a:t>Python</a:t>
            </a:r>
            <a:r>
              <a:rPr lang="it" sz="2000"/>
              <a:t> and </a:t>
            </a:r>
            <a:r>
              <a:rPr lang="it" sz="2000">
                <a:solidFill>
                  <a:schemeClr val="accent5"/>
                </a:solidFill>
              </a:rPr>
              <a:t>C# </a:t>
            </a:r>
            <a:r>
              <a:rPr lang="it" sz="2000"/>
              <a:t>Programming Languages. In a </a:t>
            </a:r>
            <a:r>
              <a:rPr lang="it" sz="2000">
                <a:solidFill>
                  <a:schemeClr val="accent5"/>
                </a:solidFill>
              </a:rPr>
              <a:t>resource-limited</a:t>
            </a:r>
            <a:r>
              <a:rPr lang="it" sz="2000"/>
              <a:t> </a:t>
            </a:r>
            <a:r>
              <a:rPr lang="it" sz="2000">
                <a:solidFill>
                  <a:schemeClr val="accent5"/>
                </a:solidFill>
              </a:rPr>
              <a:t>environment</a:t>
            </a:r>
            <a:r>
              <a:rPr lang="it" sz="2000"/>
              <a:t>, it is paramount to reduce various overheads: one way of achieving that is to use the </a:t>
            </a:r>
            <a:r>
              <a:rPr lang="it" sz="2000">
                <a:solidFill>
                  <a:schemeClr val="accent5"/>
                </a:solidFill>
              </a:rPr>
              <a:t>code sequences</a:t>
            </a:r>
            <a:r>
              <a:rPr lang="it" sz="2000"/>
              <a:t> to train and evaluate rather than using other code structures such as semantics.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This paper compares various deep learning architectures like CodeGPT from Microsoft, Roberta from huggingface and GPT2 for source code auto-completion. Different dataset strategies are employed for comparison, such as </a:t>
            </a:r>
            <a:r>
              <a:rPr lang="it" sz="2000">
                <a:solidFill>
                  <a:schemeClr val="accent5"/>
                </a:solidFill>
              </a:rPr>
              <a:t>(1)</a:t>
            </a:r>
            <a:r>
              <a:rPr lang="it" sz="2000"/>
              <a:t> treating the whole code file as a single line, </a:t>
            </a:r>
            <a:r>
              <a:rPr lang="it" sz="2000">
                <a:solidFill>
                  <a:schemeClr val="accent5"/>
                </a:solidFill>
              </a:rPr>
              <a:t>(2)</a:t>
            </a:r>
            <a:r>
              <a:rPr lang="it" sz="2000"/>
              <a:t> using each line as single individual inputs, and </a:t>
            </a:r>
            <a:r>
              <a:rPr lang="it" sz="2000">
                <a:solidFill>
                  <a:schemeClr val="accent5"/>
                </a:solidFill>
              </a:rPr>
              <a:t>(3)</a:t>
            </a:r>
            <a:r>
              <a:rPr lang="it" sz="2000"/>
              <a:t> tokenizing the codes snippets before feeding them into the models.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6" name="Google Shape;166;p28"/>
          <p:cNvSpPr txBox="1"/>
          <p:nvPr/>
        </p:nvSpPr>
        <p:spPr>
          <a:xfrm>
            <a:off x="312375" y="202150"/>
            <a:ext cx="863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Source code auto-completion using various deep learning models under limited computing resources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87900" y="4421100"/>
            <a:ext cx="66099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https://link.springer.com/article/10.1007/s40747-022-00708-7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41450" y="1503825"/>
            <a:ext cx="8630700" cy="33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91"/>
              <a:t>The C# dataset, Top 25 GitHub repositories, instead is much smaller, only 23k samples for training and 7k for testing.</a:t>
            </a:r>
            <a:endParaRPr sz="20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91"/>
              <a:t>The authors created 4 sets using different strategies:</a:t>
            </a:r>
            <a:endParaRPr sz="20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/>
          </a:p>
          <a:p>
            <a:pPr indent="-3315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2091"/>
              <a:t>All code in a single line</a:t>
            </a:r>
            <a:endParaRPr sz="2091"/>
          </a:p>
          <a:p>
            <a:pPr indent="-3315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2091"/>
              <a:t>Code split line by line</a:t>
            </a:r>
            <a:endParaRPr sz="2091"/>
          </a:p>
          <a:p>
            <a:pPr indent="-3315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2091"/>
              <a:t>Tokenized stream of set 1</a:t>
            </a:r>
            <a:endParaRPr sz="2091"/>
          </a:p>
          <a:p>
            <a:pPr indent="-33154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sz="2091"/>
              <a:t>Tokenized stream of set 2</a:t>
            </a:r>
            <a:endParaRPr sz="20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91"/>
              <a:t>Lines with less than 5 tokens were </a:t>
            </a:r>
            <a:r>
              <a:rPr lang="it" sz="2091">
                <a:solidFill>
                  <a:schemeClr val="accent5"/>
                </a:solidFill>
              </a:rPr>
              <a:t>discarded</a:t>
            </a:r>
            <a:r>
              <a:rPr lang="it" sz="2091"/>
              <a:t> </a:t>
            </a:r>
            <a:endParaRPr sz="209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91"/>
              <a:t>to improve input quality for the model and avoid context loss due to token truncation.</a:t>
            </a:r>
            <a:endParaRPr sz="2091"/>
          </a:p>
        </p:txBody>
      </p:sp>
      <p:sp>
        <p:nvSpPr>
          <p:cNvPr id="173" name="Google Shape;173;p29"/>
          <p:cNvSpPr txBox="1"/>
          <p:nvPr/>
        </p:nvSpPr>
        <p:spPr>
          <a:xfrm>
            <a:off x="312375" y="202150"/>
            <a:ext cx="863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Source code auto-completion using various deep learning models under limited computing resources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400" y="2419175"/>
            <a:ext cx="39909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/>
        </p:nvSpPr>
        <p:spPr>
          <a:xfrm>
            <a:off x="312375" y="202150"/>
            <a:ext cx="863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Source code auto-completion using various deep learning models under limited computing resources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075" y="1208550"/>
            <a:ext cx="3886200" cy="73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075" y="1830750"/>
            <a:ext cx="38862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41450" y="1503825"/>
            <a:ext cx="86307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Python dataset used is the </a:t>
            </a:r>
            <a:r>
              <a:rPr lang="it" sz="2000">
                <a:solidFill>
                  <a:schemeClr val="accent5"/>
                </a:solidFill>
              </a:rPr>
              <a:t>PY150</a:t>
            </a:r>
            <a:r>
              <a:rPr lang="it" sz="2000"/>
              <a:t> Corpus. This dataset contains 150k samples of python code represented as </a:t>
            </a:r>
            <a:r>
              <a:rPr lang="it" sz="2000">
                <a:solidFill>
                  <a:schemeClr val="accent5"/>
                </a:solidFill>
              </a:rPr>
              <a:t>Abstract Syntax Tree</a:t>
            </a:r>
            <a:r>
              <a:rPr lang="it" sz="2000"/>
              <a:t> (AST).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Since the training happened in Colab under limited resources, it was split into smaller chunks (2.5k to 20k samples).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code is encapsulated with </a:t>
            </a:r>
            <a:r>
              <a:rPr lang="it" sz="2000">
                <a:solidFill>
                  <a:schemeClr val="accent5"/>
                </a:solidFill>
              </a:rPr>
              <a:t>&lt;s&gt;</a:t>
            </a:r>
            <a:r>
              <a:rPr lang="it" sz="2000"/>
              <a:t> and </a:t>
            </a:r>
            <a:r>
              <a:rPr lang="it" sz="2000">
                <a:solidFill>
                  <a:schemeClr val="accent5"/>
                </a:solidFill>
              </a:rPr>
              <a:t>&lt;/s&gt;</a:t>
            </a:r>
            <a:r>
              <a:rPr lang="it" sz="2000"/>
              <a:t> tags and they used </a:t>
            </a:r>
            <a:r>
              <a:rPr lang="it" sz="2000">
                <a:solidFill>
                  <a:schemeClr val="accent5"/>
                </a:solidFill>
              </a:rPr>
              <a:t>&lt;EOL&gt;</a:t>
            </a:r>
            <a:r>
              <a:rPr lang="it" sz="2000"/>
              <a:t> marker to signal the end of the file.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example:</a:t>
            </a:r>
            <a:endParaRPr sz="2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[ {"type":"Module","children":[1,4]},</a:t>
            </a:r>
            <a:endParaRPr sz="119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    {"type":"Assign","children":[2,3]},</a:t>
            </a:r>
            <a:endParaRPr sz="119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      {"type":"NameStore","value":"x"},</a:t>
            </a:r>
            <a:endParaRPr sz="119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      {"type":"Num","value":"7"},</a:t>
            </a:r>
            <a:endParaRPr sz="119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    {"type":"Print","children":[5]},</a:t>
            </a:r>
            <a:endParaRPr sz="119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      {"type":"BinOpAdd","children":[6,7]},</a:t>
            </a:r>
            <a:endParaRPr sz="119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        {"type":"NameLoad","value":"x"},</a:t>
            </a:r>
            <a:endParaRPr sz="1191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91"/>
              <a:t>        {"type":"Num","value":"1"} ]</a:t>
            </a:r>
            <a:endParaRPr sz="2091"/>
          </a:p>
        </p:txBody>
      </p:sp>
      <p:sp>
        <p:nvSpPr>
          <p:cNvPr id="187" name="Google Shape;187;p31"/>
          <p:cNvSpPr txBox="1"/>
          <p:nvPr/>
        </p:nvSpPr>
        <p:spPr>
          <a:xfrm>
            <a:off x="312375" y="202150"/>
            <a:ext cx="863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Source code auto-completion using various deep learning models under limited computing resources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 this paper, the authors propose one of the biggest available dataset regarding source code.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corpus contains about </a:t>
            </a:r>
            <a:r>
              <a:rPr lang="it" sz="2000">
                <a:solidFill>
                  <a:schemeClr val="accent5"/>
                </a:solidFill>
              </a:rPr>
              <a:t>6 million</a:t>
            </a:r>
            <a:r>
              <a:rPr lang="it" sz="2000"/>
              <a:t> functions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from open-source code spanning six programming languages (Go,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Java, JavaScript, PHP, Python, and Ruby)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It is already divided into </a:t>
            </a:r>
            <a:r>
              <a:rPr lang="it" sz="2000">
                <a:solidFill>
                  <a:schemeClr val="accent5"/>
                </a:solidFill>
              </a:rPr>
              <a:t>train</a:t>
            </a:r>
            <a:r>
              <a:rPr lang="it" sz="2000"/>
              <a:t> (80%), </a:t>
            </a:r>
            <a:r>
              <a:rPr lang="it" sz="2000">
                <a:solidFill>
                  <a:schemeClr val="accent5"/>
                </a:solidFill>
              </a:rPr>
              <a:t>validation</a:t>
            </a:r>
            <a:r>
              <a:rPr lang="it" sz="2000"/>
              <a:t> (10%) and </a:t>
            </a:r>
            <a:r>
              <a:rPr lang="it" sz="2000">
                <a:solidFill>
                  <a:schemeClr val="accent5"/>
                </a:solidFill>
              </a:rPr>
              <a:t>test</a:t>
            </a:r>
            <a:r>
              <a:rPr lang="it" sz="2000"/>
              <a:t> (10%).</a:t>
            </a:r>
            <a:endParaRPr sz="2000"/>
          </a:p>
        </p:txBody>
      </p:sp>
      <p:sp>
        <p:nvSpPr>
          <p:cNvPr id="70" name="Google Shape;70;p14"/>
          <p:cNvSpPr txBox="1"/>
          <p:nvPr/>
        </p:nvSpPr>
        <p:spPr>
          <a:xfrm>
            <a:off x="728950" y="311100"/>
            <a:ext cx="71418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CodeSearchNet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8400" y="4536675"/>
            <a:ext cx="4132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https://arxiv.org/pdf/1909.09436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</a:rPr>
              <a:t>Abstract Syntax Tree</a:t>
            </a:r>
            <a:endParaRPr sz="2700"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An </a:t>
            </a:r>
            <a:r>
              <a:rPr b="1" lang="it" sz="2000"/>
              <a:t>Abstract Syntax Tree</a:t>
            </a:r>
            <a:r>
              <a:rPr lang="it" sz="2000"/>
              <a:t> (</a:t>
            </a:r>
            <a:r>
              <a:rPr b="1" lang="it" sz="2000"/>
              <a:t>AST</a:t>
            </a:r>
            <a:r>
              <a:rPr lang="it" sz="2000"/>
              <a:t>) is a data structure used to represent the structure of a program or code snippet.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/>
              <a:t>It is a </a:t>
            </a:r>
            <a:r>
              <a:rPr lang="it" sz="200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tree</a:t>
            </a:r>
            <a:r>
              <a:rPr lang="it" sz="2000">
                <a:solidFill>
                  <a:schemeClr val="accent5"/>
                </a:solidFill>
              </a:rPr>
              <a:t> representation</a:t>
            </a:r>
            <a:r>
              <a:rPr lang="it" sz="2000"/>
              <a:t> of the </a:t>
            </a:r>
            <a:r>
              <a:rPr lang="it" sz="2000">
                <a:uFill>
                  <a:noFill/>
                </a:uFill>
                <a:hlinkClick r:id="rId4"/>
              </a:rPr>
              <a:t>abstract syntactic</a:t>
            </a:r>
            <a:r>
              <a:rPr lang="it" sz="2000"/>
              <a:t> structure of </a:t>
            </a:r>
            <a:r>
              <a:rPr lang="it" sz="2000">
                <a:uFill>
                  <a:noFill/>
                </a:uFill>
                <a:hlinkClick r:id="rId5"/>
              </a:rPr>
              <a:t>source code</a:t>
            </a:r>
            <a:r>
              <a:rPr lang="it" sz="2000"/>
              <a:t> written in a </a:t>
            </a:r>
            <a:r>
              <a:rPr lang="it" sz="2000">
                <a:uFill>
                  <a:noFill/>
                </a:uFill>
                <a:hlinkClick r:id="rId6"/>
              </a:rPr>
              <a:t>formal language</a:t>
            </a:r>
            <a:r>
              <a:rPr lang="it" sz="2000"/>
              <a:t>. Each node of the tree denotes a </a:t>
            </a:r>
            <a:r>
              <a:rPr lang="it" sz="2000">
                <a:solidFill>
                  <a:schemeClr val="accent5"/>
                </a:solidFill>
              </a:rPr>
              <a:t>construct</a:t>
            </a:r>
            <a:r>
              <a:rPr lang="it" sz="2000"/>
              <a:t> occurring in the text.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/>
              <a:t>The syntax is "abstract" in the sense that it does not represent every detail appearing in the real syntax, but rather just the structural or content-related details.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Any programming language has an unambiguous context-free grammar, which can be used to parse source code into an AST. Further, the AST can be converted back into source code in a one-to-one correspondence. </a:t>
            </a:r>
            <a:endParaRPr sz="2000"/>
          </a:p>
        </p:txBody>
      </p:sp>
      <p:sp>
        <p:nvSpPr>
          <p:cNvPr id="199" name="Google Shape;199;p33"/>
          <p:cNvSpPr txBox="1"/>
          <p:nvPr/>
        </p:nvSpPr>
        <p:spPr>
          <a:xfrm>
            <a:off x="694900" y="322475"/>
            <a:ext cx="65400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Abstract Syntax Tree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</a:rPr>
              <a:t>Code Completion with Neural Attention and Pointer Networks</a:t>
            </a:r>
            <a:endParaRPr sz="2700">
              <a:solidFill>
                <a:schemeClr val="accent5"/>
              </a:solidFill>
            </a:endParaRPr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This paper presents an innovative approach to code completion exploiting neural networks and pointer mechanisms to improve the prediction of </a:t>
            </a:r>
            <a:r>
              <a:rPr lang="it" sz="2000">
                <a:solidFill>
                  <a:schemeClr val="accent5"/>
                </a:solidFill>
              </a:rPr>
              <a:t>Out-of-Vocabulary</a:t>
            </a:r>
            <a:r>
              <a:rPr lang="it" sz="2000"/>
              <a:t> (OoV) words.</a:t>
            </a:r>
            <a:endParaRPr sz="2000"/>
          </a:p>
        </p:txBody>
      </p:sp>
      <p:sp>
        <p:nvSpPr>
          <p:cNvPr id="206" name="Google Shape;206;p34"/>
          <p:cNvSpPr txBox="1"/>
          <p:nvPr/>
        </p:nvSpPr>
        <p:spPr>
          <a:xfrm>
            <a:off x="387900" y="4302675"/>
            <a:ext cx="6658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https://arxiv.org/pdf/1711.09573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31550" y="162825"/>
            <a:ext cx="8368200" cy="8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</a:rPr>
              <a:t>Code Completion with Neural Attention and Pointer Networks</a:t>
            </a:r>
            <a:endParaRPr sz="2700">
              <a:solidFill>
                <a:schemeClr val="accent5"/>
              </a:solidFill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1068138"/>
            <a:ext cx="8368200" cy="26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421975" y="3785525"/>
            <a:ext cx="80730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each leaf node, “:” is used as a separator between type and value. For each non-leaf node, we append a special </a:t>
            </a:r>
            <a:r>
              <a:rPr lang="it" sz="2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EMPTY </a:t>
            </a:r>
            <a:r>
              <a:rPr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 as its value.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number of unique node values in both datasets are too large to directly apply neural language models, thus only the first </a:t>
            </a:r>
            <a:r>
              <a:rPr lang="it" sz="2000">
                <a:solidFill>
                  <a:schemeClr val="accent5"/>
                </a:solidFill>
              </a:rPr>
              <a:t>K most frequent values</a:t>
            </a:r>
            <a:r>
              <a:rPr lang="it" sz="2000"/>
              <a:t> are chosen in each training set to build the global vocabulary, where K is a free parameter. Further there are three special values: </a:t>
            </a:r>
            <a:r>
              <a:rPr lang="it" sz="2000">
                <a:solidFill>
                  <a:schemeClr val="accent5"/>
                </a:solidFill>
              </a:rPr>
              <a:t>UNK </a:t>
            </a:r>
            <a:r>
              <a:rPr lang="it" sz="2000"/>
              <a:t>for out-of-vocabulary values, </a:t>
            </a:r>
            <a:r>
              <a:rPr lang="it" sz="2000">
                <a:solidFill>
                  <a:schemeClr val="accent5"/>
                </a:solidFill>
              </a:rPr>
              <a:t>EOF </a:t>
            </a:r>
            <a:r>
              <a:rPr lang="it" sz="2000"/>
              <a:t>indicating the end of each program, and </a:t>
            </a:r>
            <a:r>
              <a:rPr lang="it" sz="2000">
                <a:solidFill>
                  <a:schemeClr val="accent5"/>
                </a:solidFill>
              </a:rPr>
              <a:t>EMPTY </a:t>
            </a:r>
            <a:r>
              <a:rPr lang="it" sz="2000"/>
              <a:t>being the value of non-leaf AST nodes.</a:t>
            </a:r>
            <a:endParaRPr sz="2000"/>
          </a:p>
        </p:txBody>
      </p:sp>
      <p:sp>
        <p:nvSpPr>
          <p:cNvPr id="219" name="Google Shape;219;p36"/>
          <p:cNvSpPr txBox="1"/>
          <p:nvPr/>
        </p:nvSpPr>
        <p:spPr>
          <a:xfrm>
            <a:off x="505000" y="224425"/>
            <a:ext cx="74775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 Completion with Neural Attention and Pointer Networks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312375" y="202150"/>
            <a:ext cx="863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 Prediction by Feeding Trees to Transformers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312375" y="1466475"/>
            <a:ext cx="84999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paper proposes a way to </a:t>
            </a:r>
            <a:r>
              <a:rPr i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“advance the state-of-the-art in the </a:t>
            </a:r>
            <a:r>
              <a:rPr i="1"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i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code prediction (next token prediction) used in autocomplete systems. Our work uses Transformers as the base neural architecture. We show that by making the Transformer architecture </a:t>
            </a:r>
            <a:r>
              <a:rPr i="1"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aware of the syntactic structure</a:t>
            </a:r>
            <a:r>
              <a:rPr i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code, we increase the margin by which a Transformer-based system outperforms previous systems. With this, it outperforms the accuracy of several state-of-the-art next token prediction systems by margins ranging from </a:t>
            </a:r>
            <a:r>
              <a:rPr i="1"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14% </a:t>
            </a:r>
            <a:r>
              <a:rPr i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i="1"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18%</a:t>
            </a:r>
            <a:r>
              <a:rPr i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.”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particular they studied how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Abstract Syntax Trees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(ASTs) can be serialized as input to existing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Transformer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models improving their performances.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/>
        </p:nvSpPr>
        <p:spPr>
          <a:xfrm>
            <a:off x="312375" y="202150"/>
            <a:ext cx="863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 Prediction by Feeding Trees to Transformers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391050" y="1264100"/>
            <a:ext cx="83619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authors used a modified version of the PY150 dataset. They changed the AST contained in the dataset so that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internal nodes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only carry syntactic types and the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leaf nodes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only carry token values.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decided to handle large trees by slicing them into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smaller segments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a sliding window, to keep some of the context, and limit the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token vocabulary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100k, covering most tokens in the dataset. They also decided to cap the maximum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path length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13, keeping nodes near the leaf and truncating those near the root for longer paths.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Positional encoding and Positional embedding are </a:t>
            </a:r>
            <a:r>
              <a:rPr lang="it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avoided</a:t>
            </a: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as early tests showed these methods negatively impacted the performance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/>
        </p:nvSpPr>
        <p:spPr>
          <a:xfrm>
            <a:off x="312375" y="202150"/>
            <a:ext cx="86307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 Prediction by Feeding Trees to Transformers</a:t>
            </a:r>
            <a:endParaRPr sz="2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312375" y="1598250"/>
            <a:ext cx="8499900" cy="3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75" y="1263925"/>
            <a:ext cx="5405200" cy="33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31700"/>
            <a:ext cx="83682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dataset creation starts from scraping publicly available software on GitHub. The repository without a </a:t>
            </a:r>
            <a:r>
              <a:rPr lang="it" sz="2000">
                <a:solidFill>
                  <a:schemeClr val="accent5"/>
                </a:solidFill>
              </a:rPr>
              <a:t>licence</a:t>
            </a:r>
            <a:r>
              <a:rPr lang="it" sz="2000"/>
              <a:t> allowing the use of its content are discarded and not considered in this study. Another cleaning procedure done by the authors was to identify and remove </a:t>
            </a:r>
            <a:r>
              <a:rPr lang="it" sz="2000">
                <a:solidFill>
                  <a:schemeClr val="accent5"/>
                </a:solidFill>
              </a:rPr>
              <a:t>duplicate code</a:t>
            </a:r>
            <a:r>
              <a:rPr lang="it" sz="2000"/>
              <a:t> from the dataset.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It can be divided into two main parts: the part </a:t>
            </a:r>
            <a:r>
              <a:rPr lang="it" sz="2000">
                <a:solidFill>
                  <a:schemeClr val="accent5"/>
                </a:solidFill>
              </a:rPr>
              <a:t>with comments</a:t>
            </a:r>
            <a:r>
              <a:rPr lang="it" sz="2000"/>
              <a:t> </a:t>
            </a:r>
            <a:r>
              <a:rPr lang="it" sz="2000"/>
              <a:t>describing the code and the part that contains </a:t>
            </a:r>
            <a:r>
              <a:rPr lang="it" sz="2000">
                <a:solidFill>
                  <a:schemeClr val="accent5"/>
                </a:solidFill>
              </a:rPr>
              <a:t>just the code</a:t>
            </a:r>
            <a:r>
              <a:rPr lang="it" sz="2000"/>
              <a:t>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The documentation is truncated so that only the initial and general description of the function is considered in the dataset. </a:t>
            </a:r>
            <a:endParaRPr sz="2000"/>
          </a:p>
        </p:txBody>
      </p:sp>
      <p:sp>
        <p:nvSpPr>
          <p:cNvPr id="77" name="Google Shape;77;p15"/>
          <p:cNvSpPr txBox="1"/>
          <p:nvPr/>
        </p:nvSpPr>
        <p:spPr>
          <a:xfrm>
            <a:off x="728950" y="311100"/>
            <a:ext cx="71418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CodeSearchNet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90025" y="1316475"/>
            <a:ext cx="31575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</a:t>
            </a:r>
            <a:r>
              <a:rPr lang="it" sz="1100">
                <a:solidFill>
                  <a:schemeClr val="accent5"/>
                </a:solidFill>
              </a:rPr>
              <a:t>'code'</a:t>
            </a:r>
            <a:r>
              <a:rPr lang="it" sz="1100"/>
              <a:t>: 'def get_vid_from_url(url):\n'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'    	"""Extracts video ID from URL.\n'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'    	"""\n'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"    	return match1(url, r'youtu\\.be/([^?/]+)') or \\\n"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"      	match1(url, r'youtube\\.com/embed/([^/?]+)') or \\\n"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"      	match1(url, r'youtube\\.com/v/([^/?]+)') or \\\n"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"      	match1(url, r'youtube\\.com/watch/([^/?]+)') or \\\n"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"      	parse_query_param(url, 'v') or \\\n"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    	"      	parse_query_param(parse_query_param(url, 'u'), 'v')",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  </a:t>
            </a:r>
            <a:endParaRPr sz="1100"/>
          </a:p>
        </p:txBody>
      </p:sp>
      <p:sp>
        <p:nvSpPr>
          <p:cNvPr id="83" name="Google Shape;83;p16"/>
          <p:cNvSpPr txBox="1"/>
          <p:nvPr/>
        </p:nvSpPr>
        <p:spPr>
          <a:xfrm>
            <a:off x="721700" y="354700"/>
            <a:ext cx="71418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CodeSearchNet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049050" y="188875"/>
            <a:ext cx="39591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'docstring'</a:t>
            </a: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'Extracts video ID from URL.',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it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'docstring_tokens'</a:t>
            </a: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['Extracts', 'video', 'ID', 'from', 'URL', '.'],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it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'func_name'</a:t>
            </a: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'YouTube.get_vid_from_url',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it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'language'</a:t>
            </a: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'python',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it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'original_string'</a:t>
            </a: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'def get_vid_from_url(url):\n'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'    	"""Extracts video ID from URL.\n'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'    	"""\n'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"    	return match1(url, r'youtu\\.be/([^?/]+)') or \\\n"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"      	match1(url, r'youtube\\.com/embed/([^/?]+)') or "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'\\\n'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"      	match1(url, r'youtube\\.com/v/([^/?]+)') or \\\n"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"      	match1(url, r'youtube\\.com/watch/([^/?]+)') or "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'\\\n'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"      	parse_query_param(url, 'v') or \\\n"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"      	parse_query_param(parse_query_param(url, 'u'), "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	"'v')",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it" sz="10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'partition'</a:t>
            </a: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'test',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[...]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058525" y="2226000"/>
            <a:ext cx="20268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'code_tokens'</a:t>
            </a: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['def',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'get_vid_from_url',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'(',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'url',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')',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':',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'return',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'match1',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'(',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[...]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]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59800" y="1227750"/>
            <a:ext cx="297900" cy="377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704925" y="1848300"/>
            <a:ext cx="297900" cy="377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405075" y="354700"/>
            <a:ext cx="297900" cy="3777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CodeBERT is a pre-trained language model designed specifically for programming-related tasks. It is based on the BERT architecture but has been adapted and fine-tuned on source code data. It has been trained on bimodal and unimodal data.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It uses the </a:t>
            </a:r>
            <a:r>
              <a:rPr lang="it" sz="2000">
                <a:solidFill>
                  <a:schemeClr val="accent5"/>
                </a:solidFill>
              </a:rPr>
              <a:t>cleaned version</a:t>
            </a:r>
            <a:r>
              <a:rPr lang="it" sz="2000"/>
              <a:t> of the already discussed </a:t>
            </a:r>
            <a:r>
              <a:rPr lang="it" sz="2000">
                <a:solidFill>
                  <a:schemeClr val="accent5"/>
                </a:solidFill>
              </a:rPr>
              <a:t>CodeSearchNet</a:t>
            </a:r>
            <a:r>
              <a:rPr lang="it" sz="2000"/>
              <a:t> dataset.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 particular the following filters are applied to the original dataset: 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2000"/>
              <a:t>“(1) each project should be used by </a:t>
            </a:r>
            <a:r>
              <a:rPr i="1" lang="it" sz="2000">
                <a:solidFill>
                  <a:schemeClr val="accent5"/>
                </a:solidFill>
              </a:rPr>
              <a:t>at least one</a:t>
            </a:r>
            <a:r>
              <a:rPr i="1" lang="it" sz="2000"/>
              <a:t> other project, (2) each documentation is </a:t>
            </a:r>
            <a:r>
              <a:rPr i="1" lang="it" sz="2000">
                <a:solidFill>
                  <a:schemeClr val="accent5"/>
                </a:solidFill>
              </a:rPr>
              <a:t>truncated to the first paragraph</a:t>
            </a:r>
            <a:r>
              <a:rPr i="1" lang="it" sz="2000"/>
              <a:t>, (3) documentations </a:t>
            </a:r>
            <a:r>
              <a:rPr i="1" lang="it" sz="2000">
                <a:solidFill>
                  <a:schemeClr val="accent5"/>
                </a:solidFill>
              </a:rPr>
              <a:t>short</a:t>
            </a:r>
            <a:r>
              <a:rPr i="1" lang="it" sz="2000">
                <a:solidFill>
                  <a:schemeClr val="accent5"/>
                </a:solidFill>
              </a:rPr>
              <a:t>e</a:t>
            </a:r>
            <a:r>
              <a:rPr i="1" lang="it" sz="2000">
                <a:solidFill>
                  <a:schemeClr val="accent5"/>
                </a:solidFill>
              </a:rPr>
              <a:t>r than three tokens</a:t>
            </a:r>
            <a:r>
              <a:rPr i="1" lang="it" sz="2000"/>
              <a:t> are removed, (4) functions </a:t>
            </a:r>
            <a:r>
              <a:rPr i="1" lang="it" sz="2000">
                <a:solidFill>
                  <a:schemeClr val="accent5"/>
                </a:solidFill>
              </a:rPr>
              <a:t>shorter than three lines</a:t>
            </a:r>
            <a:r>
              <a:rPr i="1" lang="it" sz="2000"/>
              <a:t> are removed, and (5) function names with </a:t>
            </a:r>
            <a:r>
              <a:rPr i="1" lang="it" sz="2000">
                <a:solidFill>
                  <a:schemeClr val="accent5"/>
                </a:solidFill>
              </a:rPr>
              <a:t>substring “test”</a:t>
            </a:r>
            <a:r>
              <a:rPr i="1" lang="it" sz="2000"/>
              <a:t> are removed”</a:t>
            </a:r>
            <a:endParaRPr i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4" name="Google Shape;94;p17"/>
          <p:cNvSpPr txBox="1"/>
          <p:nvPr/>
        </p:nvSpPr>
        <p:spPr>
          <a:xfrm>
            <a:off x="728950" y="311100"/>
            <a:ext cx="71418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CodeBERT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87900" y="4377775"/>
            <a:ext cx="4161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https://arxiv.org/pdf/2002.08155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1" name="Google Shape;101;p18"/>
          <p:cNvSpPr txBox="1"/>
          <p:nvPr/>
        </p:nvSpPr>
        <p:spPr>
          <a:xfrm>
            <a:off x="728950" y="311100"/>
            <a:ext cx="71418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CodeBERT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800" y="1574451"/>
            <a:ext cx="5251324" cy="29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</a:rPr>
              <a:t>A Machine Learning Approach Towards SKILL Code Autocompletion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5"/>
            <a:ext cx="83682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50"/>
              <a:t>SKILL is a scripting language used to customize and extend EDA software. Electronic Design Automation (EDA).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50"/>
              <a:t>This paper propose a methodology for creating a high-quality SKILL dataset to then training T5 models, pre-trained on general programming language code, on custom SKILL dataset. 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50"/>
              <a:t>First, a collection of SKILL source code files was gathered from both </a:t>
            </a:r>
            <a:r>
              <a:rPr lang="it" sz="1750">
                <a:solidFill>
                  <a:schemeClr val="accent5"/>
                </a:solidFill>
              </a:rPr>
              <a:t>proprietary</a:t>
            </a:r>
            <a:r>
              <a:rPr lang="it" sz="1750"/>
              <a:t> and </a:t>
            </a:r>
            <a:r>
              <a:rPr lang="it" sz="1750">
                <a:solidFill>
                  <a:schemeClr val="accent5"/>
                </a:solidFill>
              </a:rPr>
              <a:t>open-source repositories</a:t>
            </a:r>
            <a:r>
              <a:rPr lang="it" sz="1750"/>
              <a:t>. 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50"/>
              <a:t>These files were then automatically processed to obtain input-output pairs useful for supervised training and evaluation.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481700" y="4271775"/>
            <a:ext cx="76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https://arxiv.org/pdf/2312.01921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5"/>
                </a:solidFill>
              </a:rPr>
              <a:t>A Machine Learning Approach Towards SKILL Code Autocompletion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370550"/>
            <a:ext cx="83682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There are three pairs types: </a:t>
            </a:r>
            <a:r>
              <a:rPr i="1" lang="it"/>
              <a:t>comment-function</a:t>
            </a:r>
            <a:r>
              <a:rPr lang="it"/>
              <a:t>, </a:t>
            </a:r>
            <a:r>
              <a:rPr i="1" lang="it"/>
              <a:t>function-completion</a:t>
            </a:r>
            <a:r>
              <a:rPr lang="it"/>
              <a:t> and </a:t>
            </a:r>
            <a:r>
              <a:rPr i="1" lang="it"/>
              <a:t>comment-code</a:t>
            </a:r>
            <a:r>
              <a:rPr lang="it"/>
              <a:t>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In the first case (</a:t>
            </a:r>
            <a:r>
              <a:rPr lang="it">
                <a:solidFill>
                  <a:schemeClr val="accent5"/>
                </a:solidFill>
              </a:rPr>
              <a:t>comment-function </a:t>
            </a:r>
            <a:r>
              <a:rPr lang="it"/>
              <a:t>pairs), function definitions and preceding comments are the input and the function body is the output.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When there are no preceding comments we have the</a:t>
            </a:r>
            <a:r>
              <a:rPr lang="it">
                <a:solidFill>
                  <a:schemeClr val="accent5"/>
                </a:solidFill>
              </a:rPr>
              <a:t> function-completion </a:t>
            </a:r>
            <a:r>
              <a:rPr lang="it"/>
              <a:t>pairs.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it"/>
              <a:t>The </a:t>
            </a:r>
            <a:r>
              <a:rPr lang="it">
                <a:solidFill>
                  <a:schemeClr val="accent5"/>
                </a:solidFill>
              </a:rPr>
              <a:t>comment-code</a:t>
            </a:r>
            <a:r>
              <a:rPr lang="it"/>
              <a:t> pairs born when a </a:t>
            </a:r>
            <a:r>
              <a:rPr lang="it"/>
              <a:t>function</a:t>
            </a:r>
            <a:r>
              <a:rPr lang="it"/>
              <a:t> has long body,  so the input include the first parts of the function body with the output being the rest of the body.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2480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/>
              <a:t>Example for each of the three pair types.</a:t>
            </a:r>
            <a:endParaRPr sz="23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25" y="1039650"/>
            <a:ext cx="7700600" cy="38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