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1437" autoAdjust="0"/>
  </p:normalViewPr>
  <p:slideViewPr>
    <p:cSldViewPr snapToGrid="0">
      <p:cViewPr varScale="1">
        <p:scale>
          <a:sx n="84" d="100"/>
          <a:sy n="84" d="100"/>
        </p:scale>
        <p:origin x="8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D57F4-AACF-4CC5-A51D-0036F649ADD3}" type="datetimeFigureOut">
              <a:rPr lang="en-US" smtClean="0"/>
              <a:t>9/11/2014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3FF18-0A7B-4F24-8EF8-62B5547A5866}" type="slidenum">
              <a:rPr lang="en-US" smtClean="0"/>
              <a:t>‹#›</a:t>
            </a:fld>
            <a:endParaRPr lang="en-US"/>
          </a:p>
        </p:txBody>
      </p:sp>
    </p:spTree>
    <p:extLst>
      <p:ext uri="{BB962C8B-B14F-4D97-AF65-F5344CB8AC3E}">
        <p14:creationId xmlns:p14="http://schemas.microsoft.com/office/powerpoint/2010/main" val="254354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type looks identical to our List type, except that the Cons data constructor takes</a:t>
            </a:r>
          </a:p>
          <a:p>
            <a:r>
              <a:rPr lang="en-US" sz="1200" b="0" i="1" u="none" strike="noStrike" kern="1200" baseline="0" dirty="0" smtClean="0">
                <a:solidFill>
                  <a:schemeClr val="tx1"/>
                </a:solidFill>
                <a:latin typeface="+mn-lt"/>
                <a:ea typeface="+mn-ea"/>
                <a:cs typeface="+mn-cs"/>
              </a:rPr>
              <a:t>explicit </a:t>
            </a:r>
            <a:r>
              <a:rPr lang="en-US" sz="1200" b="0" i="0" u="none" strike="noStrike" kern="1200" baseline="0" dirty="0" err="1" smtClean="0">
                <a:solidFill>
                  <a:schemeClr val="tx1"/>
                </a:solidFill>
                <a:latin typeface="+mn-lt"/>
                <a:ea typeface="+mn-ea"/>
                <a:cs typeface="+mn-cs"/>
              </a:rPr>
              <a:t>thunks</a:t>
            </a:r>
            <a:r>
              <a:rPr lang="en-US" sz="1200" b="0" i="0" u="none" strike="noStrike" kern="1200" baseline="0" dirty="0" smtClean="0">
                <a:solidFill>
                  <a:schemeClr val="tx1"/>
                </a:solidFill>
                <a:latin typeface="+mn-lt"/>
                <a:ea typeface="+mn-ea"/>
                <a:cs typeface="+mn-cs"/>
              </a:rPr>
              <a:t> (() =&gt; A and () =&gt; Stream[A]) instead of regular strict values. If we wish</a:t>
            </a:r>
          </a:p>
          <a:p>
            <a:r>
              <a:rPr lang="en-US" sz="1200" b="0" i="0" u="none" strike="noStrike" kern="1200" baseline="0" dirty="0" smtClean="0">
                <a:solidFill>
                  <a:schemeClr val="tx1"/>
                </a:solidFill>
                <a:latin typeface="+mn-lt"/>
                <a:ea typeface="+mn-ea"/>
                <a:cs typeface="+mn-cs"/>
              </a:rPr>
              <a:t>to examine or traverse the Stream, we need to force these </a:t>
            </a:r>
            <a:r>
              <a:rPr lang="en-US" sz="1200" b="0" i="0" u="none" strike="noStrike" kern="1200" baseline="0" dirty="0" err="1" smtClean="0">
                <a:solidFill>
                  <a:schemeClr val="tx1"/>
                </a:solidFill>
                <a:latin typeface="+mn-lt"/>
                <a:ea typeface="+mn-ea"/>
                <a:cs typeface="+mn-cs"/>
              </a:rPr>
              <a:t>thunks</a:t>
            </a:r>
            <a:r>
              <a:rPr lang="en-US" sz="1200" b="0" i="0" u="none" strike="noStrike" kern="1200" baseline="0" dirty="0" smtClean="0">
                <a:solidFill>
                  <a:schemeClr val="tx1"/>
                </a:solidFill>
                <a:latin typeface="+mn-lt"/>
                <a:ea typeface="+mn-ea"/>
                <a:cs typeface="+mn-cs"/>
              </a:rPr>
              <a:t> as we did earlier in</a:t>
            </a:r>
          </a:p>
          <a:p>
            <a:r>
              <a:rPr lang="en-US" sz="1200" b="0" i="0" u="none" strike="noStrike" kern="1200" baseline="0" dirty="0" smtClean="0">
                <a:solidFill>
                  <a:schemeClr val="tx1"/>
                </a:solidFill>
                <a:latin typeface="+mn-lt"/>
                <a:ea typeface="+mn-ea"/>
                <a:cs typeface="+mn-cs"/>
              </a:rPr>
              <a:t>our definition of if2.</a:t>
            </a:r>
            <a:endParaRPr lang="en-US" dirty="0"/>
          </a:p>
        </p:txBody>
      </p:sp>
      <p:sp>
        <p:nvSpPr>
          <p:cNvPr id="4" name="Slide Number Placeholder 3"/>
          <p:cNvSpPr>
            <a:spLocks noGrp="1"/>
          </p:cNvSpPr>
          <p:nvPr>
            <p:ph type="sldNum" sz="quarter" idx="10"/>
          </p:nvPr>
        </p:nvSpPr>
        <p:spPr/>
        <p:txBody>
          <a:bodyPr/>
          <a:lstStyle/>
          <a:p>
            <a:fld id="{43E3FF18-0A7B-4F24-8EF8-62B5547A5866}" type="slidenum">
              <a:rPr lang="en-US" smtClean="0"/>
              <a:t>14</a:t>
            </a:fld>
            <a:endParaRPr lang="en-US"/>
          </a:p>
        </p:txBody>
      </p:sp>
    </p:spTree>
    <p:extLst>
      <p:ext uri="{BB962C8B-B14F-4D97-AF65-F5344CB8AC3E}">
        <p14:creationId xmlns:p14="http://schemas.microsoft.com/office/powerpoint/2010/main" val="417069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smtClean="0">
                <a:latin typeface="NewBaskerville-Roman"/>
              </a:rPr>
              <a:t>Since </a:t>
            </a:r>
            <a:r>
              <a:rPr lang="en-US" sz="1100" b="0" i="0" u="none" strike="noStrike" baseline="0" dirty="0" err="1" smtClean="0">
                <a:latin typeface="Courier"/>
              </a:rPr>
              <a:t>foldRight</a:t>
            </a:r>
            <a:r>
              <a:rPr lang="en-US" sz="1100" b="0" i="0" u="none" strike="noStrike" baseline="0" dirty="0" smtClean="0">
                <a:latin typeface="Courier"/>
              </a:rPr>
              <a:t> </a:t>
            </a:r>
            <a:r>
              <a:rPr lang="en-US" sz="1200" b="0" i="0" u="none" strike="noStrike" baseline="0" dirty="0" smtClean="0">
                <a:latin typeface="NewBaskerville-Roman"/>
              </a:rPr>
              <a:t>can terminate the traversal early, we can reuse it to implement</a:t>
            </a:r>
          </a:p>
          <a:p>
            <a:pPr algn="l"/>
            <a:r>
              <a:rPr lang="en-US" sz="1100" b="0" i="0" u="none" strike="noStrike" baseline="0" dirty="0" smtClean="0">
                <a:latin typeface="Courier"/>
              </a:rPr>
              <a:t>exists</a:t>
            </a:r>
            <a:r>
              <a:rPr lang="en-US" sz="1200" b="0" i="0" u="none" strike="noStrike" baseline="0" dirty="0" smtClean="0">
                <a:latin typeface="NewBaskerville-Roman"/>
              </a:rPr>
              <a:t>. We can’t do that with a strict version of </a:t>
            </a:r>
            <a:r>
              <a:rPr lang="en-US" sz="1100" b="0" i="0" u="none" strike="noStrike" baseline="0" dirty="0" err="1" smtClean="0">
                <a:latin typeface="Courier"/>
              </a:rPr>
              <a:t>foldRight</a:t>
            </a:r>
            <a:r>
              <a:rPr lang="en-US" sz="1200" b="0" i="0" u="none" strike="noStrike" baseline="0" dirty="0" smtClean="0">
                <a:latin typeface="NewBaskerville-Roman"/>
              </a:rPr>
              <a:t>. We’d have to write a specialized</a:t>
            </a:r>
          </a:p>
          <a:p>
            <a:pPr algn="l"/>
            <a:r>
              <a:rPr lang="en-US" sz="1200" b="0" i="0" u="none" strike="noStrike" baseline="0" dirty="0" smtClean="0">
                <a:latin typeface="NewBaskerville-Roman"/>
              </a:rPr>
              <a:t>recursive </a:t>
            </a:r>
            <a:r>
              <a:rPr lang="en-US" sz="1100" b="0" i="0" u="none" strike="noStrike" baseline="0" dirty="0" smtClean="0">
                <a:latin typeface="Courier"/>
              </a:rPr>
              <a:t>exists </a:t>
            </a:r>
            <a:r>
              <a:rPr lang="en-US" sz="1200" b="0" i="0" u="none" strike="noStrike" baseline="0" dirty="0" smtClean="0">
                <a:latin typeface="NewBaskerville-Roman"/>
              </a:rPr>
              <a:t>function to handle early termination. Laziness makes our</a:t>
            </a:r>
          </a:p>
          <a:p>
            <a:pPr algn="l"/>
            <a:r>
              <a:rPr lang="en-US" sz="1200" b="0" i="0" u="none" strike="noStrike" baseline="0" dirty="0" smtClean="0">
                <a:latin typeface="NewBaskerville-Roman"/>
              </a:rPr>
              <a:t>code more reusable.</a:t>
            </a:r>
            <a:endParaRPr lang="en-US" dirty="0"/>
          </a:p>
        </p:txBody>
      </p:sp>
      <p:sp>
        <p:nvSpPr>
          <p:cNvPr id="4" name="Slide Number Placeholder 3"/>
          <p:cNvSpPr>
            <a:spLocks noGrp="1"/>
          </p:cNvSpPr>
          <p:nvPr>
            <p:ph type="sldNum" sz="quarter" idx="10"/>
          </p:nvPr>
        </p:nvSpPr>
        <p:spPr/>
        <p:txBody>
          <a:bodyPr/>
          <a:lstStyle/>
          <a:p>
            <a:fld id="{43E3FF18-0A7B-4F24-8EF8-62B5547A5866}" type="slidenum">
              <a:rPr lang="en-US" smtClean="0"/>
              <a:t>23</a:t>
            </a:fld>
            <a:endParaRPr lang="en-US"/>
          </a:p>
        </p:txBody>
      </p:sp>
    </p:spTree>
    <p:extLst>
      <p:ext uri="{BB962C8B-B14F-4D97-AF65-F5344CB8AC3E}">
        <p14:creationId xmlns:p14="http://schemas.microsoft.com/office/powerpoint/2010/main" val="217545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Filter and map transformations are interleaved—the computation alternates between generating a single element of the output of map, and testing with filter to see if that element is divisible by 2 (adding it to the output list if it is). Note that we don’t fully instantiate the intermediate stream that results from the map. It’s exactly as if we had interleaved the logic using a special purpose loop. For this reason, people sometimes describe streams as “first-class loops” whose logic can be combined using higher-order functions like map and filter. </a:t>
            </a:r>
            <a:endParaRPr lang="en-US" dirty="0"/>
          </a:p>
        </p:txBody>
      </p:sp>
      <p:sp>
        <p:nvSpPr>
          <p:cNvPr id="4" name="Slide Number Placeholder 3"/>
          <p:cNvSpPr>
            <a:spLocks noGrp="1"/>
          </p:cNvSpPr>
          <p:nvPr>
            <p:ph type="sldNum" sz="quarter" idx="10"/>
          </p:nvPr>
        </p:nvSpPr>
        <p:spPr/>
        <p:txBody>
          <a:bodyPr/>
          <a:lstStyle/>
          <a:p>
            <a:fld id="{43E3FF18-0A7B-4F24-8EF8-62B5547A5866}" type="slidenum">
              <a:rPr lang="en-US" smtClean="0"/>
              <a:t>24</a:t>
            </a:fld>
            <a:endParaRPr lang="en-US"/>
          </a:p>
        </p:txBody>
      </p:sp>
    </p:spTree>
    <p:extLst>
      <p:ext uri="{BB962C8B-B14F-4D97-AF65-F5344CB8AC3E}">
        <p14:creationId xmlns:p14="http://schemas.microsoft.com/office/powerpoint/2010/main" val="3466227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84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826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1449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63001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9/10/2014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5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9/10/2014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010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9/10/2014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14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9/10/2014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912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9/10/2014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679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smtClean="0"/>
              <a:t>9/10/2014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7914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9/10/2014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0753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9/10/2014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79128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mailto:Ankit.Bahuguna@Teradata.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6910" y="3074669"/>
            <a:ext cx="9144000" cy="1235393"/>
          </a:xfrm>
        </p:spPr>
        <p:txBody>
          <a:bodyPr>
            <a:normAutofit/>
          </a:bodyPr>
          <a:lstStyle/>
          <a:p>
            <a:pPr algn="ctr"/>
            <a:r>
              <a:rPr lang="en-US" sz="7200" b="1" dirty="0" smtClean="0"/>
              <a:t>Strictness And Laziness</a:t>
            </a:r>
            <a:endParaRPr lang="en-US" sz="7200" dirty="0"/>
          </a:p>
        </p:txBody>
      </p:sp>
      <p:sp>
        <p:nvSpPr>
          <p:cNvPr id="3" name="Subtitle 2"/>
          <p:cNvSpPr>
            <a:spLocks noGrp="1"/>
          </p:cNvSpPr>
          <p:nvPr>
            <p:ph type="subTitle" idx="1"/>
          </p:nvPr>
        </p:nvSpPr>
        <p:spPr>
          <a:xfrm>
            <a:off x="862445" y="4960137"/>
            <a:ext cx="10948555" cy="1463040"/>
          </a:xfrm>
        </p:spPr>
        <p:txBody>
          <a:bodyPr>
            <a:normAutofit/>
          </a:bodyPr>
          <a:lstStyle/>
          <a:p>
            <a:pPr algn="ctr"/>
            <a:r>
              <a:rPr lang="en-US" b="1" dirty="0" smtClean="0"/>
              <a:t>Ankit Bahuguna (</a:t>
            </a:r>
            <a:r>
              <a:rPr lang="en-US" b="1" dirty="0" smtClean="0">
                <a:hlinkClick r:id="rId2"/>
              </a:rPr>
              <a:t>Ankit.Bahuguna@Teradata.com</a:t>
            </a:r>
            <a:r>
              <a:rPr lang="en-US" b="1" dirty="0" smtClean="0"/>
              <a:t>)</a:t>
            </a:r>
          </a:p>
          <a:p>
            <a:pPr algn="ctr"/>
            <a:r>
              <a:rPr lang="en-US" b="1" dirty="0" smtClean="0"/>
              <a:t>{11.09.2014}</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39" y="1800460"/>
            <a:ext cx="3431166" cy="1523762"/>
          </a:xfrm>
          <a:prstGeom prst="rect">
            <a:avLst/>
          </a:prstGeom>
        </p:spPr>
      </p:pic>
    </p:spTree>
    <p:extLst>
      <p:ext uri="{BB962C8B-B14F-4D97-AF65-F5344CB8AC3E}">
        <p14:creationId xmlns:p14="http://schemas.microsoft.com/office/powerpoint/2010/main" val="1272469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Scala, if2[A]: Enters “</a:t>
            </a:r>
            <a:r>
              <a:rPr lang="en-US" dirty="0" err="1" smtClean="0"/>
              <a:t>thunk</a:t>
            </a:r>
            <a:r>
              <a:rPr lang="en-US" dirty="0" smtClean="0"/>
              <a:t>”</a:t>
            </a:r>
            <a:endParaRPr lang="en-US" dirty="0"/>
          </a:p>
        </p:txBody>
      </p:sp>
      <p:sp>
        <p:nvSpPr>
          <p:cNvPr id="3" name="Content Placeholder 2"/>
          <p:cNvSpPr>
            <a:spLocks noGrp="1"/>
          </p:cNvSpPr>
          <p:nvPr>
            <p:ph idx="1"/>
          </p:nvPr>
        </p:nvSpPr>
        <p:spPr>
          <a:xfrm>
            <a:off x="1097280" y="1845734"/>
            <a:ext cx="10058400" cy="4417906"/>
          </a:xfrm>
        </p:spPr>
        <p:txBody>
          <a:bodyPr>
            <a:normAutofit/>
          </a:bodyPr>
          <a:lstStyle/>
          <a:p>
            <a:r>
              <a:rPr lang="en-US" b="1" dirty="0" err="1">
                <a:latin typeface="Consolas" panose="020B0609020204030204" pitchFamily="49" charset="0"/>
                <a:cs typeface="Consolas" panose="020B0609020204030204" pitchFamily="49" charset="0"/>
              </a:rPr>
              <a:t>def</a:t>
            </a:r>
            <a:r>
              <a:rPr lang="en-US" b="1"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if2[A](</a:t>
            </a:r>
            <a:r>
              <a:rPr lang="en-US" dirty="0" err="1">
                <a:latin typeface="Consolas" panose="020B0609020204030204" pitchFamily="49" charset="0"/>
                <a:cs typeface="Consolas" panose="020B0609020204030204" pitchFamily="49" charset="0"/>
              </a:rPr>
              <a:t>cond</a:t>
            </a:r>
            <a:r>
              <a:rPr lang="en-US" dirty="0">
                <a:latin typeface="Consolas" panose="020B0609020204030204" pitchFamily="49" charset="0"/>
                <a:cs typeface="Consolas" panose="020B0609020204030204" pitchFamily="49" charset="0"/>
              </a:rPr>
              <a:t>: Boolean, </a:t>
            </a:r>
            <a:r>
              <a:rPr lang="en-US" dirty="0" err="1">
                <a:latin typeface="Consolas" panose="020B0609020204030204" pitchFamily="49" charset="0"/>
                <a:cs typeface="Consolas" panose="020B0609020204030204" pitchFamily="49" charset="0"/>
              </a:rPr>
              <a:t>onTrue</a:t>
            </a:r>
            <a:r>
              <a:rPr lang="en-US" dirty="0">
                <a:latin typeface="Consolas" panose="020B0609020204030204" pitchFamily="49" charset="0"/>
                <a:cs typeface="Consolas" panose="020B0609020204030204" pitchFamily="49" charset="0"/>
              </a:rPr>
              <a:t>: () =&gt; A, </a:t>
            </a:r>
            <a:r>
              <a:rPr lang="en-US" dirty="0" err="1">
                <a:latin typeface="Consolas" panose="020B0609020204030204" pitchFamily="49" charset="0"/>
                <a:cs typeface="Consolas" panose="020B0609020204030204" pitchFamily="49" charset="0"/>
              </a:rPr>
              <a:t>onFalse</a:t>
            </a:r>
            <a:r>
              <a:rPr lang="en-US" dirty="0">
                <a:latin typeface="Consolas" panose="020B0609020204030204" pitchFamily="49" charset="0"/>
                <a:cs typeface="Consolas" panose="020B0609020204030204" pitchFamily="49" charset="0"/>
              </a:rPr>
              <a:t>: () =&gt; A): A =</a:t>
            </a:r>
          </a:p>
          <a:p>
            <a:pPr marL="201168" lvl="1" indent="0">
              <a:buNone/>
            </a:pPr>
            <a:r>
              <a:rPr lang="en-US" sz="2000" b="1" dirty="0" smtClean="0">
                <a:latin typeface="Consolas" panose="020B0609020204030204" pitchFamily="49" charset="0"/>
                <a:cs typeface="Consolas" panose="020B0609020204030204" pitchFamily="49" charset="0"/>
              </a:rPr>
              <a:t>	if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cond</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onTrue</a:t>
            </a:r>
            <a:r>
              <a:rPr lang="en-US" sz="2000" dirty="0">
                <a:latin typeface="Consolas" panose="020B0609020204030204" pitchFamily="49" charset="0"/>
                <a:cs typeface="Consolas" panose="020B0609020204030204" pitchFamily="49" charset="0"/>
              </a:rPr>
              <a:t>() </a:t>
            </a:r>
            <a:r>
              <a:rPr lang="en-US" sz="2000" b="1" dirty="0">
                <a:latin typeface="Consolas" panose="020B0609020204030204" pitchFamily="49" charset="0"/>
                <a:cs typeface="Consolas" panose="020B0609020204030204" pitchFamily="49" charset="0"/>
              </a:rPr>
              <a:t>else </a:t>
            </a:r>
            <a:r>
              <a:rPr lang="en-US" sz="2000" dirty="0" err="1">
                <a:latin typeface="Consolas" panose="020B0609020204030204" pitchFamily="49" charset="0"/>
                <a:cs typeface="Consolas" panose="020B0609020204030204" pitchFamily="49" charset="0"/>
              </a:rPr>
              <a:t>onFalse</a:t>
            </a:r>
            <a:r>
              <a:rPr lang="en-US" sz="2000"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if2(a &lt; 22,</a:t>
            </a:r>
          </a:p>
          <a:p>
            <a:pPr marL="201168" lvl="1" indent="0">
              <a:buNone/>
            </a:pPr>
            <a:r>
              <a:rPr lang="en-US" sz="2000" dirty="0">
                <a:latin typeface="Consolas" panose="020B0609020204030204" pitchFamily="49" charset="0"/>
                <a:cs typeface="Consolas" panose="020B0609020204030204" pitchFamily="49" charset="0"/>
              </a:rPr>
              <a:t>() =&gt; </a:t>
            </a:r>
            <a:r>
              <a:rPr lang="en-US" sz="2000" dirty="0" err="1">
                <a:latin typeface="Consolas" panose="020B0609020204030204" pitchFamily="49" charset="0"/>
                <a:cs typeface="Consolas" panose="020B0609020204030204" pitchFamily="49" charset="0"/>
              </a:rPr>
              <a:t>println</a:t>
            </a:r>
            <a:r>
              <a:rPr lang="en-US" sz="2000" dirty="0">
                <a:latin typeface="Consolas" panose="020B0609020204030204" pitchFamily="49" charset="0"/>
                <a:cs typeface="Consolas" panose="020B0609020204030204" pitchFamily="49" charset="0"/>
              </a:rPr>
              <a:t>("a"),</a:t>
            </a:r>
          </a:p>
          <a:p>
            <a:pPr marL="201168" lvl="1" indent="0">
              <a:buNone/>
            </a:pPr>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=&gt; </a:t>
            </a:r>
            <a:r>
              <a:rPr lang="en-US" sz="2000" dirty="0" err="1">
                <a:latin typeface="Consolas" panose="020B0609020204030204" pitchFamily="49" charset="0"/>
                <a:cs typeface="Consolas" panose="020B0609020204030204" pitchFamily="49" charset="0"/>
              </a:rPr>
              <a:t>println</a:t>
            </a:r>
            <a:r>
              <a:rPr lang="en-US" sz="2000" dirty="0">
                <a:latin typeface="Consolas" panose="020B0609020204030204" pitchFamily="49" charset="0"/>
                <a:cs typeface="Consolas" panose="020B0609020204030204" pitchFamily="49" charset="0"/>
              </a:rPr>
              <a:t>("b")</a:t>
            </a:r>
          </a:p>
          <a:p>
            <a:r>
              <a:rPr lang="en-US" dirty="0" smtClean="0">
                <a:latin typeface="Consolas" panose="020B0609020204030204" pitchFamily="49" charset="0"/>
                <a:cs typeface="Consolas" panose="020B0609020204030204" pitchFamily="49" charset="0"/>
              </a:rPr>
              <a:t>)</a:t>
            </a:r>
          </a:p>
          <a:p>
            <a:r>
              <a:rPr lang="en-US" dirty="0"/>
              <a:t>The arguments we’d like to pass unevaluated have a </a:t>
            </a:r>
            <a:r>
              <a:rPr lang="en-US" b="1" dirty="0">
                <a:solidFill>
                  <a:srgbClr val="FF0000"/>
                </a:solidFill>
              </a:rPr>
              <a:t>() =&gt; </a:t>
            </a:r>
            <a:r>
              <a:rPr lang="en-US" dirty="0"/>
              <a:t>immediately before </a:t>
            </a:r>
            <a:r>
              <a:rPr lang="en-US" dirty="0" smtClean="0"/>
              <a:t>their type.</a:t>
            </a:r>
          </a:p>
          <a:p>
            <a:r>
              <a:rPr lang="en-US" dirty="0" smtClean="0"/>
              <a:t>A </a:t>
            </a:r>
            <a:r>
              <a:rPr lang="en-US" dirty="0"/>
              <a:t>value of type </a:t>
            </a:r>
            <a:r>
              <a:rPr lang="en-US" dirty="0">
                <a:solidFill>
                  <a:srgbClr val="FF0000"/>
                </a:solidFill>
              </a:rPr>
              <a:t>() =&gt; A </a:t>
            </a:r>
            <a:r>
              <a:rPr lang="en-US" dirty="0"/>
              <a:t>is a function that </a:t>
            </a:r>
            <a:r>
              <a:rPr lang="en-US" b="1" dirty="0"/>
              <a:t>accepts zero arguments </a:t>
            </a:r>
            <a:r>
              <a:rPr lang="en-US" dirty="0"/>
              <a:t>and returns </a:t>
            </a:r>
            <a:r>
              <a:rPr lang="en-US" dirty="0" smtClean="0"/>
              <a:t>an A. </a:t>
            </a:r>
          </a:p>
          <a:p>
            <a:r>
              <a:rPr lang="en-US" i="1" dirty="0" smtClean="0"/>
              <a:t>The unevaluated </a:t>
            </a:r>
            <a:r>
              <a:rPr lang="en-US" i="1" dirty="0"/>
              <a:t>form of an expression is called a </a:t>
            </a:r>
            <a:r>
              <a:rPr lang="en-US" b="1" i="1" dirty="0" err="1"/>
              <a:t>thunk</a:t>
            </a:r>
            <a:r>
              <a:rPr lang="en-US" dirty="0"/>
              <a:t>, and we can </a:t>
            </a:r>
            <a:r>
              <a:rPr lang="en-US" b="1" i="1" dirty="0" smtClean="0"/>
              <a:t>force</a:t>
            </a:r>
            <a:r>
              <a:rPr lang="en-US" i="1" dirty="0" smtClean="0"/>
              <a:t> </a:t>
            </a:r>
            <a:r>
              <a:rPr lang="en-US" dirty="0" smtClean="0"/>
              <a:t>the </a:t>
            </a:r>
            <a:r>
              <a:rPr lang="en-US" dirty="0" err="1"/>
              <a:t>thunk</a:t>
            </a:r>
            <a:r>
              <a:rPr lang="en-US" dirty="0"/>
              <a:t> to evaluate the expression and get a result</a:t>
            </a:r>
            <a:r>
              <a:rPr lang="en-US" dirty="0" smtClean="0"/>
              <a:t>.</a:t>
            </a:r>
            <a:r>
              <a:rPr lang="en-US" dirty="0"/>
              <a:t> We do so by invoking the </a:t>
            </a:r>
            <a:r>
              <a:rPr lang="en-US" dirty="0" smtClean="0"/>
              <a:t>function, passing </a:t>
            </a:r>
            <a:r>
              <a:rPr lang="en-US" dirty="0"/>
              <a:t>an empty argument list, as in </a:t>
            </a:r>
            <a:r>
              <a:rPr lang="en-US" dirty="0" err="1"/>
              <a:t>onTrue</a:t>
            </a:r>
            <a:r>
              <a:rPr lang="en-US" dirty="0"/>
              <a:t>() or </a:t>
            </a:r>
            <a:r>
              <a:rPr lang="en-US" dirty="0" err="1"/>
              <a:t>onFalse</a:t>
            </a:r>
            <a:r>
              <a:rPr lang="en-US"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34132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Cleaner Syntax</a:t>
            </a:r>
            <a:endParaRPr lang="en-US" dirty="0"/>
          </a:p>
        </p:txBody>
      </p:sp>
      <p:sp>
        <p:nvSpPr>
          <p:cNvPr id="3" name="Content Placeholder 2"/>
          <p:cNvSpPr>
            <a:spLocks noGrp="1"/>
          </p:cNvSpPr>
          <p:nvPr>
            <p:ph idx="1"/>
          </p:nvPr>
        </p:nvSpPr>
        <p:spPr/>
        <p:txBody>
          <a:bodyPr>
            <a:normAutofit/>
          </a:bodyPr>
          <a:lstStyle/>
          <a:p>
            <a:r>
              <a:rPr lang="en-US" b="1" dirty="0" err="1">
                <a:latin typeface="Consolas" panose="020B0609020204030204" pitchFamily="49" charset="0"/>
                <a:cs typeface="Consolas" panose="020B0609020204030204" pitchFamily="49" charset="0"/>
              </a:rPr>
              <a:t>def</a:t>
            </a:r>
            <a:r>
              <a:rPr lang="en-US" b="1"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if2[A](</a:t>
            </a:r>
            <a:r>
              <a:rPr lang="en-US" dirty="0" err="1">
                <a:latin typeface="Consolas" panose="020B0609020204030204" pitchFamily="49" charset="0"/>
                <a:cs typeface="Consolas" panose="020B0609020204030204" pitchFamily="49" charset="0"/>
              </a:rPr>
              <a:t>cond</a:t>
            </a:r>
            <a:r>
              <a:rPr lang="en-US" dirty="0">
                <a:latin typeface="Consolas" panose="020B0609020204030204" pitchFamily="49" charset="0"/>
                <a:cs typeface="Consolas" panose="020B0609020204030204" pitchFamily="49" charset="0"/>
              </a:rPr>
              <a:t>: Boolean, </a:t>
            </a:r>
            <a:r>
              <a:rPr lang="en-US" dirty="0" err="1">
                <a:latin typeface="Consolas" panose="020B0609020204030204" pitchFamily="49" charset="0"/>
                <a:cs typeface="Consolas" panose="020B0609020204030204" pitchFamily="49" charset="0"/>
              </a:rPr>
              <a:t>onTrue</a:t>
            </a:r>
            <a:r>
              <a:rPr lang="en-US" dirty="0">
                <a:latin typeface="Consolas" panose="020B0609020204030204" pitchFamily="49" charset="0"/>
                <a:cs typeface="Consolas" panose="020B0609020204030204" pitchFamily="49" charset="0"/>
              </a:rPr>
              <a:t>: =&gt; A,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onFalse</a:t>
            </a:r>
            <a:r>
              <a:rPr lang="en-US" dirty="0">
                <a:latin typeface="Consolas" panose="020B0609020204030204" pitchFamily="49" charset="0"/>
                <a:cs typeface="Consolas" panose="020B0609020204030204" pitchFamily="49" charset="0"/>
              </a:rPr>
              <a:t>: =&gt; A): A =</a:t>
            </a:r>
          </a:p>
          <a:p>
            <a:pPr marL="201168" lvl="1" indent="0">
              <a:buNone/>
            </a:pPr>
            <a:r>
              <a:rPr lang="en-US" sz="2000" b="1" dirty="0">
                <a:latin typeface="Consolas" panose="020B0609020204030204" pitchFamily="49" charset="0"/>
                <a:cs typeface="Consolas" panose="020B0609020204030204" pitchFamily="49" charset="0"/>
              </a:rPr>
              <a:t>if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cond</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onTrue</a:t>
            </a:r>
            <a:r>
              <a:rPr lang="en-US" sz="2000" dirty="0">
                <a:latin typeface="Consolas" panose="020B0609020204030204" pitchFamily="49" charset="0"/>
                <a:cs typeface="Consolas" panose="020B0609020204030204" pitchFamily="49" charset="0"/>
              </a:rPr>
              <a:t> </a:t>
            </a:r>
            <a:r>
              <a:rPr lang="en-US" sz="2000" b="1" dirty="0">
                <a:latin typeface="Consolas" panose="020B0609020204030204" pitchFamily="49" charset="0"/>
                <a:cs typeface="Consolas" panose="020B0609020204030204" pitchFamily="49" charset="0"/>
              </a:rPr>
              <a:t>else </a:t>
            </a:r>
            <a:r>
              <a:rPr lang="en-US" sz="2000" dirty="0" err="1" smtClean="0">
                <a:latin typeface="Consolas" panose="020B0609020204030204" pitchFamily="49" charset="0"/>
                <a:cs typeface="Consolas" panose="020B0609020204030204" pitchFamily="49" charset="0"/>
              </a:rPr>
              <a:t>onFalse</a:t>
            </a:r>
            <a:endParaRPr lang="en-US" sz="2000" dirty="0" smtClean="0">
              <a:latin typeface="Consolas" panose="020B0609020204030204" pitchFamily="49" charset="0"/>
              <a:cs typeface="Consolas" panose="020B0609020204030204" pitchFamily="49" charset="0"/>
            </a:endParaRPr>
          </a:p>
          <a:p>
            <a:r>
              <a:rPr lang="en-US" b="1" dirty="0" err="1" smtClean="0">
                <a:latin typeface="Consolas" panose="020B0609020204030204" pitchFamily="49" charset="0"/>
                <a:cs typeface="Consolas" panose="020B0609020204030204" pitchFamily="49" charset="0"/>
              </a:rPr>
              <a:t>scala</a:t>
            </a:r>
            <a:r>
              <a:rPr lang="en-US" dirty="0">
                <a:latin typeface="Consolas" panose="020B0609020204030204" pitchFamily="49" charset="0"/>
                <a:cs typeface="Consolas" panose="020B0609020204030204" pitchFamily="49" charset="0"/>
              </a:rPr>
              <a:t>&gt; if2(false, </a:t>
            </a:r>
            <a:r>
              <a:rPr lang="en-US" dirty="0" err="1">
                <a:latin typeface="Consolas" panose="020B0609020204030204" pitchFamily="49" charset="0"/>
                <a:cs typeface="Consolas" panose="020B0609020204030204" pitchFamily="49" charset="0"/>
              </a:rPr>
              <a:t>sys.error</a:t>
            </a:r>
            <a:r>
              <a:rPr lang="en-US" dirty="0">
                <a:latin typeface="Consolas" panose="020B0609020204030204" pitchFamily="49" charset="0"/>
                <a:cs typeface="Consolas" panose="020B0609020204030204" pitchFamily="49" charset="0"/>
              </a:rPr>
              <a:t>("fail"), 3)</a:t>
            </a:r>
          </a:p>
          <a:p>
            <a:r>
              <a:rPr lang="en-US" dirty="0">
                <a:latin typeface="Consolas" panose="020B0609020204030204" pitchFamily="49" charset="0"/>
                <a:cs typeface="Consolas" panose="020B0609020204030204" pitchFamily="49" charset="0"/>
              </a:rPr>
              <a:t>res2: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3</a:t>
            </a:r>
          </a:p>
          <a:p>
            <a:endParaRPr lang="en-US" dirty="0" smtClean="0">
              <a:latin typeface="Consolas" panose="020B0609020204030204" pitchFamily="49" charset="0"/>
              <a:cs typeface="Consolas" panose="020B0609020204030204" pitchFamily="49" charset="0"/>
            </a:endParaRPr>
          </a:p>
          <a:p>
            <a:r>
              <a:rPr lang="en-US" dirty="0">
                <a:cs typeface="Consolas" panose="020B0609020204030204" pitchFamily="49" charset="0"/>
              </a:rPr>
              <a:t>With either syntax, an argument that’s passed unevaluated to a function will be </a:t>
            </a:r>
            <a:r>
              <a:rPr lang="en-US" dirty="0" smtClean="0">
                <a:cs typeface="Consolas" panose="020B0609020204030204" pitchFamily="49" charset="0"/>
              </a:rPr>
              <a:t>evaluated once </a:t>
            </a:r>
            <a:r>
              <a:rPr lang="en-US" dirty="0">
                <a:cs typeface="Consolas" panose="020B0609020204030204" pitchFamily="49" charset="0"/>
              </a:rPr>
              <a:t>for each place it’s referenced in the body of the function</a:t>
            </a:r>
            <a:r>
              <a:rPr lang="en-US" dirty="0" smtClean="0">
                <a:cs typeface="Consolas" panose="020B0609020204030204" pitchFamily="49" charset="0"/>
              </a:rPr>
              <a:t>.</a:t>
            </a:r>
          </a:p>
          <a:p>
            <a:r>
              <a:rPr lang="en-US" b="1" dirty="0" smtClean="0">
                <a:cs typeface="Consolas" panose="020B0609020204030204" pitchFamily="49" charset="0"/>
              </a:rPr>
              <a:t>Scala won’t </a:t>
            </a:r>
            <a:r>
              <a:rPr lang="en-US" b="1" dirty="0">
                <a:cs typeface="Consolas" panose="020B0609020204030204" pitchFamily="49" charset="0"/>
              </a:rPr>
              <a:t>c</a:t>
            </a:r>
            <a:r>
              <a:rPr lang="en-US" b="1" dirty="0" smtClean="0">
                <a:cs typeface="Consolas" panose="020B0609020204030204" pitchFamily="49" charset="0"/>
              </a:rPr>
              <a:t>ache the result of evaluating an argument!</a:t>
            </a:r>
            <a:endParaRPr lang="en-US" b="1" dirty="0">
              <a:cs typeface="Consolas" panose="020B0609020204030204" pitchFamily="49" charset="0"/>
            </a:endParaRPr>
          </a:p>
        </p:txBody>
      </p:sp>
    </p:spTree>
    <p:extLst>
      <p:ext uri="{BB962C8B-B14F-4D97-AF65-F5344CB8AC3E}">
        <p14:creationId xmlns:p14="http://schemas.microsoft.com/office/powerpoint/2010/main" val="1908240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Caching? : Example</a:t>
            </a:r>
            <a:endParaRPr lang="en-US" dirty="0"/>
          </a:p>
        </p:txBody>
      </p:sp>
      <p:sp>
        <p:nvSpPr>
          <p:cNvPr id="3" name="Content Placeholder 2"/>
          <p:cNvSpPr>
            <a:spLocks noGrp="1"/>
          </p:cNvSpPr>
          <p:nvPr>
            <p:ph idx="1"/>
          </p:nvPr>
        </p:nvSpPr>
        <p:spPr/>
        <p:txBody>
          <a:bodyPr>
            <a:normAutofit/>
          </a:bodyPr>
          <a:lstStyle/>
          <a:p>
            <a:r>
              <a:rPr lang="en-US" dirty="0" err="1">
                <a:latin typeface="Consolas" panose="020B0609020204030204" pitchFamily="49" charset="0"/>
                <a:cs typeface="Consolas" panose="020B0609020204030204" pitchFamily="49" charset="0"/>
              </a:rPr>
              <a:t>scala</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maybeTwice</a:t>
            </a:r>
            <a:r>
              <a:rPr lang="en-US" dirty="0">
                <a:latin typeface="Consolas" panose="020B0609020204030204" pitchFamily="49" charset="0"/>
                <a:cs typeface="Consolas" panose="020B0609020204030204" pitchFamily="49" charset="0"/>
              </a:rPr>
              <a:t>(b: Boolean, i: =&gt;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 if (b) </a:t>
            </a:r>
            <a:r>
              <a:rPr lang="en-US" dirty="0" err="1">
                <a:latin typeface="Consolas" panose="020B0609020204030204" pitchFamily="49" charset="0"/>
                <a:cs typeface="Consolas" panose="020B0609020204030204" pitchFamily="49" charset="0"/>
              </a:rPr>
              <a:t>i+i</a:t>
            </a:r>
            <a:r>
              <a:rPr lang="en-US" dirty="0">
                <a:latin typeface="Consolas" panose="020B0609020204030204" pitchFamily="49" charset="0"/>
                <a:cs typeface="Consolas" panose="020B0609020204030204" pitchFamily="49" charset="0"/>
              </a:rPr>
              <a:t> else 0</a:t>
            </a:r>
          </a:p>
          <a:p>
            <a:r>
              <a:rPr lang="en-US" dirty="0" err="1">
                <a:latin typeface="Consolas" panose="020B0609020204030204" pitchFamily="49" charset="0"/>
                <a:cs typeface="Consolas" panose="020B0609020204030204" pitchFamily="49" charset="0"/>
              </a:rPr>
              <a:t>maybeTwice</a:t>
            </a:r>
            <a:r>
              <a:rPr lang="en-US" dirty="0">
                <a:latin typeface="Consolas" panose="020B0609020204030204" pitchFamily="49" charset="0"/>
                <a:cs typeface="Consolas" panose="020B0609020204030204" pitchFamily="49" charset="0"/>
              </a:rPr>
              <a:t>: (b: Boolean, i: =&gt;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scala</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x = </a:t>
            </a:r>
            <a:r>
              <a:rPr lang="en-US" dirty="0" err="1">
                <a:latin typeface="Consolas" panose="020B0609020204030204" pitchFamily="49" charset="0"/>
                <a:cs typeface="Consolas" panose="020B0609020204030204" pitchFamily="49" charset="0"/>
              </a:rPr>
              <a:t>maybeTwice</a:t>
            </a:r>
            <a:r>
              <a:rPr lang="en-US" dirty="0">
                <a:latin typeface="Consolas" panose="020B0609020204030204" pitchFamily="49" charset="0"/>
                <a:cs typeface="Consolas" panose="020B0609020204030204" pitchFamily="49" charset="0"/>
              </a:rPr>
              <a:t>(true, { </a:t>
            </a:r>
            <a:r>
              <a:rPr lang="en-US" dirty="0" err="1">
                <a:latin typeface="Consolas" panose="020B0609020204030204" pitchFamily="49" charset="0"/>
                <a:cs typeface="Consolas" panose="020B0609020204030204" pitchFamily="49" charset="0"/>
              </a:rPr>
              <a:t>println</a:t>
            </a:r>
            <a:r>
              <a:rPr lang="en-US" dirty="0">
                <a:latin typeface="Consolas" panose="020B0609020204030204" pitchFamily="49" charset="0"/>
                <a:cs typeface="Consolas" panose="020B0609020204030204" pitchFamily="49" charset="0"/>
              </a:rPr>
              <a:t>("hi"); 1+41 })</a:t>
            </a:r>
          </a:p>
          <a:p>
            <a:r>
              <a:rPr lang="en-US" dirty="0">
                <a:latin typeface="Consolas" panose="020B0609020204030204" pitchFamily="49" charset="0"/>
                <a:cs typeface="Consolas" panose="020B0609020204030204" pitchFamily="49" charset="0"/>
              </a:rPr>
              <a:t>hi</a:t>
            </a:r>
          </a:p>
          <a:p>
            <a:r>
              <a:rPr lang="en-US" dirty="0">
                <a:latin typeface="Consolas" panose="020B0609020204030204" pitchFamily="49" charset="0"/>
                <a:cs typeface="Consolas" panose="020B0609020204030204" pitchFamily="49" charset="0"/>
              </a:rPr>
              <a:t>hi</a:t>
            </a:r>
          </a:p>
          <a:p>
            <a:r>
              <a:rPr lang="en-US" dirty="0">
                <a:latin typeface="Consolas" panose="020B0609020204030204" pitchFamily="49" charset="0"/>
                <a:cs typeface="Consolas" panose="020B0609020204030204" pitchFamily="49" charset="0"/>
              </a:rPr>
              <a:t>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84</a:t>
            </a:r>
          </a:p>
          <a:p>
            <a:r>
              <a:rPr lang="en-US" i="1" dirty="0" smtClean="0">
                <a:latin typeface="Consolas" panose="020B0609020204030204" pitchFamily="49" charset="0"/>
                <a:cs typeface="Consolas" panose="020B0609020204030204" pitchFamily="49" charset="0"/>
              </a:rPr>
              <a:t>What’s going on here?: </a:t>
            </a:r>
            <a:r>
              <a:rPr lang="en-US" b="1" dirty="0" err="1" smtClean="0"/>
              <a:t>i</a:t>
            </a:r>
            <a:r>
              <a:rPr lang="en-US" dirty="0" smtClean="0"/>
              <a:t> is </a:t>
            </a:r>
            <a:r>
              <a:rPr lang="en-US" dirty="0"/>
              <a:t>referenced twice in the body of </a:t>
            </a:r>
            <a:r>
              <a:rPr lang="en-US" dirty="0" err="1"/>
              <a:t>maybeTwice</a:t>
            </a:r>
            <a:r>
              <a:rPr lang="en-US" dirty="0"/>
              <a:t>, and we’ve made it </a:t>
            </a:r>
            <a:r>
              <a:rPr lang="en-US" dirty="0" smtClean="0"/>
              <a:t>particularly obvious </a:t>
            </a:r>
            <a:r>
              <a:rPr lang="en-US" dirty="0"/>
              <a:t>that it’s evaluated each time by passing the block {</a:t>
            </a:r>
            <a:r>
              <a:rPr lang="en-US" dirty="0" err="1"/>
              <a:t>println</a:t>
            </a:r>
            <a:r>
              <a:rPr lang="en-US" dirty="0"/>
              <a:t>("hi"); 1+41</a:t>
            </a:r>
            <a:r>
              <a:rPr lang="en-US" dirty="0" smtClean="0"/>
              <a:t>}, which </a:t>
            </a:r>
            <a:r>
              <a:rPr lang="en-US" dirty="0"/>
              <a:t>prints hi as a side effect before returning a result of 42. The expression </a:t>
            </a:r>
            <a:r>
              <a:rPr lang="en-US" dirty="0" smtClean="0"/>
              <a:t>1+41 will </a:t>
            </a:r>
            <a:r>
              <a:rPr lang="en-US" dirty="0"/>
              <a:t>be computed twice as well</a:t>
            </a:r>
            <a:r>
              <a:rPr lang="en-US" dirty="0" smtClean="0"/>
              <a:t>.</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2680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the Value: Using </a:t>
            </a:r>
            <a:r>
              <a:rPr lang="en-US" b="1" dirty="0" smtClean="0"/>
              <a:t>lazy</a:t>
            </a:r>
            <a:r>
              <a:rPr lang="en-US" dirty="0" smtClean="0"/>
              <a:t> keyword!</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latin typeface="Consolas" panose="020B0609020204030204" pitchFamily="49" charset="0"/>
                <a:cs typeface="Consolas" panose="020B0609020204030204" pitchFamily="49" charset="0"/>
              </a:rPr>
              <a:t>scala</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def</a:t>
            </a:r>
            <a:r>
              <a:rPr lang="en-US" dirty="0">
                <a:latin typeface="Consolas" panose="020B0609020204030204" pitchFamily="49" charset="0"/>
                <a:cs typeface="Consolas" panose="020B0609020204030204" pitchFamily="49" charset="0"/>
              </a:rPr>
              <a:t> maybeTwice2(b: Boolean, i: =&gt;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 {</a:t>
            </a:r>
          </a:p>
          <a:p>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lazy</a:t>
            </a:r>
            <a:r>
              <a:rPr lang="en-US" dirty="0">
                <a:solidFill>
                  <a:srgbClr val="FF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j = </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if (b) </a:t>
            </a:r>
            <a:r>
              <a:rPr lang="en-US" dirty="0" err="1">
                <a:latin typeface="Consolas" panose="020B0609020204030204" pitchFamily="49" charset="0"/>
                <a:cs typeface="Consolas" panose="020B0609020204030204" pitchFamily="49" charset="0"/>
              </a:rPr>
              <a:t>j+j</a:t>
            </a:r>
            <a:r>
              <a:rPr lang="en-US" dirty="0">
                <a:latin typeface="Consolas" panose="020B0609020204030204" pitchFamily="49" charset="0"/>
                <a:cs typeface="Consolas" panose="020B0609020204030204" pitchFamily="49" charset="0"/>
              </a:rPr>
              <a:t> else 0</a:t>
            </a:r>
          </a:p>
          <a:p>
            <a:r>
              <a:rPr lang="en-US" dirty="0">
                <a:latin typeface="Consolas" panose="020B0609020204030204" pitchFamily="49" charset="0"/>
                <a:cs typeface="Consolas" panose="020B0609020204030204" pitchFamily="49" charset="0"/>
              </a:rPr>
              <a:t>| }</a:t>
            </a:r>
          </a:p>
          <a:p>
            <a:r>
              <a:rPr lang="en-US" dirty="0" err="1">
                <a:latin typeface="Consolas" panose="020B0609020204030204" pitchFamily="49" charset="0"/>
                <a:cs typeface="Consolas" panose="020B0609020204030204" pitchFamily="49" charset="0"/>
              </a:rPr>
              <a:t>maybeTwice</a:t>
            </a:r>
            <a:r>
              <a:rPr lang="en-US" dirty="0">
                <a:latin typeface="Consolas" panose="020B0609020204030204" pitchFamily="49" charset="0"/>
                <a:cs typeface="Consolas" panose="020B0609020204030204" pitchFamily="49" charset="0"/>
              </a:rPr>
              <a:t>: (b: Boolean, i: =&gt;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scala</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x = maybeTwice2(true, { </a:t>
            </a:r>
            <a:r>
              <a:rPr lang="en-US" dirty="0" err="1">
                <a:latin typeface="Consolas" panose="020B0609020204030204" pitchFamily="49" charset="0"/>
                <a:cs typeface="Consolas" panose="020B0609020204030204" pitchFamily="49" charset="0"/>
              </a:rPr>
              <a:t>println</a:t>
            </a:r>
            <a:r>
              <a:rPr lang="en-US" dirty="0">
                <a:latin typeface="Consolas" panose="020B0609020204030204" pitchFamily="49" charset="0"/>
                <a:cs typeface="Consolas" panose="020B0609020204030204" pitchFamily="49" charset="0"/>
              </a:rPr>
              <a:t>("hi"); 1+41 })</a:t>
            </a:r>
          </a:p>
          <a:p>
            <a:r>
              <a:rPr lang="en-US" dirty="0">
                <a:latin typeface="Consolas" panose="020B0609020204030204" pitchFamily="49" charset="0"/>
                <a:cs typeface="Consolas" panose="020B0609020204030204" pitchFamily="49" charset="0"/>
              </a:rPr>
              <a:t>hi</a:t>
            </a:r>
          </a:p>
          <a:p>
            <a:r>
              <a:rPr lang="en-US" dirty="0">
                <a:latin typeface="Consolas" panose="020B0609020204030204" pitchFamily="49" charset="0"/>
                <a:cs typeface="Consolas" panose="020B0609020204030204" pitchFamily="49" charset="0"/>
              </a:rPr>
              <a:t>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 84</a:t>
            </a:r>
          </a:p>
          <a:p>
            <a:r>
              <a:rPr lang="en-US" dirty="0"/>
              <a:t>Adding the lazy keyword to a </a:t>
            </a:r>
            <a:r>
              <a:rPr lang="en-US" dirty="0" err="1"/>
              <a:t>val</a:t>
            </a:r>
            <a:r>
              <a:rPr lang="en-US" dirty="0"/>
              <a:t> declaration will cause Scala to delay evaluation </a:t>
            </a:r>
            <a:r>
              <a:rPr lang="en-US" dirty="0" smtClean="0"/>
              <a:t>of the </a:t>
            </a:r>
            <a:r>
              <a:rPr lang="en-US" dirty="0"/>
              <a:t>right-hand side of that lazy </a:t>
            </a:r>
            <a:r>
              <a:rPr lang="en-US" dirty="0" err="1"/>
              <a:t>val</a:t>
            </a:r>
            <a:r>
              <a:rPr lang="en-US" dirty="0"/>
              <a:t> declaration until it’s first referenced. It will </a:t>
            </a:r>
            <a:r>
              <a:rPr lang="en-US" dirty="0" smtClean="0"/>
              <a:t>also cache </a:t>
            </a:r>
            <a:r>
              <a:rPr lang="en-US" dirty="0"/>
              <a:t>the result so that subsequent references to it don’t trigger repeated </a:t>
            </a:r>
            <a:r>
              <a:rPr lang="en-US" dirty="0" smtClean="0"/>
              <a:t>evaluation.</a:t>
            </a:r>
            <a:endParaRPr lang="en-US" dirty="0"/>
          </a:p>
        </p:txBody>
      </p:sp>
    </p:spTree>
    <p:extLst>
      <p:ext uri="{BB962C8B-B14F-4D97-AF65-F5344CB8AC3E}">
        <p14:creationId xmlns:p14="http://schemas.microsoft.com/office/powerpoint/2010/main" val="1258094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Lists / Streams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9214" y="1863524"/>
            <a:ext cx="9014532" cy="4456253"/>
          </a:xfrm>
        </p:spPr>
      </p:pic>
    </p:spTree>
    <p:extLst>
      <p:ext uri="{BB962C8B-B14F-4D97-AF65-F5344CB8AC3E}">
        <p14:creationId xmlns:p14="http://schemas.microsoft.com/office/powerpoint/2010/main" val="2484709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Function to </a:t>
            </a:r>
            <a:r>
              <a:rPr lang="en-US" dirty="0"/>
              <a:t>optionally extract the head of a Stream</a:t>
            </a:r>
          </a:p>
        </p:txBody>
      </p:sp>
      <p:sp>
        <p:nvSpPr>
          <p:cNvPr id="3" name="Content Placeholder 2"/>
          <p:cNvSpPr>
            <a:spLocks noGrp="1"/>
          </p:cNvSpPr>
          <p:nvPr>
            <p:ph idx="1"/>
          </p:nvPr>
        </p:nvSpPr>
        <p:spPr/>
        <p:txBody>
          <a:bodyPr/>
          <a:lstStyle/>
          <a:p>
            <a:r>
              <a:rPr lang="en-US" dirty="0"/>
              <a:t/>
            </a:r>
            <a:br>
              <a:rPr lang="en-US" dirty="0"/>
            </a:br>
            <a:r>
              <a:rPr lang="en-US" dirty="0" err="1">
                <a:latin typeface="Consolas" panose="020B0609020204030204" pitchFamily="49" charset="0"/>
                <a:cs typeface="Consolas" panose="020B0609020204030204" pitchFamily="49" charset="0"/>
              </a:rPr>
              <a:t>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headOption</a:t>
            </a:r>
            <a:r>
              <a:rPr lang="en-US" dirty="0">
                <a:latin typeface="Consolas" panose="020B0609020204030204" pitchFamily="49" charset="0"/>
                <a:cs typeface="Consolas" panose="020B0609020204030204" pitchFamily="49" charset="0"/>
              </a:rPr>
              <a:t>: Option[A] = this match {</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case Empty =&gt; None</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case Cons(h, t) =&gt; Some(h())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Explicit forcing of the 'h'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thunk</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using h()</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t/>
            </a:r>
            <a:br>
              <a:rPr lang="en-US" dirty="0"/>
            </a:br>
            <a:r>
              <a:rPr lang="en-US" sz="2800" dirty="0" smtClean="0"/>
              <a:t>Note: We have </a:t>
            </a:r>
            <a:r>
              <a:rPr lang="en-US" sz="2800" dirty="0"/>
              <a:t>to force h explicitly via h() , but other than that, the code works the same way as it would for List . But this ability of Stream to evaluate only the portion actually demanded (We don’t evaluate the tail of the Cons) is </a:t>
            </a:r>
            <a:r>
              <a:rPr lang="en-US" sz="2800" dirty="0" smtClean="0"/>
              <a:t>useful</a:t>
            </a:r>
            <a:r>
              <a:rPr lang="en-US" sz="2800" dirty="0"/>
              <a:t>!</a:t>
            </a:r>
            <a:endParaRPr lang="en-US" sz="2800" dirty="0"/>
          </a:p>
        </p:txBody>
      </p:sp>
    </p:spTree>
    <p:extLst>
      <p:ext uri="{BB962C8B-B14F-4D97-AF65-F5344CB8AC3E}">
        <p14:creationId xmlns:p14="http://schemas.microsoft.com/office/powerpoint/2010/main" val="411505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Memoizing</a:t>
            </a:r>
            <a:r>
              <a:rPr lang="en-US" dirty="0"/>
              <a:t> </a:t>
            </a:r>
            <a:r>
              <a:rPr lang="en-US" dirty="0" smtClean="0"/>
              <a:t>Streams </a:t>
            </a:r>
            <a:r>
              <a:rPr lang="en-US" dirty="0"/>
              <a:t>and </a:t>
            </a:r>
            <a:r>
              <a:rPr lang="en-US" dirty="0" smtClean="0"/>
              <a:t>Avoiding </a:t>
            </a:r>
            <a:r>
              <a:rPr lang="en-US" dirty="0" err="1" smtClean="0"/>
              <a:t>Recomputation</a:t>
            </a:r>
            <a:endParaRPr lang="en-US" dirty="0"/>
          </a:p>
        </p:txBody>
      </p:sp>
      <p:sp>
        <p:nvSpPr>
          <p:cNvPr id="3" name="Content Placeholder 2"/>
          <p:cNvSpPr>
            <a:spLocks noGrp="1"/>
          </p:cNvSpPr>
          <p:nvPr>
            <p:ph idx="1"/>
          </p:nvPr>
        </p:nvSpPr>
        <p:spPr>
          <a:xfrm>
            <a:off x="1097280" y="1737360"/>
            <a:ext cx="10058400" cy="4439319"/>
          </a:xfrm>
        </p:spPr>
        <p:txBody>
          <a:bodyPr>
            <a:noAutofit/>
          </a:bodyPr>
          <a:lstStyle/>
          <a:p>
            <a:r>
              <a:rPr lang="en-US" sz="2400" dirty="0"/>
              <a:t>We typically want to cache the values of a Cons node, once they are forced. If we </a:t>
            </a:r>
            <a:r>
              <a:rPr lang="en-US" sz="2400" dirty="0" smtClean="0"/>
              <a:t>use the </a:t>
            </a:r>
            <a:r>
              <a:rPr lang="en-US" sz="2400" dirty="0"/>
              <a:t>Cons data constructor directly, </a:t>
            </a:r>
            <a:r>
              <a:rPr lang="en-US" sz="2400" dirty="0"/>
              <a:t/>
            </a:r>
            <a:br>
              <a:rPr lang="en-US" sz="2400" dirty="0"/>
            </a:br>
            <a:r>
              <a:rPr lang="en-US" sz="2400" dirty="0" smtClean="0"/>
              <a:t>For </a:t>
            </a:r>
            <a:r>
              <a:rPr lang="en-US" sz="2400" dirty="0"/>
              <a:t>instance, this code will actually </a:t>
            </a:r>
            <a:r>
              <a:rPr lang="en-US" sz="2400" dirty="0" smtClean="0"/>
              <a:t>compute expensive(x</a:t>
            </a:r>
            <a:r>
              <a:rPr lang="en-US" sz="2400" dirty="0"/>
              <a:t>) </a:t>
            </a:r>
            <a:r>
              <a:rPr lang="en-US" sz="2400" dirty="0">
                <a:solidFill>
                  <a:srgbClr val="FF0000"/>
                </a:solidFill>
              </a:rPr>
              <a:t>twice</a:t>
            </a:r>
            <a:r>
              <a:rPr lang="en-US" sz="2400" dirty="0"/>
              <a:t>:</a:t>
            </a:r>
          </a:p>
          <a:p>
            <a:r>
              <a:rPr lang="en-US" b="1" dirty="0" err="1">
                <a:latin typeface="Consolas" panose="020B0609020204030204" pitchFamily="49" charset="0"/>
                <a:cs typeface="Consolas" panose="020B0609020204030204" pitchFamily="49" charset="0"/>
              </a:rPr>
              <a:t>val</a:t>
            </a:r>
            <a:r>
              <a:rPr lang="en-US" b="1"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 </a:t>
            </a:r>
            <a:r>
              <a:rPr lang="en-US" b="1" dirty="0">
                <a:latin typeface="Consolas" panose="020B0609020204030204" pitchFamily="49" charset="0"/>
                <a:cs typeface="Consolas" panose="020B0609020204030204" pitchFamily="49" charset="0"/>
              </a:rPr>
              <a:t>Cons</a:t>
            </a:r>
            <a:r>
              <a:rPr lang="en-US" dirty="0">
                <a:latin typeface="Consolas" panose="020B0609020204030204" pitchFamily="49" charset="0"/>
                <a:cs typeface="Consolas" panose="020B0609020204030204" pitchFamily="49" charset="0"/>
              </a:rPr>
              <a:t>(() =&gt; expensive(x), </a:t>
            </a:r>
            <a:r>
              <a:rPr lang="en-US" dirty="0" err="1">
                <a:latin typeface="Consolas" panose="020B0609020204030204" pitchFamily="49" charset="0"/>
                <a:cs typeface="Consolas" panose="020B0609020204030204" pitchFamily="49" charset="0"/>
              </a:rPr>
              <a:t>tl</a:t>
            </a:r>
            <a:r>
              <a:rPr lang="en-US" dirty="0">
                <a:latin typeface="Consolas" panose="020B0609020204030204" pitchFamily="49" charset="0"/>
                <a:cs typeface="Consolas" panose="020B0609020204030204" pitchFamily="49" charset="0"/>
              </a:rPr>
              <a:t>)</a:t>
            </a:r>
          </a:p>
          <a:p>
            <a:r>
              <a:rPr lang="en-US" b="1" dirty="0" err="1">
                <a:latin typeface="Consolas" panose="020B0609020204030204" pitchFamily="49" charset="0"/>
                <a:cs typeface="Consolas" panose="020B0609020204030204" pitchFamily="49" charset="0"/>
              </a:rPr>
              <a:t>val</a:t>
            </a:r>
            <a:r>
              <a:rPr lang="en-US" b="1"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h1 = </a:t>
            </a:r>
            <a:r>
              <a:rPr lang="en-US" dirty="0" err="1">
                <a:latin typeface="Consolas" panose="020B0609020204030204" pitchFamily="49" charset="0"/>
                <a:cs typeface="Consolas" panose="020B0609020204030204" pitchFamily="49" charset="0"/>
              </a:rPr>
              <a:t>x.headOption</a:t>
            </a:r>
            <a:endParaRPr lang="en-US"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val</a:t>
            </a:r>
            <a:r>
              <a:rPr lang="en-US" b="1"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h2 = </a:t>
            </a:r>
            <a:r>
              <a:rPr lang="en-US" dirty="0" err="1">
                <a:latin typeface="Consolas" panose="020B0609020204030204" pitchFamily="49" charset="0"/>
                <a:cs typeface="Consolas" panose="020B0609020204030204" pitchFamily="49" charset="0"/>
              </a:rPr>
              <a:t>x.headOption</a:t>
            </a:r>
            <a:endParaRPr lang="en-US" dirty="0">
              <a:latin typeface="Consolas" panose="020B0609020204030204" pitchFamily="49" charset="0"/>
              <a:cs typeface="Consolas" panose="020B0609020204030204" pitchFamily="49" charset="0"/>
            </a:endParaRPr>
          </a:p>
          <a:p>
            <a:r>
              <a:rPr lang="en-US" sz="2400" dirty="0" smtClean="0"/>
              <a:t>How to Avoid this? We define </a:t>
            </a:r>
            <a:r>
              <a:rPr lang="en-US" sz="2400" b="1" i="1" dirty="0"/>
              <a:t>smart </a:t>
            </a:r>
            <a:r>
              <a:rPr lang="en-US" sz="2400" b="1" dirty="0" smtClean="0"/>
              <a:t>constructors</a:t>
            </a:r>
            <a:r>
              <a:rPr lang="en-US" sz="2400" dirty="0" smtClean="0"/>
              <a:t> i.e. function </a:t>
            </a:r>
            <a:r>
              <a:rPr lang="en-US" sz="2400" dirty="0"/>
              <a:t>for constructing a data type that ensures some additional invariant or </a:t>
            </a:r>
            <a:r>
              <a:rPr lang="en-US" sz="2400" dirty="0" smtClean="0"/>
              <a:t>provides a </a:t>
            </a:r>
            <a:r>
              <a:rPr lang="en-US" sz="2400" dirty="0"/>
              <a:t>slightly different signature than the “real” constructors used for pattern matching.</a:t>
            </a:r>
          </a:p>
          <a:p>
            <a:r>
              <a:rPr lang="en-US" sz="2400" dirty="0" smtClean="0"/>
              <a:t>Convention</a:t>
            </a:r>
            <a:r>
              <a:rPr lang="en-US" sz="2400" dirty="0"/>
              <a:t>, smart constructors typically </a:t>
            </a:r>
            <a:r>
              <a:rPr lang="en-US" sz="2400" i="1" dirty="0"/>
              <a:t>lowercase</a:t>
            </a:r>
            <a:r>
              <a:rPr lang="en-US" sz="2400" dirty="0"/>
              <a:t> the </a:t>
            </a:r>
            <a:r>
              <a:rPr lang="en-US" sz="2400" i="1" dirty="0"/>
              <a:t>first</a:t>
            </a:r>
            <a:r>
              <a:rPr lang="en-US" sz="2400" dirty="0"/>
              <a:t> </a:t>
            </a:r>
            <a:r>
              <a:rPr lang="en-US" sz="2400" i="1" dirty="0"/>
              <a:t>letter</a:t>
            </a:r>
            <a:r>
              <a:rPr lang="en-US" sz="2400" dirty="0"/>
              <a:t> of </a:t>
            </a:r>
            <a:r>
              <a:rPr lang="en-US" sz="2400" dirty="0" smtClean="0"/>
              <a:t>the corresponding </a:t>
            </a:r>
            <a:r>
              <a:rPr lang="en-US" sz="2400" dirty="0"/>
              <a:t>data </a:t>
            </a:r>
            <a:r>
              <a:rPr lang="en-US" sz="2400" dirty="0" smtClean="0"/>
              <a:t>constructor in our case: </a:t>
            </a:r>
            <a:r>
              <a:rPr lang="en-US" sz="2400" b="1" dirty="0"/>
              <a:t>cons</a:t>
            </a:r>
            <a:endParaRPr lang="en-US" sz="2400" b="1" dirty="0"/>
          </a:p>
        </p:txBody>
      </p:sp>
    </p:spTree>
    <p:extLst>
      <p:ext uri="{BB962C8B-B14F-4D97-AF65-F5344CB8AC3E}">
        <p14:creationId xmlns:p14="http://schemas.microsoft.com/office/powerpoint/2010/main" val="2980142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Constructor: cons</a:t>
            </a:r>
            <a:endParaRPr lang="en-US" dirty="0"/>
          </a:p>
        </p:txBody>
      </p:sp>
      <p:sp>
        <p:nvSpPr>
          <p:cNvPr id="3" name="Content Placeholder 2"/>
          <p:cNvSpPr>
            <a:spLocks noGrp="1"/>
          </p:cNvSpPr>
          <p:nvPr>
            <p:ph idx="1"/>
          </p:nvPr>
        </p:nvSpPr>
        <p:spPr/>
        <p:txBody>
          <a:bodyPr>
            <a:normAutofit/>
          </a:bodyPr>
          <a:lstStyle/>
          <a:p>
            <a:r>
              <a:rPr lang="en-US" sz="2400" dirty="0"/>
              <a:t>O</a:t>
            </a:r>
            <a:r>
              <a:rPr lang="en-US" sz="2400" dirty="0" smtClean="0"/>
              <a:t>ur </a:t>
            </a:r>
            <a:r>
              <a:rPr lang="en-US" sz="2400" b="1" dirty="0"/>
              <a:t>cons</a:t>
            </a:r>
            <a:r>
              <a:rPr lang="en-US" sz="2400" dirty="0"/>
              <a:t> smart constructor takes care </a:t>
            </a:r>
            <a:r>
              <a:rPr lang="en-US" sz="2400" dirty="0" smtClean="0"/>
              <a:t>of </a:t>
            </a:r>
            <a:r>
              <a:rPr lang="en-US" sz="2400" dirty="0" err="1" smtClean="0"/>
              <a:t>memoizing</a:t>
            </a:r>
            <a:r>
              <a:rPr lang="en-US" sz="2400" dirty="0" smtClean="0"/>
              <a:t> </a:t>
            </a:r>
            <a:r>
              <a:rPr lang="en-US" sz="2400" dirty="0"/>
              <a:t>the by-name arguments for the head and tail of the Cons. This is a </a:t>
            </a:r>
            <a:r>
              <a:rPr lang="en-US" sz="2400" dirty="0" smtClean="0"/>
              <a:t>common trick</a:t>
            </a:r>
            <a:r>
              <a:rPr lang="en-US" sz="2400" dirty="0"/>
              <a:t>, and it ensures that our </a:t>
            </a:r>
            <a:r>
              <a:rPr lang="en-US" sz="2400" dirty="0" err="1"/>
              <a:t>thunk</a:t>
            </a:r>
            <a:r>
              <a:rPr lang="en-US" sz="2400" dirty="0"/>
              <a:t> will only do its work once, when forced </a:t>
            </a:r>
            <a:r>
              <a:rPr lang="en-US" sz="2400" dirty="0" smtClean="0"/>
              <a:t>for the </a:t>
            </a:r>
            <a:r>
              <a:rPr lang="en-US" sz="2400" dirty="0"/>
              <a:t>first time. Subsequent forces will return the cached lazy </a:t>
            </a:r>
            <a:r>
              <a:rPr lang="en-US" sz="2400" dirty="0" err="1"/>
              <a:t>val</a:t>
            </a:r>
            <a:r>
              <a:rPr lang="en-US" sz="2400" dirty="0"/>
              <a:t>:</a:t>
            </a:r>
          </a:p>
          <a:p>
            <a:r>
              <a:rPr lang="en-US" sz="2400" b="1" dirty="0" err="1">
                <a:latin typeface="Consolas" panose="020B0609020204030204" pitchFamily="49" charset="0"/>
                <a:cs typeface="Consolas" panose="020B0609020204030204" pitchFamily="49" charset="0"/>
              </a:rPr>
              <a:t>def</a:t>
            </a:r>
            <a:r>
              <a:rPr lang="en-US" sz="2400" b="1" dirty="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cons[A](</a:t>
            </a:r>
            <a:r>
              <a:rPr lang="en-US" sz="2400" dirty="0" err="1">
                <a:latin typeface="Consolas" panose="020B0609020204030204" pitchFamily="49" charset="0"/>
                <a:cs typeface="Consolas" panose="020B0609020204030204" pitchFamily="49" charset="0"/>
              </a:rPr>
              <a:t>hd</a:t>
            </a:r>
            <a:r>
              <a:rPr lang="en-US" sz="2400" dirty="0">
                <a:latin typeface="Consolas" panose="020B0609020204030204" pitchFamily="49" charset="0"/>
                <a:cs typeface="Consolas" panose="020B0609020204030204" pitchFamily="49" charset="0"/>
              </a:rPr>
              <a:t>: =&gt; A, </a:t>
            </a:r>
            <a:r>
              <a:rPr lang="en-US" sz="2400" dirty="0" err="1">
                <a:latin typeface="Consolas" panose="020B0609020204030204" pitchFamily="49" charset="0"/>
                <a:cs typeface="Consolas" panose="020B0609020204030204" pitchFamily="49" charset="0"/>
              </a:rPr>
              <a:t>tl</a:t>
            </a:r>
            <a:r>
              <a:rPr lang="en-US" sz="2400" dirty="0">
                <a:latin typeface="Consolas" panose="020B0609020204030204" pitchFamily="49" charset="0"/>
                <a:cs typeface="Consolas" panose="020B0609020204030204" pitchFamily="49" charset="0"/>
              </a:rPr>
              <a:t>: =&gt; Stream[A]): Stream[A] = </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lazy </a:t>
            </a:r>
            <a:r>
              <a:rPr lang="en-US" sz="2400" b="1" dirty="0" err="1">
                <a:latin typeface="Consolas" panose="020B0609020204030204" pitchFamily="49" charset="0"/>
                <a:cs typeface="Consolas" panose="020B0609020204030204" pitchFamily="49" charset="0"/>
              </a:rPr>
              <a:t>val</a:t>
            </a:r>
            <a:r>
              <a:rPr lang="en-US" sz="2400" b="1" dirty="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head = </a:t>
            </a:r>
            <a:r>
              <a:rPr lang="en-US" sz="2400" dirty="0" err="1" smtClean="0">
                <a:latin typeface="Consolas" panose="020B0609020204030204" pitchFamily="49" charset="0"/>
                <a:cs typeface="Consolas" panose="020B0609020204030204" pitchFamily="49" charset="0"/>
              </a:rPr>
              <a:t>hd</a:t>
            </a:r>
            <a:r>
              <a:rPr lang="en-US" sz="2400" dirty="0">
                <a:latin typeface="Consolas" panose="020B0609020204030204" pitchFamily="49" charset="0"/>
                <a:cs typeface="Consolas" panose="020B0609020204030204" pitchFamily="49" charset="0"/>
              </a:rPr>
              <a:t/>
            </a:r>
            <a:br>
              <a:rPr lang="en-US" sz="2400" dirty="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lazy </a:t>
            </a:r>
            <a:r>
              <a:rPr lang="en-US" sz="2400" b="1" dirty="0" err="1">
                <a:latin typeface="Consolas" panose="020B0609020204030204" pitchFamily="49" charset="0"/>
                <a:cs typeface="Consolas" panose="020B0609020204030204" pitchFamily="49" charset="0"/>
              </a:rPr>
              <a:t>val</a:t>
            </a:r>
            <a:r>
              <a:rPr lang="en-US" sz="2400" b="1" dirty="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tail = </a:t>
            </a:r>
            <a:r>
              <a:rPr lang="en-US" sz="2400" dirty="0" err="1" smtClean="0">
                <a:latin typeface="Consolas" panose="020B0609020204030204" pitchFamily="49" charset="0"/>
                <a:cs typeface="Consolas" panose="020B0609020204030204" pitchFamily="49" charset="0"/>
              </a:rPr>
              <a:t>tl</a:t>
            </a:r>
            <a:r>
              <a:rPr lang="en-US" sz="2400" dirty="0">
                <a:latin typeface="Consolas" panose="020B0609020204030204" pitchFamily="49" charset="0"/>
                <a:cs typeface="Consolas" panose="020B0609020204030204" pitchFamily="49" charset="0"/>
              </a:rPr>
              <a:t/>
            </a:r>
            <a:br>
              <a:rPr lang="en-US" sz="2400" dirty="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Cons</a:t>
            </a:r>
            <a:r>
              <a:rPr lang="en-US" sz="2400" dirty="0">
                <a:latin typeface="Consolas" panose="020B0609020204030204" pitchFamily="49" charset="0"/>
                <a:cs typeface="Consolas" panose="020B0609020204030204" pitchFamily="49" charset="0"/>
              </a:rPr>
              <a:t>(() =&gt; head, () =&gt; tail</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42459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Constructor: </a:t>
            </a:r>
            <a:r>
              <a:rPr lang="en-US" dirty="0" smtClean="0"/>
              <a:t>empty</a:t>
            </a:r>
            <a:endParaRPr lang="en-US" dirty="0"/>
          </a:p>
        </p:txBody>
      </p:sp>
      <p:sp>
        <p:nvSpPr>
          <p:cNvPr id="3" name="Content Placeholder 2"/>
          <p:cNvSpPr>
            <a:spLocks noGrp="1"/>
          </p:cNvSpPr>
          <p:nvPr>
            <p:ph idx="1"/>
          </p:nvPr>
        </p:nvSpPr>
        <p:spPr/>
        <p:txBody>
          <a:bodyPr/>
          <a:lstStyle/>
          <a:p>
            <a:r>
              <a:rPr lang="en-US" sz="2400" dirty="0"/>
              <a:t>The </a:t>
            </a:r>
            <a:r>
              <a:rPr lang="en-US" sz="2400" b="1" dirty="0"/>
              <a:t>empty</a:t>
            </a:r>
            <a:r>
              <a:rPr lang="en-US" sz="2400" dirty="0"/>
              <a:t> smart constructor just returns </a:t>
            </a:r>
            <a:r>
              <a:rPr lang="en-US" sz="2400" b="1" dirty="0"/>
              <a:t>Empty</a:t>
            </a:r>
            <a:r>
              <a:rPr lang="en-US" sz="2400" dirty="0"/>
              <a:t>, but annotates Empty as a Stream[A], which is better for type inference in some cases. We can see how both smart constructors are used in the </a:t>
            </a:r>
            <a:r>
              <a:rPr lang="en-US" sz="2400" b="1" dirty="0" err="1"/>
              <a:t>Stream.apply</a:t>
            </a:r>
            <a:r>
              <a:rPr lang="en-US" sz="2400" dirty="0"/>
              <a:t> function:</a:t>
            </a:r>
          </a:p>
          <a:p>
            <a:r>
              <a:rPr lang="en-US" sz="2400" b="1" dirty="0" err="1">
                <a:latin typeface="Consolas" panose="020B0609020204030204" pitchFamily="49" charset="0"/>
                <a:cs typeface="Consolas" panose="020B0609020204030204" pitchFamily="49" charset="0"/>
              </a:rPr>
              <a:t>def</a:t>
            </a:r>
            <a:r>
              <a:rPr lang="en-US" sz="2400" b="1" dirty="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apply[A](as: A*): Stream[A] =</a:t>
            </a:r>
            <a:br>
              <a:rPr lang="en-US" sz="2400" dirty="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if </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as.isEmpty</a:t>
            </a:r>
            <a:r>
              <a:rPr lang="en-US" sz="2400" dirty="0">
                <a:latin typeface="Consolas" panose="020B0609020204030204" pitchFamily="49" charset="0"/>
                <a:cs typeface="Consolas" panose="020B0609020204030204" pitchFamily="49" charset="0"/>
              </a:rPr>
              <a:t>) empty</a:t>
            </a:r>
            <a:br>
              <a:rPr lang="en-US" sz="2400" dirty="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else </a:t>
            </a:r>
            <a:r>
              <a:rPr lang="en-US" sz="2400" dirty="0">
                <a:latin typeface="Consolas" panose="020B0609020204030204" pitchFamily="49" charset="0"/>
                <a:cs typeface="Consolas" panose="020B0609020204030204" pitchFamily="49" charset="0"/>
              </a:rPr>
              <a:t>cons(</a:t>
            </a:r>
            <a:r>
              <a:rPr lang="en-US" sz="2400" dirty="0" err="1">
                <a:latin typeface="Consolas" panose="020B0609020204030204" pitchFamily="49" charset="0"/>
                <a:cs typeface="Consolas" panose="020B0609020204030204" pitchFamily="49" charset="0"/>
              </a:rPr>
              <a:t>as.head</a:t>
            </a:r>
            <a:r>
              <a:rPr lang="en-US" sz="2400" dirty="0">
                <a:latin typeface="Consolas" panose="020B0609020204030204" pitchFamily="49" charset="0"/>
                <a:cs typeface="Consolas" panose="020B0609020204030204" pitchFamily="49" charset="0"/>
              </a:rPr>
              <a:t>, apply(</a:t>
            </a:r>
            <a:r>
              <a:rPr lang="en-US" sz="2400" dirty="0" err="1">
                <a:latin typeface="Consolas" panose="020B0609020204030204" pitchFamily="49" charset="0"/>
                <a:cs typeface="Consolas" panose="020B0609020204030204" pitchFamily="49" charset="0"/>
              </a:rPr>
              <a:t>as.tail</a:t>
            </a:r>
            <a:r>
              <a:rPr lang="en-US" sz="2400" dirty="0">
                <a:latin typeface="Consolas" panose="020B0609020204030204" pitchFamily="49" charset="0"/>
                <a:cs typeface="Consolas" panose="020B0609020204030204" pitchFamily="49" charset="0"/>
              </a:rPr>
              <a:t>: _*))</a:t>
            </a:r>
          </a:p>
          <a:p>
            <a:r>
              <a:rPr lang="en-US" sz="2400" dirty="0"/>
              <a:t>Again, Scala takes care of wrapping the arguments to cons in </a:t>
            </a:r>
            <a:r>
              <a:rPr lang="en-US" sz="2400" dirty="0" err="1"/>
              <a:t>thunks</a:t>
            </a:r>
            <a:r>
              <a:rPr lang="en-US" sz="2400" dirty="0"/>
              <a:t>, so the </a:t>
            </a:r>
            <a:r>
              <a:rPr lang="en-US" sz="2400" dirty="0" err="1"/>
              <a:t>as.head</a:t>
            </a:r>
            <a:r>
              <a:rPr lang="en-US" sz="2400" dirty="0"/>
              <a:t> and apply(</a:t>
            </a:r>
            <a:r>
              <a:rPr lang="en-US" sz="2400" dirty="0" err="1"/>
              <a:t>as.tail</a:t>
            </a:r>
            <a:r>
              <a:rPr lang="en-US" sz="2400" dirty="0"/>
              <a:t>: _*) expressions won’t be evaluated until we force the Stream.</a:t>
            </a:r>
          </a:p>
          <a:p>
            <a:endParaRPr lang="en-US" dirty="0"/>
          </a:p>
        </p:txBody>
      </p:sp>
    </p:spTree>
    <p:extLst>
      <p:ext uri="{BB962C8B-B14F-4D97-AF65-F5344CB8AC3E}">
        <p14:creationId xmlns:p14="http://schemas.microsoft.com/office/powerpoint/2010/main" val="2713873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Function for </a:t>
            </a:r>
            <a:r>
              <a:rPr lang="en-US" dirty="0"/>
              <a:t>I</a:t>
            </a:r>
            <a:r>
              <a:rPr lang="en-US" dirty="0" smtClean="0"/>
              <a:t>nspecting Streams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3200" dirty="0" smtClean="0"/>
              <a:t> </a:t>
            </a:r>
            <a:r>
              <a:rPr lang="en-US" sz="3200" b="1" dirty="0" err="1" smtClean="0"/>
              <a:t>def</a:t>
            </a:r>
            <a:r>
              <a:rPr lang="en-US" sz="3200" dirty="0" smtClean="0"/>
              <a:t> </a:t>
            </a:r>
            <a:r>
              <a:rPr lang="en-US" sz="3200" dirty="0" err="1" smtClean="0"/>
              <a:t>toList</a:t>
            </a:r>
            <a:r>
              <a:rPr lang="en-US" sz="3200" dirty="0"/>
              <a:t>: List[A</a:t>
            </a:r>
            <a:r>
              <a:rPr lang="en-US" sz="3200" dirty="0" smtClean="0"/>
              <a:t>]: Convert Stream to List.</a:t>
            </a:r>
          </a:p>
          <a:p>
            <a:pPr>
              <a:buFont typeface="Wingdings" panose="05000000000000000000" pitchFamily="2" charset="2"/>
              <a:buChar char="ü"/>
            </a:pPr>
            <a:r>
              <a:rPr lang="en-US" sz="3200" dirty="0" smtClean="0"/>
              <a:t> take(n</a:t>
            </a:r>
            <a:r>
              <a:rPr lang="en-US" sz="3200" dirty="0"/>
              <a:t>) </a:t>
            </a:r>
            <a:r>
              <a:rPr lang="en-US" sz="3200" dirty="0" smtClean="0"/>
              <a:t>: Returning </a:t>
            </a:r>
            <a:r>
              <a:rPr lang="en-US" sz="3200" dirty="0"/>
              <a:t>the first n elements of a </a:t>
            </a:r>
            <a:r>
              <a:rPr lang="en-US" sz="3200" dirty="0" smtClean="0"/>
              <a:t>Stream</a:t>
            </a:r>
            <a:r>
              <a:rPr lang="en-US" sz="3200" dirty="0"/>
              <a:t>.</a:t>
            </a:r>
            <a:endParaRPr lang="en-US" sz="3200" dirty="0" smtClean="0"/>
          </a:p>
          <a:p>
            <a:pPr>
              <a:buFont typeface="Wingdings" panose="05000000000000000000" pitchFamily="2" charset="2"/>
              <a:buChar char="ü"/>
            </a:pPr>
            <a:r>
              <a:rPr lang="en-US" sz="3200" dirty="0" smtClean="0"/>
              <a:t> drop(n</a:t>
            </a:r>
            <a:r>
              <a:rPr lang="en-US" sz="3200" dirty="0"/>
              <a:t>) </a:t>
            </a:r>
            <a:r>
              <a:rPr lang="en-US" sz="3200" dirty="0" smtClean="0"/>
              <a:t>: Skipping </a:t>
            </a:r>
            <a:r>
              <a:rPr lang="en-US" sz="3200" dirty="0"/>
              <a:t>the first n elements of a </a:t>
            </a:r>
            <a:r>
              <a:rPr lang="en-US" sz="3200" dirty="0" smtClean="0"/>
              <a:t>Stream.</a:t>
            </a:r>
          </a:p>
          <a:p>
            <a:pPr>
              <a:buFont typeface="Wingdings" panose="05000000000000000000" pitchFamily="2" charset="2"/>
              <a:buChar char="ü"/>
            </a:pPr>
            <a:r>
              <a:rPr lang="en-US" sz="3200" b="1" dirty="0" err="1" smtClean="0"/>
              <a:t>def</a:t>
            </a:r>
            <a:r>
              <a:rPr lang="en-US" sz="3200" b="1" dirty="0" smtClean="0"/>
              <a:t> </a:t>
            </a:r>
            <a:r>
              <a:rPr lang="en-US" sz="3200" dirty="0" err="1"/>
              <a:t>takeWhile</a:t>
            </a:r>
            <a:r>
              <a:rPr lang="en-US" sz="3200" dirty="0"/>
              <a:t>(p: A =&gt; Boolean): Stream[A</a:t>
            </a:r>
            <a:r>
              <a:rPr lang="en-US" sz="3200" dirty="0" smtClean="0"/>
              <a:t>] : </a:t>
            </a:r>
            <a:r>
              <a:rPr lang="en-US" sz="3200" dirty="0"/>
              <a:t>R</a:t>
            </a:r>
            <a:r>
              <a:rPr lang="en-US" sz="3200" dirty="0" smtClean="0"/>
              <a:t>eturning </a:t>
            </a:r>
            <a:r>
              <a:rPr lang="en-US" sz="3200" dirty="0"/>
              <a:t>all starting elements of a Stream </a:t>
            </a:r>
            <a:r>
              <a:rPr lang="en-US" sz="3200" dirty="0" smtClean="0"/>
              <a:t>that match </a:t>
            </a:r>
            <a:r>
              <a:rPr lang="en-US" sz="3200" dirty="0"/>
              <a:t>the given predicate.</a:t>
            </a:r>
            <a:endParaRPr lang="en-US" sz="3200" dirty="0" smtClean="0"/>
          </a:p>
          <a:p>
            <a:pPr>
              <a:buFont typeface="Wingdings" panose="05000000000000000000" pitchFamily="2" charset="2"/>
              <a:buChar char="ü"/>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42718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400" dirty="0" smtClean="0"/>
              <a:t>Strict and Non-Strict (Lazy)Functions.</a:t>
            </a:r>
          </a:p>
          <a:p>
            <a:pPr>
              <a:buFont typeface="Wingdings" panose="05000000000000000000" pitchFamily="2" charset="2"/>
              <a:buChar char="ü"/>
            </a:pPr>
            <a:r>
              <a:rPr lang="en-US" sz="2400" dirty="0" smtClean="0"/>
              <a:t>How </a:t>
            </a:r>
            <a:r>
              <a:rPr lang="en-US" sz="2400" dirty="0"/>
              <a:t>laziness can be used to improve the efficiency and modularity of functional </a:t>
            </a:r>
            <a:r>
              <a:rPr lang="en-US" sz="2400" dirty="0" smtClean="0"/>
              <a:t>programs?</a:t>
            </a:r>
          </a:p>
          <a:p>
            <a:pPr lvl="1">
              <a:buFont typeface="Wingdings" panose="05000000000000000000" pitchFamily="2" charset="2"/>
              <a:buChar char="§"/>
            </a:pPr>
            <a:r>
              <a:rPr lang="en-US" sz="2400" dirty="0" smtClean="0"/>
              <a:t>Lazy List / Streams</a:t>
            </a:r>
          </a:p>
          <a:p>
            <a:pPr lvl="1">
              <a:buFont typeface="Wingdings" panose="05000000000000000000" pitchFamily="2" charset="2"/>
              <a:buChar char="§"/>
            </a:pPr>
            <a:r>
              <a:rPr lang="en-US" sz="2400" dirty="0" err="1" smtClean="0"/>
              <a:t>Memoisation</a:t>
            </a:r>
            <a:r>
              <a:rPr lang="en-US" sz="2400" dirty="0" smtClean="0"/>
              <a:t> Streams and Avoiding Re-Computation</a:t>
            </a:r>
          </a:p>
          <a:p>
            <a:pPr lvl="1">
              <a:buFont typeface="Wingdings" panose="05000000000000000000" pitchFamily="2" charset="2"/>
              <a:buChar char="§"/>
            </a:pPr>
            <a:r>
              <a:rPr lang="en-US" sz="2400" dirty="0" smtClean="0"/>
              <a:t>Helper Functions for Inspecting Streams.</a:t>
            </a:r>
          </a:p>
          <a:p>
            <a:pPr>
              <a:buFont typeface="Wingdings" panose="05000000000000000000" pitchFamily="2" charset="2"/>
              <a:buChar char="ü"/>
            </a:pPr>
            <a:r>
              <a:rPr lang="en-US" sz="2400" dirty="0" smtClean="0"/>
              <a:t>Separating Program Description from Evaluation.</a:t>
            </a:r>
          </a:p>
          <a:p>
            <a:pPr>
              <a:buFont typeface="Wingdings" panose="05000000000000000000" pitchFamily="2" charset="2"/>
              <a:buChar char="ü"/>
            </a:pPr>
            <a:r>
              <a:rPr lang="en-US" sz="2400" dirty="0" smtClean="0"/>
              <a:t>Infinite Streams and </a:t>
            </a:r>
            <a:r>
              <a:rPr lang="en-US" sz="2400" dirty="0" err="1" smtClean="0"/>
              <a:t>Corecursion</a:t>
            </a:r>
            <a:endParaRPr lang="en-US" sz="2400" dirty="0"/>
          </a:p>
          <a:p>
            <a:pPr>
              <a:buFont typeface="Wingdings" panose="05000000000000000000" pitchFamily="2" charset="2"/>
              <a:buChar char="ü"/>
            </a:pPr>
            <a:r>
              <a:rPr lang="en-US" sz="2400" dirty="0" smtClean="0"/>
              <a:t>Conclusion</a:t>
            </a:r>
          </a:p>
          <a:p>
            <a:pPr>
              <a:buFont typeface="Wingdings" panose="05000000000000000000" pitchFamily="2" charset="2"/>
              <a:buChar char="ü"/>
            </a:pPr>
            <a:endParaRPr lang="en-US" dirty="0" smtClean="0"/>
          </a:p>
          <a:p>
            <a:endParaRPr lang="en-US" dirty="0" smtClean="0"/>
          </a:p>
        </p:txBody>
      </p:sp>
    </p:spTree>
    <p:extLst>
      <p:ext uri="{BB962C8B-B14F-4D97-AF65-F5344CB8AC3E}">
        <p14:creationId xmlns:p14="http://schemas.microsoft.com/office/powerpoint/2010/main" val="40749654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Separating Program Description </a:t>
            </a:r>
            <a:br>
              <a:rPr lang="en-US" dirty="0" smtClean="0"/>
            </a:br>
            <a:r>
              <a:rPr lang="en-US" dirty="0" smtClean="0"/>
              <a:t>from Evaluation </a:t>
            </a:r>
            <a:endParaRPr lang="en-US" dirty="0"/>
          </a:p>
        </p:txBody>
      </p:sp>
      <p:sp>
        <p:nvSpPr>
          <p:cNvPr id="3" name="Content Placeholder 2"/>
          <p:cNvSpPr>
            <a:spLocks noGrp="1"/>
          </p:cNvSpPr>
          <p:nvPr>
            <p:ph idx="1"/>
          </p:nvPr>
        </p:nvSpPr>
        <p:spPr/>
        <p:txBody>
          <a:bodyPr/>
          <a:lstStyle/>
          <a:p>
            <a:pPr algn="ctr"/>
            <a:endParaRPr lang="en-US" dirty="0" smtClean="0"/>
          </a:p>
          <a:p>
            <a:pPr algn="ctr"/>
            <a:r>
              <a:rPr lang="en-US" sz="3600" dirty="0" smtClean="0"/>
              <a:t>Major </a:t>
            </a:r>
            <a:r>
              <a:rPr lang="en-US" sz="3600" dirty="0"/>
              <a:t>theme in functional </a:t>
            </a:r>
            <a:r>
              <a:rPr lang="en-US" sz="3600" dirty="0" smtClean="0"/>
              <a:t>programming:</a:t>
            </a:r>
          </a:p>
          <a:p>
            <a:pPr algn="ctr"/>
            <a:r>
              <a:rPr lang="en-US" sz="3600" b="1" i="1" dirty="0" smtClean="0"/>
              <a:t>“Separation </a:t>
            </a:r>
            <a:r>
              <a:rPr lang="en-US" sz="3600" b="1" i="1" dirty="0"/>
              <a:t>of </a:t>
            </a:r>
            <a:r>
              <a:rPr lang="en-US" sz="3600" b="1" i="1" dirty="0"/>
              <a:t>C</a:t>
            </a:r>
            <a:r>
              <a:rPr lang="en-US" sz="3600" b="1" i="1" dirty="0" smtClean="0"/>
              <a:t>oncerns”</a:t>
            </a:r>
            <a:endParaRPr lang="en-US" sz="3600" dirty="0" smtClean="0"/>
          </a:p>
          <a:p>
            <a:pPr algn="ctr"/>
            <a:endParaRPr lang="en-US" sz="3600" dirty="0" smtClean="0"/>
          </a:p>
          <a:p>
            <a:pPr algn="ctr"/>
            <a:r>
              <a:rPr lang="en-US" sz="3600" dirty="0" smtClean="0"/>
              <a:t>We </a:t>
            </a:r>
            <a:r>
              <a:rPr lang="en-US" sz="3600" dirty="0"/>
              <a:t>want to </a:t>
            </a:r>
            <a:r>
              <a:rPr lang="en-US" sz="3600" dirty="0" smtClean="0"/>
              <a:t>separate the </a:t>
            </a:r>
            <a:r>
              <a:rPr lang="en-US" sz="3600" dirty="0"/>
              <a:t>description of computations from actually running </a:t>
            </a:r>
            <a:r>
              <a:rPr lang="en-US" sz="3600" dirty="0" smtClean="0"/>
              <a:t>them.</a:t>
            </a:r>
            <a:endParaRPr lang="en-US" sz="3600" dirty="0"/>
          </a:p>
        </p:txBody>
      </p:sp>
    </p:spTree>
    <p:extLst>
      <p:ext uri="{BB962C8B-B14F-4D97-AF65-F5344CB8AC3E}">
        <p14:creationId xmlns:p14="http://schemas.microsoft.com/office/powerpoint/2010/main" val="2106394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400" dirty="0" smtClean="0"/>
              <a:t>First-class </a:t>
            </a:r>
            <a:r>
              <a:rPr lang="en-US" sz="2400" dirty="0"/>
              <a:t>functions capture some computation in their bodies but only execute it once they receive their </a:t>
            </a:r>
            <a:r>
              <a:rPr lang="en-US" sz="2400" dirty="0" smtClean="0"/>
              <a:t>arguments.</a:t>
            </a:r>
          </a:p>
          <a:p>
            <a:pPr marL="457200" indent="-457200">
              <a:buFont typeface="+mj-lt"/>
              <a:buAutoNum type="arabicPeriod"/>
            </a:pPr>
            <a:r>
              <a:rPr lang="en-US" sz="2400" dirty="0" smtClean="0"/>
              <a:t>We </a:t>
            </a:r>
            <a:r>
              <a:rPr lang="en-US" sz="2400" dirty="0"/>
              <a:t>used Option to capture the fact that an error occurred, where the decision of what to do about it became a separate </a:t>
            </a:r>
            <a:r>
              <a:rPr lang="en-US" sz="2400" dirty="0" smtClean="0"/>
              <a:t>concern.</a:t>
            </a:r>
          </a:p>
          <a:p>
            <a:pPr marL="457200" indent="-457200">
              <a:buFont typeface="+mj-lt"/>
              <a:buAutoNum type="arabicPeriod"/>
            </a:pPr>
            <a:r>
              <a:rPr lang="en-US" sz="2400" dirty="0" smtClean="0"/>
              <a:t>With </a:t>
            </a:r>
            <a:r>
              <a:rPr lang="en-US" sz="2400" dirty="0"/>
              <a:t>Stream, we’re able to build up a computation that produces a sequence of elements without running the steps of that computation until we actually need those elements</a:t>
            </a:r>
            <a:r>
              <a:rPr lang="en-US" sz="2400" dirty="0" smtClean="0"/>
              <a:t>.</a:t>
            </a:r>
          </a:p>
          <a:p>
            <a:pPr marL="0" indent="0">
              <a:buNone/>
            </a:pPr>
            <a:r>
              <a:rPr lang="en-US" sz="2400" dirty="0" smtClean="0"/>
              <a:t>In </a:t>
            </a:r>
            <a:r>
              <a:rPr lang="en-US" sz="2400" dirty="0"/>
              <a:t>General</a:t>
            </a:r>
            <a:r>
              <a:rPr lang="en-US" sz="2400" i="1" dirty="0"/>
              <a:t>: Laziness let's us separate the description of an expression from the evaluation of that </a:t>
            </a:r>
            <a:r>
              <a:rPr lang="en-US" sz="2400" i="1" dirty="0" smtClean="0"/>
              <a:t>expression</a:t>
            </a:r>
            <a:r>
              <a:rPr lang="en-US" sz="2400" dirty="0" smtClean="0"/>
              <a:t>. This </a:t>
            </a:r>
            <a:r>
              <a:rPr lang="en-US" sz="2400" dirty="0"/>
              <a:t>gives us a powerful ability — we may choose to describe a “larger” expression than we need, and then </a:t>
            </a:r>
            <a:r>
              <a:rPr lang="en-US" sz="2400" b="1" i="1" dirty="0">
                <a:solidFill>
                  <a:srgbClr val="FF0000"/>
                </a:solidFill>
              </a:rPr>
              <a:t>evaluate only a portion of it</a:t>
            </a:r>
            <a:r>
              <a:rPr lang="en-US" sz="2400" dirty="0"/>
              <a:t>.</a:t>
            </a:r>
            <a:endParaRPr lang="en-US" sz="2400" dirty="0"/>
          </a:p>
        </p:txBody>
      </p:sp>
    </p:spTree>
    <p:extLst>
      <p:ext uri="{BB962C8B-B14F-4D97-AF65-F5344CB8AC3E}">
        <p14:creationId xmlns:p14="http://schemas.microsoft.com/office/powerpoint/2010/main" val="3795716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Working Example</a:t>
            </a:r>
            <a:endParaRPr lang="en-US" dirty="0"/>
          </a:p>
        </p:txBody>
      </p:sp>
      <p:sp>
        <p:nvSpPr>
          <p:cNvPr id="3" name="Content Placeholder 2"/>
          <p:cNvSpPr>
            <a:spLocks noGrp="1"/>
          </p:cNvSpPr>
          <p:nvPr>
            <p:ph idx="1"/>
          </p:nvPr>
        </p:nvSpPr>
        <p:spPr/>
        <p:txBody>
          <a:bodyPr>
            <a:normAutofit fontScale="92500"/>
          </a:bodyPr>
          <a:lstStyle/>
          <a:p>
            <a:r>
              <a:rPr lang="en-US" sz="2400" b="1" dirty="0" err="1">
                <a:latin typeface="Consolas" panose="020B0609020204030204" pitchFamily="49" charset="0"/>
                <a:cs typeface="Consolas" panose="020B0609020204030204" pitchFamily="49" charset="0"/>
              </a:rPr>
              <a:t>def</a:t>
            </a:r>
            <a:r>
              <a:rPr lang="en-US" sz="2400" b="1" dirty="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exists(p: A =&gt; Boolean): Boolean = </a:t>
            </a:r>
            <a:r>
              <a:rPr lang="en-US" sz="2400" b="1" dirty="0">
                <a:latin typeface="Consolas" panose="020B0609020204030204" pitchFamily="49" charset="0"/>
                <a:cs typeface="Consolas" panose="020B0609020204030204" pitchFamily="49" charset="0"/>
              </a:rPr>
              <a:t>this match </a:t>
            </a:r>
            <a:r>
              <a:rPr lang="en-US" sz="2400" dirty="0">
                <a:latin typeface="Consolas" panose="020B0609020204030204" pitchFamily="49" charset="0"/>
                <a:cs typeface="Consolas" panose="020B0609020204030204" pitchFamily="49" charset="0"/>
              </a:rPr>
              <a:t>{</a:t>
            </a:r>
          </a:p>
          <a:p>
            <a:r>
              <a:rPr lang="fr-FR" sz="2400" b="1" dirty="0">
                <a:latin typeface="Consolas" panose="020B0609020204030204" pitchFamily="49" charset="0"/>
                <a:cs typeface="Consolas" panose="020B0609020204030204" pitchFamily="49" charset="0"/>
              </a:rPr>
              <a:t>case </a:t>
            </a:r>
            <a:r>
              <a:rPr lang="fr-FR" sz="2400" dirty="0">
                <a:latin typeface="Consolas" panose="020B0609020204030204" pitchFamily="49" charset="0"/>
                <a:cs typeface="Consolas" panose="020B0609020204030204" pitchFamily="49" charset="0"/>
              </a:rPr>
              <a:t>Cons(h, t) =&gt; p(h()) </a:t>
            </a:r>
            <a:r>
              <a:rPr lang="fr-FR" sz="2400" dirty="0">
                <a:solidFill>
                  <a:srgbClr val="FF0000"/>
                </a:solidFill>
                <a:latin typeface="Consolas" panose="020B0609020204030204" pitchFamily="49" charset="0"/>
                <a:cs typeface="Consolas" panose="020B0609020204030204" pitchFamily="49" charset="0"/>
              </a:rPr>
              <a:t>||</a:t>
            </a:r>
            <a:r>
              <a:rPr lang="fr-FR" sz="2400" dirty="0">
                <a:latin typeface="Consolas" panose="020B0609020204030204" pitchFamily="49" charset="0"/>
                <a:cs typeface="Consolas" panose="020B0609020204030204" pitchFamily="49" charset="0"/>
              </a:rPr>
              <a:t> </a:t>
            </a:r>
            <a:r>
              <a:rPr lang="fr-FR" sz="2400" dirty="0">
                <a:solidFill>
                  <a:srgbClr val="FF0000"/>
                </a:solidFill>
                <a:latin typeface="Consolas" panose="020B0609020204030204" pitchFamily="49" charset="0"/>
                <a:cs typeface="Consolas" panose="020B0609020204030204" pitchFamily="49" charset="0"/>
              </a:rPr>
              <a:t>t().</a:t>
            </a:r>
            <a:r>
              <a:rPr lang="fr-FR" sz="2400" dirty="0" err="1">
                <a:solidFill>
                  <a:srgbClr val="FF0000"/>
                </a:solidFill>
                <a:latin typeface="Consolas" panose="020B0609020204030204" pitchFamily="49" charset="0"/>
                <a:cs typeface="Consolas" panose="020B0609020204030204" pitchFamily="49" charset="0"/>
              </a:rPr>
              <a:t>exists</a:t>
            </a:r>
            <a:r>
              <a:rPr lang="fr-FR" sz="2400" dirty="0">
                <a:solidFill>
                  <a:srgbClr val="FF0000"/>
                </a:solidFill>
                <a:latin typeface="Consolas" panose="020B0609020204030204" pitchFamily="49" charset="0"/>
                <a:cs typeface="Consolas" panose="020B0609020204030204" pitchFamily="49" charset="0"/>
              </a:rPr>
              <a:t>(p)</a:t>
            </a:r>
          </a:p>
          <a:p>
            <a:r>
              <a:rPr lang="en-US" sz="2400" b="1" dirty="0">
                <a:latin typeface="Consolas" panose="020B0609020204030204" pitchFamily="49" charset="0"/>
                <a:cs typeface="Consolas" panose="020B0609020204030204" pitchFamily="49" charset="0"/>
              </a:rPr>
              <a:t>case </a:t>
            </a:r>
            <a:r>
              <a:rPr lang="en-US" sz="2400" dirty="0">
                <a:latin typeface="Consolas" panose="020B0609020204030204" pitchFamily="49" charset="0"/>
                <a:cs typeface="Consolas" panose="020B0609020204030204" pitchFamily="49" charset="0"/>
              </a:rPr>
              <a:t>_ =&gt; </a:t>
            </a:r>
            <a:r>
              <a:rPr lang="en-US" sz="2400" b="1" dirty="0">
                <a:latin typeface="Consolas" panose="020B0609020204030204" pitchFamily="49" charset="0"/>
                <a:cs typeface="Consolas" panose="020B0609020204030204" pitchFamily="49" charset="0"/>
              </a:rPr>
              <a:t>false</a:t>
            </a:r>
          </a:p>
          <a:p>
            <a:r>
              <a:rPr lang="en-US" sz="2400" dirty="0" smtClean="0">
                <a:latin typeface="Consolas" panose="020B0609020204030204" pitchFamily="49" charset="0"/>
                <a:cs typeface="Consolas" panose="020B0609020204030204" pitchFamily="49" charset="0"/>
              </a:rPr>
              <a:t>}</a:t>
            </a:r>
          </a:p>
          <a:p>
            <a:pPr>
              <a:buFont typeface="Wingdings" panose="05000000000000000000" pitchFamily="2" charset="2"/>
              <a:buChar char="ü"/>
            </a:pPr>
            <a:r>
              <a:rPr lang="en-US" sz="2400" dirty="0"/>
              <a:t>p(h()) returns true, then </a:t>
            </a:r>
            <a:r>
              <a:rPr lang="en-US" sz="2400" dirty="0" smtClean="0"/>
              <a:t>exists terminates </a:t>
            </a:r>
            <a:r>
              <a:rPr lang="en-US" sz="2400" dirty="0"/>
              <a:t>the traversal early and returns true as </a:t>
            </a:r>
            <a:r>
              <a:rPr lang="en-US" sz="2400" dirty="0" smtClean="0"/>
              <a:t>well.</a:t>
            </a:r>
          </a:p>
          <a:p>
            <a:pPr>
              <a:buFont typeface="Wingdings" panose="05000000000000000000" pitchFamily="2" charset="2"/>
              <a:buChar char="ü"/>
            </a:pPr>
            <a:r>
              <a:rPr lang="en-US" sz="2400" dirty="0" smtClean="0"/>
              <a:t>The </a:t>
            </a:r>
            <a:r>
              <a:rPr lang="en-US" sz="2400" dirty="0"/>
              <a:t>tail </a:t>
            </a:r>
            <a:r>
              <a:rPr lang="en-US" sz="2400" dirty="0" smtClean="0"/>
              <a:t>of the </a:t>
            </a:r>
            <a:r>
              <a:rPr lang="en-US" sz="2400" dirty="0"/>
              <a:t>stream is a lazy val. So not only does the traversal terminate early, the tail of </a:t>
            </a:r>
            <a:r>
              <a:rPr lang="en-US" sz="2400" dirty="0" smtClean="0"/>
              <a:t>the stream </a:t>
            </a:r>
            <a:r>
              <a:rPr lang="en-US" sz="2400" dirty="0"/>
              <a:t>is never evaluated at all! So whatever code would have generated the tail </a:t>
            </a:r>
            <a:r>
              <a:rPr lang="en-US" sz="2400" dirty="0" smtClean="0"/>
              <a:t>is never </a:t>
            </a:r>
            <a:r>
              <a:rPr lang="en-US" sz="2400" dirty="0"/>
              <a:t>actually executed</a:t>
            </a:r>
            <a:r>
              <a:rPr lang="en-US" sz="2400" dirty="0" smtClean="0"/>
              <a:t>.</a:t>
            </a:r>
          </a:p>
          <a:p>
            <a:pPr>
              <a:buFont typeface="Wingdings" panose="05000000000000000000" pitchFamily="2" charset="2"/>
              <a:buChar char="ü"/>
            </a:pPr>
            <a:r>
              <a:rPr lang="en-US" sz="2400" dirty="0" smtClean="0"/>
              <a:t>exists: Uses explicit </a:t>
            </a:r>
            <a:r>
              <a:rPr lang="en-US" sz="2400" dirty="0"/>
              <a:t>recursion.</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86417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exists: Using General  Recursion</a:t>
            </a:r>
            <a:endParaRPr lang="en-US" dirty="0"/>
          </a:p>
        </p:txBody>
      </p:sp>
      <p:pic>
        <p:nvPicPr>
          <p:cNvPr id="4" name="Content Placeholder 3"/>
          <p:cNvPicPr>
            <a:picLocks noGrp="1" noChangeAspect="1"/>
          </p:cNvPicPr>
          <p:nvPr>
            <p:ph idx="1"/>
          </p:nvPr>
        </p:nvPicPr>
        <p:blipFill>
          <a:blip r:embed="rId3"/>
          <a:stretch>
            <a:fillRect/>
          </a:stretch>
        </p:blipFill>
        <p:spPr>
          <a:xfrm>
            <a:off x="934917" y="1737360"/>
            <a:ext cx="10058400" cy="2086367"/>
          </a:xfrm>
          <a:prstGeom prst="rect">
            <a:avLst/>
          </a:prstGeom>
        </p:spPr>
      </p:pic>
      <p:sp>
        <p:nvSpPr>
          <p:cNvPr id="8" name="Content Placeholder 2"/>
          <p:cNvSpPr txBox="1">
            <a:spLocks/>
          </p:cNvSpPr>
          <p:nvPr/>
        </p:nvSpPr>
        <p:spPr>
          <a:xfrm>
            <a:off x="1097280" y="3680748"/>
            <a:ext cx="10058400" cy="248855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400" b="1" dirty="0" err="1" smtClean="0"/>
              <a:t>foldRight</a:t>
            </a:r>
            <a:r>
              <a:rPr lang="en-US" sz="2400" b="1" dirty="0" smtClean="0"/>
              <a:t> to </a:t>
            </a:r>
            <a:r>
              <a:rPr lang="en-US" sz="2400" b="1" dirty="0"/>
              <a:t>implement exists</a:t>
            </a:r>
            <a:r>
              <a:rPr lang="en-US" sz="2400" b="1" dirty="0" smtClean="0"/>
              <a:t>:</a:t>
            </a:r>
            <a:endParaRPr lang="en-US" sz="800" b="1" dirty="0"/>
          </a:p>
          <a:p>
            <a:r>
              <a:rPr lang="en-US" sz="1800" b="1" dirty="0" err="1">
                <a:latin typeface="Consolas" panose="020B0609020204030204" pitchFamily="49" charset="0"/>
                <a:cs typeface="Consolas" panose="020B0609020204030204" pitchFamily="49" charset="0"/>
              </a:rPr>
              <a:t>def</a:t>
            </a:r>
            <a:r>
              <a:rPr lang="en-US" sz="1800" b="1"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exists(p: A =&gt; Boolean): Boolean </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err="1" smtClean="0">
                <a:latin typeface="Consolas" panose="020B0609020204030204" pitchFamily="49" charset="0"/>
                <a:cs typeface="Consolas" panose="020B0609020204030204" pitchFamily="49" charset="0"/>
              </a:rPr>
              <a:t>foldRight</a:t>
            </a:r>
            <a:r>
              <a:rPr lang="en-US" sz="1800" dirty="0" smtClean="0">
                <a:latin typeface="Consolas" panose="020B0609020204030204" pitchFamily="49" charset="0"/>
                <a:cs typeface="Consolas" panose="020B0609020204030204" pitchFamily="49" charset="0"/>
              </a:rPr>
              <a:t>(</a:t>
            </a:r>
            <a:r>
              <a:rPr lang="en-US" sz="1800" b="1" dirty="0" smtClean="0">
                <a:latin typeface="Consolas" panose="020B0609020204030204" pitchFamily="49" charset="0"/>
                <a:cs typeface="Consolas" panose="020B0609020204030204" pitchFamily="49" charset="0"/>
              </a:rPr>
              <a:t>false</a:t>
            </a:r>
            <a:r>
              <a:rPr lang="en-US" sz="1800" dirty="0">
                <a:latin typeface="Consolas" panose="020B0609020204030204" pitchFamily="49" charset="0"/>
                <a:cs typeface="Consolas" panose="020B0609020204030204" pitchFamily="49" charset="0"/>
              </a:rPr>
              <a:t>)((a, b) =&gt; p(a) || b)</a:t>
            </a:r>
          </a:p>
          <a:p>
            <a:r>
              <a:rPr lang="en-US" sz="2400" dirty="0"/>
              <a:t>Here b is the unevaluated recursive step that folds the tail of the stream. If </a:t>
            </a:r>
            <a:r>
              <a:rPr lang="en-US" sz="2400" dirty="0" smtClean="0"/>
              <a:t>p(a) returns </a:t>
            </a:r>
            <a:r>
              <a:rPr lang="en-US" sz="2400" dirty="0"/>
              <a:t>true, b will never be evaluated and the computation terminates early.</a:t>
            </a:r>
            <a:endParaRPr lang="en-US" sz="2400" dirty="0">
              <a:cs typeface="Consolas" panose="020B0609020204030204" pitchFamily="49" charset="0"/>
            </a:endParaRPr>
          </a:p>
        </p:txBody>
      </p:sp>
    </p:spTree>
    <p:extLst>
      <p:ext uri="{BB962C8B-B14F-4D97-AF65-F5344CB8AC3E}">
        <p14:creationId xmlns:p14="http://schemas.microsoft.com/office/powerpoint/2010/main" val="530511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4557"/>
            <a:ext cx="10058400" cy="1450757"/>
          </a:xfrm>
        </p:spPr>
        <p:txBody>
          <a:bodyPr/>
          <a:lstStyle/>
          <a:p>
            <a:r>
              <a:rPr lang="en-US" dirty="0">
                <a:solidFill>
                  <a:schemeClr val="tx1"/>
                </a:solidFill>
              </a:rPr>
              <a:t>Program trace for </a:t>
            </a:r>
            <a:r>
              <a:rPr lang="en-US" b="1" dirty="0" smtClean="0">
                <a:solidFill>
                  <a:schemeClr val="tx1"/>
                </a:solidFill>
              </a:rPr>
              <a:t>Stream: Re-Visited</a:t>
            </a:r>
            <a:endParaRPr lang="en-US" dirty="0">
              <a:solidFill>
                <a:schemeClr val="tx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9817" y="1772084"/>
            <a:ext cx="9007398" cy="4517664"/>
          </a:xfrm>
        </p:spPr>
      </p:pic>
    </p:spTree>
    <p:extLst>
      <p:ext uri="{BB962C8B-B14F-4D97-AF65-F5344CB8AC3E}">
        <p14:creationId xmlns:p14="http://schemas.microsoft.com/office/powerpoint/2010/main" val="2299264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lnSpcReduction="10000"/>
          </a:bodyPr>
          <a:lstStyle/>
          <a:p>
            <a:pPr marL="0" lvl="0" indent="0">
              <a:lnSpc>
                <a:spcPct val="100000"/>
              </a:lnSpc>
              <a:spcBef>
                <a:spcPts val="0"/>
              </a:spcBef>
              <a:spcAft>
                <a:spcPts val="0"/>
              </a:spcAft>
              <a:buClrTx/>
              <a:buSzTx/>
              <a:buNone/>
            </a:pPr>
            <a:r>
              <a:rPr lang="en-US" sz="2400" dirty="0">
                <a:solidFill>
                  <a:prstClr val="black"/>
                </a:solidFill>
              </a:rPr>
              <a:t>Filter and map transformations are interleaved—the computation alternates between generating a single element of the output of map, and testing with filter to see if that element is divisible by 2 (adding it to the output list if it is). </a:t>
            </a:r>
            <a:endParaRPr lang="en-US" sz="2400" dirty="0" smtClean="0">
              <a:solidFill>
                <a:prstClr val="black"/>
              </a:solidFill>
            </a:endParaRPr>
          </a:p>
          <a:p>
            <a:pPr marL="0" lvl="0" indent="0">
              <a:lnSpc>
                <a:spcPct val="100000"/>
              </a:lnSpc>
              <a:spcBef>
                <a:spcPts val="0"/>
              </a:spcBef>
              <a:spcAft>
                <a:spcPts val="0"/>
              </a:spcAft>
              <a:buClrTx/>
              <a:buSzTx/>
              <a:buNone/>
            </a:pPr>
            <a:endParaRPr lang="en-US" sz="2400" dirty="0">
              <a:solidFill>
                <a:prstClr val="black"/>
              </a:solidFill>
            </a:endParaRPr>
          </a:p>
          <a:p>
            <a:pPr marL="0" lvl="0" indent="0">
              <a:lnSpc>
                <a:spcPct val="100000"/>
              </a:lnSpc>
              <a:spcBef>
                <a:spcPts val="0"/>
              </a:spcBef>
              <a:spcAft>
                <a:spcPts val="0"/>
              </a:spcAft>
              <a:buClrTx/>
              <a:buSzTx/>
              <a:buNone/>
            </a:pPr>
            <a:r>
              <a:rPr lang="en-US" sz="2400" dirty="0" smtClean="0">
                <a:solidFill>
                  <a:prstClr val="black"/>
                </a:solidFill>
              </a:rPr>
              <a:t>Note: </a:t>
            </a:r>
            <a:br>
              <a:rPr lang="en-US" sz="2400" dirty="0" smtClean="0">
                <a:solidFill>
                  <a:prstClr val="black"/>
                </a:solidFill>
              </a:rPr>
            </a:br>
            <a:r>
              <a:rPr lang="en-US" sz="2400" dirty="0" smtClean="0">
                <a:solidFill>
                  <a:prstClr val="black"/>
                </a:solidFill>
              </a:rPr>
              <a:t>We </a:t>
            </a:r>
            <a:r>
              <a:rPr lang="en-US" sz="2400" dirty="0">
                <a:solidFill>
                  <a:prstClr val="black"/>
                </a:solidFill>
              </a:rPr>
              <a:t>don’t fully instantiate the intermediate stream that results from the map. </a:t>
            </a:r>
            <a:endParaRPr lang="en-US" sz="2400" dirty="0" smtClean="0">
              <a:solidFill>
                <a:prstClr val="black"/>
              </a:solidFill>
            </a:endParaRPr>
          </a:p>
          <a:p>
            <a:pPr marL="0" lvl="0" indent="0">
              <a:lnSpc>
                <a:spcPct val="100000"/>
              </a:lnSpc>
              <a:spcBef>
                <a:spcPts val="0"/>
              </a:spcBef>
              <a:spcAft>
                <a:spcPts val="0"/>
              </a:spcAft>
              <a:buClrTx/>
              <a:buSzTx/>
              <a:buNone/>
            </a:pPr>
            <a:endParaRPr lang="en-US" sz="2400" dirty="0" smtClean="0">
              <a:solidFill>
                <a:prstClr val="black"/>
              </a:solidFill>
            </a:endParaRPr>
          </a:p>
          <a:p>
            <a:pPr marL="0" lvl="0" indent="0">
              <a:lnSpc>
                <a:spcPct val="100000"/>
              </a:lnSpc>
              <a:spcBef>
                <a:spcPts val="0"/>
              </a:spcBef>
              <a:spcAft>
                <a:spcPts val="0"/>
              </a:spcAft>
              <a:buClrTx/>
              <a:buSzTx/>
              <a:buNone/>
            </a:pPr>
            <a:r>
              <a:rPr lang="en-US" sz="2400" dirty="0" smtClean="0">
                <a:solidFill>
                  <a:prstClr val="black"/>
                </a:solidFill>
              </a:rPr>
              <a:t>It’s </a:t>
            </a:r>
            <a:r>
              <a:rPr lang="en-US" sz="2400" dirty="0">
                <a:solidFill>
                  <a:prstClr val="black"/>
                </a:solidFill>
              </a:rPr>
              <a:t>exactly as if we had interleaved the logic using a </a:t>
            </a:r>
            <a:r>
              <a:rPr lang="en-US" sz="2400" i="1" dirty="0">
                <a:solidFill>
                  <a:prstClr val="black"/>
                </a:solidFill>
              </a:rPr>
              <a:t>special purpose loop</a:t>
            </a:r>
            <a:r>
              <a:rPr lang="en-US" sz="2400" dirty="0">
                <a:solidFill>
                  <a:prstClr val="black"/>
                </a:solidFill>
              </a:rPr>
              <a:t>. </a:t>
            </a:r>
            <a:endParaRPr lang="en-US" sz="2400" dirty="0" smtClean="0">
              <a:solidFill>
                <a:prstClr val="black"/>
              </a:solidFill>
            </a:endParaRPr>
          </a:p>
          <a:p>
            <a:pPr marL="0" lvl="0" indent="0">
              <a:lnSpc>
                <a:spcPct val="100000"/>
              </a:lnSpc>
              <a:spcBef>
                <a:spcPts val="0"/>
              </a:spcBef>
              <a:spcAft>
                <a:spcPts val="0"/>
              </a:spcAft>
              <a:buClrTx/>
              <a:buSzTx/>
              <a:buNone/>
            </a:pPr>
            <a:endParaRPr lang="en-US" sz="2400" dirty="0">
              <a:solidFill>
                <a:prstClr val="black"/>
              </a:solidFill>
            </a:endParaRPr>
          </a:p>
          <a:p>
            <a:pPr marL="0" lvl="0" indent="0">
              <a:lnSpc>
                <a:spcPct val="100000"/>
              </a:lnSpc>
              <a:spcBef>
                <a:spcPts val="0"/>
              </a:spcBef>
              <a:spcAft>
                <a:spcPts val="0"/>
              </a:spcAft>
              <a:buClrTx/>
              <a:buSzTx/>
              <a:buNone/>
            </a:pPr>
            <a:r>
              <a:rPr lang="en-US" sz="2400" dirty="0" smtClean="0">
                <a:solidFill>
                  <a:prstClr val="black"/>
                </a:solidFill>
              </a:rPr>
              <a:t>For </a:t>
            </a:r>
            <a:r>
              <a:rPr lang="en-US" sz="2400" dirty="0">
                <a:solidFill>
                  <a:prstClr val="black"/>
                </a:solidFill>
              </a:rPr>
              <a:t>this reason, people sometimes describe streams as </a:t>
            </a:r>
            <a:r>
              <a:rPr lang="en-US" sz="2400" b="1" dirty="0">
                <a:solidFill>
                  <a:prstClr val="black"/>
                </a:solidFill>
              </a:rPr>
              <a:t>“first-class loops”</a:t>
            </a:r>
            <a:r>
              <a:rPr lang="en-US" sz="2400" dirty="0">
                <a:solidFill>
                  <a:prstClr val="black"/>
                </a:solidFill>
              </a:rPr>
              <a:t> whose logic can be combined using higher-order functions like map and filter. </a:t>
            </a:r>
          </a:p>
          <a:p>
            <a:endParaRPr lang="en-US" dirty="0"/>
          </a:p>
        </p:txBody>
      </p:sp>
    </p:spTree>
    <p:extLst>
      <p:ext uri="{BB962C8B-B14F-4D97-AF65-F5344CB8AC3E}">
        <p14:creationId xmlns:p14="http://schemas.microsoft.com/office/powerpoint/2010/main" val="4076322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Memory Usage</a:t>
            </a:r>
            <a:r>
              <a:rPr lang="en-US" dirty="0"/>
              <a:t>. </a:t>
            </a:r>
          </a:p>
        </p:txBody>
      </p:sp>
      <p:sp>
        <p:nvSpPr>
          <p:cNvPr id="3" name="Content Placeholder 2"/>
          <p:cNvSpPr>
            <a:spLocks noGrp="1"/>
          </p:cNvSpPr>
          <p:nvPr>
            <p:ph idx="1"/>
          </p:nvPr>
        </p:nvSpPr>
        <p:spPr/>
        <p:txBody>
          <a:bodyPr>
            <a:noAutofit/>
          </a:bodyPr>
          <a:lstStyle/>
          <a:p>
            <a:r>
              <a:rPr lang="en-US" sz="2400" dirty="0" smtClean="0"/>
              <a:t>As Intermediate </a:t>
            </a:r>
            <a:r>
              <a:rPr lang="en-US" sz="2400" dirty="0"/>
              <a:t>streams aren’t generated, a transformation </a:t>
            </a:r>
            <a:r>
              <a:rPr lang="en-US" sz="2400" dirty="0" smtClean="0"/>
              <a:t>of the </a:t>
            </a:r>
            <a:r>
              <a:rPr lang="en-US" sz="2400" dirty="0"/>
              <a:t>stream requires only enough working memory to store and transform the </a:t>
            </a:r>
            <a:r>
              <a:rPr lang="en-US" sz="2400" dirty="0" smtClean="0"/>
              <a:t>current element.</a:t>
            </a:r>
          </a:p>
          <a:p>
            <a:r>
              <a:rPr lang="en-US" sz="2400" dirty="0" smtClean="0"/>
              <a:t>Example: </a:t>
            </a:r>
            <a:r>
              <a:rPr lang="en-US" sz="2400" dirty="0">
                <a:latin typeface="Consolas" panose="020B0609020204030204" pitchFamily="49" charset="0"/>
                <a:cs typeface="Consolas" panose="020B0609020204030204" pitchFamily="49" charset="0"/>
              </a:rPr>
              <a:t>Stream(1,2,3,4).map(_ + 10).</a:t>
            </a:r>
            <a:r>
              <a:rPr lang="en-US" sz="2400" dirty="0" smtClean="0">
                <a:latin typeface="Consolas" panose="020B0609020204030204" pitchFamily="49" charset="0"/>
                <a:cs typeface="Consolas" panose="020B0609020204030204" pitchFamily="49" charset="0"/>
              </a:rPr>
              <a:t>filter(_ </a:t>
            </a:r>
            <a:r>
              <a:rPr lang="en-US" sz="2400" dirty="0">
                <a:latin typeface="Consolas" panose="020B0609020204030204" pitchFamily="49" charset="0"/>
                <a:cs typeface="Consolas" panose="020B0609020204030204" pitchFamily="49" charset="0"/>
              </a:rPr>
              <a:t>% 2 == 0</a:t>
            </a:r>
            <a:r>
              <a:rPr lang="en-US" sz="2400" dirty="0" smtClean="0">
                <a:latin typeface="Consolas" panose="020B0609020204030204" pitchFamily="49" charset="0"/>
                <a:cs typeface="Consolas" panose="020B0609020204030204" pitchFamily="49" charset="0"/>
              </a:rPr>
              <a:t>) </a:t>
            </a:r>
          </a:p>
          <a:p>
            <a:r>
              <a:rPr lang="en-US" sz="2400" dirty="0" smtClean="0"/>
              <a:t>The </a:t>
            </a:r>
            <a:r>
              <a:rPr lang="en-US" sz="2400" dirty="0"/>
              <a:t>garbage collector can reclaim the space allocated for the values </a:t>
            </a:r>
            <a:r>
              <a:rPr lang="en-US" sz="2400" dirty="0" smtClean="0"/>
              <a:t>11 and </a:t>
            </a:r>
            <a:r>
              <a:rPr lang="en-US" sz="2400" dirty="0"/>
              <a:t>13 emitted by map as soon as filter determines they aren’t </a:t>
            </a:r>
            <a:r>
              <a:rPr lang="en-US" sz="2400" dirty="0" smtClean="0"/>
              <a:t>needed.</a:t>
            </a:r>
          </a:p>
          <a:p>
            <a:r>
              <a:rPr lang="en-US" sz="2800" b="1" dirty="0" smtClean="0"/>
              <a:t>Thus, for larger </a:t>
            </a:r>
            <a:r>
              <a:rPr lang="en-US" sz="2800" b="1" dirty="0"/>
              <a:t>numbers of elements</a:t>
            </a:r>
            <a:r>
              <a:rPr lang="en-US" sz="2800" b="1" dirty="0" smtClean="0"/>
              <a:t>, Being </a:t>
            </a:r>
            <a:r>
              <a:rPr lang="en-US" sz="2800" b="1" dirty="0"/>
              <a:t>able to reclaim this memory as quickly as possible </a:t>
            </a:r>
            <a:r>
              <a:rPr lang="en-US" sz="2800" b="1" dirty="0" smtClean="0"/>
              <a:t>can cut </a:t>
            </a:r>
            <a:r>
              <a:rPr lang="en-US" sz="2800" b="1" dirty="0"/>
              <a:t>down on the amount of memory required by your program as a whole.</a:t>
            </a:r>
            <a:endParaRPr lang="en-US" sz="2800" b="1" dirty="0"/>
          </a:p>
        </p:txBody>
      </p:sp>
    </p:spTree>
    <p:extLst>
      <p:ext uri="{BB962C8B-B14F-4D97-AF65-F5344CB8AC3E}">
        <p14:creationId xmlns:p14="http://schemas.microsoft.com/office/powerpoint/2010/main" val="762392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Infinite </a:t>
            </a:r>
            <a:r>
              <a:rPr lang="en-US" dirty="0" smtClean="0">
                <a:solidFill>
                  <a:schemeClr val="tx1"/>
                </a:solidFill>
              </a:rPr>
              <a:t>Streams </a:t>
            </a:r>
            <a:r>
              <a:rPr lang="en-US" dirty="0">
                <a:solidFill>
                  <a:schemeClr val="tx1"/>
                </a:solidFill>
              </a:rPr>
              <a:t>and </a:t>
            </a:r>
            <a:r>
              <a:rPr lang="en-US" dirty="0" err="1" smtClean="0">
                <a:solidFill>
                  <a:schemeClr val="tx1"/>
                </a:solidFill>
              </a:rPr>
              <a:t>Corecursion</a:t>
            </a:r>
            <a:endParaRPr lang="en-US" dirty="0">
              <a:solidFill>
                <a:schemeClr val="tx1"/>
              </a:solidFill>
            </a:endParaRPr>
          </a:p>
        </p:txBody>
      </p:sp>
      <p:sp>
        <p:nvSpPr>
          <p:cNvPr id="3" name="Content Placeholder 2"/>
          <p:cNvSpPr>
            <a:spLocks noGrp="1"/>
          </p:cNvSpPr>
          <p:nvPr>
            <p:ph idx="1"/>
          </p:nvPr>
        </p:nvSpPr>
        <p:spPr/>
        <p:txBody>
          <a:bodyPr>
            <a:noAutofit/>
          </a:bodyPr>
          <a:lstStyle/>
          <a:p>
            <a:r>
              <a:rPr lang="en-US" sz="2400" dirty="0" smtClean="0"/>
              <a:t>Example: An Infinite Stream of 1’s</a:t>
            </a:r>
          </a:p>
          <a:p>
            <a:pPr algn="ctr"/>
            <a:r>
              <a:rPr lang="en-US" sz="2400" b="1" dirty="0" err="1">
                <a:latin typeface="Consolas" panose="020B0609020204030204" pitchFamily="49" charset="0"/>
                <a:cs typeface="Consolas" panose="020B0609020204030204" pitchFamily="49" charset="0"/>
              </a:rPr>
              <a:t>val</a:t>
            </a:r>
            <a:r>
              <a:rPr lang="en-US" sz="2400" b="1" dirty="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ones: Stream[</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Stream.cons</a:t>
            </a:r>
            <a:r>
              <a:rPr lang="en-US" sz="2400" dirty="0">
                <a:latin typeface="Consolas" panose="020B0609020204030204" pitchFamily="49" charset="0"/>
                <a:cs typeface="Consolas" panose="020B0609020204030204" pitchFamily="49" charset="0"/>
              </a:rPr>
              <a:t>(1, ones</a:t>
            </a:r>
            <a:r>
              <a:rPr lang="en-US" sz="2400" dirty="0" smtClean="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But our functions work on infinite streams too.</a:t>
            </a:r>
          </a:p>
          <a:p>
            <a:pPr marL="292608" lvl="1" indent="0">
              <a:buNone/>
            </a:pPr>
            <a:r>
              <a:rPr lang="en-US" sz="2200" dirty="0" err="1">
                <a:latin typeface="Consolas" panose="020B0609020204030204" pitchFamily="49" charset="0"/>
                <a:cs typeface="Consolas" panose="020B0609020204030204" pitchFamily="49" charset="0"/>
              </a:rPr>
              <a:t>scala</a:t>
            </a:r>
            <a:r>
              <a:rPr lang="en-US" sz="2200" dirty="0">
                <a:latin typeface="Consolas" panose="020B0609020204030204" pitchFamily="49" charset="0"/>
                <a:cs typeface="Consolas" panose="020B0609020204030204" pitchFamily="49" charset="0"/>
              </a:rPr>
              <a:t>&gt; </a:t>
            </a:r>
            <a:r>
              <a:rPr lang="en-US" sz="2200" dirty="0" err="1">
                <a:latin typeface="Consolas" panose="020B0609020204030204" pitchFamily="49" charset="0"/>
                <a:cs typeface="Consolas" panose="020B0609020204030204" pitchFamily="49" charset="0"/>
              </a:rPr>
              <a:t>ones.take</a:t>
            </a:r>
            <a:r>
              <a:rPr lang="en-US" sz="2200" dirty="0">
                <a:latin typeface="Consolas" panose="020B0609020204030204" pitchFamily="49" charset="0"/>
                <a:cs typeface="Consolas" panose="020B0609020204030204" pitchFamily="49" charset="0"/>
              </a:rPr>
              <a:t>(5).</a:t>
            </a:r>
            <a:r>
              <a:rPr lang="en-US" sz="2200" dirty="0" err="1" smtClean="0">
                <a:latin typeface="Consolas" panose="020B0609020204030204" pitchFamily="49" charset="0"/>
                <a:cs typeface="Consolas" panose="020B0609020204030204" pitchFamily="49" charset="0"/>
              </a:rPr>
              <a:t>toList</a:t>
            </a:r>
            <a:r>
              <a:rPr lang="en-US" sz="2200" dirty="0" smtClean="0">
                <a:latin typeface="Consolas" panose="020B0609020204030204" pitchFamily="49" charset="0"/>
                <a:cs typeface="Consolas" panose="020B0609020204030204" pitchFamily="49" charset="0"/>
              </a:rPr>
              <a:t/>
            </a:r>
            <a:br>
              <a:rPr lang="en-US" sz="2200" dirty="0" smtClean="0">
                <a:latin typeface="Consolas" panose="020B0609020204030204" pitchFamily="49" charset="0"/>
                <a:cs typeface="Consolas" panose="020B0609020204030204" pitchFamily="49" charset="0"/>
              </a:rPr>
            </a:br>
            <a:r>
              <a:rPr lang="en-US" sz="2200" dirty="0" smtClean="0">
                <a:latin typeface="Consolas" panose="020B0609020204030204" pitchFamily="49" charset="0"/>
                <a:cs typeface="Consolas" panose="020B0609020204030204" pitchFamily="49" charset="0"/>
              </a:rPr>
              <a:t>res0</a:t>
            </a:r>
            <a:r>
              <a:rPr lang="en-US" sz="2200" dirty="0">
                <a:latin typeface="Consolas" panose="020B0609020204030204" pitchFamily="49" charset="0"/>
                <a:cs typeface="Consolas" panose="020B0609020204030204" pitchFamily="49" charset="0"/>
              </a:rPr>
              <a:t>: List[</a:t>
            </a: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 List(1, 1, 1, 1, </a:t>
            </a:r>
            <a:r>
              <a:rPr lang="en-US" sz="2200" dirty="0" smtClean="0">
                <a:latin typeface="Consolas" panose="020B0609020204030204" pitchFamily="49" charset="0"/>
                <a:cs typeface="Consolas" panose="020B0609020204030204" pitchFamily="49" charset="0"/>
              </a:rPr>
              <a:t>1)</a:t>
            </a:r>
            <a:br>
              <a:rPr lang="en-US" sz="2200" dirty="0" smtClean="0">
                <a:latin typeface="Consolas" panose="020B0609020204030204" pitchFamily="49" charset="0"/>
                <a:cs typeface="Consolas" panose="020B0609020204030204" pitchFamily="49" charset="0"/>
              </a:rPr>
            </a:br>
            <a:r>
              <a:rPr lang="en-US" sz="2200" dirty="0" err="1" smtClean="0">
                <a:latin typeface="Consolas" panose="020B0609020204030204" pitchFamily="49" charset="0"/>
                <a:cs typeface="Consolas" panose="020B0609020204030204" pitchFamily="49" charset="0"/>
              </a:rPr>
              <a:t>scala</a:t>
            </a:r>
            <a:r>
              <a:rPr lang="en-US" sz="2200" dirty="0">
                <a:latin typeface="Consolas" panose="020B0609020204030204" pitchFamily="49" charset="0"/>
                <a:cs typeface="Consolas" panose="020B0609020204030204" pitchFamily="49" charset="0"/>
              </a:rPr>
              <a:t>&gt; </a:t>
            </a:r>
            <a:r>
              <a:rPr lang="en-US" sz="2200" dirty="0" err="1">
                <a:latin typeface="Consolas" panose="020B0609020204030204" pitchFamily="49" charset="0"/>
                <a:cs typeface="Consolas" panose="020B0609020204030204" pitchFamily="49" charset="0"/>
              </a:rPr>
              <a:t>ones.exists</a:t>
            </a:r>
            <a:r>
              <a:rPr lang="en-US" sz="2200" dirty="0">
                <a:latin typeface="Consolas" panose="020B0609020204030204" pitchFamily="49" charset="0"/>
                <a:cs typeface="Consolas" panose="020B0609020204030204" pitchFamily="49" charset="0"/>
              </a:rPr>
              <a:t>(_ % 2 != </a:t>
            </a:r>
            <a:r>
              <a:rPr lang="en-US" sz="2200" dirty="0" smtClean="0">
                <a:latin typeface="Consolas" panose="020B0609020204030204" pitchFamily="49" charset="0"/>
                <a:cs typeface="Consolas" panose="020B0609020204030204" pitchFamily="49" charset="0"/>
              </a:rPr>
              <a:t>0)</a:t>
            </a:r>
            <a:br>
              <a:rPr lang="en-US" sz="2200" dirty="0" smtClean="0">
                <a:latin typeface="Consolas" panose="020B0609020204030204" pitchFamily="49" charset="0"/>
                <a:cs typeface="Consolas" panose="020B0609020204030204" pitchFamily="49" charset="0"/>
              </a:rPr>
            </a:br>
            <a:r>
              <a:rPr lang="en-US" sz="2200" dirty="0" smtClean="0">
                <a:latin typeface="Consolas" panose="020B0609020204030204" pitchFamily="49" charset="0"/>
                <a:cs typeface="Consolas" panose="020B0609020204030204" pitchFamily="49" charset="0"/>
              </a:rPr>
              <a:t>res1</a:t>
            </a:r>
            <a:r>
              <a:rPr lang="en-US" sz="2200" dirty="0">
                <a:latin typeface="Consolas" panose="020B0609020204030204" pitchFamily="49" charset="0"/>
                <a:cs typeface="Consolas" panose="020B0609020204030204" pitchFamily="49" charset="0"/>
              </a:rPr>
              <a:t>: Boolean = </a:t>
            </a:r>
            <a:r>
              <a:rPr lang="en-US" sz="2200" dirty="0" smtClean="0">
                <a:latin typeface="Consolas" panose="020B0609020204030204" pitchFamily="49" charset="0"/>
                <a:cs typeface="Consolas" panose="020B0609020204030204" pitchFamily="49" charset="0"/>
              </a:rPr>
              <a:t>true</a:t>
            </a:r>
          </a:p>
          <a:p>
            <a:r>
              <a:rPr lang="en-US" sz="2400" b="1" dirty="0" smtClean="0">
                <a:solidFill>
                  <a:srgbClr val="FF0000"/>
                </a:solidFill>
                <a:cs typeface="Consolas" panose="020B0609020204030204" pitchFamily="49" charset="0"/>
              </a:rPr>
              <a:t>WARNING</a:t>
            </a:r>
            <a:r>
              <a:rPr lang="en-US" sz="2400" dirty="0" smtClean="0">
                <a:cs typeface="Consolas" panose="020B0609020204030204" pitchFamily="49" charset="0"/>
              </a:rPr>
              <a:t>: Be Careful while using them with infinite streams since </a:t>
            </a:r>
            <a:r>
              <a:rPr lang="en-US" sz="2400" dirty="0" smtClean="0"/>
              <a:t>it’s </a:t>
            </a:r>
            <a:r>
              <a:rPr lang="en-US" sz="2400" dirty="0"/>
              <a:t>easy </a:t>
            </a:r>
            <a:r>
              <a:rPr lang="en-US" sz="2400" dirty="0" smtClean="0"/>
              <a:t>to write </a:t>
            </a:r>
            <a:r>
              <a:rPr lang="en-US" sz="2400" dirty="0"/>
              <a:t>expressions that never terminate or aren’t stack-safe. </a:t>
            </a:r>
            <a:r>
              <a:rPr lang="en-US" sz="2400" dirty="0" smtClean="0"/>
              <a:t/>
            </a:r>
            <a:br>
              <a:rPr lang="en-US" sz="2400" dirty="0" smtClean="0"/>
            </a:br>
            <a:r>
              <a:rPr lang="en-US" sz="2400" dirty="0" smtClean="0"/>
              <a:t>Ex: </a:t>
            </a:r>
            <a:r>
              <a:rPr lang="en-US" sz="2400" b="1" dirty="0" err="1" smtClean="0">
                <a:solidFill>
                  <a:srgbClr val="FF0000"/>
                </a:solidFill>
                <a:latin typeface="Consolas" panose="020B0609020204030204" pitchFamily="49" charset="0"/>
                <a:cs typeface="Consolas" panose="020B0609020204030204" pitchFamily="49" charset="0"/>
              </a:rPr>
              <a:t>ones.forAll</a:t>
            </a:r>
            <a:r>
              <a:rPr lang="en-US" sz="2400" b="1" dirty="0">
                <a:solidFill>
                  <a:srgbClr val="FF0000"/>
                </a:solidFill>
                <a:latin typeface="Consolas" panose="020B0609020204030204" pitchFamily="49" charset="0"/>
                <a:cs typeface="Consolas" panose="020B0609020204030204" pitchFamily="49" charset="0"/>
              </a:rPr>
              <a:t>(_ == 1)</a:t>
            </a:r>
            <a:endParaRPr lang="en-US" sz="2400" b="1" dirty="0" smtClean="0">
              <a:solidFill>
                <a:srgbClr val="FF0000"/>
              </a:solidFill>
              <a:latin typeface="Consolas" panose="020B0609020204030204" pitchFamily="49" charset="0"/>
              <a:cs typeface="Consolas" panose="020B0609020204030204" pitchFamily="49" charset="0"/>
            </a:endParaRPr>
          </a:p>
          <a:p>
            <a:endParaRPr lang="en-US" sz="2400" dirty="0"/>
          </a:p>
        </p:txBody>
      </p:sp>
    </p:spTree>
    <p:extLst>
      <p:ext uri="{BB962C8B-B14F-4D97-AF65-F5344CB8AC3E}">
        <p14:creationId xmlns:p14="http://schemas.microsoft.com/office/powerpoint/2010/main" val="2288860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Infinite Stream of 1’s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7237"/>
          <a:stretch/>
        </p:blipFill>
        <p:spPr>
          <a:xfrm>
            <a:off x="2261116" y="2011680"/>
            <a:ext cx="8131581" cy="4057650"/>
          </a:xfrm>
        </p:spPr>
      </p:pic>
    </p:spTree>
    <p:extLst>
      <p:ext uri="{BB962C8B-B14F-4D97-AF65-F5344CB8AC3E}">
        <p14:creationId xmlns:p14="http://schemas.microsoft.com/office/powerpoint/2010/main" val="1720052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dirty="0" smtClean="0"/>
              <a:t>nfold: A ‘more’ general stream </a:t>
            </a:r>
            <a:br>
              <a:rPr lang="en-US" dirty="0" smtClean="0"/>
            </a:br>
            <a:r>
              <a:rPr lang="en-US" dirty="0" smtClean="0"/>
              <a:t>building function</a:t>
            </a:r>
            <a:endParaRPr lang="en-US" dirty="0"/>
          </a:p>
        </p:txBody>
      </p:sp>
      <p:sp>
        <p:nvSpPr>
          <p:cNvPr id="3" name="Content Placeholder 2"/>
          <p:cNvSpPr>
            <a:spLocks noGrp="1"/>
          </p:cNvSpPr>
          <p:nvPr>
            <p:ph idx="1"/>
          </p:nvPr>
        </p:nvSpPr>
        <p:spPr>
          <a:xfrm>
            <a:off x="1097280" y="1845734"/>
            <a:ext cx="10287000" cy="4023360"/>
          </a:xfrm>
        </p:spPr>
        <p:txBody>
          <a:bodyPr>
            <a:normAutofit fontScale="92500"/>
          </a:bodyPr>
          <a:lstStyle/>
          <a:p>
            <a:r>
              <a:rPr lang="en-US" sz="2800" b="1" dirty="0" err="1">
                <a:latin typeface="Consolas" panose="020B0609020204030204" pitchFamily="49" charset="0"/>
                <a:cs typeface="Consolas" panose="020B0609020204030204" pitchFamily="49" charset="0"/>
              </a:rPr>
              <a:t>def</a:t>
            </a:r>
            <a:r>
              <a:rPr lang="en-US" sz="2800" b="1" dirty="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unfold[A, S](z: S)(f: S =&gt; Option[(A, S)]): Stream[A</a:t>
            </a:r>
            <a:r>
              <a:rPr lang="en-US" sz="2800" dirty="0" smtClean="0">
                <a:latin typeface="Consolas" panose="020B0609020204030204" pitchFamily="49" charset="0"/>
                <a:cs typeface="Consolas" panose="020B0609020204030204" pitchFamily="49" charset="0"/>
              </a:rPr>
              <a:t>]</a:t>
            </a:r>
          </a:p>
          <a:p>
            <a:pPr>
              <a:buFont typeface="Wingdings" panose="05000000000000000000" pitchFamily="2" charset="2"/>
              <a:buChar char="ü"/>
            </a:pPr>
            <a:r>
              <a:rPr lang="en-US" sz="2800" dirty="0" smtClean="0"/>
              <a:t>It takes </a:t>
            </a:r>
            <a:r>
              <a:rPr lang="en-US" sz="2800" dirty="0"/>
              <a:t>an initial </a:t>
            </a:r>
            <a:r>
              <a:rPr lang="en-US" sz="2800" dirty="0" smtClean="0"/>
              <a:t>state, and </a:t>
            </a:r>
            <a:r>
              <a:rPr lang="en-US" sz="2800" dirty="0"/>
              <a:t>a function for producing both the next state and the next value in the </a:t>
            </a:r>
            <a:r>
              <a:rPr lang="en-US" sz="2800" dirty="0" smtClean="0"/>
              <a:t>generated stream.</a:t>
            </a:r>
            <a:r>
              <a:rPr lang="en-US" sz="2800" dirty="0"/>
              <a:t> </a:t>
            </a:r>
            <a:endParaRPr lang="en-US" sz="2800" dirty="0" smtClean="0"/>
          </a:p>
          <a:p>
            <a:pPr>
              <a:buFont typeface="Wingdings" panose="05000000000000000000" pitchFamily="2" charset="2"/>
              <a:buChar char="ü"/>
            </a:pPr>
            <a:r>
              <a:rPr lang="en-US" sz="2800" dirty="0" smtClean="0"/>
              <a:t>Option </a:t>
            </a:r>
            <a:r>
              <a:rPr lang="en-US" sz="2800" dirty="0"/>
              <a:t>is used to indicate when the Stream should be </a:t>
            </a:r>
            <a:r>
              <a:rPr lang="en-US" sz="2800" dirty="0" smtClean="0"/>
              <a:t>terminated if </a:t>
            </a:r>
            <a:r>
              <a:rPr lang="en-US" sz="2800" dirty="0"/>
              <a:t>at </a:t>
            </a:r>
            <a:r>
              <a:rPr lang="en-US" sz="2800" dirty="0" smtClean="0"/>
              <a:t>all.</a:t>
            </a:r>
          </a:p>
          <a:p>
            <a:pPr>
              <a:buFont typeface="Wingdings" panose="05000000000000000000" pitchFamily="2" charset="2"/>
              <a:buChar char="ü"/>
            </a:pPr>
            <a:r>
              <a:rPr lang="en-US" sz="2800" dirty="0" smtClean="0"/>
              <a:t>The </a:t>
            </a:r>
            <a:r>
              <a:rPr lang="en-US" sz="2800" dirty="0"/>
              <a:t>unfold function is an example of </a:t>
            </a:r>
            <a:r>
              <a:rPr lang="en-US" sz="2800" dirty="0" smtClean="0"/>
              <a:t>a </a:t>
            </a:r>
            <a:r>
              <a:rPr lang="en-US" sz="2800" b="1" i="1" dirty="0" err="1"/>
              <a:t>corecursive</a:t>
            </a:r>
            <a:r>
              <a:rPr lang="en-US" sz="2800" i="1" dirty="0"/>
              <a:t> </a:t>
            </a:r>
            <a:r>
              <a:rPr lang="en-US" sz="2800" dirty="0"/>
              <a:t>function</a:t>
            </a:r>
            <a:r>
              <a:rPr lang="en-US" sz="2800" dirty="0" smtClean="0"/>
              <a:t>.</a:t>
            </a:r>
          </a:p>
          <a:p>
            <a:pPr>
              <a:buFont typeface="Wingdings" panose="05000000000000000000" pitchFamily="2" charset="2"/>
              <a:buChar char="ü"/>
            </a:pPr>
            <a:r>
              <a:rPr lang="en-US" sz="2800" dirty="0"/>
              <a:t>unfold </a:t>
            </a:r>
            <a:r>
              <a:rPr lang="en-US" sz="2800" dirty="0" smtClean="0"/>
              <a:t>is productive </a:t>
            </a:r>
            <a:r>
              <a:rPr lang="en-US" sz="2800" dirty="0"/>
              <a:t>as long as f terminates, since we just need to run </a:t>
            </a:r>
            <a:r>
              <a:rPr lang="en-US" sz="2800" dirty="0" smtClean="0"/>
              <a:t>the function </a:t>
            </a:r>
            <a:r>
              <a:rPr lang="en-US" sz="2800" dirty="0"/>
              <a:t>f one more time to generate the next element of the Stream</a:t>
            </a:r>
            <a:endParaRPr lang="en-US" sz="2800" dirty="0"/>
          </a:p>
        </p:txBody>
      </p:sp>
    </p:spTree>
    <p:extLst>
      <p:ext uri="{BB962C8B-B14F-4D97-AF65-F5344CB8AC3E}">
        <p14:creationId xmlns:p14="http://schemas.microsoft.com/office/powerpoint/2010/main" val="463945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with a Program Trace for List</a:t>
            </a:r>
            <a:endParaRPr lang="en-US" dirty="0"/>
          </a:p>
        </p:txBody>
      </p:sp>
      <p:sp>
        <p:nvSpPr>
          <p:cNvPr id="3" name="Content Placeholder 2"/>
          <p:cNvSpPr>
            <a:spLocks noGrp="1"/>
          </p:cNvSpPr>
          <p:nvPr>
            <p:ph idx="1"/>
          </p:nvPr>
        </p:nvSpPr>
        <p:spPr/>
        <p:txBody>
          <a:bodyPr>
            <a:normAutofit/>
          </a:bodyPr>
          <a:lstStyle/>
          <a:p>
            <a:endParaRPr lang="en-US" sz="2400" dirty="0" smtClean="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List(1,2,3,4</a:t>
            </a:r>
            <a:r>
              <a:rPr lang="en-US" sz="2400" dirty="0">
                <a:latin typeface="Consolas" panose="020B0609020204030204" pitchFamily="49" charset="0"/>
                <a:cs typeface="Consolas" panose="020B0609020204030204" pitchFamily="49" charset="0"/>
              </a:rPr>
              <a:t>).map(_ + 10).filter(_ % 2 == 0).map(_ * 3)</a:t>
            </a:r>
          </a:p>
          <a:p>
            <a:r>
              <a:rPr lang="en-US" sz="2400" dirty="0">
                <a:latin typeface="Consolas" panose="020B0609020204030204" pitchFamily="49" charset="0"/>
                <a:cs typeface="Consolas" panose="020B0609020204030204" pitchFamily="49" charset="0"/>
              </a:rPr>
              <a:t>List(11,12,13,14).filter(_ % 2 == 0).map(_ * 3</a:t>
            </a:r>
            <a:r>
              <a:rPr lang="en-US" sz="2400" dirty="0" smtClean="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List(12,14).map(_ * 3)</a:t>
            </a:r>
          </a:p>
          <a:p>
            <a:r>
              <a:rPr lang="en-US" sz="2400" dirty="0">
                <a:latin typeface="Consolas" panose="020B0609020204030204" pitchFamily="49" charset="0"/>
                <a:cs typeface="Consolas" panose="020B0609020204030204" pitchFamily="49" charset="0"/>
              </a:rPr>
              <a:t>List(36,42</a:t>
            </a:r>
            <a:r>
              <a:rPr lang="en-US" sz="2400" dirty="0" smtClean="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a:t>This view makes it clear how the calls to </a:t>
            </a:r>
            <a:r>
              <a:rPr lang="en-US" sz="2400" b="1" dirty="0"/>
              <a:t>map</a:t>
            </a:r>
            <a:r>
              <a:rPr lang="en-US" sz="2400" dirty="0"/>
              <a:t> and </a:t>
            </a:r>
            <a:r>
              <a:rPr lang="en-US" sz="2400" b="1" dirty="0"/>
              <a:t>filter</a:t>
            </a:r>
            <a:r>
              <a:rPr lang="en-US" sz="2400" dirty="0"/>
              <a:t> each perform their own</a:t>
            </a:r>
          </a:p>
          <a:p>
            <a:r>
              <a:rPr lang="en-US" sz="2400" dirty="0"/>
              <a:t>traversal of the input and allocate lists for the </a:t>
            </a:r>
            <a:r>
              <a:rPr lang="en-US" sz="2400" dirty="0" smtClean="0"/>
              <a:t>output.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04022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vs. Co-Recursive Function</a:t>
            </a:r>
            <a:endParaRPr lang="en-US" dirty="0"/>
          </a:p>
        </p:txBody>
      </p:sp>
      <p:sp>
        <p:nvSpPr>
          <p:cNvPr id="3" name="Content Placeholder 2"/>
          <p:cNvSpPr>
            <a:spLocks noGrp="1"/>
          </p:cNvSpPr>
          <p:nvPr>
            <p:ph idx="1"/>
          </p:nvPr>
        </p:nvSpPr>
        <p:spPr/>
        <p:txBody>
          <a:bodyPr>
            <a:normAutofit fontScale="92500"/>
          </a:bodyPr>
          <a:lstStyle/>
          <a:p>
            <a:pPr algn="just"/>
            <a:r>
              <a:rPr lang="en-US" sz="3200" dirty="0"/>
              <a:t>Whereas a </a:t>
            </a:r>
            <a:r>
              <a:rPr lang="en-US" sz="3200" i="1" dirty="0"/>
              <a:t>recursive</a:t>
            </a:r>
            <a:r>
              <a:rPr lang="en-US" sz="3200" dirty="0"/>
              <a:t> function </a:t>
            </a:r>
            <a:r>
              <a:rPr lang="en-US" sz="3200" b="1" dirty="0"/>
              <a:t>consumes</a:t>
            </a:r>
            <a:r>
              <a:rPr lang="en-US" sz="3200" dirty="0"/>
              <a:t> data, a </a:t>
            </a:r>
            <a:r>
              <a:rPr lang="en-US" sz="3200" i="1" dirty="0" err="1"/>
              <a:t>corecursive</a:t>
            </a:r>
            <a:r>
              <a:rPr lang="en-US" sz="3200" dirty="0"/>
              <a:t> function </a:t>
            </a:r>
            <a:r>
              <a:rPr lang="en-US" sz="3200" b="1" i="1" dirty="0" smtClean="0"/>
              <a:t>produces</a:t>
            </a:r>
            <a:r>
              <a:rPr lang="en-US" sz="3200" i="1" dirty="0" smtClean="0"/>
              <a:t> </a:t>
            </a:r>
            <a:r>
              <a:rPr lang="en-US" sz="3200" dirty="0" smtClean="0"/>
              <a:t>data</a:t>
            </a:r>
            <a:r>
              <a:rPr lang="en-US" sz="3200" dirty="0"/>
              <a:t>. </a:t>
            </a:r>
            <a:endParaRPr lang="en-US" sz="3200" dirty="0" smtClean="0"/>
          </a:p>
          <a:p>
            <a:pPr algn="just"/>
            <a:r>
              <a:rPr lang="en-US" sz="3200" dirty="0" smtClean="0"/>
              <a:t>And </a:t>
            </a:r>
            <a:r>
              <a:rPr lang="en-US" sz="3200" dirty="0"/>
              <a:t>whereas </a:t>
            </a:r>
            <a:r>
              <a:rPr lang="en-US" sz="3200" i="1" dirty="0"/>
              <a:t>recursive</a:t>
            </a:r>
            <a:r>
              <a:rPr lang="en-US" sz="3200" dirty="0"/>
              <a:t> functions </a:t>
            </a:r>
            <a:r>
              <a:rPr lang="en-US" sz="3200" b="1" dirty="0"/>
              <a:t>terminate</a:t>
            </a:r>
            <a:r>
              <a:rPr lang="en-US" sz="3200" dirty="0"/>
              <a:t> by </a:t>
            </a:r>
            <a:r>
              <a:rPr lang="en-US" sz="3200" dirty="0" err="1"/>
              <a:t>recursing</a:t>
            </a:r>
            <a:r>
              <a:rPr lang="en-US" sz="3200" dirty="0"/>
              <a:t> on smaller inputs, </a:t>
            </a:r>
            <a:r>
              <a:rPr lang="en-US" sz="3200" i="1" dirty="0" err="1" smtClean="0"/>
              <a:t>corecursive</a:t>
            </a:r>
            <a:r>
              <a:rPr lang="en-US" sz="3200" dirty="0" smtClean="0"/>
              <a:t> functions </a:t>
            </a:r>
            <a:r>
              <a:rPr lang="en-US" sz="3200" b="1" dirty="0"/>
              <a:t>need not terminate </a:t>
            </a:r>
            <a:r>
              <a:rPr lang="en-US" sz="3200" dirty="0"/>
              <a:t>so long as they remain </a:t>
            </a:r>
            <a:r>
              <a:rPr lang="en-US" sz="3200" i="1" dirty="0"/>
              <a:t>productive</a:t>
            </a:r>
            <a:r>
              <a:rPr lang="en-US" sz="3200" dirty="0"/>
              <a:t>, which </a:t>
            </a:r>
            <a:r>
              <a:rPr lang="en-US" sz="3200" dirty="0" smtClean="0"/>
              <a:t>just means </a:t>
            </a:r>
            <a:r>
              <a:rPr lang="en-US" sz="3200" dirty="0"/>
              <a:t>that we can always evaluate more of the result in a finite amount of time</a:t>
            </a:r>
            <a:r>
              <a:rPr lang="en-US" sz="3200" dirty="0" smtClean="0"/>
              <a:t>.</a:t>
            </a:r>
          </a:p>
          <a:p>
            <a:pPr>
              <a:buFont typeface="Wingdings" panose="05000000000000000000" pitchFamily="2" charset="2"/>
              <a:buChar char="ü"/>
            </a:pPr>
            <a:r>
              <a:rPr lang="en-US" sz="3200" b="1" dirty="0" err="1"/>
              <a:t>Corecursion</a:t>
            </a:r>
            <a:r>
              <a:rPr lang="en-US" sz="3200" dirty="0"/>
              <a:t> </a:t>
            </a:r>
            <a:r>
              <a:rPr lang="en-US" sz="3200" dirty="0" smtClean="0"/>
              <a:t>sometimes </a:t>
            </a:r>
            <a:r>
              <a:rPr lang="en-US" sz="3200" dirty="0"/>
              <a:t>called </a:t>
            </a:r>
            <a:r>
              <a:rPr lang="en-US" sz="3200" b="1" i="1" dirty="0"/>
              <a:t>guarded recursion</a:t>
            </a:r>
            <a:r>
              <a:rPr lang="en-US" sz="3200" dirty="0"/>
              <a:t>, and </a:t>
            </a:r>
            <a:endParaRPr lang="en-US" sz="3200" dirty="0" smtClean="0"/>
          </a:p>
          <a:p>
            <a:pPr>
              <a:buFont typeface="Wingdings" panose="05000000000000000000" pitchFamily="2" charset="2"/>
              <a:buChar char="ü"/>
            </a:pPr>
            <a:r>
              <a:rPr lang="en-US" sz="3200" b="1" dirty="0"/>
              <a:t>P</a:t>
            </a:r>
            <a:r>
              <a:rPr lang="en-US" sz="3200" b="1" dirty="0" smtClean="0"/>
              <a:t>roductivity</a:t>
            </a:r>
            <a:r>
              <a:rPr lang="en-US" sz="3200" dirty="0" smtClean="0"/>
              <a:t> sometimes called </a:t>
            </a:r>
            <a:r>
              <a:rPr lang="en-US" sz="3200" b="1" i="1" dirty="0" err="1" smtClean="0"/>
              <a:t>cotermination</a:t>
            </a:r>
            <a:r>
              <a:rPr lang="en-US" sz="3200" dirty="0"/>
              <a:t>.</a:t>
            </a:r>
            <a:endParaRPr lang="en-US" sz="3200" dirty="0"/>
          </a:p>
        </p:txBody>
      </p:sp>
    </p:spTree>
    <p:extLst>
      <p:ext uri="{BB962C8B-B14F-4D97-AF65-F5344CB8AC3E}">
        <p14:creationId xmlns:p14="http://schemas.microsoft.com/office/powerpoint/2010/main" val="2137364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a:t>
            </a:r>
            <a:r>
              <a:rPr lang="en-US" sz="4400" dirty="0" smtClean="0"/>
              <a:t>mplement </a:t>
            </a:r>
            <a:r>
              <a:rPr lang="en-US" sz="4400" dirty="0" err="1" smtClean="0"/>
              <a:t>hasSubsequence</a:t>
            </a:r>
            <a:r>
              <a:rPr lang="en-US" sz="4400" dirty="0" smtClean="0"/>
              <a:t> using Laziness</a:t>
            </a:r>
            <a:endParaRPr lang="en-US" sz="4400" dirty="0"/>
          </a:p>
        </p:txBody>
      </p:sp>
      <p:sp>
        <p:nvSpPr>
          <p:cNvPr id="3" name="Content Placeholder 2"/>
          <p:cNvSpPr>
            <a:spLocks noGrp="1"/>
          </p:cNvSpPr>
          <p:nvPr>
            <p:ph idx="1"/>
          </p:nvPr>
        </p:nvSpPr>
        <p:spPr/>
        <p:txBody>
          <a:bodyPr>
            <a:normAutofit lnSpcReduction="10000"/>
          </a:bodyPr>
          <a:lstStyle/>
          <a:p>
            <a:pPr algn="just"/>
            <a:r>
              <a:rPr lang="en-US" sz="2400" b="1" dirty="0" err="1">
                <a:latin typeface="Consolas" panose="020B0609020204030204" pitchFamily="49" charset="0"/>
                <a:cs typeface="Consolas" panose="020B0609020204030204" pitchFamily="49" charset="0"/>
              </a:rPr>
              <a:t>def</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hasSubsequence</a:t>
            </a:r>
            <a:r>
              <a:rPr lang="en-US" sz="2400" dirty="0">
                <a:latin typeface="Consolas" panose="020B0609020204030204" pitchFamily="49" charset="0"/>
                <a:cs typeface="Consolas" panose="020B0609020204030204" pitchFamily="49" charset="0"/>
              </a:rPr>
              <a:t>[A](s: Stream[A]): Boolean =</a:t>
            </a:r>
          </a:p>
          <a:p>
            <a:pPr marL="201168" lvl="1" indent="0" algn="just">
              <a:buNone/>
            </a:pPr>
            <a:r>
              <a:rPr lang="en-US" sz="2000" dirty="0" smtClean="0">
                <a:latin typeface="Consolas" panose="020B0609020204030204" pitchFamily="49" charset="0"/>
                <a:cs typeface="Consolas" panose="020B0609020204030204" pitchFamily="49" charset="0"/>
              </a:rPr>
              <a:t>	tails </a:t>
            </a:r>
            <a:r>
              <a:rPr lang="en-US" sz="2000" dirty="0">
                <a:latin typeface="Consolas" panose="020B0609020204030204" pitchFamily="49" charset="0"/>
                <a:cs typeface="Consolas" panose="020B0609020204030204" pitchFamily="49" charset="0"/>
              </a:rPr>
              <a:t>exists (_ </a:t>
            </a:r>
            <a:r>
              <a:rPr lang="en-US" sz="2000" dirty="0" err="1">
                <a:latin typeface="Consolas" panose="020B0609020204030204" pitchFamily="49" charset="0"/>
                <a:cs typeface="Consolas" panose="020B0609020204030204" pitchFamily="49" charset="0"/>
              </a:rPr>
              <a:t>startsWith</a:t>
            </a:r>
            <a:r>
              <a:rPr lang="en-US" sz="2000" dirty="0">
                <a:latin typeface="Consolas" panose="020B0609020204030204" pitchFamily="49" charset="0"/>
                <a:cs typeface="Consolas" panose="020B0609020204030204" pitchFamily="49" charset="0"/>
              </a:rPr>
              <a:t> s</a:t>
            </a:r>
            <a:r>
              <a:rPr lang="en-US" sz="2000" dirty="0" smtClean="0">
                <a:latin typeface="Consolas" panose="020B0609020204030204" pitchFamily="49" charset="0"/>
                <a:cs typeface="Consolas" panose="020B0609020204030204" pitchFamily="49" charset="0"/>
              </a:rPr>
              <a:t>)</a:t>
            </a:r>
          </a:p>
          <a:p>
            <a:endParaRPr lang="en-US" sz="2400" dirty="0"/>
          </a:p>
          <a:p>
            <a:r>
              <a:rPr lang="en-US" sz="2400" dirty="0"/>
              <a:t>This implementation performs the </a:t>
            </a:r>
            <a:r>
              <a:rPr lang="en-US" sz="2400" b="1" dirty="0"/>
              <a:t>same number of steps </a:t>
            </a:r>
            <a:r>
              <a:rPr lang="en-US" sz="2400" dirty="0"/>
              <a:t>as a more monolithic </a:t>
            </a:r>
            <a:r>
              <a:rPr lang="en-US" sz="2400" dirty="0" smtClean="0"/>
              <a:t>implementation using </a:t>
            </a:r>
            <a:r>
              <a:rPr lang="en-US" sz="2400" dirty="0"/>
              <a:t>nested loops with logic for breaking out of each loop early. </a:t>
            </a:r>
            <a:endParaRPr lang="en-US" sz="2400" dirty="0" smtClean="0"/>
          </a:p>
          <a:p>
            <a:r>
              <a:rPr lang="en-US" sz="2400" dirty="0" smtClean="0"/>
              <a:t>By using laziness</a:t>
            </a:r>
            <a:r>
              <a:rPr lang="en-US" sz="2400" dirty="0"/>
              <a:t>, we can compose this function from simpler components and still retain </a:t>
            </a:r>
            <a:r>
              <a:rPr lang="en-US" sz="2400" dirty="0" smtClean="0"/>
              <a:t>the efficiency </a:t>
            </a:r>
            <a:r>
              <a:rPr lang="en-US" sz="2400" dirty="0"/>
              <a:t>of the more specialized (and verbose) </a:t>
            </a:r>
            <a:r>
              <a:rPr lang="en-US" sz="2400" dirty="0" smtClean="0"/>
              <a:t>implementation.</a:t>
            </a:r>
          </a:p>
          <a:p>
            <a:r>
              <a:rPr lang="en-US" sz="2400" dirty="0"/>
              <a:t>N</a:t>
            </a:r>
            <a:r>
              <a:rPr lang="en-US" sz="2400" dirty="0" smtClean="0"/>
              <a:t>ote: </a:t>
            </a:r>
            <a:r>
              <a:rPr lang="en-US" sz="2400" b="1" dirty="0"/>
              <a:t>tails</a:t>
            </a:r>
            <a:r>
              <a:rPr lang="en-US" sz="2400" dirty="0"/>
              <a:t> returns the Stream of </a:t>
            </a:r>
            <a:r>
              <a:rPr lang="en-US" sz="2400" dirty="0" smtClean="0"/>
              <a:t>suffixes of </a:t>
            </a:r>
            <a:r>
              <a:rPr lang="en-US" sz="2400" dirty="0"/>
              <a:t>the input sequence, starting with the original Stream</a:t>
            </a:r>
            <a:r>
              <a:rPr lang="en-US" sz="2400" dirty="0" smtClean="0"/>
              <a:t> ; </a:t>
            </a:r>
            <a:r>
              <a:rPr lang="en-US" sz="2400" b="1" dirty="0" err="1" smtClean="0"/>
              <a:t>startsWith</a:t>
            </a:r>
            <a:r>
              <a:rPr lang="en-US" sz="2400" dirty="0" smtClean="0"/>
              <a:t> </a:t>
            </a:r>
            <a:r>
              <a:rPr lang="en-US" sz="2400" dirty="0"/>
              <a:t>check if </a:t>
            </a:r>
            <a:r>
              <a:rPr lang="en-US" sz="2400" dirty="0" smtClean="0"/>
              <a:t>one Stream </a:t>
            </a:r>
            <a:r>
              <a:rPr lang="en-US" sz="2400" dirty="0"/>
              <a:t>is a prefix of another.</a:t>
            </a:r>
            <a:endParaRPr lang="en-US" sz="2400" dirty="0"/>
          </a:p>
        </p:txBody>
      </p:sp>
    </p:spTree>
    <p:extLst>
      <p:ext uri="{BB962C8B-B14F-4D97-AF65-F5344CB8AC3E}">
        <p14:creationId xmlns:p14="http://schemas.microsoft.com/office/powerpoint/2010/main" val="2676459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smtClean="0"/>
              <a:t>Introduced </a:t>
            </a:r>
            <a:r>
              <a:rPr lang="en-US" sz="2400" dirty="0"/>
              <a:t>non-strictness as a fundamental technique for </a:t>
            </a:r>
            <a:r>
              <a:rPr lang="en-US" sz="2400" dirty="0" smtClean="0"/>
              <a:t>implementing efficient </a:t>
            </a:r>
            <a:r>
              <a:rPr lang="en-US" sz="2400" dirty="0"/>
              <a:t>and modular functional </a:t>
            </a:r>
            <a:r>
              <a:rPr lang="en-US" sz="2400" dirty="0" smtClean="0"/>
              <a:t>programs.</a:t>
            </a:r>
          </a:p>
          <a:p>
            <a:pPr>
              <a:buFont typeface="Wingdings" panose="05000000000000000000" pitchFamily="2" charset="2"/>
              <a:buChar char="ü"/>
            </a:pPr>
            <a:r>
              <a:rPr lang="en-US" sz="2400" dirty="0" smtClean="0"/>
              <a:t>A </a:t>
            </a:r>
            <a:r>
              <a:rPr lang="en-US" sz="2400" dirty="0"/>
              <a:t>bigger idea—non-strictness can </a:t>
            </a:r>
            <a:r>
              <a:rPr lang="en-US" sz="2400" b="1" dirty="0"/>
              <a:t>improve modularity </a:t>
            </a:r>
            <a:r>
              <a:rPr lang="en-US" sz="2400" dirty="0"/>
              <a:t>by separating </a:t>
            </a:r>
            <a:r>
              <a:rPr lang="en-US" sz="2400" dirty="0" smtClean="0"/>
              <a:t>the description </a:t>
            </a:r>
            <a:r>
              <a:rPr lang="en-US" sz="2400" dirty="0"/>
              <a:t>of an expression from the how-and-when of its </a:t>
            </a:r>
            <a:r>
              <a:rPr lang="en-US" sz="2400" dirty="0" smtClean="0"/>
              <a:t>evaluation.</a:t>
            </a:r>
          </a:p>
          <a:p>
            <a:pPr>
              <a:buFont typeface="Wingdings" panose="05000000000000000000" pitchFamily="2" charset="2"/>
              <a:buChar char="ü"/>
            </a:pPr>
            <a:r>
              <a:rPr lang="en-US" sz="2400" dirty="0" smtClean="0"/>
              <a:t>Keeping these concerns </a:t>
            </a:r>
            <a:r>
              <a:rPr lang="en-US" sz="2400" dirty="0"/>
              <a:t>separate lets us </a:t>
            </a:r>
            <a:r>
              <a:rPr lang="en-US" sz="2400" b="1" dirty="0"/>
              <a:t>reuse a description in multiple contexts</a:t>
            </a:r>
            <a:r>
              <a:rPr lang="en-US" sz="2400" dirty="0"/>
              <a:t>, evaluating </a:t>
            </a:r>
            <a:r>
              <a:rPr lang="en-US" sz="2400" dirty="0" smtClean="0"/>
              <a:t>different portions </a:t>
            </a:r>
            <a:r>
              <a:rPr lang="en-US" sz="2400" dirty="0"/>
              <a:t>of our expression to obtain different results</a:t>
            </a:r>
            <a:r>
              <a:rPr lang="en-US" sz="2400" dirty="0" smtClean="0"/>
              <a:t>.</a:t>
            </a:r>
          </a:p>
          <a:p>
            <a:pPr>
              <a:buFont typeface="Wingdings" panose="05000000000000000000" pitchFamily="2" charset="2"/>
              <a:buChar char="ü"/>
            </a:pPr>
            <a:endParaRPr lang="en-US" sz="2400" dirty="0"/>
          </a:p>
          <a:p>
            <a:r>
              <a:rPr lang="en-US" sz="2400" b="1" dirty="0" smtClean="0"/>
              <a:t>NEXT CHAPTER: </a:t>
            </a:r>
            <a:r>
              <a:rPr lang="en-US" sz="2400" dirty="0"/>
              <a:t>P</a:t>
            </a:r>
            <a:r>
              <a:rPr lang="en-US" sz="2400" dirty="0" smtClean="0"/>
              <a:t>urely </a:t>
            </a:r>
            <a:r>
              <a:rPr lang="en-US" sz="2400" dirty="0"/>
              <a:t>functional </a:t>
            </a:r>
            <a:r>
              <a:rPr lang="en-US" sz="2400" dirty="0" smtClean="0"/>
              <a:t>approaches to </a:t>
            </a:r>
            <a:r>
              <a:rPr lang="en-US" sz="2400" i="1" dirty="0"/>
              <a:t>state</a:t>
            </a:r>
            <a:r>
              <a:rPr lang="en-US" sz="2400" dirty="0"/>
              <a:t>.</a:t>
            </a:r>
            <a:endParaRPr lang="en-US" sz="2400" dirty="0"/>
          </a:p>
        </p:txBody>
      </p:sp>
    </p:spTree>
    <p:extLst>
      <p:ext uri="{BB962C8B-B14F-4D97-AF65-F5344CB8AC3E}">
        <p14:creationId xmlns:p14="http://schemas.microsoft.com/office/powerpoint/2010/main" val="2361820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217420"/>
            <a:ext cx="10058400" cy="1730502"/>
          </a:xfrm>
        </p:spPr>
        <p:txBody>
          <a:bodyPr>
            <a:normAutofit/>
          </a:bodyPr>
          <a:lstStyle/>
          <a:p>
            <a:pPr algn="ctr"/>
            <a:r>
              <a:rPr lang="en-US" sz="9600" b="1" dirty="0" smtClean="0"/>
              <a:t>THANK YOU!</a:t>
            </a:r>
            <a:endParaRPr lang="en-US" sz="9600" b="1"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493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catch?</a:t>
            </a:r>
            <a:endParaRPr lang="en-US" dirty="0"/>
          </a:p>
        </p:txBody>
      </p:sp>
      <p:sp>
        <p:nvSpPr>
          <p:cNvPr id="3" name="Content Placeholder 2"/>
          <p:cNvSpPr>
            <a:spLocks noGrp="1"/>
          </p:cNvSpPr>
          <p:nvPr>
            <p:ph idx="1"/>
          </p:nvPr>
        </p:nvSpPr>
        <p:spPr/>
        <p:txBody>
          <a:bodyPr>
            <a:normAutofit/>
          </a:bodyPr>
          <a:lstStyle/>
          <a:p>
            <a:pPr algn="ctr"/>
            <a:endParaRPr lang="en-US" sz="3600" i="1" dirty="0" smtClean="0"/>
          </a:p>
          <a:p>
            <a:pPr algn="ctr"/>
            <a:r>
              <a:rPr lang="en-US" sz="3600" i="1" dirty="0" smtClean="0"/>
              <a:t>Wouldn’t </a:t>
            </a:r>
            <a:r>
              <a:rPr lang="en-US" sz="3600" i="1" dirty="0"/>
              <a:t>it be nice if we </a:t>
            </a:r>
            <a:r>
              <a:rPr lang="en-US" sz="3600" i="1" dirty="0" smtClean="0"/>
              <a:t>could somehow </a:t>
            </a:r>
            <a:r>
              <a:rPr lang="en-US" sz="3600" i="1" dirty="0"/>
              <a:t>fuse sequences of transformations like this into a single pass and avoid </a:t>
            </a:r>
            <a:r>
              <a:rPr lang="en-US" sz="3600" i="1" dirty="0" smtClean="0"/>
              <a:t>creating temporary </a:t>
            </a:r>
            <a:r>
              <a:rPr lang="en-US" sz="3600" i="1" dirty="0"/>
              <a:t>data structures?</a:t>
            </a:r>
            <a:endParaRPr lang="en-US" sz="3600" i="1" dirty="0"/>
          </a:p>
        </p:txBody>
      </p:sp>
    </p:spTree>
    <p:extLst>
      <p:ext uri="{BB962C8B-B14F-4D97-AF65-F5344CB8AC3E}">
        <p14:creationId xmlns:p14="http://schemas.microsoft.com/office/powerpoint/2010/main" val="705500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a:t>
            </a:r>
            <a:endParaRPr lang="en-US" dirty="0"/>
          </a:p>
        </p:txBody>
      </p:sp>
      <p:sp>
        <p:nvSpPr>
          <p:cNvPr id="3" name="Content Placeholder 2"/>
          <p:cNvSpPr>
            <a:spLocks noGrp="1"/>
          </p:cNvSpPr>
          <p:nvPr>
            <p:ph idx="1"/>
          </p:nvPr>
        </p:nvSpPr>
        <p:spPr/>
        <p:txBody>
          <a:bodyPr>
            <a:normAutofit/>
          </a:bodyPr>
          <a:lstStyle/>
          <a:p>
            <a:pPr algn="ctr"/>
            <a:endParaRPr lang="en-US" sz="3600" i="1" dirty="0" smtClean="0"/>
          </a:p>
          <a:p>
            <a:pPr algn="ctr"/>
            <a:r>
              <a:rPr lang="en-US" sz="3600" i="1" dirty="0" smtClean="0"/>
              <a:t>It </a:t>
            </a:r>
            <a:r>
              <a:rPr lang="en-US" sz="3600" i="1" dirty="0"/>
              <a:t>turns out that we can accomplish this kind of automatic loop fusion through </a:t>
            </a:r>
            <a:r>
              <a:rPr lang="en-US" sz="3600" i="1" dirty="0" smtClean="0"/>
              <a:t>the use </a:t>
            </a:r>
            <a:r>
              <a:rPr lang="en-US" sz="3600" i="1" dirty="0"/>
              <a:t>of non-strictness (or, less formally, laziness</a:t>
            </a:r>
            <a:r>
              <a:rPr lang="en-US" sz="3600" i="1" dirty="0" smtClean="0"/>
              <a:t>).</a:t>
            </a:r>
          </a:p>
          <a:p>
            <a:pPr algn="ctr"/>
            <a:r>
              <a:rPr lang="en-US" sz="3600" i="1" dirty="0" smtClean="0">
                <a:sym typeface="Wingdings" panose="05000000000000000000" pitchFamily="2" charset="2"/>
              </a:rPr>
              <a:t></a:t>
            </a:r>
            <a:endParaRPr lang="en-US" sz="3600" i="1" dirty="0"/>
          </a:p>
        </p:txBody>
      </p:sp>
    </p:spTree>
    <p:extLst>
      <p:ext uri="{BB962C8B-B14F-4D97-AF65-F5344CB8AC3E}">
        <p14:creationId xmlns:p14="http://schemas.microsoft.com/office/powerpoint/2010/main" val="2559959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Let’s Cover some Basics.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800" b="1" dirty="0"/>
              <a:t>Non-strictness </a:t>
            </a:r>
            <a:r>
              <a:rPr lang="en-US" sz="2800" dirty="0" smtClean="0"/>
              <a:t>(function) means that </a:t>
            </a:r>
            <a:r>
              <a:rPr lang="en-US" sz="2800" dirty="0"/>
              <a:t>the function may choose </a:t>
            </a:r>
            <a:r>
              <a:rPr lang="en-US" sz="2800" i="1" dirty="0"/>
              <a:t>not </a:t>
            </a:r>
            <a:r>
              <a:rPr lang="en-US" sz="2800" dirty="0"/>
              <a:t>to evaluate one or more of its arguments. </a:t>
            </a:r>
            <a:endParaRPr lang="en-US" sz="2800" dirty="0"/>
          </a:p>
          <a:p>
            <a:pPr>
              <a:buFont typeface="Wingdings" panose="05000000000000000000" pitchFamily="2" charset="2"/>
              <a:buChar char="ü"/>
            </a:pPr>
            <a:r>
              <a:rPr lang="en-US" sz="2800" dirty="0" smtClean="0"/>
              <a:t>A </a:t>
            </a:r>
            <a:r>
              <a:rPr lang="en-US" sz="2800" b="1" i="1" dirty="0" smtClean="0"/>
              <a:t>strict </a:t>
            </a:r>
            <a:r>
              <a:rPr lang="en-US" sz="2800" dirty="0"/>
              <a:t>function</a:t>
            </a:r>
            <a:r>
              <a:rPr lang="en-US" sz="2800" b="1" dirty="0"/>
              <a:t> </a:t>
            </a:r>
            <a:r>
              <a:rPr lang="en-US" sz="2800" dirty="0"/>
              <a:t>always evaluates its </a:t>
            </a:r>
            <a:r>
              <a:rPr lang="en-US" sz="2800" dirty="0" smtClean="0"/>
              <a:t>arguments. (sort of norm!)</a:t>
            </a:r>
          </a:p>
          <a:p>
            <a:pPr>
              <a:buFont typeface="Wingdings" panose="05000000000000000000" pitchFamily="2" charset="2"/>
              <a:buChar char="ü"/>
            </a:pPr>
            <a:r>
              <a:rPr lang="en-US" sz="2800" dirty="0" smtClean="0"/>
              <a:t>Most </a:t>
            </a:r>
            <a:r>
              <a:rPr lang="en-US" sz="2800" dirty="0"/>
              <a:t>languages only support </a:t>
            </a:r>
            <a:r>
              <a:rPr lang="en-US" sz="2800" dirty="0" smtClean="0"/>
              <a:t>functions that </a:t>
            </a:r>
            <a:r>
              <a:rPr lang="en-US" sz="2800" dirty="0"/>
              <a:t>expect their arguments fully evaluated. </a:t>
            </a:r>
            <a:endParaRPr lang="en-US" sz="2800" dirty="0"/>
          </a:p>
          <a:p>
            <a:pPr>
              <a:buFont typeface="Wingdings" panose="05000000000000000000" pitchFamily="2" charset="2"/>
              <a:buChar char="ü"/>
            </a:pPr>
            <a:r>
              <a:rPr lang="en-US" sz="2800" dirty="0" smtClean="0"/>
              <a:t>Unless </a:t>
            </a:r>
            <a:r>
              <a:rPr lang="en-US" sz="2800" dirty="0"/>
              <a:t>we tell it otherwise, any </a:t>
            </a:r>
            <a:r>
              <a:rPr lang="en-US" sz="2800" dirty="0" smtClean="0"/>
              <a:t>function definition </a:t>
            </a:r>
            <a:r>
              <a:rPr lang="en-US" sz="2800" dirty="0"/>
              <a:t>in Scala will be </a:t>
            </a:r>
            <a:r>
              <a:rPr lang="en-US" sz="2800" dirty="0" smtClean="0"/>
              <a:t>strict.</a:t>
            </a:r>
            <a:endParaRPr lang="en-US" sz="2800" dirty="0"/>
          </a:p>
        </p:txBody>
      </p:sp>
    </p:spTree>
    <p:extLst>
      <p:ext uri="{BB962C8B-B14F-4D97-AF65-F5344CB8AC3E}">
        <p14:creationId xmlns:p14="http://schemas.microsoft.com/office/powerpoint/2010/main" val="2698749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Strict Function</a:t>
            </a:r>
            <a:endParaRPr lang="en-US" dirty="0"/>
          </a:p>
        </p:txBody>
      </p:sp>
      <p:sp>
        <p:nvSpPr>
          <p:cNvPr id="3" name="Content Placeholder 2"/>
          <p:cNvSpPr>
            <a:spLocks noGrp="1"/>
          </p:cNvSpPr>
          <p:nvPr>
            <p:ph idx="1"/>
          </p:nvPr>
        </p:nvSpPr>
        <p:spPr/>
        <p:txBody>
          <a:bodyPr>
            <a:normAutofit/>
          </a:bodyPr>
          <a:lstStyle/>
          <a:p>
            <a:pPr algn="ctr"/>
            <a:r>
              <a:rPr lang="en-US" sz="3600" b="1" dirty="0" smtClean="0"/>
              <a:t/>
            </a:r>
            <a:br>
              <a:rPr lang="en-US" sz="3600" b="1" dirty="0" smtClean="0"/>
            </a:br>
            <a:r>
              <a:rPr lang="en-US" sz="3600" b="1" dirty="0" err="1" smtClean="0"/>
              <a:t>def</a:t>
            </a:r>
            <a:r>
              <a:rPr lang="en-US" sz="3600" b="1" dirty="0" smtClean="0"/>
              <a:t> </a:t>
            </a:r>
            <a:r>
              <a:rPr lang="en-US" sz="3600" dirty="0"/>
              <a:t>square(x: Double): Double = x * </a:t>
            </a:r>
            <a:r>
              <a:rPr lang="en-US" sz="3600" dirty="0" smtClean="0"/>
              <a:t>x</a:t>
            </a:r>
          </a:p>
          <a:p>
            <a:pPr algn="ctr"/>
            <a:endParaRPr lang="en-US" sz="3600" dirty="0" smtClean="0"/>
          </a:p>
          <a:p>
            <a:r>
              <a:rPr lang="en-US" sz="3600" dirty="0" smtClean="0"/>
              <a:t>If we invoke: </a:t>
            </a:r>
          </a:p>
          <a:p>
            <a:pPr>
              <a:buFont typeface="Wingdings" panose="05000000000000000000" pitchFamily="2" charset="2"/>
              <a:buChar char="Ø"/>
            </a:pPr>
            <a:r>
              <a:rPr lang="en-US" sz="3600" dirty="0" smtClean="0"/>
              <a:t>square(41.0 </a:t>
            </a:r>
            <a:r>
              <a:rPr lang="en-US" sz="3600" dirty="0"/>
              <a:t>+ 1.0</a:t>
            </a:r>
            <a:r>
              <a:rPr lang="en-US" sz="3600" dirty="0" smtClean="0"/>
              <a:t>) = 42.0*42.0 [STRICT]</a:t>
            </a:r>
          </a:p>
          <a:p>
            <a:pPr>
              <a:buFont typeface="Wingdings" panose="05000000000000000000" pitchFamily="2" charset="2"/>
              <a:buChar char="Ø"/>
            </a:pPr>
            <a:r>
              <a:rPr lang="en-US" sz="3600" dirty="0"/>
              <a:t>square(</a:t>
            </a:r>
            <a:r>
              <a:rPr lang="en-US" sz="3600" dirty="0" err="1"/>
              <a:t>sys.error</a:t>
            </a:r>
            <a:r>
              <a:rPr lang="en-US" sz="3600" dirty="0"/>
              <a:t>("failure</a:t>
            </a:r>
            <a:r>
              <a:rPr lang="en-US" sz="3600" dirty="0" smtClean="0"/>
              <a:t>")) = Exception!</a:t>
            </a:r>
          </a:p>
          <a:p>
            <a:endParaRPr lang="en-US" sz="3600" dirty="0"/>
          </a:p>
        </p:txBody>
      </p:sp>
    </p:spTree>
    <p:extLst>
      <p:ext uri="{BB962C8B-B14F-4D97-AF65-F5344CB8AC3E}">
        <p14:creationId xmlns:p14="http://schemas.microsoft.com/office/powerpoint/2010/main" val="3656343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But, We are already familiar with Non-Strictness!</a:t>
            </a:r>
            <a:endParaRPr lang="en-US" sz="4000" b="1" dirty="0"/>
          </a:p>
        </p:txBody>
      </p:sp>
      <p:sp>
        <p:nvSpPr>
          <p:cNvPr id="3" name="Content Placeholder 2"/>
          <p:cNvSpPr>
            <a:spLocks noGrp="1"/>
          </p:cNvSpPr>
          <p:nvPr>
            <p:ph idx="1"/>
          </p:nvPr>
        </p:nvSpPr>
        <p:spPr/>
        <p:txBody>
          <a:bodyPr>
            <a:normAutofit/>
          </a:bodyPr>
          <a:lstStyle/>
          <a:p>
            <a:r>
              <a:rPr lang="en-US" sz="2400" dirty="0"/>
              <a:t>The function &amp;&amp; takes two Boolean arguments, but only evaluates </a:t>
            </a:r>
            <a:r>
              <a:rPr lang="en-US" sz="2400" dirty="0" smtClean="0"/>
              <a:t>the second </a:t>
            </a:r>
            <a:r>
              <a:rPr lang="en-US" sz="2400" dirty="0"/>
              <a:t>argument if the first is true:</a:t>
            </a:r>
          </a:p>
          <a:p>
            <a:r>
              <a:rPr lang="en-US" sz="2400" dirty="0" err="1">
                <a:latin typeface="Consolas" panose="020B0609020204030204" pitchFamily="49" charset="0"/>
                <a:cs typeface="Consolas" panose="020B0609020204030204" pitchFamily="49" charset="0"/>
              </a:rPr>
              <a:t>scala</a:t>
            </a:r>
            <a:r>
              <a:rPr lang="en-US" sz="2400" dirty="0">
                <a:latin typeface="Consolas" panose="020B0609020204030204" pitchFamily="49" charset="0"/>
                <a:cs typeface="Consolas" panose="020B0609020204030204" pitchFamily="49" charset="0"/>
              </a:rPr>
              <a:t>&gt; false &amp;&amp; { </a:t>
            </a:r>
            <a:r>
              <a:rPr lang="en-US" sz="2400" dirty="0" err="1">
                <a:latin typeface="Consolas" panose="020B0609020204030204" pitchFamily="49" charset="0"/>
                <a:cs typeface="Consolas" panose="020B0609020204030204" pitchFamily="49" charset="0"/>
              </a:rPr>
              <a:t>println</a:t>
            </a:r>
            <a:r>
              <a:rPr lang="en-US" sz="2400" dirty="0">
                <a:latin typeface="Consolas" panose="020B0609020204030204" pitchFamily="49" charset="0"/>
                <a:cs typeface="Consolas" panose="020B0609020204030204" pitchFamily="49" charset="0"/>
              </a:rPr>
              <a:t>("!!"); true } // does not print anything</a:t>
            </a:r>
          </a:p>
          <a:p>
            <a:r>
              <a:rPr lang="en-US" sz="2400" dirty="0">
                <a:latin typeface="Consolas" panose="020B0609020204030204" pitchFamily="49" charset="0"/>
                <a:cs typeface="Consolas" panose="020B0609020204030204" pitchFamily="49" charset="0"/>
              </a:rPr>
              <a:t>res0: Boolean = false</a:t>
            </a:r>
          </a:p>
          <a:p>
            <a:r>
              <a:rPr lang="en-US" sz="2400" dirty="0"/>
              <a:t>And || only evaluates its second argument if the first is false:</a:t>
            </a:r>
          </a:p>
          <a:p>
            <a:r>
              <a:rPr lang="en-US" sz="2400" dirty="0" err="1">
                <a:latin typeface="Consolas" panose="020B0609020204030204" pitchFamily="49" charset="0"/>
                <a:cs typeface="Consolas" panose="020B0609020204030204" pitchFamily="49" charset="0"/>
              </a:rPr>
              <a:t>scala</a:t>
            </a:r>
            <a:r>
              <a:rPr lang="en-US" sz="2400" dirty="0">
                <a:latin typeface="Consolas" panose="020B0609020204030204" pitchFamily="49" charset="0"/>
                <a:cs typeface="Consolas" panose="020B0609020204030204" pitchFamily="49" charset="0"/>
              </a:rPr>
              <a:t>&gt; true || { </a:t>
            </a:r>
            <a:r>
              <a:rPr lang="en-US" sz="2400" dirty="0" err="1">
                <a:latin typeface="Consolas" panose="020B0609020204030204" pitchFamily="49" charset="0"/>
                <a:cs typeface="Consolas" panose="020B0609020204030204" pitchFamily="49" charset="0"/>
              </a:rPr>
              <a:t>println</a:t>
            </a:r>
            <a:r>
              <a:rPr lang="en-US" sz="2400" dirty="0">
                <a:latin typeface="Consolas" panose="020B0609020204030204" pitchFamily="49" charset="0"/>
                <a:cs typeface="Consolas" panose="020B0609020204030204" pitchFamily="49" charset="0"/>
              </a:rPr>
              <a:t>("!!"); false } // doesn't print anything either</a:t>
            </a:r>
          </a:p>
          <a:p>
            <a:r>
              <a:rPr lang="en-US" sz="2400" dirty="0">
                <a:latin typeface="Consolas" panose="020B0609020204030204" pitchFamily="49" charset="0"/>
                <a:cs typeface="Consolas" panose="020B0609020204030204" pitchFamily="49" charset="0"/>
              </a:rPr>
              <a:t>res1: Boolean = true</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53243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non-strictness</a:t>
            </a:r>
            <a:endParaRPr lang="en-US" dirty="0"/>
          </a:p>
        </p:txBody>
      </p:sp>
      <p:sp>
        <p:nvSpPr>
          <p:cNvPr id="3" name="Content Placeholder 2"/>
          <p:cNvSpPr>
            <a:spLocks noGrp="1"/>
          </p:cNvSpPr>
          <p:nvPr>
            <p:ph idx="1"/>
          </p:nvPr>
        </p:nvSpPr>
        <p:spPr/>
        <p:txBody>
          <a:bodyPr/>
          <a:lstStyle/>
          <a:p>
            <a:pPr algn="ctr"/>
            <a:r>
              <a:rPr lang="en-US" sz="2800" b="1" dirty="0" err="1">
                <a:latin typeface="Consolas" panose="020B0609020204030204" pitchFamily="49" charset="0"/>
                <a:cs typeface="Consolas" panose="020B0609020204030204" pitchFamily="49" charset="0"/>
              </a:rPr>
              <a:t>val</a:t>
            </a:r>
            <a:r>
              <a:rPr lang="en-US" sz="2800" b="1" dirty="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result = </a:t>
            </a:r>
            <a:r>
              <a:rPr lang="en-US" sz="2800" b="1" dirty="0">
                <a:latin typeface="Consolas" panose="020B0609020204030204" pitchFamily="49" charset="0"/>
                <a:cs typeface="Consolas" panose="020B0609020204030204" pitchFamily="49" charset="0"/>
              </a:rPr>
              <a:t>if </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input.isEmpty</a:t>
            </a:r>
            <a:r>
              <a:rPr lang="en-US" sz="2800" dirty="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sys.error</a:t>
            </a:r>
            <a:r>
              <a:rPr lang="en-US" sz="2800" dirty="0">
                <a:latin typeface="Consolas" panose="020B0609020204030204" pitchFamily="49" charset="0"/>
                <a:cs typeface="Consolas" panose="020B0609020204030204" pitchFamily="49" charset="0"/>
              </a:rPr>
              <a:t>("empty input") </a:t>
            </a:r>
            <a:r>
              <a:rPr lang="en-US" sz="2800" b="1" dirty="0">
                <a:latin typeface="Consolas" panose="020B0609020204030204" pitchFamily="49" charset="0"/>
                <a:cs typeface="Consolas" panose="020B0609020204030204" pitchFamily="49" charset="0"/>
              </a:rPr>
              <a:t>else </a:t>
            </a:r>
            <a:r>
              <a:rPr lang="en-US" sz="2800" dirty="0" smtClean="0">
                <a:latin typeface="Consolas" panose="020B0609020204030204" pitchFamily="49" charset="0"/>
                <a:cs typeface="Consolas" panose="020B0609020204030204" pitchFamily="49" charset="0"/>
              </a:rPr>
              <a:t>input</a:t>
            </a:r>
          </a:p>
          <a:p>
            <a:r>
              <a:rPr lang="en-US" sz="2800" dirty="0"/>
              <a:t>This </a:t>
            </a:r>
            <a:r>
              <a:rPr lang="en-US" sz="2800" dirty="0" smtClean="0"/>
              <a:t>‘if’ </a:t>
            </a:r>
            <a:r>
              <a:rPr lang="en-US" sz="2800" dirty="0"/>
              <a:t>function would be </a:t>
            </a:r>
            <a:r>
              <a:rPr lang="en-US" sz="2800" dirty="0" smtClean="0"/>
              <a:t>non-strict, since </a:t>
            </a:r>
            <a:r>
              <a:rPr lang="en-US" sz="2800" dirty="0"/>
              <a:t>it won’t evaluate all of its arguments</a:t>
            </a:r>
            <a:r>
              <a:rPr lang="en-US" sz="2800" dirty="0" smtClean="0"/>
              <a:t>.</a:t>
            </a:r>
          </a:p>
          <a:p>
            <a:r>
              <a:rPr lang="en-US" sz="2800" dirty="0"/>
              <a:t>In Scala, we can write non-strict functions by accepting some of our </a:t>
            </a:r>
            <a:r>
              <a:rPr lang="en-US" sz="2800" dirty="0" smtClean="0"/>
              <a:t>arguments unevaluated</a:t>
            </a:r>
            <a:r>
              <a:rPr lang="en-US" sz="2800" dirty="0"/>
              <a: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0861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137</TotalTime>
  <Words>1923</Words>
  <Application>Microsoft Office PowerPoint</Application>
  <PresentationFormat>Widescreen</PresentationFormat>
  <Paragraphs>189</Paragraphs>
  <Slides>33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Calibri Light</vt:lpstr>
      <vt:lpstr>Consolas</vt:lpstr>
      <vt:lpstr>Courier</vt:lpstr>
      <vt:lpstr>NewBaskerville-Roman</vt:lpstr>
      <vt:lpstr>Wingdings</vt:lpstr>
      <vt:lpstr>Retrospect</vt:lpstr>
      <vt:lpstr>Strictness And Laziness</vt:lpstr>
      <vt:lpstr>What we will cover today?</vt:lpstr>
      <vt:lpstr>Let’s Start with a Program Trace for List</vt:lpstr>
      <vt:lpstr>The catch?</vt:lpstr>
      <vt:lpstr>And….</vt:lpstr>
      <vt:lpstr>First: Let’s Cover some Basics.</vt:lpstr>
      <vt:lpstr>Example : Strict Function</vt:lpstr>
      <vt:lpstr>But, We are already familiar with Non-Strictness!</vt:lpstr>
      <vt:lpstr>+Example: non-strictness</vt:lpstr>
      <vt:lpstr>The Scala, if2[A]: Enters “thunk”</vt:lpstr>
      <vt:lpstr>Cleaner Syntax</vt:lpstr>
      <vt:lpstr>Why Caching? : Example</vt:lpstr>
      <vt:lpstr>Caching the Value: Using lazy keyword!</vt:lpstr>
      <vt:lpstr>Lazy Lists / Streams</vt:lpstr>
      <vt:lpstr>EXAMPLE: Function to optionally extract the head of a Stream</vt:lpstr>
      <vt:lpstr>Memoizing Streams and Avoiding Recomputation</vt:lpstr>
      <vt:lpstr>Smart Constructor: cons</vt:lpstr>
      <vt:lpstr>Smart Constructor: empty</vt:lpstr>
      <vt:lpstr>Helper Function for Inspecting Streams</vt:lpstr>
      <vt:lpstr>Separating Program Description  from Evaluation </vt:lpstr>
      <vt:lpstr>Example(s)</vt:lpstr>
      <vt:lpstr>A Working Example</vt:lpstr>
      <vt:lpstr>exists: Using General  Recursion</vt:lpstr>
      <vt:lpstr>Program trace for Stream: Re-Visited</vt:lpstr>
      <vt:lpstr>Explanation</vt:lpstr>
      <vt:lpstr>Benefits: Memory Usage. </vt:lpstr>
      <vt:lpstr>Infinite Streams and Corecursion</vt:lpstr>
      <vt:lpstr>An Infinite Stream of 1’s</vt:lpstr>
      <vt:lpstr>unfold: A ‘more’ general stream  building function</vt:lpstr>
      <vt:lpstr>Recursive vs. Co-Recursive Function</vt:lpstr>
      <vt:lpstr>Implement hasSubsequence using Laziness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Strictness And Laziness</dc:title>
  <dc:creator>Ankit Bahuguna</dc:creator>
  <cp:lastModifiedBy>Ankit Bahuguna</cp:lastModifiedBy>
  <cp:revision>100</cp:revision>
  <dcterms:created xsi:type="dcterms:W3CDTF">2014-09-10T21:27:00Z</dcterms:created>
  <dcterms:modified xsi:type="dcterms:W3CDTF">2014-09-10T23:44:57Z</dcterms:modified>
</cp:coreProperties>
</file>