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14"/>
  </p:notesMasterIdLst>
  <p:handoutMasterIdLst>
    <p:handoutMasterId r:id="rId15"/>
  </p:handoutMasterIdLst>
  <p:sldIdLst>
    <p:sldId id="257" r:id="rId5"/>
    <p:sldId id="260" r:id="rId6"/>
    <p:sldId id="261" r:id="rId7"/>
    <p:sldId id="262" r:id="rId8"/>
    <p:sldId id="263" r:id="rId9"/>
    <p:sldId id="267" r:id="rId10"/>
    <p:sldId id="264" r:id="rId11"/>
    <p:sldId id="266" r:id="rId12"/>
    <p:sldId id="268" r:id="rId1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4740" autoAdjust="0"/>
  </p:normalViewPr>
  <p:slideViewPr>
    <p:cSldViewPr snapToGrid="0">
      <p:cViewPr varScale="1">
        <p:scale>
          <a:sx n="111" d="100"/>
          <a:sy n="111" d="100"/>
        </p:scale>
        <p:origin x="480" y="96"/>
      </p:cViewPr>
      <p:guideLst>
        <p:guide orient="horz" pos="2160"/>
        <p:guide pos="3840"/>
      </p:guideLst>
    </p:cSldViewPr>
  </p:slideViewPr>
  <p:notesTextViewPr>
    <p:cViewPr>
      <p:scale>
        <a:sx n="3" d="2"/>
        <a:sy n="3" d="2"/>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28/01/2022</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28/01/2022</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28/01/2022</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28/01/2022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28/01/2022</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28/01/2022</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28/01/2022</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28/01/2022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28/01/2022</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28/01/2022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28/01/2022</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28/01/2022</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28/01/2022</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28/01/2022</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br" dirty="0"/>
              <a:t>Marketing </a:t>
            </a:r>
            <a:r>
              <a:rPr lang="pt-br" dirty="0" err="1"/>
              <a:t>campaing</a:t>
            </a:r>
            <a:r>
              <a:rPr lang="pt-br" dirty="0"/>
              <a:t> </a:t>
            </a:r>
            <a:r>
              <a:rPr lang="pt-br" dirty="0" err="1"/>
              <a:t>analysis</a:t>
            </a:r>
            <a:endParaRPr lang="pt-br" dirty="0"/>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br" dirty="0"/>
              <a:t>FILIPE CHAVES DE MACEDO</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INTRODUCTION</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With the objective of helping the marketing department to spend its annual budget in a more assertive way, we made a brief case study based on past campaigns, where we want to know the customers and also some insights that may be useful.</a:t>
            </a:r>
          </a:p>
          <a:p>
            <a:pPr marL="0" indent="0" algn="just">
              <a:buNone/>
            </a:pPr>
            <a:endParaRPr lang="en-US" dirty="0"/>
          </a:p>
          <a:p>
            <a:pPr marL="0" indent="0" algn="just">
              <a:buNone/>
            </a:pPr>
            <a:r>
              <a:rPr lang="en-US" dirty="0"/>
              <a:t>Main topics on the next slides:</a:t>
            </a:r>
          </a:p>
          <a:p>
            <a:pPr algn="just"/>
            <a:r>
              <a:rPr lang="en-US" dirty="0"/>
              <a:t>Past campaigns overview;</a:t>
            </a:r>
          </a:p>
          <a:p>
            <a:pPr algn="just"/>
            <a:r>
              <a:rPr lang="en-US" dirty="0"/>
              <a:t>Customer’s profile;</a:t>
            </a:r>
          </a:p>
          <a:p>
            <a:pPr algn="just"/>
            <a:r>
              <a:rPr lang="en-US" dirty="0"/>
              <a:t>Customer segmentation – RFM;</a:t>
            </a:r>
          </a:p>
          <a:p>
            <a:pPr algn="just"/>
            <a:r>
              <a:rPr lang="en-US" dirty="0"/>
              <a:t>Customer segmentation – Kmeans;</a:t>
            </a:r>
          </a:p>
          <a:p>
            <a:pPr algn="just"/>
            <a:r>
              <a:rPr lang="en-US" dirty="0"/>
              <a:t>Predictive model to improve de campaign’s profit.</a:t>
            </a:r>
          </a:p>
          <a:p>
            <a:pPr algn="just"/>
            <a:endParaRPr lang="en-US" dirty="0"/>
          </a:p>
          <a:p>
            <a:pPr algn="just"/>
            <a:endParaRPr lang="en-US" dirty="0"/>
          </a:p>
          <a:p>
            <a:pPr marL="0" indent="0" algn="just">
              <a:buNone/>
            </a:pPr>
            <a:endParaRPr lang="en-US" dirty="0"/>
          </a:p>
          <a:p>
            <a:pPr algn="just"/>
            <a:endParaRPr lang="pt-BR" dirty="0"/>
          </a:p>
        </p:txBody>
      </p:sp>
    </p:spTree>
    <p:extLst>
      <p:ext uri="{BB962C8B-B14F-4D97-AF65-F5344CB8AC3E}">
        <p14:creationId xmlns:p14="http://schemas.microsoft.com/office/powerpoint/2010/main" val="341276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PAST Campaigns ANALYSIS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Below we can see the graph that shows the rate of positive responses in each campaign already carried out, 2240 responses were analyzed and the campaign with the highest sales conversion rate was the Sample Campaign with a percentage of 15,03%, with this data we can visualize that the effectiveness of the campaigns has been extremely low.</a:t>
            </a:r>
            <a:endParaRPr lang="pt-BR" dirty="0"/>
          </a:p>
        </p:txBody>
      </p:sp>
      <p:sp>
        <p:nvSpPr>
          <p:cNvPr id="6" name="CaixaDeTexto 5">
            <a:extLst>
              <a:ext uri="{FF2B5EF4-FFF2-40B4-BE49-F238E27FC236}">
                <a16:creationId xmlns:a16="http://schemas.microsoft.com/office/drawing/2014/main" id="{5A6EE038-C27D-4A14-824C-8FCB0D0F4B3E}"/>
              </a:ext>
            </a:extLst>
          </p:cNvPr>
          <p:cNvSpPr txBox="1"/>
          <p:nvPr/>
        </p:nvSpPr>
        <p:spPr>
          <a:xfrm>
            <a:off x="6516943" y="3585107"/>
            <a:ext cx="4377952" cy="1831271"/>
          </a:xfrm>
          <a:prstGeom prst="rect">
            <a:avLst/>
          </a:prstGeom>
          <a:noFill/>
        </p:spPr>
        <p:txBody>
          <a:bodyPr wrap="square" rtlCol="0">
            <a:spAutoFit/>
          </a:bodyPr>
          <a:lstStyle/>
          <a:p>
            <a:pPr algn="ctr"/>
            <a:r>
              <a:rPr lang="en-US" sz="2000" cap="all" dirty="0">
                <a:solidFill>
                  <a:srgbClr val="FF0000"/>
                </a:solidFill>
                <a:latin typeface="+mj-lt"/>
                <a:ea typeface="+mj-ea"/>
                <a:cs typeface="+mj-cs"/>
              </a:rPr>
              <a:t>ATTENTION POINT</a:t>
            </a:r>
            <a:r>
              <a:rPr lang="en-US" sz="2800" cap="all" dirty="0">
                <a:solidFill>
                  <a:srgbClr val="FF0000"/>
                </a:solidFill>
                <a:latin typeface="+mj-lt"/>
                <a:ea typeface="+mj-ea"/>
                <a:cs typeface="+mj-cs"/>
              </a:rPr>
              <a:t>:</a:t>
            </a:r>
          </a:p>
          <a:p>
            <a:pPr algn="ctr"/>
            <a:endParaRPr lang="pt-BR" sz="1700" dirty="0">
              <a:solidFill>
                <a:srgbClr val="FF0000"/>
              </a:solidFill>
            </a:endParaRPr>
          </a:p>
          <a:p>
            <a:pPr algn="just"/>
            <a:r>
              <a:rPr lang="pt-BR" sz="1700" dirty="0">
                <a:solidFill>
                  <a:schemeClr val="tx1">
                    <a:lumMod val="75000"/>
                    <a:lumOff val="25000"/>
                  </a:schemeClr>
                </a:solidFill>
              </a:rPr>
              <a:t>	</a:t>
            </a:r>
            <a:r>
              <a:rPr lang="pt-BR" sz="1700" b="1" dirty="0">
                <a:solidFill>
                  <a:schemeClr val="tx1">
                    <a:lumMod val="75000"/>
                    <a:lumOff val="25000"/>
                  </a:schemeClr>
                </a:solidFill>
              </a:rPr>
              <a:t>In </a:t>
            </a:r>
            <a:r>
              <a:rPr lang="pt-BR" sz="1700" b="1" dirty="0" err="1">
                <a:solidFill>
                  <a:schemeClr val="tx1">
                    <a:lumMod val="75000"/>
                    <a:lumOff val="25000"/>
                  </a:schemeClr>
                </a:solidFill>
              </a:rPr>
              <a:t>the</a:t>
            </a:r>
            <a:r>
              <a:rPr lang="pt-BR" sz="1700" b="1" dirty="0">
                <a:solidFill>
                  <a:schemeClr val="tx1">
                    <a:lumMod val="75000"/>
                    <a:lumOff val="25000"/>
                  </a:schemeClr>
                </a:solidFill>
              </a:rPr>
              <a:t> sample </a:t>
            </a:r>
            <a:r>
              <a:rPr lang="en-US" sz="1700" b="1" dirty="0">
                <a:solidFill>
                  <a:schemeClr val="tx1">
                    <a:lumMod val="75000"/>
                    <a:lumOff val="25000"/>
                  </a:schemeClr>
                </a:solidFill>
              </a:rPr>
              <a:t>campaign</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marketing </a:t>
            </a:r>
            <a:r>
              <a:rPr lang="pt-BR" sz="1700" b="1" dirty="0" err="1">
                <a:solidFill>
                  <a:schemeClr val="tx1">
                    <a:lumMod val="75000"/>
                    <a:lumOff val="25000"/>
                  </a:schemeClr>
                </a:solidFill>
              </a:rPr>
              <a:t>department</a:t>
            </a:r>
            <a:r>
              <a:rPr lang="pt-BR" sz="1700" b="1" dirty="0">
                <a:solidFill>
                  <a:schemeClr val="tx1">
                    <a:lumMod val="75000"/>
                    <a:lumOff val="25000"/>
                  </a:schemeClr>
                </a:solidFill>
              </a:rPr>
              <a:t> </a:t>
            </a:r>
            <a:r>
              <a:rPr lang="pt-BR" sz="1700" b="1" dirty="0" err="1">
                <a:solidFill>
                  <a:schemeClr val="tx1">
                    <a:lumMod val="75000"/>
                    <a:lumOff val="25000"/>
                  </a:schemeClr>
                </a:solidFill>
              </a:rPr>
              <a:t>spent</a:t>
            </a:r>
            <a:r>
              <a:rPr lang="pt-BR" sz="1700" b="1" dirty="0">
                <a:solidFill>
                  <a:schemeClr val="tx1">
                    <a:lumMod val="75000"/>
                    <a:lumOff val="25000"/>
                  </a:schemeClr>
                </a:solidFill>
              </a:rPr>
              <a:t> 6.720MU </a:t>
            </a:r>
            <a:r>
              <a:rPr lang="pt-BR" sz="1700" b="1" dirty="0" err="1">
                <a:solidFill>
                  <a:schemeClr val="tx1">
                    <a:lumMod val="75000"/>
                    <a:lumOff val="25000"/>
                  </a:schemeClr>
                </a:solidFill>
              </a:rPr>
              <a:t>and</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revenue</a:t>
            </a:r>
            <a:r>
              <a:rPr lang="pt-BR" sz="1700" b="1" dirty="0">
                <a:solidFill>
                  <a:schemeClr val="tx1">
                    <a:lumMod val="75000"/>
                    <a:lumOff val="25000"/>
                  </a:schemeClr>
                </a:solidFill>
              </a:rPr>
              <a:t> </a:t>
            </a:r>
            <a:r>
              <a:rPr lang="pt-BR" sz="1700" b="1" dirty="0" err="1">
                <a:solidFill>
                  <a:schemeClr val="tx1">
                    <a:lumMod val="75000"/>
                    <a:lumOff val="25000"/>
                  </a:schemeClr>
                </a:solidFill>
              </a:rPr>
              <a:t>generated</a:t>
            </a:r>
            <a:r>
              <a:rPr lang="pt-BR" sz="1700" b="1" dirty="0">
                <a:solidFill>
                  <a:schemeClr val="tx1">
                    <a:lumMod val="75000"/>
                    <a:lumOff val="25000"/>
                  </a:schemeClr>
                </a:solidFill>
              </a:rPr>
              <a:t> </a:t>
            </a:r>
            <a:r>
              <a:rPr lang="pt-BR" sz="1700" b="1" dirty="0" err="1">
                <a:solidFill>
                  <a:schemeClr val="tx1">
                    <a:lumMod val="75000"/>
                    <a:lumOff val="25000"/>
                  </a:schemeClr>
                </a:solidFill>
              </a:rPr>
              <a:t>was</a:t>
            </a:r>
            <a:r>
              <a:rPr lang="pt-BR" sz="1700" b="1" dirty="0">
                <a:solidFill>
                  <a:schemeClr val="tx1">
                    <a:lumMod val="75000"/>
                    <a:lumOff val="25000"/>
                  </a:schemeClr>
                </a:solidFill>
              </a:rPr>
              <a:t> 3.674MU, </a:t>
            </a:r>
            <a:r>
              <a:rPr lang="pt-BR" sz="1700" b="1" dirty="0" err="1">
                <a:solidFill>
                  <a:schemeClr val="tx1">
                    <a:lumMod val="75000"/>
                    <a:lumOff val="25000"/>
                  </a:schemeClr>
                </a:solidFill>
              </a:rPr>
              <a:t>globaly</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campaign</a:t>
            </a:r>
            <a:r>
              <a:rPr lang="pt-BR" sz="1700" b="1" dirty="0">
                <a:solidFill>
                  <a:schemeClr val="tx1">
                    <a:lumMod val="75000"/>
                    <a:lumOff val="25000"/>
                  </a:schemeClr>
                </a:solidFill>
              </a:rPr>
              <a:t> </a:t>
            </a:r>
            <a:r>
              <a:rPr lang="pt-BR" sz="1700" b="1" dirty="0" err="1">
                <a:solidFill>
                  <a:schemeClr val="tx1">
                    <a:lumMod val="75000"/>
                    <a:lumOff val="25000"/>
                  </a:schemeClr>
                </a:solidFill>
              </a:rPr>
              <a:t>had</a:t>
            </a:r>
            <a:r>
              <a:rPr lang="pt-BR" sz="1700" b="1" dirty="0">
                <a:solidFill>
                  <a:schemeClr val="tx1">
                    <a:lumMod val="75000"/>
                    <a:lumOff val="25000"/>
                  </a:schemeClr>
                </a:solidFill>
              </a:rPr>
              <a:t> a </a:t>
            </a:r>
            <a:r>
              <a:rPr lang="pt-BR" sz="1700" b="1" dirty="0" err="1">
                <a:solidFill>
                  <a:schemeClr val="tx1">
                    <a:lumMod val="75000"/>
                    <a:lumOff val="25000"/>
                  </a:schemeClr>
                </a:solidFill>
              </a:rPr>
              <a:t>profit</a:t>
            </a:r>
            <a:r>
              <a:rPr lang="pt-BR" sz="1700" b="1" dirty="0">
                <a:solidFill>
                  <a:schemeClr val="tx1">
                    <a:lumMod val="75000"/>
                    <a:lumOff val="25000"/>
                  </a:schemeClr>
                </a:solidFill>
              </a:rPr>
              <a:t> </a:t>
            </a:r>
            <a:r>
              <a:rPr lang="pt-BR" sz="1700" b="1" dirty="0" err="1">
                <a:solidFill>
                  <a:schemeClr val="tx1">
                    <a:lumMod val="75000"/>
                    <a:lumOff val="25000"/>
                  </a:schemeClr>
                </a:solidFill>
              </a:rPr>
              <a:t>of</a:t>
            </a:r>
            <a:r>
              <a:rPr lang="pt-BR" sz="1700" b="1" dirty="0">
                <a:solidFill>
                  <a:schemeClr val="tx1">
                    <a:lumMod val="75000"/>
                    <a:lumOff val="25000"/>
                  </a:schemeClr>
                </a:solidFill>
              </a:rPr>
              <a:t> </a:t>
            </a:r>
            <a:r>
              <a:rPr lang="pt-BR" sz="1700" b="1" dirty="0">
                <a:solidFill>
                  <a:srgbClr val="FF0000"/>
                </a:solidFill>
              </a:rPr>
              <a:t>-3.046MU</a:t>
            </a:r>
            <a:r>
              <a:rPr lang="pt-BR" sz="1700" b="1" dirty="0">
                <a:solidFill>
                  <a:schemeClr val="tx1">
                    <a:lumMod val="75000"/>
                    <a:lumOff val="25000"/>
                  </a:schemeClr>
                </a:solidFill>
              </a:rPr>
              <a:t>.</a:t>
            </a:r>
            <a:endParaRPr lang="en-US" sz="1700" b="1" dirty="0">
              <a:solidFill>
                <a:schemeClr val="tx1">
                  <a:lumMod val="75000"/>
                  <a:lumOff val="25000"/>
                </a:schemeClr>
              </a:solidFill>
            </a:endParaRPr>
          </a:p>
        </p:txBody>
      </p:sp>
      <p:pic>
        <p:nvPicPr>
          <p:cNvPr id="23" name="Imagem 22">
            <a:extLst>
              <a:ext uri="{FF2B5EF4-FFF2-40B4-BE49-F238E27FC236}">
                <a16:creationId xmlns:a16="http://schemas.microsoft.com/office/drawing/2014/main" id="{219A2A28-1075-4852-96CE-2A6E3B82D36C}"/>
              </a:ext>
            </a:extLst>
          </p:cNvPr>
          <p:cNvPicPr>
            <a:picLocks noChangeAspect="1"/>
          </p:cNvPicPr>
          <p:nvPr/>
        </p:nvPicPr>
        <p:blipFill>
          <a:blip r:embed="rId2"/>
          <a:stretch>
            <a:fillRect/>
          </a:stretch>
        </p:blipFill>
        <p:spPr>
          <a:xfrm>
            <a:off x="451796" y="2529016"/>
            <a:ext cx="5101786" cy="4013087"/>
          </a:xfrm>
          <a:prstGeom prst="rect">
            <a:avLst/>
          </a:prstGeom>
        </p:spPr>
      </p:pic>
    </p:spTree>
    <p:extLst>
      <p:ext uri="{BB962C8B-B14F-4D97-AF65-F5344CB8AC3E}">
        <p14:creationId xmlns:p14="http://schemas.microsoft.com/office/powerpoint/2010/main" val="87575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PROFILE</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Trying to better understand the profile of consumers, who accepted at least one offer in past campaigns, we analyzed the percentage of positive responses taking into account some characteristics that we will see below.</a:t>
            </a:r>
            <a:endParaRPr lang="pt-BR" dirty="0"/>
          </a:p>
        </p:txBody>
      </p:sp>
      <p:sp>
        <p:nvSpPr>
          <p:cNvPr id="23" name="Espaço Reservado para Conteúdo 2">
            <a:extLst>
              <a:ext uri="{FF2B5EF4-FFF2-40B4-BE49-F238E27FC236}">
                <a16:creationId xmlns:a16="http://schemas.microsoft.com/office/drawing/2014/main" id="{8364D5A2-1FE4-4FD5-AE8E-1BD2653C7A12}"/>
              </a:ext>
            </a:extLst>
          </p:cNvPr>
          <p:cNvSpPr txBox="1">
            <a:spLocks/>
          </p:cNvSpPr>
          <p:nvPr/>
        </p:nvSpPr>
        <p:spPr>
          <a:xfrm>
            <a:off x="581192" y="5573618"/>
            <a:ext cx="11029615" cy="822582"/>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dirty="0"/>
              <a:t>	An interesting feature that can be seen with this analysis is that customers who </a:t>
            </a:r>
            <a:r>
              <a:rPr lang="en-US" b="1" dirty="0">
                <a:solidFill>
                  <a:srgbClr val="FF0000"/>
                </a:solidFill>
              </a:rPr>
              <a:t>do not have children or teenagers </a:t>
            </a:r>
            <a:r>
              <a:rPr lang="en-US" dirty="0"/>
              <a:t>at home </a:t>
            </a:r>
            <a:r>
              <a:rPr lang="en-US" b="1" dirty="0">
                <a:solidFill>
                  <a:srgbClr val="FF0000"/>
                </a:solidFill>
              </a:rPr>
              <a:t>accepted offers from past campaigns in a greater proportion </a:t>
            </a:r>
            <a:r>
              <a:rPr lang="en-US" dirty="0"/>
              <a:t>when compared to people who have one or more children or teenagers at home. Which is probably connected with the higher acceptance rate of people </a:t>
            </a:r>
            <a:r>
              <a:rPr lang="en-US" b="1" dirty="0">
                <a:solidFill>
                  <a:srgbClr val="FF0000"/>
                </a:solidFill>
              </a:rPr>
              <a:t>living without a partner</a:t>
            </a:r>
            <a:r>
              <a:rPr lang="en-US" dirty="0"/>
              <a:t>.</a:t>
            </a:r>
            <a:endParaRPr lang="pt-BR" dirty="0"/>
          </a:p>
        </p:txBody>
      </p:sp>
      <p:pic>
        <p:nvPicPr>
          <p:cNvPr id="39" name="Imagem 38">
            <a:extLst>
              <a:ext uri="{FF2B5EF4-FFF2-40B4-BE49-F238E27FC236}">
                <a16:creationId xmlns:a16="http://schemas.microsoft.com/office/drawing/2014/main" id="{59923D5D-A83E-471B-AD85-C10ED42084E3}"/>
              </a:ext>
            </a:extLst>
          </p:cNvPr>
          <p:cNvPicPr>
            <a:picLocks noChangeAspect="1"/>
          </p:cNvPicPr>
          <p:nvPr/>
        </p:nvPicPr>
        <p:blipFill>
          <a:blip r:embed="rId2"/>
          <a:stretch>
            <a:fillRect/>
          </a:stretch>
        </p:blipFill>
        <p:spPr>
          <a:xfrm>
            <a:off x="6541314" y="2032267"/>
            <a:ext cx="4451184" cy="3541351"/>
          </a:xfrm>
          <a:prstGeom prst="rect">
            <a:avLst/>
          </a:prstGeom>
        </p:spPr>
      </p:pic>
      <p:pic>
        <p:nvPicPr>
          <p:cNvPr id="5" name="Imagem 4">
            <a:extLst>
              <a:ext uri="{FF2B5EF4-FFF2-40B4-BE49-F238E27FC236}">
                <a16:creationId xmlns:a16="http://schemas.microsoft.com/office/drawing/2014/main" id="{D07BE3F4-B054-4DDA-98EF-38610D9E46F6}"/>
              </a:ext>
            </a:extLst>
          </p:cNvPr>
          <p:cNvPicPr>
            <a:picLocks noChangeAspect="1"/>
          </p:cNvPicPr>
          <p:nvPr/>
        </p:nvPicPr>
        <p:blipFill>
          <a:blip r:embed="rId3"/>
          <a:stretch>
            <a:fillRect/>
          </a:stretch>
        </p:blipFill>
        <p:spPr>
          <a:xfrm>
            <a:off x="856734" y="2032267"/>
            <a:ext cx="4539049" cy="3541992"/>
          </a:xfrm>
          <a:prstGeom prst="rect">
            <a:avLst/>
          </a:prstGeom>
        </p:spPr>
      </p:pic>
    </p:spTree>
    <p:extLst>
      <p:ext uri="{BB962C8B-B14F-4D97-AF65-F5344CB8AC3E}">
        <p14:creationId xmlns:p14="http://schemas.microsoft.com/office/powerpoint/2010/main" val="401163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PROFILE</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We can see that our </a:t>
            </a:r>
            <a:r>
              <a:rPr lang="en-US" b="1" dirty="0">
                <a:solidFill>
                  <a:srgbClr val="FF0000"/>
                </a:solidFill>
              </a:rPr>
              <a:t>customers who have accepted offers </a:t>
            </a:r>
            <a:r>
              <a:rPr lang="en-US" dirty="0"/>
              <a:t>from previous campaigns, </a:t>
            </a:r>
            <a:r>
              <a:rPr lang="en-US" b="1" dirty="0">
                <a:solidFill>
                  <a:srgbClr val="FF0000"/>
                </a:solidFill>
              </a:rPr>
              <a:t>on average spend more money on our products </a:t>
            </a:r>
            <a:r>
              <a:rPr lang="en-US" dirty="0"/>
              <a:t>when compared to customers who have not. A large part of this spending is located in meat and wine products where customers who accepted a campaign spend on average twice as much when compared to customers who did not accept any campaign.</a:t>
            </a:r>
            <a:endParaRPr lang="pt-BR" dirty="0"/>
          </a:p>
        </p:txBody>
      </p:sp>
      <p:pic>
        <p:nvPicPr>
          <p:cNvPr id="19" name="Imagem 18">
            <a:extLst>
              <a:ext uri="{FF2B5EF4-FFF2-40B4-BE49-F238E27FC236}">
                <a16:creationId xmlns:a16="http://schemas.microsoft.com/office/drawing/2014/main" id="{13079A51-D384-45A7-AF21-6DECBE825D93}"/>
              </a:ext>
            </a:extLst>
          </p:cNvPr>
          <p:cNvPicPr>
            <a:picLocks noChangeAspect="1"/>
          </p:cNvPicPr>
          <p:nvPr/>
        </p:nvPicPr>
        <p:blipFill>
          <a:blip r:embed="rId2"/>
          <a:stretch>
            <a:fillRect/>
          </a:stretch>
        </p:blipFill>
        <p:spPr>
          <a:xfrm>
            <a:off x="694810" y="2640455"/>
            <a:ext cx="5154055" cy="3893565"/>
          </a:xfrm>
          <a:prstGeom prst="rect">
            <a:avLst/>
          </a:prstGeom>
        </p:spPr>
      </p:pic>
      <p:pic>
        <p:nvPicPr>
          <p:cNvPr id="22" name="Imagem 21">
            <a:extLst>
              <a:ext uri="{FF2B5EF4-FFF2-40B4-BE49-F238E27FC236}">
                <a16:creationId xmlns:a16="http://schemas.microsoft.com/office/drawing/2014/main" id="{1DD26F9C-2AC7-4D87-9903-9901C56233F3}"/>
              </a:ext>
            </a:extLst>
          </p:cNvPr>
          <p:cNvPicPr>
            <a:picLocks noChangeAspect="1"/>
          </p:cNvPicPr>
          <p:nvPr/>
        </p:nvPicPr>
        <p:blipFill>
          <a:blip r:embed="rId3"/>
          <a:stretch>
            <a:fillRect/>
          </a:stretch>
        </p:blipFill>
        <p:spPr>
          <a:xfrm>
            <a:off x="6684876" y="2640454"/>
            <a:ext cx="4294373" cy="3893565"/>
          </a:xfrm>
          <a:prstGeom prst="rect">
            <a:avLst/>
          </a:prstGeom>
        </p:spPr>
      </p:pic>
    </p:spTree>
    <p:extLst>
      <p:ext uri="{BB962C8B-B14F-4D97-AF65-F5344CB8AC3E}">
        <p14:creationId xmlns:p14="http://schemas.microsoft.com/office/powerpoint/2010/main" val="267982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In customer segmentation, one of the used methods was the RFM (Recency, Frequency, Monetary) which is based on how recently, how often and how much a customer has purchased, from these three variables the customer receives a score that will define which group he will be allocated to. Where 3 is the score of the best customers group who have purchased more recently, spent more on purchases and bought more often, and 12 the score of the worst customers group who spend less, less frequently and have not purchased for the longest time.</a:t>
            </a:r>
            <a:endParaRPr lang="pt-BR" dirty="0"/>
          </a:p>
        </p:txBody>
      </p:sp>
      <p:graphicFrame>
        <p:nvGraphicFramePr>
          <p:cNvPr id="7" name="Tabela 7">
            <a:extLst>
              <a:ext uri="{FF2B5EF4-FFF2-40B4-BE49-F238E27FC236}">
                <a16:creationId xmlns:a16="http://schemas.microsoft.com/office/drawing/2014/main" id="{7E172946-12D7-41F9-A7A1-82D3CD53303D}"/>
              </a:ext>
            </a:extLst>
          </p:cNvPr>
          <p:cNvGraphicFramePr>
            <a:graphicFrameLocks noGrp="1"/>
          </p:cNvGraphicFramePr>
          <p:nvPr>
            <p:extLst>
              <p:ext uri="{D42A27DB-BD31-4B8C-83A1-F6EECF244321}">
                <p14:modId xmlns:p14="http://schemas.microsoft.com/office/powerpoint/2010/main" val="4293446829"/>
              </p:ext>
            </p:extLst>
          </p:nvPr>
        </p:nvGraphicFramePr>
        <p:xfrm>
          <a:off x="1035595" y="3468849"/>
          <a:ext cx="10120807" cy="1752600"/>
        </p:xfrm>
        <a:graphic>
          <a:graphicData uri="http://schemas.openxmlformats.org/drawingml/2006/table">
            <a:tbl>
              <a:tblPr firstRow="1" bandRow="1">
                <a:tableStyleId>{5C22544A-7EE6-4342-B048-85BDC9FD1C3A}</a:tableStyleId>
              </a:tblPr>
              <a:tblGrid>
                <a:gridCol w="1562803">
                  <a:extLst>
                    <a:ext uri="{9D8B030D-6E8A-4147-A177-3AD203B41FA5}">
                      <a16:colId xmlns:a16="http://schemas.microsoft.com/office/drawing/2014/main" val="2268772107"/>
                    </a:ext>
                  </a:extLst>
                </a:gridCol>
                <a:gridCol w="1142512">
                  <a:extLst>
                    <a:ext uri="{9D8B030D-6E8A-4147-A177-3AD203B41FA5}">
                      <a16:colId xmlns:a16="http://schemas.microsoft.com/office/drawing/2014/main" val="1184297618"/>
                    </a:ext>
                  </a:extLst>
                </a:gridCol>
                <a:gridCol w="1345719">
                  <a:extLst>
                    <a:ext uri="{9D8B030D-6E8A-4147-A177-3AD203B41FA5}">
                      <a16:colId xmlns:a16="http://schemas.microsoft.com/office/drawing/2014/main" val="2801897963"/>
                    </a:ext>
                  </a:extLst>
                </a:gridCol>
                <a:gridCol w="1333871">
                  <a:extLst>
                    <a:ext uri="{9D8B030D-6E8A-4147-A177-3AD203B41FA5}">
                      <a16:colId xmlns:a16="http://schemas.microsoft.com/office/drawing/2014/main" val="94964479"/>
                    </a:ext>
                  </a:extLst>
                </a:gridCol>
                <a:gridCol w="1328468">
                  <a:extLst>
                    <a:ext uri="{9D8B030D-6E8A-4147-A177-3AD203B41FA5}">
                      <a16:colId xmlns:a16="http://schemas.microsoft.com/office/drawing/2014/main" val="2891793350"/>
                    </a:ext>
                  </a:extLst>
                </a:gridCol>
                <a:gridCol w="1345721">
                  <a:extLst>
                    <a:ext uri="{9D8B030D-6E8A-4147-A177-3AD203B41FA5}">
                      <a16:colId xmlns:a16="http://schemas.microsoft.com/office/drawing/2014/main" val="3396614908"/>
                    </a:ext>
                  </a:extLst>
                </a:gridCol>
                <a:gridCol w="1216324">
                  <a:extLst>
                    <a:ext uri="{9D8B030D-6E8A-4147-A177-3AD203B41FA5}">
                      <a16:colId xmlns:a16="http://schemas.microsoft.com/office/drawing/2014/main" val="971049890"/>
                    </a:ext>
                  </a:extLst>
                </a:gridCol>
                <a:gridCol w="845389">
                  <a:extLst>
                    <a:ext uri="{9D8B030D-6E8A-4147-A177-3AD203B41FA5}">
                      <a16:colId xmlns:a16="http://schemas.microsoft.com/office/drawing/2014/main" val="1931934989"/>
                    </a:ext>
                  </a:extLst>
                </a:gridCol>
              </a:tblGrid>
              <a:tr h="370840">
                <a:tc>
                  <a:txBody>
                    <a:bodyPr/>
                    <a:lstStyle/>
                    <a:p>
                      <a:pPr algn="ctr"/>
                      <a:r>
                        <a:rPr lang="en-US" dirty="0"/>
                        <a:t>Customer ID</a:t>
                      </a:r>
                      <a:endParaRPr lang="pt-BR" dirty="0"/>
                    </a:p>
                  </a:txBody>
                  <a:tcPr/>
                </a:tc>
                <a:tc>
                  <a:txBody>
                    <a:bodyPr/>
                    <a:lstStyle/>
                    <a:p>
                      <a:pPr algn="ctr"/>
                      <a:r>
                        <a:rPr lang="en-US" dirty="0"/>
                        <a:t>Recency</a:t>
                      </a:r>
                      <a:endParaRPr lang="pt-BR" dirty="0"/>
                    </a:p>
                  </a:txBody>
                  <a:tcPr/>
                </a:tc>
                <a:tc>
                  <a:txBody>
                    <a:bodyPr/>
                    <a:lstStyle/>
                    <a:p>
                      <a:pPr algn="ctr"/>
                      <a:r>
                        <a:rPr lang="en-US" dirty="0"/>
                        <a:t>Frequency</a:t>
                      </a:r>
                      <a:endParaRPr lang="pt-BR" dirty="0"/>
                    </a:p>
                  </a:txBody>
                  <a:tcPr/>
                </a:tc>
                <a:tc>
                  <a:txBody>
                    <a:bodyPr/>
                    <a:lstStyle/>
                    <a:p>
                      <a:pPr algn="ctr"/>
                      <a:r>
                        <a:rPr lang="en-US" dirty="0"/>
                        <a:t>Amount spent</a:t>
                      </a:r>
                      <a:endParaRPr lang="pt-BR" dirty="0"/>
                    </a:p>
                  </a:txBody>
                  <a:tcPr/>
                </a:tc>
                <a:tc>
                  <a:txBody>
                    <a:bodyPr/>
                    <a:lstStyle/>
                    <a:p>
                      <a:pPr algn="ctr"/>
                      <a:r>
                        <a:rPr lang="en-US" dirty="0"/>
                        <a:t>Recency score</a:t>
                      </a:r>
                      <a:endParaRPr lang="pt-BR" dirty="0"/>
                    </a:p>
                  </a:txBody>
                  <a:tcPr/>
                </a:tc>
                <a:tc>
                  <a:txBody>
                    <a:bodyPr/>
                    <a:lstStyle/>
                    <a:p>
                      <a:pPr algn="ctr"/>
                      <a:r>
                        <a:rPr lang="en-US" dirty="0"/>
                        <a:t>Frequency score</a:t>
                      </a:r>
                      <a:endParaRPr lang="pt-BR" dirty="0"/>
                    </a:p>
                  </a:txBody>
                  <a:tcPr/>
                </a:tc>
                <a:tc>
                  <a:txBody>
                    <a:bodyPr/>
                    <a:lstStyle/>
                    <a:p>
                      <a:pPr algn="ctr"/>
                      <a:r>
                        <a:rPr lang="en-US" dirty="0"/>
                        <a:t>Monetary score</a:t>
                      </a:r>
                      <a:endParaRPr lang="pt-BR" dirty="0"/>
                    </a:p>
                  </a:txBody>
                  <a:tcPr/>
                </a:tc>
                <a:tc>
                  <a:txBody>
                    <a:bodyPr/>
                    <a:lstStyle/>
                    <a:p>
                      <a:pPr algn="ctr"/>
                      <a:r>
                        <a:rPr lang="en-US" dirty="0"/>
                        <a:t>RFM score</a:t>
                      </a:r>
                      <a:endParaRPr lang="pt-BR" dirty="0"/>
                    </a:p>
                  </a:txBody>
                  <a:tcPr/>
                </a:tc>
                <a:extLst>
                  <a:ext uri="{0D108BD9-81ED-4DB2-BD59-A6C34878D82A}">
                    <a16:rowId xmlns:a16="http://schemas.microsoft.com/office/drawing/2014/main" val="1972117189"/>
                  </a:ext>
                </a:extLst>
              </a:tr>
              <a:tr h="370840">
                <a:tc>
                  <a:txBody>
                    <a:bodyPr/>
                    <a:lstStyle/>
                    <a:p>
                      <a:pPr algn="ctr"/>
                      <a:r>
                        <a:rPr lang="pt-BR" dirty="0"/>
                        <a:t>4141</a:t>
                      </a:r>
                    </a:p>
                  </a:txBody>
                  <a:tcPr/>
                </a:tc>
                <a:tc>
                  <a:txBody>
                    <a:bodyPr/>
                    <a:lstStyle/>
                    <a:p>
                      <a:pPr algn="ctr"/>
                      <a:r>
                        <a:rPr lang="en-US" dirty="0"/>
                        <a:t>26</a:t>
                      </a:r>
                      <a:endParaRPr lang="pt-BR" dirty="0"/>
                    </a:p>
                  </a:txBody>
                  <a:tcPr/>
                </a:tc>
                <a:tc>
                  <a:txBody>
                    <a:bodyPr/>
                    <a:lstStyle/>
                    <a:p>
                      <a:pPr algn="ctr"/>
                      <a:r>
                        <a:rPr lang="en-US" dirty="0"/>
                        <a:t>20</a:t>
                      </a:r>
                      <a:endParaRPr lang="pt-BR" dirty="0"/>
                    </a:p>
                  </a:txBody>
                  <a:tcPr/>
                </a:tc>
                <a:tc>
                  <a:txBody>
                    <a:bodyPr/>
                    <a:lstStyle/>
                    <a:p>
                      <a:pPr algn="ctr"/>
                      <a:r>
                        <a:rPr lang="en-US" dirty="0"/>
                        <a:t>776</a:t>
                      </a:r>
                      <a:endParaRPr lang="pt-BR" dirty="0"/>
                    </a:p>
                  </a:txBody>
                  <a:tcPr/>
                </a:tc>
                <a:tc>
                  <a:txBody>
                    <a:bodyPr/>
                    <a:lstStyle/>
                    <a:p>
                      <a:pPr algn="ctr"/>
                      <a:r>
                        <a:rPr lang="en-US" dirty="0"/>
                        <a:t>2</a:t>
                      </a:r>
                      <a:endParaRPr lang="pt-BR" dirty="0"/>
                    </a:p>
                  </a:txBody>
                  <a:tcPr/>
                </a:tc>
                <a:tc>
                  <a:txBody>
                    <a:bodyPr/>
                    <a:lstStyle/>
                    <a:p>
                      <a:pPr algn="ctr"/>
                      <a:r>
                        <a:rPr lang="en-US" dirty="0"/>
                        <a:t>1</a:t>
                      </a:r>
                      <a:endParaRPr lang="pt-BR" dirty="0"/>
                    </a:p>
                  </a:txBody>
                  <a:tcPr/>
                </a:tc>
                <a:tc>
                  <a:txBody>
                    <a:bodyPr/>
                    <a:lstStyle/>
                    <a:p>
                      <a:pPr algn="ctr"/>
                      <a:r>
                        <a:rPr lang="en-US" dirty="0"/>
                        <a:t>2</a:t>
                      </a:r>
                      <a:endParaRPr lang="pt-BR" dirty="0"/>
                    </a:p>
                  </a:txBody>
                  <a:tcPr/>
                </a:tc>
                <a:tc>
                  <a:txBody>
                    <a:bodyPr/>
                    <a:lstStyle/>
                    <a:p>
                      <a:pPr algn="ctr"/>
                      <a:r>
                        <a:rPr lang="en-US" dirty="0"/>
                        <a:t>5</a:t>
                      </a:r>
                      <a:endParaRPr lang="pt-BR" dirty="0"/>
                    </a:p>
                  </a:txBody>
                  <a:tcPr/>
                </a:tc>
                <a:extLst>
                  <a:ext uri="{0D108BD9-81ED-4DB2-BD59-A6C34878D82A}">
                    <a16:rowId xmlns:a16="http://schemas.microsoft.com/office/drawing/2014/main" val="839060998"/>
                  </a:ext>
                </a:extLst>
              </a:tr>
              <a:tr h="370840">
                <a:tc>
                  <a:txBody>
                    <a:bodyPr/>
                    <a:lstStyle/>
                    <a:p>
                      <a:pPr algn="ctr"/>
                      <a:r>
                        <a:rPr lang="pt-BR" sz="1800" b="0" i="0" kern="1200" dirty="0">
                          <a:solidFill>
                            <a:schemeClr val="dk1"/>
                          </a:solidFill>
                          <a:effectLst/>
                          <a:latin typeface="+mn-lt"/>
                          <a:ea typeface="+mn-ea"/>
                          <a:cs typeface="+mn-cs"/>
                        </a:rPr>
                        <a:t>6182</a:t>
                      </a:r>
                      <a:endParaRPr lang="pt-BR" dirty="0"/>
                    </a:p>
                  </a:txBody>
                  <a:tcPr/>
                </a:tc>
                <a:tc>
                  <a:txBody>
                    <a:bodyPr/>
                    <a:lstStyle/>
                    <a:p>
                      <a:pPr algn="ctr"/>
                      <a:r>
                        <a:rPr lang="en-US" dirty="0"/>
                        <a:t>26</a:t>
                      </a:r>
                      <a:endParaRPr lang="pt-BR" dirty="0"/>
                    </a:p>
                  </a:txBody>
                  <a:tcPr/>
                </a:tc>
                <a:tc>
                  <a:txBody>
                    <a:bodyPr/>
                    <a:lstStyle/>
                    <a:p>
                      <a:pPr algn="ctr"/>
                      <a:r>
                        <a:rPr lang="en-US" dirty="0"/>
                        <a:t>6</a:t>
                      </a:r>
                      <a:endParaRPr lang="pt-BR" dirty="0"/>
                    </a:p>
                  </a:txBody>
                  <a:tcPr/>
                </a:tc>
                <a:tc>
                  <a:txBody>
                    <a:bodyPr/>
                    <a:lstStyle/>
                    <a:p>
                      <a:pPr algn="ctr"/>
                      <a:r>
                        <a:rPr lang="en-US" dirty="0"/>
                        <a:t>53</a:t>
                      </a:r>
                      <a:endParaRPr lang="pt-BR" dirty="0"/>
                    </a:p>
                  </a:txBody>
                  <a:tcPr/>
                </a:tc>
                <a:tc>
                  <a:txBody>
                    <a:bodyPr/>
                    <a:lstStyle/>
                    <a:p>
                      <a:pPr algn="ctr"/>
                      <a:r>
                        <a:rPr lang="en-US" dirty="0"/>
                        <a:t>2</a:t>
                      </a:r>
                      <a:endParaRPr lang="pt-BR" dirty="0"/>
                    </a:p>
                  </a:txBody>
                  <a:tcPr/>
                </a:tc>
                <a:tc>
                  <a:txBody>
                    <a:bodyPr/>
                    <a:lstStyle/>
                    <a:p>
                      <a:pPr algn="ctr"/>
                      <a:r>
                        <a:rPr lang="en-US" dirty="0"/>
                        <a:t>4</a:t>
                      </a:r>
                      <a:endParaRPr lang="pt-BR" dirty="0"/>
                    </a:p>
                  </a:txBody>
                  <a:tcPr/>
                </a:tc>
                <a:tc>
                  <a:txBody>
                    <a:bodyPr/>
                    <a:lstStyle/>
                    <a:p>
                      <a:pPr algn="ctr"/>
                      <a:r>
                        <a:rPr lang="en-US" dirty="0"/>
                        <a:t>4</a:t>
                      </a:r>
                      <a:endParaRPr lang="pt-BR" dirty="0"/>
                    </a:p>
                  </a:txBody>
                  <a:tcPr/>
                </a:tc>
                <a:tc>
                  <a:txBody>
                    <a:bodyPr/>
                    <a:lstStyle/>
                    <a:p>
                      <a:pPr algn="ctr"/>
                      <a:r>
                        <a:rPr lang="en-US" dirty="0"/>
                        <a:t>10</a:t>
                      </a:r>
                      <a:endParaRPr lang="pt-BR" dirty="0"/>
                    </a:p>
                  </a:txBody>
                  <a:tcPr/>
                </a:tc>
                <a:extLst>
                  <a:ext uri="{0D108BD9-81ED-4DB2-BD59-A6C34878D82A}">
                    <a16:rowId xmlns:a16="http://schemas.microsoft.com/office/drawing/2014/main" val="712765809"/>
                  </a:ext>
                </a:extLst>
              </a:tr>
              <a:tr h="370840">
                <a:tc>
                  <a:txBody>
                    <a:bodyPr/>
                    <a:lstStyle/>
                    <a:p>
                      <a:pPr algn="ctr"/>
                      <a:r>
                        <a:rPr lang="pt-BR" sz="1800" b="0" i="0" kern="1200" dirty="0">
                          <a:solidFill>
                            <a:schemeClr val="dk1"/>
                          </a:solidFill>
                          <a:effectLst/>
                          <a:latin typeface="+mn-lt"/>
                          <a:ea typeface="+mn-ea"/>
                          <a:cs typeface="+mn-cs"/>
                        </a:rPr>
                        <a:t>5324</a:t>
                      </a:r>
                      <a:endParaRPr lang="pt-BR" dirty="0"/>
                    </a:p>
                  </a:txBody>
                  <a:tcPr/>
                </a:tc>
                <a:tc>
                  <a:txBody>
                    <a:bodyPr/>
                    <a:lstStyle/>
                    <a:p>
                      <a:pPr algn="ctr"/>
                      <a:r>
                        <a:rPr lang="en-US" dirty="0"/>
                        <a:t>94</a:t>
                      </a:r>
                      <a:endParaRPr lang="pt-BR" dirty="0"/>
                    </a:p>
                  </a:txBody>
                  <a:tcPr/>
                </a:tc>
                <a:tc>
                  <a:txBody>
                    <a:bodyPr/>
                    <a:lstStyle/>
                    <a:p>
                      <a:pPr algn="ctr"/>
                      <a:r>
                        <a:rPr lang="en-US" dirty="0"/>
                        <a:t>14</a:t>
                      </a:r>
                      <a:endParaRPr lang="pt-BR" dirty="0"/>
                    </a:p>
                  </a:txBody>
                  <a:tcPr/>
                </a:tc>
                <a:tc>
                  <a:txBody>
                    <a:bodyPr/>
                    <a:lstStyle/>
                    <a:p>
                      <a:pPr algn="ctr"/>
                      <a:r>
                        <a:rPr lang="en-US" dirty="0"/>
                        <a:t>422</a:t>
                      </a:r>
                      <a:endParaRPr lang="pt-BR" dirty="0"/>
                    </a:p>
                  </a:txBody>
                  <a:tcPr/>
                </a:tc>
                <a:tc>
                  <a:txBody>
                    <a:bodyPr/>
                    <a:lstStyle/>
                    <a:p>
                      <a:pPr algn="ctr"/>
                      <a:r>
                        <a:rPr lang="en-US" dirty="0"/>
                        <a:t>4</a:t>
                      </a:r>
                      <a:endParaRPr lang="pt-BR" dirty="0"/>
                    </a:p>
                  </a:txBody>
                  <a:tcPr/>
                </a:tc>
                <a:tc>
                  <a:txBody>
                    <a:bodyPr/>
                    <a:lstStyle/>
                    <a:p>
                      <a:pPr algn="ctr"/>
                      <a:r>
                        <a:rPr lang="en-US" dirty="0"/>
                        <a:t>2</a:t>
                      </a:r>
                      <a:endParaRPr lang="pt-BR" dirty="0"/>
                    </a:p>
                  </a:txBody>
                  <a:tcPr/>
                </a:tc>
                <a:tc>
                  <a:txBody>
                    <a:bodyPr/>
                    <a:lstStyle/>
                    <a:p>
                      <a:pPr algn="ctr"/>
                      <a:r>
                        <a:rPr lang="en-US" dirty="0"/>
                        <a:t>2</a:t>
                      </a:r>
                      <a:endParaRPr lang="pt-BR" dirty="0"/>
                    </a:p>
                  </a:txBody>
                  <a:tcPr/>
                </a:tc>
                <a:tc>
                  <a:txBody>
                    <a:bodyPr/>
                    <a:lstStyle/>
                    <a:p>
                      <a:pPr algn="ctr"/>
                      <a:r>
                        <a:rPr lang="en-US" dirty="0"/>
                        <a:t>8</a:t>
                      </a:r>
                      <a:endParaRPr lang="pt-BR" dirty="0"/>
                    </a:p>
                  </a:txBody>
                  <a:tcPr/>
                </a:tc>
                <a:extLst>
                  <a:ext uri="{0D108BD9-81ED-4DB2-BD59-A6C34878D82A}">
                    <a16:rowId xmlns:a16="http://schemas.microsoft.com/office/drawing/2014/main" val="2127689462"/>
                  </a:ext>
                </a:extLst>
              </a:tr>
            </a:tbl>
          </a:graphicData>
        </a:graphic>
      </p:graphicFrame>
      <p:sp>
        <p:nvSpPr>
          <p:cNvPr id="8" name="CaixaDeTexto 7">
            <a:extLst>
              <a:ext uri="{FF2B5EF4-FFF2-40B4-BE49-F238E27FC236}">
                <a16:creationId xmlns:a16="http://schemas.microsoft.com/office/drawing/2014/main" id="{97B480D1-AE6E-4EFD-B20A-538C8378772A}"/>
              </a:ext>
            </a:extLst>
          </p:cNvPr>
          <p:cNvSpPr txBox="1"/>
          <p:nvPr/>
        </p:nvSpPr>
        <p:spPr>
          <a:xfrm>
            <a:off x="1688756" y="2937934"/>
            <a:ext cx="1024319" cy="353943"/>
          </a:xfrm>
          <a:prstGeom prst="rect">
            <a:avLst/>
          </a:prstGeom>
          <a:noFill/>
        </p:spPr>
        <p:txBody>
          <a:bodyPr wrap="none" rtlCol="0">
            <a:spAutoFit/>
          </a:bodyPr>
          <a:lstStyle/>
          <a:p>
            <a:r>
              <a:rPr lang="en-US" sz="1700" dirty="0">
                <a:solidFill>
                  <a:schemeClr val="tx1">
                    <a:lumMod val="75000"/>
                    <a:lumOff val="25000"/>
                  </a:schemeClr>
                </a:solidFill>
              </a:rPr>
              <a:t>Example:</a:t>
            </a:r>
            <a:endParaRPr lang="pt-BR" sz="1700" dirty="0">
              <a:solidFill>
                <a:schemeClr val="tx1">
                  <a:lumMod val="75000"/>
                  <a:lumOff val="25000"/>
                </a:schemeClr>
              </a:solidFill>
            </a:endParaRPr>
          </a:p>
        </p:txBody>
      </p:sp>
    </p:spTree>
    <p:extLst>
      <p:ext uri="{BB962C8B-B14F-4D97-AF65-F5344CB8AC3E}">
        <p14:creationId xmlns:p14="http://schemas.microsoft.com/office/powerpoint/2010/main" val="266219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With the RFM segmentation were created ten customer groups, from the best(group 3) to the worse(group 12) we included group by group in the campaign analyzing the impact in two main factors the Profit and the ROI. Bellow we can see the results.</a:t>
            </a:r>
            <a:endParaRPr lang="pt-BR" dirty="0"/>
          </a:p>
        </p:txBody>
      </p:sp>
      <p:pic>
        <p:nvPicPr>
          <p:cNvPr id="10" name="Imagem 9">
            <a:extLst>
              <a:ext uri="{FF2B5EF4-FFF2-40B4-BE49-F238E27FC236}">
                <a16:creationId xmlns:a16="http://schemas.microsoft.com/office/drawing/2014/main" id="{135C67B1-D4C5-4898-AA1A-EC8D5F8B4E84}"/>
              </a:ext>
            </a:extLst>
          </p:cNvPr>
          <p:cNvPicPr>
            <a:picLocks noChangeAspect="1"/>
          </p:cNvPicPr>
          <p:nvPr/>
        </p:nvPicPr>
        <p:blipFill>
          <a:blip r:embed="rId2"/>
          <a:stretch>
            <a:fillRect/>
          </a:stretch>
        </p:blipFill>
        <p:spPr>
          <a:xfrm>
            <a:off x="981110" y="2119502"/>
            <a:ext cx="4259324" cy="3295676"/>
          </a:xfrm>
          <a:prstGeom prst="rect">
            <a:avLst/>
          </a:prstGeom>
        </p:spPr>
      </p:pic>
      <p:pic>
        <p:nvPicPr>
          <p:cNvPr id="12" name="Imagem 11">
            <a:extLst>
              <a:ext uri="{FF2B5EF4-FFF2-40B4-BE49-F238E27FC236}">
                <a16:creationId xmlns:a16="http://schemas.microsoft.com/office/drawing/2014/main" id="{67455879-FB70-4DA2-BCC9-640BB451AE2D}"/>
              </a:ext>
            </a:extLst>
          </p:cNvPr>
          <p:cNvPicPr>
            <a:picLocks noChangeAspect="1"/>
          </p:cNvPicPr>
          <p:nvPr/>
        </p:nvPicPr>
        <p:blipFill>
          <a:blip r:embed="rId3"/>
          <a:stretch>
            <a:fillRect/>
          </a:stretch>
        </p:blipFill>
        <p:spPr>
          <a:xfrm>
            <a:off x="6496789" y="2119502"/>
            <a:ext cx="4191524" cy="3295676"/>
          </a:xfrm>
          <a:prstGeom prst="rect">
            <a:avLst/>
          </a:prstGeom>
        </p:spPr>
      </p:pic>
      <p:sp>
        <p:nvSpPr>
          <p:cNvPr id="13" name="Espaço Reservado para Conteúdo 2">
            <a:extLst>
              <a:ext uri="{FF2B5EF4-FFF2-40B4-BE49-F238E27FC236}">
                <a16:creationId xmlns:a16="http://schemas.microsoft.com/office/drawing/2014/main" id="{C4FB89EB-D909-4CF3-B3B0-2DF4CD519667}"/>
              </a:ext>
            </a:extLst>
          </p:cNvPr>
          <p:cNvSpPr txBox="1">
            <a:spLocks/>
          </p:cNvSpPr>
          <p:nvPr/>
        </p:nvSpPr>
        <p:spPr>
          <a:xfrm>
            <a:off x="581192" y="5415178"/>
            <a:ext cx="11029615"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buFontTx/>
              <a:buChar char="-"/>
            </a:pPr>
            <a:r>
              <a:rPr lang="en-US" dirty="0"/>
              <a:t>We can see that if we include just the groups with scores </a:t>
            </a:r>
            <a:r>
              <a:rPr lang="en-US" b="1" dirty="0">
                <a:solidFill>
                  <a:srgbClr val="FF0000"/>
                </a:solidFill>
              </a:rPr>
              <a:t>3</a:t>
            </a:r>
            <a:r>
              <a:rPr lang="en-US" b="1" dirty="0"/>
              <a:t> </a:t>
            </a:r>
            <a:r>
              <a:rPr lang="en-US" dirty="0"/>
              <a:t>and</a:t>
            </a:r>
            <a:r>
              <a:rPr lang="en-US" b="1" dirty="0"/>
              <a:t> </a:t>
            </a:r>
            <a:r>
              <a:rPr lang="en-US" b="1" dirty="0">
                <a:solidFill>
                  <a:srgbClr val="FF0000"/>
                </a:solidFill>
              </a:rPr>
              <a:t>4</a:t>
            </a:r>
            <a:r>
              <a:rPr lang="en-US" b="1" dirty="0"/>
              <a:t> </a:t>
            </a:r>
            <a:r>
              <a:rPr lang="en-US" dirty="0"/>
              <a:t>in the campaign we can reach our best profit in </a:t>
            </a:r>
            <a:r>
              <a:rPr lang="en-US" b="1" dirty="0">
                <a:solidFill>
                  <a:srgbClr val="FF0000"/>
                </a:solidFill>
              </a:rPr>
              <a:t>224MU</a:t>
            </a:r>
            <a:r>
              <a:rPr lang="en-US" dirty="0">
                <a:solidFill>
                  <a:schemeClr val="tx1"/>
                </a:solidFill>
              </a:rPr>
              <a:t>.</a:t>
            </a:r>
          </a:p>
          <a:p>
            <a:pPr algn="just">
              <a:lnSpc>
                <a:spcPct val="100000"/>
              </a:lnSpc>
              <a:buFontTx/>
              <a:buChar char="-"/>
            </a:pPr>
            <a:r>
              <a:rPr lang="en-US" dirty="0"/>
              <a:t>The best ROI of </a:t>
            </a:r>
            <a:r>
              <a:rPr lang="en-US" b="1" dirty="0">
                <a:solidFill>
                  <a:srgbClr val="FF0000"/>
                </a:solidFill>
              </a:rPr>
              <a:t>53,6%</a:t>
            </a:r>
            <a:r>
              <a:rPr lang="en-US" dirty="0"/>
              <a:t> is when we have just the customers with score </a:t>
            </a:r>
            <a:r>
              <a:rPr lang="en-US" b="1" dirty="0">
                <a:solidFill>
                  <a:srgbClr val="FF0000"/>
                </a:solidFill>
              </a:rPr>
              <a:t>3</a:t>
            </a:r>
            <a:r>
              <a:rPr lang="en-US" dirty="0"/>
              <a:t> being contacted, this occurs because this group has the best buying per contact rate.</a:t>
            </a:r>
            <a:endParaRPr lang="pt-BR" dirty="0"/>
          </a:p>
        </p:txBody>
      </p:sp>
    </p:spTree>
    <p:extLst>
      <p:ext uri="{BB962C8B-B14F-4D97-AF65-F5344CB8AC3E}">
        <p14:creationId xmlns:p14="http://schemas.microsoft.com/office/powerpoint/2010/main" val="233818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Bellow we can see the table with all the data including campaign costs, sold gadgets and revenue.</a:t>
            </a:r>
            <a:endParaRPr lang="pt-BR" dirty="0"/>
          </a:p>
        </p:txBody>
      </p:sp>
      <p:graphicFrame>
        <p:nvGraphicFramePr>
          <p:cNvPr id="4" name="Tabela 4">
            <a:extLst>
              <a:ext uri="{FF2B5EF4-FFF2-40B4-BE49-F238E27FC236}">
                <a16:creationId xmlns:a16="http://schemas.microsoft.com/office/drawing/2014/main" id="{F86F0A2C-E435-4DAC-853C-F6B0868001F6}"/>
              </a:ext>
            </a:extLst>
          </p:cNvPr>
          <p:cNvGraphicFramePr>
            <a:graphicFrameLocks noGrp="1"/>
          </p:cNvGraphicFramePr>
          <p:nvPr>
            <p:extLst>
              <p:ext uri="{D42A27DB-BD31-4B8C-83A1-F6EECF244321}">
                <p14:modId xmlns:p14="http://schemas.microsoft.com/office/powerpoint/2010/main" val="1085966707"/>
              </p:ext>
            </p:extLst>
          </p:nvPr>
        </p:nvGraphicFramePr>
        <p:xfrm>
          <a:off x="1786065" y="2041301"/>
          <a:ext cx="8619867" cy="3505330"/>
        </p:xfrm>
        <a:graphic>
          <a:graphicData uri="http://schemas.openxmlformats.org/drawingml/2006/table">
            <a:tbl>
              <a:tblPr firstRow="1" bandRow="1">
                <a:tableStyleId>{5C22544A-7EE6-4342-B048-85BDC9FD1C3A}</a:tableStyleId>
              </a:tblPr>
              <a:tblGrid>
                <a:gridCol w="957763">
                  <a:extLst>
                    <a:ext uri="{9D8B030D-6E8A-4147-A177-3AD203B41FA5}">
                      <a16:colId xmlns:a16="http://schemas.microsoft.com/office/drawing/2014/main" val="114632110"/>
                    </a:ext>
                  </a:extLst>
                </a:gridCol>
                <a:gridCol w="957763">
                  <a:extLst>
                    <a:ext uri="{9D8B030D-6E8A-4147-A177-3AD203B41FA5}">
                      <a16:colId xmlns:a16="http://schemas.microsoft.com/office/drawing/2014/main" val="1255091777"/>
                    </a:ext>
                  </a:extLst>
                </a:gridCol>
                <a:gridCol w="957763">
                  <a:extLst>
                    <a:ext uri="{9D8B030D-6E8A-4147-A177-3AD203B41FA5}">
                      <a16:colId xmlns:a16="http://schemas.microsoft.com/office/drawing/2014/main" val="1285048858"/>
                    </a:ext>
                  </a:extLst>
                </a:gridCol>
                <a:gridCol w="957763">
                  <a:extLst>
                    <a:ext uri="{9D8B030D-6E8A-4147-A177-3AD203B41FA5}">
                      <a16:colId xmlns:a16="http://schemas.microsoft.com/office/drawing/2014/main" val="703868818"/>
                    </a:ext>
                  </a:extLst>
                </a:gridCol>
                <a:gridCol w="957763">
                  <a:extLst>
                    <a:ext uri="{9D8B030D-6E8A-4147-A177-3AD203B41FA5}">
                      <a16:colId xmlns:a16="http://schemas.microsoft.com/office/drawing/2014/main" val="2865480466"/>
                    </a:ext>
                  </a:extLst>
                </a:gridCol>
                <a:gridCol w="957763">
                  <a:extLst>
                    <a:ext uri="{9D8B030D-6E8A-4147-A177-3AD203B41FA5}">
                      <a16:colId xmlns:a16="http://schemas.microsoft.com/office/drawing/2014/main" val="3654702531"/>
                    </a:ext>
                  </a:extLst>
                </a:gridCol>
                <a:gridCol w="957763">
                  <a:extLst>
                    <a:ext uri="{9D8B030D-6E8A-4147-A177-3AD203B41FA5}">
                      <a16:colId xmlns:a16="http://schemas.microsoft.com/office/drawing/2014/main" val="2451266449"/>
                    </a:ext>
                  </a:extLst>
                </a:gridCol>
                <a:gridCol w="957763">
                  <a:extLst>
                    <a:ext uri="{9D8B030D-6E8A-4147-A177-3AD203B41FA5}">
                      <a16:colId xmlns:a16="http://schemas.microsoft.com/office/drawing/2014/main" val="3639110286"/>
                    </a:ext>
                  </a:extLst>
                </a:gridCol>
                <a:gridCol w="957763">
                  <a:extLst>
                    <a:ext uri="{9D8B030D-6E8A-4147-A177-3AD203B41FA5}">
                      <a16:colId xmlns:a16="http://schemas.microsoft.com/office/drawing/2014/main" val="4028796748"/>
                    </a:ext>
                  </a:extLst>
                </a:gridCol>
              </a:tblGrid>
              <a:tr h="310909">
                <a:tc>
                  <a:txBody>
                    <a:bodyPr/>
                    <a:lstStyle/>
                    <a:p>
                      <a:pPr algn="ctr"/>
                      <a:r>
                        <a:rPr lang="en-US" sz="1000" dirty="0"/>
                        <a:t>RFM Score</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Contacted customers</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Group Profit</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3</a:t>
                      </a:r>
                      <a:endParaRPr lang="pt-BR" sz="1000" dirty="0"/>
                    </a:p>
                  </a:txBody>
                  <a:tcPr/>
                </a:tc>
                <a:tc>
                  <a:txBody>
                    <a:bodyPr/>
                    <a:lstStyle/>
                    <a:p>
                      <a:pPr algn="ctr"/>
                      <a:r>
                        <a:rPr lang="en-US" sz="1000" dirty="0"/>
                        <a:t>74</a:t>
                      </a:r>
                      <a:endParaRPr lang="pt-BR" sz="1000" dirty="0"/>
                    </a:p>
                  </a:txBody>
                  <a:tcPr/>
                </a:tc>
                <a:tc>
                  <a:txBody>
                    <a:bodyPr/>
                    <a:lstStyle/>
                    <a:p>
                      <a:pPr algn="ctr"/>
                      <a:r>
                        <a:rPr lang="en-US" sz="1000" dirty="0"/>
                        <a:t>74</a:t>
                      </a:r>
                      <a:endParaRPr lang="pt-BR" sz="1000" dirty="0"/>
                    </a:p>
                  </a:txBody>
                  <a:tcPr/>
                </a:tc>
                <a:tc>
                  <a:txBody>
                    <a:bodyPr/>
                    <a:lstStyle/>
                    <a:p>
                      <a:pPr algn="ctr"/>
                      <a:r>
                        <a:rPr lang="en-US" sz="1000" dirty="0"/>
                        <a:t>222</a:t>
                      </a:r>
                      <a:endParaRPr lang="pt-BR" sz="1000" dirty="0"/>
                    </a:p>
                  </a:txBody>
                  <a:tcPr/>
                </a:tc>
                <a:tc>
                  <a:txBody>
                    <a:bodyPr/>
                    <a:lstStyle/>
                    <a:p>
                      <a:pPr algn="ctr"/>
                      <a:r>
                        <a:rPr lang="en-US" sz="1000" dirty="0"/>
                        <a:t>31</a:t>
                      </a:r>
                      <a:endParaRPr lang="pt-BR" sz="1000" dirty="0"/>
                    </a:p>
                  </a:txBody>
                  <a:tcPr/>
                </a:tc>
                <a:tc>
                  <a:txBody>
                    <a:bodyPr/>
                    <a:lstStyle/>
                    <a:p>
                      <a:pPr algn="ctr"/>
                      <a:r>
                        <a:rPr lang="en-US" sz="1000" dirty="0"/>
                        <a:t>341</a:t>
                      </a:r>
                      <a:endParaRPr lang="pt-BR" sz="1000" dirty="0"/>
                    </a:p>
                  </a:txBody>
                  <a:tcPr/>
                </a:tc>
                <a:tc>
                  <a:txBody>
                    <a:bodyPr/>
                    <a:lstStyle/>
                    <a:p>
                      <a:pPr algn="ctr"/>
                      <a:r>
                        <a:rPr lang="en-US" sz="1000" dirty="0"/>
                        <a:t>119</a:t>
                      </a:r>
                      <a:endParaRPr lang="pt-BR" sz="1000" dirty="0"/>
                    </a:p>
                  </a:txBody>
                  <a:tcPr/>
                </a:tc>
                <a:tc>
                  <a:txBody>
                    <a:bodyPr/>
                    <a:lstStyle/>
                    <a:p>
                      <a:pPr algn="ctr"/>
                      <a:r>
                        <a:rPr lang="en-US" sz="1000" dirty="0"/>
                        <a:t>119</a:t>
                      </a:r>
                      <a:endParaRPr lang="pt-BR" sz="1000" dirty="0"/>
                    </a:p>
                  </a:txBody>
                  <a:tcPr/>
                </a:tc>
                <a:tc>
                  <a:txBody>
                    <a:bodyPr/>
                    <a:lstStyle/>
                    <a:p>
                      <a:pPr algn="ctr"/>
                      <a:r>
                        <a:rPr lang="en-US" sz="1000" dirty="0"/>
                        <a:t>53,6</a:t>
                      </a:r>
                      <a:endParaRPr lang="pt-BR" sz="1000" dirty="0"/>
                    </a:p>
                  </a:txBody>
                  <a:tcPr/>
                </a:tc>
                <a:extLst>
                  <a:ext uri="{0D108BD9-81ED-4DB2-BD59-A6C34878D82A}">
                    <a16:rowId xmlns:a16="http://schemas.microsoft.com/office/drawing/2014/main" val="2884584074"/>
                  </a:ext>
                </a:extLst>
              </a:tr>
              <a:tr h="310909">
                <a:tc>
                  <a:txBody>
                    <a:bodyPr/>
                    <a:lstStyle/>
                    <a:p>
                      <a:pPr algn="ctr"/>
                      <a:r>
                        <a:rPr lang="en-US" sz="1000" dirty="0"/>
                        <a:t>4</a:t>
                      </a:r>
                      <a:endParaRPr lang="pt-BR" sz="1000" dirty="0"/>
                    </a:p>
                  </a:txBody>
                  <a:tcPr/>
                </a:tc>
                <a:tc>
                  <a:txBody>
                    <a:bodyPr/>
                    <a:lstStyle/>
                    <a:p>
                      <a:pPr algn="ctr"/>
                      <a:r>
                        <a:rPr lang="en-US" sz="1000" dirty="0"/>
                        <a:t>207</a:t>
                      </a:r>
                      <a:endParaRPr lang="pt-BR" sz="1000" dirty="0"/>
                    </a:p>
                  </a:txBody>
                  <a:tcPr/>
                </a:tc>
                <a:tc>
                  <a:txBody>
                    <a:bodyPr/>
                    <a:lstStyle/>
                    <a:p>
                      <a:pPr algn="ctr"/>
                      <a:r>
                        <a:rPr lang="en-US" sz="1000" dirty="0"/>
                        <a:t>281</a:t>
                      </a:r>
                      <a:endParaRPr lang="pt-BR" sz="1000" dirty="0"/>
                    </a:p>
                  </a:txBody>
                  <a:tcPr/>
                </a:tc>
                <a:tc>
                  <a:txBody>
                    <a:bodyPr/>
                    <a:lstStyle/>
                    <a:p>
                      <a:pPr algn="ctr"/>
                      <a:r>
                        <a:rPr lang="en-US" sz="1000" dirty="0"/>
                        <a:t>843</a:t>
                      </a:r>
                      <a:endParaRPr lang="pt-BR" sz="1000" dirty="0"/>
                    </a:p>
                  </a:txBody>
                  <a:tcPr/>
                </a:tc>
                <a:tc>
                  <a:txBody>
                    <a:bodyPr/>
                    <a:lstStyle/>
                    <a:p>
                      <a:pPr algn="ctr"/>
                      <a:r>
                        <a:rPr lang="en-US" sz="1000" dirty="0"/>
                        <a:t>97</a:t>
                      </a:r>
                      <a:endParaRPr lang="pt-BR" sz="1000" dirty="0"/>
                    </a:p>
                  </a:txBody>
                  <a:tcPr/>
                </a:tc>
                <a:tc>
                  <a:txBody>
                    <a:bodyPr/>
                    <a:lstStyle/>
                    <a:p>
                      <a:pPr algn="ctr"/>
                      <a:r>
                        <a:rPr lang="en-US" sz="1000" dirty="0"/>
                        <a:t>1067</a:t>
                      </a:r>
                      <a:endParaRPr lang="pt-BR" sz="1000" dirty="0"/>
                    </a:p>
                  </a:txBody>
                  <a:tcPr/>
                </a:tc>
                <a:tc>
                  <a:txBody>
                    <a:bodyPr/>
                    <a:lstStyle/>
                    <a:p>
                      <a:pPr algn="ctr"/>
                      <a:r>
                        <a:rPr lang="en-US" sz="1000" dirty="0"/>
                        <a:t>105</a:t>
                      </a:r>
                      <a:endParaRPr lang="pt-BR" sz="1000" dirty="0"/>
                    </a:p>
                  </a:txBody>
                  <a:tcPr/>
                </a:tc>
                <a:tc>
                  <a:txBody>
                    <a:bodyPr/>
                    <a:lstStyle/>
                    <a:p>
                      <a:pPr algn="ctr"/>
                      <a:r>
                        <a:rPr lang="en-US" sz="1000" dirty="0"/>
                        <a:t>224</a:t>
                      </a:r>
                      <a:endParaRPr lang="pt-BR" sz="1000" dirty="0"/>
                    </a:p>
                  </a:txBody>
                  <a:tcPr/>
                </a:tc>
                <a:tc>
                  <a:txBody>
                    <a:bodyPr/>
                    <a:lstStyle/>
                    <a:p>
                      <a:pPr algn="ctr"/>
                      <a:r>
                        <a:rPr lang="en-US" sz="1000" dirty="0"/>
                        <a:t>26,57</a:t>
                      </a:r>
                      <a:endParaRPr lang="pt-BR" sz="1000" dirty="0"/>
                    </a:p>
                  </a:txBody>
                  <a:tcPr/>
                </a:tc>
                <a:extLst>
                  <a:ext uri="{0D108BD9-81ED-4DB2-BD59-A6C34878D82A}">
                    <a16:rowId xmlns:a16="http://schemas.microsoft.com/office/drawing/2014/main" val="837419484"/>
                  </a:ext>
                </a:extLst>
              </a:tr>
              <a:tr h="310909">
                <a:tc>
                  <a:txBody>
                    <a:bodyPr/>
                    <a:lstStyle/>
                    <a:p>
                      <a:pPr algn="ctr"/>
                      <a:r>
                        <a:rPr lang="en-US" sz="1000" dirty="0"/>
                        <a:t>5</a:t>
                      </a:r>
                      <a:endParaRPr lang="pt-BR" sz="1000" dirty="0"/>
                    </a:p>
                  </a:txBody>
                  <a:tcPr/>
                </a:tc>
                <a:tc>
                  <a:txBody>
                    <a:bodyPr/>
                    <a:lstStyle/>
                    <a:p>
                      <a:pPr algn="ctr"/>
                      <a:r>
                        <a:rPr lang="en-US" sz="1000" dirty="0"/>
                        <a:t>257</a:t>
                      </a:r>
                      <a:endParaRPr lang="pt-BR" sz="1000" dirty="0"/>
                    </a:p>
                  </a:txBody>
                  <a:tcPr/>
                </a:tc>
                <a:tc>
                  <a:txBody>
                    <a:bodyPr/>
                    <a:lstStyle/>
                    <a:p>
                      <a:pPr algn="ctr"/>
                      <a:r>
                        <a:rPr lang="en-US" sz="1000" dirty="0"/>
                        <a:t>538</a:t>
                      </a:r>
                      <a:endParaRPr lang="pt-BR" sz="1000" dirty="0"/>
                    </a:p>
                  </a:txBody>
                  <a:tcPr/>
                </a:tc>
                <a:tc>
                  <a:txBody>
                    <a:bodyPr/>
                    <a:lstStyle/>
                    <a:p>
                      <a:pPr algn="ctr"/>
                      <a:r>
                        <a:rPr lang="en-US" sz="1000" dirty="0"/>
                        <a:t>1614</a:t>
                      </a:r>
                      <a:endParaRPr lang="pt-BR" sz="1000" dirty="0"/>
                    </a:p>
                  </a:txBody>
                  <a:tcPr/>
                </a:tc>
                <a:tc>
                  <a:txBody>
                    <a:bodyPr/>
                    <a:lstStyle/>
                    <a:p>
                      <a:pPr algn="ctr"/>
                      <a:r>
                        <a:rPr lang="en-US" sz="1000" dirty="0"/>
                        <a:t>157</a:t>
                      </a:r>
                      <a:endParaRPr lang="pt-BR" sz="1000" dirty="0"/>
                    </a:p>
                  </a:txBody>
                  <a:tcPr/>
                </a:tc>
                <a:tc>
                  <a:txBody>
                    <a:bodyPr/>
                    <a:lstStyle/>
                    <a:p>
                      <a:pPr algn="ctr"/>
                      <a:r>
                        <a:rPr lang="en-US" sz="1000" dirty="0"/>
                        <a:t>1727</a:t>
                      </a:r>
                      <a:endParaRPr lang="pt-BR" sz="1000" dirty="0"/>
                    </a:p>
                  </a:txBody>
                  <a:tcPr/>
                </a:tc>
                <a:tc>
                  <a:txBody>
                    <a:bodyPr/>
                    <a:lstStyle/>
                    <a:p>
                      <a:pPr algn="ctr"/>
                      <a:r>
                        <a:rPr lang="en-US" sz="1000" dirty="0">
                          <a:solidFill>
                            <a:srgbClr val="FF0000"/>
                          </a:solidFill>
                        </a:rPr>
                        <a:t>-111</a:t>
                      </a:r>
                      <a:endParaRPr lang="pt-BR" sz="1000" dirty="0">
                        <a:solidFill>
                          <a:srgbClr val="FF0000"/>
                        </a:solidFill>
                      </a:endParaRPr>
                    </a:p>
                  </a:txBody>
                  <a:tcPr/>
                </a:tc>
                <a:tc>
                  <a:txBody>
                    <a:bodyPr/>
                    <a:lstStyle/>
                    <a:p>
                      <a:pPr algn="ctr"/>
                      <a:r>
                        <a:rPr lang="en-US" sz="1000" dirty="0"/>
                        <a:t>113</a:t>
                      </a:r>
                      <a:endParaRPr lang="pt-BR" sz="1000" dirty="0"/>
                    </a:p>
                  </a:txBody>
                  <a:tcPr/>
                </a:tc>
                <a:tc>
                  <a:txBody>
                    <a:bodyPr/>
                    <a:lstStyle/>
                    <a:p>
                      <a:pPr algn="ctr"/>
                      <a:r>
                        <a:rPr lang="en-US" sz="1000" dirty="0"/>
                        <a:t>7</a:t>
                      </a:r>
                      <a:endParaRPr lang="pt-BR" sz="1000" dirty="0"/>
                    </a:p>
                  </a:txBody>
                  <a:tcPr/>
                </a:tc>
                <a:extLst>
                  <a:ext uri="{0D108BD9-81ED-4DB2-BD59-A6C34878D82A}">
                    <a16:rowId xmlns:a16="http://schemas.microsoft.com/office/drawing/2014/main" val="1206114342"/>
                  </a:ext>
                </a:extLst>
              </a:tr>
              <a:tr h="310909">
                <a:tc>
                  <a:txBody>
                    <a:bodyPr/>
                    <a:lstStyle/>
                    <a:p>
                      <a:pPr algn="ctr"/>
                      <a:r>
                        <a:rPr lang="en-US" sz="1000" dirty="0"/>
                        <a:t>6</a:t>
                      </a:r>
                      <a:endParaRPr lang="pt-BR" sz="1000" dirty="0"/>
                    </a:p>
                  </a:txBody>
                  <a:tcPr/>
                </a:tc>
                <a:tc>
                  <a:txBody>
                    <a:bodyPr/>
                    <a:lstStyle/>
                    <a:p>
                      <a:pPr algn="ctr"/>
                      <a:r>
                        <a:rPr lang="en-US" sz="1000" dirty="0"/>
                        <a:t>302</a:t>
                      </a:r>
                      <a:endParaRPr lang="pt-BR" sz="1000" dirty="0"/>
                    </a:p>
                  </a:txBody>
                  <a:tcPr/>
                </a:tc>
                <a:tc>
                  <a:txBody>
                    <a:bodyPr/>
                    <a:lstStyle/>
                    <a:p>
                      <a:pPr algn="ctr"/>
                      <a:r>
                        <a:rPr lang="en-US" sz="1000" dirty="0"/>
                        <a:t>840</a:t>
                      </a:r>
                      <a:endParaRPr lang="pt-BR" sz="1000" dirty="0"/>
                    </a:p>
                  </a:txBody>
                  <a:tcPr/>
                </a:tc>
                <a:tc>
                  <a:txBody>
                    <a:bodyPr/>
                    <a:lstStyle/>
                    <a:p>
                      <a:pPr algn="ctr"/>
                      <a:r>
                        <a:rPr lang="en-US" sz="1000" dirty="0"/>
                        <a:t>2520</a:t>
                      </a:r>
                      <a:endParaRPr lang="pt-BR" sz="1000" dirty="0"/>
                    </a:p>
                  </a:txBody>
                  <a:tcPr/>
                </a:tc>
                <a:tc>
                  <a:txBody>
                    <a:bodyPr/>
                    <a:lstStyle/>
                    <a:p>
                      <a:pPr algn="ctr"/>
                      <a:r>
                        <a:rPr lang="en-US" sz="1000" dirty="0"/>
                        <a:t>207</a:t>
                      </a:r>
                      <a:endParaRPr lang="pt-BR" sz="1000" dirty="0"/>
                    </a:p>
                  </a:txBody>
                  <a:tcPr/>
                </a:tc>
                <a:tc>
                  <a:txBody>
                    <a:bodyPr/>
                    <a:lstStyle/>
                    <a:p>
                      <a:pPr algn="ctr"/>
                      <a:r>
                        <a:rPr lang="en-US" sz="1000" dirty="0"/>
                        <a:t>2277</a:t>
                      </a:r>
                      <a:endParaRPr lang="pt-BR" sz="1000" dirty="0"/>
                    </a:p>
                  </a:txBody>
                  <a:tcPr/>
                </a:tc>
                <a:tc>
                  <a:txBody>
                    <a:bodyPr/>
                    <a:lstStyle/>
                    <a:p>
                      <a:pPr algn="ctr"/>
                      <a:r>
                        <a:rPr lang="en-US" sz="1000" dirty="0">
                          <a:solidFill>
                            <a:srgbClr val="FF0000"/>
                          </a:solidFill>
                        </a:rPr>
                        <a:t>-356</a:t>
                      </a:r>
                      <a:endParaRPr lang="pt-BR" sz="1000" dirty="0">
                        <a:solidFill>
                          <a:srgbClr val="FF0000"/>
                        </a:solidFill>
                      </a:endParaRPr>
                    </a:p>
                  </a:txBody>
                  <a:tcPr/>
                </a:tc>
                <a:tc>
                  <a:txBody>
                    <a:bodyPr/>
                    <a:lstStyle/>
                    <a:p>
                      <a:pPr algn="ctr"/>
                      <a:r>
                        <a:rPr lang="en-US" sz="1000" dirty="0">
                          <a:solidFill>
                            <a:srgbClr val="FF0000"/>
                          </a:solidFill>
                        </a:rPr>
                        <a:t>-243</a:t>
                      </a:r>
                      <a:endParaRPr lang="pt-BR" sz="1000" dirty="0">
                        <a:solidFill>
                          <a:srgbClr val="FF0000"/>
                        </a:solidFill>
                      </a:endParaRPr>
                    </a:p>
                  </a:txBody>
                  <a:tcPr/>
                </a:tc>
                <a:tc>
                  <a:txBody>
                    <a:bodyPr/>
                    <a:lstStyle/>
                    <a:p>
                      <a:pPr algn="ctr"/>
                      <a:r>
                        <a:rPr lang="en-US" sz="1000" dirty="0">
                          <a:solidFill>
                            <a:srgbClr val="FF0000"/>
                          </a:solidFill>
                        </a:rPr>
                        <a:t>-9,64</a:t>
                      </a:r>
                      <a:endParaRPr lang="pt-BR" sz="1000" dirty="0">
                        <a:solidFill>
                          <a:srgbClr val="FF0000"/>
                        </a:solidFill>
                      </a:endParaRPr>
                    </a:p>
                  </a:txBody>
                  <a:tcPr/>
                </a:tc>
                <a:extLst>
                  <a:ext uri="{0D108BD9-81ED-4DB2-BD59-A6C34878D82A}">
                    <a16:rowId xmlns:a16="http://schemas.microsoft.com/office/drawing/2014/main" val="2063114966"/>
                  </a:ext>
                </a:extLst>
              </a:tr>
              <a:tr h="310909">
                <a:tc>
                  <a:txBody>
                    <a:bodyPr/>
                    <a:lstStyle/>
                    <a:p>
                      <a:pPr algn="ctr"/>
                      <a:r>
                        <a:rPr lang="en-US" sz="1000" dirty="0"/>
                        <a:t>7</a:t>
                      </a:r>
                      <a:endParaRPr lang="pt-BR" sz="1000" dirty="0"/>
                    </a:p>
                  </a:txBody>
                  <a:tcPr/>
                </a:tc>
                <a:tc>
                  <a:txBody>
                    <a:bodyPr/>
                    <a:lstStyle/>
                    <a:p>
                      <a:pPr algn="ctr"/>
                      <a:r>
                        <a:rPr lang="en-US" sz="1000" dirty="0"/>
                        <a:t>305</a:t>
                      </a:r>
                      <a:endParaRPr lang="pt-BR" sz="1000" dirty="0"/>
                    </a:p>
                  </a:txBody>
                  <a:tcPr/>
                </a:tc>
                <a:tc>
                  <a:txBody>
                    <a:bodyPr/>
                    <a:lstStyle/>
                    <a:p>
                      <a:pPr algn="ctr"/>
                      <a:r>
                        <a:rPr lang="en-US" sz="1000" dirty="0"/>
                        <a:t>1145</a:t>
                      </a:r>
                      <a:endParaRPr lang="pt-BR" sz="1000" dirty="0"/>
                    </a:p>
                  </a:txBody>
                  <a:tcPr/>
                </a:tc>
                <a:tc>
                  <a:txBody>
                    <a:bodyPr/>
                    <a:lstStyle/>
                    <a:p>
                      <a:pPr algn="ctr"/>
                      <a:r>
                        <a:rPr lang="en-US" sz="1000" dirty="0"/>
                        <a:t>3435</a:t>
                      </a:r>
                      <a:endParaRPr lang="pt-BR" sz="1000" dirty="0"/>
                    </a:p>
                  </a:txBody>
                  <a:tcPr/>
                </a:tc>
                <a:tc>
                  <a:txBody>
                    <a:bodyPr/>
                    <a:lstStyle/>
                    <a:p>
                      <a:pPr algn="ctr"/>
                      <a:r>
                        <a:rPr lang="en-US" sz="1000" dirty="0"/>
                        <a:t>252</a:t>
                      </a:r>
                      <a:endParaRPr lang="pt-BR" sz="1000" dirty="0"/>
                    </a:p>
                  </a:txBody>
                  <a:tcPr/>
                </a:tc>
                <a:tc>
                  <a:txBody>
                    <a:bodyPr/>
                    <a:lstStyle/>
                    <a:p>
                      <a:pPr algn="ctr"/>
                      <a:r>
                        <a:rPr lang="en-US" sz="1000" dirty="0"/>
                        <a:t>2772</a:t>
                      </a:r>
                      <a:endParaRPr lang="pt-BR" sz="1000" dirty="0"/>
                    </a:p>
                  </a:txBody>
                  <a:tcPr/>
                </a:tc>
                <a:tc>
                  <a:txBody>
                    <a:bodyPr/>
                    <a:lstStyle/>
                    <a:p>
                      <a:pPr algn="ctr"/>
                      <a:r>
                        <a:rPr lang="en-US" sz="1000" dirty="0">
                          <a:solidFill>
                            <a:srgbClr val="FF0000"/>
                          </a:solidFill>
                        </a:rPr>
                        <a:t>-420</a:t>
                      </a:r>
                      <a:endParaRPr lang="pt-BR" sz="1000" dirty="0">
                        <a:solidFill>
                          <a:srgbClr val="FF0000"/>
                        </a:solidFill>
                      </a:endParaRPr>
                    </a:p>
                  </a:txBody>
                  <a:tcPr/>
                </a:tc>
                <a:tc>
                  <a:txBody>
                    <a:bodyPr/>
                    <a:lstStyle/>
                    <a:p>
                      <a:pPr algn="ctr"/>
                      <a:r>
                        <a:rPr lang="en-US" sz="1000" dirty="0">
                          <a:solidFill>
                            <a:srgbClr val="FF0000"/>
                          </a:solidFill>
                        </a:rPr>
                        <a:t>-663</a:t>
                      </a:r>
                      <a:endParaRPr lang="pt-BR" sz="1000" dirty="0">
                        <a:solidFill>
                          <a:srgbClr val="FF0000"/>
                        </a:solidFill>
                      </a:endParaRPr>
                    </a:p>
                  </a:txBody>
                  <a:tcPr/>
                </a:tc>
                <a:tc>
                  <a:txBody>
                    <a:bodyPr/>
                    <a:lstStyle/>
                    <a:p>
                      <a:pPr algn="ctr"/>
                      <a:r>
                        <a:rPr lang="en-US" sz="1000" dirty="0">
                          <a:solidFill>
                            <a:srgbClr val="FF0000"/>
                          </a:solidFill>
                        </a:rPr>
                        <a:t>-19,3</a:t>
                      </a:r>
                      <a:endParaRPr lang="pt-BR" sz="1000" dirty="0">
                        <a:solidFill>
                          <a:srgbClr val="FF0000"/>
                        </a:solidFill>
                      </a:endParaRPr>
                    </a:p>
                  </a:txBody>
                  <a:tcPr/>
                </a:tc>
                <a:extLst>
                  <a:ext uri="{0D108BD9-81ED-4DB2-BD59-A6C34878D82A}">
                    <a16:rowId xmlns:a16="http://schemas.microsoft.com/office/drawing/2014/main" val="2911582853"/>
                  </a:ext>
                </a:extLst>
              </a:tr>
              <a:tr h="310909">
                <a:tc>
                  <a:txBody>
                    <a:bodyPr/>
                    <a:lstStyle/>
                    <a:p>
                      <a:pPr algn="ctr"/>
                      <a:r>
                        <a:rPr lang="en-US" sz="1000" dirty="0"/>
                        <a:t>8</a:t>
                      </a:r>
                      <a:endParaRPr lang="pt-BR" sz="1000" dirty="0"/>
                    </a:p>
                  </a:txBody>
                  <a:tcPr/>
                </a:tc>
                <a:tc>
                  <a:txBody>
                    <a:bodyPr/>
                    <a:lstStyle/>
                    <a:p>
                      <a:pPr algn="ctr"/>
                      <a:r>
                        <a:rPr lang="en-US" sz="1000" dirty="0"/>
                        <a:t>223</a:t>
                      </a:r>
                      <a:endParaRPr lang="pt-BR" sz="1000" dirty="0"/>
                    </a:p>
                  </a:txBody>
                  <a:tcPr/>
                </a:tc>
                <a:tc>
                  <a:txBody>
                    <a:bodyPr/>
                    <a:lstStyle/>
                    <a:p>
                      <a:pPr algn="ctr"/>
                      <a:r>
                        <a:rPr lang="en-US" sz="1000" dirty="0"/>
                        <a:t>1368</a:t>
                      </a:r>
                      <a:endParaRPr lang="pt-BR" sz="1000" dirty="0"/>
                    </a:p>
                  </a:txBody>
                  <a:tcPr/>
                </a:tc>
                <a:tc>
                  <a:txBody>
                    <a:bodyPr/>
                    <a:lstStyle/>
                    <a:p>
                      <a:pPr algn="ctr"/>
                      <a:r>
                        <a:rPr lang="en-US" sz="1000" dirty="0"/>
                        <a:t>1404</a:t>
                      </a:r>
                      <a:endParaRPr lang="pt-BR" sz="1000" dirty="0"/>
                    </a:p>
                  </a:txBody>
                  <a:tcPr/>
                </a:tc>
                <a:tc>
                  <a:txBody>
                    <a:bodyPr/>
                    <a:lstStyle/>
                    <a:p>
                      <a:pPr algn="ctr"/>
                      <a:r>
                        <a:rPr lang="en-US" sz="1000" dirty="0"/>
                        <a:t>285</a:t>
                      </a:r>
                      <a:endParaRPr lang="pt-BR" sz="1000" dirty="0"/>
                    </a:p>
                  </a:txBody>
                  <a:tcPr/>
                </a:tc>
                <a:tc>
                  <a:txBody>
                    <a:bodyPr/>
                    <a:lstStyle/>
                    <a:p>
                      <a:pPr algn="ctr"/>
                      <a:r>
                        <a:rPr lang="en-US" sz="1000" dirty="0"/>
                        <a:t>3135</a:t>
                      </a:r>
                      <a:endParaRPr lang="pt-BR" sz="1000" dirty="0"/>
                    </a:p>
                  </a:txBody>
                  <a:tcPr/>
                </a:tc>
                <a:tc>
                  <a:txBody>
                    <a:bodyPr/>
                    <a:lstStyle/>
                    <a:p>
                      <a:pPr algn="ctr"/>
                      <a:r>
                        <a:rPr lang="en-US" sz="1000" dirty="0">
                          <a:solidFill>
                            <a:srgbClr val="FF0000"/>
                          </a:solidFill>
                        </a:rPr>
                        <a:t>-306</a:t>
                      </a:r>
                      <a:endParaRPr lang="pt-BR" sz="1000" dirty="0">
                        <a:solidFill>
                          <a:srgbClr val="FF0000"/>
                        </a:solidFill>
                      </a:endParaRPr>
                    </a:p>
                  </a:txBody>
                  <a:tcPr/>
                </a:tc>
                <a:tc>
                  <a:txBody>
                    <a:bodyPr/>
                    <a:lstStyle/>
                    <a:p>
                      <a:pPr algn="ctr"/>
                      <a:r>
                        <a:rPr lang="en-US" sz="1000" dirty="0">
                          <a:solidFill>
                            <a:srgbClr val="FF0000"/>
                          </a:solidFill>
                        </a:rPr>
                        <a:t>-969</a:t>
                      </a:r>
                      <a:endParaRPr lang="pt-BR" sz="1000" dirty="0">
                        <a:solidFill>
                          <a:srgbClr val="FF0000"/>
                        </a:solidFill>
                      </a:endParaRPr>
                    </a:p>
                  </a:txBody>
                  <a:tcPr/>
                </a:tc>
                <a:tc>
                  <a:txBody>
                    <a:bodyPr/>
                    <a:lstStyle/>
                    <a:p>
                      <a:pPr algn="ctr"/>
                      <a:r>
                        <a:rPr lang="en-US" sz="1000" dirty="0">
                          <a:solidFill>
                            <a:srgbClr val="FF0000"/>
                          </a:solidFill>
                        </a:rPr>
                        <a:t>-23,61</a:t>
                      </a:r>
                      <a:endParaRPr lang="pt-BR" sz="1000" dirty="0">
                        <a:solidFill>
                          <a:srgbClr val="FF0000"/>
                        </a:solidFill>
                      </a:endParaRPr>
                    </a:p>
                  </a:txBody>
                  <a:tcPr/>
                </a:tc>
                <a:extLst>
                  <a:ext uri="{0D108BD9-81ED-4DB2-BD59-A6C34878D82A}">
                    <a16:rowId xmlns:a16="http://schemas.microsoft.com/office/drawing/2014/main" val="141864928"/>
                  </a:ext>
                </a:extLst>
              </a:tr>
              <a:tr h="310909">
                <a:tc>
                  <a:txBody>
                    <a:bodyPr/>
                    <a:lstStyle/>
                    <a:p>
                      <a:pPr algn="ctr"/>
                      <a:r>
                        <a:rPr lang="en-US" sz="1000" dirty="0"/>
                        <a:t>9</a:t>
                      </a:r>
                      <a:endParaRPr lang="pt-BR" sz="1000" dirty="0"/>
                    </a:p>
                  </a:txBody>
                  <a:tcPr/>
                </a:tc>
                <a:tc>
                  <a:txBody>
                    <a:bodyPr/>
                    <a:lstStyle/>
                    <a:p>
                      <a:pPr algn="ctr"/>
                      <a:r>
                        <a:rPr lang="en-US" sz="1000" dirty="0"/>
                        <a:t>270</a:t>
                      </a:r>
                      <a:endParaRPr lang="pt-BR" sz="1000" dirty="0"/>
                    </a:p>
                  </a:txBody>
                  <a:tcPr/>
                </a:tc>
                <a:tc>
                  <a:txBody>
                    <a:bodyPr/>
                    <a:lstStyle/>
                    <a:p>
                      <a:pPr algn="ctr"/>
                      <a:r>
                        <a:rPr lang="en-US" sz="1000" dirty="0"/>
                        <a:t>1638</a:t>
                      </a:r>
                      <a:endParaRPr lang="pt-BR" sz="1000" dirty="0"/>
                    </a:p>
                  </a:txBody>
                  <a:tcPr/>
                </a:tc>
                <a:tc>
                  <a:txBody>
                    <a:bodyPr/>
                    <a:lstStyle/>
                    <a:p>
                      <a:pPr algn="ctr"/>
                      <a:r>
                        <a:rPr lang="en-US" sz="1000" dirty="0"/>
                        <a:t>4914</a:t>
                      </a:r>
                      <a:endParaRPr lang="pt-BR" sz="1000" dirty="0"/>
                    </a:p>
                  </a:txBody>
                  <a:tcPr/>
                </a:tc>
                <a:tc>
                  <a:txBody>
                    <a:bodyPr/>
                    <a:lstStyle/>
                    <a:p>
                      <a:pPr algn="ctr"/>
                      <a:r>
                        <a:rPr lang="en-US" sz="1000" dirty="0"/>
                        <a:t>312</a:t>
                      </a:r>
                      <a:endParaRPr lang="pt-BR" sz="1000" dirty="0"/>
                    </a:p>
                  </a:txBody>
                  <a:tcPr/>
                </a:tc>
                <a:tc>
                  <a:txBody>
                    <a:bodyPr/>
                    <a:lstStyle/>
                    <a:p>
                      <a:pPr algn="ctr"/>
                      <a:r>
                        <a:rPr lang="en-US" sz="1000" dirty="0"/>
                        <a:t>3432</a:t>
                      </a:r>
                      <a:endParaRPr lang="pt-BR" sz="1000" dirty="0"/>
                    </a:p>
                  </a:txBody>
                  <a:tcPr/>
                </a:tc>
                <a:tc>
                  <a:txBody>
                    <a:bodyPr/>
                    <a:lstStyle/>
                    <a:p>
                      <a:pPr algn="ctr"/>
                      <a:r>
                        <a:rPr lang="en-US" sz="1000" dirty="0">
                          <a:solidFill>
                            <a:srgbClr val="FF0000"/>
                          </a:solidFill>
                        </a:rPr>
                        <a:t>-513</a:t>
                      </a:r>
                      <a:endParaRPr lang="pt-BR" sz="1000" dirty="0">
                        <a:solidFill>
                          <a:srgbClr val="FF0000"/>
                        </a:solidFill>
                      </a:endParaRPr>
                    </a:p>
                  </a:txBody>
                  <a:tcPr/>
                </a:tc>
                <a:tc>
                  <a:txBody>
                    <a:bodyPr/>
                    <a:lstStyle/>
                    <a:p>
                      <a:pPr algn="ctr"/>
                      <a:r>
                        <a:rPr lang="en-US" sz="1000" dirty="0">
                          <a:solidFill>
                            <a:srgbClr val="FF0000"/>
                          </a:solidFill>
                        </a:rPr>
                        <a:t>-1482</a:t>
                      </a:r>
                      <a:endParaRPr lang="pt-BR" sz="1000" dirty="0">
                        <a:solidFill>
                          <a:srgbClr val="FF0000"/>
                        </a:solidFill>
                      </a:endParaRPr>
                    </a:p>
                  </a:txBody>
                  <a:tcPr/>
                </a:tc>
                <a:tc>
                  <a:txBody>
                    <a:bodyPr/>
                    <a:lstStyle/>
                    <a:p>
                      <a:pPr algn="ctr"/>
                      <a:r>
                        <a:rPr lang="en-US" sz="1000" dirty="0">
                          <a:solidFill>
                            <a:srgbClr val="FF0000"/>
                          </a:solidFill>
                        </a:rPr>
                        <a:t>-30,16</a:t>
                      </a:r>
                      <a:endParaRPr lang="pt-BR" sz="1000" dirty="0">
                        <a:solidFill>
                          <a:srgbClr val="FF0000"/>
                        </a:solidFill>
                      </a:endParaRPr>
                    </a:p>
                  </a:txBody>
                  <a:tcPr/>
                </a:tc>
                <a:extLst>
                  <a:ext uri="{0D108BD9-81ED-4DB2-BD59-A6C34878D82A}">
                    <a16:rowId xmlns:a16="http://schemas.microsoft.com/office/drawing/2014/main" val="2769838869"/>
                  </a:ext>
                </a:extLst>
              </a:tr>
              <a:tr h="310909">
                <a:tc>
                  <a:txBody>
                    <a:bodyPr/>
                    <a:lstStyle/>
                    <a:p>
                      <a:pPr algn="ctr"/>
                      <a:r>
                        <a:rPr lang="en-US" sz="1000" dirty="0"/>
                        <a:t>10</a:t>
                      </a:r>
                      <a:endParaRPr lang="pt-BR" sz="1000" dirty="0"/>
                    </a:p>
                  </a:txBody>
                  <a:tcPr/>
                </a:tc>
                <a:tc>
                  <a:txBody>
                    <a:bodyPr/>
                    <a:lstStyle/>
                    <a:p>
                      <a:pPr algn="ctr"/>
                      <a:r>
                        <a:rPr lang="en-US" sz="1000" dirty="0"/>
                        <a:t>294</a:t>
                      </a:r>
                      <a:endParaRPr lang="pt-BR" sz="1000" dirty="0"/>
                    </a:p>
                  </a:txBody>
                  <a:tcPr/>
                </a:tc>
                <a:tc>
                  <a:txBody>
                    <a:bodyPr/>
                    <a:lstStyle/>
                    <a:p>
                      <a:pPr algn="ctr"/>
                      <a:r>
                        <a:rPr lang="en-US" sz="1000" dirty="0"/>
                        <a:t>1932</a:t>
                      </a:r>
                      <a:endParaRPr lang="pt-BR" sz="1000" dirty="0"/>
                    </a:p>
                  </a:txBody>
                  <a:tcPr/>
                </a:tc>
                <a:tc>
                  <a:txBody>
                    <a:bodyPr/>
                    <a:lstStyle/>
                    <a:p>
                      <a:pPr algn="ctr"/>
                      <a:r>
                        <a:rPr lang="en-US" sz="1000" dirty="0"/>
                        <a:t>5796</a:t>
                      </a:r>
                      <a:endParaRPr lang="pt-BR" sz="1000" dirty="0"/>
                    </a:p>
                  </a:txBody>
                  <a:tcPr/>
                </a:tc>
                <a:tc>
                  <a:txBody>
                    <a:bodyPr/>
                    <a:lstStyle/>
                    <a:p>
                      <a:pPr algn="ctr"/>
                      <a:r>
                        <a:rPr lang="en-US" sz="1000" dirty="0"/>
                        <a:t>327</a:t>
                      </a:r>
                      <a:endParaRPr lang="pt-BR" sz="1000" dirty="0"/>
                    </a:p>
                  </a:txBody>
                  <a:tcPr/>
                </a:tc>
                <a:tc>
                  <a:txBody>
                    <a:bodyPr/>
                    <a:lstStyle/>
                    <a:p>
                      <a:pPr algn="ctr"/>
                      <a:r>
                        <a:rPr lang="en-US" sz="1000" dirty="0"/>
                        <a:t>3597</a:t>
                      </a:r>
                      <a:endParaRPr lang="pt-BR" sz="1000" dirty="0"/>
                    </a:p>
                  </a:txBody>
                  <a:tcPr/>
                </a:tc>
                <a:tc>
                  <a:txBody>
                    <a:bodyPr/>
                    <a:lstStyle/>
                    <a:p>
                      <a:pPr algn="ctr"/>
                      <a:r>
                        <a:rPr lang="en-US" sz="1000" dirty="0">
                          <a:solidFill>
                            <a:srgbClr val="FF0000"/>
                          </a:solidFill>
                        </a:rPr>
                        <a:t>-717</a:t>
                      </a:r>
                      <a:endParaRPr lang="pt-BR" sz="1000" dirty="0">
                        <a:solidFill>
                          <a:srgbClr val="FF0000"/>
                        </a:solidFill>
                      </a:endParaRPr>
                    </a:p>
                  </a:txBody>
                  <a:tcPr/>
                </a:tc>
                <a:tc>
                  <a:txBody>
                    <a:bodyPr/>
                    <a:lstStyle/>
                    <a:p>
                      <a:pPr algn="ctr"/>
                      <a:r>
                        <a:rPr lang="en-US" sz="1000" dirty="0">
                          <a:solidFill>
                            <a:srgbClr val="FF0000"/>
                          </a:solidFill>
                        </a:rPr>
                        <a:t>-2199</a:t>
                      </a:r>
                      <a:endParaRPr lang="pt-BR" sz="1000" dirty="0">
                        <a:solidFill>
                          <a:srgbClr val="FF0000"/>
                        </a:solidFill>
                      </a:endParaRPr>
                    </a:p>
                  </a:txBody>
                  <a:tcPr/>
                </a:tc>
                <a:tc>
                  <a:txBody>
                    <a:bodyPr/>
                    <a:lstStyle/>
                    <a:p>
                      <a:pPr algn="ctr"/>
                      <a:r>
                        <a:rPr lang="en-US" sz="1000" dirty="0">
                          <a:solidFill>
                            <a:srgbClr val="FF0000"/>
                          </a:solidFill>
                        </a:rPr>
                        <a:t>-37,94</a:t>
                      </a:r>
                      <a:endParaRPr lang="pt-BR" sz="1000" dirty="0">
                        <a:solidFill>
                          <a:srgbClr val="FF0000"/>
                        </a:solidFill>
                      </a:endParaRPr>
                    </a:p>
                  </a:txBody>
                  <a:tcPr/>
                </a:tc>
                <a:extLst>
                  <a:ext uri="{0D108BD9-81ED-4DB2-BD59-A6C34878D82A}">
                    <a16:rowId xmlns:a16="http://schemas.microsoft.com/office/drawing/2014/main" val="3148265735"/>
                  </a:ext>
                </a:extLst>
              </a:tr>
              <a:tr h="310909">
                <a:tc>
                  <a:txBody>
                    <a:bodyPr/>
                    <a:lstStyle/>
                    <a:p>
                      <a:pPr algn="ctr"/>
                      <a:r>
                        <a:rPr lang="en-US" sz="1000" dirty="0"/>
                        <a:t>11</a:t>
                      </a:r>
                      <a:endParaRPr lang="pt-BR" sz="1000" dirty="0"/>
                    </a:p>
                  </a:txBody>
                  <a:tcPr/>
                </a:tc>
                <a:tc>
                  <a:txBody>
                    <a:bodyPr/>
                    <a:lstStyle/>
                    <a:p>
                      <a:pPr algn="ctr"/>
                      <a:r>
                        <a:rPr lang="en-US" sz="1000" dirty="0"/>
                        <a:t>163</a:t>
                      </a:r>
                      <a:endParaRPr lang="pt-BR" sz="1000" dirty="0"/>
                    </a:p>
                  </a:txBody>
                  <a:tcPr/>
                </a:tc>
                <a:tc>
                  <a:txBody>
                    <a:bodyPr/>
                    <a:lstStyle/>
                    <a:p>
                      <a:pPr algn="ctr"/>
                      <a:r>
                        <a:rPr lang="en-US" sz="1000" dirty="0"/>
                        <a:t>2095</a:t>
                      </a:r>
                      <a:endParaRPr lang="pt-BR" sz="1000" dirty="0"/>
                    </a:p>
                  </a:txBody>
                  <a:tcPr/>
                </a:tc>
                <a:tc>
                  <a:txBody>
                    <a:bodyPr/>
                    <a:lstStyle/>
                    <a:p>
                      <a:pPr algn="ctr"/>
                      <a:r>
                        <a:rPr lang="en-US" sz="1000" dirty="0"/>
                        <a:t>6285</a:t>
                      </a:r>
                      <a:endParaRPr lang="pt-BR" sz="1000" dirty="0"/>
                    </a:p>
                  </a:txBody>
                  <a:tcPr/>
                </a:tc>
                <a:tc>
                  <a:txBody>
                    <a:bodyPr/>
                    <a:lstStyle/>
                    <a:p>
                      <a:pPr algn="ctr"/>
                      <a:r>
                        <a:rPr lang="en-US" sz="1000" dirty="0"/>
                        <a:t>332</a:t>
                      </a:r>
                      <a:endParaRPr lang="pt-BR" sz="1000" dirty="0"/>
                    </a:p>
                  </a:txBody>
                  <a:tcPr/>
                </a:tc>
                <a:tc>
                  <a:txBody>
                    <a:bodyPr/>
                    <a:lstStyle/>
                    <a:p>
                      <a:pPr algn="ctr"/>
                      <a:r>
                        <a:rPr lang="en-US" sz="1000" dirty="0"/>
                        <a:t>3652</a:t>
                      </a:r>
                      <a:endParaRPr lang="pt-BR" sz="1000" dirty="0"/>
                    </a:p>
                  </a:txBody>
                  <a:tcPr/>
                </a:tc>
                <a:tc>
                  <a:txBody>
                    <a:bodyPr/>
                    <a:lstStyle/>
                    <a:p>
                      <a:pPr algn="ctr"/>
                      <a:r>
                        <a:rPr lang="en-US" sz="1000" dirty="0">
                          <a:solidFill>
                            <a:srgbClr val="FF0000"/>
                          </a:solidFill>
                        </a:rPr>
                        <a:t>-434</a:t>
                      </a:r>
                      <a:endParaRPr lang="pt-BR" sz="1000" dirty="0">
                        <a:solidFill>
                          <a:srgbClr val="FF0000"/>
                        </a:solidFill>
                      </a:endParaRPr>
                    </a:p>
                  </a:txBody>
                  <a:tcPr/>
                </a:tc>
                <a:tc>
                  <a:txBody>
                    <a:bodyPr/>
                    <a:lstStyle/>
                    <a:p>
                      <a:pPr algn="ctr"/>
                      <a:r>
                        <a:rPr lang="en-US" sz="1000" dirty="0">
                          <a:solidFill>
                            <a:srgbClr val="FF0000"/>
                          </a:solidFill>
                        </a:rPr>
                        <a:t>-2633</a:t>
                      </a:r>
                      <a:endParaRPr lang="pt-BR" sz="1000" dirty="0">
                        <a:solidFill>
                          <a:srgbClr val="FF0000"/>
                        </a:solidFill>
                      </a:endParaRPr>
                    </a:p>
                  </a:txBody>
                  <a:tcPr/>
                </a:tc>
                <a:tc>
                  <a:txBody>
                    <a:bodyPr/>
                    <a:lstStyle/>
                    <a:p>
                      <a:pPr algn="ctr"/>
                      <a:r>
                        <a:rPr lang="en-US" sz="1000" dirty="0">
                          <a:solidFill>
                            <a:srgbClr val="FF0000"/>
                          </a:solidFill>
                        </a:rPr>
                        <a:t>-41,89</a:t>
                      </a:r>
                      <a:endParaRPr lang="pt-BR" sz="1000" dirty="0">
                        <a:solidFill>
                          <a:srgbClr val="FF0000"/>
                        </a:solidFill>
                      </a:endParaRPr>
                    </a:p>
                  </a:txBody>
                  <a:tcPr/>
                </a:tc>
                <a:extLst>
                  <a:ext uri="{0D108BD9-81ED-4DB2-BD59-A6C34878D82A}">
                    <a16:rowId xmlns:a16="http://schemas.microsoft.com/office/drawing/2014/main" val="1698868860"/>
                  </a:ext>
                </a:extLst>
              </a:tr>
              <a:tr h="310909">
                <a:tc>
                  <a:txBody>
                    <a:bodyPr/>
                    <a:lstStyle/>
                    <a:p>
                      <a:pPr algn="ctr"/>
                      <a:r>
                        <a:rPr lang="en-US" sz="1000" dirty="0"/>
                        <a:t>12</a:t>
                      </a:r>
                      <a:endParaRPr lang="pt-BR" sz="1000" dirty="0"/>
                    </a:p>
                  </a:txBody>
                  <a:tcPr/>
                </a:tc>
                <a:tc>
                  <a:txBody>
                    <a:bodyPr/>
                    <a:lstStyle/>
                    <a:p>
                      <a:pPr algn="ctr"/>
                      <a:r>
                        <a:rPr lang="en-US" sz="1000" dirty="0"/>
                        <a:t>144</a:t>
                      </a:r>
                      <a:endParaRPr lang="pt-BR" sz="1000" dirty="0"/>
                    </a:p>
                  </a:txBody>
                  <a:tcPr/>
                </a:tc>
                <a:tc>
                  <a:txBody>
                    <a:bodyPr/>
                    <a:lstStyle/>
                    <a:p>
                      <a:pPr algn="ctr"/>
                      <a:r>
                        <a:rPr lang="en-US" sz="1000" dirty="0"/>
                        <a:t>2239</a:t>
                      </a:r>
                      <a:endParaRPr lang="pt-BR" sz="1000" dirty="0"/>
                    </a:p>
                  </a:txBody>
                  <a:tcPr/>
                </a:tc>
                <a:tc>
                  <a:txBody>
                    <a:bodyPr/>
                    <a:lstStyle/>
                    <a:p>
                      <a:pPr algn="ctr"/>
                      <a:r>
                        <a:rPr lang="en-US" sz="1000" dirty="0"/>
                        <a:t>6717</a:t>
                      </a:r>
                      <a:endParaRPr lang="pt-BR" sz="1000" dirty="0"/>
                    </a:p>
                  </a:txBody>
                  <a:tcPr/>
                </a:tc>
                <a:tc>
                  <a:txBody>
                    <a:bodyPr/>
                    <a:lstStyle/>
                    <a:p>
                      <a:pPr algn="ctr"/>
                      <a:r>
                        <a:rPr lang="en-US" sz="1000" dirty="0"/>
                        <a:t>334</a:t>
                      </a:r>
                      <a:endParaRPr lang="pt-BR" sz="1000" dirty="0"/>
                    </a:p>
                  </a:txBody>
                  <a:tcPr/>
                </a:tc>
                <a:tc>
                  <a:txBody>
                    <a:bodyPr/>
                    <a:lstStyle/>
                    <a:p>
                      <a:pPr algn="ctr"/>
                      <a:r>
                        <a:rPr lang="en-US" sz="1000" dirty="0"/>
                        <a:t>3674</a:t>
                      </a:r>
                      <a:endParaRPr lang="pt-BR" sz="1000" dirty="0"/>
                    </a:p>
                  </a:txBody>
                  <a:tcPr/>
                </a:tc>
                <a:tc>
                  <a:txBody>
                    <a:bodyPr/>
                    <a:lstStyle/>
                    <a:p>
                      <a:pPr algn="ctr"/>
                      <a:r>
                        <a:rPr lang="en-US" sz="1000" dirty="0">
                          <a:solidFill>
                            <a:srgbClr val="FF0000"/>
                          </a:solidFill>
                        </a:rPr>
                        <a:t>-410</a:t>
                      </a:r>
                      <a:endParaRPr lang="pt-BR" sz="1000" dirty="0">
                        <a:solidFill>
                          <a:srgbClr val="FF0000"/>
                        </a:solidFill>
                      </a:endParaRPr>
                    </a:p>
                  </a:txBody>
                  <a:tcPr/>
                </a:tc>
                <a:tc>
                  <a:txBody>
                    <a:bodyPr/>
                    <a:lstStyle/>
                    <a:p>
                      <a:pPr algn="ctr"/>
                      <a:r>
                        <a:rPr lang="en-US" sz="1000" dirty="0">
                          <a:solidFill>
                            <a:srgbClr val="FF0000"/>
                          </a:solidFill>
                        </a:rPr>
                        <a:t>-3043</a:t>
                      </a:r>
                      <a:endParaRPr lang="pt-BR" sz="1000" dirty="0">
                        <a:solidFill>
                          <a:srgbClr val="FF0000"/>
                        </a:solidFill>
                      </a:endParaRPr>
                    </a:p>
                  </a:txBody>
                  <a:tcPr/>
                </a:tc>
                <a:tc>
                  <a:txBody>
                    <a:bodyPr/>
                    <a:lstStyle/>
                    <a:p>
                      <a:pPr algn="ctr"/>
                      <a:r>
                        <a:rPr lang="en-US" sz="1000" dirty="0">
                          <a:solidFill>
                            <a:srgbClr val="FF0000"/>
                          </a:solidFill>
                        </a:rPr>
                        <a:t>-45,3</a:t>
                      </a:r>
                      <a:endParaRPr lang="pt-BR" sz="1000" dirty="0">
                        <a:solidFill>
                          <a:srgbClr val="FF0000"/>
                        </a:solidFill>
                      </a:endParaRPr>
                    </a:p>
                  </a:txBody>
                  <a:tcPr/>
                </a:tc>
                <a:extLst>
                  <a:ext uri="{0D108BD9-81ED-4DB2-BD59-A6C34878D82A}">
                    <a16:rowId xmlns:a16="http://schemas.microsoft.com/office/drawing/2014/main" val="130179856"/>
                  </a:ext>
                </a:extLst>
              </a:tr>
            </a:tbl>
          </a:graphicData>
        </a:graphic>
      </p:graphicFrame>
    </p:spTree>
    <p:extLst>
      <p:ext uri="{BB962C8B-B14F-4D97-AF65-F5344CB8AC3E}">
        <p14:creationId xmlns:p14="http://schemas.microsoft.com/office/powerpoint/2010/main" val="249425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KMEANS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993893"/>
          </a:xfrm>
        </p:spPr>
        <p:txBody>
          <a:bodyPr anchor="t"/>
          <a:lstStyle/>
          <a:p>
            <a:pPr marL="0" indent="0" algn="just">
              <a:lnSpc>
                <a:spcPct val="100000"/>
              </a:lnSpc>
              <a:buNone/>
            </a:pPr>
            <a:r>
              <a:rPr lang="en-US" dirty="0"/>
              <a:t>	Another method we used to segment customers was Kmeans, which is able to assess the proximity of respondent’s characteristics and group them based on that. According to the method used, the best number of groups to segment customers is four.</a:t>
            </a:r>
            <a:endParaRPr lang="pt-BR" dirty="0"/>
          </a:p>
        </p:txBody>
      </p:sp>
      <p:graphicFrame>
        <p:nvGraphicFramePr>
          <p:cNvPr id="9" name="Tabela 4">
            <a:extLst>
              <a:ext uri="{FF2B5EF4-FFF2-40B4-BE49-F238E27FC236}">
                <a16:creationId xmlns:a16="http://schemas.microsoft.com/office/drawing/2014/main" id="{65BB3B53-4CC2-424E-A87F-4223BE509A38}"/>
              </a:ext>
            </a:extLst>
          </p:cNvPr>
          <p:cNvGraphicFramePr>
            <a:graphicFrameLocks noGrp="1"/>
          </p:cNvGraphicFramePr>
          <p:nvPr>
            <p:extLst>
              <p:ext uri="{D42A27DB-BD31-4B8C-83A1-F6EECF244321}">
                <p14:modId xmlns:p14="http://schemas.microsoft.com/office/powerpoint/2010/main" val="2577318447"/>
              </p:ext>
            </p:extLst>
          </p:nvPr>
        </p:nvGraphicFramePr>
        <p:xfrm>
          <a:off x="252862" y="2770587"/>
          <a:ext cx="7119000" cy="1639876"/>
        </p:xfrm>
        <a:graphic>
          <a:graphicData uri="http://schemas.openxmlformats.org/drawingml/2006/table">
            <a:tbl>
              <a:tblPr firstRow="1" bandRow="1">
                <a:tableStyleId>{5C22544A-7EE6-4342-B048-85BDC9FD1C3A}</a:tableStyleId>
              </a:tblPr>
              <a:tblGrid>
                <a:gridCol w="1017000">
                  <a:extLst>
                    <a:ext uri="{9D8B030D-6E8A-4147-A177-3AD203B41FA5}">
                      <a16:colId xmlns:a16="http://schemas.microsoft.com/office/drawing/2014/main" val="114632110"/>
                    </a:ext>
                  </a:extLst>
                </a:gridCol>
                <a:gridCol w="1017000">
                  <a:extLst>
                    <a:ext uri="{9D8B030D-6E8A-4147-A177-3AD203B41FA5}">
                      <a16:colId xmlns:a16="http://schemas.microsoft.com/office/drawing/2014/main" val="1255091777"/>
                    </a:ext>
                  </a:extLst>
                </a:gridCol>
                <a:gridCol w="1017000">
                  <a:extLst>
                    <a:ext uri="{9D8B030D-6E8A-4147-A177-3AD203B41FA5}">
                      <a16:colId xmlns:a16="http://schemas.microsoft.com/office/drawing/2014/main" val="703868818"/>
                    </a:ext>
                  </a:extLst>
                </a:gridCol>
                <a:gridCol w="1017000">
                  <a:extLst>
                    <a:ext uri="{9D8B030D-6E8A-4147-A177-3AD203B41FA5}">
                      <a16:colId xmlns:a16="http://schemas.microsoft.com/office/drawing/2014/main" val="2865480466"/>
                    </a:ext>
                  </a:extLst>
                </a:gridCol>
                <a:gridCol w="1017000">
                  <a:extLst>
                    <a:ext uri="{9D8B030D-6E8A-4147-A177-3AD203B41FA5}">
                      <a16:colId xmlns:a16="http://schemas.microsoft.com/office/drawing/2014/main" val="3654702531"/>
                    </a:ext>
                  </a:extLst>
                </a:gridCol>
                <a:gridCol w="1017000">
                  <a:extLst>
                    <a:ext uri="{9D8B030D-6E8A-4147-A177-3AD203B41FA5}">
                      <a16:colId xmlns:a16="http://schemas.microsoft.com/office/drawing/2014/main" val="3639110286"/>
                    </a:ext>
                  </a:extLst>
                </a:gridCol>
                <a:gridCol w="1017000">
                  <a:extLst>
                    <a:ext uri="{9D8B030D-6E8A-4147-A177-3AD203B41FA5}">
                      <a16:colId xmlns:a16="http://schemas.microsoft.com/office/drawing/2014/main" val="4028796748"/>
                    </a:ext>
                  </a:extLst>
                </a:gridCol>
              </a:tblGrid>
              <a:tr h="310909">
                <a:tc>
                  <a:txBody>
                    <a:bodyPr/>
                    <a:lstStyle/>
                    <a:p>
                      <a:pPr algn="ctr"/>
                      <a:r>
                        <a:rPr lang="en-US" sz="1000" dirty="0"/>
                        <a:t>Group number</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0</a:t>
                      </a:r>
                      <a:endParaRPr lang="pt-BR" sz="1000" dirty="0"/>
                    </a:p>
                  </a:txBody>
                  <a:tcPr/>
                </a:tc>
                <a:tc>
                  <a:txBody>
                    <a:bodyPr/>
                    <a:lstStyle/>
                    <a:p>
                      <a:pPr algn="ctr"/>
                      <a:r>
                        <a:rPr lang="en-US" sz="1000" dirty="0"/>
                        <a:t>1006</a:t>
                      </a:r>
                      <a:endParaRPr lang="pt-BR" sz="1000" dirty="0"/>
                    </a:p>
                  </a:txBody>
                  <a:tcPr/>
                </a:tc>
                <a:tc>
                  <a:txBody>
                    <a:bodyPr/>
                    <a:lstStyle/>
                    <a:p>
                      <a:pPr algn="ctr"/>
                      <a:r>
                        <a:rPr lang="en-US" sz="1000" dirty="0"/>
                        <a:t>3018</a:t>
                      </a:r>
                      <a:endParaRPr lang="pt-BR" sz="1000" dirty="0"/>
                    </a:p>
                  </a:txBody>
                  <a:tcPr/>
                </a:tc>
                <a:tc>
                  <a:txBody>
                    <a:bodyPr/>
                    <a:lstStyle/>
                    <a:p>
                      <a:pPr algn="ctr"/>
                      <a:r>
                        <a:rPr lang="en-US" sz="1000" dirty="0"/>
                        <a:t>85</a:t>
                      </a:r>
                      <a:endParaRPr lang="pt-BR" sz="1000" dirty="0"/>
                    </a:p>
                  </a:txBody>
                  <a:tcPr/>
                </a:tc>
                <a:tc>
                  <a:txBody>
                    <a:bodyPr/>
                    <a:lstStyle/>
                    <a:p>
                      <a:pPr algn="ctr"/>
                      <a:r>
                        <a:rPr lang="en-US" sz="1000" dirty="0"/>
                        <a:t>935</a:t>
                      </a:r>
                      <a:endParaRPr lang="pt-BR" sz="1000" dirty="0"/>
                    </a:p>
                  </a:txBody>
                  <a:tcPr/>
                </a:tc>
                <a:tc>
                  <a:txBody>
                    <a:bodyPr/>
                    <a:lstStyle/>
                    <a:p>
                      <a:pPr algn="ctr"/>
                      <a:r>
                        <a:rPr lang="en-US" sz="1000" dirty="0">
                          <a:solidFill>
                            <a:srgbClr val="FF0000"/>
                          </a:solidFill>
                        </a:rPr>
                        <a:t>-2083</a:t>
                      </a:r>
                      <a:endParaRPr lang="pt-BR" sz="1000" dirty="0">
                        <a:solidFill>
                          <a:srgbClr val="FF0000"/>
                        </a:solidFill>
                      </a:endParaRPr>
                    </a:p>
                  </a:txBody>
                  <a:tcPr/>
                </a:tc>
                <a:tc>
                  <a:txBody>
                    <a:bodyPr/>
                    <a:lstStyle/>
                    <a:p>
                      <a:pPr algn="ctr"/>
                      <a:r>
                        <a:rPr lang="en-US" sz="1000" dirty="0">
                          <a:solidFill>
                            <a:srgbClr val="FF0000"/>
                          </a:solidFill>
                        </a:rPr>
                        <a:t>-69,02</a:t>
                      </a:r>
                      <a:endParaRPr lang="pt-BR" sz="1000" dirty="0">
                        <a:solidFill>
                          <a:srgbClr val="FF0000"/>
                        </a:solidFill>
                      </a:endParaRPr>
                    </a:p>
                  </a:txBody>
                  <a:tcPr/>
                </a:tc>
                <a:extLst>
                  <a:ext uri="{0D108BD9-81ED-4DB2-BD59-A6C34878D82A}">
                    <a16:rowId xmlns:a16="http://schemas.microsoft.com/office/drawing/2014/main" val="2884584074"/>
                  </a:ext>
                </a:extLst>
              </a:tr>
              <a:tr h="310909">
                <a:tc>
                  <a:txBody>
                    <a:bodyPr/>
                    <a:lstStyle/>
                    <a:p>
                      <a:pPr algn="ctr"/>
                      <a:r>
                        <a:rPr lang="en-US" sz="1000" dirty="0"/>
                        <a:t>1</a:t>
                      </a:r>
                      <a:endParaRPr lang="pt-BR" sz="1000" dirty="0"/>
                    </a:p>
                  </a:txBody>
                  <a:tcPr/>
                </a:tc>
                <a:tc>
                  <a:txBody>
                    <a:bodyPr/>
                    <a:lstStyle/>
                    <a:p>
                      <a:pPr algn="ctr"/>
                      <a:r>
                        <a:rPr lang="en-US" sz="1000" dirty="0"/>
                        <a:t>260</a:t>
                      </a:r>
                      <a:endParaRPr lang="pt-BR" sz="1000" dirty="0"/>
                    </a:p>
                  </a:txBody>
                  <a:tcPr/>
                </a:tc>
                <a:tc>
                  <a:txBody>
                    <a:bodyPr/>
                    <a:lstStyle/>
                    <a:p>
                      <a:pPr algn="ctr"/>
                      <a:r>
                        <a:rPr lang="en-US" sz="1000" dirty="0"/>
                        <a:t>780</a:t>
                      </a:r>
                      <a:endParaRPr lang="pt-BR" sz="1000" dirty="0"/>
                    </a:p>
                  </a:txBody>
                  <a:tcPr/>
                </a:tc>
                <a:tc>
                  <a:txBody>
                    <a:bodyPr/>
                    <a:lstStyle/>
                    <a:p>
                      <a:pPr algn="ctr"/>
                      <a:r>
                        <a:rPr lang="en-US" sz="1000" dirty="0"/>
                        <a:t>133</a:t>
                      </a:r>
                      <a:endParaRPr lang="pt-BR" sz="1000" dirty="0"/>
                    </a:p>
                  </a:txBody>
                  <a:tcPr/>
                </a:tc>
                <a:tc>
                  <a:txBody>
                    <a:bodyPr/>
                    <a:lstStyle/>
                    <a:p>
                      <a:pPr algn="ctr"/>
                      <a:r>
                        <a:rPr lang="en-US" sz="1000" dirty="0"/>
                        <a:t>1463</a:t>
                      </a:r>
                      <a:endParaRPr lang="pt-BR" sz="1000" dirty="0"/>
                    </a:p>
                  </a:txBody>
                  <a:tcPr/>
                </a:tc>
                <a:tc>
                  <a:txBody>
                    <a:bodyPr/>
                    <a:lstStyle/>
                    <a:p>
                      <a:pPr algn="ctr"/>
                      <a:r>
                        <a:rPr lang="en-US" sz="1000" dirty="0"/>
                        <a:t>683</a:t>
                      </a:r>
                      <a:endParaRPr lang="pt-BR" sz="1000" dirty="0"/>
                    </a:p>
                  </a:txBody>
                  <a:tcPr/>
                </a:tc>
                <a:tc>
                  <a:txBody>
                    <a:bodyPr/>
                    <a:lstStyle/>
                    <a:p>
                      <a:pPr algn="ctr"/>
                      <a:r>
                        <a:rPr lang="en-US" sz="1000" dirty="0"/>
                        <a:t>87,56</a:t>
                      </a:r>
                      <a:endParaRPr lang="pt-BR" sz="1000" dirty="0"/>
                    </a:p>
                  </a:txBody>
                  <a:tcPr/>
                </a:tc>
                <a:extLst>
                  <a:ext uri="{0D108BD9-81ED-4DB2-BD59-A6C34878D82A}">
                    <a16:rowId xmlns:a16="http://schemas.microsoft.com/office/drawing/2014/main" val="837419484"/>
                  </a:ext>
                </a:extLst>
              </a:tr>
              <a:tr h="310909">
                <a:tc>
                  <a:txBody>
                    <a:bodyPr/>
                    <a:lstStyle/>
                    <a:p>
                      <a:pPr algn="ctr"/>
                      <a:r>
                        <a:rPr lang="en-US" sz="1000" dirty="0"/>
                        <a:t>2</a:t>
                      </a:r>
                      <a:endParaRPr lang="pt-BR" sz="1000" dirty="0"/>
                    </a:p>
                  </a:txBody>
                  <a:tcPr/>
                </a:tc>
                <a:tc>
                  <a:txBody>
                    <a:bodyPr/>
                    <a:lstStyle/>
                    <a:p>
                      <a:pPr algn="ctr"/>
                      <a:r>
                        <a:rPr lang="en-US" sz="1000" dirty="0"/>
                        <a:t>518</a:t>
                      </a:r>
                      <a:endParaRPr lang="pt-BR" sz="1000" dirty="0"/>
                    </a:p>
                  </a:txBody>
                  <a:tcPr/>
                </a:tc>
                <a:tc>
                  <a:txBody>
                    <a:bodyPr/>
                    <a:lstStyle/>
                    <a:p>
                      <a:pPr algn="ctr"/>
                      <a:r>
                        <a:rPr lang="en-US" sz="1000" dirty="0"/>
                        <a:t>1554</a:t>
                      </a:r>
                      <a:endParaRPr lang="pt-BR" sz="1000" dirty="0"/>
                    </a:p>
                  </a:txBody>
                  <a:tcPr/>
                </a:tc>
                <a:tc>
                  <a:txBody>
                    <a:bodyPr/>
                    <a:lstStyle/>
                    <a:p>
                      <a:pPr algn="ctr"/>
                      <a:r>
                        <a:rPr lang="en-US" sz="1000" dirty="0"/>
                        <a:t>71</a:t>
                      </a:r>
                      <a:endParaRPr lang="pt-BR" sz="1000" dirty="0"/>
                    </a:p>
                  </a:txBody>
                  <a:tcPr/>
                </a:tc>
                <a:tc>
                  <a:txBody>
                    <a:bodyPr/>
                    <a:lstStyle/>
                    <a:p>
                      <a:pPr algn="ctr"/>
                      <a:r>
                        <a:rPr lang="en-US" sz="1000" dirty="0"/>
                        <a:t>781</a:t>
                      </a:r>
                      <a:endParaRPr lang="pt-BR" sz="1000" dirty="0"/>
                    </a:p>
                  </a:txBody>
                  <a:tcPr/>
                </a:tc>
                <a:tc>
                  <a:txBody>
                    <a:bodyPr/>
                    <a:lstStyle/>
                    <a:p>
                      <a:pPr algn="ctr"/>
                      <a:r>
                        <a:rPr lang="en-US" sz="1000" dirty="0">
                          <a:solidFill>
                            <a:srgbClr val="FF0000"/>
                          </a:solidFill>
                        </a:rPr>
                        <a:t>-773</a:t>
                      </a:r>
                      <a:endParaRPr lang="pt-BR" sz="1000" dirty="0">
                        <a:solidFill>
                          <a:srgbClr val="FF0000"/>
                        </a:solidFill>
                      </a:endParaRPr>
                    </a:p>
                  </a:txBody>
                  <a:tcPr/>
                </a:tc>
                <a:tc>
                  <a:txBody>
                    <a:bodyPr/>
                    <a:lstStyle/>
                    <a:p>
                      <a:pPr algn="ctr"/>
                      <a:r>
                        <a:rPr lang="en-US" sz="1000" dirty="0">
                          <a:solidFill>
                            <a:srgbClr val="FF0000"/>
                          </a:solidFill>
                        </a:rPr>
                        <a:t>-49,74</a:t>
                      </a:r>
                      <a:endParaRPr lang="pt-BR" sz="1000" dirty="0">
                        <a:solidFill>
                          <a:srgbClr val="FF0000"/>
                        </a:solidFill>
                      </a:endParaRPr>
                    </a:p>
                  </a:txBody>
                  <a:tcPr/>
                </a:tc>
                <a:extLst>
                  <a:ext uri="{0D108BD9-81ED-4DB2-BD59-A6C34878D82A}">
                    <a16:rowId xmlns:a16="http://schemas.microsoft.com/office/drawing/2014/main" val="1206114342"/>
                  </a:ext>
                </a:extLst>
              </a:tr>
              <a:tr h="310909">
                <a:tc>
                  <a:txBody>
                    <a:bodyPr/>
                    <a:lstStyle/>
                    <a:p>
                      <a:pPr algn="ctr"/>
                      <a:r>
                        <a:rPr lang="en-US" sz="1000" dirty="0"/>
                        <a:t>3</a:t>
                      </a:r>
                      <a:endParaRPr lang="pt-BR" sz="1000" dirty="0"/>
                    </a:p>
                  </a:txBody>
                  <a:tcPr/>
                </a:tc>
                <a:tc>
                  <a:txBody>
                    <a:bodyPr/>
                    <a:lstStyle/>
                    <a:p>
                      <a:pPr algn="ctr"/>
                      <a:r>
                        <a:rPr lang="en-US" sz="1000" dirty="0"/>
                        <a:t>455</a:t>
                      </a:r>
                      <a:endParaRPr lang="pt-BR" sz="1000" dirty="0"/>
                    </a:p>
                  </a:txBody>
                  <a:tcPr/>
                </a:tc>
                <a:tc>
                  <a:txBody>
                    <a:bodyPr/>
                    <a:lstStyle/>
                    <a:p>
                      <a:pPr algn="ctr"/>
                      <a:r>
                        <a:rPr lang="en-US" sz="1000" dirty="0"/>
                        <a:t>1365</a:t>
                      </a:r>
                      <a:endParaRPr lang="pt-BR" sz="1000" dirty="0"/>
                    </a:p>
                  </a:txBody>
                  <a:tcPr/>
                </a:tc>
                <a:tc>
                  <a:txBody>
                    <a:bodyPr/>
                    <a:lstStyle/>
                    <a:p>
                      <a:pPr algn="ctr"/>
                      <a:r>
                        <a:rPr lang="en-US" sz="1000" dirty="0"/>
                        <a:t>45</a:t>
                      </a:r>
                      <a:endParaRPr lang="pt-BR" sz="1000" dirty="0"/>
                    </a:p>
                  </a:txBody>
                  <a:tcPr/>
                </a:tc>
                <a:tc>
                  <a:txBody>
                    <a:bodyPr/>
                    <a:lstStyle/>
                    <a:p>
                      <a:pPr algn="ctr"/>
                      <a:r>
                        <a:rPr lang="en-US" sz="1000" dirty="0"/>
                        <a:t>495</a:t>
                      </a:r>
                      <a:endParaRPr lang="pt-BR" sz="1000" dirty="0"/>
                    </a:p>
                  </a:txBody>
                  <a:tcPr/>
                </a:tc>
                <a:tc>
                  <a:txBody>
                    <a:bodyPr/>
                    <a:lstStyle/>
                    <a:p>
                      <a:pPr algn="ctr"/>
                      <a:r>
                        <a:rPr lang="en-US" sz="1000" dirty="0">
                          <a:solidFill>
                            <a:srgbClr val="FF0000"/>
                          </a:solidFill>
                        </a:rPr>
                        <a:t>-870</a:t>
                      </a:r>
                      <a:endParaRPr lang="pt-BR" sz="1000" dirty="0">
                        <a:solidFill>
                          <a:srgbClr val="FF0000"/>
                        </a:solidFill>
                      </a:endParaRPr>
                    </a:p>
                  </a:txBody>
                  <a:tcPr/>
                </a:tc>
                <a:tc>
                  <a:txBody>
                    <a:bodyPr/>
                    <a:lstStyle/>
                    <a:p>
                      <a:pPr algn="ctr"/>
                      <a:r>
                        <a:rPr lang="en-US" sz="1000" dirty="0">
                          <a:solidFill>
                            <a:srgbClr val="FF0000"/>
                          </a:solidFill>
                        </a:rPr>
                        <a:t>-63,74</a:t>
                      </a:r>
                      <a:endParaRPr lang="pt-BR" sz="1000" dirty="0">
                        <a:solidFill>
                          <a:srgbClr val="FF0000"/>
                        </a:solidFill>
                      </a:endParaRPr>
                    </a:p>
                  </a:txBody>
                  <a:tcPr/>
                </a:tc>
                <a:extLst>
                  <a:ext uri="{0D108BD9-81ED-4DB2-BD59-A6C34878D82A}">
                    <a16:rowId xmlns:a16="http://schemas.microsoft.com/office/drawing/2014/main" val="2063114966"/>
                  </a:ext>
                </a:extLst>
              </a:tr>
            </a:tbl>
          </a:graphicData>
        </a:graphic>
      </p:graphicFrame>
      <p:sp>
        <p:nvSpPr>
          <p:cNvPr id="11" name="Espaço Reservado para Conteúdo 2">
            <a:extLst>
              <a:ext uri="{FF2B5EF4-FFF2-40B4-BE49-F238E27FC236}">
                <a16:creationId xmlns:a16="http://schemas.microsoft.com/office/drawing/2014/main" id="{761735FC-1778-416D-AAC7-E02B9FA119DD}"/>
              </a:ext>
            </a:extLst>
          </p:cNvPr>
          <p:cNvSpPr txBox="1">
            <a:spLocks/>
          </p:cNvSpPr>
          <p:nvPr/>
        </p:nvSpPr>
        <p:spPr>
          <a:xfrm>
            <a:off x="581192" y="5256438"/>
            <a:ext cx="11029615" cy="160156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We can see that among the four groups, only one had a positive return of </a:t>
            </a:r>
            <a:r>
              <a:rPr lang="en-US" b="1" dirty="0">
                <a:solidFill>
                  <a:srgbClr val="FF0000"/>
                </a:solidFill>
              </a:rPr>
              <a:t>683MU</a:t>
            </a:r>
            <a:r>
              <a:rPr lang="en-US" dirty="0"/>
              <a:t>, where </a:t>
            </a:r>
            <a:r>
              <a:rPr lang="en-US" b="1" dirty="0">
                <a:solidFill>
                  <a:srgbClr val="FF0000"/>
                </a:solidFill>
              </a:rPr>
              <a:t>260</a:t>
            </a:r>
            <a:r>
              <a:rPr lang="en-US" dirty="0"/>
              <a:t> customers were contacted and </a:t>
            </a:r>
            <a:r>
              <a:rPr lang="en-US" b="1" dirty="0">
                <a:solidFill>
                  <a:srgbClr val="FF0000"/>
                </a:solidFill>
              </a:rPr>
              <a:t>133</a:t>
            </a:r>
            <a:r>
              <a:rPr lang="en-US" dirty="0"/>
              <a:t> gadgets were sold. If the campaign was made only with users in this group, the ROI would be </a:t>
            </a:r>
            <a:r>
              <a:rPr lang="en-US" b="1" dirty="0">
                <a:solidFill>
                  <a:srgbClr val="FF0000"/>
                </a:solidFill>
              </a:rPr>
              <a:t>87.56%</a:t>
            </a:r>
            <a:r>
              <a:rPr lang="en-US" dirty="0"/>
              <a:t>. Analyzing the characteristics of this group we have an idea of what makes it different from the others this group has higher medians in income, total spend, number of purchases and positive responses in previous marketing campaigns. We noticed that most of the clients in the group don't have children or teenagers at home</a:t>
            </a:r>
            <a:endParaRPr lang="pt-BR" dirty="0"/>
          </a:p>
        </p:txBody>
      </p:sp>
      <p:pic>
        <p:nvPicPr>
          <p:cNvPr id="17" name="Imagem 16">
            <a:extLst>
              <a:ext uri="{FF2B5EF4-FFF2-40B4-BE49-F238E27FC236}">
                <a16:creationId xmlns:a16="http://schemas.microsoft.com/office/drawing/2014/main" id="{D7F598F2-F380-4F02-A4B3-8BD0162EACC6}"/>
              </a:ext>
            </a:extLst>
          </p:cNvPr>
          <p:cNvPicPr>
            <a:picLocks noChangeAspect="1"/>
          </p:cNvPicPr>
          <p:nvPr/>
        </p:nvPicPr>
        <p:blipFill>
          <a:blip r:embed="rId2"/>
          <a:stretch>
            <a:fillRect/>
          </a:stretch>
        </p:blipFill>
        <p:spPr>
          <a:xfrm>
            <a:off x="7616089" y="1915064"/>
            <a:ext cx="4202715" cy="3191774"/>
          </a:xfrm>
          <a:prstGeom prst="rect">
            <a:avLst/>
          </a:prstGeom>
        </p:spPr>
      </p:pic>
    </p:spTree>
    <p:extLst>
      <p:ext uri="{BB962C8B-B14F-4D97-AF65-F5344CB8AC3E}">
        <p14:creationId xmlns:p14="http://schemas.microsoft.com/office/powerpoint/2010/main" val="200098106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705642833BBA54B93B20B9FB13ACAD2" ma:contentTypeVersion="12" ma:contentTypeDescription="Crie um novo documento." ma:contentTypeScope="" ma:versionID="2fc20189d0649dce69e4d3cfaf0fe53f">
  <xsd:schema xmlns:xsd="http://www.w3.org/2001/XMLSchema" xmlns:xs="http://www.w3.org/2001/XMLSchema" xmlns:p="http://schemas.microsoft.com/office/2006/metadata/properties" xmlns:ns3="60f53fd5-2826-4ec0-b1b7-e5d662d21a63" xmlns:ns4="33b9004d-78d3-449b-a925-5a5d21e9380a" targetNamespace="http://schemas.microsoft.com/office/2006/metadata/properties" ma:root="true" ma:fieldsID="6d8afb4ffcf6800132ef2d423559f18c" ns3:_="" ns4:_="">
    <xsd:import namespace="60f53fd5-2826-4ec0-b1b7-e5d662d21a63"/>
    <xsd:import namespace="33b9004d-78d3-449b-a925-5a5d21e9380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f53fd5-2826-4ec0-b1b7-e5d662d21a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b9004d-78d3-449b-a925-5a5d21e9380a"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SharingHintHash" ma:index="12"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C11CBB-A7E7-4D24-B141-C23317986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f53fd5-2826-4ec0-b1b7-e5d662d21a63"/>
    <ds:schemaRef ds:uri="33b9004d-78d3-449b-a925-5a5d21e938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04A035-B2FE-454D-A9B6-E33AF76005FD}">
  <ds:schemaRefs>
    <ds:schemaRef ds:uri="http://schemas.microsoft.com/sharepoint/v3/contenttype/forms"/>
  </ds:schemaRefs>
</ds:datastoreItem>
</file>

<file path=customXml/itemProps3.xml><?xml version="1.0" encoding="utf-8"?>
<ds:datastoreItem xmlns:ds="http://schemas.openxmlformats.org/officeDocument/2006/customXml" ds:itemID="{AA48C178-0C8C-4D4B-B38E-69BC14B01D0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60f53fd5-2826-4ec0-b1b7-e5d662d21a63"/>
    <ds:schemaRef ds:uri="http://schemas.microsoft.com/office/infopath/2007/PartnerControls"/>
    <ds:schemaRef ds:uri="33b9004d-78d3-449b-a925-5a5d21e9380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{02969CDA-7A0F-4B8C-AAC3-9074E06DF19C}tf33552983_win32</Template>
  <TotalTime>1380</TotalTime>
  <Words>996</Words>
  <Application>Microsoft Office PowerPoint</Application>
  <PresentationFormat>Widescreen</PresentationFormat>
  <Paragraphs>201</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Calibri</vt:lpstr>
      <vt:lpstr>Franklin Gothic Book</vt:lpstr>
      <vt:lpstr>Franklin Gothic Demi</vt:lpstr>
      <vt:lpstr>Wingdings 2</vt:lpstr>
      <vt:lpstr>DividendVTI</vt:lpstr>
      <vt:lpstr>Marketing campaing analysis</vt:lpstr>
      <vt:lpstr>INTRODUCTION</vt:lpstr>
      <vt:lpstr>PAST Campaigns ANALYSIS</vt:lpstr>
      <vt:lpstr>CUSTOMER’S PROFILE</vt:lpstr>
      <vt:lpstr>CUSTOMER’S PROFILE</vt:lpstr>
      <vt:lpstr>CUSTOMER SEGMENTATION - RFM</vt:lpstr>
      <vt:lpstr>CUSTOMER SEGMENTATION - RFM</vt:lpstr>
      <vt:lpstr>CUSTOMER SEGMENTATION - RFM</vt:lpstr>
      <vt:lpstr>CUSTOMER SEGMENTATION - KMEANS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campaing analysis</dc:title>
  <dc:creator>Filipe Macedo</dc:creator>
  <cp:lastModifiedBy>Filipe Macedo</cp:lastModifiedBy>
  <cp:revision>85</cp:revision>
  <dcterms:created xsi:type="dcterms:W3CDTF">2022-01-25T13:21:43Z</dcterms:created>
  <dcterms:modified xsi:type="dcterms:W3CDTF">2022-01-28T23:31:46Z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0x0101003705642833BBA54B93B20B9FB13ACAD2</vt:lpwstr>
  </property>
</Properties>
</file>