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4"/>
  </p:notesMasterIdLst>
  <p:handoutMasterIdLst>
    <p:handoutMasterId r:id="rId15"/>
  </p:handoutMasterIdLst>
  <p:sldIdLst>
    <p:sldId id="257" r:id="rId5"/>
    <p:sldId id="260" r:id="rId6"/>
    <p:sldId id="261" r:id="rId7"/>
    <p:sldId id="262" r:id="rId8"/>
    <p:sldId id="267" r:id="rId9"/>
    <p:sldId id="264" r:id="rId10"/>
    <p:sldId id="268" r:id="rId11"/>
    <p:sldId id="263" r:id="rId12"/>
    <p:sldId id="269"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4740" autoAdjust="0"/>
  </p:normalViewPr>
  <p:slideViewPr>
    <p:cSldViewPr snapToGrid="0">
      <p:cViewPr varScale="1">
        <p:scale>
          <a:sx n="116" d="100"/>
          <a:sy n="116" d="100"/>
        </p:scale>
        <p:origin x="102" y="96"/>
      </p:cViewPr>
      <p:guideLst>
        <p:guide orient="horz" pos="2160"/>
        <p:guide pos="3840"/>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31/01/2022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31/01/2022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31/01/2022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31/01/2022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31/01/2022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31/01/2022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31/01/2022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31/01/2022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31/01/2022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31/01/2022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31/01/2022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31/01/2022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campaing</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order to reach the objective of helping the marketing department to spend its yearly budget in a more assertive way a brief case study based on past campaigns was elaborated, with the purpose to know the customers and also to point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 segmentation – RFM;</a:t>
            </a:r>
          </a:p>
          <a:p>
            <a:pPr algn="just"/>
            <a:r>
              <a:rPr lang="en-US" dirty="0"/>
              <a:t>Customer segmentation – Kmeans;</a:t>
            </a:r>
          </a:p>
          <a:p>
            <a:pPr algn="just"/>
            <a:r>
              <a:rPr lang="en-US" dirty="0"/>
              <a:t>Predictive model to improve de campaign’s profit;</a:t>
            </a:r>
          </a:p>
          <a:p>
            <a:pPr algn="just"/>
            <a:r>
              <a:rPr lang="en-US" dirty="0"/>
              <a:t>Conclusions.</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the chart below we can see the rate of positive responses in each campaign already carried out A number of 2240 responses were analyzed and the campaign with the highest sales conversion rate was the Sample Campaign with a percentage of 14,92%. This data makes us to visualize that the effectiveness of the campaigns have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en-US" sz="1700" b="1" dirty="0">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en-US" sz="1700" b="1" dirty="0">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5" name="Imagem 4">
            <a:extLst>
              <a:ext uri="{FF2B5EF4-FFF2-40B4-BE49-F238E27FC236}">
                <a16:creationId xmlns:a16="http://schemas.microsoft.com/office/drawing/2014/main" id="{DBAF2FE5-6183-4CBA-B771-7FA5B19D414D}"/>
              </a:ext>
            </a:extLst>
          </p:cNvPr>
          <p:cNvPicPr>
            <a:picLocks noChangeAspect="1"/>
          </p:cNvPicPr>
          <p:nvPr/>
        </p:nvPicPr>
        <p:blipFill>
          <a:blip r:embed="rId2"/>
          <a:stretch>
            <a:fillRect/>
          </a:stretch>
        </p:blipFill>
        <p:spPr>
          <a:xfrm>
            <a:off x="875695" y="2786934"/>
            <a:ext cx="4577754" cy="3660883"/>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the past campaigns, we analyzed the percentage of positive responses considering some characteristics as we can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characteristic that can be seen with this analysis is that customers </a:t>
            </a:r>
            <a:r>
              <a:rPr lang="en-US" b="1" dirty="0">
                <a:solidFill>
                  <a:srgbClr val="FF0000"/>
                </a:solidFill>
              </a:rPr>
              <a:t>who</a:t>
            </a:r>
            <a:r>
              <a:rPr lang="en-US" dirty="0"/>
              <a:t>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if compared with people who have one or more children or teenagers at home. Another interesting point is that people with a </a:t>
            </a:r>
            <a:r>
              <a:rPr lang="en-US" b="1" dirty="0">
                <a:solidFill>
                  <a:srgbClr val="FF0000"/>
                </a:solidFill>
              </a:rPr>
              <a:t>high education level accepted the past campaigns in a great proportion </a:t>
            </a:r>
            <a:r>
              <a:rPr lang="en-US" dirty="0"/>
              <a:t>if compared with low education levels.</a:t>
            </a:r>
            <a:endParaRPr lang="pt-BR" dirty="0"/>
          </a:p>
        </p:txBody>
      </p:sp>
      <p:pic>
        <p:nvPicPr>
          <p:cNvPr id="6" name="Imagem 5">
            <a:extLst>
              <a:ext uri="{FF2B5EF4-FFF2-40B4-BE49-F238E27FC236}">
                <a16:creationId xmlns:a16="http://schemas.microsoft.com/office/drawing/2014/main" id="{15F08064-FABB-4113-8FFB-57E8C54AD0AF}"/>
              </a:ext>
            </a:extLst>
          </p:cNvPr>
          <p:cNvPicPr>
            <a:picLocks noChangeAspect="1"/>
          </p:cNvPicPr>
          <p:nvPr/>
        </p:nvPicPr>
        <p:blipFill>
          <a:blip r:embed="rId2"/>
          <a:stretch>
            <a:fillRect/>
          </a:stretch>
        </p:blipFill>
        <p:spPr>
          <a:xfrm>
            <a:off x="6947141" y="2025153"/>
            <a:ext cx="4458308" cy="3541351"/>
          </a:xfrm>
          <a:prstGeom prst="rect">
            <a:avLst/>
          </a:prstGeom>
        </p:spPr>
      </p:pic>
      <p:pic>
        <p:nvPicPr>
          <p:cNvPr id="5" name="Imagem 4">
            <a:extLst>
              <a:ext uri="{FF2B5EF4-FFF2-40B4-BE49-F238E27FC236}">
                <a16:creationId xmlns:a16="http://schemas.microsoft.com/office/drawing/2014/main" id="{B8E7D4D6-60D8-4F25-A1FA-414E65CFEEEF}"/>
              </a:ext>
            </a:extLst>
          </p:cNvPr>
          <p:cNvPicPr>
            <a:picLocks noChangeAspect="1"/>
          </p:cNvPicPr>
          <p:nvPr/>
        </p:nvPicPr>
        <p:blipFill>
          <a:blip r:embed="rId3"/>
          <a:stretch>
            <a:fillRect/>
          </a:stretch>
        </p:blipFill>
        <p:spPr>
          <a:xfrm>
            <a:off x="911480" y="2025153"/>
            <a:ext cx="4763711" cy="3541351"/>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charts below, we can see that customers who bought more recently, more frequently and who spent more shopping have in common the characteristic of accepting marketing campaigns at a higher rate.</a:t>
            </a:r>
            <a:endParaRPr lang="pt-BR" dirty="0"/>
          </a:p>
        </p:txBody>
      </p:sp>
      <p:pic>
        <p:nvPicPr>
          <p:cNvPr id="5" name="Imagem 4">
            <a:extLst>
              <a:ext uri="{FF2B5EF4-FFF2-40B4-BE49-F238E27FC236}">
                <a16:creationId xmlns:a16="http://schemas.microsoft.com/office/drawing/2014/main" id="{643EFABD-7A91-4B98-B654-8A40019CC29C}"/>
              </a:ext>
            </a:extLst>
          </p:cNvPr>
          <p:cNvPicPr>
            <a:picLocks noChangeAspect="1"/>
          </p:cNvPicPr>
          <p:nvPr/>
        </p:nvPicPr>
        <p:blipFill>
          <a:blip r:embed="rId2"/>
          <a:stretch>
            <a:fillRect/>
          </a:stretch>
        </p:blipFill>
        <p:spPr>
          <a:xfrm>
            <a:off x="726591" y="2198760"/>
            <a:ext cx="3494917" cy="2795933"/>
          </a:xfrm>
          <a:prstGeom prst="rect">
            <a:avLst/>
          </a:prstGeom>
        </p:spPr>
      </p:pic>
      <p:pic>
        <p:nvPicPr>
          <p:cNvPr id="9" name="Imagem 8">
            <a:extLst>
              <a:ext uri="{FF2B5EF4-FFF2-40B4-BE49-F238E27FC236}">
                <a16:creationId xmlns:a16="http://schemas.microsoft.com/office/drawing/2014/main" id="{8194F643-A13B-42C2-A701-4E1F538A99C9}"/>
              </a:ext>
            </a:extLst>
          </p:cNvPr>
          <p:cNvPicPr>
            <a:picLocks noChangeAspect="1"/>
          </p:cNvPicPr>
          <p:nvPr/>
        </p:nvPicPr>
        <p:blipFill>
          <a:blip r:embed="rId3"/>
          <a:stretch>
            <a:fillRect/>
          </a:stretch>
        </p:blipFill>
        <p:spPr>
          <a:xfrm>
            <a:off x="4366907" y="2198760"/>
            <a:ext cx="3627697" cy="2795932"/>
          </a:xfrm>
          <a:prstGeom prst="rect">
            <a:avLst/>
          </a:prstGeom>
        </p:spPr>
      </p:pic>
      <p:pic>
        <p:nvPicPr>
          <p:cNvPr id="11" name="Imagem 10">
            <a:extLst>
              <a:ext uri="{FF2B5EF4-FFF2-40B4-BE49-F238E27FC236}">
                <a16:creationId xmlns:a16="http://schemas.microsoft.com/office/drawing/2014/main" id="{EBDB57C3-BA2F-4D18-B719-AA8AD7B3B991}"/>
              </a:ext>
            </a:extLst>
          </p:cNvPr>
          <p:cNvPicPr>
            <a:picLocks noChangeAspect="1"/>
          </p:cNvPicPr>
          <p:nvPr/>
        </p:nvPicPr>
        <p:blipFill>
          <a:blip r:embed="rId4"/>
          <a:stretch>
            <a:fillRect/>
          </a:stretch>
        </p:blipFill>
        <p:spPr>
          <a:xfrm>
            <a:off x="8085152" y="2205387"/>
            <a:ext cx="3531783" cy="2789306"/>
          </a:xfrm>
          <a:prstGeom prst="rect">
            <a:avLst/>
          </a:prstGeom>
        </p:spPr>
      </p:pic>
      <p:sp>
        <p:nvSpPr>
          <p:cNvPr id="15" name="Espaço Reservado para Conteúdo 2">
            <a:extLst>
              <a:ext uri="{FF2B5EF4-FFF2-40B4-BE49-F238E27FC236}">
                <a16:creationId xmlns:a16="http://schemas.microsoft.com/office/drawing/2014/main" id="{0BDCC104-72BA-40D8-87C6-FC2F466B4C40}"/>
              </a:ext>
            </a:extLst>
          </p:cNvPr>
          <p:cNvSpPr txBox="1">
            <a:spLocks/>
          </p:cNvSpPr>
          <p:nvPr/>
        </p:nvSpPr>
        <p:spPr>
          <a:xfrm>
            <a:off x="581192" y="5422211"/>
            <a:ext cx="11029615" cy="161702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Based on this information we will perform a customer segmentation using the RFM(Recency, Frequency, Monetary) method which is based on how recently, how often and how much a customer has purchased, from these three variables the customer receives a score that will define which group they will be allocated to. </a:t>
            </a:r>
            <a:endParaRPr lang="pt-BR" dirty="0"/>
          </a:p>
        </p:txBody>
      </p:sp>
    </p:spTree>
    <p:extLst>
      <p:ext uri="{BB962C8B-B14F-4D97-AF65-F5344CB8AC3E}">
        <p14:creationId xmlns:p14="http://schemas.microsoft.com/office/powerpoint/2010/main" val="266219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Using the RFM segmentation ten customer groups were created, from the best score(3) to the worse score(12), starting with the best score we included group by group in the campaign analyzing the impact in two main factors: Profit and the ROI(Return Over Investment). </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64245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If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are included</a:t>
            </a:r>
            <a:r>
              <a:rPr lang="en-US" b="1" dirty="0"/>
              <a:t> </a:t>
            </a:r>
            <a:r>
              <a:rPr lang="en-US" dirty="0"/>
              <a:t>in the campaign we can reach our best profit in </a:t>
            </a:r>
            <a:r>
              <a:rPr lang="en-US" b="1" dirty="0">
                <a:solidFill>
                  <a:srgbClr val="FF0000"/>
                </a:solidFill>
              </a:rPr>
              <a:t>224MU</a:t>
            </a:r>
            <a:r>
              <a:rPr lang="en-US" dirty="0"/>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used to segment customers was the </a:t>
            </a:r>
            <a:r>
              <a:rPr lang="en-US" dirty="0" err="1"/>
              <a:t>KMeans</a:t>
            </a:r>
            <a:r>
              <a:rPr lang="en-US" dirty="0"/>
              <a:t>, which is able to separate samples in n groups of equal variance.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2694947444"/>
              </p:ext>
            </p:extLst>
          </p:nvPr>
        </p:nvGraphicFramePr>
        <p:xfrm>
          <a:off x="581192" y="2609062"/>
          <a:ext cx="6228270" cy="1639876"/>
        </p:xfrm>
        <a:graphic>
          <a:graphicData uri="http://schemas.openxmlformats.org/drawingml/2006/table">
            <a:tbl>
              <a:tblPr firstRow="1" bandRow="1">
                <a:tableStyleId>{5C22544A-7EE6-4342-B048-85BDC9FD1C3A}</a:tableStyleId>
              </a:tblPr>
              <a:tblGrid>
                <a:gridCol w="955352">
                  <a:extLst>
                    <a:ext uri="{9D8B030D-6E8A-4147-A177-3AD203B41FA5}">
                      <a16:colId xmlns:a16="http://schemas.microsoft.com/office/drawing/2014/main" val="114632110"/>
                    </a:ext>
                  </a:extLst>
                </a:gridCol>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1038</a:t>
                      </a:r>
                      <a:endParaRPr lang="pt-BR" sz="1000" dirty="0"/>
                    </a:p>
                  </a:txBody>
                  <a:tcPr/>
                </a:tc>
                <a:tc>
                  <a:txBody>
                    <a:bodyPr/>
                    <a:lstStyle/>
                    <a:p>
                      <a:pPr algn="ctr"/>
                      <a:r>
                        <a:rPr lang="en-US" sz="1000" dirty="0"/>
                        <a:t>3114</a:t>
                      </a:r>
                      <a:endParaRPr lang="pt-BR" sz="1000" dirty="0"/>
                    </a:p>
                  </a:txBody>
                  <a:tcPr/>
                </a:tc>
                <a:tc>
                  <a:txBody>
                    <a:bodyPr/>
                    <a:lstStyle/>
                    <a:p>
                      <a:pPr algn="ctr"/>
                      <a:r>
                        <a:rPr lang="en-US" sz="1000" dirty="0"/>
                        <a:t>91</a:t>
                      </a:r>
                      <a:endParaRPr lang="pt-BR" sz="1000" dirty="0"/>
                    </a:p>
                  </a:txBody>
                  <a:tcPr/>
                </a:tc>
                <a:tc>
                  <a:txBody>
                    <a:bodyPr/>
                    <a:lstStyle/>
                    <a:p>
                      <a:pPr algn="ctr"/>
                      <a:r>
                        <a:rPr lang="en-US" sz="1000" dirty="0"/>
                        <a:t>1001</a:t>
                      </a:r>
                      <a:endParaRPr lang="pt-BR" sz="1000" dirty="0"/>
                    </a:p>
                  </a:txBody>
                  <a:tcPr/>
                </a:tc>
                <a:tc>
                  <a:txBody>
                    <a:bodyPr/>
                    <a:lstStyle/>
                    <a:p>
                      <a:pPr algn="ctr"/>
                      <a:r>
                        <a:rPr lang="en-US" sz="1000" dirty="0">
                          <a:solidFill>
                            <a:srgbClr val="FF0000"/>
                          </a:solidFill>
                        </a:rPr>
                        <a:t>-2113</a:t>
                      </a:r>
                      <a:endParaRPr lang="pt-BR" sz="1000" dirty="0">
                        <a:solidFill>
                          <a:srgbClr val="FF0000"/>
                        </a:solidFill>
                      </a:endParaRPr>
                    </a:p>
                  </a:txBody>
                  <a:tcPr/>
                </a:tc>
                <a:tc>
                  <a:txBody>
                    <a:bodyPr/>
                    <a:lstStyle/>
                    <a:p>
                      <a:pPr algn="ctr"/>
                      <a:r>
                        <a:rPr lang="en-US" sz="1000" dirty="0">
                          <a:solidFill>
                            <a:srgbClr val="FF0000"/>
                          </a:solidFill>
                        </a:rPr>
                        <a:t>-67,85</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579</a:t>
                      </a:r>
                      <a:endParaRPr lang="pt-BR" sz="1000" dirty="0"/>
                    </a:p>
                  </a:txBody>
                  <a:tcPr/>
                </a:tc>
                <a:tc>
                  <a:txBody>
                    <a:bodyPr/>
                    <a:lstStyle/>
                    <a:p>
                      <a:pPr algn="ctr"/>
                      <a:r>
                        <a:rPr lang="en-US" sz="1000" dirty="0"/>
                        <a:t>1737</a:t>
                      </a:r>
                      <a:endParaRPr lang="pt-BR" sz="1000" dirty="0"/>
                    </a:p>
                  </a:txBody>
                  <a:tcPr/>
                </a:tc>
                <a:tc>
                  <a:txBody>
                    <a:bodyPr/>
                    <a:lstStyle/>
                    <a:p>
                      <a:pPr algn="ctr"/>
                      <a:r>
                        <a:rPr lang="en-US" sz="1000" dirty="0"/>
                        <a:t>70</a:t>
                      </a:r>
                      <a:endParaRPr lang="pt-BR" sz="1000" dirty="0"/>
                    </a:p>
                  </a:txBody>
                  <a:tcPr/>
                </a:tc>
                <a:tc>
                  <a:txBody>
                    <a:bodyPr/>
                    <a:lstStyle/>
                    <a:p>
                      <a:pPr algn="ctr"/>
                      <a:r>
                        <a:rPr lang="en-US" sz="1000" dirty="0"/>
                        <a:t>770</a:t>
                      </a:r>
                      <a:endParaRPr lang="pt-BR" sz="1000" dirty="0"/>
                    </a:p>
                  </a:txBody>
                  <a:tcPr/>
                </a:tc>
                <a:tc>
                  <a:txBody>
                    <a:bodyPr/>
                    <a:lstStyle/>
                    <a:p>
                      <a:pPr algn="ctr"/>
                      <a:r>
                        <a:rPr lang="en-US" sz="1000" dirty="0">
                          <a:solidFill>
                            <a:srgbClr val="FF0000"/>
                          </a:solidFill>
                        </a:rPr>
                        <a:t>-967</a:t>
                      </a:r>
                      <a:endParaRPr lang="pt-BR" sz="1000" dirty="0">
                        <a:solidFill>
                          <a:srgbClr val="FF0000"/>
                        </a:solidFill>
                      </a:endParaRPr>
                    </a:p>
                  </a:txBody>
                  <a:tcPr/>
                </a:tc>
                <a:tc>
                  <a:txBody>
                    <a:bodyPr/>
                    <a:lstStyle/>
                    <a:p>
                      <a:pPr algn="ctr"/>
                      <a:r>
                        <a:rPr lang="en-US" sz="1000" dirty="0">
                          <a:solidFill>
                            <a:srgbClr val="FF0000"/>
                          </a:solidFill>
                        </a:rPr>
                        <a:t>-55,67</a:t>
                      </a:r>
                      <a:endParaRPr lang="pt-BR" sz="1000" dirty="0">
                        <a:solidFill>
                          <a:srgbClr val="FF0000"/>
                        </a:solidFill>
                      </a:endParaRPr>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501</a:t>
                      </a:r>
                      <a:endParaRPr lang="pt-BR" sz="1000" dirty="0"/>
                    </a:p>
                  </a:txBody>
                  <a:tcPr/>
                </a:tc>
                <a:tc>
                  <a:txBody>
                    <a:bodyPr/>
                    <a:lstStyle/>
                    <a:p>
                      <a:pPr algn="ctr"/>
                      <a:r>
                        <a:rPr lang="en-US" sz="1000" dirty="0"/>
                        <a:t>1503</a:t>
                      </a:r>
                      <a:endParaRPr lang="pt-BR" sz="1000" dirty="0"/>
                    </a:p>
                  </a:txBody>
                  <a:tcPr/>
                </a:tc>
                <a:tc>
                  <a:txBody>
                    <a:bodyPr/>
                    <a:lstStyle/>
                    <a:p>
                      <a:pPr algn="ctr"/>
                      <a:r>
                        <a:rPr lang="en-US" sz="1000" dirty="0"/>
                        <a:t>94</a:t>
                      </a:r>
                      <a:endParaRPr lang="pt-BR" sz="1000" dirty="0"/>
                    </a:p>
                  </a:txBody>
                  <a:tcPr/>
                </a:tc>
                <a:tc>
                  <a:txBody>
                    <a:bodyPr/>
                    <a:lstStyle/>
                    <a:p>
                      <a:pPr algn="ctr"/>
                      <a:r>
                        <a:rPr lang="en-US" sz="1000" dirty="0"/>
                        <a:t>1034</a:t>
                      </a:r>
                      <a:endParaRPr lang="pt-BR" sz="1000" dirty="0"/>
                    </a:p>
                  </a:txBody>
                  <a:tcPr/>
                </a:tc>
                <a:tc>
                  <a:txBody>
                    <a:bodyPr/>
                    <a:lstStyle/>
                    <a:p>
                      <a:pPr algn="ctr"/>
                      <a:r>
                        <a:rPr lang="en-US" sz="1000" dirty="0">
                          <a:solidFill>
                            <a:srgbClr val="FF0000"/>
                          </a:solidFill>
                        </a:rPr>
                        <a:t>-469</a:t>
                      </a:r>
                      <a:endParaRPr lang="pt-BR" sz="1000" dirty="0">
                        <a:solidFill>
                          <a:srgbClr val="FF0000"/>
                        </a:solidFill>
                      </a:endParaRPr>
                    </a:p>
                  </a:txBody>
                  <a:tcPr/>
                </a:tc>
                <a:tc>
                  <a:txBody>
                    <a:bodyPr/>
                    <a:lstStyle/>
                    <a:p>
                      <a:pPr algn="ctr"/>
                      <a:r>
                        <a:rPr lang="en-US" sz="1000" dirty="0">
                          <a:solidFill>
                            <a:srgbClr val="FF0000"/>
                          </a:solidFill>
                        </a:rPr>
                        <a:t>-31,20</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121</a:t>
                      </a:r>
                      <a:endParaRPr lang="pt-BR" sz="1000" dirty="0"/>
                    </a:p>
                  </a:txBody>
                  <a:tcPr/>
                </a:tc>
                <a:tc>
                  <a:txBody>
                    <a:bodyPr/>
                    <a:lstStyle/>
                    <a:p>
                      <a:pPr algn="ctr"/>
                      <a:r>
                        <a:rPr lang="en-US" sz="1000" dirty="0"/>
                        <a:t>363</a:t>
                      </a:r>
                      <a:endParaRPr lang="pt-BR" sz="1000" dirty="0"/>
                    </a:p>
                  </a:txBody>
                  <a:tcPr/>
                </a:tc>
                <a:tc>
                  <a:txBody>
                    <a:bodyPr/>
                    <a:lstStyle/>
                    <a:p>
                      <a:pPr algn="ctr"/>
                      <a:r>
                        <a:rPr lang="en-US" sz="1000" dirty="0"/>
                        <a:t>79</a:t>
                      </a:r>
                      <a:endParaRPr lang="pt-BR" sz="1000" dirty="0"/>
                    </a:p>
                  </a:txBody>
                  <a:tcPr/>
                </a:tc>
                <a:tc>
                  <a:txBody>
                    <a:bodyPr/>
                    <a:lstStyle/>
                    <a:p>
                      <a:pPr algn="ctr"/>
                      <a:r>
                        <a:rPr lang="en-US" sz="1000" dirty="0"/>
                        <a:t>869</a:t>
                      </a:r>
                      <a:endParaRPr lang="pt-BR" sz="1000" dirty="0"/>
                    </a:p>
                  </a:txBody>
                  <a:tcPr/>
                </a:tc>
                <a:tc>
                  <a:txBody>
                    <a:bodyPr/>
                    <a:lstStyle/>
                    <a:p>
                      <a:pPr algn="ctr"/>
                      <a:r>
                        <a:rPr lang="en-US" sz="1000" dirty="0">
                          <a:solidFill>
                            <a:srgbClr val="00B050"/>
                          </a:solidFill>
                        </a:rPr>
                        <a:t>506</a:t>
                      </a:r>
                      <a:endParaRPr lang="pt-BR" sz="1000" dirty="0">
                        <a:solidFill>
                          <a:srgbClr val="00B050"/>
                        </a:solidFill>
                      </a:endParaRPr>
                    </a:p>
                  </a:txBody>
                  <a:tcPr/>
                </a:tc>
                <a:tc>
                  <a:txBody>
                    <a:bodyPr/>
                    <a:lstStyle/>
                    <a:p>
                      <a:pPr algn="ctr"/>
                      <a:r>
                        <a:rPr lang="en-US" sz="1000" dirty="0">
                          <a:solidFill>
                            <a:srgbClr val="00B050"/>
                          </a:solidFill>
                        </a:rPr>
                        <a:t>139,39</a:t>
                      </a:r>
                      <a:endParaRPr lang="pt-BR" sz="1000" dirty="0">
                        <a:solidFill>
                          <a:srgbClr val="00B05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showed a positive return of </a:t>
            </a:r>
            <a:r>
              <a:rPr lang="en-US" b="1" dirty="0">
                <a:solidFill>
                  <a:srgbClr val="00B050"/>
                </a:solidFill>
              </a:rPr>
              <a:t>506MU</a:t>
            </a:r>
            <a:r>
              <a:rPr lang="en-US" dirty="0"/>
              <a:t>, where </a:t>
            </a:r>
            <a:r>
              <a:rPr lang="en-US" b="1" dirty="0">
                <a:solidFill>
                  <a:srgbClr val="00B050"/>
                </a:solidFill>
              </a:rPr>
              <a:t>121</a:t>
            </a:r>
            <a:r>
              <a:rPr lang="en-US" dirty="0"/>
              <a:t> customers were contacted and </a:t>
            </a:r>
            <a:r>
              <a:rPr lang="en-US" b="1" dirty="0">
                <a:solidFill>
                  <a:srgbClr val="00B050"/>
                </a:solidFill>
              </a:rPr>
              <a:t>79</a:t>
            </a:r>
            <a:r>
              <a:rPr lang="en-US" dirty="0"/>
              <a:t> gadgets were sold. If the campaign was made only with users in this group, the ROI would be </a:t>
            </a:r>
            <a:r>
              <a:rPr lang="en-US" b="1" dirty="0">
                <a:solidFill>
                  <a:srgbClr val="00B050"/>
                </a:solidFill>
              </a:rPr>
              <a:t>139,39%</a:t>
            </a:r>
            <a:r>
              <a:rPr lang="en-US" dirty="0">
                <a:solidFill>
                  <a:srgbClr val="00B050"/>
                </a:solidFill>
              </a:rPr>
              <a:t>. </a:t>
            </a:r>
            <a:r>
              <a:rPr lang="en-US" dirty="0"/>
              <a:t>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5" name="Imagem 4">
            <a:extLst>
              <a:ext uri="{FF2B5EF4-FFF2-40B4-BE49-F238E27FC236}">
                <a16:creationId xmlns:a16="http://schemas.microsoft.com/office/drawing/2014/main" id="{D9F539D6-1BAE-4957-B914-BB64FC802440}"/>
              </a:ext>
            </a:extLst>
          </p:cNvPr>
          <p:cNvPicPr>
            <a:picLocks noChangeAspect="1"/>
          </p:cNvPicPr>
          <p:nvPr/>
        </p:nvPicPr>
        <p:blipFill>
          <a:blip r:embed="rId2"/>
          <a:stretch>
            <a:fillRect/>
          </a:stretch>
        </p:blipFill>
        <p:spPr>
          <a:xfrm>
            <a:off x="7615879" y="1954226"/>
            <a:ext cx="3994928" cy="3146147"/>
          </a:xfrm>
          <a:prstGeom prst="rect">
            <a:avLst/>
          </a:prstGeom>
        </p:spPr>
      </p:pic>
    </p:spTree>
    <p:extLst>
      <p:ext uri="{BB962C8B-B14F-4D97-AF65-F5344CB8AC3E}">
        <p14:creationId xmlns:p14="http://schemas.microsoft.com/office/powerpoint/2010/main" val="200098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Predictive model</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prediction a Logistic Regression was implemented to make classification between customers who will accept the campaign offer in the next campaign. The model correctly predicted 82,5% of the customer who would accept the offer and 80,3% who wouldn’t accept the offer on the sample campaign. </a:t>
            </a:r>
            <a:endParaRPr lang="pt-BR" dirty="0"/>
          </a:p>
        </p:txBody>
      </p:sp>
      <p:pic>
        <p:nvPicPr>
          <p:cNvPr id="9" name="Imagem 8">
            <a:extLst>
              <a:ext uri="{FF2B5EF4-FFF2-40B4-BE49-F238E27FC236}">
                <a16:creationId xmlns:a16="http://schemas.microsoft.com/office/drawing/2014/main" id="{51367B80-6109-46D1-8B2A-FE6942FD8CF6}"/>
              </a:ext>
            </a:extLst>
          </p:cNvPr>
          <p:cNvPicPr>
            <a:picLocks noChangeAspect="1"/>
          </p:cNvPicPr>
          <p:nvPr/>
        </p:nvPicPr>
        <p:blipFill>
          <a:blip r:embed="rId2"/>
          <a:stretch>
            <a:fillRect/>
          </a:stretch>
        </p:blipFill>
        <p:spPr>
          <a:xfrm>
            <a:off x="7262076" y="2009072"/>
            <a:ext cx="4457700" cy="3467100"/>
          </a:xfrm>
          <a:prstGeom prst="rect">
            <a:avLst/>
          </a:prstGeom>
        </p:spPr>
      </p:pic>
      <p:sp>
        <p:nvSpPr>
          <p:cNvPr id="5" name="Espaço Reservado para Conteúdo 2">
            <a:extLst>
              <a:ext uri="{FF2B5EF4-FFF2-40B4-BE49-F238E27FC236}">
                <a16:creationId xmlns:a16="http://schemas.microsoft.com/office/drawing/2014/main" id="{19E439E8-EE4E-42CA-A25D-7EDE7D930178}"/>
              </a:ext>
            </a:extLst>
          </p:cNvPr>
          <p:cNvSpPr txBox="1">
            <a:spLocks/>
          </p:cNvSpPr>
          <p:nvPr/>
        </p:nvSpPr>
        <p:spPr>
          <a:xfrm>
            <a:off x="581191" y="2209009"/>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Campaign based on users selected by the prediction model:</a:t>
            </a:r>
          </a:p>
          <a:p>
            <a:pPr marL="0" indent="0" algn="just">
              <a:lnSpc>
                <a:spcPct val="100000"/>
              </a:lnSpc>
              <a:buFont typeface="Wingdings 2" panose="05020102010507070707" pitchFamily="18" charset="2"/>
              <a:buNone/>
            </a:pPr>
            <a:endParaRPr lang="pt-BR" dirty="0"/>
          </a:p>
        </p:txBody>
      </p:sp>
      <p:graphicFrame>
        <p:nvGraphicFramePr>
          <p:cNvPr id="7" name="Tabela 4">
            <a:extLst>
              <a:ext uri="{FF2B5EF4-FFF2-40B4-BE49-F238E27FC236}">
                <a16:creationId xmlns:a16="http://schemas.microsoft.com/office/drawing/2014/main" id="{804BC83E-2394-4C85-8B53-18E8A4A32A07}"/>
              </a:ext>
            </a:extLst>
          </p:cNvPr>
          <p:cNvGraphicFramePr>
            <a:graphicFrameLocks noGrp="1"/>
          </p:cNvGraphicFramePr>
          <p:nvPr>
            <p:extLst>
              <p:ext uri="{D42A27DB-BD31-4B8C-83A1-F6EECF244321}">
                <p14:modId xmlns:p14="http://schemas.microsoft.com/office/powerpoint/2010/main" val="647282741"/>
              </p:ext>
            </p:extLst>
          </p:nvPr>
        </p:nvGraphicFramePr>
        <p:xfrm>
          <a:off x="581190" y="2814338"/>
          <a:ext cx="5272918" cy="707149"/>
        </p:xfrm>
        <a:graphic>
          <a:graphicData uri="http://schemas.openxmlformats.org/drawingml/2006/table">
            <a:tbl>
              <a:tblPr firstRow="1" bandRow="1">
                <a:tableStyleId>{5C22544A-7EE6-4342-B048-85BDC9FD1C3A}</a:tableStyleId>
              </a:tblPr>
              <a:tblGrid>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Customers contacted</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651</a:t>
                      </a:r>
                      <a:endParaRPr lang="pt-BR" sz="1000" dirty="0"/>
                    </a:p>
                  </a:txBody>
                  <a:tcPr/>
                </a:tc>
                <a:tc>
                  <a:txBody>
                    <a:bodyPr/>
                    <a:lstStyle/>
                    <a:p>
                      <a:pPr algn="ctr"/>
                      <a:r>
                        <a:rPr lang="en-US" sz="1000" dirty="0"/>
                        <a:t>1953</a:t>
                      </a:r>
                      <a:endParaRPr lang="pt-BR" sz="1000" dirty="0"/>
                    </a:p>
                  </a:txBody>
                  <a:tcPr/>
                </a:tc>
                <a:tc>
                  <a:txBody>
                    <a:bodyPr/>
                    <a:lstStyle/>
                    <a:p>
                      <a:pPr algn="ctr"/>
                      <a:r>
                        <a:rPr lang="en-US" sz="1000" dirty="0"/>
                        <a:t>275</a:t>
                      </a:r>
                      <a:endParaRPr lang="pt-BR" sz="1000" dirty="0"/>
                    </a:p>
                  </a:txBody>
                  <a:tcPr/>
                </a:tc>
                <a:tc>
                  <a:txBody>
                    <a:bodyPr/>
                    <a:lstStyle/>
                    <a:p>
                      <a:pPr algn="ctr"/>
                      <a:r>
                        <a:rPr lang="en-US" sz="1000" dirty="0"/>
                        <a:t>3025</a:t>
                      </a:r>
                      <a:endParaRPr lang="pt-BR" sz="1000" dirty="0"/>
                    </a:p>
                  </a:txBody>
                  <a:tcPr/>
                </a:tc>
                <a:tc>
                  <a:txBody>
                    <a:bodyPr/>
                    <a:lstStyle/>
                    <a:p>
                      <a:pPr algn="ctr"/>
                      <a:r>
                        <a:rPr lang="en-US" sz="1000" b="1" dirty="0">
                          <a:solidFill>
                            <a:srgbClr val="00B050"/>
                          </a:solidFill>
                        </a:rPr>
                        <a:t>1072</a:t>
                      </a:r>
                      <a:endParaRPr lang="pt-BR" sz="1000" b="1" dirty="0">
                        <a:solidFill>
                          <a:srgbClr val="00B050"/>
                        </a:solidFill>
                      </a:endParaRPr>
                    </a:p>
                  </a:txBody>
                  <a:tcPr/>
                </a:tc>
                <a:tc>
                  <a:txBody>
                    <a:bodyPr/>
                    <a:lstStyle/>
                    <a:p>
                      <a:pPr algn="ctr"/>
                      <a:r>
                        <a:rPr lang="en-US" sz="1000" b="1" dirty="0">
                          <a:solidFill>
                            <a:srgbClr val="00B050"/>
                          </a:solidFill>
                        </a:rPr>
                        <a:t>54,88</a:t>
                      </a:r>
                      <a:endParaRPr lang="pt-BR" sz="1000" b="1" dirty="0">
                        <a:solidFill>
                          <a:srgbClr val="00B050"/>
                        </a:solidFill>
                      </a:endParaRPr>
                    </a:p>
                  </a:txBody>
                  <a:tcPr/>
                </a:tc>
                <a:extLst>
                  <a:ext uri="{0D108BD9-81ED-4DB2-BD59-A6C34878D82A}">
                    <a16:rowId xmlns:a16="http://schemas.microsoft.com/office/drawing/2014/main" val="2884584074"/>
                  </a:ext>
                </a:extLst>
              </a:tr>
            </a:tbl>
          </a:graphicData>
        </a:graphic>
      </p:graphicFrame>
      <p:sp>
        <p:nvSpPr>
          <p:cNvPr id="8" name="Espaço Reservado para Conteúdo 2">
            <a:extLst>
              <a:ext uri="{FF2B5EF4-FFF2-40B4-BE49-F238E27FC236}">
                <a16:creationId xmlns:a16="http://schemas.microsoft.com/office/drawing/2014/main" id="{6F57859E-49D5-4577-A320-D8091DB9782C}"/>
              </a:ext>
            </a:extLst>
          </p:cNvPr>
          <p:cNvSpPr txBox="1">
            <a:spLocks/>
          </p:cNvSpPr>
          <p:nvPr/>
        </p:nvSpPr>
        <p:spPr>
          <a:xfrm>
            <a:off x="581190" y="3742622"/>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pPr>
            <a:r>
              <a:rPr lang="pt-BR" dirty="0" err="1"/>
              <a:t>Campaign</a:t>
            </a:r>
            <a:r>
              <a:rPr lang="pt-BR" dirty="0"/>
              <a:t> </a:t>
            </a:r>
            <a:r>
              <a:rPr lang="pt-BR" dirty="0" err="1"/>
              <a:t>succes</a:t>
            </a:r>
            <a:r>
              <a:rPr lang="pt-BR" dirty="0"/>
              <a:t> rate </a:t>
            </a:r>
            <a:r>
              <a:rPr lang="pt-BR" dirty="0" err="1"/>
              <a:t>increased</a:t>
            </a:r>
            <a:r>
              <a:rPr lang="pt-BR" dirty="0"/>
              <a:t> </a:t>
            </a:r>
            <a:r>
              <a:rPr lang="pt-BR" dirty="0" err="1"/>
              <a:t>from</a:t>
            </a:r>
            <a:r>
              <a:rPr lang="pt-BR" dirty="0"/>
              <a:t> 15%  </a:t>
            </a:r>
            <a:r>
              <a:rPr lang="pt-BR" dirty="0" err="1"/>
              <a:t>to</a:t>
            </a:r>
            <a:r>
              <a:rPr lang="pt-BR" dirty="0"/>
              <a:t> 42,24%;</a:t>
            </a:r>
          </a:p>
          <a:p>
            <a:pPr algn="just">
              <a:lnSpc>
                <a:spcPct val="100000"/>
              </a:lnSpc>
            </a:pPr>
            <a:r>
              <a:rPr lang="pt-BR" dirty="0"/>
              <a:t>Profit </a:t>
            </a:r>
            <a:r>
              <a:rPr lang="pt-BR" dirty="0" err="1"/>
              <a:t>increased</a:t>
            </a:r>
            <a:r>
              <a:rPr lang="pt-BR" dirty="0"/>
              <a:t> </a:t>
            </a:r>
            <a:r>
              <a:rPr lang="pt-BR" dirty="0" err="1"/>
              <a:t>from</a:t>
            </a:r>
            <a:r>
              <a:rPr lang="pt-BR" dirty="0"/>
              <a:t> </a:t>
            </a:r>
            <a:r>
              <a:rPr lang="pt-BR" b="1" dirty="0">
                <a:solidFill>
                  <a:srgbClr val="FF0000"/>
                </a:solidFill>
              </a:rPr>
              <a:t>-3046MU </a:t>
            </a:r>
            <a:r>
              <a:rPr lang="pt-BR" dirty="0" err="1"/>
              <a:t>to</a:t>
            </a:r>
            <a:r>
              <a:rPr lang="pt-BR" dirty="0"/>
              <a:t> </a:t>
            </a:r>
            <a:r>
              <a:rPr lang="pt-BR" b="1" dirty="0">
                <a:solidFill>
                  <a:srgbClr val="00B050"/>
                </a:solidFill>
              </a:rPr>
              <a:t>1072MU</a:t>
            </a:r>
            <a:r>
              <a:rPr lang="pt-BR" dirty="0"/>
              <a:t>;</a:t>
            </a:r>
          </a:p>
          <a:p>
            <a:pPr algn="just">
              <a:lnSpc>
                <a:spcPct val="100000"/>
              </a:lnSpc>
            </a:pPr>
            <a:r>
              <a:rPr lang="pt-BR" dirty="0" err="1"/>
              <a:t>Campaign</a:t>
            </a:r>
            <a:r>
              <a:rPr lang="pt-BR" dirty="0"/>
              <a:t> budget </a:t>
            </a:r>
            <a:r>
              <a:rPr lang="pt-BR" dirty="0" err="1"/>
              <a:t>decreased</a:t>
            </a:r>
            <a:r>
              <a:rPr lang="pt-BR" dirty="0"/>
              <a:t> </a:t>
            </a:r>
            <a:r>
              <a:rPr lang="pt-BR" dirty="0" err="1"/>
              <a:t>from</a:t>
            </a:r>
            <a:r>
              <a:rPr lang="pt-BR" dirty="0"/>
              <a:t> 6720MU </a:t>
            </a:r>
            <a:r>
              <a:rPr lang="pt-BR" dirty="0" err="1"/>
              <a:t>to</a:t>
            </a:r>
            <a:r>
              <a:rPr lang="pt-BR" dirty="0"/>
              <a:t> 1953MU;</a:t>
            </a:r>
          </a:p>
          <a:p>
            <a:pPr algn="just">
              <a:lnSpc>
                <a:spcPct val="100000"/>
              </a:lnSpc>
            </a:pPr>
            <a:r>
              <a:rPr lang="pt-BR" dirty="0"/>
              <a:t>Gadgets </a:t>
            </a:r>
            <a:r>
              <a:rPr lang="pt-BR" dirty="0" err="1"/>
              <a:t>sold</a:t>
            </a:r>
            <a:r>
              <a:rPr lang="pt-BR" dirty="0"/>
              <a:t> </a:t>
            </a:r>
            <a:r>
              <a:rPr lang="pt-BR" dirty="0" err="1"/>
              <a:t>decreased</a:t>
            </a:r>
            <a:r>
              <a:rPr lang="pt-BR" dirty="0"/>
              <a:t> </a:t>
            </a:r>
            <a:r>
              <a:rPr lang="pt-BR" dirty="0" err="1"/>
              <a:t>from</a:t>
            </a:r>
            <a:r>
              <a:rPr lang="pt-BR" dirty="0"/>
              <a:t> 334 </a:t>
            </a:r>
            <a:r>
              <a:rPr lang="pt-BR" dirty="0" err="1"/>
              <a:t>to</a:t>
            </a:r>
            <a:r>
              <a:rPr lang="pt-BR" dirty="0"/>
              <a:t> 275 </a:t>
            </a:r>
            <a:r>
              <a:rPr lang="pt-BR" dirty="0" err="1"/>
              <a:t>units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67982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CONCLUSIONS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5454188"/>
          </a:xfrm>
        </p:spPr>
        <p:txBody>
          <a:bodyPr anchor="t">
            <a:normAutofit lnSpcReduction="10000"/>
          </a:bodyPr>
          <a:lstStyle/>
          <a:p>
            <a:pPr algn="just">
              <a:lnSpc>
                <a:spcPct val="100000"/>
              </a:lnSpc>
            </a:pPr>
            <a:r>
              <a:rPr lang="pt-BR" dirty="0" err="1"/>
              <a:t>Customers</a:t>
            </a:r>
            <a:r>
              <a:rPr lang="pt-BR" dirty="0"/>
              <a:t> more </a:t>
            </a:r>
            <a:r>
              <a:rPr lang="pt-BR" dirty="0" err="1"/>
              <a:t>likely</a:t>
            </a:r>
            <a:r>
              <a:rPr lang="pt-BR" dirty="0"/>
              <a:t> </a:t>
            </a:r>
            <a:r>
              <a:rPr lang="pt-BR" dirty="0" err="1"/>
              <a:t>to</a:t>
            </a:r>
            <a:r>
              <a:rPr lang="pt-BR" dirty="0"/>
              <a:t> </a:t>
            </a:r>
            <a:r>
              <a:rPr lang="pt-BR" dirty="0" err="1"/>
              <a:t>accept</a:t>
            </a:r>
            <a:r>
              <a:rPr lang="pt-BR" dirty="0"/>
              <a:t> </a:t>
            </a:r>
            <a:r>
              <a:rPr lang="pt-BR" dirty="0" err="1"/>
              <a:t>the</a:t>
            </a:r>
            <a:r>
              <a:rPr lang="pt-BR" dirty="0"/>
              <a:t> </a:t>
            </a:r>
            <a:r>
              <a:rPr lang="pt-BR" dirty="0" err="1"/>
              <a:t>campaign</a:t>
            </a:r>
            <a:r>
              <a:rPr lang="pt-BR" dirty="0"/>
              <a:t> </a:t>
            </a:r>
            <a:r>
              <a:rPr lang="pt-BR" dirty="0" err="1"/>
              <a:t>offers</a:t>
            </a:r>
            <a:r>
              <a:rPr lang="pt-BR" dirty="0"/>
              <a:t> </a:t>
            </a:r>
            <a:r>
              <a:rPr lang="pt-BR" dirty="0" err="1"/>
              <a:t>have</a:t>
            </a:r>
            <a:r>
              <a:rPr lang="pt-BR" dirty="0"/>
              <a:t> </a:t>
            </a:r>
            <a:r>
              <a:rPr lang="pt-BR" dirty="0" err="1"/>
              <a:t>the</a:t>
            </a:r>
            <a:r>
              <a:rPr lang="pt-BR" dirty="0"/>
              <a:t> </a:t>
            </a:r>
            <a:r>
              <a:rPr lang="pt-BR" dirty="0" err="1"/>
              <a:t>key</a:t>
            </a:r>
            <a:r>
              <a:rPr lang="pt-BR" dirty="0"/>
              <a:t> </a:t>
            </a:r>
            <a:r>
              <a:rPr lang="pt-BR" dirty="0" err="1"/>
              <a:t>characteristics</a:t>
            </a:r>
            <a:r>
              <a:rPr lang="pt-BR" dirty="0"/>
              <a:t>:</a:t>
            </a:r>
          </a:p>
          <a:p>
            <a:pPr lvl="1" algn="just"/>
            <a:r>
              <a:rPr lang="pt-BR" dirty="0" err="1"/>
              <a:t>Less</a:t>
            </a:r>
            <a:r>
              <a:rPr lang="pt-BR" dirty="0"/>
              <a:t> </a:t>
            </a:r>
            <a:r>
              <a:rPr lang="pt-BR" dirty="0" err="1"/>
              <a:t>children</a:t>
            </a:r>
            <a:r>
              <a:rPr lang="pt-BR" dirty="0"/>
              <a:t> </a:t>
            </a:r>
            <a:r>
              <a:rPr lang="pt-BR" dirty="0" err="1"/>
              <a:t>or</a:t>
            </a:r>
            <a:r>
              <a:rPr lang="pt-BR" dirty="0"/>
              <a:t> teenagers </a:t>
            </a:r>
            <a:r>
              <a:rPr lang="pt-BR" dirty="0" err="1"/>
              <a:t>at</a:t>
            </a:r>
            <a:r>
              <a:rPr lang="pt-BR" dirty="0"/>
              <a:t> home;</a:t>
            </a:r>
          </a:p>
          <a:p>
            <a:pPr lvl="1" algn="just"/>
            <a:r>
              <a:rPr lang="pt-BR" dirty="0" err="1"/>
              <a:t>Higher</a:t>
            </a:r>
            <a:r>
              <a:rPr lang="pt-BR" dirty="0"/>
              <a:t> </a:t>
            </a:r>
            <a:r>
              <a:rPr lang="pt-BR" dirty="0" err="1"/>
              <a:t>education</a:t>
            </a:r>
            <a:r>
              <a:rPr lang="pt-BR" dirty="0"/>
              <a:t> </a:t>
            </a:r>
            <a:r>
              <a:rPr lang="pt-BR" dirty="0" err="1"/>
              <a:t>level</a:t>
            </a:r>
            <a:r>
              <a:rPr lang="pt-BR" dirty="0"/>
              <a:t>;</a:t>
            </a:r>
          </a:p>
          <a:p>
            <a:pPr lvl="1" algn="just"/>
            <a:r>
              <a:rPr lang="pt-BR" dirty="0" err="1"/>
              <a:t>Buy</a:t>
            </a:r>
            <a:r>
              <a:rPr lang="pt-BR" dirty="0"/>
              <a:t> </a:t>
            </a:r>
            <a:r>
              <a:rPr lang="pt-BR" dirty="0" err="1"/>
              <a:t>with</a:t>
            </a:r>
            <a:r>
              <a:rPr lang="pt-BR" dirty="0"/>
              <a:t> a high </a:t>
            </a:r>
            <a:r>
              <a:rPr lang="pt-BR" dirty="0" err="1"/>
              <a:t>frequency</a:t>
            </a:r>
            <a:r>
              <a:rPr lang="pt-BR" dirty="0"/>
              <a:t>;</a:t>
            </a:r>
          </a:p>
          <a:p>
            <a:pPr lvl="1" algn="just"/>
            <a:r>
              <a:rPr lang="pt-BR" dirty="0" err="1"/>
              <a:t>Spend</a:t>
            </a:r>
            <a:r>
              <a:rPr lang="pt-BR" dirty="0"/>
              <a:t> more </a:t>
            </a:r>
            <a:r>
              <a:rPr lang="pt-BR" dirty="0" err="1"/>
              <a:t>buying</a:t>
            </a:r>
            <a:r>
              <a:rPr lang="pt-BR" dirty="0"/>
              <a:t>;</a:t>
            </a:r>
          </a:p>
          <a:p>
            <a:pPr lvl="1" algn="just"/>
            <a:r>
              <a:rPr lang="pt-BR" dirty="0" err="1"/>
              <a:t>Higher</a:t>
            </a:r>
            <a:r>
              <a:rPr lang="pt-BR" dirty="0"/>
              <a:t> incomes.</a:t>
            </a:r>
          </a:p>
          <a:p>
            <a:pPr lvl="1" algn="just"/>
            <a:endParaRPr lang="pt-BR" dirty="0"/>
          </a:p>
          <a:p>
            <a:pPr algn="just">
              <a:lnSpc>
                <a:spcPct val="100000"/>
              </a:lnSpc>
            </a:pPr>
            <a:r>
              <a:rPr lang="pt-BR" dirty="0" err="1"/>
              <a:t>Segmentation</a:t>
            </a:r>
            <a:r>
              <a:rPr lang="pt-BR" dirty="0"/>
              <a:t> </a:t>
            </a:r>
            <a:r>
              <a:rPr lang="pt-BR" dirty="0" err="1"/>
              <a:t>showed</a:t>
            </a:r>
            <a:r>
              <a:rPr lang="pt-BR" dirty="0"/>
              <a:t> </a:t>
            </a:r>
            <a:r>
              <a:rPr lang="pt-BR" dirty="0" err="1"/>
              <a:t>to</a:t>
            </a:r>
            <a:r>
              <a:rPr lang="pt-BR" dirty="0"/>
              <a:t> </a:t>
            </a:r>
            <a:r>
              <a:rPr lang="pt-BR" dirty="0" err="1"/>
              <a:t>be</a:t>
            </a:r>
            <a:r>
              <a:rPr lang="pt-BR" dirty="0"/>
              <a:t> a </a:t>
            </a:r>
            <a:r>
              <a:rPr lang="pt-BR" dirty="0" err="1"/>
              <a:t>reasonable</a:t>
            </a:r>
            <a:r>
              <a:rPr lang="pt-BR" dirty="0"/>
              <a:t> </a:t>
            </a:r>
            <a:r>
              <a:rPr lang="pt-BR" dirty="0" err="1"/>
              <a:t>method</a:t>
            </a:r>
            <a:r>
              <a:rPr lang="pt-BR" dirty="0"/>
              <a:t>:</a:t>
            </a:r>
          </a:p>
          <a:p>
            <a:pPr lvl="1" algn="just"/>
            <a:r>
              <a:rPr lang="pt-BR" dirty="0"/>
              <a:t>RFM </a:t>
            </a:r>
            <a:r>
              <a:rPr lang="pt-BR" dirty="0" err="1"/>
              <a:t>can</a:t>
            </a:r>
            <a:r>
              <a:rPr lang="pt-BR" dirty="0"/>
              <a:t> improve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224MU</a:t>
            </a:r>
            <a:r>
              <a:rPr lang="pt-BR" dirty="0"/>
              <a:t>;</a:t>
            </a:r>
          </a:p>
          <a:p>
            <a:pPr lvl="1" algn="just"/>
            <a:r>
              <a:rPr lang="pt-BR" dirty="0"/>
              <a:t>Kmeans </a:t>
            </a:r>
            <a:r>
              <a:rPr lang="pt-BR" dirty="0" err="1"/>
              <a:t>was</a:t>
            </a:r>
            <a:r>
              <a:rPr lang="pt-BR" dirty="0"/>
              <a:t> </a:t>
            </a:r>
            <a:r>
              <a:rPr lang="pt-BR" dirty="0" err="1"/>
              <a:t>the</a:t>
            </a:r>
            <a:r>
              <a:rPr lang="pt-BR" dirty="0"/>
              <a:t> </a:t>
            </a:r>
            <a:r>
              <a:rPr lang="pt-BR" dirty="0" err="1"/>
              <a:t>best</a:t>
            </a:r>
            <a:r>
              <a:rPr lang="pt-BR" dirty="0"/>
              <a:t> </a:t>
            </a:r>
            <a:r>
              <a:rPr lang="pt-BR" dirty="0" err="1"/>
              <a:t>segmentation</a:t>
            </a:r>
            <a:r>
              <a:rPr lang="pt-BR" dirty="0"/>
              <a:t> </a:t>
            </a:r>
            <a:r>
              <a:rPr lang="pt-BR" dirty="0" err="1"/>
              <a:t>improving</a:t>
            </a:r>
            <a:r>
              <a:rPr lang="pt-BR" dirty="0"/>
              <a:t>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506MU</a:t>
            </a:r>
            <a:r>
              <a:rPr lang="pt-BR" dirty="0"/>
              <a:t>.</a:t>
            </a:r>
          </a:p>
          <a:p>
            <a:pPr lvl="1" algn="just"/>
            <a:endParaRPr lang="pt-BR" dirty="0"/>
          </a:p>
          <a:p>
            <a:pPr algn="just">
              <a:lnSpc>
                <a:spcPct val="100000"/>
              </a:lnSpc>
            </a:pPr>
            <a:r>
              <a:rPr lang="pt-BR" dirty="0" err="1"/>
              <a:t>Classification</a:t>
            </a:r>
            <a:r>
              <a:rPr lang="pt-BR" dirty="0"/>
              <a:t> </a:t>
            </a:r>
            <a:r>
              <a:rPr lang="pt-BR" dirty="0" err="1"/>
              <a:t>using</a:t>
            </a:r>
            <a:r>
              <a:rPr lang="pt-BR" dirty="0"/>
              <a:t> </a:t>
            </a:r>
            <a:r>
              <a:rPr lang="pt-BR" dirty="0" err="1"/>
              <a:t>the</a:t>
            </a:r>
            <a:r>
              <a:rPr lang="pt-BR" dirty="0"/>
              <a:t> </a:t>
            </a:r>
            <a:r>
              <a:rPr lang="pt-BR" dirty="0" err="1"/>
              <a:t>Logistic</a:t>
            </a:r>
            <a:r>
              <a:rPr lang="pt-BR" dirty="0"/>
              <a:t> </a:t>
            </a:r>
            <a:r>
              <a:rPr lang="pt-BR" dirty="0" err="1"/>
              <a:t>Regression</a:t>
            </a:r>
            <a:r>
              <a:rPr lang="pt-BR" dirty="0"/>
              <a:t> model </a:t>
            </a:r>
            <a:r>
              <a:rPr lang="pt-BR" dirty="0" err="1"/>
              <a:t>increased</a:t>
            </a:r>
            <a:r>
              <a:rPr lang="pt-BR" dirty="0"/>
              <a:t> </a:t>
            </a:r>
            <a:r>
              <a:rPr lang="pt-BR" dirty="0" err="1"/>
              <a:t>the</a:t>
            </a:r>
            <a:r>
              <a:rPr lang="pt-BR" dirty="0"/>
              <a:t> </a:t>
            </a:r>
            <a:r>
              <a:rPr lang="pt-BR" dirty="0" err="1"/>
              <a:t>campaign</a:t>
            </a:r>
            <a:r>
              <a:rPr lang="pt-BR" dirty="0"/>
              <a:t> </a:t>
            </a:r>
            <a:r>
              <a:rPr lang="pt-BR" dirty="0" err="1"/>
              <a:t>succes</a:t>
            </a:r>
            <a:r>
              <a:rPr lang="pt-BR" dirty="0"/>
              <a:t> rate </a:t>
            </a:r>
            <a:r>
              <a:rPr lang="pt-BR" dirty="0" err="1"/>
              <a:t>to</a:t>
            </a:r>
            <a:r>
              <a:rPr lang="pt-BR" dirty="0"/>
              <a:t> 42,24% </a:t>
            </a:r>
            <a:r>
              <a:rPr lang="pt-BR" dirty="0" err="1"/>
              <a:t>and</a:t>
            </a:r>
            <a:r>
              <a:rPr lang="pt-BR" dirty="0"/>
              <a:t> </a:t>
            </a:r>
            <a:r>
              <a:rPr lang="pt-BR" dirty="0" err="1"/>
              <a:t>sold</a:t>
            </a:r>
            <a:r>
              <a:rPr lang="pt-BR" dirty="0"/>
              <a:t> 275 gadgets </a:t>
            </a:r>
            <a:r>
              <a:rPr lang="pt-BR" dirty="0" err="1"/>
              <a:t>improving</a:t>
            </a:r>
            <a:r>
              <a:rPr lang="pt-BR" dirty="0"/>
              <a:t> </a:t>
            </a:r>
            <a:r>
              <a:rPr lang="pt-BR" dirty="0" err="1"/>
              <a:t>the</a:t>
            </a:r>
            <a:r>
              <a:rPr lang="pt-BR" dirty="0"/>
              <a:t> </a:t>
            </a:r>
            <a:r>
              <a:rPr lang="pt-BR" dirty="0" err="1"/>
              <a:t>profit</a:t>
            </a:r>
            <a:r>
              <a:rPr lang="pt-BR" dirty="0"/>
              <a:t> </a:t>
            </a:r>
            <a:r>
              <a:rPr lang="pt-BR" dirty="0" err="1"/>
              <a:t>to</a:t>
            </a:r>
            <a:r>
              <a:rPr lang="pt-BR" dirty="0"/>
              <a:t> </a:t>
            </a:r>
            <a:r>
              <a:rPr lang="pt-BR" b="1" dirty="0">
                <a:solidFill>
                  <a:srgbClr val="00B050"/>
                </a:solidFill>
              </a:rPr>
              <a:t>1072MU</a:t>
            </a:r>
            <a:r>
              <a:rPr lang="pt-BR" dirty="0"/>
              <a:t>, </a:t>
            </a:r>
            <a:r>
              <a:rPr lang="pt-BR" dirty="0" err="1"/>
              <a:t>saving</a:t>
            </a:r>
            <a:r>
              <a:rPr lang="pt-BR" dirty="0"/>
              <a:t> a </a:t>
            </a:r>
            <a:r>
              <a:rPr lang="pt-BR" dirty="0" err="1"/>
              <a:t>lot</a:t>
            </a:r>
            <a:r>
              <a:rPr lang="pt-BR" dirty="0"/>
              <a:t> </a:t>
            </a:r>
            <a:r>
              <a:rPr lang="pt-BR" dirty="0" err="1"/>
              <a:t>of</a:t>
            </a:r>
            <a:r>
              <a:rPr lang="pt-BR" dirty="0"/>
              <a:t> </a:t>
            </a:r>
            <a:r>
              <a:rPr lang="pt-BR" dirty="0" err="1"/>
              <a:t>costs</a:t>
            </a:r>
            <a:r>
              <a:rPr lang="pt-BR" dirty="0"/>
              <a:t> </a:t>
            </a:r>
            <a:r>
              <a:rPr lang="pt-BR" dirty="0" err="1"/>
              <a:t>reducing</a:t>
            </a:r>
            <a:r>
              <a:rPr lang="pt-BR" dirty="0"/>
              <a:t> </a:t>
            </a:r>
            <a:r>
              <a:rPr lang="pt-BR" dirty="0" err="1"/>
              <a:t>the</a:t>
            </a:r>
            <a:r>
              <a:rPr lang="pt-BR" dirty="0"/>
              <a:t> time </a:t>
            </a:r>
            <a:r>
              <a:rPr lang="pt-BR" dirty="0" err="1"/>
              <a:t>spent</a:t>
            </a:r>
            <a:r>
              <a:rPr lang="pt-BR" dirty="0"/>
              <a:t> </a:t>
            </a:r>
            <a:r>
              <a:rPr lang="pt-BR" dirty="0" err="1"/>
              <a:t>contacting</a:t>
            </a:r>
            <a:r>
              <a:rPr lang="pt-BR" dirty="0"/>
              <a:t> </a:t>
            </a:r>
            <a:r>
              <a:rPr lang="pt-BR" dirty="0" err="1"/>
              <a:t>customers</a:t>
            </a:r>
            <a:r>
              <a:rPr lang="pt-BR" dirty="0"/>
              <a:t>.</a:t>
            </a:r>
          </a:p>
          <a:p>
            <a:pPr algn="just">
              <a:lnSpc>
                <a:spcPct val="100000"/>
              </a:lnSpc>
            </a:pPr>
            <a:endParaRPr lang="pt-BR" dirty="0"/>
          </a:p>
          <a:p>
            <a:pPr algn="just">
              <a:lnSpc>
                <a:spcPct val="100000"/>
              </a:lnSpc>
            </a:pPr>
            <a:r>
              <a:rPr lang="pt-BR" dirty="0"/>
              <a:t>The data-</a:t>
            </a:r>
            <a:r>
              <a:rPr lang="pt-BR" dirty="0" err="1"/>
              <a:t>driven</a:t>
            </a:r>
            <a:r>
              <a:rPr lang="pt-BR" dirty="0"/>
              <a:t> approach </a:t>
            </a:r>
            <a:r>
              <a:rPr lang="pt-BR" dirty="0" err="1"/>
              <a:t>showed</a:t>
            </a:r>
            <a:r>
              <a:rPr lang="pt-BR" dirty="0"/>
              <a:t> a </a:t>
            </a:r>
            <a:r>
              <a:rPr lang="pt-BR" dirty="0" err="1"/>
              <a:t>lot</a:t>
            </a:r>
            <a:r>
              <a:rPr lang="pt-BR" dirty="0"/>
              <a:t> </a:t>
            </a:r>
            <a:r>
              <a:rPr lang="pt-BR" dirty="0" err="1"/>
              <a:t>of</a:t>
            </a:r>
            <a:r>
              <a:rPr lang="pt-BR" dirty="0"/>
              <a:t> </a:t>
            </a:r>
            <a:r>
              <a:rPr lang="pt-BR" dirty="0" err="1"/>
              <a:t>good</a:t>
            </a:r>
            <a:r>
              <a:rPr lang="pt-BR" dirty="0"/>
              <a:t> insights </a:t>
            </a:r>
            <a:r>
              <a:rPr lang="pt-BR" dirty="0" err="1"/>
              <a:t>about</a:t>
            </a:r>
            <a:r>
              <a:rPr lang="pt-BR" dirty="0"/>
              <a:t> </a:t>
            </a:r>
            <a:r>
              <a:rPr lang="pt-BR" dirty="0" err="1"/>
              <a:t>the</a:t>
            </a:r>
            <a:r>
              <a:rPr lang="pt-BR" dirty="0"/>
              <a:t> </a:t>
            </a:r>
            <a:r>
              <a:rPr lang="pt-BR" dirty="0" err="1"/>
              <a:t>customers</a:t>
            </a:r>
            <a:r>
              <a:rPr lang="pt-BR" dirty="0"/>
              <a:t> </a:t>
            </a:r>
            <a:r>
              <a:rPr lang="pt-BR" dirty="0" err="1"/>
              <a:t>and</a:t>
            </a:r>
            <a:r>
              <a:rPr lang="pt-BR" dirty="0"/>
              <a:t> </a:t>
            </a:r>
            <a:r>
              <a:rPr lang="pt-BR" dirty="0" err="1"/>
              <a:t>proved</a:t>
            </a:r>
            <a:r>
              <a:rPr lang="pt-BR" dirty="0"/>
              <a:t> </a:t>
            </a:r>
            <a:r>
              <a:rPr lang="pt-BR" dirty="0" err="1"/>
              <a:t>that</a:t>
            </a:r>
            <a:r>
              <a:rPr lang="pt-BR" dirty="0"/>
              <a:t> </a:t>
            </a:r>
            <a:r>
              <a:rPr lang="pt-BR" dirty="0" err="1"/>
              <a:t>analyzing</a:t>
            </a:r>
            <a:r>
              <a:rPr lang="pt-BR" dirty="0"/>
              <a:t> </a:t>
            </a:r>
            <a:r>
              <a:rPr lang="pt-BR" dirty="0" err="1"/>
              <a:t>the</a:t>
            </a:r>
            <a:r>
              <a:rPr lang="pt-BR" dirty="0"/>
              <a:t> data </a:t>
            </a:r>
            <a:r>
              <a:rPr lang="pt-BR" dirty="0" err="1"/>
              <a:t>we</a:t>
            </a:r>
            <a:r>
              <a:rPr lang="pt-BR" dirty="0"/>
              <a:t> </a:t>
            </a:r>
            <a:r>
              <a:rPr lang="pt-BR" dirty="0" err="1"/>
              <a:t>can</a:t>
            </a:r>
            <a:r>
              <a:rPr lang="pt-BR" dirty="0"/>
              <a:t> </a:t>
            </a:r>
            <a:r>
              <a:rPr lang="pt-BR" dirty="0" err="1"/>
              <a:t>find</a:t>
            </a:r>
            <a:r>
              <a:rPr lang="pt-BR" dirty="0"/>
              <a:t> </a:t>
            </a:r>
            <a:r>
              <a:rPr lang="pt-BR" dirty="0" err="1"/>
              <a:t>good</a:t>
            </a:r>
            <a:r>
              <a:rPr lang="pt-BR" dirty="0"/>
              <a:t> </a:t>
            </a:r>
            <a:r>
              <a:rPr lang="pt-BR" dirty="0" err="1"/>
              <a:t>ways</a:t>
            </a:r>
            <a:r>
              <a:rPr lang="pt-BR" dirty="0"/>
              <a:t> </a:t>
            </a:r>
            <a:r>
              <a:rPr lang="pt-BR" dirty="0" err="1"/>
              <a:t>to</a:t>
            </a:r>
            <a:r>
              <a:rPr lang="pt-BR" dirty="0"/>
              <a:t> </a:t>
            </a:r>
            <a:r>
              <a:rPr lang="pt-BR" dirty="0" err="1"/>
              <a:t>reduce</a:t>
            </a:r>
            <a:r>
              <a:rPr lang="pt-BR" dirty="0"/>
              <a:t> </a:t>
            </a:r>
            <a:r>
              <a:rPr lang="pt-BR" dirty="0" err="1"/>
              <a:t>costs</a:t>
            </a:r>
            <a:r>
              <a:rPr lang="pt-BR" dirty="0"/>
              <a:t> </a:t>
            </a:r>
            <a:r>
              <a:rPr lang="pt-BR" dirty="0" err="1"/>
              <a:t>and</a:t>
            </a:r>
            <a:r>
              <a:rPr lang="pt-BR" dirty="0"/>
              <a:t> improve </a:t>
            </a:r>
            <a:r>
              <a:rPr lang="pt-BR" dirty="0" err="1"/>
              <a:t>profits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5268621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customXml/itemProps3.xml><?xml version="1.0" encoding="utf-8"?>
<ds:datastoreItem xmlns:ds="http://schemas.openxmlformats.org/officeDocument/2006/customXml" ds:itemID="{9E04A035-B2FE-454D-A9B6-E33AF76005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1647</TotalTime>
  <Words>966</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Calibri</vt:lpstr>
      <vt:lpstr>Franklin Gothic Book</vt:lpstr>
      <vt:lpstr>Franklin Gothic Demi</vt:lpstr>
      <vt:lpstr>Wingdings 2</vt:lpstr>
      <vt:lpstr>DividendVTI</vt:lpstr>
      <vt:lpstr>Marketing campaing analysis</vt:lpstr>
      <vt:lpstr>INTRODUCTION</vt:lpstr>
      <vt:lpstr>PAST Campaigns ANALYSIS</vt:lpstr>
      <vt:lpstr>CUSTOMER’S PROFILE</vt:lpstr>
      <vt:lpstr>CUSTOMER SEGMENTATION - RFM</vt:lpstr>
      <vt:lpstr>CUSTOMER SEGMENTATION - RFM</vt:lpstr>
      <vt:lpstr>CUSTOMER SEGMENTATION - KMEANS</vt:lpstr>
      <vt:lpstr>Predictive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129</cp:revision>
  <dcterms:created xsi:type="dcterms:W3CDTF">2022-01-25T13:21:43Z</dcterms:created>
  <dcterms:modified xsi:type="dcterms:W3CDTF">2022-02-01T01:28:44Z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