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14"/>
  </p:notesMasterIdLst>
  <p:handoutMasterIdLst>
    <p:handoutMasterId r:id="rId15"/>
  </p:handoutMasterIdLst>
  <p:sldIdLst>
    <p:sldId id="257" r:id="rId5"/>
    <p:sldId id="260" r:id="rId6"/>
    <p:sldId id="261" r:id="rId7"/>
    <p:sldId id="262" r:id="rId8"/>
    <p:sldId id="267" r:id="rId9"/>
    <p:sldId id="264" r:id="rId10"/>
    <p:sldId id="268" r:id="rId11"/>
    <p:sldId id="263" r:id="rId12"/>
    <p:sldId id="269" r:id="rId1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84740" autoAdjust="0"/>
  </p:normalViewPr>
  <p:slideViewPr>
    <p:cSldViewPr snapToGrid="0">
      <p:cViewPr varScale="1">
        <p:scale>
          <a:sx n="111" d="100"/>
          <a:sy n="111" d="100"/>
        </p:scale>
        <p:origin x="480" y="78"/>
      </p:cViewPr>
      <p:guideLst>
        <p:guide orient="horz" pos="2160"/>
        <p:guide pos="3840"/>
      </p:guideLst>
    </p:cSldViewPr>
  </p:slideViewPr>
  <p:notesTextViewPr>
    <p:cViewPr>
      <p:scale>
        <a:sx n="3" d="2"/>
        <a:sy n="3" d="2"/>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31/01/2022</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31/01/2022</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31/01/2022</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31/01/2022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31/01/2022</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31/01/2022</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31/01/2022</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31/01/2022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31/01/2022</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31/01/2022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31/01/2022</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31/01/2022</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31/01/2022</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31/01/2022</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br" dirty="0"/>
              <a:t>Marketing </a:t>
            </a:r>
            <a:r>
              <a:rPr lang="pt-br" dirty="0" err="1"/>
              <a:t>campaign</a:t>
            </a:r>
            <a:r>
              <a:rPr lang="pt-br" dirty="0"/>
              <a:t> </a:t>
            </a:r>
            <a:r>
              <a:rPr lang="pt-br" dirty="0" err="1"/>
              <a:t>analysis</a:t>
            </a:r>
            <a:endParaRPr lang="pt-br" dirty="0"/>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br" dirty="0"/>
              <a:t>FILIPE CHAVES DE MACEDO</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INTRODUCTION</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In order to reach the objective of helping the marketing department to spend its yearly budget in a more assertive way a brief case study based on past campaigns was elaborated, with the purpose to know the customers and also to point some insights that may be useful.</a:t>
            </a:r>
          </a:p>
          <a:p>
            <a:pPr marL="0" indent="0" algn="just">
              <a:buNone/>
            </a:pPr>
            <a:endParaRPr lang="en-US" dirty="0"/>
          </a:p>
          <a:p>
            <a:pPr marL="0" indent="0" algn="just">
              <a:buNone/>
            </a:pPr>
            <a:r>
              <a:rPr lang="en-US" dirty="0"/>
              <a:t>Main topics on the next slides:</a:t>
            </a:r>
          </a:p>
          <a:p>
            <a:pPr algn="just"/>
            <a:r>
              <a:rPr lang="en-US" dirty="0"/>
              <a:t>Past campaigns overview;</a:t>
            </a:r>
          </a:p>
          <a:p>
            <a:pPr algn="just"/>
            <a:r>
              <a:rPr lang="en-US" dirty="0"/>
              <a:t>Customer’s profile;</a:t>
            </a:r>
          </a:p>
          <a:p>
            <a:pPr algn="just"/>
            <a:r>
              <a:rPr lang="en-US" dirty="0"/>
              <a:t>Customer segmentation – RFM;</a:t>
            </a:r>
          </a:p>
          <a:p>
            <a:pPr algn="just"/>
            <a:r>
              <a:rPr lang="en-US" dirty="0"/>
              <a:t>Customer segmentation – Kmeans;</a:t>
            </a:r>
          </a:p>
          <a:p>
            <a:pPr algn="just"/>
            <a:r>
              <a:rPr lang="en-US" dirty="0"/>
              <a:t>Predictive model to improve de campaign’s profit;</a:t>
            </a:r>
          </a:p>
          <a:p>
            <a:pPr algn="just"/>
            <a:r>
              <a:rPr lang="en-US" dirty="0"/>
              <a:t>Conclusions.</a:t>
            </a:r>
          </a:p>
          <a:p>
            <a:pPr algn="just"/>
            <a:endParaRPr lang="en-US" dirty="0"/>
          </a:p>
          <a:p>
            <a:pPr algn="just"/>
            <a:endParaRPr lang="en-US" dirty="0"/>
          </a:p>
          <a:p>
            <a:pPr marL="0" indent="0" algn="just">
              <a:buNone/>
            </a:pPr>
            <a:endParaRPr lang="en-US" dirty="0"/>
          </a:p>
          <a:p>
            <a:pPr algn="just"/>
            <a:endParaRPr lang="pt-BR" dirty="0"/>
          </a:p>
        </p:txBody>
      </p:sp>
    </p:spTree>
    <p:extLst>
      <p:ext uri="{BB962C8B-B14F-4D97-AF65-F5344CB8AC3E}">
        <p14:creationId xmlns:p14="http://schemas.microsoft.com/office/powerpoint/2010/main" val="341276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PAST Campaigns ANALYSIS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In the chart below we can see the rate of positive responses in each campaign already carried out A number of 2240 responses were analyzed and the campaign with the highest sales conversion rate was the Sample Campaign with a percentage of 14,92%. This data makes us to visualize that the effectiveness of the campaigns have been extremely low.</a:t>
            </a:r>
            <a:endParaRPr lang="pt-BR" dirty="0"/>
          </a:p>
        </p:txBody>
      </p:sp>
      <p:sp>
        <p:nvSpPr>
          <p:cNvPr id="6" name="CaixaDeTexto 5">
            <a:extLst>
              <a:ext uri="{FF2B5EF4-FFF2-40B4-BE49-F238E27FC236}">
                <a16:creationId xmlns:a16="http://schemas.microsoft.com/office/drawing/2014/main" id="{5A6EE038-C27D-4A14-824C-8FCB0D0F4B3E}"/>
              </a:ext>
            </a:extLst>
          </p:cNvPr>
          <p:cNvSpPr txBox="1"/>
          <p:nvPr/>
        </p:nvSpPr>
        <p:spPr>
          <a:xfrm>
            <a:off x="6516943" y="3585107"/>
            <a:ext cx="4377952" cy="1831271"/>
          </a:xfrm>
          <a:prstGeom prst="rect">
            <a:avLst/>
          </a:prstGeom>
          <a:noFill/>
        </p:spPr>
        <p:txBody>
          <a:bodyPr wrap="square" rtlCol="0">
            <a:spAutoFit/>
          </a:bodyPr>
          <a:lstStyle/>
          <a:p>
            <a:pPr algn="ctr"/>
            <a:r>
              <a:rPr lang="en-US" sz="2000" cap="all" dirty="0">
                <a:solidFill>
                  <a:srgbClr val="FF0000"/>
                </a:solidFill>
                <a:latin typeface="+mj-lt"/>
                <a:ea typeface="+mj-ea"/>
                <a:cs typeface="+mj-cs"/>
              </a:rPr>
              <a:t>ATTENTION POINT</a:t>
            </a:r>
            <a:r>
              <a:rPr lang="en-US" sz="2800" cap="all" dirty="0">
                <a:solidFill>
                  <a:srgbClr val="FF0000"/>
                </a:solidFill>
                <a:latin typeface="+mj-lt"/>
                <a:ea typeface="+mj-ea"/>
                <a:cs typeface="+mj-cs"/>
              </a:rPr>
              <a:t>:</a:t>
            </a:r>
          </a:p>
          <a:p>
            <a:pPr algn="ctr"/>
            <a:endParaRPr lang="pt-BR" sz="1700" dirty="0">
              <a:solidFill>
                <a:srgbClr val="FF0000"/>
              </a:solidFill>
            </a:endParaRPr>
          </a:p>
          <a:p>
            <a:pPr algn="just"/>
            <a:r>
              <a:rPr lang="pt-BR" sz="1700" dirty="0">
                <a:solidFill>
                  <a:schemeClr val="tx1">
                    <a:lumMod val="75000"/>
                    <a:lumOff val="25000"/>
                  </a:schemeClr>
                </a:solidFill>
              </a:rPr>
              <a:t>	</a:t>
            </a:r>
            <a:r>
              <a:rPr lang="pt-BR" sz="1700" b="1" dirty="0">
                <a:solidFill>
                  <a:schemeClr val="tx1">
                    <a:lumMod val="75000"/>
                    <a:lumOff val="25000"/>
                  </a:schemeClr>
                </a:solidFill>
              </a:rPr>
              <a:t>In </a:t>
            </a:r>
            <a:r>
              <a:rPr lang="en-US" sz="1700" b="1" dirty="0">
                <a:solidFill>
                  <a:schemeClr val="tx1">
                    <a:lumMod val="75000"/>
                    <a:lumOff val="25000"/>
                  </a:schemeClr>
                </a:solidFill>
              </a:rPr>
              <a:t>the</a:t>
            </a:r>
            <a:r>
              <a:rPr lang="pt-BR" sz="1700" b="1" dirty="0">
                <a:solidFill>
                  <a:schemeClr val="tx1">
                    <a:lumMod val="75000"/>
                    <a:lumOff val="25000"/>
                  </a:schemeClr>
                </a:solidFill>
              </a:rPr>
              <a:t> sample </a:t>
            </a:r>
            <a:r>
              <a:rPr lang="en-US" sz="1700" b="1" dirty="0">
                <a:solidFill>
                  <a:schemeClr val="tx1">
                    <a:lumMod val="75000"/>
                    <a:lumOff val="25000"/>
                  </a:schemeClr>
                </a:solidFill>
              </a:rPr>
              <a:t>campaign</a:t>
            </a:r>
            <a:r>
              <a:rPr lang="pt-BR" sz="1700" b="1" dirty="0">
                <a:solidFill>
                  <a:schemeClr val="tx1">
                    <a:lumMod val="75000"/>
                    <a:lumOff val="25000"/>
                  </a:schemeClr>
                </a:solidFill>
              </a:rPr>
              <a:t> </a:t>
            </a:r>
            <a:r>
              <a:rPr lang="en-US" sz="1700" b="1" dirty="0">
                <a:solidFill>
                  <a:schemeClr val="tx1">
                    <a:lumMod val="75000"/>
                    <a:lumOff val="25000"/>
                  </a:schemeClr>
                </a:solidFill>
              </a:rPr>
              <a:t>the</a:t>
            </a:r>
            <a:r>
              <a:rPr lang="pt-BR" sz="1700" b="1" dirty="0">
                <a:solidFill>
                  <a:schemeClr val="tx1">
                    <a:lumMod val="75000"/>
                    <a:lumOff val="25000"/>
                  </a:schemeClr>
                </a:solidFill>
              </a:rPr>
              <a:t> marketing </a:t>
            </a:r>
            <a:r>
              <a:rPr lang="pt-BR" sz="1700" b="1" dirty="0" err="1">
                <a:solidFill>
                  <a:schemeClr val="tx1">
                    <a:lumMod val="75000"/>
                    <a:lumOff val="25000"/>
                  </a:schemeClr>
                </a:solidFill>
              </a:rPr>
              <a:t>department</a:t>
            </a:r>
            <a:r>
              <a:rPr lang="pt-BR" sz="1700" b="1" dirty="0">
                <a:solidFill>
                  <a:schemeClr val="tx1">
                    <a:lumMod val="75000"/>
                    <a:lumOff val="25000"/>
                  </a:schemeClr>
                </a:solidFill>
              </a:rPr>
              <a:t> </a:t>
            </a:r>
            <a:r>
              <a:rPr lang="pt-BR" sz="1700" b="1" dirty="0" err="1">
                <a:solidFill>
                  <a:schemeClr val="tx1">
                    <a:lumMod val="75000"/>
                    <a:lumOff val="25000"/>
                  </a:schemeClr>
                </a:solidFill>
              </a:rPr>
              <a:t>spent</a:t>
            </a:r>
            <a:r>
              <a:rPr lang="pt-BR" sz="1700" b="1" dirty="0">
                <a:solidFill>
                  <a:schemeClr val="tx1">
                    <a:lumMod val="75000"/>
                    <a:lumOff val="25000"/>
                  </a:schemeClr>
                </a:solidFill>
              </a:rPr>
              <a:t> 6.720MU </a:t>
            </a:r>
            <a:r>
              <a:rPr lang="pt-BR" sz="1700" b="1" dirty="0" err="1">
                <a:solidFill>
                  <a:schemeClr val="tx1">
                    <a:lumMod val="75000"/>
                    <a:lumOff val="25000"/>
                  </a:schemeClr>
                </a:solidFill>
              </a:rPr>
              <a:t>and</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revenue</a:t>
            </a:r>
            <a:r>
              <a:rPr lang="pt-BR" sz="1700" b="1" dirty="0">
                <a:solidFill>
                  <a:schemeClr val="tx1">
                    <a:lumMod val="75000"/>
                    <a:lumOff val="25000"/>
                  </a:schemeClr>
                </a:solidFill>
              </a:rPr>
              <a:t> </a:t>
            </a:r>
            <a:r>
              <a:rPr lang="pt-BR" sz="1700" b="1" dirty="0" err="1">
                <a:solidFill>
                  <a:schemeClr val="tx1">
                    <a:lumMod val="75000"/>
                    <a:lumOff val="25000"/>
                  </a:schemeClr>
                </a:solidFill>
              </a:rPr>
              <a:t>generated</a:t>
            </a:r>
            <a:r>
              <a:rPr lang="pt-BR" sz="1700" b="1" dirty="0">
                <a:solidFill>
                  <a:schemeClr val="tx1">
                    <a:lumMod val="75000"/>
                    <a:lumOff val="25000"/>
                  </a:schemeClr>
                </a:solidFill>
              </a:rPr>
              <a:t> </a:t>
            </a:r>
            <a:r>
              <a:rPr lang="pt-BR" sz="1700" b="1" dirty="0" err="1">
                <a:solidFill>
                  <a:schemeClr val="tx1">
                    <a:lumMod val="75000"/>
                    <a:lumOff val="25000"/>
                  </a:schemeClr>
                </a:solidFill>
              </a:rPr>
              <a:t>was</a:t>
            </a:r>
            <a:r>
              <a:rPr lang="pt-BR" sz="1700" b="1" dirty="0">
                <a:solidFill>
                  <a:schemeClr val="tx1">
                    <a:lumMod val="75000"/>
                    <a:lumOff val="25000"/>
                  </a:schemeClr>
                </a:solidFill>
              </a:rPr>
              <a:t> 3.674MU, </a:t>
            </a:r>
            <a:r>
              <a:rPr lang="pt-BR" sz="1700" b="1" dirty="0" err="1">
                <a:solidFill>
                  <a:schemeClr val="tx1">
                    <a:lumMod val="75000"/>
                    <a:lumOff val="25000"/>
                  </a:schemeClr>
                </a:solidFill>
              </a:rPr>
              <a:t>globaly</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campaign</a:t>
            </a:r>
            <a:r>
              <a:rPr lang="pt-BR" sz="1700" b="1" dirty="0">
                <a:solidFill>
                  <a:schemeClr val="tx1">
                    <a:lumMod val="75000"/>
                    <a:lumOff val="25000"/>
                  </a:schemeClr>
                </a:solidFill>
              </a:rPr>
              <a:t> </a:t>
            </a:r>
            <a:r>
              <a:rPr lang="pt-BR" sz="1700" b="1" dirty="0" err="1">
                <a:solidFill>
                  <a:schemeClr val="tx1">
                    <a:lumMod val="75000"/>
                    <a:lumOff val="25000"/>
                  </a:schemeClr>
                </a:solidFill>
              </a:rPr>
              <a:t>had</a:t>
            </a:r>
            <a:r>
              <a:rPr lang="pt-BR" sz="1700" b="1" dirty="0">
                <a:solidFill>
                  <a:schemeClr val="tx1">
                    <a:lumMod val="75000"/>
                    <a:lumOff val="25000"/>
                  </a:schemeClr>
                </a:solidFill>
              </a:rPr>
              <a:t> a </a:t>
            </a:r>
            <a:r>
              <a:rPr lang="pt-BR" sz="1700" b="1" dirty="0" err="1">
                <a:solidFill>
                  <a:schemeClr val="tx1">
                    <a:lumMod val="75000"/>
                    <a:lumOff val="25000"/>
                  </a:schemeClr>
                </a:solidFill>
              </a:rPr>
              <a:t>profit</a:t>
            </a:r>
            <a:r>
              <a:rPr lang="pt-BR" sz="1700" b="1" dirty="0">
                <a:solidFill>
                  <a:schemeClr val="tx1">
                    <a:lumMod val="75000"/>
                    <a:lumOff val="25000"/>
                  </a:schemeClr>
                </a:solidFill>
              </a:rPr>
              <a:t> </a:t>
            </a:r>
            <a:r>
              <a:rPr lang="pt-BR" sz="1700" b="1" dirty="0" err="1">
                <a:solidFill>
                  <a:schemeClr val="tx1">
                    <a:lumMod val="75000"/>
                    <a:lumOff val="25000"/>
                  </a:schemeClr>
                </a:solidFill>
              </a:rPr>
              <a:t>of</a:t>
            </a:r>
            <a:r>
              <a:rPr lang="pt-BR" sz="1700" b="1" dirty="0">
                <a:solidFill>
                  <a:schemeClr val="tx1">
                    <a:lumMod val="75000"/>
                    <a:lumOff val="25000"/>
                  </a:schemeClr>
                </a:solidFill>
              </a:rPr>
              <a:t> </a:t>
            </a:r>
            <a:r>
              <a:rPr lang="pt-BR" sz="1700" b="1" dirty="0">
                <a:solidFill>
                  <a:srgbClr val="FF0000"/>
                </a:solidFill>
              </a:rPr>
              <a:t>-3.046MU</a:t>
            </a:r>
            <a:r>
              <a:rPr lang="pt-BR" sz="1700" b="1" dirty="0">
                <a:solidFill>
                  <a:schemeClr val="tx1">
                    <a:lumMod val="75000"/>
                    <a:lumOff val="25000"/>
                  </a:schemeClr>
                </a:solidFill>
              </a:rPr>
              <a:t>.</a:t>
            </a:r>
            <a:endParaRPr lang="en-US" sz="1700" b="1" dirty="0">
              <a:solidFill>
                <a:schemeClr val="tx1">
                  <a:lumMod val="75000"/>
                  <a:lumOff val="25000"/>
                </a:schemeClr>
              </a:solidFill>
            </a:endParaRPr>
          </a:p>
        </p:txBody>
      </p:sp>
      <p:pic>
        <p:nvPicPr>
          <p:cNvPr id="5" name="Imagem 4">
            <a:extLst>
              <a:ext uri="{FF2B5EF4-FFF2-40B4-BE49-F238E27FC236}">
                <a16:creationId xmlns:a16="http://schemas.microsoft.com/office/drawing/2014/main" id="{DBAF2FE5-6183-4CBA-B771-7FA5B19D414D}"/>
              </a:ext>
            </a:extLst>
          </p:cNvPr>
          <p:cNvPicPr>
            <a:picLocks noChangeAspect="1"/>
          </p:cNvPicPr>
          <p:nvPr/>
        </p:nvPicPr>
        <p:blipFill>
          <a:blip r:embed="rId2"/>
          <a:stretch>
            <a:fillRect/>
          </a:stretch>
        </p:blipFill>
        <p:spPr>
          <a:xfrm>
            <a:off x="875695" y="2786934"/>
            <a:ext cx="4577754" cy="3660883"/>
          </a:xfrm>
          <a:prstGeom prst="rect">
            <a:avLst/>
          </a:prstGeom>
        </p:spPr>
      </p:pic>
    </p:spTree>
    <p:extLst>
      <p:ext uri="{BB962C8B-B14F-4D97-AF65-F5344CB8AC3E}">
        <p14:creationId xmlns:p14="http://schemas.microsoft.com/office/powerpoint/2010/main" val="87575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PROFILE</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Trying to better understand the profile of consumers, who accepted at least one offer in the past campaigns, we analyzed the percentage of positive responses considering some characteristics as we can see below:</a:t>
            </a:r>
            <a:endParaRPr lang="pt-BR" dirty="0"/>
          </a:p>
        </p:txBody>
      </p:sp>
      <p:sp>
        <p:nvSpPr>
          <p:cNvPr id="23" name="Espaço Reservado para Conteúdo 2">
            <a:extLst>
              <a:ext uri="{FF2B5EF4-FFF2-40B4-BE49-F238E27FC236}">
                <a16:creationId xmlns:a16="http://schemas.microsoft.com/office/drawing/2014/main" id="{8364D5A2-1FE4-4FD5-AE8E-1BD2653C7A12}"/>
              </a:ext>
            </a:extLst>
          </p:cNvPr>
          <p:cNvSpPr txBox="1">
            <a:spLocks/>
          </p:cNvSpPr>
          <p:nvPr/>
        </p:nvSpPr>
        <p:spPr>
          <a:xfrm>
            <a:off x="581192" y="5573618"/>
            <a:ext cx="11029615" cy="822582"/>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dirty="0"/>
              <a:t>	An interesting characteristic that can be seen with this analysis is that customers </a:t>
            </a:r>
            <a:r>
              <a:rPr lang="en-US" b="1" dirty="0">
                <a:solidFill>
                  <a:srgbClr val="FF0000"/>
                </a:solidFill>
              </a:rPr>
              <a:t>who</a:t>
            </a:r>
            <a:r>
              <a:rPr lang="en-US" dirty="0"/>
              <a:t> </a:t>
            </a:r>
            <a:r>
              <a:rPr lang="en-US" b="1" dirty="0">
                <a:solidFill>
                  <a:srgbClr val="FF0000"/>
                </a:solidFill>
              </a:rPr>
              <a:t>do not have children or teenagers </a:t>
            </a:r>
            <a:r>
              <a:rPr lang="en-US" dirty="0"/>
              <a:t>at home </a:t>
            </a:r>
            <a:r>
              <a:rPr lang="en-US" b="1" dirty="0">
                <a:solidFill>
                  <a:srgbClr val="FF0000"/>
                </a:solidFill>
              </a:rPr>
              <a:t>accepted offers from past campaigns in a greater proportion </a:t>
            </a:r>
            <a:r>
              <a:rPr lang="en-US" dirty="0"/>
              <a:t>if compared with people who have one or more children or teenagers at home. Another interesting point is that people with a </a:t>
            </a:r>
            <a:r>
              <a:rPr lang="en-US" b="1" dirty="0">
                <a:solidFill>
                  <a:srgbClr val="FF0000"/>
                </a:solidFill>
              </a:rPr>
              <a:t>high education level accepted the past campaigns in a great proportion </a:t>
            </a:r>
            <a:r>
              <a:rPr lang="en-US" dirty="0"/>
              <a:t>if compared with low education levels.</a:t>
            </a:r>
            <a:endParaRPr lang="pt-BR" dirty="0"/>
          </a:p>
        </p:txBody>
      </p:sp>
      <p:pic>
        <p:nvPicPr>
          <p:cNvPr id="6" name="Imagem 5">
            <a:extLst>
              <a:ext uri="{FF2B5EF4-FFF2-40B4-BE49-F238E27FC236}">
                <a16:creationId xmlns:a16="http://schemas.microsoft.com/office/drawing/2014/main" id="{15F08064-FABB-4113-8FFB-57E8C54AD0AF}"/>
              </a:ext>
            </a:extLst>
          </p:cNvPr>
          <p:cNvPicPr>
            <a:picLocks noChangeAspect="1"/>
          </p:cNvPicPr>
          <p:nvPr/>
        </p:nvPicPr>
        <p:blipFill>
          <a:blip r:embed="rId2"/>
          <a:stretch>
            <a:fillRect/>
          </a:stretch>
        </p:blipFill>
        <p:spPr>
          <a:xfrm>
            <a:off x="6947141" y="2025153"/>
            <a:ext cx="4458308" cy="3541351"/>
          </a:xfrm>
          <a:prstGeom prst="rect">
            <a:avLst/>
          </a:prstGeom>
        </p:spPr>
      </p:pic>
      <p:pic>
        <p:nvPicPr>
          <p:cNvPr id="5" name="Imagem 4">
            <a:extLst>
              <a:ext uri="{FF2B5EF4-FFF2-40B4-BE49-F238E27FC236}">
                <a16:creationId xmlns:a16="http://schemas.microsoft.com/office/drawing/2014/main" id="{B8E7D4D6-60D8-4F25-A1FA-414E65CFEEEF}"/>
              </a:ext>
            </a:extLst>
          </p:cNvPr>
          <p:cNvPicPr>
            <a:picLocks noChangeAspect="1"/>
          </p:cNvPicPr>
          <p:nvPr/>
        </p:nvPicPr>
        <p:blipFill>
          <a:blip r:embed="rId3"/>
          <a:stretch>
            <a:fillRect/>
          </a:stretch>
        </p:blipFill>
        <p:spPr>
          <a:xfrm>
            <a:off x="911480" y="2025153"/>
            <a:ext cx="4763711" cy="3541351"/>
          </a:xfrm>
          <a:prstGeom prst="rect">
            <a:avLst/>
          </a:prstGeom>
        </p:spPr>
      </p:pic>
    </p:spTree>
    <p:extLst>
      <p:ext uri="{BB962C8B-B14F-4D97-AF65-F5344CB8AC3E}">
        <p14:creationId xmlns:p14="http://schemas.microsoft.com/office/powerpoint/2010/main" val="401163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In the charts below, we can see that customers who bought more recently, more frequently and who spent more shopping have in common the characteristic of accepting marketing campaigns at a higher rate.</a:t>
            </a:r>
            <a:endParaRPr lang="pt-BR" dirty="0"/>
          </a:p>
        </p:txBody>
      </p:sp>
      <p:pic>
        <p:nvPicPr>
          <p:cNvPr id="5" name="Imagem 4">
            <a:extLst>
              <a:ext uri="{FF2B5EF4-FFF2-40B4-BE49-F238E27FC236}">
                <a16:creationId xmlns:a16="http://schemas.microsoft.com/office/drawing/2014/main" id="{643EFABD-7A91-4B98-B654-8A40019CC29C}"/>
              </a:ext>
            </a:extLst>
          </p:cNvPr>
          <p:cNvPicPr>
            <a:picLocks noChangeAspect="1"/>
          </p:cNvPicPr>
          <p:nvPr/>
        </p:nvPicPr>
        <p:blipFill>
          <a:blip r:embed="rId2"/>
          <a:stretch>
            <a:fillRect/>
          </a:stretch>
        </p:blipFill>
        <p:spPr>
          <a:xfrm>
            <a:off x="726591" y="2198760"/>
            <a:ext cx="3494917" cy="2795933"/>
          </a:xfrm>
          <a:prstGeom prst="rect">
            <a:avLst/>
          </a:prstGeom>
        </p:spPr>
      </p:pic>
      <p:pic>
        <p:nvPicPr>
          <p:cNvPr id="9" name="Imagem 8">
            <a:extLst>
              <a:ext uri="{FF2B5EF4-FFF2-40B4-BE49-F238E27FC236}">
                <a16:creationId xmlns:a16="http://schemas.microsoft.com/office/drawing/2014/main" id="{8194F643-A13B-42C2-A701-4E1F538A99C9}"/>
              </a:ext>
            </a:extLst>
          </p:cNvPr>
          <p:cNvPicPr>
            <a:picLocks noChangeAspect="1"/>
          </p:cNvPicPr>
          <p:nvPr/>
        </p:nvPicPr>
        <p:blipFill>
          <a:blip r:embed="rId3"/>
          <a:stretch>
            <a:fillRect/>
          </a:stretch>
        </p:blipFill>
        <p:spPr>
          <a:xfrm>
            <a:off x="4366907" y="2198760"/>
            <a:ext cx="3627697" cy="2795932"/>
          </a:xfrm>
          <a:prstGeom prst="rect">
            <a:avLst/>
          </a:prstGeom>
        </p:spPr>
      </p:pic>
      <p:pic>
        <p:nvPicPr>
          <p:cNvPr id="11" name="Imagem 10">
            <a:extLst>
              <a:ext uri="{FF2B5EF4-FFF2-40B4-BE49-F238E27FC236}">
                <a16:creationId xmlns:a16="http://schemas.microsoft.com/office/drawing/2014/main" id="{EBDB57C3-BA2F-4D18-B719-AA8AD7B3B991}"/>
              </a:ext>
            </a:extLst>
          </p:cNvPr>
          <p:cNvPicPr>
            <a:picLocks noChangeAspect="1"/>
          </p:cNvPicPr>
          <p:nvPr/>
        </p:nvPicPr>
        <p:blipFill>
          <a:blip r:embed="rId4"/>
          <a:stretch>
            <a:fillRect/>
          </a:stretch>
        </p:blipFill>
        <p:spPr>
          <a:xfrm>
            <a:off x="8085152" y="2205387"/>
            <a:ext cx="3531783" cy="2789306"/>
          </a:xfrm>
          <a:prstGeom prst="rect">
            <a:avLst/>
          </a:prstGeom>
        </p:spPr>
      </p:pic>
      <p:sp>
        <p:nvSpPr>
          <p:cNvPr id="15" name="Espaço Reservado para Conteúdo 2">
            <a:extLst>
              <a:ext uri="{FF2B5EF4-FFF2-40B4-BE49-F238E27FC236}">
                <a16:creationId xmlns:a16="http://schemas.microsoft.com/office/drawing/2014/main" id="{0BDCC104-72BA-40D8-87C6-FC2F466B4C40}"/>
              </a:ext>
            </a:extLst>
          </p:cNvPr>
          <p:cNvSpPr txBox="1">
            <a:spLocks/>
          </p:cNvSpPr>
          <p:nvPr/>
        </p:nvSpPr>
        <p:spPr>
          <a:xfrm>
            <a:off x="581192" y="5422211"/>
            <a:ext cx="11029615" cy="1617026"/>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Based on this information we will perform a customer segmentation using the RFM(Recency, Frequency, Monetary) method which is based on how recently, how often and how much a customer has purchased, from these three variables the customer receives a score that will define which group they will be allocated to. </a:t>
            </a:r>
            <a:endParaRPr lang="pt-BR" dirty="0"/>
          </a:p>
        </p:txBody>
      </p:sp>
    </p:spTree>
    <p:extLst>
      <p:ext uri="{BB962C8B-B14F-4D97-AF65-F5344CB8AC3E}">
        <p14:creationId xmlns:p14="http://schemas.microsoft.com/office/powerpoint/2010/main" val="266219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Using the RFM segmentation ten customer groups were created, from the best score(3) to the worse score(12), starting with the best score we included group by group in the campaign analyzing the impact in two main factors: Profit and the ROI(Return Over Investment). </a:t>
            </a:r>
            <a:endParaRPr lang="pt-BR" dirty="0"/>
          </a:p>
        </p:txBody>
      </p:sp>
      <p:pic>
        <p:nvPicPr>
          <p:cNvPr id="10" name="Imagem 9">
            <a:extLst>
              <a:ext uri="{FF2B5EF4-FFF2-40B4-BE49-F238E27FC236}">
                <a16:creationId xmlns:a16="http://schemas.microsoft.com/office/drawing/2014/main" id="{135C67B1-D4C5-4898-AA1A-EC8D5F8B4E84}"/>
              </a:ext>
            </a:extLst>
          </p:cNvPr>
          <p:cNvPicPr>
            <a:picLocks noChangeAspect="1"/>
          </p:cNvPicPr>
          <p:nvPr/>
        </p:nvPicPr>
        <p:blipFill>
          <a:blip r:embed="rId2"/>
          <a:stretch>
            <a:fillRect/>
          </a:stretch>
        </p:blipFill>
        <p:spPr>
          <a:xfrm>
            <a:off x="981110" y="2119502"/>
            <a:ext cx="4259324" cy="3295676"/>
          </a:xfrm>
          <a:prstGeom prst="rect">
            <a:avLst/>
          </a:prstGeom>
        </p:spPr>
      </p:pic>
      <p:pic>
        <p:nvPicPr>
          <p:cNvPr id="12" name="Imagem 11">
            <a:extLst>
              <a:ext uri="{FF2B5EF4-FFF2-40B4-BE49-F238E27FC236}">
                <a16:creationId xmlns:a16="http://schemas.microsoft.com/office/drawing/2014/main" id="{67455879-FB70-4DA2-BCC9-640BB451AE2D}"/>
              </a:ext>
            </a:extLst>
          </p:cNvPr>
          <p:cNvPicPr>
            <a:picLocks noChangeAspect="1"/>
          </p:cNvPicPr>
          <p:nvPr/>
        </p:nvPicPr>
        <p:blipFill>
          <a:blip r:embed="rId3"/>
          <a:stretch>
            <a:fillRect/>
          </a:stretch>
        </p:blipFill>
        <p:spPr>
          <a:xfrm>
            <a:off x="6496789" y="2119502"/>
            <a:ext cx="4191524" cy="3295676"/>
          </a:xfrm>
          <a:prstGeom prst="rect">
            <a:avLst/>
          </a:prstGeom>
        </p:spPr>
      </p:pic>
      <p:sp>
        <p:nvSpPr>
          <p:cNvPr id="13" name="Espaço Reservado para Conteúdo 2">
            <a:extLst>
              <a:ext uri="{FF2B5EF4-FFF2-40B4-BE49-F238E27FC236}">
                <a16:creationId xmlns:a16="http://schemas.microsoft.com/office/drawing/2014/main" id="{C4FB89EB-D909-4CF3-B3B0-2DF4CD519667}"/>
              </a:ext>
            </a:extLst>
          </p:cNvPr>
          <p:cNvSpPr txBox="1">
            <a:spLocks/>
          </p:cNvSpPr>
          <p:nvPr/>
        </p:nvSpPr>
        <p:spPr>
          <a:xfrm>
            <a:off x="581192" y="5642458"/>
            <a:ext cx="11029615"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buFontTx/>
              <a:buChar char="-"/>
            </a:pPr>
            <a:r>
              <a:rPr lang="en-US" dirty="0"/>
              <a:t>If just the groups with scores </a:t>
            </a:r>
            <a:r>
              <a:rPr lang="en-US" b="1" dirty="0">
                <a:solidFill>
                  <a:srgbClr val="FF0000"/>
                </a:solidFill>
              </a:rPr>
              <a:t>3</a:t>
            </a:r>
            <a:r>
              <a:rPr lang="en-US" b="1" dirty="0"/>
              <a:t> </a:t>
            </a:r>
            <a:r>
              <a:rPr lang="en-US" dirty="0"/>
              <a:t>and</a:t>
            </a:r>
            <a:r>
              <a:rPr lang="en-US" b="1" dirty="0"/>
              <a:t> </a:t>
            </a:r>
            <a:r>
              <a:rPr lang="en-US" b="1" dirty="0">
                <a:solidFill>
                  <a:srgbClr val="FF0000"/>
                </a:solidFill>
              </a:rPr>
              <a:t>4</a:t>
            </a:r>
            <a:r>
              <a:rPr lang="en-US" b="1" dirty="0"/>
              <a:t> </a:t>
            </a:r>
            <a:r>
              <a:rPr lang="en-US" dirty="0"/>
              <a:t>are included</a:t>
            </a:r>
            <a:r>
              <a:rPr lang="en-US" b="1" dirty="0"/>
              <a:t> </a:t>
            </a:r>
            <a:r>
              <a:rPr lang="en-US" dirty="0"/>
              <a:t>in the campaign we can reach our best profit in </a:t>
            </a:r>
            <a:r>
              <a:rPr lang="en-US" b="1" dirty="0">
                <a:solidFill>
                  <a:srgbClr val="FF0000"/>
                </a:solidFill>
              </a:rPr>
              <a:t>224MU</a:t>
            </a:r>
            <a:r>
              <a:rPr lang="en-US" dirty="0"/>
              <a:t>;</a:t>
            </a:r>
          </a:p>
          <a:p>
            <a:pPr algn="just">
              <a:lnSpc>
                <a:spcPct val="100000"/>
              </a:lnSpc>
              <a:buFontTx/>
              <a:buChar char="-"/>
            </a:pPr>
            <a:r>
              <a:rPr lang="en-US" dirty="0"/>
              <a:t>The best ROI of </a:t>
            </a:r>
            <a:r>
              <a:rPr lang="en-US" b="1" dirty="0">
                <a:solidFill>
                  <a:srgbClr val="FF0000"/>
                </a:solidFill>
              </a:rPr>
              <a:t>53,6%</a:t>
            </a:r>
            <a:r>
              <a:rPr lang="en-US" dirty="0"/>
              <a:t> is when we have just the customers with score </a:t>
            </a:r>
            <a:r>
              <a:rPr lang="en-US" b="1" dirty="0">
                <a:solidFill>
                  <a:srgbClr val="FF0000"/>
                </a:solidFill>
              </a:rPr>
              <a:t>3</a:t>
            </a:r>
            <a:r>
              <a:rPr lang="en-US" dirty="0"/>
              <a:t> being contacted.</a:t>
            </a:r>
            <a:endParaRPr lang="pt-BR" dirty="0"/>
          </a:p>
        </p:txBody>
      </p:sp>
    </p:spTree>
    <p:extLst>
      <p:ext uri="{BB962C8B-B14F-4D97-AF65-F5344CB8AC3E}">
        <p14:creationId xmlns:p14="http://schemas.microsoft.com/office/powerpoint/2010/main" val="233818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KMEANS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993893"/>
          </a:xfrm>
        </p:spPr>
        <p:txBody>
          <a:bodyPr anchor="t"/>
          <a:lstStyle/>
          <a:p>
            <a:pPr marL="0" indent="0" algn="just">
              <a:lnSpc>
                <a:spcPct val="100000"/>
              </a:lnSpc>
              <a:buNone/>
            </a:pPr>
            <a:r>
              <a:rPr lang="en-US" dirty="0"/>
              <a:t>	Another method used to segment customers was the </a:t>
            </a:r>
            <a:r>
              <a:rPr lang="en-US" dirty="0" err="1"/>
              <a:t>KMeans</a:t>
            </a:r>
            <a:r>
              <a:rPr lang="en-US" dirty="0"/>
              <a:t>, which is able to separate samples in n groups of equal variance. According to the method used, the best number of groups to segment customers is four.</a:t>
            </a:r>
            <a:endParaRPr lang="pt-BR" dirty="0"/>
          </a:p>
        </p:txBody>
      </p:sp>
      <p:graphicFrame>
        <p:nvGraphicFramePr>
          <p:cNvPr id="9" name="Tabela 4">
            <a:extLst>
              <a:ext uri="{FF2B5EF4-FFF2-40B4-BE49-F238E27FC236}">
                <a16:creationId xmlns:a16="http://schemas.microsoft.com/office/drawing/2014/main" id="{65BB3B53-4CC2-424E-A87F-4223BE509A38}"/>
              </a:ext>
            </a:extLst>
          </p:cNvPr>
          <p:cNvGraphicFramePr>
            <a:graphicFrameLocks noGrp="1"/>
          </p:cNvGraphicFramePr>
          <p:nvPr>
            <p:extLst>
              <p:ext uri="{D42A27DB-BD31-4B8C-83A1-F6EECF244321}">
                <p14:modId xmlns:p14="http://schemas.microsoft.com/office/powerpoint/2010/main" val="2694947444"/>
              </p:ext>
            </p:extLst>
          </p:nvPr>
        </p:nvGraphicFramePr>
        <p:xfrm>
          <a:off x="581192" y="2609062"/>
          <a:ext cx="6228270" cy="1639876"/>
        </p:xfrm>
        <a:graphic>
          <a:graphicData uri="http://schemas.openxmlformats.org/drawingml/2006/table">
            <a:tbl>
              <a:tblPr firstRow="1" bandRow="1">
                <a:tableStyleId>{5C22544A-7EE6-4342-B048-85BDC9FD1C3A}</a:tableStyleId>
              </a:tblPr>
              <a:tblGrid>
                <a:gridCol w="955352">
                  <a:extLst>
                    <a:ext uri="{9D8B030D-6E8A-4147-A177-3AD203B41FA5}">
                      <a16:colId xmlns:a16="http://schemas.microsoft.com/office/drawing/2014/main" val="114632110"/>
                    </a:ext>
                  </a:extLst>
                </a:gridCol>
                <a:gridCol w="882985">
                  <a:extLst>
                    <a:ext uri="{9D8B030D-6E8A-4147-A177-3AD203B41FA5}">
                      <a16:colId xmlns:a16="http://schemas.microsoft.com/office/drawing/2014/main" val="1255091777"/>
                    </a:ext>
                  </a:extLst>
                </a:gridCol>
                <a:gridCol w="899645">
                  <a:extLst>
                    <a:ext uri="{9D8B030D-6E8A-4147-A177-3AD203B41FA5}">
                      <a16:colId xmlns:a16="http://schemas.microsoft.com/office/drawing/2014/main" val="703868818"/>
                    </a:ext>
                  </a:extLst>
                </a:gridCol>
                <a:gridCol w="857994">
                  <a:extLst>
                    <a:ext uri="{9D8B030D-6E8A-4147-A177-3AD203B41FA5}">
                      <a16:colId xmlns:a16="http://schemas.microsoft.com/office/drawing/2014/main" val="2865480466"/>
                    </a:ext>
                  </a:extLst>
                </a:gridCol>
                <a:gridCol w="916305">
                  <a:extLst>
                    <a:ext uri="{9D8B030D-6E8A-4147-A177-3AD203B41FA5}">
                      <a16:colId xmlns:a16="http://schemas.microsoft.com/office/drawing/2014/main" val="3654702531"/>
                    </a:ext>
                  </a:extLst>
                </a:gridCol>
                <a:gridCol w="899645">
                  <a:extLst>
                    <a:ext uri="{9D8B030D-6E8A-4147-A177-3AD203B41FA5}">
                      <a16:colId xmlns:a16="http://schemas.microsoft.com/office/drawing/2014/main" val="3639110286"/>
                    </a:ext>
                  </a:extLst>
                </a:gridCol>
                <a:gridCol w="816344">
                  <a:extLst>
                    <a:ext uri="{9D8B030D-6E8A-4147-A177-3AD203B41FA5}">
                      <a16:colId xmlns:a16="http://schemas.microsoft.com/office/drawing/2014/main" val="4028796748"/>
                    </a:ext>
                  </a:extLst>
                </a:gridCol>
              </a:tblGrid>
              <a:tr h="310909">
                <a:tc>
                  <a:txBody>
                    <a:bodyPr/>
                    <a:lstStyle/>
                    <a:p>
                      <a:pPr algn="ctr"/>
                      <a:r>
                        <a:rPr lang="en-US" sz="1000" dirty="0"/>
                        <a:t>Group number</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0</a:t>
                      </a:r>
                      <a:endParaRPr lang="pt-BR" sz="1000" dirty="0"/>
                    </a:p>
                  </a:txBody>
                  <a:tcPr/>
                </a:tc>
                <a:tc>
                  <a:txBody>
                    <a:bodyPr/>
                    <a:lstStyle/>
                    <a:p>
                      <a:pPr algn="ctr"/>
                      <a:r>
                        <a:rPr lang="en-US" sz="1000" dirty="0"/>
                        <a:t>1038</a:t>
                      </a:r>
                      <a:endParaRPr lang="pt-BR" sz="1000" dirty="0"/>
                    </a:p>
                  </a:txBody>
                  <a:tcPr/>
                </a:tc>
                <a:tc>
                  <a:txBody>
                    <a:bodyPr/>
                    <a:lstStyle/>
                    <a:p>
                      <a:pPr algn="ctr"/>
                      <a:r>
                        <a:rPr lang="en-US" sz="1000" dirty="0"/>
                        <a:t>3114</a:t>
                      </a:r>
                      <a:endParaRPr lang="pt-BR" sz="1000" dirty="0"/>
                    </a:p>
                  </a:txBody>
                  <a:tcPr/>
                </a:tc>
                <a:tc>
                  <a:txBody>
                    <a:bodyPr/>
                    <a:lstStyle/>
                    <a:p>
                      <a:pPr algn="ctr"/>
                      <a:r>
                        <a:rPr lang="en-US" sz="1000" dirty="0"/>
                        <a:t>91</a:t>
                      </a:r>
                      <a:endParaRPr lang="pt-BR" sz="1000" dirty="0"/>
                    </a:p>
                  </a:txBody>
                  <a:tcPr/>
                </a:tc>
                <a:tc>
                  <a:txBody>
                    <a:bodyPr/>
                    <a:lstStyle/>
                    <a:p>
                      <a:pPr algn="ctr"/>
                      <a:r>
                        <a:rPr lang="en-US" sz="1000" dirty="0"/>
                        <a:t>1001</a:t>
                      </a:r>
                      <a:endParaRPr lang="pt-BR" sz="1000" dirty="0"/>
                    </a:p>
                  </a:txBody>
                  <a:tcPr/>
                </a:tc>
                <a:tc>
                  <a:txBody>
                    <a:bodyPr/>
                    <a:lstStyle/>
                    <a:p>
                      <a:pPr algn="ctr"/>
                      <a:r>
                        <a:rPr lang="en-US" sz="1000" dirty="0">
                          <a:solidFill>
                            <a:srgbClr val="FF0000"/>
                          </a:solidFill>
                        </a:rPr>
                        <a:t>-2113</a:t>
                      </a:r>
                      <a:endParaRPr lang="pt-BR" sz="1000" dirty="0">
                        <a:solidFill>
                          <a:srgbClr val="FF0000"/>
                        </a:solidFill>
                      </a:endParaRPr>
                    </a:p>
                  </a:txBody>
                  <a:tcPr/>
                </a:tc>
                <a:tc>
                  <a:txBody>
                    <a:bodyPr/>
                    <a:lstStyle/>
                    <a:p>
                      <a:pPr algn="ctr"/>
                      <a:r>
                        <a:rPr lang="en-US" sz="1000" dirty="0">
                          <a:solidFill>
                            <a:srgbClr val="FF0000"/>
                          </a:solidFill>
                        </a:rPr>
                        <a:t>-67,85</a:t>
                      </a:r>
                      <a:endParaRPr lang="pt-BR" sz="1000" dirty="0">
                        <a:solidFill>
                          <a:srgbClr val="FF0000"/>
                        </a:solidFill>
                      </a:endParaRPr>
                    </a:p>
                  </a:txBody>
                  <a:tcPr/>
                </a:tc>
                <a:extLst>
                  <a:ext uri="{0D108BD9-81ED-4DB2-BD59-A6C34878D82A}">
                    <a16:rowId xmlns:a16="http://schemas.microsoft.com/office/drawing/2014/main" val="2884584074"/>
                  </a:ext>
                </a:extLst>
              </a:tr>
              <a:tr h="310909">
                <a:tc>
                  <a:txBody>
                    <a:bodyPr/>
                    <a:lstStyle/>
                    <a:p>
                      <a:pPr algn="ctr"/>
                      <a:r>
                        <a:rPr lang="en-US" sz="1000" dirty="0"/>
                        <a:t>1</a:t>
                      </a:r>
                      <a:endParaRPr lang="pt-BR" sz="1000" dirty="0"/>
                    </a:p>
                  </a:txBody>
                  <a:tcPr/>
                </a:tc>
                <a:tc>
                  <a:txBody>
                    <a:bodyPr/>
                    <a:lstStyle/>
                    <a:p>
                      <a:pPr algn="ctr"/>
                      <a:r>
                        <a:rPr lang="en-US" sz="1000" dirty="0"/>
                        <a:t>579</a:t>
                      </a:r>
                      <a:endParaRPr lang="pt-BR" sz="1000" dirty="0"/>
                    </a:p>
                  </a:txBody>
                  <a:tcPr/>
                </a:tc>
                <a:tc>
                  <a:txBody>
                    <a:bodyPr/>
                    <a:lstStyle/>
                    <a:p>
                      <a:pPr algn="ctr"/>
                      <a:r>
                        <a:rPr lang="en-US" sz="1000" dirty="0"/>
                        <a:t>1737</a:t>
                      </a:r>
                      <a:endParaRPr lang="pt-BR" sz="1000" dirty="0"/>
                    </a:p>
                  </a:txBody>
                  <a:tcPr/>
                </a:tc>
                <a:tc>
                  <a:txBody>
                    <a:bodyPr/>
                    <a:lstStyle/>
                    <a:p>
                      <a:pPr algn="ctr"/>
                      <a:r>
                        <a:rPr lang="en-US" sz="1000" dirty="0"/>
                        <a:t>70</a:t>
                      </a:r>
                      <a:endParaRPr lang="pt-BR" sz="1000" dirty="0"/>
                    </a:p>
                  </a:txBody>
                  <a:tcPr/>
                </a:tc>
                <a:tc>
                  <a:txBody>
                    <a:bodyPr/>
                    <a:lstStyle/>
                    <a:p>
                      <a:pPr algn="ctr"/>
                      <a:r>
                        <a:rPr lang="en-US" sz="1000" dirty="0"/>
                        <a:t>770</a:t>
                      </a:r>
                      <a:endParaRPr lang="pt-BR" sz="1000" dirty="0"/>
                    </a:p>
                  </a:txBody>
                  <a:tcPr/>
                </a:tc>
                <a:tc>
                  <a:txBody>
                    <a:bodyPr/>
                    <a:lstStyle/>
                    <a:p>
                      <a:pPr algn="ctr"/>
                      <a:r>
                        <a:rPr lang="en-US" sz="1000" dirty="0">
                          <a:solidFill>
                            <a:srgbClr val="FF0000"/>
                          </a:solidFill>
                        </a:rPr>
                        <a:t>-967</a:t>
                      </a:r>
                      <a:endParaRPr lang="pt-BR" sz="1000" dirty="0">
                        <a:solidFill>
                          <a:srgbClr val="FF0000"/>
                        </a:solidFill>
                      </a:endParaRPr>
                    </a:p>
                  </a:txBody>
                  <a:tcPr/>
                </a:tc>
                <a:tc>
                  <a:txBody>
                    <a:bodyPr/>
                    <a:lstStyle/>
                    <a:p>
                      <a:pPr algn="ctr"/>
                      <a:r>
                        <a:rPr lang="en-US" sz="1000" dirty="0">
                          <a:solidFill>
                            <a:srgbClr val="FF0000"/>
                          </a:solidFill>
                        </a:rPr>
                        <a:t>-55,67</a:t>
                      </a:r>
                      <a:endParaRPr lang="pt-BR" sz="1000" dirty="0">
                        <a:solidFill>
                          <a:srgbClr val="FF0000"/>
                        </a:solidFill>
                      </a:endParaRPr>
                    </a:p>
                  </a:txBody>
                  <a:tcPr/>
                </a:tc>
                <a:extLst>
                  <a:ext uri="{0D108BD9-81ED-4DB2-BD59-A6C34878D82A}">
                    <a16:rowId xmlns:a16="http://schemas.microsoft.com/office/drawing/2014/main" val="837419484"/>
                  </a:ext>
                </a:extLst>
              </a:tr>
              <a:tr h="310909">
                <a:tc>
                  <a:txBody>
                    <a:bodyPr/>
                    <a:lstStyle/>
                    <a:p>
                      <a:pPr algn="ctr"/>
                      <a:r>
                        <a:rPr lang="en-US" sz="1000" dirty="0"/>
                        <a:t>2</a:t>
                      </a:r>
                      <a:endParaRPr lang="pt-BR" sz="1000" dirty="0"/>
                    </a:p>
                  </a:txBody>
                  <a:tcPr/>
                </a:tc>
                <a:tc>
                  <a:txBody>
                    <a:bodyPr/>
                    <a:lstStyle/>
                    <a:p>
                      <a:pPr algn="ctr"/>
                      <a:r>
                        <a:rPr lang="en-US" sz="1000" dirty="0"/>
                        <a:t>501</a:t>
                      </a:r>
                      <a:endParaRPr lang="pt-BR" sz="1000" dirty="0"/>
                    </a:p>
                  </a:txBody>
                  <a:tcPr/>
                </a:tc>
                <a:tc>
                  <a:txBody>
                    <a:bodyPr/>
                    <a:lstStyle/>
                    <a:p>
                      <a:pPr algn="ctr"/>
                      <a:r>
                        <a:rPr lang="en-US" sz="1000" dirty="0"/>
                        <a:t>1503</a:t>
                      </a:r>
                      <a:endParaRPr lang="pt-BR" sz="1000" dirty="0"/>
                    </a:p>
                  </a:txBody>
                  <a:tcPr/>
                </a:tc>
                <a:tc>
                  <a:txBody>
                    <a:bodyPr/>
                    <a:lstStyle/>
                    <a:p>
                      <a:pPr algn="ctr"/>
                      <a:r>
                        <a:rPr lang="en-US" sz="1000" dirty="0"/>
                        <a:t>94</a:t>
                      </a:r>
                      <a:endParaRPr lang="pt-BR" sz="1000" dirty="0"/>
                    </a:p>
                  </a:txBody>
                  <a:tcPr/>
                </a:tc>
                <a:tc>
                  <a:txBody>
                    <a:bodyPr/>
                    <a:lstStyle/>
                    <a:p>
                      <a:pPr algn="ctr"/>
                      <a:r>
                        <a:rPr lang="en-US" sz="1000" dirty="0"/>
                        <a:t>1034</a:t>
                      </a:r>
                      <a:endParaRPr lang="pt-BR" sz="1000" dirty="0"/>
                    </a:p>
                  </a:txBody>
                  <a:tcPr/>
                </a:tc>
                <a:tc>
                  <a:txBody>
                    <a:bodyPr/>
                    <a:lstStyle/>
                    <a:p>
                      <a:pPr algn="ctr"/>
                      <a:r>
                        <a:rPr lang="en-US" sz="1000" dirty="0">
                          <a:solidFill>
                            <a:srgbClr val="FF0000"/>
                          </a:solidFill>
                        </a:rPr>
                        <a:t>-469</a:t>
                      </a:r>
                      <a:endParaRPr lang="pt-BR" sz="1000" dirty="0">
                        <a:solidFill>
                          <a:srgbClr val="FF0000"/>
                        </a:solidFill>
                      </a:endParaRPr>
                    </a:p>
                  </a:txBody>
                  <a:tcPr/>
                </a:tc>
                <a:tc>
                  <a:txBody>
                    <a:bodyPr/>
                    <a:lstStyle/>
                    <a:p>
                      <a:pPr algn="ctr"/>
                      <a:r>
                        <a:rPr lang="en-US" sz="1000" dirty="0">
                          <a:solidFill>
                            <a:srgbClr val="FF0000"/>
                          </a:solidFill>
                        </a:rPr>
                        <a:t>-31,20</a:t>
                      </a:r>
                      <a:endParaRPr lang="pt-BR" sz="1000" dirty="0">
                        <a:solidFill>
                          <a:srgbClr val="FF0000"/>
                        </a:solidFill>
                      </a:endParaRPr>
                    </a:p>
                  </a:txBody>
                  <a:tcPr/>
                </a:tc>
                <a:extLst>
                  <a:ext uri="{0D108BD9-81ED-4DB2-BD59-A6C34878D82A}">
                    <a16:rowId xmlns:a16="http://schemas.microsoft.com/office/drawing/2014/main" val="1206114342"/>
                  </a:ext>
                </a:extLst>
              </a:tr>
              <a:tr h="310909">
                <a:tc>
                  <a:txBody>
                    <a:bodyPr/>
                    <a:lstStyle/>
                    <a:p>
                      <a:pPr algn="ctr"/>
                      <a:r>
                        <a:rPr lang="en-US" sz="1000" dirty="0"/>
                        <a:t>3</a:t>
                      </a:r>
                      <a:endParaRPr lang="pt-BR" sz="1000" dirty="0"/>
                    </a:p>
                  </a:txBody>
                  <a:tcPr/>
                </a:tc>
                <a:tc>
                  <a:txBody>
                    <a:bodyPr/>
                    <a:lstStyle/>
                    <a:p>
                      <a:pPr algn="ctr"/>
                      <a:r>
                        <a:rPr lang="en-US" sz="1000" dirty="0"/>
                        <a:t>121</a:t>
                      </a:r>
                      <a:endParaRPr lang="pt-BR" sz="1000" dirty="0"/>
                    </a:p>
                  </a:txBody>
                  <a:tcPr/>
                </a:tc>
                <a:tc>
                  <a:txBody>
                    <a:bodyPr/>
                    <a:lstStyle/>
                    <a:p>
                      <a:pPr algn="ctr"/>
                      <a:r>
                        <a:rPr lang="en-US" sz="1000" dirty="0"/>
                        <a:t>363</a:t>
                      </a:r>
                      <a:endParaRPr lang="pt-BR" sz="1000" dirty="0"/>
                    </a:p>
                  </a:txBody>
                  <a:tcPr/>
                </a:tc>
                <a:tc>
                  <a:txBody>
                    <a:bodyPr/>
                    <a:lstStyle/>
                    <a:p>
                      <a:pPr algn="ctr"/>
                      <a:r>
                        <a:rPr lang="en-US" sz="1000" dirty="0"/>
                        <a:t>79</a:t>
                      </a:r>
                      <a:endParaRPr lang="pt-BR" sz="1000" dirty="0"/>
                    </a:p>
                  </a:txBody>
                  <a:tcPr/>
                </a:tc>
                <a:tc>
                  <a:txBody>
                    <a:bodyPr/>
                    <a:lstStyle/>
                    <a:p>
                      <a:pPr algn="ctr"/>
                      <a:r>
                        <a:rPr lang="en-US" sz="1000" dirty="0"/>
                        <a:t>869</a:t>
                      </a:r>
                      <a:endParaRPr lang="pt-BR" sz="1000" dirty="0"/>
                    </a:p>
                  </a:txBody>
                  <a:tcPr/>
                </a:tc>
                <a:tc>
                  <a:txBody>
                    <a:bodyPr/>
                    <a:lstStyle/>
                    <a:p>
                      <a:pPr algn="ctr"/>
                      <a:r>
                        <a:rPr lang="en-US" sz="1000" dirty="0">
                          <a:solidFill>
                            <a:srgbClr val="00B050"/>
                          </a:solidFill>
                        </a:rPr>
                        <a:t>506</a:t>
                      </a:r>
                      <a:endParaRPr lang="pt-BR" sz="1000" dirty="0">
                        <a:solidFill>
                          <a:srgbClr val="00B050"/>
                        </a:solidFill>
                      </a:endParaRPr>
                    </a:p>
                  </a:txBody>
                  <a:tcPr/>
                </a:tc>
                <a:tc>
                  <a:txBody>
                    <a:bodyPr/>
                    <a:lstStyle/>
                    <a:p>
                      <a:pPr algn="ctr"/>
                      <a:r>
                        <a:rPr lang="en-US" sz="1000" dirty="0">
                          <a:solidFill>
                            <a:srgbClr val="00B050"/>
                          </a:solidFill>
                        </a:rPr>
                        <a:t>139,39</a:t>
                      </a:r>
                      <a:endParaRPr lang="pt-BR" sz="1000" dirty="0">
                        <a:solidFill>
                          <a:srgbClr val="00B050"/>
                        </a:solidFill>
                      </a:endParaRPr>
                    </a:p>
                  </a:txBody>
                  <a:tcPr/>
                </a:tc>
                <a:extLst>
                  <a:ext uri="{0D108BD9-81ED-4DB2-BD59-A6C34878D82A}">
                    <a16:rowId xmlns:a16="http://schemas.microsoft.com/office/drawing/2014/main" val="2063114966"/>
                  </a:ext>
                </a:extLst>
              </a:tr>
            </a:tbl>
          </a:graphicData>
        </a:graphic>
      </p:graphicFrame>
      <p:sp>
        <p:nvSpPr>
          <p:cNvPr id="11" name="Espaço Reservado para Conteúdo 2">
            <a:extLst>
              <a:ext uri="{FF2B5EF4-FFF2-40B4-BE49-F238E27FC236}">
                <a16:creationId xmlns:a16="http://schemas.microsoft.com/office/drawing/2014/main" id="{761735FC-1778-416D-AAC7-E02B9FA119DD}"/>
              </a:ext>
            </a:extLst>
          </p:cNvPr>
          <p:cNvSpPr txBox="1">
            <a:spLocks/>
          </p:cNvSpPr>
          <p:nvPr/>
        </p:nvSpPr>
        <p:spPr>
          <a:xfrm>
            <a:off x="581192" y="5256438"/>
            <a:ext cx="11029615" cy="160156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We can see that among the four groups, only one showed a positive return of </a:t>
            </a:r>
            <a:r>
              <a:rPr lang="en-US" b="1" dirty="0">
                <a:solidFill>
                  <a:srgbClr val="00B050"/>
                </a:solidFill>
              </a:rPr>
              <a:t>506MU</a:t>
            </a:r>
            <a:r>
              <a:rPr lang="en-US" dirty="0"/>
              <a:t>, where </a:t>
            </a:r>
            <a:r>
              <a:rPr lang="en-US" b="1" dirty="0">
                <a:solidFill>
                  <a:srgbClr val="00B050"/>
                </a:solidFill>
              </a:rPr>
              <a:t>121</a:t>
            </a:r>
            <a:r>
              <a:rPr lang="en-US" dirty="0"/>
              <a:t> customers were contacted and </a:t>
            </a:r>
            <a:r>
              <a:rPr lang="en-US" b="1" dirty="0">
                <a:solidFill>
                  <a:srgbClr val="00B050"/>
                </a:solidFill>
              </a:rPr>
              <a:t>79</a:t>
            </a:r>
            <a:r>
              <a:rPr lang="en-US" dirty="0"/>
              <a:t> gadgets were sold. If the campaign was made only with users in this group, the ROI would be </a:t>
            </a:r>
            <a:r>
              <a:rPr lang="en-US" b="1" dirty="0">
                <a:solidFill>
                  <a:srgbClr val="00B050"/>
                </a:solidFill>
              </a:rPr>
              <a:t>139,39%</a:t>
            </a:r>
            <a:r>
              <a:rPr lang="en-US" dirty="0">
                <a:solidFill>
                  <a:srgbClr val="00B050"/>
                </a:solidFill>
              </a:rPr>
              <a:t>. </a:t>
            </a:r>
            <a:r>
              <a:rPr lang="en-US" dirty="0"/>
              <a:t>Analyzing the characteristics of this group we have an idea of what makes it different from the others this group has higher medians in income, total spend, number of purchases and positive responses in previous marketing campaigns. We noticed that most of the clients in the group don't have children or teenagers at home</a:t>
            </a:r>
            <a:endParaRPr lang="pt-BR" dirty="0"/>
          </a:p>
        </p:txBody>
      </p:sp>
      <p:pic>
        <p:nvPicPr>
          <p:cNvPr id="5" name="Imagem 4">
            <a:extLst>
              <a:ext uri="{FF2B5EF4-FFF2-40B4-BE49-F238E27FC236}">
                <a16:creationId xmlns:a16="http://schemas.microsoft.com/office/drawing/2014/main" id="{D9F539D6-1BAE-4957-B914-BB64FC802440}"/>
              </a:ext>
            </a:extLst>
          </p:cNvPr>
          <p:cNvPicPr>
            <a:picLocks noChangeAspect="1"/>
          </p:cNvPicPr>
          <p:nvPr/>
        </p:nvPicPr>
        <p:blipFill>
          <a:blip r:embed="rId2"/>
          <a:stretch>
            <a:fillRect/>
          </a:stretch>
        </p:blipFill>
        <p:spPr>
          <a:xfrm>
            <a:off x="7615879" y="1954226"/>
            <a:ext cx="3994928" cy="3146147"/>
          </a:xfrm>
          <a:prstGeom prst="rect">
            <a:avLst/>
          </a:prstGeom>
        </p:spPr>
      </p:pic>
    </p:spTree>
    <p:extLst>
      <p:ext uri="{BB962C8B-B14F-4D97-AF65-F5344CB8AC3E}">
        <p14:creationId xmlns:p14="http://schemas.microsoft.com/office/powerpoint/2010/main" val="200098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Predictive model</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In the prediction a Logistic Regression was implemented to make classification between customers who will accept the campaign offer in the next campaign. The model correctly predicted 82,5% of the customer who would accept the offer and 80,3% who wouldn’t accept the offer on the sample campaign. </a:t>
            </a:r>
            <a:endParaRPr lang="pt-BR" dirty="0"/>
          </a:p>
        </p:txBody>
      </p:sp>
      <p:pic>
        <p:nvPicPr>
          <p:cNvPr id="9" name="Imagem 8">
            <a:extLst>
              <a:ext uri="{FF2B5EF4-FFF2-40B4-BE49-F238E27FC236}">
                <a16:creationId xmlns:a16="http://schemas.microsoft.com/office/drawing/2014/main" id="{51367B80-6109-46D1-8B2A-FE6942FD8CF6}"/>
              </a:ext>
            </a:extLst>
          </p:cNvPr>
          <p:cNvPicPr>
            <a:picLocks noChangeAspect="1"/>
          </p:cNvPicPr>
          <p:nvPr/>
        </p:nvPicPr>
        <p:blipFill>
          <a:blip r:embed="rId2"/>
          <a:stretch>
            <a:fillRect/>
          </a:stretch>
        </p:blipFill>
        <p:spPr>
          <a:xfrm>
            <a:off x="7262076" y="2009072"/>
            <a:ext cx="4457700" cy="3467100"/>
          </a:xfrm>
          <a:prstGeom prst="rect">
            <a:avLst/>
          </a:prstGeom>
        </p:spPr>
      </p:pic>
      <p:sp>
        <p:nvSpPr>
          <p:cNvPr id="5" name="Espaço Reservado para Conteúdo 2">
            <a:extLst>
              <a:ext uri="{FF2B5EF4-FFF2-40B4-BE49-F238E27FC236}">
                <a16:creationId xmlns:a16="http://schemas.microsoft.com/office/drawing/2014/main" id="{19E439E8-EE4E-42CA-A25D-7EDE7D930178}"/>
              </a:ext>
            </a:extLst>
          </p:cNvPr>
          <p:cNvSpPr txBox="1">
            <a:spLocks/>
          </p:cNvSpPr>
          <p:nvPr/>
        </p:nvSpPr>
        <p:spPr>
          <a:xfrm>
            <a:off x="581191" y="2209009"/>
            <a:ext cx="5856678"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Campaign based on users selected by the prediction model:</a:t>
            </a:r>
          </a:p>
          <a:p>
            <a:pPr marL="0" indent="0" algn="just">
              <a:lnSpc>
                <a:spcPct val="100000"/>
              </a:lnSpc>
              <a:buFont typeface="Wingdings 2" panose="05020102010507070707" pitchFamily="18" charset="2"/>
              <a:buNone/>
            </a:pPr>
            <a:endParaRPr lang="pt-BR" dirty="0"/>
          </a:p>
        </p:txBody>
      </p:sp>
      <p:graphicFrame>
        <p:nvGraphicFramePr>
          <p:cNvPr id="7" name="Tabela 4">
            <a:extLst>
              <a:ext uri="{FF2B5EF4-FFF2-40B4-BE49-F238E27FC236}">
                <a16:creationId xmlns:a16="http://schemas.microsoft.com/office/drawing/2014/main" id="{804BC83E-2394-4C85-8B53-18E8A4A32A07}"/>
              </a:ext>
            </a:extLst>
          </p:cNvPr>
          <p:cNvGraphicFramePr>
            <a:graphicFrameLocks noGrp="1"/>
          </p:cNvGraphicFramePr>
          <p:nvPr>
            <p:extLst>
              <p:ext uri="{D42A27DB-BD31-4B8C-83A1-F6EECF244321}">
                <p14:modId xmlns:p14="http://schemas.microsoft.com/office/powerpoint/2010/main" val="2972127033"/>
              </p:ext>
            </p:extLst>
          </p:nvPr>
        </p:nvGraphicFramePr>
        <p:xfrm>
          <a:off x="581190" y="2814338"/>
          <a:ext cx="5272918" cy="707149"/>
        </p:xfrm>
        <a:graphic>
          <a:graphicData uri="http://schemas.openxmlformats.org/drawingml/2006/table">
            <a:tbl>
              <a:tblPr firstRow="1" bandRow="1">
                <a:tableStyleId>{5C22544A-7EE6-4342-B048-85BDC9FD1C3A}</a:tableStyleId>
              </a:tblPr>
              <a:tblGrid>
                <a:gridCol w="882985">
                  <a:extLst>
                    <a:ext uri="{9D8B030D-6E8A-4147-A177-3AD203B41FA5}">
                      <a16:colId xmlns:a16="http://schemas.microsoft.com/office/drawing/2014/main" val="1255091777"/>
                    </a:ext>
                  </a:extLst>
                </a:gridCol>
                <a:gridCol w="899645">
                  <a:extLst>
                    <a:ext uri="{9D8B030D-6E8A-4147-A177-3AD203B41FA5}">
                      <a16:colId xmlns:a16="http://schemas.microsoft.com/office/drawing/2014/main" val="703868818"/>
                    </a:ext>
                  </a:extLst>
                </a:gridCol>
                <a:gridCol w="857994">
                  <a:extLst>
                    <a:ext uri="{9D8B030D-6E8A-4147-A177-3AD203B41FA5}">
                      <a16:colId xmlns:a16="http://schemas.microsoft.com/office/drawing/2014/main" val="2865480466"/>
                    </a:ext>
                  </a:extLst>
                </a:gridCol>
                <a:gridCol w="916305">
                  <a:extLst>
                    <a:ext uri="{9D8B030D-6E8A-4147-A177-3AD203B41FA5}">
                      <a16:colId xmlns:a16="http://schemas.microsoft.com/office/drawing/2014/main" val="3654702531"/>
                    </a:ext>
                  </a:extLst>
                </a:gridCol>
                <a:gridCol w="899645">
                  <a:extLst>
                    <a:ext uri="{9D8B030D-6E8A-4147-A177-3AD203B41FA5}">
                      <a16:colId xmlns:a16="http://schemas.microsoft.com/office/drawing/2014/main" val="3639110286"/>
                    </a:ext>
                  </a:extLst>
                </a:gridCol>
                <a:gridCol w="816344">
                  <a:extLst>
                    <a:ext uri="{9D8B030D-6E8A-4147-A177-3AD203B41FA5}">
                      <a16:colId xmlns:a16="http://schemas.microsoft.com/office/drawing/2014/main" val="4028796748"/>
                    </a:ext>
                  </a:extLst>
                </a:gridCol>
              </a:tblGrid>
              <a:tr h="310909">
                <a:tc>
                  <a:txBody>
                    <a:bodyPr/>
                    <a:lstStyle/>
                    <a:p>
                      <a:pPr algn="ctr"/>
                      <a:r>
                        <a:rPr lang="en-US" sz="1000" dirty="0"/>
                        <a:t>Customers contacted</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651</a:t>
                      </a:r>
                      <a:endParaRPr lang="pt-BR" sz="1000" dirty="0"/>
                    </a:p>
                  </a:txBody>
                  <a:tcPr/>
                </a:tc>
                <a:tc>
                  <a:txBody>
                    <a:bodyPr/>
                    <a:lstStyle/>
                    <a:p>
                      <a:pPr algn="ctr"/>
                      <a:r>
                        <a:rPr lang="en-US" sz="1000" dirty="0"/>
                        <a:t>1953</a:t>
                      </a:r>
                      <a:endParaRPr lang="pt-BR" sz="1000" dirty="0"/>
                    </a:p>
                  </a:txBody>
                  <a:tcPr/>
                </a:tc>
                <a:tc>
                  <a:txBody>
                    <a:bodyPr/>
                    <a:lstStyle/>
                    <a:p>
                      <a:pPr algn="ctr"/>
                      <a:r>
                        <a:rPr lang="en-US" sz="1000" dirty="0"/>
                        <a:t>276</a:t>
                      </a:r>
                      <a:endParaRPr lang="pt-BR" sz="1000" dirty="0"/>
                    </a:p>
                  </a:txBody>
                  <a:tcPr/>
                </a:tc>
                <a:tc>
                  <a:txBody>
                    <a:bodyPr/>
                    <a:lstStyle/>
                    <a:p>
                      <a:pPr algn="ctr"/>
                      <a:r>
                        <a:rPr lang="en-US" sz="1000" dirty="0"/>
                        <a:t>3031</a:t>
                      </a:r>
                      <a:endParaRPr lang="pt-BR" sz="1000" dirty="0"/>
                    </a:p>
                  </a:txBody>
                  <a:tcPr/>
                </a:tc>
                <a:tc>
                  <a:txBody>
                    <a:bodyPr/>
                    <a:lstStyle/>
                    <a:p>
                      <a:pPr algn="ctr"/>
                      <a:r>
                        <a:rPr lang="en-US" sz="1000" b="1" dirty="0">
                          <a:solidFill>
                            <a:srgbClr val="00B050"/>
                          </a:solidFill>
                        </a:rPr>
                        <a:t>1078</a:t>
                      </a:r>
                      <a:endParaRPr lang="pt-BR" sz="1000" b="1" dirty="0">
                        <a:solidFill>
                          <a:srgbClr val="00B050"/>
                        </a:solidFill>
                      </a:endParaRPr>
                    </a:p>
                  </a:txBody>
                  <a:tcPr/>
                </a:tc>
                <a:tc>
                  <a:txBody>
                    <a:bodyPr/>
                    <a:lstStyle/>
                    <a:p>
                      <a:pPr algn="ctr"/>
                      <a:r>
                        <a:rPr lang="en-US" sz="1000" b="1" dirty="0">
                          <a:solidFill>
                            <a:srgbClr val="00B050"/>
                          </a:solidFill>
                        </a:rPr>
                        <a:t>55,2</a:t>
                      </a:r>
                      <a:endParaRPr lang="pt-BR" sz="1000" b="1" dirty="0">
                        <a:solidFill>
                          <a:srgbClr val="00B050"/>
                        </a:solidFill>
                      </a:endParaRPr>
                    </a:p>
                  </a:txBody>
                  <a:tcPr/>
                </a:tc>
                <a:extLst>
                  <a:ext uri="{0D108BD9-81ED-4DB2-BD59-A6C34878D82A}">
                    <a16:rowId xmlns:a16="http://schemas.microsoft.com/office/drawing/2014/main" val="2884584074"/>
                  </a:ext>
                </a:extLst>
              </a:tr>
            </a:tbl>
          </a:graphicData>
        </a:graphic>
      </p:graphicFrame>
      <p:sp>
        <p:nvSpPr>
          <p:cNvPr id="8" name="Espaço Reservado para Conteúdo 2">
            <a:extLst>
              <a:ext uri="{FF2B5EF4-FFF2-40B4-BE49-F238E27FC236}">
                <a16:creationId xmlns:a16="http://schemas.microsoft.com/office/drawing/2014/main" id="{6F57859E-49D5-4577-A320-D8091DB9782C}"/>
              </a:ext>
            </a:extLst>
          </p:cNvPr>
          <p:cNvSpPr txBox="1">
            <a:spLocks/>
          </p:cNvSpPr>
          <p:nvPr/>
        </p:nvSpPr>
        <p:spPr>
          <a:xfrm>
            <a:off x="581190" y="3742622"/>
            <a:ext cx="5856678"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pPr>
            <a:r>
              <a:rPr lang="pt-BR" dirty="0" err="1"/>
              <a:t>Campaign</a:t>
            </a:r>
            <a:r>
              <a:rPr lang="pt-BR" dirty="0"/>
              <a:t> </a:t>
            </a:r>
            <a:r>
              <a:rPr lang="pt-BR" dirty="0" err="1"/>
              <a:t>succes</a:t>
            </a:r>
            <a:r>
              <a:rPr lang="pt-BR" dirty="0"/>
              <a:t> rate </a:t>
            </a:r>
            <a:r>
              <a:rPr lang="pt-BR" dirty="0" err="1"/>
              <a:t>increased</a:t>
            </a:r>
            <a:r>
              <a:rPr lang="pt-BR" dirty="0"/>
              <a:t> </a:t>
            </a:r>
            <a:r>
              <a:rPr lang="pt-BR" dirty="0" err="1"/>
              <a:t>from</a:t>
            </a:r>
            <a:r>
              <a:rPr lang="pt-BR" dirty="0"/>
              <a:t> 15%  </a:t>
            </a:r>
            <a:r>
              <a:rPr lang="pt-BR" dirty="0" err="1"/>
              <a:t>to</a:t>
            </a:r>
            <a:r>
              <a:rPr lang="pt-BR" dirty="0"/>
              <a:t> 42,34%;</a:t>
            </a:r>
          </a:p>
          <a:p>
            <a:pPr algn="just">
              <a:lnSpc>
                <a:spcPct val="100000"/>
              </a:lnSpc>
            </a:pPr>
            <a:r>
              <a:rPr lang="pt-BR" dirty="0"/>
              <a:t>Profit </a:t>
            </a:r>
            <a:r>
              <a:rPr lang="pt-BR" dirty="0" err="1"/>
              <a:t>increased</a:t>
            </a:r>
            <a:r>
              <a:rPr lang="pt-BR" dirty="0"/>
              <a:t> </a:t>
            </a:r>
            <a:r>
              <a:rPr lang="pt-BR" dirty="0" err="1"/>
              <a:t>from</a:t>
            </a:r>
            <a:r>
              <a:rPr lang="pt-BR" dirty="0"/>
              <a:t> </a:t>
            </a:r>
            <a:r>
              <a:rPr lang="pt-BR" b="1" dirty="0">
                <a:solidFill>
                  <a:srgbClr val="FF0000"/>
                </a:solidFill>
              </a:rPr>
              <a:t>-3046MU </a:t>
            </a:r>
            <a:r>
              <a:rPr lang="pt-BR" dirty="0" err="1"/>
              <a:t>to</a:t>
            </a:r>
            <a:r>
              <a:rPr lang="pt-BR" dirty="0"/>
              <a:t> </a:t>
            </a:r>
            <a:r>
              <a:rPr lang="pt-BR" b="1" dirty="0">
                <a:solidFill>
                  <a:srgbClr val="00B050"/>
                </a:solidFill>
              </a:rPr>
              <a:t>1078MU</a:t>
            </a:r>
            <a:r>
              <a:rPr lang="pt-BR" dirty="0"/>
              <a:t>;</a:t>
            </a:r>
          </a:p>
          <a:p>
            <a:pPr algn="just">
              <a:lnSpc>
                <a:spcPct val="100000"/>
              </a:lnSpc>
            </a:pPr>
            <a:r>
              <a:rPr lang="pt-BR" dirty="0" err="1"/>
              <a:t>Campaign</a:t>
            </a:r>
            <a:r>
              <a:rPr lang="pt-BR" dirty="0"/>
              <a:t> budget </a:t>
            </a:r>
            <a:r>
              <a:rPr lang="pt-BR" dirty="0" err="1"/>
              <a:t>decreased</a:t>
            </a:r>
            <a:r>
              <a:rPr lang="pt-BR" dirty="0"/>
              <a:t> </a:t>
            </a:r>
            <a:r>
              <a:rPr lang="pt-BR" dirty="0" err="1"/>
              <a:t>from</a:t>
            </a:r>
            <a:r>
              <a:rPr lang="pt-BR" dirty="0"/>
              <a:t> 6720MU </a:t>
            </a:r>
            <a:r>
              <a:rPr lang="pt-BR" dirty="0" err="1"/>
              <a:t>to</a:t>
            </a:r>
            <a:r>
              <a:rPr lang="pt-BR" dirty="0"/>
              <a:t> 1953MU;</a:t>
            </a:r>
          </a:p>
          <a:p>
            <a:pPr algn="just">
              <a:lnSpc>
                <a:spcPct val="100000"/>
              </a:lnSpc>
            </a:pPr>
            <a:r>
              <a:rPr lang="pt-BR" dirty="0"/>
              <a:t>Gadgets </a:t>
            </a:r>
            <a:r>
              <a:rPr lang="pt-BR" dirty="0" err="1"/>
              <a:t>sold</a:t>
            </a:r>
            <a:r>
              <a:rPr lang="pt-BR" dirty="0"/>
              <a:t> </a:t>
            </a:r>
            <a:r>
              <a:rPr lang="pt-BR" dirty="0" err="1"/>
              <a:t>decreased</a:t>
            </a:r>
            <a:r>
              <a:rPr lang="pt-BR" dirty="0"/>
              <a:t> </a:t>
            </a:r>
            <a:r>
              <a:rPr lang="pt-BR" dirty="0" err="1"/>
              <a:t>from</a:t>
            </a:r>
            <a:r>
              <a:rPr lang="pt-BR" dirty="0"/>
              <a:t> 334 </a:t>
            </a:r>
            <a:r>
              <a:rPr lang="pt-BR" dirty="0" err="1"/>
              <a:t>to</a:t>
            </a:r>
            <a:r>
              <a:rPr lang="pt-BR" dirty="0"/>
              <a:t> 276 </a:t>
            </a:r>
            <a:r>
              <a:rPr lang="pt-BR" dirty="0" err="1"/>
              <a:t>units</a:t>
            </a:r>
            <a:r>
              <a:rPr lang="pt-BR" dirty="0"/>
              <a:t>.</a:t>
            </a:r>
          </a:p>
          <a:p>
            <a:pPr algn="just">
              <a:lnSpc>
                <a:spcPct val="100000"/>
              </a:lnSpc>
            </a:pPr>
            <a:endParaRPr lang="pt-BR" dirty="0"/>
          </a:p>
          <a:p>
            <a:pPr algn="just">
              <a:lnSpc>
                <a:spcPct val="100000"/>
              </a:lnSpc>
            </a:pPr>
            <a:endParaRPr lang="pt-BR" dirty="0"/>
          </a:p>
        </p:txBody>
      </p:sp>
    </p:spTree>
    <p:extLst>
      <p:ext uri="{BB962C8B-B14F-4D97-AF65-F5344CB8AC3E}">
        <p14:creationId xmlns:p14="http://schemas.microsoft.com/office/powerpoint/2010/main" val="267982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CONCLUSIONS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5454188"/>
          </a:xfrm>
        </p:spPr>
        <p:txBody>
          <a:bodyPr anchor="t">
            <a:normAutofit lnSpcReduction="10000"/>
          </a:bodyPr>
          <a:lstStyle/>
          <a:p>
            <a:pPr algn="just">
              <a:lnSpc>
                <a:spcPct val="100000"/>
              </a:lnSpc>
            </a:pPr>
            <a:r>
              <a:rPr lang="pt-BR" dirty="0" err="1"/>
              <a:t>Customers</a:t>
            </a:r>
            <a:r>
              <a:rPr lang="pt-BR" dirty="0"/>
              <a:t> more </a:t>
            </a:r>
            <a:r>
              <a:rPr lang="pt-BR" dirty="0" err="1"/>
              <a:t>likely</a:t>
            </a:r>
            <a:r>
              <a:rPr lang="pt-BR" dirty="0"/>
              <a:t> </a:t>
            </a:r>
            <a:r>
              <a:rPr lang="pt-BR" dirty="0" err="1"/>
              <a:t>to</a:t>
            </a:r>
            <a:r>
              <a:rPr lang="pt-BR" dirty="0"/>
              <a:t> </a:t>
            </a:r>
            <a:r>
              <a:rPr lang="pt-BR" dirty="0" err="1"/>
              <a:t>accept</a:t>
            </a:r>
            <a:r>
              <a:rPr lang="pt-BR" dirty="0"/>
              <a:t> </a:t>
            </a:r>
            <a:r>
              <a:rPr lang="pt-BR" dirty="0" err="1"/>
              <a:t>the</a:t>
            </a:r>
            <a:r>
              <a:rPr lang="pt-BR" dirty="0"/>
              <a:t> </a:t>
            </a:r>
            <a:r>
              <a:rPr lang="pt-BR" dirty="0" err="1"/>
              <a:t>campaign</a:t>
            </a:r>
            <a:r>
              <a:rPr lang="pt-BR" dirty="0"/>
              <a:t> </a:t>
            </a:r>
            <a:r>
              <a:rPr lang="pt-BR" dirty="0" err="1"/>
              <a:t>offers</a:t>
            </a:r>
            <a:r>
              <a:rPr lang="pt-BR" dirty="0"/>
              <a:t> </a:t>
            </a:r>
            <a:r>
              <a:rPr lang="pt-BR" dirty="0" err="1"/>
              <a:t>have</a:t>
            </a:r>
            <a:r>
              <a:rPr lang="pt-BR" dirty="0"/>
              <a:t> </a:t>
            </a:r>
            <a:r>
              <a:rPr lang="pt-BR" dirty="0" err="1"/>
              <a:t>the</a:t>
            </a:r>
            <a:r>
              <a:rPr lang="pt-BR" dirty="0"/>
              <a:t> </a:t>
            </a:r>
            <a:r>
              <a:rPr lang="pt-BR" dirty="0" err="1"/>
              <a:t>key</a:t>
            </a:r>
            <a:r>
              <a:rPr lang="pt-BR" dirty="0"/>
              <a:t> </a:t>
            </a:r>
            <a:r>
              <a:rPr lang="pt-BR" dirty="0" err="1"/>
              <a:t>characteristics</a:t>
            </a:r>
            <a:r>
              <a:rPr lang="pt-BR" dirty="0"/>
              <a:t>:</a:t>
            </a:r>
          </a:p>
          <a:p>
            <a:pPr lvl="1" algn="just"/>
            <a:r>
              <a:rPr lang="pt-BR" dirty="0" err="1"/>
              <a:t>Less</a:t>
            </a:r>
            <a:r>
              <a:rPr lang="pt-BR" dirty="0"/>
              <a:t> </a:t>
            </a:r>
            <a:r>
              <a:rPr lang="pt-BR" dirty="0" err="1"/>
              <a:t>children</a:t>
            </a:r>
            <a:r>
              <a:rPr lang="pt-BR" dirty="0"/>
              <a:t> </a:t>
            </a:r>
            <a:r>
              <a:rPr lang="pt-BR" dirty="0" err="1"/>
              <a:t>or</a:t>
            </a:r>
            <a:r>
              <a:rPr lang="pt-BR" dirty="0"/>
              <a:t> teenagers </a:t>
            </a:r>
            <a:r>
              <a:rPr lang="pt-BR" dirty="0" err="1"/>
              <a:t>at</a:t>
            </a:r>
            <a:r>
              <a:rPr lang="pt-BR" dirty="0"/>
              <a:t> home;</a:t>
            </a:r>
          </a:p>
          <a:p>
            <a:pPr lvl="1" algn="just"/>
            <a:r>
              <a:rPr lang="pt-BR" dirty="0" err="1"/>
              <a:t>Higher</a:t>
            </a:r>
            <a:r>
              <a:rPr lang="pt-BR" dirty="0"/>
              <a:t> </a:t>
            </a:r>
            <a:r>
              <a:rPr lang="pt-BR" dirty="0" err="1"/>
              <a:t>education</a:t>
            </a:r>
            <a:r>
              <a:rPr lang="pt-BR" dirty="0"/>
              <a:t> </a:t>
            </a:r>
            <a:r>
              <a:rPr lang="pt-BR" dirty="0" err="1"/>
              <a:t>level</a:t>
            </a:r>
            <a:r>
              <a:rPr lang="pt-BR" dirty="0"/>
              <a:t>;</a:t>
            </a:r>
          </a:p>
          <a:p>
            <a:pPr lvl="1" algn="just"/>
            <a:r>
              <a:rPr lang="pt-BR" dirty="0" err="1"/>
              <a:t>Buy</a:t>
            </a:r>
            <a:r>
              <a:rPr lang="pt-BR" dirty="0"/>
              <a:t> </a:t>
            </a:r>
            <a:r>
              <a:rPr lang="pt-BR" dirty="0" err="1"/>
              <a:t>with</a:t>
            </a:r>
            <a:r>
              <a:rPr lang="pt-BR" dirty="0"/>
              <a:t> a high </a:t>
            </a:r>
            <a:r>
              <a:rPr lang="pt-BR" dirty="0" err="1"/>
              <a:t>frequency</a:t>
            </a:r>
            <a:r>
              <a:rPr lang="pt-BR" dirty="0"/>
              <a:t>;</a:t>
            </a:r>
          </a:p>
          <a:p>
            <a:pPr lvl="1" algn="just"/>
            <a:r>
              <a:rPr lang="pt-BR" dirty="0" err="1"/>
              <a:t>Spend</a:t>
            </a:r>
            <a:r>
              <a:rPr lang="pt-BR" dirty="0"/>
              <a:t> more </a:t>
            </a:r>
            <a:r>
              <a:rPr lang="pt-BR" dirty="0" err="1"/>
              <a:t>buying</a:t>
            </a:r>
            <a:r>
              <a:rPr lang="pt-BR" dirty="0"/>
              <a:t>;</a:t>
            </a:r>
          </a:p>
          <a:p>
            <a:pPr lvl="1" algn="just"/>
            <a:r>
              <a:rPr lang="pt-BR" dirty="0" err="1"/>
              <a:t>Higher</a:t>
            </a:r>
            <a:r>
              <a:rPr lang="pt-BR" dirty="0"/>
              <a:t> incomes.</a:t>
            </a:r>
          </a:p>
          <a:p>
            <a:pPr lvl="1" algn="just"/>
            <a:endParaRPr lang="pt-BR" dirty="0"/>
          </a:p>
          <a:p>
            <a:pPr algn="just">
              <a:lnSpc>
                <a:spcPct val="100000"/>
              </a:lnSpc>
            </a:pPr>
            <a:r>
              <a:rPr lang="pt-BR" dirty="0" err="1"/>
              <a:t>Segmentation</a:t>
            </a:r>
            <a:r>
              <a:rPr lang="pt-BR" dirty="0"/>
              <a:t> </a:t>
            </a:r>
            <a:r>
              <a:rPr lang="pt-BR" dirty="0" err="1"/>
              <a:t>showed</a:t>
            </a:r>
            <a:r>
              <a:rPr lang="pt-BR" dirty="0"/>
              <a:t> </a:t>
            </a:r>
            <a:r>
              <a:rPr lang="pt-BR" dirty="0" err="1"/>
              <a:t>to</a:t>
            </a:r>
            <a:r>
              <a:rPr lang="pt-BR" dirty="0"/>
              <a:t> </a:t>
            </a:r>
            <a:r>
              <a:rPr lang="pt-BR" dirty="0" err="1"/>
              <a:t>be</a:t>
            </a:r>
            <a:r>
              <a:rPr lang="pt-BR" dirty="0"/>
              <a:t> a </a:t>
            </a:r>
            <a:r>
              <a:rPr lang="pt-BR" dirty="0" err="1"/>
              <a:t>reasonable</a:t>
            </a:r>
            <a:r>
              <a:rPr lang="pt-BR" dirty="0"/>
              <a:t> </a:t>
            </a:r>
            <a:r>
              <a:rPr lang="pt-BR" dirty="0" err="1"/>
              <a:t>method</a:t>
            </a:r>
            <a:r>
              <a:rPr lang="pt-BR" dirty="0"/>
              <a:t>:</a:t>
            </a:r>
          </a:p>
          <a:p>
            <a:pPr lvl="1" algn="just"/>
            <a:r>
              <a:rPr lang="pt-BR" dirty="0"/>
              <a:t>RFM </a:t>
            </a:r>
            <a:r>
              <a:rPr lang="pt-BR" dirty="0" err="1"/>
              <a:t>can</a:t>
            </a:r>
            <a:r>
              <a:rPr lang="pt-BR" dirty="0"/>
              <a:t> improve </a:t>
            </a:r>
            <a:r>
              <a:rPr lang="pt-BR" dirty="0" err="1"/>
              <a:t>the</a:t>
            </a:r>
            <a:r>
              <a:rPr lang="pt-BR" dirty="0"/>
              <a:t> </a:t>
            </a:r>
            <a:r>
              <a:rPr lang="pt-BR" dirty="0" err="1"/>
              <a:t>profits</a:t>
            </a:r>
            <a:r>
              <a:rPr lang="pt-BR" dirty="0"/>
              <a:t> </a:t>
            </a:r>
            <a:r>
              <a:rPr lang="pt-BR" dirty="0" err="1"/>
              <a:t>to</a:t>
            </a:r>
            <a:r>
              <a:rPr lang="pt-BR" dirty="0"/>
              <a:t> </a:t>
            </a:r>
            <a:r>
              <a:rPr lang="pt-BR" b="1" dirty="0">
                <a:solidFill>
                  <a:srgbClr val="00B050"/>
                </a:solidFill>
              </a:rPr>
              <a:t>224MU</a:t>
            </a:r>
            <a:r>
              <a:rPr lang="pt-BR" dirty="0"/>
              <a:t>;</a:t>
            </a:r>
          </a:p>
          <a:p>
            <a:pPr lvl="1" algn="just"/>
            <a:r>
              <a:rPr lang="pt-BR" dirty="0"/>
              <a:t>Kmeans </a:t>
            </a:r>
            <a:r>
              <a:rPr lang="pt-BR" dirty="0" err="1"/>
              <a:t>was</a:t>
            </a:r>
            <a:r>
              <a:rPr lang="pt-BR" dirty="0"/>
              <a:t> </a:t>
            </a:r>
            <a:r>
              <a:rPr lang="pt-BR" dirty="0" err="1"/>
              <a:t>the</a:t>
            </a:r>
            <a:r>
              <a:rPr lang="pt-BR" dirty="0"/>
              <a:t> </a:t>
            </a:r>
            <a:r>
              <a:rPr lang="pt-BR" dirty="0" err="1"/>
              <a:t>best</a:t>
            </a:r>
            <a:r>
              <a:rPr lang="pt-BR" dirty="0"/>
              <a:t> </a:t>
            </a:r>
            <a:r>
              <a:rPr lang="pt-BR" dirty="0" err="1"/>
              <a:t>segmentation</a:t>
            </a:r>
            <a:r>
              <a:rPr lang="pt-BR" dirty="0"/>
              <a:t> </a:t>
            </a:r>
            <a:r>
              <a:rPr lang="pt-BR" dirty="0" err="1"/>
              <a:t>improving</a:t>
            </a:r>
            <a:r>
              <a:rPr lang="pt-BR" dirty="0"/>
              <a:t> </a:t>
            </a:r>
            <a:r>
              <a:rPr lang="pt-BR" dirty="0" err="1"/>
              <a:t>the</a:t>
            </a:r>
            <a:r>
              <a:rPr lang="pt-BR" dirty="0"/>
              <a:t> </a:t>
            </a:r>
            <a:r>
              <a:rPr lang="pt-BR" dirty="0" err="1"/>
              <a:t>profits</a:t>
            </a:r>
            <a:r>
              <a:rPr lang="pt-BR" dirty="0"/>
              <a:t> </a:t>
            </a:r>
            <a:r>
              <a:rPr lang="pt-BR" dirty="0" err="1"/>
              <a:t>to</a:t>
            </a:r>
            <a:r>
              <a:rPr lang="pt-BR" dirty="0"/>
              <a:t> </a:t>
            </a:r>
            <a:r>
              <a:rPr lang="pt-BR" b="1" dirty="0">
                <a:solidFill>
                  <a:srgbClr val="00B050"/>
                </a:solidFill>
              </a:rPr>
              <a:t>506MU</a:t>
            </a:r>
            <a:r>
              <a:rPr lang="pt-BR" dirty="0"/>
              <a:t>.</a:t>
            </a:r>
          </a:p>
          <a:p>
            <a:pPr lvl="1" algn="just"/>
            <a:endParaRPr lang="pt-BR" dirty="0"/>
          </a:p>
          <a:p>
            <a:pPr algn="just">
              <a:lnSpc>
                <a:spcPct val="100000"/>
              </a:lnSpc>
            </a:pPr>
            <a:r>
              <a:rPr lang="pt-BR" dirty="0" err="1"/>
              <a:t>Classification</a:t>
            </a:r>
            <a:r>
              <a:rPr lang="pt-BR" dirty="0"/>
              <a:t> </a:t>
            </a:r>
            <a:r>
              <a:rPr lang="pt-BR" dirty="0" err="1"/>
              <a:t>using</a:t>
            </a:r>
            <a:r>
              <a:rPr lang="pt-BR" dirty="0"/>
              <a:t> </a:t>
            </a:r>
            <a:r>
              <a:rPr lang="pt-BR" dirty="0" err="1"/>
              <a:t>the</a:t>
            </a:r>
            <a:r>
              <a:rPr lang="pt-BR" dirty="0"/>
              <a:t> </a:t>
            </a:r>
            <a:r>
              <a:rPr lang="pt-BR" dirty="0" err="1"/>
              <a:t>Logistic</a:t>
            </a:r>
            <a:r>
              <a:rPr lang="pt-BR" dirty="0"/>
              <a:t> </a:t>
            </a:r>
            <a:r>
              <a:rPr lang="pt-BR" dirty="0" err="1"/>
              <a:t>Regression</a:t>
            </a:r>
            <a:r>
              <a:rPr lang="pt-BR" dirty="0"/>
              <a:t> model </a:t>
            </a:r>
            <a:r>
              <a:rPr lang="pt-BR" dirty="0" err="1"/>
              <a:t>increased</a:t>
            </a:r>
            <a:r>
              <a:rPr lang="pt-BR" dirty="0"/>
              <a:t> </a:t>
            </a:r>
            <a:r>
              <a:rPr lang="pt-BR" dirty="0" err="1"/>
              <a:t>the</a:t>
            </a:r>
            <a:r>
              <a:rPr lang="pt-BR" dirty="0"/>
              <a:t> </a:t>
            </a:r>
            <a:r>
              <a:rPr lang="pt-BR" dirty="0" err="1"/>
              <a:t>campaign</a:t>
            </a:r>
            <a:r>
              <a:rPr lang="pt-BR" dirty="0"/>
              <a:t> </a:t>
            </a:r>
            <a:r>
              <a:rPr lang="pt-BR" dirty="0" err="1"/>
              <a:t>succes</a:t>
            </a:r>
            <a:r>
              <a:rPr lang="pt-BR" dirty="0"/>
              <a:t> rate </a:t>
            </a:r>
            <a:r>
              <a:rPr lang="pt-BR" dirty="0" err="1"/>
              <a:t>to</a:t>
            </a:r>
            <a:r>
              <a:rPr lang="pt-BR" dirty="0"/>
              <a:t> 42,34% </a:t>
            </a:r>
            <a:r>
              <a:rPr lang="pt-BR" dirty="0" err="1"/>
              <a:t>and</a:t>
            </a:r>
            <a:r>
              <a:rPr lang="pt-BR" dirty="0"/>
              <a:t> </a:t>
            </a:r>
            <a:r>
              <a:rPr lang="pt-BR" dirty="0" err="1"/>
              <a:t>sold</a:t>
            </a:r>
            <a:r>
              <a:rPr lang="pt-BR" dirty="0"/>
              <a:t> 276 gadgets </a:t>
            </a:r>
            <a:r>
              <a:rPr lang="pt-BR" dirty="0" err="1"/>
              <a:t>improving</a:t>
            </a:r>
            <a:r>
              <a:rPr lang="pt-BR" dirty="0"/>
              <a:t> </a:t>
            </a:r>
            <a:r>
              <a:rPr lang="pt-BR" dirty="0" err="1"/>
              <a:t>the</a:t>
            </a:r>
            <a:r>
              <a:rPr lang="pt-BR" dirty="0"/>
              <a:t> </a:t>
            </a:r>
            <a:r>
              <a:rPr lang="pt-BR" dirty="0" err="1"/>
              <a:t>profit</a:t>
            </a:r>
            <a:r>
              <a:rPr lang="pt-BR" dirty="0"/>
              <a:t> </a:t>
            </a:r>
            <a:r>
              <a:rPr lang="pt-BR" dirty="0" err="1"/>
              <a:t>to</a:t>
            </a:r>
            <a:r>
              <a:rPr lang="pt-BR" dirty="0"/>
              <a:t> </a:t>
            </a:r>
            <a:r>
              <a:rPr lang="pt-BR" b="1" dirty="0">
                <a:solidFill>
                  <a:srgbClr val="00B050"/>
                </a:solidFill>
              </a:rPr>
              <a:t>1078MU</a:t>
            </a:r>
            <a:r>
              <a:rPr lang="pt-BR" dirty="0"/>
              <a:t>, </a:t>
            </a:r>
            <a:r>
              <a:rPr lang="pt-BR" dirty="0" err="1"/>
              <a:t>saving</a:t>
            </a:r>
            <a:r>
              <a:rPr lang="pt-BR" dirty="0"/>
              <a:t> a </a:t>
            </a:r>
            <a:r>
              <a:rPr lang="pt-BR" dirty="0" err="1"/>
              <a:t>lot</a:t>
            </a:r>
            <a:r>
              <a:rPr lang="pt-BR" dirty="0"/>
              <a:t> </a:t>
            </a:r>
            <a:r>
              <a:rPr lang="pt-BR" dirty="0" err="1"/>
              <a:t>of</a:t>
            </a:r>
            <a:r>
              <a:rPr lang="pt-BR" dirty="0"/>
              <a:t> </a:t>
            </a:r>
            <a:r>
              <a:rPr lang="pt-BR" dirty="0" err="1"/>
              <a:t>costs</a:t>
            </a:r>
            <a:r>
              <a:rPr lang="pt-BR" dirty="0"/>
              <a:t> </a:t>
            </a:r>
            <a:r>
              <a:rPr lang="pt-BR" dirty="0" err="1"/>
              <a:t>reducing</a:t>
            </a:r>
            <a:r>
              <a:rPr lang="pt-BR" dirty="0"/>
              <a:t> </a:t>
            </a:r>
            <a:r>
              <a:rPr lang="pt-BR" dirty="0" err="1"/>
              <a:t>the</a:t>
            </a:r>
            <a:r>
              <a:rPr lang="pt-BR" dirty="0"/>
              <a:t> time </a:t>
            </a:r>
            <a:r>
              <a:rPr lang="pt-BR" dirty="0" err="1"/>
              <a:t>spent</a:t>
            </a:r>
            <a:r>
              <a:rPr lang="pt-BR" dirty="0"/>
              <a:t> </a:t>
            </a:r>
            <a:r>
              <a:rPr lang="pt-BR" dirty="0" err="1"/>
              <a:t>contacting</a:t>
            </a:r>
            <a:r>
              <a:rPr lang="pt-BR" dirty="0"/>
              <a:t> </a:t>
            </a:r>
            <a:r>
              <a:rPr lang="pt-BR" dirty="0" err="1"/>
              <a:t>customers</a:t>
            </a:r>
            <a:r>
              <a:rPr lang="pt-BR" dirty="0"/>
              <a:t>.</a:t>
            </a:r>
          </a:p>
          <a:p>
            <a:pPr algn="just">
              <a:lnSpc>
                <a:spcPct val="100000"/>
              </a:lnSpc>
            </a:pPr>
            <a:endParaRPr lang="pt-BR" dirty="0"/>
          </a:p>
          <a:p>
            <a:pPr algn="just">
              <a:lnSpc>
                <a:spcPct val="100000"/>
              </a:lnSpc>
            </a:pPr>
            <a:r>
              <a:rPr lang="pt-BR" dirty="0"/>
              <a:t>The data-</a:t>
            </a:r>
            <a:r>
              <a:rPr lang="pt-BR" dirty="0" err="1"/>
              <a:t>driven</a:t>
            </a:r>
            <a:r>
              <a:rPr lang="pt-BR" dirty="0"/>
              <a:t> approach </a:t>
            </a:r>
            <a:r>
              <a:rPr lang="pt-BR" dirty="0" err="1"/>
              <a:t>showed</a:t>
            </a:r>
            <a:r>
              <a:rPr lang="pt-BR" dirty="0"/>
              <a:t> a </a:t>
            </a:r>
            <a:r>
              <a:rPr lang="pt-BR" dirty="0" err="1"/>
              <a:t>lot</a:t>
            </a:r>
            <a:r>
              <a:rPr lang="pt-BR" dirty="0"/>
              <a:t> </a:t>
            </a:r>
            <a:r>
              <a:rPr lang="pt-BR" dirty="0" err="1"/>
              <a:t>of</a:t>
            </a:r>
            <a:r>
              <a:rPr lang="pt-BR" dirty="0"/>
              <a:t> </a:t>
            </a:r>
            <a:r>
              <a:rPr lang="pt-BR" dirty="0" err="1"/>
              <a:t>good</a:t>
            </a:r>
            <a:r>
              <a:rPr lang="pt-BR" dirty="0"/>
              <a:t> insights </a:t>
            </a:r>
            <a:r>
              <a:rPr lang="pt-BR" dirty="0" err="1"/>
              <a:t>about</a:t>
            </a:r>
            <a:r>
              <a:rPr lang="pt-BR" dirty="0"/>
              <a:t> </a:t>
            </a:r>
            <a:r>
              <a:rPr lang="pt-BR" dirty="0" err="1"/>
              <a:t>the</a:t>
            </a:r>
            <a:r>
              <a:rPr lang="pt-BR" dirty="0"/>
              <a:t> </a:t>
            </a:r>
            <a:r>
              <a:rPr lang="pt-BR" dirty="0" err="1"/>
              <a:t>customers</a:t>
            </a:r>
            <a:r>
              <a:rPr lang="pt-BR" dirty="0"/>
              <a:t> </a:t>
            </a:r>
            <a:r>
              <a:rPr lang="pt-BR" dirty="0" err="1"/>
              <a:t>and</a:t>
            </a:r>
            <a:r>
              <a:rPr lang="pt-BR" dirty="0"/>
              <a:t> </a:t>
            </a:r>
            <a:r>
              <a:rPr lang="pt-BR" dirty="0" err="1"/>
              <a:t>proved</a:t>
            </a:r>
            <a:r>
              <a:rPr lang="pt-BR" dirty="0"/>
              <a:t> </a:t>
            </a:r>
            <a:r>
              <a:rPr lang="pt-BR" dirty="0" err="1"/>
              <a:t>that</a:t>
            </a:r>
            <a:r>
              <a:rPr lang="pt-BR" dirty="0"/>
              <a:t> </a:t>
            </a:r>
            <a:r>
              <a:rPr lang="pt-BR" dirty="0" err="1"/>
              <a:t>analyzing</a:t>
            </a:r>
            <a:r>
              <a:rPr lang="pt-BR" dirty="0"/>
              <a:t> </a:t>
            </a:r>
            <a:r>
              <a:rPr lang="pt-BR" dirty="0" err="1"/>
              <a:t>the</a:t>
            </a:r>
            <a:r>
              <a:rPr lang="pt-BR" dirty="0"/>
              <a:t> data </a:t>
            </a:r>
            <a:r>
              <a:rPr lang="pt-BR" dirty="0" err="1"/>
              <a:t>we</a:t>
            </a:r>
            <a:r>
              <a:rPr lang="pt-BR" dirty="0"/>
              <a:t> </a:t>
            </a:r>
            <a:r>
              <a:rPr lang="pt-BR" dirty="0" err="1"/>
              <a:t>can</a:t>
            </a:r>
            <a:r>
              <a:rPr lang="pt-BR" dirty="0"/>
              <a:t> </a:t>
            </a:r>
            <a:r>
              <a:rPr lang="pt-BR" dirty="0" err="1"/>
              <a:t>find</a:t>
            </a:r>
            <a:r>
              <a:rPr lang="pt-BR" dirty="0"/>
              <a:t> </a:t>
            </a:r>
            <a:r>
              <a:rPr lang="pt-BR" dirty="0" err="1"/>
              <a:t>good</a:t>
            </a:r>
            <a:r>
              <a:rPr lang="pt-BR" dirty="0"/>
              <a:t> </a:t>
            </a:r>
            <a:r>
              <a:rPr lang="pt-BR" dirty="0" err="1"/>
              <a:t>ways</a:t>
            </a:r>
            <a:r>
              <a:rPr lang="pt-BR" dirty="0"/>
              <a:t> </a:t>
            </a:r>
            <a:r>
              <a:rPr lang="pt-BR" dirty="0" err="1"/>
              <a:t>to</a:t>
            </a:r>
            <a:r>
              <a:rPr lang="pt-BR" dirty="0"/>
              <a:t> </a:t>
            </a:r>
            <a:r>
              <a:rPr lang="pt-BR" dirty="0" err="1"/>
              <a:t>reduce</a:t>
            </a:r>
            <a:r>
              <a:rPr lang="pt-BR" dirty="0"/>
              <a:t> </a:t>
            </a:r>
            <a:r>
              <a:rPr lang="pt-BR" dirty="0" err="1"/>
              <a:t>costs</a:t>
            </a:r>
            <a:r>
              <a:rPr lang="pt-BR" dirty="0"/>
              <a:t> </a:t>
            </a:r>
            <a:r>
              <a:rPr lang="pt-BR" dirty="0" err="1"/>
              <a:t>and</a:t>
            </a:r>
            <a:r>
              <a:rPr lang="pt-BR" dirty="0"/>
              <a:t> improve </a:t>
            </a:r>
            <a:r>
              <a:rPr lang="pt-BR" dirty="0" err="1"/>
              <a:t>profits</a:t>
            </a:r>
            <a:r>
              <a:rPr lang="pt-BR" dirty="0"/>
              <a:t>.</a:t>
            </a:r>
          </a:p>
          <a:p>
            <a:pPr algn="just">
              <a:lnSpc>
                <a:spcPct val="100000"/>
              </a:lnSpc>
            </a:pPr>
            <a:endParaRPr lang="pt-BR" dirty="0"/>
          </a:p>
          <a:p>
            <a:pPr algn="just">
              <a:lnSpc>
                <a:spcPct val="100000"/>
              </a:lnSpc>
            </a:pPr>
            <a:endParaRPr lang="pt-BR" dirty="0"/>
          </a:p>
        </p:txBody>
      </p:sp>
    </p:spTree>
    <p:extLst>
      <p:ext uri="{BB962C8B-B14F-4D97-AF65-F5344CB8AC3E}">
        <p14:creationId xmlns:p14="http://schemas.microsoft.com/office/powerpoint/2010/main" val="25268621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705642833BBA54B93B20B9FB13ACAD2" ma:contentTypeVersion="12" ma:contentTypeDescription="Crie um novo documento." ma:contentTypeScope="" ma:versionID="2fc20189d0649dce69e4d3cfaf0fe53f">
  <xsd:schema xmlns:xsd="http://www.w3.org/2001/XMLSchema" xmlns:xs="http://www.w3.org/2001/XMLSchema" xmlns:p="http://schemas.microsoft.com/office/2006/metadata/properties" xmlns:ns3="60f53fd5-2826-4ec0-b1b7-e5d662d21a63" xmlns:ns4="33b9004d-78d3-449b-a925-5a5d21e9380a" targetNamespace="http://schemas.microsoft.com/office/2006/metadata/properties" ma:root="true" ma:fieldsID="6d8afb4ffcf6800132ef2d423559f18c" ns3:_="" ns4:_="">
    <xsd:import namespace="60f53fd5-2826-4ec0-b1b7-e5d662d21a63"/>
    <xsd:import namespace="33b9004d-78d3-449b-a925-5a5d21e9380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f53fd5-2826-4ec0-b1b7-e5d662d21a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b9004d-78d3-449b-a925-5a5d21e9380a"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SharingHintHash" ma:index="12"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1CBB-A7E7-4D24-B141-C23317986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f53fd5-2826-4ec0-b1b7-e5d662d21a63"/>
    <ds:schemaRef ds:uri="33b9004d-78d3-449b-a925-5a5d21e938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48C178-0C8C-4D4B-B38E-69BC14B01D0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60f53fd5-2826-4ec0-b1b7-e5d662d21a63"/>
    <ds:schemaRef ds:uri="http://schemas.microsoft.com/office/infopath/2007/PartnerControls"/>
    <ds:schemaRef ds:uri="33b9004d-78d3-449b-a925-5a5d21e9380a"/>
    <ds:schemaRef ds:uri="http://www.w3.org/XML/1998/namespace"/>
    <ds:schemaRef ds:uri="http://purl.org/dc/dcmitype/"/>
  </ds:schemaRefs>
</ds:datastoreItem>
</file>

<file path=customXml/itemProps3.xml><?xml version="1.0" encoding="utf-8"?>
<ds:datastoreItem xmlns:ds="http://schemas.openxmlformats.org/officeDocument/2006/customXml" ds:itemID="{9E04A035-B2FE-454D-A9B6-E33AF76005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{02969CDA-7A0F-4B8C-AAC3-9074E06DF19C}tf33552983_win32</Template>
  <TotalTime>1650</TotalTime>
  <Words>966</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Calibri</vt:lpstr>
      <vt:lpstr>Franklin Gothic Book</vt:lpstr>
      <vt:lpstr>Franklin Gothic Demi</vt:lpstr>
      <vt:lpstr>Wingdings 2</vt:lpstr>
      <vt:lpstr>DividendVTI</vt:lpstr>
      <vt:lpstr>Marketing campaign analysis</vt:lpstr>
      <vt:lpstr>INTRODUCTION</vt:lpstr>
      <vt:lpstr>PAST Campaigns ANALYSIS</vt:lpstr>
      <vt:lpstr>CUSTOMER’S PROFILE</vt:lpstr>
      <vt:lpstr>CUSTOMER SEGMENTATION - RFM</vt:lpstr>
      <vt:lpstr>CUSTOMER SEGMENTATION - RFM</vt:lpstr>
      <vt:lpstr>CUSTOMER SEGMENTATION - KMEANS</vt:lpstr>
      <vt:lpstr>Predictive model</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campaing analysis</dc:title>
  <dc:creator>Filipe Macedo</dc:creator>
  <cp:lastModifiedBy>Filipe Macedo</cp:lastModifiedBy>
  <cp:revision>133</cp:revision>
  <dcterms:created xsi:type="dcterms:W3CDTF">2022-01-25T13:21:43Z</dcterms:created>
  <dcterms:modified xsi:type="dcterms:W3CDTF">2022-02-01T01:44:49Z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0x0101003705642833BBA54B93B20B9FB13ACAD2</vt:lpwstr>
  </property>
</Properties>
</file>