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6" r:id="rId6"/>
    <p:sldId id="267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>
      <p:cViewPr varScale="1">
        <p:scale>
          <a:sx n="114" d="100"/>
          <a:sy n="114" d="100"/>
        </p:scale>
        <p:origin x="300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50F3B11-940E-47CE-B693-CE7D23FE028D}" type="datetime1">
              <a:rPr lang="it-IT" smtClean="0"/>
              <a:t>19/06/2023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A4BF746C-B2A6-4B2E-9724-880F3AE30A67}" type="datetime1">
              <a:rPr lang="it-IT" smtClean="0"/>
              <a:pPr/>
              <a:t>19/06/2023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7" name="Rettango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734052-D933-4BCC-B6A5-48EFD76F7754}" type="datetime1">
              <a:rPr lang="it-IT" smtClean="0"/>
              <a:pPr/>
              <a:t>19/06/2023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CDBF89-191F-4BB6-A0A5-AE82CFBD06FA}" type="datetime1">
              <a:rPr lang="it-IT" smtClean="0"/>
              <a:pPr/>
              <a:t>19/06/2023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AB5625-64B4-460E-A6D9-369CE1012A9B}" type="datetime1">
              <a:rPr lang="it-IT" noProof="0" smtClean="0"/>
              <a:pPr/>
              <a:t>19/06/2023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3FD152-3CF4-4A12-82AF-D5B89DAE18A5}" type="datetime1">
              <a:rPr lang="it-IT" smtClean="0"/>
              <a:pPr/>
              <a:t>19/06/2023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it-IT" dirty="0"/>
              <a:t>​</a:t>
            </a:r>
            <a:fld id="{B973B550-EAE9-42BF-A7DE-AB698B003719}" type="datetime1">
              <a:rPr lang="it-IT" smtClean="0"/>
              <a:pPr/>
              <a:t>19/06/2023</a:t>
            </a:fld>
            <a:r>
              <a:rPr lang="it-IT" dirty="0"/>
              <a:t>​</a:t>
            </a: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DBFB90-286B-4CDB-A537-E7766944BBAA}" type="datetime1">
              <a:rPr lang="it-IT" smtClean="0"/>
              <a:pPr/>
              <a:t>19/06/2023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57A6CF1-12FE-4BE3-BB63-C2344989F7C5}" type="datetime1">
              <a:rPr lang="it-IT" smtClean="0"/>
              <a:pPr/>
              <a:t>19/06/2023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Autofit/>
          </a:bodyPr>
          <a:lstStyle>
            <a:lvl1pPr algn="l" rtl="0"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2CC9C2-6E71-4474-A4C0-C6B34CDA8882}" type="datetime1">
              <a:rPr lang="it-IT" smtClean="0"/>
              <a:pPr/>
              <a:t>19/06/2023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600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Autofit/>
          </a:bodyPr>
          <a:lstStyle>
            <a:lvl1pPr algn="l" rtl="0"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83B478-ACB0-4EE2-AD22-6C44567486AE}" type="datetime1">
              <a:rPr lang="it-IT" smtClean="0"/>
              <a:pPr/>
              <a:t>19/06/2023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856CDCEB-3746-40FA-A774-AE430F8D6A09}" type="datetime1">
              <a:rPr lang="it-IT" smtClean="0"/>
              <a:pPr/>
              <a:t>19/06/2023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Esame 20/06/2023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/>
              <a:t>Leonardo Sole – M63001487</a:t>
            </a: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Modello del sistema</a:t>
            </a: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D6304C1D-9062-0D4C-C2B4-55E124AC683A}"/>
              </a:ext>
            </a:extLst>
          </p:cNvPr>
          <p:cNvSpPr/>
          <p:nvPr/>
        </p:nvSpPr>
        <p:spPr>
          <a:xfrm>
            <a:off x="839416" y="2852936"/>
            <a:ext cx="2265840" cy="186696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Sistema A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6" name="CustomShape 14">
            <a:extLst>
              <a:ext uri="{FF2B5EF4-FFF2-40B4-BE49-F238E27FC236}">
                <a16:creationId xmlns:a16="http://schemas.microsoft.com/office/drawing/2014/main" id="{83984F81-352E-86A0-995F-777205ECEF81}"/>
              </a:ext>
            </a:extLst>
          </p:cNvPr>
          <p:cNvSpPr/>
          <p:nvPr/>
        </p:nvSpPr>
        <p:spPr>
          <a:xfrm>
            <a:off x="2502256" y="2586536"/>
            <a:ext cx="1207440" cy="28836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Pia porto a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7" name="CustomShape 15">
            <a:extLst>
              <a:ext uri="{FF2B5EF4-FFF2-40B4-BE49-F238E27FC236}">
                <a16:creationId xmlns:a16="http://schemas.microsoft.com/office/drawing/2014/main" id="{A0CE809F-FC4B-A862-1CA2-697E62D68D22}"/>
              </a:ext>
            </a:extLst>
          </p:cNvPr>
          <p:cNvSpPr/>
          <p:nvPr/>
        </p:nvSpPr>
        <p:spPr>
          <a:xfrm>
            <a:off x="3060616" y="2357936"/>
            <a:ext cx="649080" cy="21780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Ca1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8" name="CustomShape 16">
            <a:extLst>
              <a:ext uri="{FF2B5EF4-FFF2-40B4-BE49-F238E27FC236}">
                <a16:creationId xmlns:a16="http://schemas.microsoft.com/office/drawing/2014/main" id="{A4BE7E87-EC76-A175-7C1C-5B65E44F6474}"/>
              </a:ext>
            </a:extLst>
          </p:cNvPr>
          <p:cNvSpPr/>
          <p:nvPr/>
        </p:nvSpPr>
        <p:spPr>
          <a:xfrm>
            <a:off x="3060616" y="2896496"/>
            <a:ext cx="649080" cy="21780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Ca2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9" name="CustomShape 17">
            <a:extLst>
              <a:ext uri="{FF2B5EF4-FFF2-40B4-BE49-F238E27FC236}">
                <a16:creationId xmlns:a16="http://schemas.microsoft.com/office/drawing/2014/main" id="{8FC47746-D78D-DC8E-EEF4-E833E9F56352}"/>
              </a:ext>
            </a:extLst>
          </p:cNvPr>
          <p:cNvSpPr/>
          <p:nvPr/>
        </p:nvSpPr>
        <p:spPr>
          <a:xfrm>
            <a:off x="2505136" y="3332816"/>
            <a:ext cx="1207440" cy="288360"/>
          </a:xfrm>
          <a:prstGeom prst="rect">
            <a:avLst/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Pia porto b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0" name="CustomShape 18">
            <a:extLst>
              <a:ext uri="{FF2B5EF4-FFF2-40B4-BE49-F238E27FC236}">
                <a16:creationId xmlns:a16="http://schemas.microsoft.com/office/drawing/2014/main" id="{0BB2A5F7-1045-CF83-5E3C-0B871D2FB785}"/>
              </a:ext>
            </a:extLst>
          </p:cNvPr>
          <p:cNvSpPr/>
          <p:nvPr/>
        </p:nvSpPr>
        <p:spPr>
          <a:xfrm>
            <a:off x="3071056" y="3115016"/>
            <a:ext cx="649080" cy="217800"/>
          </a:xfrm>
          <a:prstGeom prst="rect">
            <a:avLst/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Cb1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1" name="CustomShape 19">
            <a:extLst>
              <a:ext uri="{FF2B5EF4-FFF2-40B4-BE49-F238E27FC236}">
                <a16:creationId xmlns:a16="http://schemas.microsoft.com/office/drawing/2014/main" id="{F57EEC2F-12F9-00CB-FB43-FABF6DD41176}"/>
              </a:ext>
            </a:extLst>
          </p:cNvPr>
          <p:cNvSpPr/>
          <p:nvPr/>
        </p:nvSpPr>
        <p:spPr>
          <a:xfrm>
            <a:off x="3071056" y="3634136"/>
            <a:ext cx="649080" cy="217800"/>
          </a:xfrm>
          <a:prstGeom prst="rect">
            <a:avLst/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Cb2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A3CBAB13-2150-804B-4A43-40E9EC3310E4}"/>
              </a:ext>
            </a:extLst>
          </p:cNvPr>
          <p:cNvSpPr/>
          <p:nvPr/>
        </p:nvSpPr>
        <p:spPr>
          <a:xfrm>
            <a:off x="7105238" y="1326165"/>
            <a:ext cx="2265840" cy="186696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Sistema B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4" name="CustomShape 11">
            <a:extLst>
              <a:ext uri="{FF2B5EF4-FFF2-40B4-BE49-F238E27FC236}">
                <a16:creationId xmlns:a16="http://schemas.microsoft.com/office/drawing/2014/main" id="{99D7D0F1-2412-2E40-1EAF-4776B5673C4E}"/>
              </a:ext>
            </a:extLst>
          </p:cNvPr>
          <p:cNvSpPr/>
          <p:nvPr/>
        </p:nvSpPr>
        <p:spPr>
          <a:xfrm>
            <a:off x="5897438" y="2537925"/>
            <a:ext cx="1207440" cy="28836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Pia porto b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5" name="CustomShape 12">
            <a:extLst>
              <a:ext uri="{FF2B5EF4-FFF2-40B4-BE49-F238E27FC236}">
                <a16:creationId xmlns:a16="http://schemas.microsoft.com/office/drawing/2014/main" id="{D7273AB6-F55E-D0F8-042C-B07D1CE0E5A4}"/>
              </a:ext>
            </a:extLst>
          </p:cNvPr>
          <p:cNvSpPr/>
          <p:nvPr/>
        </p:nvSpPr>
        <p:spPr>
          <a:xfrm>
            <a:off x="5896358" y="2319045"/>
            <a:ext cx="649080" cy="21780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Cb1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6" name="CustomShape 13">
            <a:extLst>
              <a:ext uri="{FF2B5EF4-FFF2-40B4-BE49-F238E27FC236}">
                <a16:creationId xmlns:a16="http://schemas.microsoft.com/office/drawing/2014/main" id="{7D6A17B0-0B52-DD70-C46E-6E6C3386C59C}"/>
              </a:ext>
            </a:extLst>
          </p:cNvPr>
          <p:cNvSpPr/>
          <p:nvPr/>
        </p:nvSpPr>
        <p:spPr>
          <a:xfrm>
            <a:off x="5896358" y="2834925"/>
            <a:ext cx="649080" cy="21780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Cb2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7" name="CustomShape 29">
            <a:extLst>
              <a:ext uri="{FF2B5EF4-FFF2-40B4-BE49-F238E27FC236}">
                <a16:creationId xmlns:a16="http://schemas.microsoft.com/office/drawing/2014/main" id="{44050B52-138A-B0D2-FC88-4AFF196024CE}"/>
              </a:ext>
            </a:extLst>
          </p:cNvPr>
          <p:cNvSpPr/>
          <p:nvPr/>
        </p:nvSpPr>
        <p:spPr>
          <a:xfrm>
            <a:off x="5897438" y="1795605"/>
            <a:ext cx="1207440" cy="288360"/>
          </a:xfrm>
          <a:prstGeom prst="rect">
            <a:avLst/>
          </a:prstGeom>
          <a:solidFill>
            <a:schemeClr val="accent5">
              <a:alpha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Pia porto b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8" name="CustomShape 30">
            <a:extLst>
              <a:ext uri="{FF2B5EF4-FFF2-40B4-BE49-F238E27FC236}">
                <a16:creationId xmlns:a16="http://schemas.microsoft.com/office/drawing/2014/main" id="{408417DC-84A8-90C1-5483-57D3A65CAFDF}"/>
              </a:ext>
            </a:extLst>
          </p:cNvPr>
          <p:cNvSpPr/>
          <p:nvPr/>
        </p:nvSpPr>
        <p:spPr>
          <a:xfrm>
            <a:off x="5896358" y="1577085"/>
            <a:ext cx="649080" cy="2178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Cb1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9" name="CustomShape 31">
            <a:extLst>
              <a:ext uri="{FF2B5EF4-FFF2-40B4-BE49-F238E27FC236}">
                <a16:creationId xmlns:a16="http://schemas.microsoft.com/office/drawing/2014/main" id="{3230B2CB-A261-B373-70FD-201F8179FDF4}"/>
              </a:ext>
            </a:extLst>
          </p:cNvPr>
          <p:cNvSpPr/>
          <p:nvPr/>
        </p:nvSpPr>
        <p:spPr>
          <a:xfrm>
            <a:off x="5896358" y="2092605"/>
            <a:ext cx="649080" cy="2178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Cb2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0" name="CustomShape 3">
            <a:extLst>
              <a:ext uri="{FF2B5EF4-FFF2-40B4-BE49-F238E27FC236}">
                <a16:creationId xmlns:a16="http://schemas.microsoft.com/office/drawing/2014/main" id="{106CE446-98A6-14A0-D5FA-0BA8F77ECC2F}"/>
              </a:ext>
            </a:extLst>
          </p:cNvPr>
          <p:cNvSpPr/>
          <p:nvPr/>
        </p:nvSpPr>
        <p:spPr>
          <a:xfrm>
            <a:off x="7498200" y="4062090"/>
            <a:ext cx="1821960" cy="186696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Sistema C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1" name="CustomShape 5">
            <a:extLst>
              <a:ext uri="{FF2B5EF4-FFF2-40B4-BE49-F238E27FC236}">
                <a16:creationId xmlns:a16="http://schemas.microsoft.com/office/drawing/2014/main" id="{80DEBDD6-6A71-C1C6-BE73-A433DD231AB6}"/>
              </a:ext>
            </a:extLst>
          </p:cNvPr>
          <p:cNvSpPr/>
          <p:nvPr/>
        </p:nvSpPr>
        <p:spPr>
          <a:xfrm>
            <a:off x="6287520" y="4474290"/>
            <a:ext cx="1207440" cy="288360"/>
          </a:xfrm>
          <a:prstGeom prst="rect">
            <a:avLst/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Pia porto a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7117D66B-A514-C86E-C257-FA882B741493}"/>
              </a:ext>
            </a:extLst>
          </p:cNvPr>
          <p:cNvSpPr/>
          <p:nvPr/>
        </p:nvSpPr>
        <p:spPr>
          <a:xfrm>
            <a:off x="6286440" y="4255770"/>
            <a:ext cx="649080" cy="217800"/>
          </a:xfrm>
          <a:prstGeom prst="rect">
            <a:avLst/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Ca1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3" name="CustomShape 7">
            <a:extLst>
              <a:ext uri="{FF2B5EF4-FFF2-40B4-BE49-F238E27FC236}">
                <a16:creationId xmlns:a16="http://schemas.microsoft.com/office/drawing/2014/main" id="{E62D5DB8-062F-61F5-BDE5-749DF4CDEC40}"/>
              </a:ext>
            </a:extLst>
          </p:cNvPr>
          <p:cNvSpPr/>
          <p:nvPr/>
        </p:nvSpPr>
        <p:spPr>
          <a:xfrm>
            <a:off x="6286440" y="4771290"/>
            <a:ext cx="649080" cy="217800"/>
          </a:xfrm>
          <a:prstGeom prst="rect">
            <a:avLst/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Ca2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4" name="CustomShape 8">
            <a:extLst>
              <a:ext uri="{FF2B5EF4-FFF2-40B4-BE49-F238E27FC236}">
                <a16:creationId xmlns:a16="http://schemas.microsoft.com/office/drawing/2014/main" id="{1284293C-A20A-B29F-A513-3D7C98781524}"/>
              </a:ext>
            </a:extLst>
          </p:cNvPr>
          <p:cNvSpPr/>
          <p:nvPr/>
        </p:nvSpPr>
        <p:spPr>
          <a:xfrm>
            <a:off x="6290040" y="5220570"/>
            <a:ext cx="1207440" cy="288360"/>
          </a:xfrm>
          <a:prstGeom prst="rect">
            <a:avLst/>
          </a:prstGeom>
          <a:solidFill>
            <a:schemeClr val="accent5">
              <a:alpha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Pia porto b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5" name="CustomShape 9">
            <a:extLst>
              <a:ext uri="{FF2B5EF4-FFF2-40B4-BE49-F238E27FC236}">
                <a16:creationId xmlns:a16="http://schemas.microsoft.com/office/drawing/2014/main" id="{B3AA7A02-9226-AC48-EB44-4D2B69608C83}"/>
              </a:ext>
            </a:extLst>
          </p:cNvPr>
          <p:cNvSpPr/>
          <p:nvPr/>
        </p:nvSpPr>
        <p:spPr>
          <a:xfrm>
            <a:off x="6289320" y="5002050"/>
            <a:ext cx="649080" cy="2178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Cb1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6" name="CustomShape 10">
            <a:extLst>
              <a:ext uri="{FF2B5EF4-FFF2-40B4-BE49-F238E27FC236}">
                <a16:creationId xmlns:a16="http://schemas.microsoft.com/office/drawing/2014/main" id="{CC435412-055F-5E43-93A0-C788B064ADA6}"/>
              </a:ext>
            </a:extLst>
          </p:cNvPr>
          <p:cNvSpPr/>
          <p:nvPr/>
        </p:nvSpPr>
        <p:spPr>
          <a:xfrm>
            <a:off x="6289320" y="5517570"/>
            <a:ext cx="649080" cy="2178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Cb2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7" name="CustomShape 26">
            <a:extLst>
              <a:ext uri="{FF2B5EF4-FFF2-40B4-BE49-F238E27FC236}">
                <a16:creationId xmlns:a16="http://schemas.microsoft.com/office/drawing/2014/main" id="{9D7B3AD0-A8A3-7855-0FEF-CAD068698EB7}"/>
              </a:ext>
            </a:extLst>
          </p:cNvPr>
          <p:cNvSpPr/>
          <p:nvPr/>
        </p:nvSpPr>
        <p:spPr>
          <a:xfrm flipV="1">
            <a:off x="3704768" y="2464855"/>
            <a:ext cx="2103548" cy="51730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D7D31"/>
            </a:solidFill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8" name="CustomShape 25">
            <a:extLst>
              <a:ext uri="{FF2B5EF4-FFF2-40B4-BE49-F238E27FC236}">
                <a16:creationId xmlns:a16="http://schemas.microsoft.com/office/drawing/2014/main" id="{8B76F880-BA12-CC06-8FA3-15EA4455F222}"/>
              </a:ext>
            </a:extLst>
          </p:cNvPr>
          <p:cNvSpPr/>
          <p:nvPr/>
        </p:nvSpPr>
        <p:spPr>
          <a:xfrm flipH="1" flipV="1">
            <a:off x="3797738" y="2464855"/>
            <a:ext cx="2087146" cy="43164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D7D31"/>
            </a:solidFill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9" name="CustomShape 28">
            <a:extLst>
              <a:ext uri="{FF2B5EF4-FFF2-40B4-BE49-F238E27FC236}">
                <a16:creationId xmlns:a16="http://schemas.microsoft.com/office/drawing/2014/main" id="{42733BB8-D260-22EB-974C-DE4044014926}"/>
              </a:ext>
            </a:extLst>
          </p:cNvPr>
          <p:cNvSpPr/>
          <p:nvPr/>
        </p:nvSpPr>
        <p:spPr>
          <a:xfrm>
            <a:off x="3768852" y="3772510"/>
            <a:ext cx="2517588" cy="54864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70AD47"/>
            </a:solidFill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0" name="CustomShape 28">
            <a:extLst>
              <a:ext uri="{FF2B5EF4-FFF2-40B4-BE49-F238E27FC236}">
                <a16:creationId xmlns:a16="http://schemas.microsoft.com/office/drawing/2014/main" id="{D2A3C5AC-84D7-E829-2517-1270164968F1}"/>
              </a:ext>
            </a:extLst>
          </p:cNvPr>
          <p:cNvSpPr/>
          <p:nvPr/>
        </p:nvSpPr>
        <p:spPr>
          <a:xfrm rot="12147482">
            <a:off x="3543460" y="3699216"/>
            <a:ext cx="2915911" cy="62111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70AD47"/>
            </a:solidFill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Protocollo di comunicazione</a:t>
            </a:r>
          </a:p>
        </p:txBody>
      </p:sp>
      <p:pic>
        <p:nvPicPr>
          <p:cNvPr id="1026" name="Picture 2" descr="Immagine che contiene linea, diagramma, testo, Diagramma&#10;&#10;Descrizione generata automaticamente">
            <a:extLst>
              <a:ext uri="{FF2B5EF4-FFF2-40B4-BE49-F238E27FC236}">
                <a16:creationId xmlns:a16="http://schemas.microsoft.com/office/drawing/2014/main" id="{B91CFFC9-870B-A030-DCA8-B644B7AA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0" y="1893570"/>
            <a:ext cx="9144000" cy="413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07368" y="-243408"/>
            <a:ext cx="9144000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it" dirty="0"/>
              <a:t>Pseudocodice del nodo A</a:t>
            </a:r>
          </a:p>
        </p:txBody>
      </p:sp>
      <p:pic>
        <p:nvPicPr>
          <p:cNvPr id="6" name="Immagine 5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98B76815-7D3C-318F-11E3-F0328FCC7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985714"/>
            <a:ext cx="5102852" cy="5756133"/>
          </a:xfrm>
          <a:prstGeom prst="rect">
            <a:avLst/>
          </a:prstGeom>
          <a:noFill/>
        </p:spPr>
      </p:pic>
      <p:pic>
        <p:nvPicPr>
          <p:cNvPr id="8" name="Immagine 7" descr="Immagine che contiene testo, schermata, schermo&#10;&#10;Descrizione generata automaticamente">
            <a:extLst>
              <a:ext uri="{FF2B5EF4-FFF2-40B4-BE49-F238E27FC236}">
                <a16:creationId xmlns:a16="http://schemas.microsoft.com/office/drawing/2014/main" id="{FAF986C5-2304-7CB6-3209-6EB367E91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985713"/>
            <a:ext cx="5102852" cy="575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79376" y="188640"/>
            <a:ext cx="9144000" cy="1506537"/>
          </a:xfrm>
        </p:spPr>
        <p:txBody>
          <a:bodyPr rtlCol="0">
            <a:noAutofit/>
          </a:bodyPr>
          <a:lstStyle/>
          <a:p>
            <a:r>
              <a:rPr lang="it-IT" sz="1200" b="1" dirty="0">
                <a:solidFill>
                  <a:schemeClr val="tx1"/>
                </a:solidFill>
                <a:latin typeface="System"/>
              </a:rPr>
              <a:t>*AREA MAIN*</a:t>
            </a:r>
          </a:p>
          <a:p>
            <a:r>
              <a:rPr lang="it-IT" sz="1200" b="1" dirty="0">
                <a:solidFill>
                  <a:schemeClr val="tx1"/>
                </a:solidFill>
                <a:latin typeface="System"/>
              </a:rPr>
              <a:t>	ORG 	$8000</a:t>
            </a:r>
          </a:p>
          <a:p>
            <a:r>
              <a:rPr lang="it-IT" sz="1200" b="1" dirty="0">
                <a:solidFill>
                  <a:schemeClr val="tx1"/>
                </a:solidFill>
                <a:latin typeface="System"/>
              </a:rPr>
              <a:t>LOCK	DC.B	0</a:t>
            </a:r>
          </a:p>
          <a:p>
            <a:r>
              <a:rPr lang="it-IT" sz="1200" b="1" dirty="0">
                <a:solidFill>
                  <a:schemeClr val="tx1"/>
                </a:solidFill>
                <a:latin typeface="System"/>
              </a:rPr>
              <a:t>K	EQU	3</a:t>
            </a:r>
          </a:p>
          <a:p>
            <a:r>
              <a:rPr lang="it-IT" sz="1200" b="1" dirty="0">
                <a:solidFill>
                  <a:schemeClr val="tx1"/>
                </a:solidFill>
                <a:latin typeface="System"/>
              </a:rPr>
              <a:t>N	EQU	3</a:t>
            </a:r>
          </a:p>
          <a:p>
            <a:r>
              <a:rPr lang="it-IT" sz="1200" b="1" dirty="0">
                <a:solidFill>
                  <a:schemeClr val="tx1"/>
                </a:solidFill>
                <a:latin typeface="System"/>
              </a:rPr>
              <a:t>TURN	DC.B	0</a:t>
            </a:r>
          </a:p>
          <a:p>
            <a:r>
              <a:rPr lang="it-IT" sz="1200" b="1" dirty="0">
                <a:solidFill>
                  <a:schemeClr val="tx1"/>
                </a:solidFill>
                <a:latin typeface="System"/>
              </a:rPr>
              <a:t>SUSP_B	DC.B	0</a:t>
            </a:r>
          </a:p>
          <a:p>
            <a:r>
              <a:rPr lang="it-IT" sz="1200" b="1" dirty="0">
                <a:solidFill>
                  <a:schemeClr val="tx1"/>
                </a:solidFill>
                <a:latin typeface="System"/>
              </a:rPr>
              <a:t>SUSP_C	DC.B	0</a:t>
            </a:r>
          </a:p>
          <a:p>
            <a:r>
              <a:rPr lang="en-US" sz="1200" b="1" dirty="0">
                <a:solidFill>
                  <a:schemeClr val="tx1"/>
                </a:solidFill>
                <a:latin typeface="System"/>
              </a:rPr>
              <a:t>C_MESS_B	DC.B	0</a:t>
            </a:r>
          </a:p>
          <a:p>
            <a:r>
              <a:rPr lang="nb-NO" sz="1200" b="1" dirty="0">
                <a:solidFill>
                  <a:schemeClr val="tx1"/>
                </a:solidFill>
                <a:latin typeface="System"/>
              </a:rPr>
              <a:t>C_MESS_C	DC.B	0</a:t>
            </a:r>
          </a:p>
          <a:p>
            <a:r>
              <a:rPr lang="it-IT" sz="1200" b="1" dirty="0">
                <a:solidFill>
                  <a:schemeClr val="tx1"/>
                </a:solidFill>
                <a:latin typeface="System"/>
              </a:rPr>
              <a:t>COUNT	DC.B	0</a:t>
            </a:r>
          </a:p>
          <a:p>
            <a:r>
              <a:rPr lang="it-IT" sz="1200" b="1" dirty="0">
                <a:solidFill>
                  <a:schemeClr val="tx1"/>
                </a:solidFill>
                <a:latin typeface="System"/>
              </a:rPr>
              <a:t>ITER	DC.B	0</a:t>
            </a:r>
          </a:p>
          <a:p>
            <a:r>
              <a:rPr lang="sv-SE" sz="1200" b="1" dirty="0">
                <a:solidFill>
                  <a:schemeClr val="tx1"/>
                </a:solidFill>
                <a:latin typeface="System"/>
              </a:rPr>
              <a:t>C_CHAR	DC.B	0</a:t>
            </a:r>
          </a:p>
          <a:p>
            <a:r>
              <a:rPr lang="pt-BR" sz="1200" b="1" dirty="0">
                <a:solidFill>
                  <a:schemeClr val="tx1"/>
                </a:solidFill>
                <a:latin typeface="System"/>
              </a:rPr>
              <a:t>MSG	DS.B	K*N*3</a:t>
            </a:r>
          </a:p>
          <a:p>
            <a:endParaRPr lang="it-IT" sz="1200" b="1" dirty="0">
              <a:solidFill>
                <a:schemeClr val="tx1"/>
              </a:solidFill>
              <a:latin typeface="System"/>
            </a:endParaRPr>
          </a:p>
          <a:p>
            <a:r>
              <a:rPr lang="it-IT" sz="1200" b="1" dirty="0">
                <a:solidFill>
                  <a:schemeClr val="tx1"/>
                </a:solidFill>
                <a:latin typeface="System"/>
              </a:rPr>
              <a:t>PIADA_B	EQU	$2004</a:t>
            </a:r>
          </a:p>
          <a:p>
            <a:r>
              <a:rPr lang="it-IT" sz="1200" b="1" dirty="0">
                <a:solidFill>
                  <a:schemeClr val="tx1"/>
                </a:solidFill>
                <a:latin typeface="System"/>
              </a:rPr>
              <a:t>PIACA_B	EQU	$2005</a:t>
            </a:r>
          </a:p>
          <a:p>
            <a:r>
              <a:rPr lang="it-IT" sz="1200" b="1" dirty="0">
                <a:solidFill>
                  <a:schemeClr val="tx1"/>
                </a:solidFill>
                <a:latin typeface="System"/>
              </a:rPr>
              <a:t>PIADA_C	EQU	$2008</a:t>
            </a:r>
          </a:p>
          <a:p>
            <a:r>
              <a:rPr lang="it-IT" sz="1200" b="1" dirty="0">
                <a:solidFill>
                  <a:schemeClr val="tx1"/>
                </a:solidFill>
                <a:latin typeface="System"/>
              </a:rPr>
              <a:t>PIACA_C	EQU	$2009</a:t>
            </a:r>
          </a:p>
          <a:p>
            <a:endParaRPr lang="it-IT" sz="1200" b="1" dirty="0">
              <a:solidFill>
                <a:schemeClr val="tx1"/>
              </a:solidFill>
              <a:latin typeface="System"/>
            </a:endParaRPr>
          </a:p>
          <a:p>
            <a:r>
              <a:rPr lang="it-IT" sz="1200" b="1" dirty="0">
                <a:solidFill>
                  <a:schemeClr val="tx1"/>
                </a:solidFill>
                <a:latin typeface="System"/>
              </a:rPr>
              <a:t>	ORG	$8200</a:t>
            </a:r>
          </a:p>
          <a:p>
            <a:r>
              <a:rPr lang="it-IT" sz="1200" b="1" dirty="0">
                <a:solidFill>
                  <a:schemeClr val="tx1"/>
                </a:solidFill>
                <a:latin typeface="System"/>
              </a:rPr>
              <a:t>MAIN	MOVE.W	SR,D0		*LEGGE IL REGISTRO DI STATO</a:t>
            </a:r>
          </a:p>
          <a:p>
            <a:r>
              <a:rPr lang="it-IT" sz="1200" b="1" dirty="0">
                <a:solidFill>
                  <a:schemeClr val="tx1"/>
                </a:solidFill>
                <a:latin typeface="System"/>
              </a:rPr>
              <a:t>	ANDI.W	#$D8FF,D0		*MASCHERA (STATO UTENTE E INT ABILITATE)</a:t>
            </a:r>
          </a:p>
          <a:p>
            <a:r>
              <a:rPr lang="it-IT" sz="1200" b="1" dirty="0">
                <a:solidFill>
                  <a:schemeClr val="tx1"/>
                </a:solidFill>
                <a:latin typeface="System"/>
              </a:rPr>
              <a:t>	MOVE.W	D0,SR</a:t>
            </a:r>
          </a:p>
          <a:p>
            <a:r>
              <a:rPr lang="it-IT" sz="1200" b="1" dirty="0">
                <a:solidFill>
                  <a:schemeClr val="tx1"/>
                </a:solidFill>
                <a:latin typeface="System"/>
              </a:rPr>
              <a:t>	JSR	CFG_PIA1</a:t>
            </a:r>
          </a:p>
          <a:p>
            <a:r>
              <a:rPr lang="it-IT" sz="1200" b="1" dirty="0">
                <a:solidFill>
                  <a:schemeClr val="tx1"/>
                </a:solidFill>
                <a:latin typeface="System"/>
              </a:rPr>
              <a:t>	JSR	CFG_PIA2</a:t>
            </a:r>
          </a:p>
          <a:p>
            <a:r>
              <a:rPr lang="it-IT" sz="1200" b="1" dirty="0">
                <a:solidFill>
                  <a:schemeClr val="tx1"/>
                </a:solidFill>
                <a:latin typeface="System"/>
              </a:rPr>
              <a:t>LOOP	JMP	LOOP</a:t>
            </a:r>
          </a:p>
          <a:p>
            <a:endParaRPr lang="it-IT" sz="1200" b="1" dirty="0">
              <a:solidFill>
                <a:schemeClr val="tx1"/>
              </a:solidFill>
              <a:latin typeface="System"/>
            </a:endParaRPr>
          </a:p>
          <a:p>
            <a:r>
              <a:rPr lang="it-IT" sz="1200" b="1" dirty="0">
                <a:solidFill>
                  <a:schemeClr val="tx1"/>
                </a:solidFill>
                <a:latin typeface="System"/>
              </a:rPr>
              <a:t>	*ISR DI CONFIGURAZIONE*</a:t>
            </a:r>
          </a:p>
          <a:p>
            <a:endParaRPr lang="it-IT" sz="1200" b="1" dirty="0">
              <a:solidFill>
                <a:schemeClr val="tx1"/>
              </a:solidFill>
              <a:latin typeface="System"/>
            </a:endParaRPr>
          </a:p>
          <a:p>
            <a:r>
              <a:rPr lang="it-IT" sz="1200" b="1" dirty="0">
                <a:solidFill>
                  <a:schemeClr val="tx1"/>
                </a:solidFill>
                <a:latin typeface="System"/>
              </a:rPr>
              <a:t>CFG_PIA1	MOVE.B	#0,PIACA_B		*SELEZIONA IL REGISTRO DIREZIONE DI DELLA PIA</a:t>
            </a:r>
          </a:p>
          <a:p>
            <a:r>
              <a:rPr lang="it-IT" sz="1200" b="1" dirty="0">
                <a:solidFill>
                  <a:schemeClr val="tx1"/>
                </a:solidFill>
                <a:latin typeface="System"/>
              </a:rPr>
              <a:t>	MOVE.B	#0,PIADA_B		*ACCEDE A DDR E PONE LA DIREZIONE AD INPUT</a:t>
            </a:r>
          </a:p>
          <a:p>
            <a:r>
              <a:rPr lang="it-IT" sz="1200" b="1" dirty="0">
                <a:solidFill>
                  <a:schemeClr val="tx1"/>
                </a:solidFill>
                <a:latin typeface="System"/>
              </a:rPr>
              <a:t>	MOVE.B	#%00100101,PIACA_B	*SENSIBILE AL FRONTE DI DISCESA E INTERRUZIONI ABILITATE</a:t>
            </a:r>
          </a:p>
          <a:p>
            <a:r>
              <a:rPr lang="it-IT" sz="1200" b="1" dirty="0">
                <a:solidFill>
                  <a:schemeClr val="tx1"/>
                </a:solidFill>
                <a:latin typeface="System"/>
              </a:rPr>
              <a:t>	RTS</a:t>
            </a:r>
          </a:p>
          <a:p>
            <a:endParaRPr lang="it-IT" sz="1200" b="1" dirty="0">
              <a:solidFill>
                <a:schemeClr val="tx1"/>
              </a:solidFill>
              <a:latin typeface="System"/>
            </a:endParaRPr>
          </a:p>
          <a:p>
            <a:r>
              <a:rPr lang="it-IT" sz="1200" b="1" dirty="0">
                <a:solidFill>
                  <a:schemeClr val="tx1"/>
                </a:solidFill>
                <a:latin typeface="System"/>
              </a:rPr>
              <a:t>CFG_PIA2	MOVE.B	#0,PIACA_C</a:t>
            </a:r>
          </a:p>
          <a:p>
            <a:r>
              <a:rPr lang="it-IT" sz="1200" b="1" dirty="0">
                <a:solidFill>
                  <a:schemeClr val="tx1"/>
                </a:solidFill>
                <a:latin typeface="System"/>
              </a:rPr>
              <a:t>	MOVE.B	#0,PIADA_C</a:t>
            </a:r>
          </a:p>
          <a:p>
            <a:r>
              <a:rPr lang="es-ES" sz="1200" b="1" dirty="0">
                <a:solidFill>
                  <a:schemeClr val="tx1"/>
                </a:solidFill>
                <a:latin typeface="System"/>
              </a:rPr>
              <a:t>	MOVE.B	#%00100101,PIACA_C</a:t>
            </a:r>
          </a:p>
          <a:p>
            <a:r>
              <a:rPr lang="it-IT" sz="1200" b="1" dirty="0">
                <a:solidFill>
                  <a:schemeClr val="tx1"/>
                </a:solidFill>
                <a:latin typeface="System"/>
              </a:rPr>
              <a:t>	RTS</a:t>
            </a:r>
          </a:p>
          <a:p>
            <a:endParaRPr lang="it-IT" sz="1200" b="1" dirty="0">
              <a:latin typeface="System"/>
            </a:endParaRPr>
          </a:p>
          <a:p>
            <a:r>
              <a:rPr lang="it-IT" sz="1200" b="1" dirty="0">
                <a:latin typeface="System"/>
              </a:rPr>
              <a:t>	</a:t>
            </a:r>
          </a:p>
          <a:p>
            <a:endParaRPr lang="it-IT" sz="1200" b="1" dirty="0">
              <a:latin typeface="System"/>
            </a:endParaRPr>
          </a:p>
          <a:p>
            <a:pPr rtl="0"/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E08854A9-5553-9198-48DF-4BB55E9CF63E}"/>
              </a:ext>
            </a:extLst>
          </p:cNvPr>
          <p:cNvSpPr txBox="1"/>
          <p:nvPr/>
        </p:nvSpPr>
        <p:spPr>
          <a:xfrm>
            <a:off x="14638" y="0"/>
            <a:ext cx="6864424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latin typeface="System"/>
              </a:rPr>
              <a:t>*ISR NODO B*</a:t>
            </a:r>
          </a:p>
          <a:p>
            <a:r>
              <a:rPr lang="it-IT" sz="1200" b="1" dirty="0">
                <a:latin typeface="System"/>
              </a:rPr>
              <a:t>	ORG	$8700</a:t>
            </a:r>
          </a:p>
          <a:p>
            <a:r>
              <a:rPr lang="pt-BR" sz="1200" b="1" dirty="0">
                <a:latin typeface="System"/>
              </a:rPr>
              <a:t>ISR_B	MOVEM.L	D0-D7/A0-A6,-(A7)</a:t>
            </a:r>
          </a:p>
          <a:p>
            <a:r>
              <a:rPr lang="it-IT" sz="1200" b="1" dirty="0">
                <a:latin typeface="System"/>
              </a:rPr>
              <a:t>	TAS	LOCK</a:t>
            </a:r>
          </a:p>
          <a:p>
            <a:r>
              <a:rPr lang="it-IT" sz="1200" b="1" dirty="0">
                <a:latin typeface="System"/>
              </a:rPr>
              <a:t>	BNE	B_SUSP</a:t>
            </a:r>
          </a:p>
          <a:p>
            <a:endParaRPr lang="it-IT" sz="1200" b="1" dirty="0">
              <a:latin typeface="System"/>
            </a:endParaRPr>
          </a:p>
          <a:p>
            <a:r>
              <a:rPr lang="it-IT" sz="1200" b="1" dirty="0">
                <a:latin typeface="System"/>
              </a:rPr>
              <a:t>	JMP	FUNCB</a:t>
            </a:r>
          </a:p>
          <a:p>
            <a:endParaRPr lang="it-IT" sz="1200" b="1" dirty="0">
              <a:latin typeface="System"/>
            </a:endParaRPr>
          </a:p>
          <a:p>
            <a:r>
              <a:rPr lang="it-IT" sz="1200" b="1" dirty="0">
                <a:latin typeface="System"/>
              </a:rPr>
              <a:t>B_SUSP	MOVE.B	#1,SUSP_B</a:t>
            </a:r>
          </a:p>
          <a:p>
            <a:r>
              <a:rPr lang="it-IT" sz="1200" b="1" dirty="0">
                <a:latin typeface="System"/>
              </a:rPr>
              <a:t>RITORNO	MOVEM.L	(A7)+,D0-D7/A0-A6</a:t>
            </a:r>
          </a:p>
          <a:p>
            <a:r>
              <a:rPr lang="it-IT" sz="1200" b="1" dirty="0">
                <a:latin typeface="System"/>
              </a:rPr>
              <a:t>	RTE</a:t>
            </a:r>
          </a:p>
          <a:p>
            <a:endParaRPr lang="it-IT" sz="1200" b="1" dirty="0">
              <a:latin typeface="System"/>
            </a:endParaRPr>
          </a:p>
          <a:p>
            <a:r>
              <a:rPr lang="it-IT" sz="1200" b="1" dirty="0">
                <a:latin typeface="System"/>
              </a:rPr>
              <a:t>FUNCB	CMPI.B	#2,TURN	*CONTROLLO SE IL TURNO è LIBERO</a:t>
            </a:r>
          </a:p>
          <a:p>
            <a:r>
              <a:rPr lang="it-IT" sz="1200" b="1" dirty="0">
                <a:latin typeface="System"/>
              </a:rPr>
              <a:t>	BEQ	RISV_C		*SE E' DI C, MI SOSPENDO E VEDO SE ERA SOSPESO C</a:t>
            </a:r>
          </a:p>
          <a:p>
            <a:r>
              <a:rPr lang="it-IT" sz="1200" b="1" dirty="0">
                <a:latin typeface="System"/>
              </a:rPr>
              <a:t>	CMPI.B	#2,C_MESS_B	*VERIFICO CHE B NON ABBIA GIA INVIATO 2 MESSAGGI, IN TAL CASO LO SOSPENDO</a:t>
            </a:r>
          </a:p>
          <a:p>
            <a:r>
              <a:rPr lang="it-IT" sz="1200" b="1" dirty="0">
                <a:latin typeface="System"/>
              </a:rPr>
              <a:t>	BEQ	PASSA_C</a:t>
            </a:r>
          </a:p>
          <a:p>
            <a:r>
              <a:rPr lang="it-IT" sz="1200" b="1" dirty="0">
                <a:latin typeface="System"/>
              </a:rPr>
              <a:t>	MOVE.B	#1,TURN	*SE NON E DI C, LO PRENDE B</a:t>
            </a:r>
          </a:p>
          <a:p>
            <a:r>
              <a:rPr lang="en-US" sz="1200" b="1" dirty="0">
                <a:latin typeface="System"/>
              </a:rPr>
              <a:t>	MOVE.B	#0,SUSP_B</a:t>
            </a:r>
          </a:p>
          <a:p>
            <a:r>
              <a:rPr lang="it-IT" sz="1200" b="1" dirty="0">
                <a:latin typeface="System"/>
              </a:rPr>
              <a:t>	MOVEA.L	#PIADA_B,A1	*LEGGO IL CHAR DALLA PIA DI B</a:t>
            </a:r>
          </a:p>
          <a:p>
            <a:r>
              <a:rPr lang="it-IT" sz="1200" b="1" dirty="0">
                <a:latin typeface="System"/>
              </a:rPr>
              <a:t>	MOVEA.L	#MSG,A0</a:t>
            </a:r>
          </a:p>
          <a:p>
            <a:r>
              <a:rPr lang="it-IT" sz="1200" b="1" dirty="0">
                <a:latin typeface="System"/>
              </a:rPr>
              <a:t>	MOVE.B	COUNT,D0</a:t>
            </a:r>
          </a:p>
          <a:p>
            <a:r>
              <a:rPr lang="pt-BR" sz="1200" b="1" dirty="0">
                <a:latin typeface="System"/>
              </a:rPr>
              <a:t>	MOVE.B	(A1),(A0,D0)</a:t>
            </a:r>
          </a:p>
          <a:p>
            <a:r>
              <a:rPr lang="it-IT" sz="1200" b="1" dirty="0">
                <a:latin typeface="System"/>
              </a:rPr>
              <a:t>	ADDI.B	#1,COUNT</a:t>
            </a:r>
          </a:p>
          <a:p>
            <a:r>
              <a:rPr lang="en-US" sz="1200" b="1" dirty="0">
                <a:latin typeface="System"/>
              </a:rPr>
              <a:t>	ADDI.B	#1,C_CHAR</a:t>
            </a:r>
          </a:p>
          <a:p>
            <a:r>
              <a:rPr lang="it-IT" sz="1200" b="1" dirty="0">
                <a:latin typeface="System"/>
              </a:rPr>
              <a:t>	</a:t>
            </a:r>
          </a:p>
          <a:p>
            <a:r>
              <a:rPr lang="it-IT" sz="1200" b="1" dirty="0">
                <a:latin typeface="System"/>
              </a:rPr>
              <a:t>	CMPI.B	#N,C_CHAR		*VERIFICO SE B HA INVIATO TUTTI I CHAR DEL MESSAGGIO</a:t>
            </a:r>
          </a:p>
          <a:p>
            <a:r>
              <a:rPr lang="it-IT" sz="1200" b="1" dirty="0">
                <a:latin typeface="System"/>
              </a:rPr>
              <a:t>	BNE	UNLOCK</a:t>
            </a:r>
          </a:p>
          <a:p>
            <a:endParaRPr lang="it-IT" sz="1200" b="1" dirty="0">
              <a:latin typeface="System"/>
            </a:endParaRPr>
          </a:p>
          <a:p>
            <a:r>
              <a:rPr lang="en-US" sz="1200" b="1" dirty="0">
                <a:latin typeface="System"/>
              </a:rPr>
              <a:t>	ADDI.B	#1,C_MESS_B</a:t>
            </a:r>
          </a:p>
          <a:p>
            <a:r>
              <a:rPr lang="en-US" sz="1200" b="1" dirty="0">
                <a:latin typeface="System"/>
              </a:rPr>
              <a:t>	MOVE.B	#0,C_CHAR</a:t>
            </a:r>
          </a:p>
          <a:p>
            <a:r>
              <a:rPr lang="it-IT" sz="1200" b="1" dirty="0">
                <a:latin typeface="System"/>
              </a:rPr>
              <a:t>	CMPI.B	#2,C_MESS_B		*CONTROLLO SE B HA INVIATO ENTRAMBI</a:t>
            </a:r>
          </a:p>
          <a:p>
            <a:r>
              <a:rPr lang="it-IT" sz="1200" b="1" dirty="0">
                <a:latin typeface="System"/>
              </a:rPr>
              <a:t>	BNE	LIBERA_T			*SE NE HA INVITATO SOLO 1 ALLORA LIBERO IL T PER CHIUNQUE</a:t>
            </a:r>
          </a:p>
          <a:p>
            <a:r>
              <a:rPr lang="it-IT" sz="1200" b="1" dirty="0">
                <a:latin typeface="System"/>
              </a:rPr>
              <a:t>	CMPI.B	#1,C_MESS_C		*SE HA FINITO, VEDO SE C HA GIA INVIATO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B3E9585-D79E-1FDF-832E-3D5DC79AD317}"/>
              </a:ext>
            </a:extLst>
          </p:cNvPr>
          <p:cNvSpPr txBox="1"/>
          <p:nvPr/>
        </p:nvSpPr>
        <p:spPr>
          <a:xfrm>
            <a:off x="6874952" y="-41945"/>
            <a:ext cx="5298300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latin typeface="System"/>
              </a:rPr>
              <a:t>BNE	PASSA_C			*SE NON HA INVIATO C, ALLORA GLI PASSO GIA IL TURNO</a:t>
            </a:r>
          </a:p>
          <a:p>
            <a:r>
              <a:rPr lang="it-IT" sz="1200" b="1" dirty="0">
                <a:latin typeface="System"/>
              </a:rPr>
              <a:t>	ADDI.B	#1,ITER			*SE HANNO FINITO ENTRAMBI, AUMENTO L'ITERAZIONE E RESETTO</a:t>
            </a:r>
          </a:p>
          <a:p>
            <a:r>
              <a:rPr lang="en-US" sz="1200" b="1" dirty="0">
                <a:latin typeface="System"/>
              </a:rPr>
              <a:t>	MOVE.B	#0,C_MESS_B</a:t>
            </a:r>
          </a:p>
          <a:p>
            <a:r>
              <a:rPr lang="en-US" sz="1200" b="1" dirty="0">
                <a:latin typeface="System"/>
              </a:rPr>
              <a:t>	MOVE.B	#0,C_MESS_C</a:t>
            </a:r>
          </a:p>
          <a:p>
            <a:r>
              <a:rPr lang="it-IT" sz="1200" b="1" dirty="0">
                <a:latin typeface="System"/>
              </a:rPr>
              <a:t>	MOVE.B	#0,TURN</a:t>
            </a:r>
          </a:p>
          <a:p>
            <a:r>
              <a:rPr lang="it-IT" sz="1200" b="1" dirty="0">
                <a:latin typeface="System"/>
              </a:rPr>
              <a:t>	MOVE.B	#0,LOCK</a:t>
            </a:r>
          </a:p>
          <a:p>
            <a:r>
              <a:rPr lang="it-IT" sz="1200" b="1" dirty="0">
                <a:latin typeface="System"/>
              </a:rPr>
              <a:t>	CMPI.B	#K,ITER</a:t>
            </a:r>
          </a:p>
          <a:p>
            <a:r>
              <a:rPr lang="it-IT" sz="1200" b="1" dirty="0">
                <a:latin typeface="System"/>
              </a:rPr>
              <a:t>	BEQ	DISATTIVA</a:t>
            </a:r>
          </a:p>
          <a:p>
            <a:r>
              <a:rPr lang="it-IT" sz="1200" b="1" dirty="0">
                <a:latin typeface="System"/>
              </a:rPr>
              <a:t>	JMP	FINE</a:t>
            </a:r>
          </a:p>
          <a:p>
            <a:r>
              <a:rPr lang="en-US" sz="1200" b="1" dirty="0">
                <a:latin typeface="System"/>
              </a:rPr>
              <a:t>LIBERA_T	MOVE.B	#0,TURN</a:t>
            </a:r>
          </a:p>
          <a:p>
            <a:r>
              <a:rPr lang="it-IT" sz="1200" b="1" dirty="0">
                <a:latin typeface="System"/>
              </a:rPr>
              <a:t>		MOVE.B	#0,LOCK</a:t>
            </a:r>
          </a:p>
          <a:p>
            <a:r>
              <a:rPr lang="it-IT" sz="1200" b="1" dirty="0">
                <a:latin typeface="System"/>
              </a:rPr>
              <a:t>		CMPI.B	#1,SUSP_C</a:t>
            </a:r>
          </a:p>
          <a:p>
            <a:r>
              <a:rPr lang="it-IT" sz="1200" b="1" dirty="0">
                <a:latin typeface="System"/>
              </a:rPr>
              <a:t>		BRA	RITORNO</a:t>
            </a:r>
          </a:p>
          <a:p>
            <a:endParaRPr lang="it-IT" sz="1200" b="1" dirty="0">
              <a:latin typeface="System"/>
            </a:endParaRPr>
          </a:p>
          <a:p>
            <a:r>
              <a:rPr lang="it-IT" sz="1200" b="1" dirty="0">
                <a:latin typeface="System"/>
              </a:rPr>
              <a:t>PASSA_C	MOVE.B	#2,TURN		*DO IL TURN A C E VERIFICO SE SI ERA SOSPESO</a:t>
            </a:r>
          </a:p>
          <a:p>
            <a:r>
              <a:rPr lang="it-IT" sz="1200" b="1" dirty="0">
                <a:latin typeface="System"/>
              </a:rPr>
              <a:t>	MOVE.B	#0,LOCK</a:t>
            </a:r>
          </a:p>
          <a:p>
            <a:r>
              <a:rPr lang="en-US" sz="1200" b="1" dirty="0">
                <a:latin typeface="System"/>
              </a:rPr>
              <a:t>CHECK_SOSP	CMPI.B	#1,SUSP_C</a:t>
            </a:r>
          </a:p>
          <a:p>
            <a:r>
              <a:rPr lang="it-IT" sz="1200" b="1" dirty="0">
                <a:latin typeface="System"/>
              </a:rPr>
              <a:t>	BEQ	RISV_C	*SE ERA SOSPESO LO RIATTIVO</a:t>
            </a:r>
          </a:p>
          <a:p>
            <a:r>
              <a:rPr lang="it-IT" sz="1200" b="1" dirty="0">
                <a:latin typeface="System"/>
              </a:rPr>
              <a:t>	JMP	FINE		*SE NON ERA SOSPESO, GLI HO PASSATO IL TURNO POI FINISCO B</a:t>
            </a:r>
          </a:p>
          <a:p>
            <a:endParaRPr lang="it-IT" sz="1200" b="1" dirty="0">
              <a:latin typeface="System"/>
            </a:endParaRPr>
          </a:p>
          <a:p>
            <a:r>
              <a:rPr lang="it-IT" sz="1200" b="1" dirty="0">
                <a:latin typeface="System"/>
              </a:rPr>
              <a:t>RISV_C	MOVE.B	#1,SUSP_B</a:t>
            </a:r>
          </a:p>
          <a:p>
            <a:r>
              <a:rPr lang="it-IT" sz="1200" b="1" dirty="0">
                <a:latin typeface="System"/>
              </a:rPr>
              <a:t>	MOVE.B	#0,LOCK</a:t>
            </a:r>
          </a:p>
          <a:p>
            <a:r>
              <a:rPr lang="it-IT" sz="1200" b="1" dirty="0">
                <a:latin typeface="System"/>
              </a:rPr>
              <a:t>	CMPI.B	#0,SUSP_C</a:t>
            </a:r>
          </a:p>
          <a:p>
            <a:r>
              <a:rPr lang="it-IT" sz="1200" b="1" dirty="0">
                <a:latin typeface="System"/>
              </a:rPr>
              <a:t>	BEQ	FINE</a:t>
            </a:r>
          </a:p>
          <a:p>
            <a:r>
              <a:rPr lang="it-IT" sz="1200" b="1" dirty="0">
                <a:latin typeface="System"/>
              </a:rPr>
              <a:t>	MOVE.B	#0,SUSP_C</a:t>
            </a:r>
          </a:p>
          <a:p>
            <a:r>
              <a:rPr lang="it-IT" sz="1200" b="1" dirty="0">
                <a:latin typeface="System"/>
              </a:rPr>
              <a:t>	JMP	FUNCC</a:t>
            </a:r>
          </a:p>
          <a:p>
            <a:endParaRPr lang="it-IT" sz="1200" b="1" dirty="0">
              <a:latin typeface="System"/>
            </a:endParaRPr>
          </a:p>
          <a:p>
            <a:r>
              <a:rPr lang="it-IT" sz="1200" b="1" dirty="0">
                <a:latin typeface="System"/>
              </a:rPr>
              <a:t>	JMP	FINE</a:t>
            </a:r>
          </a:p>
          <a:p>
            <a:r>
              <a:rPr lang="it-IT" sz="1200" b="1" dirty="0">
                <a:latin typeface="System"/>
              </a:rPr>
              <a:t>DISATTIVA	MOVE.B	#0,PIACA_B</a:t>
            </a:r>
          </a:p>
          <a:p>
            <a:r>
              <a:rPr lang="es-ES" sz="1200" b="1" dirty="0">
                <a:latin typeface="System"/>
              </a:rPr>
              <a:t>		MOVE.B	#0,PIACA_C</a:t>
            </a:r>
          </a:p>
          <a:p>
            <a:r>
              <a:rPr lang="it-IT" sz="1200" b="1" dirty="0">
                <a:latin typeface="System"/>
              </a:rPr>
              <a:t>		JMP	FINE</a:t>
            </a:r>
          </a:p>
          <a:p>
            <a:r>
              <a:rPr lang="en-US" sz="1200" b="1" dirty="0">
                <a:latin typeface="System"/>
              </a:rPr>
              <a:t>UNLOCK	MOVE.B	#0,LOCK</a:t>
            </a:r>
          </a:p>
          <a:p>
            <a:r>
              <a:rPr lang="it-IT" sz="1200" b="1" dirty="0">
                <a:latin typeface="System"/>
              </a:rPr>
              <a:t>FINE	BRA	RITORNO</a:t>
            </a:r>
          </a:p>
          <a:p>
            <a:r>
              <a:rPr lang="it-IT" sz="1200" b="1" dirty="0">
                <a:latin typeface="System"/>
              </a:rPr>
              <a:t>	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106CBFD0-43FC-7E8A-853E-94A75A73DC19}"/>
              </a:ext>
            </a:extLst>
          </p:cNvPr>
          <p:cNvSpPr txBox="1"/>
          <p:nvPr/>
        </p:nvSpPr>
        <p:spPr>
          <a:xfrm>
            <a:off x="27892" y="0"/>
            <a:ext cx="6500155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latin typeface="System"/>
              </a:rPr>
              <a:t>*ISR NODO C*</a:t>
            </a:r>
          </a:p>
          <a:p>
            <a:endParaRPr lang="it-IT" sz="1200" b="1" dirty="0">
              <a:latin typeface="System"/>
            </a:endParaRPr>
          </a:p>
          <a:p>
            <a:r>
              <a:rPr lang="it-IT" sz="1200" b="1" dirty="0">
                <a:latin typeface="System"/>
              </a:rPr>
              <a:t>	ORG	$8900</a:t>
            </a:r>
          </a:p>
          <a:p>
            <a:r>
              <a:rPr lang="pt-BR" sz="1200" b="1" dirty="0">
                <a:latin typeface="System"/>
              </a:rPr>
              <a:t>ISR_C	MOVEM.L	D0-D7/A0-A6,-(A7)</a:t>
            </a:r>
          </a:p>
          <a:p>
            <a:r>
              <a:rPr lang="it-IT" sz="1200" b="1" dirty="0">
                <a:latin typeface="System"/>
              </a:rPr>
              <a:t>	TAS	LOCK</a:t>
            </a:r>
          </a:p>
          <a:p>
            <a:r>
              <a:rPr lang="it-IT" sz="1200" b="1" dirty="0">
                <a:latin typeface="System"/>
              </a:rPr>
              <a:t>	BNE	C_SUSP</a:t>
            </a:r>
          </a:p>
          <a:p>
            <a:endParaRPr lang="it-IT" sz="1200" b="1" dirty="0">
              <a:latin typeface="System"/>
            </a:endParaRPr>
          </a:p>
          <a:p>
            <a:endParaRPr lang="it-IT" sz="1200" b="1" dirty="0">
              <a:latin typeface="System"/>
            </a:endParaRPr>
          </a:p>
          <a:p>
            <a:r>
              <a:rPr lang="it-IT" sz="1200" b="1" dirty="0">
                <a:latin typeface="System"/>
              </a:rPr>
              <a:t>	JMP	FUNCC</a:t>
            </a:r>
          </a:p>
          <a:p>
            <a:endParaRPr lang="it-IT" sz="1200" b="1" dirty="0">
              <a:latin typeface="System"/>
            </a:endParaRPr>
          </a:p>
          <a:p>
            <a:r>
              <a:rPr lang="it-IT" sz="1200" b="1" dirty="0">
                <a:latin typeface="System"/>
              </a:rPr>
              <a:t>C_SUSP	MOVE.B	#1,SUSP_C</a:t>
            </a:r>
          </a:p>
          <a:p>
            <a:r>
              <a:rPr lang="it-IT" sz="1200" b="1" dirty="0">
                <a:latin typeface="System"/>
              </a:rPr>
              <a:t>RIT	MOVEM.L	(A7)+,D0-D7/A0-A6</a:t>
            </a:r>
          </a:p>
          <a:p>
            <a:r>
              <a:rPr lang="it-IT" sz="1200" b="1" dirty="0">
                <a:latin typeface="System"/>
              </a:rPr>
              <a:t>	RTE</a:t>
            </a:r>
          </a:p>
          <a:p>
            <a:endParaRPr lang="it-IT" sz="1200" b="1" dirty="0">
              <a:latin typeface="System"/>
            </a:endParaRPr>
          </a:p>
          <a:p>
            <a:r>
              <a:rPr lang="it-IT" sz="1200" b="1" dirty="0">
                <a:latin typeface="System"/>
              </a:rPr>
              <a:t>FUNCC	CMPI.B	#1,TURN	*CONTROLLO SE IL TURNO NON è DI B</a:t>
            </a:r>
          </a:p>
          <a:p>
            <a:r>
              <a:rPr lang="it-IT" sz="1200" b="1" dirty="0">
                <a:latin typeface="System"/>
              </a:rPr>
              <a:t>	BEQ	RIS_B		*SE E DI B, MI SOSPENDO E VEDO SE ERA SOSPESO </a:t>
            </a:r>
          </a:p>
          <a:p>
            <a:r>
              <a:rPr lang="it-IT" sz="1200" b="1" dirty="0">
                <a:latin typeface="System"/>
              </a:rPr>
              <a:t>	CMPI.B	#1,C_MESS_C	*VERIFICO CHE C NON ABBIA GIA INVIATO IN TAL CASO LO SOSPENDO</a:t>
            </a:r>
          </a:p>
          <a:p>
            <a:r>
              <a:rPr lang="it-IT" sz="1200" b="1" dirty="0">
                <a:latin typeface="System"/>
              </a:rPr>
              <a:t>	BEQ	PASSA_B</a:t>
            </a:r>
          </a:p>
          <a:p>
            <a:endParaRPr lang="it-IT" sz="1200" b="1" dirty="0">
              <a:latin typeface="System"/>
            </a:endParaRPr>
          </a:p>
          <a:p>
            <a:r>
              <a:rPr lang="it-IT" sz="1200" b="1" dirty="0">
                <a:latin typeface="System"/>
              </a:rPr>
              <a:t>	MOVE.B	#2,TURN	*SE NON E DI B, LO PRENDE C</a:t>
            </a:r>
          </a:p>
          <a:p>
            <a:r>
              <a:rPr lang="it-IT" sz="1200" b="1" dirty="0">
                <a:latin typeface="System"/>
              </a:rPr>
              <a:t>	MOVE.B	#0,SUSP_C</a:t>
            </a:r>
          </a:p>
          <a:p>
            <a:r>
              <a:rPr lang="it-IT" sz="1200" b="1" dirty="0">
                <a:latin typeface="System"/>
              </a:rPr>
              <a:t>	MOVEA.L	#PIADA_C,A2</a:t>
            </a:r>
          </a:p>
          <a:p>
            <a:r>
              <a:rPr lang="it-IT" sz="1200" b="1" dirty="0">
                <a:latin typeface="System"/>
              </a:rPr>
              <a:t>	MOVEA.L	#MSG,A3</a:t>
            </a:r>
          </a:p>
          <a:p>
            <a:r>
              <a:rPr lang="it-IT" sz="1200" b="1" dirty="0">
                <a:latin typeface="System"/>
              </a:rPr>
              <a:t>	MOVE.B	COUNT,D1</a:t>
            </a:r>
          </a:p>
          <a:p>
            <a:r>
              <a:rPr lang="pt-BR" sz="1200" b="1" dirty="0">
                <a:latin typeface="System"/>
              </a:rPr>
              <a:t>	MOVE.B	(A2),(A3,D1)</a:t>
            </a:r>
          </a:p>
          <a:p>
            <a:r>
              <a:rPr lang="it-IT" sz="1200" b="1" dirty="0">
                <a:latin typeface="System"/>
              </a:rPr>
              <a:t>	ADDI.B	#1,COUNT</a:t>
            </a:r>
          </a:p>
          <a:p>
            <a:r>
              <a:rPr lang="en-US" sz="1200" b="1" dirty="0">
                <a:latin typeface="System"/>
              </a:rPr>
              <a:t>	ADDI.B	#1,C_CHAR</a:t>
            </a:r>
          </a:p>
          <a:p>
            <a:endParaRPr lang="it-IT" sz="1200" b="1" dirty="0">
              <a:latin typeface="System"/>
            </a:endParaRPr>
          </a:p>
          <a:p>
            <a:r>
              <a:rPr lang="it-IT" sz="1200" b="1" dirty="0">
                <a:latin typeface="System"/>
              </a:rPr>
              <a:t>	CMPI.B	#N,C_CHAR	*VERIFICO SE C HA INVIATO TUTTI I CARATTERI</a:t>
            </a:r>
          </a:p>
          <a:p>
            <a:r>
              <a:rPr lang="it-IT" sz="1200" b="1" dirty="0">
                <a:latin typeface="System"/>
              </a:rPr>
              <a:t>	BNE	C_UNLOCK</a:t>
            </a:r>
          </a:p>
          <a:p>
            <a:endParaRPr lang="it-IT" sz="1200" b="1" dirty="0">
              <a:latin typeface="System"/>
            </a:endParaRPr>
          </a:p>
          <a:p>
            <a:r>
              <a:rPr lang="it-IT" sz="1200" b="1" dirty="0">
                <a:latin typeface="System"/>
              </a:rPr>
              <a:t>	ADDI.B	#1,C_MESS_C</a:t>
            </a:r>
          </a:p>
          <a:p>
            <a:r>
              <a:rPr lang="en-US" sz="1200" b="1" dirty="0">
                <a:latin typeface="System"/>
              </a:rPr>
              <a:t>	MOVE.B	#0,C_CHAR</a:t>
            </a:r>
          </a:p>
          <a:p>
            <a:r>
              <a:rPr lang="it-IT" sz="1200" b="1" dirty="0">
                <a:latin typeface="System"/>
              </a:rPr>
              <a:t>	CMPI.B	#2,C_MESS_B		*CONTROLLO SE B HA INVIATO ENTRAMBI</a:t>
            </a:r>
          </a:p>
          <a:p>
            <a:r>
              <a:rPr lang="it-IT" sz="1200" b="1" dirty="0">
                <a:latin typeface="System"/>
              </a:rPr>
              <a:t>	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F874978-1A0F-5928-AEAE-8AD8585EDD7D}"/>
              </a:ext>
            </a:extLst>
          </p:cNvPr>
          <p:cNvSpPr txBox="1"/>
          <p:nvPr/>
        </p:nvSpPr>
        <p:spPr>
          <a:xfrm>
            <a:off x="6384032" y="44624"/>
            <a:ext cx="5780076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latin typeface="System"/>
              </a:rPr>
              <a:t>BNE	LIB_T			*SE NE HA INVITATO SOLO 1 ALLORA DO IL TURNO A B</a:t>
            </a:r>
          </a:p>
          <a:p>
            <a:r>
              <a:rPr lang="it-IT" sz="1200" b="1" dirty="0">
                <a:latin typeface="System"/>
              </a:rPr>
              <a:t>	ADDI.B	#1,ITER			*SE HANNO FINITO ENTRAMBI, AUMENTO L'ITERAZIONE E RESETTO</a:t>
            </a:r>
          </a:p>
          <a:p>
            <a:r>
              <a:rPr lang="en-US" sz="1200" b="1" dirty="0">
                <a:latin typeface="System"/>
              </a:rPr>
              <a:t>	MOVE.B	#0,C_MESS_B</a:t>
            </a:r>
          </a:p>
          <a:p>
            <a:r>
              <a:rPr lang="en-US" sz="1200" b="1" dirty="0">
                <a:latin typeface="System"/>
              </a:rPr>
              <a:t>	MOVE.B	#0,C_MESS_C</a:t>
            </a:r>
          </a:p>
          <a:p>
            <a:r>
              <a:rPr lang="it-IT" sz="1200" b="1" dirty="0">
                <a:latin typeface="System"/>
              </a:rPr>
              <a:t>	MOVE.B	#0,TURN</a:t>
            </a:r>
          </a:p>
          <a:p>
            <a:r>
              <a:rPr lang="it-IT" sz="1200" b="1" dirty="0">
                <a:latin typeface="System"/>
              </a:rPr>
              <a:t>	MOVE.B	#0,LOCK</a:t>
            </a:r>
          </a:p>
          <a:p>
            <a:r>
              <a:rPr lang="it-IT" sz="1200" b="1" dirty="0">
                <a:latin typeface="System"/>
              </a:rPr>
              <a:t>	CMPI.B	#K,ITER</a:t>
            </a:r>
          </a:p>
          <a:p>
            <a:r>
              <a:rPr lang="it-IT" sz="1200" b="1" dirty="0">
                <a:latin typeface="System"/>
              </a:rPr>
              <a:t>	BEQ	DISATT</a:t>
            </a:r>
          </a:p>
          <a:p>
            <a:r>
              <a:rPr lang="it-IT" sz="1200" b="1" dirty="0">
                <a:latin typeface="System"/>
              </a:rPr>
              <a:t>	JMP	END_C</a:t>
            </a:r>
          </a:p>
          <a:p>
            <a:r>
              <a:rPr lang="en-US" sz="1200" b="1" dirty="0">
                <a:latin typeface="System"/>
              </a:rPr>
              <a:t>LIB_T	MOVE.B	#0,TURN</a:t>
            </a:r>
          </a:p>
          <a:p>
            <a:r>
              <a:rPr lang="it-IT" sz="1200" b="1" dirty="0">
                <a:latin typeface="System"/>
              </a:rPr>
              <a:t>	MOVE.B	#0,LOCK</a:t>
            </a:r>
          </a:p>
          <a:p>
            <a:r>
              <a:rPr lang="it-IT" sz="1200" b="1" dirty="0">
                <a:latin typeface="System"/>
              </a:rPr>
              <a:t>	CMPI.B	#1,SUSP_B</a:t>
            </a:r>
          </a:p>
          <a:p>
            <a:r>
              <a:rPr lang="it-IT" sz="1200" b="1" dirty="0">
                <a:latin typeface="System"/>
              </a:rPr>
              <a:t>	BRA	RIT</a:t>
            </a:r>
          </a:p>
          <a:p>
            <a:endParaRPr lang="it-IT" sz="1200" b="1" dirty="0">
              <a:latin typeface="System"/>
            </a:endParaRPr>
          </a:p>
          <a:p>
            <a:r>
              <a:rPr lang="it-IT" sz="1200" b="1" dirty="0">
                <a:latin typeface="System"/>
              </a:rPr>
              <a:t>PASSA_B	MOVE.B	#1,TURN		*DO IL TURN A C E VERIFICO SE SI ERA SOSPESO</a:t>
            </a:r>
          </a:p>
          <a:p>
            <a:r>
              <a:rPr lang="it-IT" sz="1200" b="1" dirty="0">
                <a:latin typeface="System"/>
              </a:rPr>
              <a:t>	MOVE.B	#0,LOCK</a:t>
            </a:r>
          </a:p>
          <a:p>
            <a:r>
              <a:rPr lang="it-IT" sz="1200" b="1" dirty="0">
                <a:latin typeface="System"/>
              </a:rPr>
              <a:t>CHK_SOSP	CMPI.B	#1,SUSP_B</a:t>
            </a:r>
          </a:p>
          <a:p>
            <a:r>
              <a:rPr lang="it-IT" sz="1200" b="1" dirty="0">
                <a:latin typeface="System"/>
              </a:rPr>
              <a:t>	BEQ	RIS_B	*SE ERA SOSPESO LO RIATTIVO</a:t>
            </a:r>
          </a:p>
          <a:p>
            <a:r>
              <a:rPr lang="it-IT" sz="1200" b="1" dirty="0">
                <a:latin typeface="System"/>
              </a:rPr>
              <a:t>	JMP	END_C		*SE NON ERA SOSPESO, GLI HO PASSATO IL TURNO POI FINISCO C</a:t>
            </a:r>
          </a:p>
          <a:p>
            <a:r>
              <a:rPr lang="en-US" sz="1200" b="1" dirty="0">
                <a:latin typeface="System"/>
              </a:rPr>
              <a:t>RIS_B	MOVE.B	#1,SUSP_C</a:t>
            </a:r>
          </a:p>
          <a:p>
            <a:r>
              <a:rPr lang="it-IT" sz="1200" b="1" dirty="0">
                <a:latin typeface="System"/>
              </a:rPr>
              <a:t>	MOVE.B	#0,LOCK</a:t>
            </a:r>
          </a:p>
          <a:p>
            <a:r>
              <a:rPr lang="it-IT" sz="1200" b="1" dirty="0">
                <a:latin typeface="System"/>
              </a:rPr>
              <a:t>	CMPI.B	#0,SUSP_B</a:t>
            </a:r>
          </a:p>
          <a:p>
            <a:r>
              <a:rPr lang="it-IT" sz="1200" b="1" dirty="0">
                <a:latin typeface="System"/>
              </a:rPr>
              <a:t>	BEQ	END_C</a:t>
            </a:r>
          </a:p>
          <a:p>
            <a:r>
              <a:rPr lang="en-US" sz="1200" b="1" dirty="0">
                <a:latin typeface="System"/>
              </a:rPr>
              <a:t>	MOVE.B	#0,SUSP_B</a:t>
            </a:r>
          </a:p>
          <a:p>
            <a:r>
              <a:rPr lang="it-IT" sz="1200" b="1" dirty="0">
                <a:latin typeface="System"/>
              </a:rPr>
              <a:t>	JMP	FUNCB</a:t>
            </a:r>
          </a:p>
          <a:p>
            <a:r>
              <a:rPr lang="it-IT" sz="1200" b="1" dirty="0">
                <a:latin typeface="System"/>
              </a:rPr>
              <a:t>	JMP	END_C</a:t>
            </a:r>
          </a:p>
          <a:p>
            <a:r>
              <a:rPr lang="it-IT" sz="1200" b="1" dirty="0">
                <a:latin typeface="System"/>
              </a:rPr>
              <a:t>DISATT		MOVE.B	#0,PIACA_B</a:t>
            </a:r>
          </a:p>
          <a:p>
            <a:r>
              <a:rPr lang="es-ES" sz="1200" b="1" dirty="0">
                <a:latin typeface="System"/>
              </a:rPr>
              <a:t>		MOVE.B	#0,PIACA_C</a:t>
            </a:r>
          </a:p>
          <a:p>
            <a:r>
              <a:rPr lang="it-IT" sz="1200" b="1" dirty="0">
                <a:latin typeface="System"/>
              </a:rPr>
              <a:t>		JMP	END_C</a:t>
            </a:r>
          </a:p>
          <a:p>
            <a:r>
              <a:rPr lang="en-US" sz="1200" b="1" dirty="0">
                <a:latin typeface="System"/>
              </a:rPr>
              <a:t>C_UNLOCK	MOVE.B	#0,LOCK</a:t>
            </a:r>
          </a:p>
          <a:p>
            <a:r>
              <a:rPr lang="it-IT" sz="1200" b="1" dirty="0">
                <a:latin typeface="System"/>
              </a:rPr>
              <a:t>END_C		BRA	RIT</a:t>
            </a:r>
          </a:p>
          <a:p>
            <a:r>
              <a:rPr lang="it-IT" sz="1200" b="1" dirty="0">
                <a:latin typeface="System"/>
              </a:rPr>
              <a:t>	END	MAIN</a:t>
            </a:r>
          </a:p>
          <a:p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theme/theme1.xml><?xml version="1.0" encoding="utf-8"?>
<a:theme xmlns:a="http://schemas.openxmlformats.org/drawingml/2006/main" name="Informatica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68_TF02901026_TF02901026.potx" id="{1C2F1F5A-5A4D-489C-B7D3-B53881242029}" vid="{94B4E6FC-1068-4A34-AEAC-2DCE747A5CE1}"/>
    </a:ext>
  </a:extLst>
</a:theme>
</file>

<file path=ppt/theme/theme2.xml><?xml version="1.0" encoding="utf-8"?>
<a:theme xmlns:a="http://schemas.openxmlformats.org/drawingml/2006/main" name="Tema di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professionale con schema di circuito (widescreen)</Template>
  <TotalTime>0</TotalTime>
  <Words>1714</Words>
  <Application>Microsoft Office PowerPoint</Application>
  <PresentationFormat>Widescreen</PresentationFormat>
  <Paragraphs>201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Arial</vt:lpstr>
      <vt:lpstr>Calibri</vt:lpstr>
      <vt:lpstr>Candara</vt:lpstr>
      <vt:lpstr>Consolas</vt:lpstr>
      <vt:lpstr>System</vt:lpstr>
      <vt:lpstr>Informatica 16x9</vt:lpstr>
      <vt:lpstr>Esame 20/06/2023</vt:lpstr>
      <vt:lpstr>Modello del sistema</vt:lpstr>
      <vt:lpstr>Protocollo di comunicazione</vt:lpstr>
      <vt:lpstr>Pseudocodice del nodo A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Esame 20/06/2023</dc:title>
  <dc:creator>LEONARDO SOLE</dc:creator>
  <cp:lastModifiedBy>LEONARDO SOLE</cp:lastModifiedBy>
  <cp:revision>1</cp:revision>
  <dcterms:created xsi:type="dcterms:W3CDTF">2023-06-19T16:02:43Z</dcterms:created>
  <dcterms:modified xsi:type="dcterms:W3CDTF">2023-06-19T16:23:02Z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2ad0b24d-6422-44b0-b3de-abb3a9e8c81a_Enabled">
    <vt:lpwstr>true</vt:lpwstr>
  </property>
  <property fmtid="{D5CDD505-2E9C-101B-9397-08002B2CF9AE}" pid="9" name="MSIP_Label_2ad0b24d-6422-44b0-b3de-abb3a9e8c81a_SetDate">
    <vt:lpwstr>2023-06-19T16:22:41Z</vt:lpwstr>
  </property>
  <property fmtid="{D5CDD505-2E9C-101B-9397-08002B2CF9AE}" pid="10" name="MSIP_Label_2ad0b24d-6422-44b0-b3de-abb3a9e8c81a_Method">
    <vt:lpwstr>Standard</vt:lpwstr>
  </property>
  <property fmtid="{D5CDD505-2E9C-101B-9397-08002B2CF9AE}" pid="11" name="MSIP_Label_2ad0b24d-6422-44b0-b3de-abb3a9e8c81a_Name">
    <vt:lpwstr>defa4170-0d19-0005-0004-bc88714345d2</vt:lpwstr>
  </property>
  <property fmtid="{D5CDD505-2E9C-101B-9397-08002B2CF9AE}" pid="12" name="MSIP_Label_2ad0b24d-6422-44b0-b3de-abb3a9e8c81a_SiteId">
    <vt:lpwstr>2fcfe26a-bb62-46b0-b1e3-28f9da0c45fd</vt:lpwstr>
  </property>
  <property fmtid="{D5CDD505-2E9C-101B-9397-08002B2CF9AE}" pid="13" name="MSIP_Label_2ad0b24d-6422-44b0-b3de-abb3a9e8c81a_ActionId">
    <vt:lpwstr>00d04f37-95d6-498d-9661-d5956253cffc</vt:lpwstr>
  </property>
  <property fmtid="{D5CDD505-2E9C-101B-9397-08002B2CF9AE}" pid="14" name="MSIP_Label_2ad0b24d-6422-44b0-b3de-abb3a9e8c81a_ContentBits">
    <vt:lpwstr>0</vt:lpwstr>
  </property>
</Properties>
</file>