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E199D0-2F01-4502-86AC-37735CE625BA}" v="41" dt="2025-04-13T18:57:00.385"/>
    <p1510:client id="{ACDA3A81-2A72-45B3-A675-91581F2FE8E6}" v="8" dt="2025-04-13T18:59:16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0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6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3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5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7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6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3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>
            <a:extLst>
              <a:ext uri="{FF2B5EF4-FFF2-40B4-BE49-F238E27FC236}">
                <a16:creationId xmlns:a16="http://schemas.microsoft.com/office/drawing/2014/main" id="{C31B8E19-7D88-BAC5-CB04-1D77174A0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5162" y="1720611"/>
            <a:ext cx="4900034" cy="3449497"/>
          </a:xfrm>
        </p:spPr>
        <p:txBody>
          <a:bodyPr anchor="ctr">
            <a:normAutofit/>
          </a:bodyPr>
          <a:lstStyle/>
          <a:p>
            <a:pPr algn="r"/>
            <a:r>
              <a:rPr lang="ru-RU" b="0" dirty="0">
                <a:ea typeface="+mj-lt"/>
                <a:cs typeface="+mj-lt"/>
              </a:rPr>
              <a:t>Проект: Туристическое бюро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3787" y="1746541"/>
            <a:ext cx="3319999" cy="3386121"/>
          </a:xfrm>
        </p:spPr>
        <p:txBody>
          <a:bodyPr anchor="ctr">
            <a:normAutofit/>
          </a:bodyPr>
          <a:lstStyle/>
          <a:p>
            <a:pPr algn="l"/>
            <a:r>
              <a:rPr lang="ru-RU" dirty="0">
                <a:ea typeface="+mn-lt"/>
                <a:cs typeface="+mn-lt"/>
              </a:rPr>
              <a:t>Консольное приложение на C++ с </a:t>
            </a:r>
            <a:r>
              <a:rPr lang="ru-RU" dirty="0" err="1">
                <a:ea typeface="+mn-lt"/>
                <a:cs typeface="+mn-lt"/>
              </a:rPr>
              <a:t>SQLite</a:t>
            </a:r>
            <a:br>
              <a:rPr lang="ru-RU" dirty="0">
                <a:ea typeface="+mn-lt"/>
                <a:cs typeface="+mn-lt"/>
              </a:rPr>
            </a:br>
            <a:r>
              <a:rPr lang="ru-RU" dirty="0"/>
              <a:t>Лабораторная работа 4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Авторы: Алексей Концевенко</a:t>
            </a:r>
          </a:p>
          <a:p>
            <a:pPr algn="l"/>
            <a:r>
              <a:rPr lang="ru-RU" dirty="0"/>
              <a:t>Тимофей </a:t>
            </a:r>
            <a:r>
              <a:rPr lang="ru-RU" dirty="0" err="1"/>
              <a:t>Карватский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11AB6-15A0-E90A-755A-9B0BFBBE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ea typeface="+mj-lt"/>
                <a:cs typeface="+mj-lt"/>
              </a:rPr>
              <a:t>Результаты и возможные улучшения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1AF7C-AD1D-C019-2C65-3D2EBCE78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Разработано полнофункциональное приложение для туристического бюро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Использованы реальные подходы к организации проектов (архитектура, документация)</a:t>
            </a:r>
            <a:endParaRPr lang="ru-RU" dirty="0"/>
          </a:p>
          <a:p>
            <a:pPr marL="0" indent="0">
              <a:buNone/>
            </a:pPr>
            <a:r>
              <a:rPr lang="ru-RU" b="1" dirty="0">
                <a:ea typeface="+mn-lt"/>
                <a:cs typeface="+mn-lt"/>
              </a:rPr>
              <a:t>Перспективы:</a:t>
            </a:r>
            <a:endParaRPr lang="ru-RU" b="1" dirty="0"/>
          </a:p>
          <a:p>
            <a:r>
              <a:rPr lang="ru-RU" dirty="0">
                <a:ea typeface="+mn-lt"/>
                <a:cs typeface="+mn-lt"/>
              </a:rPr>
              <a:t>Веб-интерфейс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REST API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Расширенная роль пользователей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942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20F4C-13E8-D8F4-058D-02EF46BD7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lang="ru-RU" b="0" dirty="0">
                <a:ea typeface="+mj-lt"/>
                <a:cs typeface="+mj-lt"/>
              </a:rPr>
              <a:t>О проекте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CA505F-2F38-AF6A-856B-F94A85058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800">
                <a:ea typeface="+mn-lt"/>
                <a:cs typeface="+mn-lt"/>
              </a:rPr>
              <a:t>Консольное приложение для управления данными туристического бюро</a:t>
            </a:r>
            <a:endParaRPr lang="ru-RU" sz="1800"/>
          </a:p>
          <a:p>
            <a:r>
              <a:rPr lang="ru-RU" sz="1800">
                <a:ea typeface="+mn-lt"/>
                <a:cs typeface="+mn-lt"/>
              </a:rPr>
              <a:t>Включает авторизацию, работу с маршрутам, автобусами, экипажами и рейсами</a:t>
            </a:r>
            <a:endParaRPr lang="ru-RU" sz="1800"/>
          </a:p>
          <a:p>
            <a:r>
              <a:rPr lang="ru-RU" sz="1800">
                <a:ea typeface="+mn-lt"/>
                <a:cs typeface="+mn-lt"/>
              </a:rPr>
              <a:t>Хранение данных в SQLite</a:t>
            </a:r>
            <a:endParaRPr lang="ru-RU" sz="1800"/>
          </a:p>
          <a:p>
            <a:r>
              <a:rPr lang="ru-RU" sz="1800">
                <a:ea typeface="+mn-lt"/>
                <a:cs typeface="+mn-lt"/>
              </a:rPr>
              <a:t>Реализованы CRUD-операции, аналитические SQL-запросы, хранение изображений</a:t>
            </a:r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379782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D1D22E-5996-E45B-92B2-659F701A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609C5-D73D-E524-ABBD-3A2BD0DCC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39"/>
            <a:ext cx="3977640" cy="5719640"/>
          </a:xfrm>
        </p:spPr>
        <p:txBody>
          <a:bodyPr anchor="t">
            <a:normAutofit/>
          </a:bodyPr>
          <a:lstStyle/>
          <a:p>
            <a:r>
              <a:rPr lang="ru-RU" b="0" dirty="0">
                <a:ea typeface="+mj-lt"/>
                <a:cs typeface="+mj-lt"/>
              </a:rPr>
              <a:t>Функциональные возможности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02A1E-18F3-7B51-D97A-C3DB1B8E3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542" y="548639"/>
            <a:ext cx="6189780" cy="58613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Добавление, изменение, удаление и просмотр: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Автобусов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Маршрутов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Экипажей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Выполненных рейсов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Авторизация и доступ по ролям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Отчёты по запросам: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Доход экипажей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Наиболее прибыльные маршруты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Статистика по автобусам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929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D27876-614E-CCD5-5142-A650DBF0B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снимок экрана, диаграмма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1E63596C-F8F2-2EA7-8027-A19A40A5D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365" y="360580"/>
            <a:ext cx="8035304" cy="611982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84888-0FCB-DBA8-2F7F-DB7A4B45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65" y="5712630"/>
            <a:ext cx="8203720" cy="7321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Схема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60013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9AC42-E488-614C-4B2A-C388F478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Распределение задач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1E05D8A-46B1-F37E-D89C-C3A25F031F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610151"/>
              </p:ext>
            </p:extLst>
          </p:nvPr>
        </p:nvGraphicFramePr>
        <p:xfrm>
          <a:off x="1058333" y="1820333"/>
          <a:ext cx="10293899" cy="4487903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853973">
                  <a:extLst>
                    <a:ext uri="{9D8B030D-6E8A-4147-A177-3AD203B41FA5}">
                      <a16:colId xmlns:a16="http://schemas.microsoft.com/office/drawing/2014/main" val="2652608858"/>
                    </a:ext>
                  </a:extLst>
                </a:gridCol>
                <a:gridCol w="7439926">
                  <a:extLst>
                    <a:ext uri="{9D8B030D-6E8A-4147-A177-3AD203B41FA5}">
                      <a16:colId xmlns:a16="http://schemas.microsoft.com/office/drawing/2014/main" val="2590836560"/>
                    </a:ext>
                  </a:extLst>
                </a:gridCol>
              </a:tblGrid>
              <a:tr h="688931">
                <a:tc>
                  <a:txBody>
                    <a:bodyPr/>
                    <a:lstStyle/>
                    <a:p>
                      <a:r>
                        <a:rPr lang="ru-RU" sz="3200" dirty="0"/>
                        <a:t>Участник</a:t>
                      </a:r>
                    </a:p>
                  </a:txBody>
                  <a:tcPr marL="161665" marR="161665" marT="80833" marB="80833" anchor="ctr"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Задачи</a:t>
                      </a:r>
                    </a:p>
                  </a:txBody>
                  <a:tcPr marL="161665" marR="161665" marT="80833" marB="80833" anchor="ctr"/>
                </a:tc>
                <a:extLst>
                  <a:ext uri="{0D108BD9-81ED-4DB2-BD59-A6C34878D82A}">
                    <a16:rowId xmlns:a16="http://schemas.microsoft.com/office/drawing/2014/main" val="3130370715"/>
                  </a:ext>
                </a:extLst>
              </a:tr>
              <a:tr h="1657375">
                <a:tc>
                  <a:txBody>
                    <a:bodyPr/>
                    <a:lstStyle/>
                    <a:p>
                      <a:r>
                        <a:rPr lang="ru-RU" sz="3200" dirty="0"/>
                        <a:t>Алексей</a:t>
                      </a:r>
                    </a:p>
                  </a:txBody>
                  <a:tcPr marL="161665" marR="161665" marT="80833" marB="80833" anchor="ctr"/>
                </a:tc>
                <a:tc>
                  <a:txBody>
                    <a:bodyPr/>
                    <a:lstStyle/>
                    <a:p>
                      <a:r>
                        <a:rPr lang="ru-RU" sz="3200"/>
                        <a:t>Архитектура проекта, </a:t>
                      </a:r>
                      <a:r>
                        <a:rPr lang="ru-RU" sz="3200" err="1"/>
                        <a:t>GitHub</a:t>
                      </a:r>
                      <a:r>
                        <a:rPr lang="ru-RU" sz="3200" dirty="0"/>
                        <a:t> </a:t>
                      </a:r>
                      <a:r>
                        <a:rPr lang="ru-RU" sz="3200" err="1"/>
                        <a:t>Pages</a:t>
                      </a:r>
                      <a:r>
                        <a:rPr lang="ru-RU" sz="3200"/>
                        <a:t>, </a:t>
                      </a:r>
                      <a:r>
                        <a:rPr lang="ru-RU" sz="3200" err="1"/>
                        <a:t>Wiki</a:t>
                      </a:r>
                      <a:r>
                        <a:rPr lang="ru-RU" sz="3200"/>
                        <a:t>, </a:t>
                      </a:r>
                      <a:r>
                        <a:rPr lang="ru-RU" sz="3200" err="1"/>
                        <a:t>Readme</a:t>
                      </a:r>
                      <a:r>
                        <a:rPr lang="ru-RU" sz="3200"/>
                        <a:t>, планирование, диаграммы</a:t>
                      </a:r>
                    </a:p>
                  </a:txBody>
                  <a:tcPr marL="161665" marR="161665" marT="80833" marB="80833" anchor="ctr"/>
                </a:tc>
                <a:extLst>
                  <a:ext uri="{0D108BD9-81ED-4DB2-BD59-A6C34878D82A}">
                    <a16:rowId xmlns:a16="http://schemas.microsoft.com/office/drawing/2014/main" val="3527068627"/>
                  </a:ext>
                </a:extLst>
              </a:tr>
              <a:tr h="2141597">
                <a:tc>
                  <a:txBody>
                    <a:bodyPr/>
                    <a:lstStyle/>
                    <a:p>
                      <a:r>
                        <a:rPr lang="ru-RU" sz="3200" dirty="0"/>
                        <a:t>Тимофей</a:t>
                      </a:r>
                    </a:p>
                  </a:txBody>
                  <a:tcPr marL="161665" marR="161665" marT="80833" marB="80833"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af-ZA" sz="3200" b="0" u="none" strike="noStrike" noProof="0"/>
                        <a:t>SQL-</a:t>
                      </a:r>
                      <a:r>
                        <a:rPr lang="af-ZA" sz="3200" b="0" u="none" strike="noStrike" noProof="0" err="1"/>
                        <a:t>запросы</a:t>
                      </a:r>
                      <a:r>
                        <a:rPr lang="af-ZA" sz="3200" b="0" u="none" strike="noStrike" noProof="0"/>
                        <a:t> и </a:t>
                      </a:r>
                      <a:r>
                        <a:rPr lang="af-ZA" sz="3200" b="0" u="none" strike="noStrike" noProof="0" err="1"/>
                        <a:t>аналитика</a:t>
                      </a:r>
                      <a:r>
                        <a:rPr lang="af-ZA" sz="3200" b="0" u="none" strike="noStrike" noProof="0"/>
                        <a:t>, </a:t>
                      </a:r>
                      <a:r>
                        <a:rPr lang="af-ZA" sz="3200" b="0" u="none" strike="noStrike" noProof="0" err="1"/>
                        <a:t>тестирование</a:t>
                      </a:r>
                      <a:r>
                        <a:rPr lang="af-ZA" sz="3200" b="0" u="none" strike="noStrike" noProof="0"/>
                        <a:t>, </a:t>
                      </a:r>
                      <a:r>
                        <a:rPr lang="af-ZA" sz="3200" b="0" u="none" strike="noStrike" noProof="0" err="1"/>
                        <a:t>проектирование</a:t>
                      </a:r>
                      <a:r>
                        <a:rPr lang="af-ZA" sz="3200" b="0" u="none" strike="noStrike" noProof="0"/>
                        <a:t> БД и </a:t>
                      </a:r>
                      <a:r>
                        <a:rPr lang="af-ZA" sz="3200" b="0" u="none" strike="noStrike" noProof="0" err="1"/>
                        <a:t>приложения</a:t>
                      </a:r>
                      <a:endParaRPr lang="ru-RU" sz="2100" err="1"/>
                    </a:p>
                  </a:txBody>
                  <a:tcPr marL="161665" marR="161665" marT="80833" marB="80833" anchor="ctr"/>
                </a:tc>
                <a:extLst>
                  <a:ext uri="{0D108BD9-81ED-4DB2-BD59-A6C34878D82A}">
                    <a16:rowId xmlns:a16="http://schemas.microsoft.com/office/drawing/2014/main" val="3941462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390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DDD1D22E-5996-E45B-92B2-659F701A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64CFB8-9A4E-DE32-14BC-764D7C6D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39"/>
            <a:ext cx="3977640" cy="5719640"/>
          </a:xfrm>
        </p:spPr>
        <p:txBody>
          <a:bodyPr anchor="t">
            <a:normAutofit/>
          </a:bodyPr>
          <a:lstStyle/>
          <a:p>
            <a:r>
              <a:rPr lang="ru-RU" b="0" dirty="0">
                <a:ea typeface="+mj-lt"/>
                <a:cs typeface="+mj-lt"/>
              </a:rPr>
              <a:t>Организация репозитория</a:t>
            </a:r>
            <a:endParaRPr lang="ru-RU" dirty="0">
              <a:ea typeface="+mj-lt"/>
              <a:cs typeface="+mj-lt"/>
            </a:endParaRP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5E4B13A5-36E6-3CA6-91CD-4DF640D6B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542" y="548639"/>
            <a:ext cx="6189780" cy="58613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b="1" dirty="0">
                <a:ea typeface="+mn-lt"/>
                <a:cs typeface="+mn-lt"/>
              </a:rPr>
              <a:t> Структура проекта:</a:t>
            </a:r>
            <a:endParaRPr lang="ru-RU" dirty="0"/>
          </a:p>
          <a:p>
            <a:pPr marL="0" indent="0">
              <a:lnSpc>
                <a:spcPct val="110000"/>
              </a:lnSpc>
              <a:buNone/>
            </a:pPr>
            <a:endParaRPr lang="ru-RU">
              <a:latin typeface="Consolas"/>
            </a:endParaRPr>
          </a:p>
          <a:p>
            <a:pPr>
              <a:lnSpc>
                <a:spcPct val="110000"/>
              </a:lnSpc>
            </a:pPr>
            <a:r>
              <a:rPr lang="ru-RU" dirty="0">
                <a:latin typeface="Consolas"/>
              </a:rPr>
              <a:t>📁 bin       // исполняемые файлы
📁 </a:t>
            </a:r>
            <a:r>
              <a:rPr lang="ru-RU" dirty="0" err="1">
                <a:latin typeface="Consolas"/>
              </a:rPr>
              <a:t>build</a:t>
            </a:r>
            <a:r>
              <a:rPr lang="ru-RU" dirty="0">
                <a:latin typeface="Consolas"/>
              </a:rPr>
              <a:t>     // артефакты сборки
📁 </a:t>
            </a:r>
            <a:r>
              <a:rPr lang="ru-RU" dirty="0" err="1">
                <a:latin typeface="Consolas"/>
              </a:rPr>
              <a:t>includes</a:t>
            </a:r>
            <a:r>
              <a:rPr lang="ru-RU" dirty="0">
                <a:latin typeface="Consolas"/>
              </a:rPr>
              <a:t>  // заголовочные файлы
📁 </a:t>
            </a:r>
            <a:r>
              <a:rPr lang="ru-RU" dirty="0" err="1">
                <a:latin typeface="Consolas"/>
              </a:rPr>
              <a:t>src</a:t>
            </a:r>
            <a:r>
              <a:rPr lang="ru-RU" dirty="0">
                <a:latin typeface="Consolas"/>
              </a:rPr>
              <a:t>       // исходный код
📁 </a:t>
            </a:r>
            <a:r>
              <a:rPr lang="ru-RU" dirty="0" err="1">
                <a:latin typeface="Consolas"/>
              </a:rPr>
              <a:t>docs</a:t>
            </a:r>
            <a:r>
              <a:rPr lang="ru-RU" dirty="0">
                <a:latin typeface="Consolas"/>
              </a:rPr>
              <a:t>      // документация и материалы для </a:t>
            </a:r>
            <a:r>
              <a:rPr lang="ru-RU" dirty="0" err="1">
                <a:latin typeface="Consolas"/>
              </a:rPr>
              <a:t>GitHub</a:t>
            </a:r>
            <a:r>
              <a:rPr lang="ru-RU" dirty="0">
                <a:latin typeface="Consolas"/>
              </a:rPr>
              <a:t> </a:t>
            </a:r>
            <a:r>
              <a:rPr lang="ru-RU" dirty="0" err="1">
                <a:latin typeface="Consolas"/>
              </a:rPr>
              <a:t>Pages</a:t>
            </a:r>
            <a:r>
              <a:rPr lang="ru-RU" dirty="0">
                <a:latin typeface="Consolas"/>
              </a:rPr>
              <a:t>
📁 .</a:t>
            </a:r>
            <a:r>
              <a:rPr lang="ru-RU" dirty="0" err="1">
                <a:latin typeface="Consolas"/>
              </a:rPr>
              <a:t>github</a:t>
            </a:r>
            <a:r>
              <a:rPr lang="ru-RU" dirty="0">
                <a:latin typeface="Consolas"/>
              </a:rPr>
              <a:t>   // </a:t>
            </a:r>
            <a:r>
              <a:rPr lang="ru-RU" dirty="0" err="1">
                <a:latin typeface="Consolas"/>
              </a:rPr>
              <a:t>Actions</a:t>
            </a:r>
            <a:r>
              <a:rPr lang="ru-RU" dirty="0">
                <a:latin typeface="Consolas"/>
              </a:rPr>
              <a:t> и </a:t>
            </a:r>
            <a:r>
              <a:rPr lang="ru-RU" dirty="0" err="1">
                <a:latin typeface="Consolas"/>
              </a:rPr>
              <a:t>workflows</a:t>
            </a:r>
            <a:r>
              <a:rPr lang="ru-RU" dirty="0">
                <a:latin typeface="Consolas"/>
              </a:rPr>
              <a:t>
</a:t>
            </a:r>
            <a:endParaRPr lang="ru-RU" dirty="0"/>
          </a:p>
          <a:p>
            <a:pPr>
              <a:lnSpc>
                <a:spcPct val="110000"/>
              </a:lnSpc>
            </a:pPr>
            <a:r>
              <a:rPr lang="ru-RU" dirty="0">
                <a:ea typeface="+mn-lt"/>
                <a:cs typeface="+mn-lt"/>
              </a:rPr>
              <a:t>Используется </a:t>
            </a:r>
            <a:r>
              <a:rPr lang="ru-RU" dirty="0" err="1">
                <a:ea typeface="+mn-lt"/>
                <a:cs typeface="+mn-lt"/>
              </a:rPr>
              <a:t>Makefile</a:t>
            </a:r>
            <a:r>
              <a:rPr lang="ru-RU" dirty="0">
                <a:ea typeface="+mn-lt"/>
                <a:cs typeface="+mn-lt"/>
              </a:rPr>
              <a:t> для сборки</a:t>
            </a:r>
            <a:endParaRPr lang="ru-RU" dirty="0"/>
          </a:p>
          <a:p>
            <a:pPr>
              <a:lnSpc>
                <a:spcPct val="110000"/>
              </a:lnSpc>
            </a:pPr>
            <a:r>
              <a:rPr lang="ru-RU" dirty="0">
                <a:ea typeface="+mn-lt"/>
                <a:cs typeface="+mn-lt"/>
              </a:rPr>
              <a:t>Отдельные ветки: </a:t>
            </a:r>
            <a:r>
              <a:rPr lang="ru-RU" dirty="0" err="1">
                <a:latin typeface="Consolas"/>
              </a:rPr>
              <a:t>dev</a:t>
            </a:r>
            <a:r>
              <a:rPr lang="ru-RU" dirty="0">
                <a:ea typeface="+mn-lt"/>
                <a:cs typeface="+mn-lt"/>
              </a:rPr>
              <a:t> → </a:t>
            </a:r>
            <a:r>
              <a:rPr lang="ru-RU" dirty="0" err="1">
                <a:latin typeface="Consolas"/>
              </a:rPr>
              <a:t>main</a:t>
            </a:r>
            <a:r>
              <a:rPr lang="ru-RU" dirty="0">
                <a:ea typeface="+mn-lt"/>
                <a:cs typeface="+mn-lt"/>
              </a:rPr>
              <a:t> через Pull </a:t>
            </a:r>
            <a:r>
              <a:rPr lang="ru-RU" dirty="0" err="1">
                <a:ea typeface="+mn-lt"/>
                <a:cs typeface="+mn-lt"/>
              </a:rPr>
              <a:t>Request</a:t>
            </a:r>
            <a:endParaRPr lang="ru-RU" dirty="0" err="1"/>
          </a:p>
          <a:p>
            <a:pPr>
              <a:lnSpc>
                <a:spcPct val="110000"/>
              </a:lnSpc>
            </a:pPr>
            <a:r>
              <a:rPr lang="ru-RU" dirty="0" err="1">
                <a:ea typeface="+mn-lt"/>
                <a:cs typeface="+mn-lt"/>
              </a:rPr>
              <a:t>Wiki</a:t>
            </a:r>
            <a:r>
              <a:rPr lang="ru-RU" dirty="0">
                <a:ea typeface="+mn-lt"/>
                <a:cs typeface="+mn-lt"/>
              </a:rPr>
              <a:t> и README оформлены в </a:t>
            </a:r>
            <a:r>
              <a:rPr lang="ru-RU" dirty="0" err="1">
                <a:ea typeface="+mn-lt"/>
                <a:cs typeface="+mn-lt"/>
              </a:rPr>
              <a:t>Markdown</a:t>
            </a:r>
            <a:endParaRPr lang="ru-RU" dirty="0" err="1"/>
          </a:p>
          <a:p>
            <a:pPr>
              <a:lnSpc>
                <a:spcPct val="110000"/>
              </a:lnSpc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31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49511223-F73D-772B-6D44-F64267F3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008A3A5-CFEE-6C46-1790-319CDA5C6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E00DE-C15F-C884-FBF9-03C10A5A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396999"/>
            <a:ext cx="2786388" cy="2032001"/>
          </a:xfrm>
        </p:spPr>
        <p:txBody>
          <a:bodyPr anchor="t">
            <a:normAutofit/>
          </a:bodyPr>
          <a:lstStyle/>
          <a:p>
            <a:r>
              <a:rPr lang="ru-RU" sz="2800" b="0">
                <a:ea typeface="+mj-lt"/>
                <a:cs typeface="+mj-lt"/>
              </a:rPr>
              <a:t>Использованные технологии</a:t>
            </a:r>
            <a:endParaRPr lang="ru-RU" sz="28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08E503-3B02-BEEB-62B6-9927915F5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408" y="1483360"/>
            <a:ext cx="7013171" cy="443009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400">
                <a:ea typeface="+mn-lt"/>
                <a:cs typeface="+mn-lt"/>
              </a:rPr>
              <a:t> Технологический стек</a:t>
            </a:r>
            <a:endParaRPr lang="ru-RU" sz="2400"/>
          </a:p>
          <a:p>
            <a:pPr>
              <a:lnSpc>
                <a:spcPct val="110000"/>
              </a:lnSpc>
            </a:pPr>
            <a:r>
              <a:rPr lang="ru-RU" sz="2400">
                <a:ea typeface="+mn-lt"/>
                <a:cs typeface="+mn-lt"/>
              </a:rPr>
              <a:t>Язык: </a:t>
            </a:r>
            <a:r>
              <a:rPr lang="ru-RU" sz="2400" b="1">
                <a:ea typeface="+mn-lt"/>
                <a:cs typeface="+mn-lt"/>
              </a:rPr>
              <a:t>C++</a:t>
            </a:r>
            <a:endParaRPr lang="ru-RU" sz="2400"/>
          </a:p>
          <a:p>
            <a:pPr>
              <a:lnSpc>
                <a:spcPct val="110000"/>
              </a:lnSpc>
            </a:pPr>
            <a:r>
              <a:rPr lang="ru-RU" sz="2400">
                <a:ea typeface="+mn-lt"/>
                <a:cs typeface="+mn-lt"/>
              </a:rPr>
              <a:t>База данных: </a:t>
            </a:r>
            <a:r>
              <a:rPr lang="ru-RU" sz="2400" b="1">
                <a:ea typeface="+mn-lt"/>
                <a:cs typeface="+mn-lt"/>
              </a:rPr>
              <a:t>SQLite</a:t>
            </a:r>
            <a:endParaRPr lang="ru-RU" sz="2400"/>
          </a:p>
          <a:p>
            <a:pPr>
              <a:lnSpc>
                <a:spcPct val="110000"/>
              </a:lnSpc>
            </a:pPr>
            <a:r>
              <a:rPr lang="ru-RU" sz="2400">
                <a:ea typeface="+mn-lt"/>
                <a:cs typeface="+mn-lt"/>
              </a:rPr>
              <a:t>Инструменты:</a:t>
            </a:r>
            <a:endParaRPr lang="ru-RU" sz="2400"/>
          </a:p>
          <a:p>
            <a:pPr lvl="1">
              <a:lnSpc>
                <a:spcPct val="110000"/>
              </a:lnSpc>
            </a:pPr>
            <a:r>
              <a:rPr lang="ru-RU" sz="2400" b="1">
                <a:ea typeface="+mn-lt"/>
                <a:cs typeface="+mn-lt"/>
              </a:rPr>
              <a:t>Makefile</a:t>
            </a:r>
            <a:endParaRPr lang="ru-RU" sz="2400"/>
          </a:p>
          <a:p>
            <a:pPr lvl="1">
              <a:lnSpc>
                <a:spcPct val="110000"/>
              </a:lnSpc>
            </a:pPr>
            <a:r>
              <a:rPr lang="ru-RU" sz="2400" b="1">
                <a:ea typeface="+mn-lt"/>
                <a:cs typeface="+mn-lt"/>
              </a:rPr>
              <a:t>DB Browser for SQLite</a:t>
            </a:r>
            <a:endParaRPr lang="ru-RU" sz="2400"/>
          </a:p>
          <a:p>
            <a:pPr lvl="1">
              <a:lnSpc>
                <a:spcPct val="110000"/>
              </a:lnSpc>
            </a:pPr>
            <a:r>
              <a:rPr lang="ru-RU" sz="2400" b="1">
                <a:ea typeface="+mn-lt"/>
                <a:cs typeface="+mn-lt"/>
              </a:rPr>
              <a:t>Git + GitHub Projects</a:t>
            </a:r>
            <a:endParaRPr lang="ru-RU" sz="2400"/>
          </a:p>
          <a:p>
            <a:pPr lvl="1">
              <a:lnSpc>
                <a:spcPct val="110000"/>
              </a:lnSpc>
            </a:pPr>
            <a:r>
              <a:rPr lang="ru-RU" sz="2400" b="1">
                <a:ea typeface="+mn-lt"/>
                <a:cs typeface="+mn-lt"/>
              </a:rPr>
              <a:t>GitHub Wiki / Pages</a:t>
            </a:r>
            <a:endParaRPr lang="ru-RU" sz="2400"/>
          </a:p>
          <a:p>
            <a:pPr lvl="1">
              <a:lnSpc>
                <a:spcPct val="110000"/>
              </a:lnSpc>
            </a:pPr>
            <a:r>
              <a:rPr lang="ru-RU" sz="2400" b="1">
                <a:ea typeface="+mn-lt"/>
                <a:cs typeface="+mn-lt"/>
              </a:rPr>
              <a:t>diagrams.net</a:t>
            </a:r>
            <a:r>
              <a:rPr lang="ru-RU" sz="2400">
                <a:ea typeface="+mn-lt"/>
                <a:cs typeface="+mn-lt"/>
              </a:rPr>
              <a:t> — диаграммы</a:t>
            </a:r>
            <a:endParaRPr lang="ru-RU" sz="2400"/>
          </a:p>
          <a:p>
            <a:pPr>
              <a:lnSpc>
                <a:spcPct val="110000"/>
              </a:lnSpc>
            </a:pP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96051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CB437-3301-C2F2-1EF9-F75FB58D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lang="ru-RU" b="0" dirty="0" err="1">
                <a:ea typeface="+mj-lt"/>
                <a:cs typeface="+mj-lt"/>
              </a:rPr>
              <a:t>GitHub</a:t>
            </a:r>
            <a:r>
              <a:rPr lang="ru-RU" b="0" dirty="0">
                <a:ea typeface="+mj-lt"/>
                <a:cs typeface="+mj-lt"/>
              </a:rPr>
              <a:t> </a:t>
            </a:r>
            <a:r>
              <a:rPr lang="ru-RU" b="0" dirty="0" err="1">
                <a:ea typeface="+mj-lt"/>
                <a:cs typeface="+mj-lt"/>
              </a:rPr>
              <a:t>Pages</a:t>
            </a:r>
            <a:r>
              <a:rPr lang="ru-RU" b="0" dirty="0">
                <a:ea typeface="+mj-lt"/>
                <a:cs typeface="+mj-lt"/>
              </a:rPr>
              <a:t> и документация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C7D7BC-5ADB-C658-B952-7F4E7C7E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sz="1800">
                <a:ea typeface="+mn-lt"/>
                <a:cs typeface="+mn-lt"/>
              </a:rPr>
              <a:t>   Документация и GitHub Pages</a:t>
            </a:r>
            <a:endParaRPr lang="ru-RU" sz="1800"/>
          </a:p>
          <a:p>
            <a:pPr marL="0" indent="0">
              <a:buNone/>
            </a:pPr>
            <a:r>
              <a:rPr lang="ru-RU" sz="1800" b="1">
                <a:ea typeface="+mn-lt"/>
                <a:cs typeface="+mn-lt"/>
              </a:rPr>
              <a:t>       Содержание:</a:t>
            </a:r>
            <a:endParaRPr lang="ru-RU" sz="1800"/>
          </a:p>
          <a:p>
            <a:r>
              <a:rPr lang="ru-RU" sz="1800">
                <a:ea typeface="+mn-lt"/>
                <a:cs typeface="+mn-lt"/>
              </a:rPr>
              <a:t>Оформлена Wiki с:</a:t>
            </a:r>
            <a:endParaRPr lang="ru-RU" sz="1800"/>
          </a:p>
          <a:p>
            <a:pPr lvl="1"/>
            <a:r>
              <a:rPr lang="ru-RU" dirty="0">
                <a:ea typeface="+mn-lt"/>
                <a:cs typeface="+mn-lt"/>
              </a:rPr>
              <a:t>Диаграммами UML (</a:t>
            </a:r>
            <a:r>
              <a:rPr lang="ru-RU" dirty="0" err="1">
                <a:ea typeface="+mn-lt"/>
                <a:cs typeface="+mn-lt"/>
              </a:rPr>
              <a:t>use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case</a:t>
            </a:r>
            <a:r>
              <a:rPr lang="ru-RU" dirty="0">
                <a:ea typeface="+mn-lt"/>
                <a:cs typeface="+mn-lt"/>
              </a:rPr>
              <a:t>, классов, компонентов и др.)</a:t>
            </a:r>
            <a:endParaRPr lang="ru-RU" dirty="0"/>
          </a:p>
          <a:p>
            <a:pPr lvl="1"/>
            <a:r>
              <a:rPr lang="ru-RU" dirty="0">
                <a:ea typeface="+mn-lt"/>
                <a:cs typeface="+mn-lt"/>
              </a:rPr>
              <a:t>Сценариями, спецификацией и глоссарием</a:t>
            </a:r>
            <a:endParaRPr lang="ru-RU" dirty="0"/>
          </a:p>
          <a:p>
            <a:r>
              <a:rPr lang="ru-RU" sz="1800">
                <a:ea typeface="+mn-lt"/>
                <a:cs typeface="+mn-lt"/>
              </a:rPr>
              <a:t>Создан отдельный сайт GitHub Pages со структурой Wiki</a:t>
            </a:r>
            <a:endParaRPr lang="ru-RU" sz="1800"/>
          </a:p>
          <a:p>
            <a:r>
              <a:rPr lang="ru-RU" sz="1800">
                <a:ea typeface="+mn-lt"/>
                <a:cs typeface="+mn-lt"/>
              </a:rPr>
              <a:t>Добавлена страница с учебными репозиториями GitHub Pages</a:t>
            </a:r>
            <a:endParaRPr lang="ru-RU" sz="1800"/>
          </a:p>
          <a:p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76503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3865200-7153-B509-CE27-08E98D692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CB5C4-6F4B-376C-720B-599507E3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0185" y="1513491"/>
            <a:ext cx="3271345" cy="24684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Демонстрация функционала</a:t>
            </a:r>
          </a:p>
        </p:txBody>
      </p:sp>
      <p:pic>
        <p:nvPicPr>
          <p:cNvPr id="7" name="Рисунок 6" descr="Изображение выглядит как текст, снимок экрана, Шрифт, докумен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7B6CFAA3-7D24-8B2C-A8D9-7CEBEC3FA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10" y="438953"/>
            <a:ext cx="3795859" cy="2889228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документ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122E9107-88EB-37E0-3E59-1070F0B2A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320" y="441691"/>
            <a:ext cx="3876897" cy="2886507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документ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529AEAF4-85E5-82B9-8254-988AA67BE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40" y="3423636"/>
            <a:ext cx="3796328" cy="2995412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документ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A2C16891-2EE1-7A3F-9391-E04FF102E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323" y="3423635"/>
            <a:ext cx="3880994" cy="299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1285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VanillaVTI</vt:lpstr>
      <vt:lpstr>Проект: Туристическое бюро</vt:lpstr>
      <vt:lpstr>О проекте</vt:lpstr>
      <vt:lpstr>Функциональные возможности</vt:lpstr>
      <vt:lpstr>Схема базы данных</vt:lpstr>
      <vt:lpstr>Распределение задач</vt:lpstr>
      <vt:lpstr>Организация репозитория</vt:lpstr>
      <vt:lpstr>Использованные технологии</vt:lpstr>
      <vt:lpstr>GitHub Pages и документация</vt:lpstr>
      <vt:lpstr>Демонстрация функционала</vt:lpstr>
      <vt:lpstr>Результаты и возможные улучшения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128</cp:revision>
  <dcterms:created xsi:type="dcterms:W3CDTF">2025-04-06T18:39:01Z</dcterms:created>
  <dcterms:modified xsi:type="dcterms:W3CDTF">2025-04-13T19:00:00Z</dcterms:modified>
</cp:coreProperties>
</file>