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257" r:id="rId3"/>
    <p:sldId id="264" r:id="rId4"/>
    <p:sldId id="269" r:id="rId5"/>
    <p:sldId id="258" r:id="rId6"/>
    <p:sldId id="259" r:id="rId7"/>
    <p:sldId id="263" r:id="rId8"/>
    <p:sldId id="261" r:id="rId9"/>
    <p:sldId id="262" r:id="rId10"/>
    <p:sldId id="260"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9"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6" r:id="rId50"/>
    <p:sldId id="307" r:id="rId51"/>
    <p:sldId id="308" r:id="rId52"/>
    <p:sldId id="309" r:id="rId53"/>
    <p:sldId id="310" r:id="rId54"/>
    <p:sldId id="311" r:id="rId55"/>
    <p:sldId id="319" r:id="rId56"/>
    <p:sldId id="316" r:id="rId57"/>
    <p:sldId id="317" r:id="rId58"/>
    <p:sldId id="318" r:id="rId59"/>
    <p:sldId id="314" r:id="rId60"/>
    <p:sldId id="321" r:id="rId61"/>
    <p:sldId id="315" r:id="rId62"/>
    <p:sldId id="320"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3" r:id="rId84"/>
    <p:sldId id="342" r:id="rId85"/>
    <p:sldId id="344" r:id="rId86"/>
    <p:sldId id="345" r:id="rId87"/>
    <p:sldId id="346" r:id="rId88"/>
    <p:sldId id="347" r:id="rId89"/>
    <p:sldId id="348" r:id="rId90"/>
    <p:sldId id="349" r:id="rId91"/>
    <p:sldId id="350" r:id="rId92"/>
    <p:sldId id="351" r:id="rId93"/>
    <p:sldId id="352" r:id="rId94"/>
    <p:sldId id="353" r:id="rId9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540" y="-102"/>
      </p:cViewPr>
      <p:guideLst>
        <p:guide orient="horz" pos="2160"/>
        <p:guide pos="2880"/>
      </p:guideLst>
    </p:cSldViewPr>
  </p:slideViewPr>
  <p:outlineViewPr>
    <p:cViewPr>
      <p:scale>
        <a:sx n="33" d="100"/>
        <a:sy n="33" d="100"/>
      </p:scale>
      <p:origin x="12" y="93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06C132-EEB0-4ACC-8520-FFB8E4934F7D}" type="datetimeFigureOut">
              <a:rPr lang="fr-FR" smtClean="0"/>
              <a:pPr/>
              <a:t>26/10/2015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9ED069-849B-418C-AF48-0CFD44C25E29}"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79ED069-849B-418C-AF48-0CFD44C25E29}" type="slidenum">
              <a:rPr lang="fr-FR" smtClean="0"/>
              <a:pPr/>
              <a:t>15</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67B85695-19DF-4D8A-98AC-4883413F79D1}" type="datetimeFigureOut">
              <a:rPr lang="fr-FR" smtClean="0"/>
              <a:pPr/>
              <a:t>26/10/2015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945DC5C-3D41-47BB-83BE-9E9CE3AEBEB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7B85695-19DF-4D8A-98AC-4883413F79D1}" type="datetimeFigureOut">
              <a:rPr lang="fr-FR" smtClean="0"/>
              <a:pPr/>
              <a:t>26/10/2015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945DC5C-3D41-47BB-83BE-9E9CE3AEBEB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7B85695-19DF-4D8A-98AC-4883413F79D1}" type="datetimeFigureOut">
              <a:rPr lang="fr-FR" smtClean="0"/>
              <a:pPr/>
              <a:t>26/10/2015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945DC5C-3D41-47BB-83BE-9E9CE3AEBEB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7B85695-19DF-4D8A-98AC-4883413F79D1}" type="datetimeFigureOut">
              <a:rPr lang="fr-FR" smtClean="0"/>
              <a:pPr/>
              <a:t>26/10/2015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945DC5C-3D41-47BB-83BE-9E9CE3AEBEB0}"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67B85695-19DF-4D8A-98AC-4883413F79D1}" type="datetimeFigureOut">
              <a:rPr lang="fr-FR" smtClean="0"/>
              <a:pPr/>
              <a:t>26/10/2015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945DC5C-3D41-47BB-83BE-9E9CE3AEBEB0}"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7B85695-19DF-4D8A-98AC-4883413F79D1}" type="datetimeFigureOut">
              <a:rPr lang="fr-FR" smtClean="0"/>
              <a:pPr/>
              <a:t>26/10/2015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945DC5C-3D41-47BB-83BE-9E9CE3AEBEB0}"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7B85695-19DF-4D8A-98AC-4883413F79D1}" type="datetimeFigureOut">
              <a:rPr lang="fr-FR" smtClean="0"/>
              <a:pPr/>
              <a:t>26/10/2015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945DC5C-3D41-47BB-83BE-9E9CE3AEBEB0}"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67B85695-19DF-4D8A-98AC-4883413F79D1}" type="datetimeFigureOut">
              <a:rPr lang="fr-FR" smtClean="0"/>
              <a:pPr/>
              <a:t>26/10/2015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945DC5C-3D41-47BB-83BE-9E9CE3AEBEB0}"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7B85695-19DF-4D8A-98AC-4883413F79D1}" type="datetimeFigureOut">
              <a:rPr lang="fr-FR" smtClean="0"/>
              <a:pPr/>
              <a:t>26/10/2015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945DC5C-3D41-47BB-83BE-9E9CE3AEBEB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7B85695-19DF-4D8A-98AC-4883413F79D1}" type="datetimeFigureOut">
              <a:rPr lang="fr-FR" smtClean="0"/>
              <a:pPr/>
              <a:t>26/10/2015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945DC5C-3D41-47BB-83BE-9E9CE3AEBEB0}"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7B85695-19DF-4D8A-98AC-4883413F79D1}" type="datetimeFigureOut">
              <a:rPr lang="fr-FR" smtClean="0"/>
              <a:pPr/>
              <a:t>26/10/2015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945DC5C-3D41-47BB-83BE-9E9CE3AEBEB0}"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85695-19DF-4D8A-98AC-4883413F79D1}" type="datetimeFigureOut">
              <a:rPr lang="fr-FR" smtClean="0"/>
              <a:pPr/>
              <a:t>26/10/2015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5DC5C-3D41-47BB-83BE-9E9CE3AEBEB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idx="4294967295"/>
          </p:nvPr>
        </p:nvSpPr>
        <p:spPr>
          <a:xfrm>
            <a:off x="971600" y="476672"/>
            <a:ext cx="7772400" cy="1470025"/>
          </a:xfrm>
        </p:spPr>
        <p:txBody>
          <a:bodyPr/>
          <a:lstStyle/>
          <a:p>
            <a:endParaRPr lang="fr-FR" dirty="0"/>
          </a:p>
        </p:txBody>
      </p:sp>
      <p:sp>
        <p:nvSpPr>
          <p:cNvPr id="3" name="Sous-titre 2"/>
          <p:cNvSpPr>
            <a:spLocks noGrp="1"/>
          </p:cNvSpPr>
          <p:nvPr>
            <p:ph type="subTitle" idx="4294967295"/>
          </p:nvPr>
        </p:nvSpPr>
        <p:spPr>
          <a:xfrm>
            <a:off x="179512" y="2060848"/>
            <a:ext cx="8568952" cy="4608512"/>
          </a:xfrm>
        </p:spPr>
        <p:txBody>
          <a:bodyPr>
            <a:noAutofit/>
          </a:bodyPr>
          <a:lstStyle/>
          <a:p>
            <a:pPr algn="l"/>
            <a:r>
              <a:rPr lang="fr-FR" sz="2800" b="1" dirty="0" smtClean="0"/>
              <a:t>PLAN</a:t>
            </a:r>
          </a:p>
          <a:p>
            <a:pPr algn="l"/>
            <a:r>
              <a:rPr lang="fr-FR" sz="2800" b="1" dirty="0" smtClean="0"/>
              <a:t>1-	historique</a:t>
            </a:r>
          </a:p>
          <a:p>
            <a:pPr algn="l"/>
            <a:r>
              <a:rPr lang="fr-FR" sz="2800" b="1" dirty="0" smtClean="0"/>
              <a:t>2-	Les organismes de normalisation</a:t>
            </a:r>
          </a:p>
          <a:p>
            <a:pPr algn="l"/>
            <a:r>
              <a:rPr lang="fr-FR" sz="2800" b="1" dirty="0"/>
              <a:t>3</a:t>
            </a:r>
            <a:r>
              <a:rPr lang="fr-FR" sz="2800" b="1" dirty="0" smtClean="0"/>
              <a:t>-	architecture en couches </a:t>
            </a:r>
          </a:p>
          <a:p>
            <a:pPr algn="l"/>
            <a:r>
              <a:rPr lang="fr-FR" sz="2800" b="1" dirty="0" smtClean="0"/>
              <a:t>4-	Les protocoles de niveau réseau </a:t>
            </a:r>
          </a:p>
          <a:p>
            <a:pPr algn="l"/>
            <a:r>
              <a:rPr lang="fr-FR" sz="2800" b="1" dirty="0"/>
              <a:t>5</a:t>
            </a:r>
            <a:r>
              <a:rPr lang="fr-FR" sz="2800" b="1" dirty="0" smtClean="0"/>
              <a:t>-	Les protocoles de niveau transport </a:t>
            </a:r>
          </a:p>
          <a:p>
            <a:pPr algn="l"/>
            <a:r>
              <a:rPr lang="fr-FR" sz="2800" b="1" dirty="0" smtClean="0"/>
              <a:t>6-	exercices</a:t>
            </a:r>
          </a:p>
        </p:txBody>
      </p:sp>
      <p:sp>
        <p:nvSpPr>
          <p:cNvPr id="5" name="Rectangle 4"/>
          <p:cNvSpPr/>
          <p:nvPr/>
        </p:nvSpPr>
        <p:spPr>
          <a:xfrm>
            <a:off x="2699792" y="1196752"/>
            <a:ext cx="7200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1403648" y="476672"/>
            <a:ext cx="633670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t>ARCHITECTURE TCP/IP</a:t>
            </a:r>
            <a:endParaRPr lang="fr-FR"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0648"/>
            <a:ext cx="8229600" cy="1143000"/>
          </a:xfrm>
        </p:spPr>
        <p:txBody>
          <a:bodyPr>
            <a:normAutofit/>
          </a:bodyPr>
          <a:lstStyle/>
          <a:p>
            <a:endParaRPr lang="fr-FR" sz="2800" b="1" dirty="0"/>
          </a:p>
        </p:txBody>
      </p:sp>
      <p:sp>
        <p:nvSpPr>
          <p:cNvPr id="3" name="Espace réservé du contenu 2"/>
          <p:cNvSpPr>
            <a:spLocks noGrp="1"/>
          </p:cNvSpPr>
          <p:nvPr>
            <p:ph idx="1"/>
          </p:nvPr>
        </p:nvSpPr>
        <p:spPr>
          <a:xfrm>
            <a:off x="457200" y="2636912"/>
            <a:ext cx="8686800" cy="3489251"/>
          </a:xfrm>
        </p:spPr>
        <p:txBody>
          <a:bodyPr/>
          <a:lstStyle/>
          <a:p>
            <a:r>
              <a:rPr lang="fr-FR" b="1" dirty="0" smtClean="0"/>
              <a:t>Plusieurs protocoles :</a:t>
            </a:r>
            <a:r>
              <a:rPr lang="fr-FR" b="1" dirty="0"/>
              <a:t> </a:t>
            </a:r>
            <a:endParaRPr lang="fr-FR" b="1" dirty="0" smtClean="0"/>
          </a:p>
          <a:p>
            <a:pPr lvl="2"/>
            <a:r>
              <a:rPr lang="fr-FR" b="1" dirty="0" smtClean="0"/>
              <a:t>ipv4, ipv6, </a:t>
            </a:r>
            <a:r>
              <a:rPr lang="fr-FR" b="1" dirty="0" err="1" smtClean="0"/>
              <a:t>arp</a:t>
            </a:r>
            <a:r>
              <a:rPr lang="fr-FR" b="1" dirty="0" smtClean="0"/>
              <a:t>, </a:t>
            </a:r>
            <a:r>
              <a:rPr lang="fr-FR" b="1" dirty="0" err="1" smtClean="0"/>
              <a:t>rarp</a:t>
            </a:r>
            <a:r>
              <a:rPr lang="fr-FR" b="1" dirty="0" smtClean="0"/>
              <a:t>, icmpv4, icmpv6,….</a:t>
            </a:r>
          </a:p>
          <a:p>
            <a:endParaRPr lang="fr-FR" b="1" dirty="0" smtClean="0"/>
          </a:p>
          <a:p>
            <a:r>
              <a:rPr lang="fr-FR" b="1" dirty="0" smtClean="0"/>
              <a:t>Services:	</a:t>
            </a:r>
          </a:p>
          <a:p>
            <a:pPr lvl="2"/>
            <a:r>
              <a:rPr lang="fr-FR" b="1" dirty="0" smtClean="0"/>
              <a:t>adressage, routage, fragmentation, priorité, authentification, cryptage, </a:t>
            </a:r>
            <a:r>
              <a:rPr lang="fr-FR" b="1" dirty="0" err="1" smtClean="0"/>
              <a:t>options,QOS</a:t>
            </a:r>
            <a:r>
              <a:rPr lang="fr-FR" b="1" dirty="0" smtClean="0"/>
              <a:t>,…..</a:t>
            </a:r>
          </a:p>
          <a:p>
            <a:endParaRPr lang="fr-FR" dirty="0" smtClean="0"/>
          </a:p>
          <a:p>
            <a:endParaRPr lang="fr-FR" dirty="0" smtClean="0"/>
          </a:p>
        </p:txBody>
      </p:sp>
      <p:sp>
        <p:nvSpPr>
          <p:cNvPr id="6" name="Rectangle à coins arrondis 5"/>
          <p:cNvSpPr/>
          <p:nvPr/>
        </p:nvSpPr>
        <p:spPr>
          <a:xfrm>
            <a:off x="1691680" y="188640"/>
            <a:ext cx="5976664"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t>4-     LES PROTOCOLES DE NIVEAU RESEAU</a:t>
            </a:r>
            <a:endParaRPr lang="fr-FR"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964488" cy="1228998"/>
          </a:xfrm>
        </p:spPr>
        <p:txBody>
          <a:bodyPr>
            <a:normAutofit/>
          </a:bodyPr>
          <a:lstStyle/>
          <a:p>
            <a:endParaRPr lang="fr-FR" sz="2800" dirty="0"/>
          </a:p>
        </p:txBody>
      </p:sp>
      <p:sp>
        <p:nvSpPr>
          <p:cNvPr id="3" name="Espace réservé du contenu 2"/>
          <p:cNvSpPr>
            <a:spLocks noGrp="1"/>
          </p:cNvSpPr>
          <p:nvPr>
            <p:ph idx="1"/>
          </p:nvPr>
        </p:nvSpPr>
        <p:spPr>
          <a:xfrm>
            <a:off x="457200" y="1600200"/>
            <a:ext cx="8435280" cy="5257800"/>
          </a:xfrm>
        </p:spPr>
        <p:txBody>
          <a:bodyPr>
            <a:normAutofit fontScale="70000" lnSpcReduction="20000"/>
          </a:bodyPr>
          <a:lstStyle/>
          <a:p>
            <a:pPr>
              <a:buNone/>
            </a:pPr>
            <a:endParaRPr lang="fr-FR" b="1" dirty="0" smtClean="0"/>
          </a:p>
          <a:p>
            <a:r>
              <a:rPr lang="fr-FR" b="1" dirty="0" smtClean="0"/>
              <a:t>IP: Internet Protocol</a:t>
            </a:r>
          </a:p>
          <a:p>
            <a:r>
              <a:rPr lang="fr-FR" b="1" dirty="0" smtClean="0"/>
              <a:t>Couche réseau, couche 3 du modèle </a:t>
            </a:r>
            <a:r>
              <a:rPr lang="fr-FR" b="1" dirty="0" err="1" smtClean="0"/>
              <a:t>osi</a:t>
            </a:r>
            <a:endParaRPr lang="fr-FR" b="1" dirty="0" smtClean="0"/>
          </a:p>
          <a:p>
            <a:r>
              <a:rPr lang="fr-FR" b="1" dirty="0" smtClean="0"/>
              <a:t>Mode non connecté: datagramme IP (Best Effort)</a:t>
            </a:r>
          </a:p>
          <a:p>
            <a:pPr lvl="2"/>
            <a:r>
              <a:rPr lang="fr-FR" b="1" dirty="0" smtClean="0"/>
              <a:t>Une seule phase: transfert de paquets, rapide</a:t>
            </a:r>
          </a:p>
          <a:p>
            <a:pPr lvl="2"/>
            <a:r>
              <a:rPr lang="fr-FR" b="1" dirty="0" smtClean="0"/>
              <a:t>Les paquets peuvent emprunter des chemins différents et arriver dans le désordre (</a:t>
            </a:r>
            <a:r>
              <a:rPr lang="fr-FR" b="1" dirty="0" err="1" smtClean="0"/>
              <a:t>déséquencement</a:t>
            </a:r>
            <a:r>
              <a:rPr lang="fr-FR" b="1" dirty="0" smtClean="0"/>
              <a:t> des paquets)</a:t>
            </a:r>
          </a:p>
          <a:p>
            <a:r>
              <a:rPr lang="fr-FR" b="1" dirty="0" smtClean="0"/>
              <a:t>Adressage logique de niveau 3</a:t>
            </a:r>
          </a:p>
          <a:p>
            <a:r>
              <a:rPr lang="fr-FR" b="1" dirty="0" smtClean="0"/>
              <a:t>Routage logique entre les réseau IP</a:t>
            </a:r>
          </a:p>
          <a:p>
            <a:r>
              <a:rPr lang="fr-FR" b="1" dirty="0" smtClean="0"/>
              <a:t>Fragmentation et réassemblage des datagrammes</a:t>
            </a:r>
          </a:p>
          <a:p>
            <a:r>
              <a:rPr lang="fr-FR" b="1" dirty="0" smtClean="0"/>
              <a:t>Détection d’erreurs (checksum)</a:t>
            </a:r>
          </a:p>
          <a:p>
            <a:r>
              <a:rPr lang="fr-FR" b="1" dirty="0" smtClean="0"/>
              <a:t>Non fiable</a:t>
            </a:r>
          </a:p>
          <a:p>
            <a:pPr lvl="2"/>
            <a:r>
              <a:rPr lang="fr-FR" b="1" dirty="0" smtClean="0"/>
              <a:t>Les données transportées ne sont pas contrôlées</a:t>
            </a:r>
          </a:p>
          <a:p>
            <a:pPr lvl="2"/>
            <a:r>
              <a:rPr lang="fr-FR" b="1" dirty="0" smtClean="0"/>
              <a:t>Des paquets peuvent être perdus (en cas de congestion d’un routeur intermédiaire ou de la durée de vie insuffisante) et non détectés par </a:t>
            </a:r>
            <a:r>
              <a:rPr lang="fr-FR" b="1" dirty="0" err="1" smtClean="0"/>
              <a:t>ip</a:t>
            </a:r>
            <a:endParaRPr lang="fr-FR" b="1" dirty="0" smtClean="0"/>
          </a:p>
          <a:p>
            <a:pPr lvl="2"/>
            <a:r>
              <a:rPr lang="fr-FR" b="1" dirty="0" smtClean="0"/>
              <a:t>Pas de contrôle de flux</a:t>
            </a:r>
            <a:endParaRPr lang="fr-FR" b="1" dirty="0"/>
          </a:p>
        </p:txBody>
      </p:sp>
      <p:sp>
        <p:nvSpPr>
          <p:cNvPr id="4" name="Rectangle à coins arrondis 3"/>
          <p:cNvSpPr/>
          <p:nvPr/>
        </p:nvSpPr>
        <p:spPr>
          <a:xfrm>
            <a:off x="0" y="188640"/>
            <a:ext cx="914400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t>5-DESCRIPTION DES PROTOCOLES DE NIVEAU RESEAU </a:t>
            </a:r>
            <a:r>
              <a:rPr lang="fr-FR" b="1" dirty="0" smtClean="0"/>
              <a:t/>
            </a:r>
            <a:br>
              <a:rPr lang="fr-FR" b="1" dirty="0" smtClean="0"/>
            </a:br>
            <a:r>
              <a:rPr lang="fr-FR" b="1" dirty="0" smtClean="0"/>
              <a:t>(suite)</a:t>
            </a:r>
            <a:endParaRPr lang="fr-FR" dirty="0"/>
          </a:p>
        </p:txBody>
      </p:sp>
      <p:sp>
        <p:nvSpPr>
          <p:cNvPr id="5" name="Rectangle 4"/>
          <p:cNvSpPr/>
          <p:nvPr/>
        </p:nvSpPr>
        <p:spPr>
          <a:xfrm>
            <a:off x="179512" y="1412776"/>
            <a:ext cx="35283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t>A- </a:t>
            </a:r>
            <a:r>
              <a:rPr lang="fr-FR" b="1" u="sng" dirty="0" smtClean="0"/>
              <a:t>Description du protocole Ipv4</a:t>
            </a:r>
            <a:r>
              <a:rPr lang="fr-FR" b="1"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8640"/>
            <a:ext cx="10163472" cy="1228998"/>
          </a:xfrm>
        </p:spPr>
        <p:txBody>
          <a:bodyPr>
            <a:normAutofit/>
          </a:bodyPr>
          <a:lstStyle/>
          <a:p>
            <a:endParaRPr lang="fr-FR" sz="2800" dirty="0"/>
          </a:p>
        </p:txBody>
      </p:sp>
      <p:sp>
        <p:nvSpPr>
          <p:cNvPr id="3" name="Espace réservé du contenu 2"/>
          <p:cNvSpPr>
            <a:spLocks noGrp="1"/>
          </p:cNvSpPr>
          <p:nvPr>
            <p:ph idx="1"/>
          </p:nvPr>
        </p:nvSpPr>
        <p:spPr>
          <a:xfrm>
            <a:off x="539552" y="2204864"/>
            <a:ext cx="8229600" cy="4065315"/>
          </a:xfrm>
        </p:spPr>
        <p:txBody>
          <a:bodyPr/>
          <a:lstStyle/>
          <a:p>
            <a:endParaRPr lang="fr-FR" u="sng" dirty="0" smtClean="0"/>
          </a:p>
          <a:p>
            <a:endParaRPr lang="fr-FR" u="sng" dirty="0"/>
          </a:p>
        </p:txBody>
      </p:sp>
      <p:pic>
        <p:nvPicPr>
          <p:cNvPr id="1026" name="Picture 2" descr="C:\Users\malik\Pictures\entete_ipv4.gif"/>
          <p:cNvPicPr>
            <a:picLocks noChangeAspect="1" noChangeArrowheads="1"/>
          </p:cNvPicPr>
          <p:nvPr/>
        </p:nvPicPr>
        <p:blipFill>
          <a:blip r:embed="rId2" cstate="print"/>
          <a:srcRect/>
          <a:stretch>
            <a:fillRect/>
          </a:stretch>
        </p:blipFill>
        <p:spPr bwMode="auto">
          <a:xfrm>
            <a:off x="1907704" y="2924175"/>
            <a:ext cx="5267326" cy="3933825"/>
          </a:xfrm>
          <a:prstGeom prst="rect">
            <a:avLst/>
          </a:prstGeom>
          <a:noFill/>
        </p:spPr>
      </p:pic>
      <p:sp>
        <p:nvSpPr>
          <p:cNvPr id="5" name="Rectangle à coins arrondis 4"/>
          <p:cNvSpPr/>
          <p:nvPr/>
        </p:nvSpPr>
        <p:spPr>
          <a:xfrm>
            <a:off x="0" y="260648"/>
            <a:ext cx="914400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t>4-DESCRIPTION DES PROTOCOLES DE NIVEAU RESEAU (suite</a:t>
            </a:r>
            <a:r>
              <a:rPr lang="fr-FR" b="1" dirty="0" smtClean="0"/>
              <a:t>)</a:t>
            </a:r>
            <a:endParaRPr lang="fr-FR" dirty="0"/>
          </a:p>
        </p:txBody>
      </p:sp>
      <p:sp>
        <p:nvSpPr>
          <p:cNvPr id="6" name="Rectangle 5"/>
          <p:cNvSpPr/>
          <p:nvPr/>
        </p:nvSpPr>
        <p:spPr>
          <a:xfrm>
            <a:off x="0" y="1412776"/>
            <a:ext cx="38519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u="sng" dirty="0" smtClean="0"/>
              <a:t>Structure de l’entête ipv4</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60648"/>
            <a:ext cx="8435280" cy="1156990"/>
          </a:xfrm>
        </p:spPr>
        <p:txBody>
          <a:bodyPr>
            <a:normAutofit/>
          </a:bodyPr>
          <a:lstStyle/>
          <a:p>
            <a:endParaRPr lang="fr-FR" sz="2800" dirty="0"/>
          </a:p>
        </p:txBody>
      </p:sp>
      <p:sp>
        <p:nvSpPr>
          <p:cNvPr id="3" name="Espace réservé du contenu 2"/>
          <p:cNvSpPr>
            <a:spLocks noGrp="1"/>
          </p:cNvSpPr>
          <p:nvPr>
            <p:ph idx="1"/>
          </p:nvPr>
        </p:nvSpPr>
        <p:spPr>
          <a:xfrm>
            <a:off x="179512" y="2276872"/>
            <a:ext cx="8712968" cy="4032448"/>
          </a:xfrm>
        </p:spPr>
        <p:txBody>
          <a:bodyPr>
            <a:noAutofit/>
          </a:bodyPr>
          <a:lstStyle/>
          <a:p>
            <a:pPr>
              <a:buNone/>
            </a:pPr>
            <a:endParaRPr lang="fr-FR" sz="2800" dirty="0" smtClean="0"/>
          </a:p>
          <a:p>
            <a:r>
              <a:rPr lang="fr-FR" sz="2800" b="1" dirty="0" smtClean="0"/>
              <a:t>2 parties : fixe et variable</a:t>
            </a:r>
          </a:p>
          <a:p>
            <a:endParaRPr lang="fr-FR" sz="2800" b="1" dirty="0" smtClean="0"/>
          </a:p>
          <a:p>
            <a:pPr marL="514350" indent="-514350"/>
            <a:r>
              <a:rPr lang="fr-FR" sz="2800" b="1" dirty="0" smtClean="0"/>
              <a:t>Partie fixe: 	5 premiers mots de 32 bits chacun 				soit 20 octets, obligatoire.</a:t>
            </a:r>
          </a:p>
          <a:p>
            <a:endParaRPr lang="fr-FR" sz="2800" b="1" dirty="0" smtClean="0"/>
          </a:p>
          <a:p>
            <a:pPr marL="571500" indent="-514350"/>
            <a:r>
              <a:rPr lang="fr-FR" sz="2800" b="1" dirty="0" smtClean="0"/>
              <a:t>Partie variable:	facultative, maximum 10 mots 					soit 40 octets.</a:t>
            </a:r>
          </a:p>
        </p:txBody>
      </p:sp>
      <p:sp>
        <p:nvSpPr>
          <p:cNvPr id="4" name="Rectangle à coins arrondis 3"/>
          <p:cNvSpPr/>
          <p:nvPr/>
        </p:nvSpPr>
        <p:spPr>
          <a:xfrm>
            <a:off x="467544" y="260648"/>
            <a:ext cx="8208912"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t>4-DESCRIPTION DES PROTOCOLES DE NIVEAU RESEAU (suite)</a:t>
            </a:r>
            <a:endParaRPr lang="fr-FR"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686800" cy="5257800"/>
          </a:xfrm>
        </p:spPr>
        <p:txBody>
          <a:bodyPr>
            <a:normAutofit fontScale="25000" lnSpcReduction="20000"/>
          </a:bodyPr>
          <a:lstStyle/>
          <a:p>
            <a:endParaRPr lang="fr-FR" sz="2800" b="1" dirty="0" smtClean="0"/>
          </a:p>
          <a:p>
            <a:endParaRPr lang="fr-FR" sz="2800" b="1" dirty="0" smtClean="0"/>
          </a:p>
          <a:p>
            <a:endParaRPr lang="fr-FR" sz="2800" b="1" dirty="0" smtClean="0"/>
          </a:p>
          <a:p>
            <a:endParaRPr lang="fr-FR" sz="2800" b="1" dirty="0" smtClean="0"/>
          </a:p>
          <a:p>
            <a:endParaRPr lang="fr-FR" sz="2800" b="1" dirty="0" smtClean="0"/>
          </a:p>
          <a:p>
            <a:endParaRPr lang="fr-FR" sz="2800" b="1" dirty="0" smtClean="0"/>
          </a:p>
          <a:p>
            <a:endParaRPr lang="fr-FR" sz="2800" b="1" dirty="0" smtClean="0"/>
          </a:p>
          <a:p>
            <a:r>
              <a:rPr lang="fr-FR" sz="9600" b="1" dirty="0" smtClean="0"/>
              <a:t>Version</a:t>
            </a:r>
            <a:r>
              <a:rPr lang="fr-FR" sz="9600" dirty="0" smtClean="0"/>
              <a:t>: </a:t>
            </a:r>
          </a:p>
          <a:p>
            <a:pPr lvl="2"/>
            <a:r>
              <a:rPr lang="fr-FR" sz="9600" b="1" dirty="0" smtClean="0"/>
              <a:t> 4 bits</a:t>
            </a:r>
          </a:p>
          <a:p>
            <a:pPr lvl="2"/>
            <a:r>
              <a:rPr lang="fr-FR" sz="9600" b="1" dirty="0" smtClean="0"/>
              <a:t>Version du protocole </a:t>
            </a:r>
            <a:r>
              <a:rPr lang="fr-FR" sz="9600" b="1" dirty="0" err="1" smtClean="0"/>
              <a:t>ip</a:t>
            </a:r>
            <a:r>
              <a:rPr lang="fr-FR" sz="9600" b="1" dirty="0" smtClean="0"/>
              <a:t>:  valeur est 0100 (</a:t>
            </a:r>
            <a:r>
              <a:rPr lang="fr-FR" sz="9600" b="1" dirty="0" err="1" smtClean="0"/>
              <a:t>ip</a:t>
            </a:r>
            <a:r>
              <a:rPr lang="fr-FR" sz="9600" b="1" dirty="0" smtClean="0"/>
              <a:t> v4)</a:t>
            </a:r>
          </a:p>
          <a:p>
            <a:pPr lvl="2"/>
            <a:r>
              <a:rPr lang="fr-FR" sz="9600" b="1" dirty="0" smtClean="0"/>
              <a:t>Cohabitation de plusieurs versions</a:t>
            </a:r>
          </a:p>
          <a:p>
            <a:pPr lvl="2">
              <a:buNone/>
            </a:pPr>
            <a:endParaRPr lang="fr-FR" sz="9600" b="1" dirty="0" smtClean="0"/>
          </a:p>
          <a:p>
            <a:pPr marL="571500" indent="-457200"/>
            <a:r>
              <a:rPr lang="fr-FR" sz="9600" b="1" dirty="0" smtClean="0"/>
              <a:t>IHL:     </a:t>
            </a:r>
            <a:r>
              <a:rPr lang="fr-FR" sz="9600" b="1" dirty="0" err="1" smtClean="0"/>
              <a:t>Ip</a:t>
            </a:r>
            <a:r>
              <a:rPr lang="fr-FR" sz="9600" b="1" dirty="0" smtClean="0"/>
              <a:t> Head </a:t>
            </a:r>
            <a:r>
              <a:rPr lang="fr-FR" sz="9600" b="1" dirty="0" err="1" smtClean="0"/>
              <a:t>Lenght</a:t>
            </a:r>
            <a:endParaRPr lang="fr-FR" sz="9600" b="1" dirty="0" smtClean="0"/>
          </a:p>
          <a:p>
            <a:pPr marL="1371600" lvl="2" indent="-457200"/>
            <a:r>
              <a:rPr lang="fr-FR" sz="9600" b="1" dirty="0" smtClean="0"/>
              <a:t>4 bits</a:t>
            </a:r>
          </a:p>
          <a:p>
            <a:pPr marL="1371600" lvl="2" indent="-457200"/>
            <a:r>
              <a:rPr lang="fr-FR" sz="9600" b="1" dirty="0" smtClean="0"/>
              <a:t>Longueur de l’entête ( partie fixe + partie variable)</a:t>
            </a:r>
          </a:p>
          <a:p>
            <a:pPr marL="1371600" lvl="2" indent="-457200"/>
            <a:r>
              <a:rPr lang="fr-FR" sz="9600" b="1" dirty="0" smtClean="0"/>
              <a:t>Exprimée en mots</a:t>
            </a:r>
          </a:p>
          <a:p>
            <a:pPr marL="1371600" lvl="2" indent="-457200"/>
            <a:r>
              <a:rPr lang="fr-FR" sz="9600" b="1" dirty="0" smtClean="0"/>
              <a:t>Valeur minimale : 5 ( partie fixe uniquement)</a:t>
            </a:r>
          </a:p>
          <a:p>
            <a:pPr marL="1371600" lvl="2" indent="-457200"/>
            <a:r>
              <a:rPr lang="fr-FR" sz="9600" b="1" dirty="0" smtClean="0"/>
              <a:t>Valeur maximale : 15 ( 1111 )</a:t>
            </a:r>
          </a:p>
          <a:p>
            <a:pPr marL="1371600" lvl="2" indent="-457200"/>
            <a:endParaRPr lang="fr-FR" sz="9600" dirty="0" smtClean="0"/>
          </a:p>
          <a:p>
            <a:pPr marL="1371600" lvl="2" indent="-457200"/>
            <a:endParaRPr lang="fr-FR" sz="2800" dirty="0" smtClean="0"/>
          </a:p>
          <a:p>
            <a:pPr marL="1371600" lvl="2" indent="-457200">
              <a:buNone/>
            </a:pPr>
            <a:endParaRPr lang="fr-FR" sz="2800" dirty="0" smtClean="0"/>
          </a:p>
          <a:p>
            <a:pPr marL="628650" indent="-514350">
              <a:buNone/>
            </a:pPr>
            <a:r>
              <a:rPr lang="fr-FR" sz="2800" dirty="0" smtClean="0"/>
              <a:t>		</a:t>
            </a:r>
          </a:p>
          <a:p>
            <a:pPr lvl="2"/>
            <a:endParaRPr lang="fr-FR" sz="2000" dirty="0" smtClean="0"/>
          </a:p>
          <a:p>
            <a:endParaRPr lang="fr-FR" dirty="0"/>
          </a:p>
        </p:txBody>
      </p:sp>
      <p:sp>
        <p:nvSpPr>
          <p:cNvPr id="4" name="Rectangle à coins arrondis 3"/>
          <p:cNvSpPr/>
          <p:nvPr/>
        </p:nvSpPr>
        <p:spPr>
          <a:xfrm>
            <a:off x="467544" y="332656"/>
            <a:ext cx="8496944" cy="72008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t>4-DESCRIPTION DES PROTOCOLES DE NIVEAU RESEAU (suite</a:t>
            </a:r>
            <a:r>
              <a:rPr lang="fr-FR" b="1" dirty="0" smtClean="0"/>
              <a:t>)</a:t>
            </a:r>
            <a:endParaRPr lang="fr-FR" dirty="0"/>
          </a:p>
        </p:txBody>
      </p:sp>
      <p:sp>
        <p:nvSpPr>
          <p:cNvPr id="5" name="Rectangle à coins arrondis 4"/>
          <p:cNvSpPr/>
          <p:nvPr/>
        </p:nvSpPr>
        <p:spPr>
          <a:xfrm>
            <a:off x="395536" y="1484784"/>
            <a:ext cx="3456384" cy="792088"/>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Description de l ’entête IPv4</a:t>
            </a:r>
            <a:endParaRPr lang="fr-FR"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251520" y="1600200"/>
            <a:ext cx="8686800" cy="5257800"/>
          </a:xfrm>
        </p:spPr>
        <p:txBody>
          <a:bodyPr>
            <a:normAutofit lnSpcReduction="10000"/>
          </a:bodyPr>
          <a:lstStyle/>
          <a:p>
            <a:endParaRPr lang="fr-FR" dirty="0" smtClean="0"/>
          </a:p>
          <a:p>
            <a:r>
              <a:rPr lang="fr-FR" dirty="0" smtClean="0"/>
              <a:t>Type de service:</a:t>
            </a:r>
          </a:p>
          <a:p>
            <a:pPr lvl="2"/>
            <a:r>
              <a:rPr lang="fr-FR" dirty="0" smtClean="0"/>
              <a:t>8 bits</a:t>
            </a:r>
          </a:p>
          <a:p>
            <a:pPr lvl="2"/>
            <a:r>
              <a:rPr lang="fr-FR" dirty="0" smtClean="0"/>
              <a:t>TOS: Type Of Service</a:t>
            </a:r>
          </a:p>
          <a:p>
            <a:pPr lvl="2"/>
            <a:endParaRPr lang="fr-FR" dirty="0" smtClean="0"/>
          </a:p>
          <a:p>
            <a:pPr lvl="2"/>
            <a:endParaRPr lang="fr-FR" dirty="0" smtClean="0"/>
          </a:p>
          <a:p>
            <a:pPr lvl="2"/>
            <a:endParaRPr lang="fr-FR" dirty="0" smtClean="0"/>
          </a:p>
          <a:p>
            <a:pPr lvl="2"/>
            <a:r>
              <a:rPr lang="fr-FR" dirty="0" smtClean="0"/>
              <a:t>Spécifie à la passerelle inter-réseau le type d’</a:t>
            </a:r>
            <a:r>
              <a:rPr lang="fr-FR" dirty="0" err="1" smtClean="0"/>
              <a:t>acheminemnt</a:t>
            </a:r>
            <a:r>
              <a:rPr lang="fr-FR" dirty="0" smtClean="0"/>
              <a:t> attendu</a:t>
            </a:r>
          </a:p>
          <a:p>
            <a:pPr lvl="2"/>
            <a:r>
              <a:rPr lang="fr-FR" dirty="0" smtClean="0"/>
              <a:t>8 niveau de priorité des flux applicatifs</a:t>
            </a:r>
          </a:p>
          <a:p>
            <a:pPr lvl="2"/>
            <a:r>
              <a:rPr lang="fr-FR" dirty="0" smtClean="0"/>
              <a:t>4 critères d’acheminement</a:t>
            </a:r>
          </a:p>
          <a:p>
            <a:pPr lvl="2"/>
            <a:r>
              <a:rPr lang="fr-FR" dirty="0" smtClean="0"/>
              <a:t>But: gérer l’accès au réseau en cas de congestion</a:t>
            </a:r>
          </a:p>
        </p:txBody>
      </p:sp>
      <p:sp>
        <p:nvSpPr>
          <p:cNvPr id="4" name="Rectangle à coins arrondis 3"/>
          <p:cNvSpPr/>
          <p:nvPr/>
        </p:nvSpPr>
        <p:spPr>
          <a:xfrm>
            <a:off x="251520" y="260648"/>
            <a:ext cx="835292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t>4</a:t>
            </a:r>
            <a:r>
              <a:rPr lang="fr-FR" sz="2000" b="1" dirty="0" smtClean="0"/>
              <a:t>-    </a:t>
            </a:r>
            <a:r>
              <a:rPr lang="fr-FR" sz="2400" b="1" dirty="0" smtClean="0"/>
              <a:t>DESCRIPTION DES PROTOCOLES DE NIVEAU RESEAU (suite)</a:t>
            </a:r>
            <a:endParaRPr lang="fr-FR" sz="2400" dirty="0"/>
          </a:p>
        </p:txBody>
      </p:sp>
      <p:sp>
        <p:nvSpPr>
          <p:cNvPr id="5" name="Rectangle à coins arrondis 4"/>
          <p:cNvSpPr/>
          <p:nvPr/>
        </p:nvSpPr>
        <p:spPr>
          <a:xfrm>
            <a:off x="323528" y="1124744"/>
            <a:ext cx="4896544" cy="648072"/>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Description de l ’entête IPv4 (suite)</a:t>
            </a:r>
            <a:endParaRPr lang="fr-FR" sz="2400" dirty="0"/>
          </a:p>
        </p:txBody>
      </p:sp>
      <p:sp>
        <p:nvSpPr>
          <p:cNvPr id="7" name="Rectangle 6"/>
          <p:cNvSpPr/>
          <p:nvPr/>
        </p:nvSpPr>
        <p:spPr>
          <a:xfrm>
            <a:off x="2123728" y="3645024"/>
            <a:ext cx="13681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Délai</a:t>
            </a:r>
          </a:p>
          <a:p>
            <a:pPr algn="ctr"/>
            <a:r>
              <a:rPr lang="fr-FR" dirty="0" smtClean="0"/>
              <a:t>Delay</a:t>
            </a:r>
          </a:p>
          <a:p>
            <a:pPr algn="ctr"/>
            <a:r>
              <a:rPr lang="fr-FR" dirty="0" smtClean="0"/>
              <a:t>1 bit</a:t>
            </a:r>
            <a:endParaRPr lang="fr-FR" dirty="0"/>
          </a:p>
        </p:txBody>
      </p:sp>
      <p:sp>
        <p:nvSpPr>
          <p:cNvPr id="8" name="Rectangle 7"/>
          <p:cNvSpPr/>
          <p:nvPr/>
        </p:nvSpPr>
        <p:spPr>
          <a:xfrm>
            <a:off x="3419872" y="3645024"/>
            <a:ext cx="151216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Débit</a:t>
            </a:r>
          </a:p>
          <a:p>
            <a:pPr algn="ctr"/>
            <a:r>
              <a:rPr lang="fr-FR" dirty="0" err="1" smtClean="0"/>
              <a:t>throughput</a:t>
            </a:r>
            <a:endParaRPr lang="fr-FR" dirty="0" smtClean="0"/>
          </a:p>
          <a:p>
            <a:pPr algn="ctr"/>
            <a:r>
              <a:rPr lang="fr-FR" dirty="0" smtClean="0"/>
              <a:t>1 bit</a:t>
            </a:r>
            <a:endParaRPr lang="fr-FR" dirty="0"/>
          </a:p>
        </p:txBody>
      </p:sp>
      <p:sp>
        <p:nvSpPr>
          <p:cNvPr id="9" name="Rectangle 8"/>
          <p:cNvSpPr/>
          <p:nvPr/>
        </p:nvSpPr>
        <p:spPr>
          <a:xfrm>
            <a:off x="4860032" y="3645024"/>
            <a:ext cx="165618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Fiabilité</a:t>
            </a:r>
          </a:p>
          <a:p>
            <a:pPr algn="ctr"/>
            <a:r>
              <a:rPr lang="fr-FR" dirty="0" err="1" smtClean="0"/>
              <a:t>Reliability</a:t>
            </a:r>
            <a:endParaRPr lang="fr-FR" dirty="0" smtClean="0"/>
          </a:p>
          <a:p>
            <a:pPr algn="ctr"/>
            <a:r>
              <a:rPr lang="fr-FR" dirty="0" smtClean="0"/>
              <a:t>1 bit</a:t>
            </a:r>
            <a:endParaRPr lang="fr-FR" dirty="0"/>
          </a:p>
        </p:txBody>
      </p:sp>
      <p:sp>
        <p:nvSpPr>
          <p:cNvPr id="10" name="Rectangle 9"/>
          <p:cNvSpPr/>
          <p:nvPr/>
        </p:nvSpPr>
        <p:spPr>
          <a:xfrm>
            <a:off x="683568" y="3645024"/>
            <a:ext cx="144016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Priorité</a:t>
            </a:r>
          </a:p>
          <a:p>
            <a:pPr algn="ctr"/>
            <a:r>
              <a:rPr lang="fr-FR" dirty="0" err="1" smtClean="0"/>
              <a:t>precedence</a:t>
            </a:r>
            <a:endParaRPr lang="fr-FR" dirty="0" smtClean="0"/>
          </a:p>
          <a:p>
            <a:pPr algn="ctr"/>
            <a:r>
              <a:rPr lang="fr-FR" dirty="0" smtClean="0"/>
              <a:t>3 bits</a:t>
            </a:r>
          </a:p>
        </p:txBody>
      </p:sp>
      <p:sp>
        <p:nvSpPr>
          <p:cNvPr id="11" name="Rectangle 10"/>
          <p:cNvSpPr/>
          <p:nvPr/>
        </p:nvSpPr>
        <p:spPr>
          <a:xfrm>
            <a:off x="6444208" y="3645024"/>
            <a:ext cx="122413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Coût</a:t>
            </a:r>
          </a:p>
          <a:p>
            <a:pPr algn="ctr"/>
            <a:r>
              <a:rPr lang="fr-FR" dirty="0" err="1" smtClean="0"/>
              <a:t>Cost</a:t>
            </a:r>
            <a:endParaRPr lang="fr-FR" dirty="0" smtClean="0"/>
          </a:p>
          <a:p>
            <a:pPr algn="ctr"/>
            <a:r>
              <a:rPr lang="fr-FR" dirty="0" smtClean="0"/>
              <a:t>1 bit</a:t>
            </a:r>
            <a:endParaRPr lang="fr-FR" dirty="0"/>
          </a:p>
        </p:txBody>
      </p:sp>
      <p:sp>
        <p:nvSpPr>
          <p:cNvPr id="12" name="Rectangle 11"/>
          <p:cNvSpPr/>
          <p:nvPr/>
        </p:nvSpPr>
        <p:spPr>
          <a:xfrm>
            <a:off x="7596336" y="3645024"/>
            <a:ext cx="115212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Réservé</a:t>
            </a:r>
          </a:p>
          <a:p>
            <a:pPr algn="ctr"/>
            <a:r>
              <a:rPr lang="fr-FR" dirty="0" smtClean="0"/>
              <a:t>1 bit</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 ::</a:t>
            </a:r>
            <a:endParaRPr lang="fr-FR" dirty="0"/>
          </a:p>
        </p:txBody>
      </p:sp>
      <p:sp>
        <p:nvSpPr>
          <p:cNvPr id="3" name="Espace réservé du contenu 2"/>
          <p:cNvSpPr>
            <a:spLocks noGrp="1"/>
          </p:cNvSpPr>
          <p:nvPr>
            <p:ph idx="1"/>
          </p:nvPr>
        </p:nvSpPr>
        <p:spPr>
          <a:xfrm>
            <a:off x="323528" y="980728"/>
            <a:ext cx="8820472" cy="5877272"/>
          </a:xfrm>
        </p:spPr>
        <p:txBody>
          <a:bodyPr>
            <a:normAutofit lnSpcReduction="10000"/>
          </a:bodyPr>
          <a:lstStyle/>
          <a:p>
            <a:endParaRPr lang="fr-FR" dirty="0" smtClean="0"/>
          </a:p>
          <a:p>
            <a:pPr>
              <a:buNone/>
            </a:pPr>
            <a:endParaRPr lang="fr-FR" dirty="0" smtClean="0"/>
          </a:p>
          <a:p>
            <a:r>
              <a:rPr lang="fr-FR" dirty="0" smtClean="0"/>
              <a:t>Priorités:             000   priorité normale</a:t>
            </a:r>
          </a:p>
          <a:p>
            <a:pPr>
              <a:buNone/>
            </a:pPr>
            <a:r>
              <a:rPr lang="fr-FR" dirty="0" smtClean="0"/>
              <a:t>                                 111  priorité élevée </a:t>
            </a:r>
          </a:p>
          <a:p>
            <a:pPr marL="571500" indent="-457200"/>
            <a:r>
              <a:rPr lang="fr-FR" dirty="0" smtClean="0"/>
              <a:t>Délai:                  0 : normale         1 : faible</a:t>
            </a:r>
          </a:p>
          <a:p>
            <a:pPr marL="571500" indent="-457200"/>
            <a:r>
              <a:rPr lang="fr-FR" dirty="0" smtClean="0"/>
              <a:t>Débit:                  0 : normale         1 : élevé</a:t>
            </a:r>
          </a:p>
          <a:p>
            <a:pPr marL="571500" indent="-457200"/>
            <a:r>
              <a:rPr lang="fr-FR" dirty="0" smtClean="0"/>
              <a:t>Fiabilité:             0 : normale         1 : élevée</a:t>
            </a:r>
          </a:p>
          <a:p>
            <a:pPr marL="571500" indent="-457200"/>
            <a:r>
              <a:rPr lang="fr-FR" dirty="0" smtClean="0"/>
              <a:t>Coût:                   0 : normale         1 : minimal</a:t>
            </a:r>
          </a:p>
          <a:p>
            <a:pPr marL="571500" indent="-457200"/>
            <a:endParaRPr lang="fr-FR" dirty="0" smtClean="0"/>
          </a:p>
          <a:p>
            <a:pPr marL="571500" indent="-457200"/>
            <a:r>
              <a:rPr lang="fr-FR" dirty="0" smtClean="0"/>
              <a:t>Technique obsolète: 8 niveaux de priorité seulement</a:t>
            </a:r>
          </a:p>
          <a:p>
            <a:pPr marL="571500" indent="-457200">
              <a:buNone/>
            </a:pPr>
            <a:endParaRPr lang="fr-FR" dirty="0" smtClean="0"/>
          </a:p>
          <a:p>
            <a:pPr marL="571500" indent="-457200"/>
            <a:endParaRPr lang="fr-FR" dirty="0" smtClean="0"/>
          </a:p>
          <a:p>
            <a:pPr marL="571500" indent="-457200"/>
            <a:endParaRPr lang="fr-FR" dirty="0" smtClean="0"/>
          </a:p>
          <a:p>
            <a:pPr marL="1371600" lvl="2" indent="-457200"/>
            <a:endParaRPr lang="fr-FR" dirty="0" smtClean="0"/>
          </a:p>
          <a:p>
            <a:pPr marL="971550" lvl="1" indent="-457200"/>
            <a:endParaRPr lang="fr-FR" dirty="0" smtClean="0"/>
          </a:p>
          <a:p>
            <a:pPr marL="971550" lvl="1" indent="-457200"/>
            <a:endParaRPr lang="fr-FR" dirty="0" smtClean="0"/>
          </a:p>
        </p:txBody>
      </p:sp>
      <p:sp>
        <p:nvSpPr>
          <p:cNvPr id="5" name="Rectangle 4"/>
          <p:cNvSpPr/>
          <p:nvPr/>
        </p:nvSpPr>
        <p:spPr>
          <a:xfrm>
            <a:off x="323528" y="1124744"/>
            <a:ext cx="35283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Description de l ’entête IPv4 (suite)</a:t>
            </a:r>
            <a:endParaRPr lang="fr-FR" dirty="0"/>
          </a:p>
        </p:txBody>
      </p:sp>
      <p:sp>
        <p:nvSpPr>
          <p:cNvPr id="6" name="Rectangle à coins arrondis 5"/>
          <p:cNvSpPr/>
          <p:nvPr/>
        </p:nvSpPr>
        <p:spPr>
          <a:xfrm>
            <a:off x="323528" y="0"/>
            <a:ext cx="7848872" cy="836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t>4-        </a:t>
            </a:r>
            <a:r>
              <a:rPr lang="fr-FR" sz="2000" b="1" dirty="0" smtClean="0"/>
              <a:t>DESCRIPTION DES PROTOCOLES DE NIVEAU RESEAU (suite)</a:t>
            </a:r>
            <a:endParaRPr lang="fr-FR"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686800" cy="5257800"/>
          </a:xfrm>
        </p:spPr>
        <p:txBody>
          <a:bodyPr>
            <a:normAutofit fontScale="85000" lnSpcReduction="20000"/>
          </a:bodyPr>
          <a:lstStyle/>
          <a:p>
            <a:endParaRPr lang="fr-FR" dirty="0" smtClean="0"/>
          </a:p>
          <a:p>
            <a:r>
              <a:rPr lang="fr-FR" dirty="0" smtClean="0"/>
              <a:t>Les bits D,T,R informatifs et non quantitatifs</a:t>
            </a:r>
          </a:p>
          <a:p>
            <a:r>
              <a:rPr lang="fr-FR" dirty="0" smtClean="0"/>
              <a:t>Une application en temps réel et une application </a:t>
            </a:r>
            <a:r>
              <a:rPr lang="fr-FR" dirty="0" err="1" smtClean="0"/>
              <a:t>VoIP</a:t>
            </a:r>
            <a:r>
              <a:rPr lang="fr-FR" dirty="0" smtClean="0"/>
              <a:t> n’ont pas les même exigences en délai de transmission, en débit et en fiabilité.  Pourtant elles seront gérées de la même manière.</a:t>
            </a:r>
          </a:p>
          <a:p>
            <a:r>
              <a:rPr lang="fr-FR" dirty="0" smtClean="0"/>
              <a:t>La </a:t>
            </a:r>
            <a:r>
              <a:rPr lang="fr-FR" dirty="0" err="1" smtClean="0"/>
              <a:t>rfc</a:t>
            </a:r>
            <a:r>
              <a:rPr lang="fr-FR" dirty="0" smtClean="0"/>
              <a:t> 1812 a modifié l’interprétation du champ TOS en ne spécifiant que les 3 premiers bits.</a:t>
            </a:r>
          </a:p>
          <a:p>
            <a:endParaRPr lang="fr-FR" dirty="0" smtClean="0"/>
          </a:p>
          <a:p>
            <a:pPr lvl="2">
              <a:buNone/>
            </a:pPr>
            <a:r>
              <a:rPr lang="fr-FR" dirty="0" smtClean="0"/>
              <a:t>0 : grande probabilité d’élimination de datagramme</a:t>
            </a:r>
          </a:p>
          <a:p>
            <a:pPr lvl="2">
              <a:buNone/>
            </a:pPr>
            <a:r>
              <a:rPr lang="fr-FR" dirty="0" smtClean="0"/>
              <a:t>1 : faible probabilité d’élimination de datagramme</a:t>
            </a:r>
          </a:p>
          <a:p>
            <a:pPr lvl="2">
              <a:buNone/>
            </a:pPr>
            <a:r>
              <a:rPr lang="fr-FR" dirty="0" smtClean="0"/>
              <a:t>.</a:t>
            </a:r>
          </a:p>
          <a:p>
            <a:pPr lvl="2">
              <a:buNone/>
            </a:pPr>
            <a:r>
              <a:rPr lang="fr-FR" dirty="0" smtClean="0"/>
              <a:t>5 : trafic temps réel (voix sur </a:t>
            </a:r>
            <a:r>
              <a:rPr lang="fr-FR" dirty="0" err="1" smtClean="0"/>
              <a:t>ip</a:t>
            </a:r>
            <a:r>
              <a:rPr lang="fr-FR" dirty="0" smtClean="0"/>
              <a:t>)</a:t>
            </a:r>
          </a:p>
          <a:p>
            <a:pPr lvl="2">
              <a:buNone/>
            </a:pPr>
            <a:r>
              <a:rPr lang="fr-FR" dirty="0" smtClean="0"/>
              <a:t>6-7 : trafic des protocoles de routage (mise à jour)</a:t>
            </a:r>
          </a:p>
          <a:p>
            <a:pPr lvl="2">
              <a:buNone/>
            </a:pPr>
            <a:endParaRPr lang="fr-FR" dirty="0" smtClean="0"/>
          </a:p>
          <a:p>
            <a:endParaRPr lang="fr-FR" dirty="0"/>
          </a:p>
        </p:txBody>
      </p:sp>
      <p:sp>
        <p:nvSpPr>
          <p:cNvPr id="4" name="Rectangle à coins arrondis 3"/>
          <p:cNvSpPr/>
          <p:nvPr/>
        </p:nvSpPr>
        <p:spPr>
          <a:xfrm>
            <a:off x="539552" y="404664"/>
            <a:ext cx="655272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t>4-   </a:t>
            </a:r>
            <a:r>
              <a:rPr lang="fr-FR" b="1" dirty="0" smtClean="0"/>
              <a:t>DESCRIPTION DES PROTOCOLES DE NIVEAU RESEAU (suite)</a:t>
            </a:r>
            <a:endParaRPr lang="fr-FR" dirty="0"/>
          </a:p>
        </p:txBody>
      </p:sp>
      <p:sp>
        <p:nvSpPr>
          <p:cNvPr id="5" name="Rectangle 4"/>
          <p:cNvSpPr/>
          <p:nvPr/>
        </p:nvSpPr>
        <p:spPr>
          <a:xfrm>
            <a:off x="539552" y="1412776"/>
            <a:ext cx="374441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Description de l ’entête IPv4 (suite</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75240" cy="850106"/>
          </a:xfrm>
        </p:spPr>
        <p:txBody>
          <a:bodyPr/>
          <a:lstStyle/>
          <a:p>
            <a:endParaRPr lang="fr-FR" dirty="0"/>
          </a:p>
        </p:txBody>
      </p:sp>
      <p:sp>
        <p:nvSpPr>
          <p:cNvPr id="3" name="Espace réservé du contenu 2"/>
          <p:cNvSpPr>
            <a:spLocks noGrp="1"/>
          </p:cNvSpPr>
          <p:nvPr>
            <p:ph idx="1"/>
          </p:nvPr>
        </p:nvSpPr>
        <p:spPr>
          <a:xfrm>
            <a:off x="457200" y="1600200"/>
            <a:ext cx="8507288" cy="6437312"/>
          </a:xfrm>
        </p:spPr>
        <p:txBody>
          <a:bodyPr>
            <a:normAutofit/>
          </a:bodyPr>
          <a:lstStyle/>
          <a:p>
            <a:pPr>
              <a:buNone/>
            </a:pPr>
            <a:endParaRPr lang="fr-FR" dirty="0" smtClean="0"/>
          </a:p>
          <a:p>
            <a:r>
              <a:rPr lang="fr-FR" sz="2200" b="1" dirty="0" smtClean="0"/>
              <a:t>RFC 2474, </a:t>
            </a:r>
            <a:r>
              <a:rPr lang="fr-FR" sz="2200" b="1" dirty="0" err="1" smtClean="0"/>
              <a:t>Differentiated</a:t>
            </a:r>
            <a:r>
              <a:rPr lang="fr-FR" sz="2200" b="1" dirty="0" smtClean="0"/>
              <a:t> Services ou </a:t>
            </a:r>
            <a:r>
              <a:rPr lang="fr-FR" sz="2200" b="1" dirty="0" err="1" smtClean="0"/>
              <a:t>DiffServ</a:t>
            </a:r>
            <a:endParaRPr lang="fr-FR" sz="2200" b="1" dirty="0" smtClean="0"/>
          </a:p>
          <a:p>
            <a:r>
              <a:rPr lang="fr-FR" sz="2200" dirty="0" smtClean="0"/>
              <a:t>Acheminement en fonction d’une </a:t>
            </a:r>
            <a:r>
              <a:rPr lang="fr-FR" sz="2200" dirty="0" err="1" smtClean="0"/>
              <a:t>qos</a:t>
            </a:r>
            <a:r>
              <a:rPr lang="fr-FR" sz="2200" dirty="0" smtClean="0"/>
              <a:t>, (différencier les flux)</a:t>
            </a:r>
          </a:p>
          <a:p>
            <a:r>
              <a:rPr lang="fr-FR" sz="2200" b="1" dirty="0" smtClean="0"/>
              <a:t>Le champ TOS remplacé par DS </a:t>
            </a:r>
            <a:r>
              <a:rPr lang="fr-FR" sz="2200" dirty="0" smtClean="0"/>
              <a:t>(</a:t>
            </a:r>
            <a:r>
              <a:rPr lang="fr-FR" sz="2200" dirty="0" err="1" smtClean="0"/>
              <a:t>DiffServ</a:t>
            </a:r>
            <a:r>
              <a:rPr lang="fr-FR" sz="2200" dirty="0" smtClean="0"/>
              <a:t>)qui comporte 2 champs, DSCP et CU</a:t>
            </a:r>
          </a:p>
          <a:p>
            <a:pPr lvl="2"/>
            <a:r>
              <a:rPr lang="fr-FR" sz="1800" b="1" dirty="0" smtClean="0"/>
              <a:t>DSCP: </a:t>
            </a:r>
            <a:r>
              <a:rPr lang="fr-FR" sz="1800" b="1" dirty="0" err="1" smtClean="0"/>
              <a:t>Differentiated</a:t>
            </a:r>
            <a:r>
              <a:rPr lang="fr-FR" sz="1800" b="1" dirty="0" smtClean="0"/>
              <a:t> Service Code Point</a:t>
            </a:r>
            <a:r>
              <a:rPr lang="fr-FR" sz="1800" dirty="0" smtClean="0"/>
              <a:t>, sur 6 bits</a:t>
            </a:r>
          </a:p>
          <a:p>
            <a:pPr lvl="2"/>
            <a:r>
              <a:rPr lang="fr-FR" sz="1800" dirty="0" smtClean="0"/>
              <a:t>Défini des classes de service et non une simple priorité, ce n’est plus une priorité qu’on fournit à l’application, mais un service</a:t>
            </a:r>
          </a:p>
          <a:p>
            <a:pPr lvl="2"/>
            <a:r>
              <a:rPr lang="fr-FR" sz="1800" dirty="0" smtClean="0"/>
              <a:t>64 classes de trafic réparties en 3 grandes familles</a:t>
            </a:r>
          </a:p>
          <a:p>
            <a:pPr lvl="2"/>
            <a:r>
              <a:rPr lang="fr-FR" sz="1800" b="1" dirty="0" err="1" smtClean="0"/>
              <a:t>Assured</a:t>
            </a:r>
            <a:r>
              <a:rPr lang="fr-FR" sz="1800" b="1" dirty="0" smtClean="0"/>
              <a:t> </a:t>
            </a:r>
            <a:r>
              <a:rPr lang="fr-FR" sz="1800" b="1" dirty="0" err="1" smtClean="0"/>
              <a:t>Forwarding</a:t>
            </a:r>
            <a:r>
              <a:rPr lang="fr-FR" sz="1800" dirty="0" smtClean="0"/>
              <a:t>: bande passante garantie</a:t>
            </a:r>
          </a:p>
          <a:p>
            <a:pPr lvl="2"/>
            <a:r>
              <a:rPr lang="fr-FR" sz="1800" b="1" dirty="0" err="1" smtClean="0"/>
              <a:t>Expedited</a:t>
            </a:r>
            <a:r>
              <a:rPr lang="fr-FR" sz="1800" b="1" dirty="0" smtClean="0"/>
              <a:t> </a:t>
            </a:r>
            <a:r>
              <a:rPr lang="fr-FR" sz="1800" b="1" dirty="0" err="1" smtClean="0"/>
              <a:t>Forwarding</a:t>
            </a:r>
            <a:r>
              <a:rPr lang="fr-FR" sz="1800" dirty="0" smtClean="0"/>
              <a:t>: pour les applications temps réel, minimise le temps de latence dans le réseau. Le réseau prend en compte des </a:t>
            </a:r>
            <a:r>
              <a:rPr lang="fr-FR" sz="1800" dirty="0" err="1" smtClean="0"/>
              <a:t>contriante</a:t>
            </a:r>
            <a:r>
              <a:rPr lang="fr-FR" sz="1800" dirty="0" smtClean="0"/>
              <a:t> forte en terme de délai, de gigue (</a:t>
            </a:r>
            <a:r>
              <a:rPr lang="fr-FR" sz="1800" dirty="0" err="1" smtClean="0"/>
              <a:t>jitter</a:t>
            </a:r>
            <a:r>
              <a:rPr lang="fr-FR" sz="1800" dirty="0" smtClean="0"/>
              <a:t>)</a:t>
            </a:r>
          </a:p>
          <a:p>
            <a:pPr lvl="2"/>
            <a:r>
              <a:rPr lang="fr-FR" sz="1800" b="1" dirty="0" smtClean="0"/>
              <a:t>Best effort</a:t>
            </a:r>
            <a:r>
              <a:rPr lang="fr-FR" sz="1800" dirty="0" smtClean="0"/>
              <a:t>: aucun traitement spécifique, les datagrammes sont transmis pour le mieux.             CU: non utilisé ( prévu pour le contrôle de flux)</a:t>
            </a:r>
          </a:p>
          <a:p>
            <a:pPr lvl="2"/>
            <a:endParaRPr lang="fr-FR" dirty="0" smtClean="0"/>
          </a:p>
        </p:txBody>
      </p:sp>
      <p:sp>
        <p:nvSpPr>
          <p:cNvPr id="4" name="Rectangle 3"/>
          <p:cNvSpPr/>
          <p:nvPr/>
        </p:nvSpPr>
        <p:spPr>
          <a:xfrm>
            <a:off x="539552" y="1484784"/>
            <a:ext cx="36004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Description de l ’entête IPv4 (suite</a:t>
            </a:r>
            <a:endParaRPr lang="fr-FR" dirty="0"/>
          </a:p>
        </p:txBody>
      </p:sp>
      <p:sp>
        <p:nvSpPr>
          <p:cNvPr id="5" name="Rectangle à coins arrondis 4"/>
          <p:cNvSpPr/>
          <p:nvPr/>
        </p:nvSpPr>
        <p:spPr>
          <a:xfrm>
            <a:off x="539552" y="404664"/>
            <a:ext cx="698477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t>4-   </a:t>
            </a:r>
            <a:r>
              <a:rPr lang="fr-FR" b="1" dirty="0" smtClean="0"/>
              <a:t>DESCRIPTION DES PROTOCOLES DE NIVEAU RESEAU (suite)</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67544" y="1844824"/>
            <a:ext cx="8424936" cy="5013176"/>
          </a:xfrm>
        </p:spPr>
        <p:txBody>
          <a:bodyPr>
            <a:normAutofit fontScale="55000" lnSpcReduction="20000"/>
          </a:bodyPr>
          <a:lstStyle/>
          <a:p>
            <a:endParaRPr lang="fr-FR" dirty="0" smtClean="0"/>
          </a:p>
          <a:p>
            <a:r>
              <a:rPr lang="fr-FR" dirty="0" smtClean="0"/>
              <a:t>Longueur totale:</a:t>
            </a:r>
          </a:p>
          <a:p>
            <a:pPr lvl="2"/>
            <a:r>
              <a:rPr lang="fr-FR" dirty="0" smtClean="0"/>
              <a:t>16 bits</a:t>
            </a:r>
          </a:p>
          <a:p>
            <a:pPr lvl="2"/>
            <a:r>
              <a:rPr lang="fr-FR" dirty="0" smtClean="0"/>
              <a:t>Partie fixe + partie variable</a:t>
            </a:r>
          </a:p>
          <a:p>
            <a:pPr lvl="2"/>
            <a:r>
              <a:rPr lang="fr-FR" dirty="0" smtClean="0"/>
              <a:t>Exprimée en octet</a:t>
            </a:r>
          </a:p>
          <a:p>
            <a:pPr lvl="2"/>
            <a:r>
              <a:rPr lang="fr-FR" dirty="0" smtClean="0"/>
              <a:t>Longueur totale théorique: 65536 octets</a:t>
            </a:r>
          </a:p>
          <a:p>
            <a:pPr lvl="2"/>
            <a:r>
              <a:rPr lang="fr-FR" dirty="0" smtClean="0"/>
              <a:t>Longueur réelle  fonction de la MTU de l’interface physique ( fragmentation du paquet)</a:t>
            </a:r>
          </a:p>
          <a:p>
            <a:r>
              <a:rPr lang="fr-FR" dirty="0" smtClean="0"/>
              <a:t>Identification:</a:t>
            </a:r>
          </a:p>
          <a:p>
            <a:pPr lvl="2"/>
            <a:r>
              <a:rPr lang="fr-FR" dirty="0" smtClean="0"/>
              <a:t>16 bits</a:t>
            </a:r>
          </a:p>
          <a:p>
            <a:pPr lvl="2"/>
            <a:r>
              <a:rPr lang="fr-FR" dirty="0" smtClean="0"/>
              <a:t>Numéro généré  aléatoirement par la source  par un algorithme initié par l’heure système</a:t>
            </a:r>
          </a:p>
          <a:p>
            <a:pPr lvl="2"/>
            <a:r>
              <a:rPr lang="fr-FR" dirty="0" smtClean="0"/>
              <a:t>Recopié dans tous les fragments par les systèmes intermédiaires en cas de fragmentation</a:t>
            </a:r>
          </a:p>
          <a:p>
            <a:pPr lvl="2"/>
            <a:r>
              <a:rPr lang="fr-FR" dirty="0" smtClean="0"/>
              <a:t>Permet  à l’hôte destinataire de reconstituer  le paquet</a:t>
            </a:r>
          </a:p>
          <a:p>
            <a:r>
              <a:rPr lang="fr-FR" dirty="0" smtClean="0"/>
              <a:t>Flag :</a:t>
            </a:r>
          </a:p>
          <a:p>
            <a:pPr lvl="2"/>
            <a:r>
              <a:rPr lang="fr-FR" dirty="0" smtClean="0"/>
              <a:t>3 bits</a:t>
            </a:r>
          </a:p>
          <a:p>
            <a:pPr lvl="2"/>
            <a:r>
              <a:rPr lang="fr-FR" dirty="0" smtClean="0"/>
              <a:t>Premier bit non utilisé, mis à 0</a:t>
            </a:r>
          </a:p>
          <a:p>
            <a:pPr lvl="2"/>
            <a:r>
              <a:rPr lang="fr-FR" dirty="0" smtClean="0"/>
              <a:t>Deuxième bit DF :Do not fragment, </a:t>
            </a:r>
          </a:p>
          <a:p>
            <a:pPr lvl="5"/>
            <a:r>
              <a:rPr lang="fr-FR" dirty="0" smtClean="0"/>
              <a:t>DF = 0  fragmentation autorisée, </a:t>
            </a:r>
          </a:p>
          <a:p>
            <a:pPr lvl="5"/>
            <a:r>
              <a:rPr lang="fr-FR" dirty="0" smtClean="0"/>
              <a:t>DF = 1 fragmentation interdite</a:t>
            </a:r>
          </a:p>
          <a:p>
            <a:pPr marL="1371600" lvl="2" indent="-457200" algn="just"/>
            <a:r>
              <a:rPr lang="fr-FR" dirty="0" smtClean="0"/>
              <a:t>Troisième bit MF: More Fragment</a:t>
            </a:r>
          </a:p>
          <a:p>
            <a:pPr marL="2743200" lvl="5" indent="-457200"/>
            <a:r>
              <a:rPr lang="fr-FR" dirty="0" smtClean="0"/>
              <a:t>MF =  0 dernier fragment</a:t>
            </a:r>
          </a:p>
          <a:p>
            <a:pPr marL="2743200" lvl="5" indent="-457200"/>
            <a:r>
              <a:rPr lang="fr-FR" dirty="0" smtClean="0"/>
              <a:t>MF = 1 fragment intermédiaire</a:t>
            </a:r>
            <a:endParaRPr lang="fr-FR" dirty="0"/>
          </a:p>
        </p:txBody>
      </p:sp>
      <p:sp>
        <p:nvSpPr>
          <p:cNvPr id="4" name="Rectangle à coins arrondis 3"/>
          <p:cNvSpPr/>
          <p:nvPr/>
        </p:nvSpPr>
        <p:spPr>
          <a:xfrm>
            <a:off x="467544" y="188640"/>
            <a:ext cx="7416824" cy="720080"/>
          </a:xfrm>
          <a:prstGeom prst="roundRect">
            <a:avLst>
              <a:gd name="adj" fmla="val 205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t>5-        </a:t>
            </a:r>
            <a:r>
              <a:rPr lang="fr-FR" b="1" dirty="0" smtClean="0"/>
              <a:t>DESCRIPTION DES PROTOCOLES DE NIVEAU RESEAU (suite)</a:t>
            </a:r>
            <a:endParaRPr lang="fr-FR" dirty="0"/>
          </a:p>
        </p:txBody>
      </p:sp>
      <p:sp>
        <p:nvSpPr>
          <p:cNvPr id="5" name="Rectangle 4"/>
          <p:cNvSpPr/>
          <p:nvPr/>
        </p:nvSpPr>
        <p:spPr>
          <a:xfrm>
            <a:off x="467544" y="1196752"/>
            <a:ext cx="446449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Description de l ’entête IPv4 (suite</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332656"/>
            <a:ext cx="8229600" cy="1143000"/>
          </a:xfrm>
        </p:spPr>
        <p:txBody>
          <a:bodyPr/>
          <a:lstStyle/>
          <a:p>
            <a:endParaRPr lang="fr-FR" b="1"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0" y="1988840"/>
            <a:ext cx="9144000" cy="5328592"/>
          </a:xfrm>
        </p:spPr>
        <p:txBody>
          <a:bodyPr>
            <a:normAutofit fontScale="25000" lnSpcReduction="20000"/>
          </a:bodyPr>
          <a:lstStyle/>
          <a:p>
            <a:pPr>
              <a:buNone/>
            </a:pPr>
            <a:endParaRPr lang="fr-FR" dirty="0" smtClean="0"/>
          </a:p>
          <a:p>
            <a:pPr>
              <a:buNone/>
            </a:pPr>
            <a:endParaRPr lang="fr-FR" dirty="0"/>
          </a:p>
          <a:p>
            <a:pPr>
              <a:buNone/>
            </a:pPr>
            <a:r>
              <a:rPr lang="fr-FR" sz="11200" b="1" dirty="0" smtClean="0"/>
              <a:t>.1969</a:t>
            </a:r>
          </a:p>
          <a:p>
            <a:pPr>
              <a:buNone/>
            </a:pPr>
            <a:endParaRPr lang="fr-FR" sz="11200" b="1" dirty="0" smtClean="0"/>
          </a:p>
          <a:p>
            <a:pPr>
              <a:buNone/>
            </a:pPr>
            <a:r>
              <a:rPr lang="fr-FR" sz="11200" b="1" dirty="0" smtClean="0"/>
              <a:t>.DOD	:	</a:t>
            </a:r>
            <a:r>
              <a:rPr lang="fr-FR" sz="11200" b="1" dirty="0" err="1" smtClean="0"/>
              <a:t>Department</a:t>
            </a:r>
            <a:r>
              <a:rPr lang="fr-FR" sz="11200" b="1" dirty="0" smtClean="0"/>
              <a:t> Of </a:t>
            </a:r>
            <a:r>
              <a:rPr lang="fr-FR" sz="11200" b="1" dirty="0" err="1" smtClean="0"/>
              <a:t>Defense</a:t>
            </a:r>
            <a:endParaRPr lang="fr-FR" sz="11200" b="1" dirty="0" smtClean="0"/>
          </a:p>
          <a:p>
            <a:pPr>
              <a:buNone/>
            </a:pPr>
            <a:endParaRPr lang="fr-FR" sz="11200" b="1" dirty="0" smtClean="0"/>
          </a:p>
          <a:p>
            <a:pPr>
              <a:buNone/>
            </a:pPr>
            <a:r>
              <a:rPr lang="fr-FR" sz="11200" b="1" dirty="0" smtClean="0"/>
              <a:t>.DARPA:	</a:t>
            </a:r>
            <a:r>
              <a:rPr lang="fr-FR" sz="11200" b="1" dirty="0" err="1" smtClean="0"/>
              <a:t>Defense</a:t>
            </a:r>
            <a:r>
              <a:rPr lang="fr-FR" sz="11200" b="1" dirty="0" smtClean="0"/>
              <a:t> Advanced </a:t>
            </a:r>
            <a:r>
              <a:rPr lang="fr-FR" sz="11200" b="1" dirty="0" err="1" smtClean="0"/>
              <a:t>Research</a:t>
            </a:r>
            <a:r>
              <a:rPr lang="fr-FR" sz="11200" b="1" dirty="0" smtClean="0"/>
              <a:t> </a:t>
            </a:r>
            <a:r>
              <a:rPr lang="fr-FR" sz="11200" b="1" dirty="0" err="1" smtClean="0"/>
              <a:t>Projects</a:t>
            </a:r>
            <a:r>
              <a:rPr lang="fr-FR" sz="11200" b="1" dirty="0" smtClean="0"/>
              <a:t> </a:t>
            </a:r>
            <a:r>
              <a:rPr lang="fr-FR" sz="11200" b="1" dirty="0" err="1" smtClean="0"/>
              <a:t>Agency</a:t>
            </a:r>
            <a:r>
              <a:rPr lang="fr-FR" sz="11200" b="1" dirty="0" smtClean="0"/>
              <a:t> 		Réseau ARPANET:	Advanced </a:t>
            </a:r>
            <a:r>
              <a:rPr lang="fr-FR" sz="11200" b="1" dirty="0" err="1" smtClean="0"/>
              <a:t>Research</a:t>
            </a:r>
            <a:r>
              <a:rPr lang="fr-FR" sz="11200" b="1" dirty="0" smtClean="0"/>
              <a:t> Project 		</a:t>
            </a:r>
            <a:r>
              <a:rPr lang="fr-FR" sz="11200" b="1" dirty="0" err="1" smtClean="0"/>
              <a:t>Agency</a:t>
            </a:r>
            <a:r>
              <a:rPr lang="fr-FR" sz="11200" b="1" dirty="0" smtClean="0"/>
              <a:t> </a:t>
            </a:r>
            <a:r>
              <a:rPr lang="fr-FR" sz="11200" b="1" dirty="0" err="1" smtClean="0"/>
              <a:t>NETwork.réseau</a:t>
            </a:r>
            <a:r>
              <a:rPr lang="fr-FR" sz="11200" b="1" dirty="0" smtClean="0"/>
              <a:t> à commutation de 		paquets expérimental</a:t>
            </a:r>
          </a:p>
          <a:p>
            <a:pPr>
              <a:buNone/>
            </a:pPr>
            <a:endParaRPr lang="fr-FR" sz="11200" b="1" dirty="0" smtClean="0"/>
          </a:p>
          <a:p>
            <a:pPr>
              <a:buNone/>
            </a:pPr>
            <a:r>
              <a:rPr lang="fr-FR" sz="11200" b="1" dirty="0" smtClean="0"/>
              <a:t>.1975	:	réseau opérationnel administré par la DCA 			(</a:t>
            </a:r>
            <a:r>
              <a:rPr lang="fr-FR" sz="11200" b="1" dirty="0" err="1" smtClean="0"/>
              <a:t>Defense</a:t>
            </a:r>
            <a:r>
              <a:rPr lang="fr-FR" sz="11200" b="1" dirty="0" smtClean="0"/>
              <a:t> Communication </a:t>
            </a:r>
            <a:r>
              <a:rPr lang="fr-FR" sz="11200" b="1" dirty="0" err="1" smtClean="0"/>
              <a:t>Agency</a:t>
            </a:r>
            <a:r>
              <a:rPr lang="fr-FR" sz="11200" b="1" dirty="0" smtClean="0"/>
              <a:t>) renommée    		DISA (</a:t>
            </a:r>
            <a:r>
              <a:rPr lang="fr-FR" sz="11200" b="1" dirty="0" err="1" smtClean="0"/>
              <a:t>Defense</a:t>
            </a:r>
            <a:r>
              <a:rPr lang="fr-FR" sz="11200" b="1" dirty="0" smtClean="0"/>
              <a:t> Information Systems </a:t>
            </a:r>
            <a:r>
              <a:rPr lang="fr-FR" sz="11200" b="1" dirty="0" err="1" smtClean="0"/>
              <a:t>Agency</a:t>
            </a:r>
            <a:r>
              <a:rPr lang="fr-FR" sz="11200" b="1" dirty="0" smtClean="0"/>
              <a:t>)</a:t>
            </a:r>
            <a:endParaRPr lang="fr-FR" sz="11200" b="1" dirty="0"/>
          </a:p>
          <a:p>
            <a:pPr>
              <a:buNone/>
            </a:pPr>
            <a:endParaRPr lang="fr-FR" sz="11200" b="1" dirty="0" smtClean="0"/>
          </a:p>
          <a:p>
            <a:pPr marL="514350" indent="-514350">
              <a:buNone/>
            </a:pPr>
            <a:r>
              <a:rPr lang="fr-FR" sz="11200" b="1" dirty="0" smtClean="0"/>
              <a:t>				</a:t>
            </a:r>
          </a:p>
          <a:p>
            <a:pPr marL="514350" indent="-514350">
              <a:buNone/>
            </a:pPr>
            <a:r>
              <a:rPr lang="fr-FR" sz="11200" dirty="0" smtClean="0"/>
              <a:t>				</a:t>
            </a:r>
            <a:endParaRPr lang="fr-FR" sz="6200" dirty="0" smtClean="0"/>
          </a:p>
          <a:p>
            <a:pPr marL="514350" indent="-514350">
              <a:buNone/>
            </a:pPr>
            <a:r>
              <a:rPr lang="fr-FR" sz="6200" dirty="0" smtClean="0"/>
              <a:t>	</a:t>
            </a:r>
          </a:p>
        </p:txBody>
      </p:sp>
      <p:sp>
        <p:nvSpPr>
          <p:cNvPr id="4" name="Rectangle 3"/>
          <p:cNvSpPr/>
          <p:nvPr/>
        </p:nvSpPr>
        <p:spPr>
          <a:xfrm>
            <a:off x="1547664" y="404664"/>
            <a:ext cx="576064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effectLst>
                  <a:outerShdw blurRad="38100" dist="38100" dir="2700000" algn="tl">
                    <a:srgbClr val="000000">
                      <a:alpha val="43137"/>
                    </a:srgbClr>
                  </a:outerShdw>
                </a:effectLst>
              </a:rPr>
              <a:t>1-     HISTORIQUE     (1/5)</a:t>
            </a:r>
            <a:endParaRPr lang="fr-FR" sz="4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507288" cy="5257800"/>
          </a:xfrm>
        </p:spPr>
        <p:txBody>
          <a:bodyPr>
            <a:normAutofit fontScale="92500" lnSpcReduction="10000"/>
          </a:bodyPr>
          <a:lstStyle/>
          <a:p>
            <a:r>
              <a:rPr lang="fr-FR" dirty="0" smtClean="0"/>
              <a:t>Position fragment ( offset ):</a:t>
            </a:r>
          </a:p>
          <a:p>
            <a:pPr lvl="2"/>
            <a:r>
              <a:rPr lang="fr-FR" dirty="0" smtClean="0"/>
              <a:t>13 bits</a:t>
            </a:r>
          </a:p>
          <a:p>
            <a:pPr lvl="2"/>
            <a:r>
              <a:rPr lang="fr-FR" dirty="0" smtClean="0"/>
              <a:t>Numéro de séquence du premier octet de données du fragment  par rapport aux données du paquet source</a:t>
            </a:r>
          </a:p>
          <a:p>
            <a:pPr lvl="2"/>
            <a:r>
              <a:rPr lang="fr-FR" dirty="0" smtClean="0"/>
              <a:t>Multiple de 8 octets:  tous les fragments, sauf le dernier, ont une longueur multiple de 8</a:t>
            </a:r>
          </a:p>
          <a:p>
            <a:pPr marL="571500" indent="-457200"/>
            <a:r>
              <a:rPr lang="fr-FR" dirty="0" smtClean="0"/>
              <a:t>Durée de vie (TTL : Time T Live)</a:t>
            </a:r>
          </a:p>
          <a:p>
            <a:pPr marL="1371600" lvl="2" indent="-457200"/>
            <a:r>
              <a:rPr lang="fr-FR" dirty="0" smtClean="0"/>
              <a:t>8 bits</a:t>
            </a:r>
          </a:p>
          <a:p>
            <a:pPr marL="1371600" lvl="2" indent="-457200"/>
            <a:r>
              <a:rPr lang="fr-FR" dirty="0" smtClean="0"/>
              <a:t>Exprimée en seconde ou nombre maximum de sauts</a:t>
            </a:r>
          </a:p>
          <a:p>
            <a:pPr marL="1371600" lvl="2" indent="-457200"/>
            <a:r>
              <a:rPr lang="fr-FR" dirty="0" smtClean="0"/>
              <a:t>Décrémentée de 1 au niveau de chaque passerelle</a:t>
            </a:r>
          </a:p>
          <a:p>
            <a:pPr marL="1371600" lvl="2" indent="-457200"/>
            <a:r>
              <a:rPr lang="fr-FR" dirty="0" smtClean="0"/>
              <a:t>Si TTL = 0 la passerelle détruit le paquet et envoie un message d’erreur ICMP à la source</a:t>
            </a:r>
          </a:p>
          <a:p>
            <a:pPr marL="1371600" lvl="2" indent="-457200"/>
            <a:r>
              <a:rPr lang="fr-FR" dirty="0" smtClean="0"/>
              <a:t>Valeur par défaut:  128</a:t>
            </a:r>
          </a:p>
          <a:p>
            <a:pPr marL="1371600" lvl="2" indent="-457200">
              <a:buNone/>
            </a:pPr>
            <a:endParaRPr lang="fr-FR" dirty="0" smtClean="0"/>
          </a:p>
          <a:p>
            <a:pPr lvl="2"/>
            <a:endParaRPr lang="fr-FR" dirty="0"/>
          </a:p>
        </p:txBody>
      </p:sp>
      <p:sp>
        <p:nvSpPr>
          <p:cNvPr id="4" name="Rectangle à coins arrondis 3"/>
          <p:cNvSpPr/>
          <p:nvPr/>
        </p:nvSpPr>
        <p:spPr>
          <a:xfrm>
            <a:off x="611560" y="332656"/>
            <a:ext cx="676875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t>4-    </a:t>
            </a:r>
            <a:r>
              <a:rPr lang="fr-FR" b="1" dirty="0" smtClean="0"/>
              <a:t>DESCRIPTION DES PROTOCOLES DE NIVEAU RESEAU (suite)</a:t>
            </a:r>
            <a:endParaRPr lang="fr-FR" dirty="0"/>
          </a:p>
        </p:txBody>
      </p:sp>
      <p:sp>
        <p:nvSpPr>
          <p:cNvPr id="5" name="Rectangle à coins arrondis 4"/>
          <p:cNvSpPr/>
          <p:nvPr/>
        </p:nvSpPr>
        <p:spPr>
          <a:xfrm>
            <a:off x="611560" y="1052736"/>
            <a:ext cx="417646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Description de l ’entête IPv4 (suite</a:t>
            </a:r>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539552" y="1700808"/>
            <a:ext cx="8280920" cy="5157192"/>
          </a:xfrm>
        </p:spPr>
        <p:txBody>
          <a:bodyPr>
            <a:normAutofit fontScale="92500"/>
          </a:bodyPr>
          <a:lstStyle/>
          <a:p>
            <a:r>
              <a:rPr lang="fr-FR" dirty="0" smtClean="0"/>
              <a:t>Protocole:</a:t>
            </a:r>
          </a:p>
          <a:p>
            <a:pPr lvl="2"/>
            <a:r>
              <a:rPr lang="fr-FR" dirty="0" smtClean="0"/>
              <a:t>8 bits</a:t>
            </a:r>
          </a:p>
          <a:p>
            <a:pPr lvl="2"/>
            <a:r>
              <a:rPr lang="fr-FR" dirty="0" smtClean="0"/>
              <a:t>Origine du champ de données </a:t>
            </a:r>
          </a:p>
          <a:p>
            <a:pPr lvl="2"/>
            <a:r>
              <a:rPr lang="fr-FR" dirty="0" smtClean="0"/>
              <a:t>protocole transporté: 1 : </a:t>
            </a:r>
            <a:r>
              <a:rPr lang="fr-FR" dirty="0" err="1" smtClean="0"/>
              <a:t>icmp</a:t>
            </a:r>
            <a:r>
              <a:rPr lang="fr-FR" dirty="0" smtClean="0"/>
              <a:t> ,  6 : </a:t>
            </a:r>
            <a:r>
              <a:rPr lang="fr-FR" dirty="0" err="1" smtClean="0"/>
              <a:t>tcp</a:t>
            </a:r>
            <a:r>
              <a:rPr lang="fr-FR" dirty="0" smtClean="0"/>
              <a:t>, 17: </a:t>
            </a:r>
            <a:r>
              <a:rPr lang="fr-FR" dirty="0" err="1" smtClean="0"/>
              <a:t>udp</a:t>
            </a:r>
            <a:r>
              <a:rPr lang="fr-FR" dirty="0" smtClean="0"/>
              <a:t>, 8: ospf9</a:t>
            </a:r>
          </a:p>
          <a:p>
            <a:pPr lvl="2"/>
            <a:r>
              <a:rPr lang="fr-FR" dirty="0" smtClean="0"/>
              <a:t>Permet le multiplexage et démultiplexage de flux</a:t>
            </a:r>
          </a:p>
          <a:p>
            <a:r>
              <a:rPr lang="fr-FR" dirty="0" smtClean="0"/>
              <a:t>Contrôle ( checksum):</a:t>
            </a:r>
          </a:p>
          <a:p>
            <a:pPr lvl="2"/>
            <a:r>
              <a:rPr lang="fr-FR" dirty="0" smtClean="0"/>
              <a:t>16 bits</a:t>
            </a:r>
          </a:p>
          <a:p>
            <a:pPr lvl="2"/>
            <a:r>
              <a:rPr lang="fr-FR" dirty="0" smtClean="0"/>
              <a:t>Calculé sur la base de l’entête uniquement selon l’algorithme du complément à 1</a:t>
            </a:r>
          </a:p>
          <a:p>
            <a:pPr lvl="2"/>
            <a:r>
              <a:rPr lang="fr-FR" dirty="0" smtClean="0"/>
              <a:t>Recalculé par chaque système intermédiaire ( modification du TTL et fragmentation éventuelle)</a:t>
            </a:r>
          </a:p>
          <a:p>
            <a:pPr lvl="2"/>
            <a:r>
              <a:rPr lang="fr-FR" dirty="0" smtClean="0"/>
              <a:t>Si erreur détectée, paquet détruit; pas de message d’erreur</a:t>
            </a:r>
          </a:p>
          <a:p>
            <a:pPr lvl="2"/>
            <a:endParaRPr lang="fr-FR" dirty="0" smtClean="0"/>
          </a:p>
          <a:p>
            <a:pPr lvl="2"/>
            <a:endParaRPr lang="fr-FR" dirty="0" smtClean="0"/>
          </a:p>
          <a:p>
            <a:endParaRPr lang="fr-FR" dirty="0" smtClean="0"/>
          </a:p>
          <a:p>
            <a:pPr marL="571500" indent="-457200"/>
            <a:endParaRPr lang="fr-FR" dirty="0" smtClean="0"/>
          </a:p>
          <a:p>
            <a:endParaRPr lang="fr-FR" dirty="0" smtClean="0"/>
          </a:p>
        </p:txBody>
      </p:sp>
      <p:sp>
        <p:nvSpPr>
          <p:cNvPr id="4" name="Rectangle à coins arrondis 3"/>
          <p:cNvSpPr/>
          <p:nvPr/>
        </p:nvSpPr>
        <p:spPr>
          <a:xfrm>
            <a:off x="611560" y="404664"/>
            <a:ext cx="619268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683568" y="1268760"/>
            <a:ext cx="3600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Description de l ’entête IPv4 (suite</a:t>
            </a:r>
            <a:endParaRPr lang="fr-F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endParaRPr lang="fr-FR" dirty="0" smtClean="0"/>
          </a:p>
          <a:p>
            <a:r>
              <a:rPr lang="fr-FR" dirty="0" smtClean="0"/>
              <a:t>Options:</a:t>
            </a:r>
          </a:p>
          <a:p>
            <a:pPr lvl="2"/>
            <a:r>
              <a:rPr lang="fr-FR" dirty="0" smtClean="0"/>
              <a:t>Longueur variable de 0 à 10 mots de 32 bits</a:t>
            </a:r>
          </a:p>
          <a:p>
            <a:pPr lvl="2"/>
            <a:r>
              <a:rPr lang="fr-FR" dirty="0" smtClean="0"/>
              <a:t>Si les options ne se terminent pas à la frontière  d’un mot, il y a des bits de bourrage</a:t>
            </a:r>
          </a:p>
          <a:p>
            <a:pPr lvl="2"/>
            <a:r>
              <a:rPr lang="fr-FR" dirty="0" smtClean="0"/>
              <a:t>Exemples:</a:t>
            </a:r>
          </a:p>
          <a:p>
            <a:pPr lvl="3"/>
            <a:r>
              <a:rPr lang="fr-FR" dirty="0" smtClean="0"/>
              <a:t>Routage par la source</a:t>
            </a:r>
          </a:p>
          <a:p>
            <a:pPr lvl="3"/>
            <a:r>
              <a:rPr lang="fr-FR" dirty="0" smtClean="0"/>
              <a:t>Enregistrement route</a:t>
            </a:r>
          </a:p>
          <a:p>
            <a:pPr lvl="3"/>
            <a:r>
              <a:rPr lang="fr-FR" dirty="0" smtClean="0"/>
              <a:t>horodatage</a:t>
            </a:r>
          </a:p>
          <a:p>
            <a:pPr lvl="3"/>
            <a:r>
              <a:rPr lang="fr-FR" dirty="0" smtClean="0"/>
              <a:t>Fin de liste d’options</a:t>
            </a:r>
          </a:p>
          <a:p>
            <a:pPr lvl="2"/>
            <a:r>
              <a:rPr lang="fr-FR" dirty="0" smtClean="0"/>
              <a:t>Coûteux en terme de traitement pour les passerelles, champ option peu utilisé</a:t>
            </a:r>
          </a:p>
        </p:txBody>
      </p:sp>
      <p:sp>
        <p:nvSpPr>
          <p:cNvPr id="4" name="Rectangle à coins arrondis 3"/>
          <p:cNvSpPr/>
          <p:nvPr/>
        </p:nvSpPr>
        <p:spPr>
          <a:xfrm>
            <a:off x="611560" y="404664"/>
            <a:ext cx="633670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683568" y="1268760"/>
            <a:ext cx="35283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Description de l ’entête IPv4 (suite)</a:t>
            </a:r>
            <a:endParaRPr lang="fr-F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291264" cy="5257800"/>
          </a:xfrm>
        </p:spPr>
        <p:txBody>
          <a:bodyPr>
            <a:normAutofit/>
          </a:bodyPr>
          <a:lstStyle/>
          <a:p>
            <a:endParaRPr lang="fr-FR" dirty="0" smtClean="0"/>
          </a:p>
          <a:p>
            <a:r>
              <a:rPr lang="fr-FR" dirty="0" smtClean="0"/>
              <a:t>Adresse IP:</a:t>
            </a:r>
          </a:p>
          <a:p>
            <a:pPr lvl="2"/>
            <a:r>
              <a:rPr lang="fr-FR" dirty="0" smtClean="0"/>
              <a:t>32 bits</a:t>
            </a:r>
          </a:p>
          <a:p>
            <a:pPr lvl="2"/>
            <a:r>
              <a:rPr lang="fr-FR" dirty="0" smtClean="0"/>
              <a:t>Adresse logique</a:t>
            </a:r>
          </a:p>
          <a:p>
            <a:pPr lvl="2"/>
            <a:r>
              <a:rPr lang="fr-FR" dirty="0" smtClean="0"/>
              <a:t>Identifie d’une façon unique toute machine connectée au réseau</a:t>
            </a:r>
          </a:p>
          <a:p>
            <a:pPr lvl="2"/>
            <a:r>
              <a:rPr lang="fr-FR" dirty="0" smtClean="0"/>
              <a:t>2 parties: n° réseau (NETID) et n°machine sur le réseau (HOSTID)</a:t>
            </a:r>
          </a:p>
          <a:p>
            <a:pPr lvl="2"/>
            <a:r>
              <a:rPr lang="fr-FR" dirty="0" smtClean="0"/>
              <a:t>Notation décimale pointée  (193.100.10.1)</a:t>
            </a:r>
          </a:p>
          <a:p>
            <a:pPr marL="1371600" lvl="2" indent="-457200"/>
            <a:r>
              <a:rPr lang="fr-FR" dirty="0" smtClean="0"/>
              <a:t>Structurée de manière à définir 5 classes d’adresses</a:t>
            </a:r>
          </a:p>
          <a:p>
            <a:pPr marL="1371600" lvl="2" indent="-457200">
              <a:buNone/>
            </a:pPr>
            <a:endParaRPr lang="fr-FR" dirty="0"/>
          </a:p>
        </p:txBody>
      </p:sp>
      <p:sp>
        <p:nvSpPr>
          <p:cNvPr id="4" name="Rectangle à coins arrondis 3"/>
          <p:cNvSpPr/>
          <p:nvPr/>
        </p:nvSpPr>
        <p:spPr>
          <a:xfrm>
            <a:off x="539552" y="332656"/>
            <a:ext cx="6336704" cy="72008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611560" y="1700808"/>
            <a:ext cx="374441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Description de l ’entête IPv4 (suite</a:t>
            </a:r>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Rectangle 3"/>
          <p:cNvSpPr/>
          <p:nvPr/>
        </p:nvSpPr>
        <p:spPr>
          <a:xfrm>
            <a:off x="755576" y="980728"/>
            <a:ext cx="338437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Description de l ’entête IPv4 (suite</a:t>
            </a:r>
            <a:endParaRPr lang="fr-FR" dirty="0"/>
          </a:p>
        </p:txBody>
      </p:sp>
      <p:sp>
        <p:nvSpPr>
          <p:cNvPr id="5" name="Rectangle à coins arrondis 4"/>
          <p:cNvSpPr/>
          <p:nvPr/>
        </p:nvSpPr>
        <p:spPr>
          <a:xfrm>
            <a:off x="755576" y="476672"/>
            <a:ext cx="640871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pic>
        <p:nvPicPr>
          <p:cNvPr id="1028" name="Picture 4"/>
          <p:cNvPicPr>
            <a:picLocks noChangeAspect="1" noChangeArrowheads="1"/>
          </p:cNvPicPr>
          <p:nvPr/>
        </p:nvPicPr>
        <p:blipFill>
          <a:blip r:embed="rId2" cstate="print"/>
          <a:srcRect/>
          <a:stretch>
            <a:fillRect/>
          </a:stretch>
        </p:blipFill>
        <p:spPr bwMode="auto">
          <a:xfrm>
            <a:off x="971600" y="1575048"/>
            <a:ext cx="5800725" cy="52829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363272" cy="5257800"/>
          </a:xfrm>
        </p:spPr>
        <p:txBody>
          <a:bodyPr>
            <a:normAutofit lnSpcReduction="10000"/>
          </a:bodyPr>
          <a:lstStyle/>
          <a:p>
            <a:r>
              <a:rPr lang="fr-FR" dirty="0" smtClean="0"/>
              <a:t>Pour identifier la classe d’adresse, il faut analyser la valeur du premier octet.</a:t>
            </a:r>
          </a:p>
          <a:p>
            <a:r>
              <a:rPr lang="fr-FR" dirty="0" smtClean="0"/>
              <a:t>Adresses de classe A:</a:t>
            </a:r>
          </a:p>
          <a:p>
            <a:pPr lvl="2"/>
            <a:r>
              <a:rPr lang="fr-FR" dirty="0" smtClean="0"/>
              <a:t>Valeur du premier octet comprise entre 0 et 127</a:t>
            </a:r>
          </a:p>
          <a:p>
            <a:pPr lvl="2"/>
            <a:r>
              <a:rPr lang="fr-FR" dirty="0" smtClean="0"/>
              <a:t>Adresse 0 .0.0.0 réservée, démarrage de la machine</a:t>
            </a:r>
          </a:p>
          <a:p>
            <a:pPr lvl="2"/>
            <a:r>
              <a:rPr lang="fr-FR" dirty="0" smtClean="0"/>
              <a:t>Adresse 127.X.X.X  , adresse de </a:t>
            </a:r>
            <a:r>
              <a:rPr lang="fr-FR" dirty="0" err="1" smtClean="0"/>
              <a:t>loopback</a:t>
            </a:r>
            <a:r>
              <a:rPr lang="fr-FR" dirty="0" smtClean="0"/>
              <a:t> (boucle locale)</a:t>
            </a:r>
          </a:p>
          <a:p>
            <a:pPr lvl="2"/>
            <a:r>
              <a:rPr lang="fr-FR" dirty="0" smtClean="0"/>
              <a:t>Adresse 10.X.X.X adresse privée non routable vers internet, non accessible de l’extérieur</a:t>
            </a:r>
          </a:p>
          <a:p>
            <a:pPr lvl="2"/>
            <a:r>
              <a:rPr lang="fr-FR" dirty="0" err="1" smtClean="0"/>
              <a:t>Hostid</a:t>
            </a:r>
            <a:r>
              <a:rPr lang="fr-FR" dirty="0" smtClean="0"/>
              <a:t> sur 24 bits:   ( jusqu’à 2*24 – 2  machines)</a:t>
            </a:r>
          </a:p>
          <a:p>
            <a:pPr lvl="2"/>
            <a:r>
              <a:rPr lang="fr-FR" dirty="0" smtClean="0"/>
              <a:t>Adresse de </a:t>
            </a:r>
            <a:r>
              <a:rPr lang="fr-FR" dirty="0" err="1" smtClean="0"/>
              <a:t>broadcast</a:t>
            </a:r>
            <a:r>
              <a:rPr lang="fr-FR" dirty="0" smtClean="0"/>
              <a:t> (diffusion) : X.255.255.255</a:t>
            </a:r>
          </a:p>
          <a:p>
            <a:pPr lvl="2"/>
            <a:r>
              <a:rPr lang="fr-FR" dirty="0" smtClean="0"/>
              <a:t>Pour les grands réseaux</a:t>
            </a:r>
          </a:p>
          <a:p>
            <a:pPr lvl="2"/>
            <a:r>
              <a:rPr lang="fr-FR" dirty="0" smtClean="0"/>
              <a:t>Plus d’adresses disponibles</a:t>
            </a:r>
          </a:p>
          <a:p>
            <a:pPr lvl="2"/>
            <a:endParaRPr lang="fr-FR" dirty="0" smtClean="0"/>
          </a:p>
        </p:txBody>
      </p:sp>
      <p:sp>
        <p:nvSpPr>
          <p:cNvPr id="4" name="Rectangle à coins arrondis 3"/>
          <p:cNvSpPr/>
          <p:nvPr/>
        </p:nvSpPr>
        <p:spPr>
          <a:xfrm>
            <a:off x="755576" y="404664"/>
            <a:ext cx="626469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7" name="Rectangle 6"/>
          <p:cNvSpPr/>
          <p:nvPr/>
        </p:nvSpPr>
        <p:spPr>
          <a:xfrm>
            <a:off x="971600" y="1052736"/>
            <a:ext cx="345638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Description de l ’entête IPv4 (suite</a:t>
            </a:r>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412776"/>
            <a:ext cx="8686800" cy="5445224"/>
          </a:xfrm>
        </p:spPr>
        <p:txBody>
          <a:bodyPr>
            <a:normAutofit lnSpcReduction="10000"/>
          </a:bodyPr>
          <a:lstStyle/>
          <a:p>
            <a:r>
              <a:rPr lang="fr-FR" dirty="0" smtClean="0"/>
              <a:t>Adresses de classe B:</a:t>
            </a:r>
          </a:p>
          <a:p>
            <a:pPr lvl="2"/>
            <a:r>
              <a:rPr lang="fr-FR" dirty="0" smtClean="0"/>
              <a:t>Valeur du premier octet entre 128 et 191 </a:t>
            </a:r>
          </a:p>
          <a:p>
            <a:pPr lvl="2"/>
            <a:r>
              <a:rPr lang="fr-FR" dirty="0" smtClean="0"/>
              <a:t>Adresses privées: 16,  de 172. 16.X.X   à   172.31.X.X</a:t>
            </a:r>
          </a:p>
          <a:p>
            <a:pPr lvl="2"/>
            <a:r>
              <a:rPr lang="fr-FR" dirty="0" smtClean="0"/>
              <a:t>Adresse de </a:t>
            </a:r>
            <a:r>
              <a:rPr lang="fr-FR" dirty="0" err="1" smtClean="0"/>
              <a:t>broadcast</a:t>
            </a:r>
            <a:r>
              <a:rPr lang="fr-FR" dirty="0" smtClean="0"/>
              <a:t>: X.X.255.255</a:t>
            </a:r>
          </a:p>
          <a:p>
            <a:pPr lvl="2"/>
            <a:r>
              <a:rPr lang="fr-FR" dirty="0" err="1" smtClean="0"/>
              <a:t>Hostid</a:t>
            </a:r>
            <a:r>
              <a:rPr lang="fr-FR" dirty="0" smtClean="0"/>
              <a:t> sur 16 bits: jusqu’à 2*16 – 2 machines</a:t>
            </a:r>
          </a:p>
          <a:p>
            <a:pPr lvl="2"/>
            <a:r>
              <a:rPr lang="fr-FR" dirty="0" smtClean="0"/>
              <a:t>Pour les réseaux moyens</a:t>
            </a:r>
          </a:p>
          <a:p>
            <a:r>
              <a:rPr lang="fr-FR" dirty="0" smtClean="0"/>
              <a:t>Adresses de classe C:</a:t>
            </a:r>
          </a:p>
          <a:p>
            <a:pPr lvl="2"/>
            <a:r>
              <a:rPr lang="fr-FR" dirty="0" smtClean="0"/>
              <a:t>Valeur du premier octet entre 192 et 223</a:t>
            </a:r>
          </a:p>
          <a:p>
            <a:pPr lvl="2"/>
            <a:r>
              <a:rPr lang="fr-FR" dirty="0" smtClean="0"/>
              <a:t>Adresses privées: 256, de 192.168.0.X à 192.168.255.X</a:t>
            </a:r>
          </a:p>
          <a:p>
            <a:pPr lvl="2"/>
            <a:r>
              <a:rPr lang="fr-FR" dirty="0" smtClean="0"/>
              <a:t>Adresse de </a:t>
            </a:r>
            <a:r>
              <a:rPr lang="fr-FR" dirty="0" err="1" smtClean="0"/>
              <a:t>broadcast</a:t>
            </a:r>
            <a:r>
              <a:rPr lang="fr-FR" dirty="0" smtClean="0"/>
              <a:t>: X.X.X.255</a:t>
            </a:r>
          </a:p>
          <a:p>
            <a:pPr lvl="2"/>
            <a:r>
              <a:rPr lang="fr-FR" dirty="0" err="1" smtClean="0"/>
              <a:t>Hostid</a:t>
            </a:r>
            <a:r>
              <a:rPr lang="fr-FR" dirty="0" smtClean="0"/>
              <a:t> sur 8 bits: jusqu’à 2*8 – 2 machines</a:t>
            </a:r>
          </a:p>
          <a:p>
            <a:pPr lvl="2"/>
            <a:r>
              <a:rPr lang="fr-FR" dirty="0" smtClean="0"/>
              <a:t>Pour les petits réseaux</a:t>
            </a:r>
          </a:p>
          <a:p>
            <a:pPr lvl="2"/>
            <a:endParaRPr lang="fr-FR" dirty="0" smtClean="0"/>
          </a:p>
          <a:p>
            <a:endParaRPr lang="fr-FR" dirty="0"/>
          </a:p>
        </p:txBody>
      </p:sp>
      <p:sp>
        <p:nvSpPr>
          <p:cNvPr id="4" name="Rectangle à coins arrondis 3"/>
          <p:cNvSpPr/>
          <p:nvPr/>
        </p:nvSpPr>
        <p:spPr>
          <a:xfrm>
            <a:off x="827584" y="476672"/>
            <a:ext cx="61926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899592" y="980728"/>
            <a:ext cx="374441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Description de l ’entête IPv4 (suite</a:t>
            </a:r>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435280" cy="5257800"/>
          </a:xfrm>
        </p:spPr>
        <p:txBody>
          <a:bodyPr>
            <a:normAutofit/>
          </a:bodyPr>
          <a:lstStyle/>
          <a:p>
            <a:r>
              <a:rPr lang="fr-FR" dirty="0" smtClean="0"/>
              <a:t>Adresses de classe D:</a:t>
            </a:r>
          </a:p>
          <a:p>
            <a:pPr lvl="2"/>
            <a:r>
              <a:rPr lang="fr-FR" dirty="0" smtClean="0"/>
              <a:t>Valeur du premier : de 224 à 239</a:t>
            </a:r>
          </a:p>
          <a:p>
            <a:pPr lvl="2"/>
            <a:r>
              <a:rPr lang="fr-FR" dirty="0" smtClean="0"/>
              <a:t>Adresses </a:t>
            </a:r>
            <a:r>
              <a:rPr lang="fr-FR" dirty="0" err="1" smtClean="0"/>
              <a:t>multicasts</a:t>
            </a:r>
            <a:r>
              <a:rPr lang="fr-FR" dirty="0" smtClean="0"/>
              <a:t> (ensemble de machines, de routeurs (diffusion des tables de routage),..)</a:t>
            </a:r>
          </a:p>
          <a:p>
            <a:pPr lvl="2"/>
            <a:r>
              <a:rPr lang="fr-FR" dirty="0" smtClean="0"/>
              <a:t>transmission point à multipoint (vidéo conférence)</a:t>
            </a:r>
          </a:p>
          <a:p>
            <a:pPr lvl="2"/>
            <a:r>
              <a:rPr lang="fr-FR" dirty="0" smtClean="0"/>
              <a:t>Utilisation ponctuelle</a:t>
            </a:r>
          </a:p>
          <a:p>
            <a:pPr lvl="2"/>
            <a:r>
              <a:rPr lang="fr-FR" dirty="0" smtClean="0"/>
              <a:t>Pas de structuration </a:t>
            </a:r>
          </a:p>
          <a:p>
            <a:pPr lvl="2"/>
            <a:endParaRPr lang="fr-FR" dirty="0" smtClean="0"/>
          </a:p>
          <a:p>
            <a:r>
              <a:rPr lang="fr-FR" dirty="0" smtClean="0"/>
              <a:t>Adresses de classe E:</a:t>
            </a:r>
          </a:p>
          <a:p>
            <a:pPr lvl="2"/>
            <a:r>
              <a:rPr lang="fr-FR" dirty="0" smtClean="0"/>
              <a:t>Valeur du premier octet: de 240 à 255</a:t>
            </a:r>
          </a:p>
          <a:p>
            <a:pPr lvl="2"/>
            <a:r>
              <a:rPr lang="fr-FR" dirty="0" smtClean="0"/>
              <a:t>Réservées aux expérimentations</a:t>
            </a:r>
            <a:endParaRPr lang="fr-FR" dirty="0"/>
          </a:p>
        </p:txBody>
      </p:sp>
      <p:sp>
        <p:nvSpPr>
          <p:cNvPr id="4" name="Rectangle à coins arrondis 3"/>
          <p:cNvSpPr/>
          <p:nvPr/>
        </p:nvSpPr>
        <p:spPr>
          <a:xfrm>
            <a:off x="755576" y="404664"/>
            <a:ext cx="62646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755576" y="1124744"/>
            <a:ext cx="3600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Description de l ’entête IPv4 (suite)</a:t>
            </a:r>
            <a:endParaRPr lang="fr-F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686800" cy="5257800"/>
          </a:xfrm>
        </p:spPr>
        <p:txBody>
          <a:bodyPr>
            <a:normAutofit lnSpcReduction="10000"/>
          </a:bodyPr>
          <a:lstStyle/>
          <a:p>
            <a:pPr>
              <a:buNone/>
            </a:pPr>
            <a:endParaRPr lang="fr-FR" dirty="0" smtClean="0"/>
          </a:p>
          <a:p>
            <a:pPr marL="571500" indent="-457200"/>
            <a:r>
              <a:rPr lang="fr-FR" dirty="0" smtClean="0"/>
              <a:t>Adresses publiques et adresses privées:</a:t>
            </a:r>
          </a:p>
          <a:p>
            <a:pPr lvl="2"/>
            <a:r>
              <a:rPr lang="fr-FR" dirty="0" smtClean="0"/>
              <a:t>Adresse publique:</a:t>
            </a:r>
          </a:p>
          <a:p>
            <a:pPr lvl="3"/>
            <a:r>
              <a:rPr lang="fr-FR" dirty="0" smtClean="0"/>
              <a:t>adresse unique </a:t>
            </a:r>
          </a:p>
          <a:p>
            <a:pPr lvl="3"/>
            <a:r>
              <a:rPr lang="fr-FR" dirty="0" smtClean="0"/>
              <a:t>IANA attribue un identifiant unique à chaque réseau (INRIA en France)</a:t>
            </a:r>
          </a:p>
          <a:p>
            <a:pPr lvl="3"/>
            <a:r>
              <a:rPr lang="fr-FR" dirty="0" smtClean="0"/>
              <a:t> adresse officielle dite légale</a:t>
            </a:r>
          </a:p>
          <a:p>
            <a:pPr lvl="3"/>
            <a:r>
              <a:rPr lang="fr-FR" dirty="0" smtClean="0"/>
              <a:t>Routable directement vers internet</a:t>
            </a:r>
          </a:p>
          <a:p>
            <a:pPr lvl="2"/>
            <a:r>
              <a:rPr lang="fr-FR" dirty="0" smtClean="0"/>
              <a:t>Adresse privée: </a:t>
            </a:r>
          </a:p>
          <a:p>
            <a:pPr lvl="3"/>
            <a:r>
              <a:rPr lang="fr-FR" dirty="0" smtClean="0"/>
              <a:t>non attribuée par IANA</a:t>
            </a:r>
          </a:p>
          <a:p>
            <a:pPr lvl="3"/>
            <a:r>
              <a:rPr lang="fr-FR" dirty="0" smtClean="0"/>
              <a:t>Non officielle, dite illégale</a:t>
            </a:r>
          </a:p>
          <a:p>
            <a:pPr lvl="3"/>
            <a:r>
              <a:rPr lang="fr-FR" dirty="0" smtClean="0"/>
              <a:t>Réseaux privés</a:t>
            </a:r>
          </a:p>
          <a:p>
            <a:pPr lvl="3"/>
            <a:r>
              <a:rPr lang="fr-FR" dirty="0" smtClean="0"/>
              <a:t>Plages d’adresses réservées par IANA pour éviter le désordre </a:t>
            </a:r>
          </a:p>
          <a:p>
            <a:pPr lvl="3"/>
            <a:r>
              <a:rPr lang="fr-FR" dirty="0" smtClean="0"/>
              <a:t>Non routable directement vers internet, utilisation libre et gratuite</a:t>
            </a:r>
          </a:p>
          <a:p>
            <a:pPr lvl="3"/>
            <a:endParaRPr lang="fr-FR" dirty="0" smtClean="0"/>
          </a:p>
          <a:p>
            <a:pPr lvl="3"/>
            <a:endParaRPr lang="fr-FR" dirty="0" smtClean="0"/>
          </a:p>
          <a:p>
            <a:pPr lvl="3"/>
            <a:endParaRPr lang="fr-FR" dirty="0"/>
          </a:p>
        </p:txBody>
      </p:sp>
      <p:sp>
        <p:nvSpPr>
          <p:cNvPr id="4" name="Rectangle à coins arrondis 3"/>
          <p:cNvSpPr/>
          <p:nvPr/>
        </p:nvSpPr>
        <p:spPr>
          <a:xfrm>
            <a:off x="755576" y="476672"/>
            <a:ext cx="612068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755576" y="1196752"/>
            <a:ext cx="3600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Description de l ’entête IPv4 (suite)</a:t>
            </a:r>
            <a:endParaRPr lang="fr-F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686800" cy="5257800"/>
          </a:xfrm>
        </p:spPr>
        <p:txBody>
          <a:bodyPr>
            <a:normAutofit lnSpcReduction="10000"/>
          </a:bodyPr>
          <a:lstStyle/>
          <a:p>
            <a:r>
              <a:rPr lang="fr-FR" dirty="0" smtClean="0"/>
              <a:t>Pour accéder au réseau public à partir d’un réseau utilisant une adresse privée:</a:t>
            </a:r>
          </a:p>
          <a:p>
            <a:pPr lvl="2"/>
            <a:r>
              <a:rPr lang="fr-FR" dirty="0" smtClean="0"/>
              <a:t>Adresses publiques partagées par l’ensemble des machines</a:t>
            </a:r>
          </a:p>
          <a:p>
            <a:pPr lvl="2"/>
            <a:r>
              <a:rPr lang="fr-FR" dirty="0" smtClean="0"/>
              <a:t>Conversion d’adresses, translation d’adresse</a:t>
            </a:r>
          </a:p>
          <a:p>
            <a:pPr lvl="2"/>
            <a:r>
              <a:rPr lang="fr-FR" dirty="0" smtClean="0"/>
              <a:t>mettre en correspondance une adresse privée avec une adresse publique (cache NAT) ou (XLATE chez CISCO)</a:t>
            </a:r>
          </a:p>
          <a:p>
            <a:pPr lvl="2"/>
            <a:r>
              <a:rPr lang="fr-FR" dirty="0" smtClean="0"/>
              <a:t>rôle de la NAT (Network </a:t>
            </a:r>
            <a:r>
              <a:rPr lang="fr-FR" dirty="0" err="1" smtClean="0"/>
              <a:t>Address</a:t>
            </a:r>
            <a:r>
              <a:rPr lang="fr-FR" dirty="0" smtClean="0"/>
              <a:t> Translator) ou PAT (Port </a:t>
            </a:r>
            <a:r>
              <a:rPr lang="fr-FR" dirty="0" err="1" smtClean="0"/>
              <a:t>address</a:t>
            </a:r>
            <a:r>
              <a:rPr lang="fr-FR" dirty="0" smtClean="0"/>
              <a:t> Translation)</a:t>
            </a:r>
          </a:p>
          <a:p>
            <a:pPr lvl="2"/>
            <a:r>
              <a:rPr lang="fr-FR" dirty="0" smtClean="0"/>
              <a:t>Interface entre un réseau public et un réseau privée</a:t>
            </a:r>
          </a:p>
          <a:p>
            <a:pPr lvl="2"/>
            <a:r>
              <a:rPr lang="fr-FR" dirty="0" smtClean="0"/>
              <a:t>La passerelle d’accès au réseau public réalise la translation</a:t>
            </a:r>
          </a:p>
          <a:p>
            <a:pPr lvl="2"/>
            <a:r>
              <a:rPr lang="fr-FR" dirty="0" smtClean="0"/>
              <a:t>NAT statique (table de correspondance remplie par l’administrateur) ou dynamique (autant d’adresses publiques   que d’adresses utilisées simultanément</a:t>
            </a:r>
          </a:p>
          <a:p>
            <a:pPr lvl="2"/>
            <a:endParaRPr lang="fr-FR" dirty="0" smtClean="0"/>
          </a:p>
          <a:p>
            <a:pPr lvl="2"/>
            <a:endParaRPr lang="fr-FR" dirty="0" smtClean="0"/>
          </a:p>
          <a:p>
            <a:endParaRPr lang="fr-FR" dirty="0" smtClean="0"/>
          </a:p>
        </p:txBody>
      </p:sp>
      <p:sp>
        <p:nvSpPr>
          <p:cNvPr id="4" name="Rectangle à coins arrondis 3"/>
          <p:cNvSpPr/>
          <p:nvPr/>
        </p:nvSpPr>
        <p:spPr>
          <a:xfrm>
            <a:off x="539552" y="332656"/>
            <a:ext cx="62646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0" y="1628800"/>
            <a:ext cx="9144000" cy="4497363"/>
          </a:xfrm>
        </p:spPr>
        <p:txBody>
          <a:bodyPr>
            <a:normAutofit fontScale="25000" lnSpcReduction="20000"/>
          </a:bodyPr>
          <a:lstStyle/>
          <a:p>
            <a:pPr>
              <a:buNone/>
            </a:pPr>
            <a:r>
              <a:rPr lang="fr-FR" sz="11200" b="1" dirty="0" smtClean="0"/>
              <a:t>.1980	:	développement rapide des télécommunications 		et de la microinformatique</a:t>
            </a:r>
          </a:p>
          <a:p>
            <a:pPr>
              <a:buNone/>
            </a:pPr>
            <a:r>
              <a:rPr lang="fr-FR" sz="11200" b="1" dirty="0" smtClean="0"/>
              <a:t>			. Réseaux locaux</a:t>
            </a:r>
          </a:p>
          <a:p>
            <a:pPr>
              <a:buNone/>
            </a:pPr>
            <a:r>
              <a:rPr lang="fr-FR" sz="11200" b="1" dirty="0" smtClean="0"/>
              <a:t>			. Réseaux de télécommunication informatiques</a:t>
            </a:r>
          </a:p>
          <a:p>
            <a:pPr>
              <a:buNone/>
            </a:pPr>
            <a:r>
              <a:rPr lang="fr-FR" sz="11200" b="1" dirty="0" smtClean="0"/>
              <a:t>			. Développement des protocoles TCP/IP</a:t>
            </a:r>
          </a:p>
          <a:p>
            <a:pPr>
              <a:buNone/>
            </a:pPr>
            <a:endParaRPr lang="fr-FR" sz="11200" b="1" dirty="0" smtClean="0"/>
          </a:p>
          <a:p>
            <a:pPr>
              <a:buNone/>
            </a:pPr>
            <a:r>
              <a:rPr lang="fr-FR" sz="11200" b="1" dirty="0" smtClean="0"/>
              <a:t>.1983	:	les protocoles TCP/IP adoptés comme norme 		militaire</a:t>
            </a:r>
          </a:p>
          <a:p>
            <a:pPr marL="514350" indent="-514350">
              <a:buNone/>
            </a:pPr>
            <a:endParaRPr lang="fr-FR" sz="11200" b="1" dirty="0" smtClean="0"/>
          </a:p>
          <a:p>
            <a:pPr marL="514350" indent="-514350">
              <a:buNone/>
            </a:pPr>
            <a:r>
              <a:rPr lang="fr-FR" sz="11200" b="1" dirty="0" smtClean="0"/>
              <a:t>			le DARPA finança </a:t>
            </a:r>
            <a:r>
              <a:rPr lang="fr-FR" sz="11200" b="1" dirty="0" err="1" smtClean="0"/>
              <a:t>Bolt</a:t>
            </a:r>
            <a:r>
              <a:rPr lang="fr-FR" sz="11200" b="1" dirty="0" smtClean="0"/>
              <a:t>, </a:t>
            </a:r>
            <a:r>
              <a:rPr lang="fr-FR" sz="11200" b="1" dirty="0" err="1" smtClean="0"/>
              <a:t>Bereanek</a:t>
            </a:r>
            <a:r>
              <a:rPr lang="fr-FR" sz="11200" b="1" dirty="0" smtClean="0"/>
              <a:t> et Newman 		(BBN) pour qu’ils implantent TCP/IP dans la 		version Berkeley d’Unix, BSD</a:t>
            </a:r>
          </a:p>
          <a:p>
            <a:pPr marL="514350" indent="-514350">
              <a:buNone/>
            </a:pPr>
            <a:r>
              <a:rPr lang="fr-FR" sz="11200" b="1" dirty="0" smtClean="0"/>
              <a:t>				</a:t>
            </a:r>
          </a:p>
          <a:p>
            <a:pPr marL="514350" indent="-514350">
              <a:buNone/>
            </a:pPr>
            <a:r>
              <a:rPr lang="fr-FR" sz="11200" b="1" dirty="0" smtClean="0"/>
              <a:t>			</a:t>
            </a:r>
            <a:endParaRPr lang="fr-FR" dirty="0"/>
          </a:p>
        </p:txBody>
      </p:sp>
      <p:sp>
        <p:nvSpPr>
          <p:cNvPr id="4" name="Rectangle 3"/>
          <p:cNvSpPr/>
          <p:nvPr/>
        </p:nvSpPr>
        <p:spPr>
          <a:xfrm>
            <a:off x="539552" y="404664"/>
            <a:ext cx="813690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t>1-      HISTORIQUE   ( 2/5)</a:t>
            </a:r>
            <a:endParaRPr lang="fr-FR" sz="4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smtClean="0"/>
              <a:t>Un datagramme entrant sans correspondance dans la table de translation est rejeté.</a:t>
            </a:r>
          </a:p>
          <a:p>
            <a:r>
              <a:rPr lang="fr-FR" dirty="0" smtClean="0"/>
              <a:t>Pour donner accès, aux machines extérieures, à certains services on peut utiliser la techniques dite du « port </a:t>
            </a:r>
            <a:r>
              <a:rPr lang="fr-FR" dirty="0" err="1" smtClean="0"/>
              <a:t>forwarding</a:t>
            </a:r>
            <a:r>
              <a:rPr lang="fr-FR" dirty="0" smtClean="0"/>
              <a:t> » soit pour </a:t>
            </a:r>
            <a:r>
              <a:rPr lang="fr-FR" dirty="0" err="1" smtClean="0"/>
              <a:t>acceder</a:t>
            </a:r>
            <a:r>
              <a:rPr lang="fr-FR" dirty="0" smtClean="0"/>
              <a:t> directement au service concerné, soit en passant par les services d’un DNS</a:t>
            </a:r>
            <a:endParaRPr lang="fr-FR" dirty="0"/>
          </a:p>
        </p:txBody>
      </p:sp>
      <p:sp>
        <p:nvSpPr>
          <p:cNvPr id="4" name="Rectangle à coins arrondis 3"/>
          <p:cNvSpPr/>
          <p:nvPr/>
        </p:nvSpPr>
        <p:spPr>
          <a:xfrm>
            <a:off x="827584" y="620688"/>
            <a:ext cx="633670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endParaRPr lang="fr-FR" dirty="0"/>
          </a:p>
        </p:txBody>
      </p:sp>
      <p:sp>
        <p:nvSpPr>
          <p:cNvPr id="7" name="Espace réservé du contenu 6"/>
          <p:cNvSpPr>
            <a:spLocks noGrp="1"/>
          </p:cNvSpPr>
          <p:nvPr>
            <p:ph idx="1"/>
          </p:nvPr>
        </p:nvSpPr>
        <p:spPr/>
        <p:txBody>
          <a:bodyPr>
            <a:normAutofit fontScale="70000" lnSpcReduction="20000"/>
          </a:bodyPr>
          <a:lstStyle/>
          <a:p>
            <a:endParaRPr lang="fr-FR" dirty="0" smtClean="0"/>
          </a:p>
          <a:p>
            <a:r>
              <a:rPr lang="fr-FR" dirty="0" smtClean="0"/>
              <a:t>PAT: une seule adresse publique est utilisée,  on multiplexe les ports (limite théorique 64512 connexions simultanées sur une seule adresse publique, en pratique on ne dépasse pas 4000)</a:t>
            </a:r>
          </a:p>
          <a:p>
            <a:r>
              <a:rPr lang="fr-FR" dirty="0" smtClean="0"/>
              <a:t>SAT (Statique </a:t>
            </a:r>
            <a:r>
              <a:rPr lang="fr-FR" dirty="0" err="1" smtClean="0"/>
              <a:t>Address</a:t>
            </a:r>
            <a:r>
              <a:rPr lang="fr-FR" dirty="0" smtClean="0"/>
              <a:t> Translation) ou NAT statique: 	une adresse interne est toujours associées à la même dresse publique</a:t>
            </a:r>
          </a:p>
          <a:p>
            <a:r>
              <a:rPr lang="fr-FR" dirty="0" smtClean="0"/>
              <a:t>Les trois techniques peuvent coexister sur une même machine</a:t>
            </a:r>
          </a:p>
          <a:p>
            <a:r>
              <a:rPr lang="fr-FR" dirty="0" smtClean="0"/>
              <a:t>Rôles de la traduction d’adresse: </a:t>
            </a:r>
          </a:p>
          <a:p>
            <a:pPr lvl="2"/>
            <a:r>
              <a:rPr lang="fr-FR" dirty="0" smtClean="0"/>
              <a:t>Sécurité: seules les adresses publiques sont visibles de l’Internet</a:t>
            </a:r>
          </a:p>
          <a:p>
            <a:pPr lvl="2"/>
            <a:r>
              <a:rPr lang="fr-FR" dirty="0" smtClean="0"/>
              <a:t>Extension de l’espace d’adressage: plus nécessaire de  posséder autant d’adresses officielles  que de postes utilisant Internet, mais autant d’adresses que de connexions simultanées</a:t>
            </a:r>
          </a:p>
          <a:p>
            <a:pPr marL="571500" indent="-457200"/>
            <a:r>
              <a:rPr lang="fr-FR" dirty="0" smtClean="0"/>
              <a:t>Composant réseau qui réalise la traduction: routeur, firewall, proxy, serveur RAS</a:t>
            </a:r>
            <a:endParaRPr lang="fr-FR" dirty="0"/>
          </a:p>
        </p:txBody>
      </p:sp>
      <p:sp>
        <p:nvSpPr>
          <p:cNvPr id="4" name="Rectangle à coins arrondis 3"/>
          <p:cNvSpPr/>
          <p:nvPr/>
        </p:nvSpPr>
        <p:spPr>
          <a:xfrm>
            <a:off x="755576" y="404664"/>
            <a:ext cx="604867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67544" y="1412776"/>
            <a:ext cx="8363272" cy="5257800"/>
          </a:xfrm>
        </p:spPr>
        <p:txBody>
          <a:bodyPr>
            <a:normAutofit fontScale="92500" lnSpcReduction="10000"/>
          </a:bodyPr>
          <a:lstStyle/>
          <a:p>
            <a:r>
              <a:rPr lang="fr-FR" dirty="0" smtClean="0"/>
              <a:t>Dans quels cas utiliser la traduction d’adresse?</a:t>
            </a:r>
          </a:p>
          <a:p>
            <a:pPr lvl="2"/>
            <a:r>
              <a:rPr lang="fr-FR" dirty="0" smtClean="0"/>
              <a:t>Accès à Internet</a:t>
            </a:r>
          </a:p>
          <a:p>
            <a:pPr lvl="2"/>
            <a:r>
              <a:rPr lang="fr-FR" dirty="0" smtClean="0"/>
              <a:t>Communication entre réseaux ayant la même adresse:</a:t>
            </a:r>
          </a:p>
          <a:p>
            <a:pPr lvl="3"/>
            <a:r>
              <a:rPr lang="fr-FR" dirty="0" smtClean="0"/>
              <a:t>Fusion de sociétés, utilisation des mêmes adresses privées</a:t>
            </a:r>
          </a:p>
          <a:p>
            <a:pPr marL="1371600" lvl="2" indent="-457200"/>
            <a:r>
              <a:rPr lang="fr-FR" dirty="0" smtClean="0"/>
              <a:t>Répartition de charge en TCP</a:t>
            </a:r>
          </a:p>
          <a:p>
            <a:pPr marL="571500" indent="-457200"/>
            <a:r>
              <a:rPr lang="fr-FR" dirty="0" smtClean="0"/>
              <a:t>Avantages:</a:t>
            </a:r>
          </a:p>
          <a:p>
            <a:pPr marL="1371600" lvl="2" indent="-457200"/>
            <a:r>
              <a:rPr lang="fr-FR" dirty="0" smtClean="0"/>
              <a:t>Indépendance de l’adressage interne vis-à-vis de l’adressage externe (modification de son adresse interne, modification de masque de sous-réseau)</a:t>
            </a:r>
          </a:p>
          <a:p>
            <a:pPr marL="1371600" lvl="2" indent="-457200"/>
            <a:r>
              <a:rPr lang="fr-FR" dirty="0" smtClean="0"/>
              <a:t>Augmentation du niveau de sécurité</a:t>
            </a:r>
          </a:p>
          <a:p>
            <a:pPr marL="571500" indent="-457200"/>
            <a:r>
              <a:rPr lang="fr-FR" dirty="0" smtClean="0"/>
              <a:t>Inconvénients:</a:t>
            </a:r>
          </a:p>
          <a:p>
            <a:pPr marL="1371600" lvl="2" indent="-457200"/>
            <a:r>
              <a:rPr lang="fr-FR" dirty="0" smtClean="0"/>
              <a:t>Délais de transit supplémentaires (changement de l’adresse source dans le datagramme IP, </a:t>
            </a:r>
            <a:r>
              <a:rPr lang="fr-FR" dirty="0" err="1" smtClean="0"/>
              <a:t>recalcul</a:t>
            </a:r>
            <a:r>
              <a:rPr lang="fr-FR" dirty="0" smtClean="0"/>
              <a:t> du CRC, enregistrement du mappage</a:t>
            </a:r>
          </a:p>
          <a:p>
            <a:pPr marL="1371600" lvl="2" indent="-457200"/>
            <a:endParaRPr lang="fr-FR" dirty="0" smtClean="0"/>
          </a:p>
          <a:p>
            <a:pPr marL="1371600" lvl="2" indent="-457200"/>
            <a:endParaRPr lang="fr-FR" dirty="0" smtClean="0"/>
          </a:p>
          <a:p>
            <a:pPr marL="1371600" lvl="2" indent="-457200"/>
            <a:endParaRPr lang="fr-FR" dirty="0" smtClean="0"/>
          </a:p>
        </p:txBody>
      </p:sp>
      <p:sp>
        <p:nvSpPr>
          <p:cNvPr id="4" name="Rectangle à coins arrondis 3"/>
          <p:cNvSpPr/>
          <p:nvPr/>
        </p:nvSpPr>
        <p:spPr>
          <a:xfrm>
            <a:off x="1043608" y="476672"/>
            <a:ext cx="662473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686800" cy="5257800"/>
          </a:xfrm>
        </p:spPr>
        <p:txBody>
          <a:bodyPr/>
          <a:lstStyle/>
          <a:p>
            <a:r>
              <a:rPr lang="fr-FR" dirty="0" smtClean="0"/>
              <a:t>Les VPN ne supportent généralement pas la traduction d’adresses</a:t>
            </a:r>
          </a:p>
          <a:p>
            <a:r>
              <a:rPr lang="fr-FR" dirty="0" smtClean="0"/>
              <a:t>Certaines applications ne supportent pas la traduction d’adresse PAT, les applications utilisant des ports clients fixes, prédéfinis ou négociés</a:t>
            </a:r>
          </a:p>
          <a:p>
            <a:r>
              <a:rPr lang="fr-FR" dirty="0" smtClean="0"/>
              <a:t>Pas possible d’avoir une vision du cheminement de bout en bout d’un datagramme (c’est aussi le but recherché d’un point de vue sécuritaire, ce qui n’est pas visible est plus difficile à attaquer)</a:t>
            </a:r>
            <a:endParaRPr lang="fr-FR" dirty="0"/>
          </a:p>
        </p:txBody>
      </p:sp>
      <p:sp>
        <p:nvSpPr>
          <p:cNvPr id="4" name="Rectangle à coins arrondis 3"/>
          <p:cNvSpPr/>
          <p:nvPr/>
        </p:nvSpPr>
        <p:spPr>
          <a:xfrm>
            <a:off x="971600" y="476672"/>
            <a:ext cx="684076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smtClean="0"/>
              <a:t>Les masques de sous-réseaux:</a:t>
            </a:r>
          </a:p>
          <a:p>
            <a:pPr lvl="2"/>
            <a:r>
              <a:rPr lang="fr-FR" dirty="0" smtClean="0"/>
              <a:t>Adresse IP associée à un masque de sous-réseau</a:t>
            </a:r>
          </a:p>
          <a:p>
            <a:pPr lvl="2"/>
            <a:r>
              <a:rPr lang="fr-FR" dirty="0" smtClean="0"/>
              <a:t>Format du masque sur 32 bits noté A.B.C.D en décimale</a:t>
            </a:r>
          </a:p>
          <a:p>
            <a:pPr lvl="2"/>
            <a:r>
              <a:rPr lang="fr-FR" dirty="0" smtClean="0"/>
              <a:t>Bits à 1 du masque, premiers bits, identifie la partie réseau de l’adresse, les bits suivant à 0 identifie la partie hôte</a:t>
            </a:r>
          </a:p>
          <a:p>
            <a:pPr lvl="2"/>
            <a:r>
              <a:rPr lang="fr-FR" dirty="0" smtClean="0"/>
              <a:t>2 rôles:</a:t>
            </a:r>
          </a:p>
          <a:p>
            <a:pPr lvl="3"/>
            <a:r>
              <a:rPr lang="fr-FR" dirty="0" smtClean="0"/>
              <a:t>Différencier l’adresse réseau de l’adresse hôte. Par défaut c’est le masque de sous-réseau de la classe d’adresse qui s’applique (AND logique entre l’adresse </a:t>
            </a:r>
            <a:r>
              <a:rPr lang="fr-FR" dirty="0" err="1" smtClean="0"/>
              <a:t>ip</a:t>
            </a:r>
            <a:r>
              <a:rPr lang="fr-FR" dirty="0" smtClean="0"/>
              <a:t> et le masque de sous-réseau)</a:t>
            </a:r>
          </a:p>
          <a:p>
            <a:pPr lvl="3"/>
            <a:r>
              <a:rPr lang="fr-FR" dirty="0" smtClean="0"/>
              <a:t>Déterminer si l’adresse IP de destination est locale  ou distante, donc si l’envoi transitera par un routeur ou direct</a:t>
            </a:r>
            <a:endParaRPr lang="fr-FR" dirty="0"/>
          </a:p>
        </p:txBody>
      </p:sp>
      <p:sp>
        <p:nvSpPr>
          <p:cNvPr id="4" name="Rectangle à coins arrondis 3"/>
          <p:cNvSpPr/>
          <p:nvPr/>
        </p:nvSpPr>
        <p:spPr>
          <a:xfrm>
            <a:off x="899592" y="476672"/>
            <a:ext cx="640871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686800" cy="5257800"/>
          </a:xfrm>
        </p:spPr>
        <p:txBody>
          <a:bodyPr>
            <a:normAutofit fontScale="70000" lnSpcReduction="20000"/>
          </a:bodyPr>
          <a:lstStyle/>
          <a:p>
            <a:r>
              <a:rPr lang="fr-FR" dirty="0" smtClean="0"/>
              <a:t>Format d’adressage:</a:t>
            </a:r>
          </a:p>
          <a:p>
            <a:pPr lvl="1"/>
            <a:r>
              <a:rPr lang="fr-FR" dirty="0" smtClean="0"/>
              <a:t>Sans sous-réseau: on utilise le masque de sous-réseau par défaut de la classe</a:t>
            </a:r>
          </a:p>
          <a:p>
            <a:pPr lvl="2"/>
            <a:r>
              <a:rPr lang="fr-FR" dirty="0" smtClean="0"/>
              <a:t>Classe A: 255.0.0.0</a:t>
            </a:r>
          </a:p>
          <a:p>
            <a:pPr lvl="2"/>
            <a:r>
              <a:rPr lang="fr-FR" dirty="0" smtClean="0"/>
              <a:t>Classe B: 255.255.0.0</a:t>
            </a:r>
          </a:p>
          <a:p>
            <a:pPr lvl="2"/>
            <a:r>
              <a:rPr lang="fr-FR" dirty="0" smtClean="0"/>
              <a:t>Classe C: 255.255.255.0</a:t>
            </a:r>
          </a:p>
          <a:p>
            <a:pPr marL="971550" lvl="1" indent="-457200"/>
            <a:r>
              <a:rPr lang="fr-FR" dirty="0" smtClean="0"/>
              <a:t>Avec sous-réseaux:</a:t>
            </a:r>
          </a:p>
          <a:p>
            <a:pPr marL="1371600" lvl="2" indent="-457200"/>
            <a:r>
              <a:rPr lang="fr-FR" dirty="0" smtClean="0"/>
              <a:t>On segmente l’adresse </a:t>
            </a:r>
            <a:r>
              <a:rPr lang="fr-FR" dirty="0" err="1" smtClean="0"/>
              <a:t>ip</a:t>
            </a:r>
            <a:r>
              <a:rPr lang="fr-FR" dirty="0" smtClean="0"/>
              <a:t> de classe en sous-réseaux plus petits en utilisant une partie des bits d’host</a:t>
            </a:r>
          </a:p>
          <a:p>
            <a:pPr marL="1371600" lvl="2" indent="-457200"/>
            <a:r>
              <a:rPr lang="fr-FR" dirty="0" smtClean="0"/>
              <a:t>Une adresse de sous-réseau par réseau physique</a:t>
            </a:r>
          </a:p>
          <a:p>
            <a:pPr marL="1371600" lvl="2" indent="-457200"/>
            <a:r>
              <a:rPr lang="fr-FR" dirty="0" smtClean="0"/>
              <a:t>Plus en prend de bits pour les sous-réseaux, plus ils seront nombreux et petits</a:t>
            </a:r>
          </a:p>
          <a:p>
            <a:pPr marL="1371600" lvl="2" indent="-457200"/>
            <a:r>
              <a:rPr lang="fr-FR" dirty="0" smtClean="0"/>
              <a:t>Compromis entre le nombre de sous-réseaux et le nombre d’hôtes par sous-réseau</a:t>
            </a:r>
          </a:p>
          <a:p>
            <a:pPr marL="1371600" lvl="2" indent="-457200"/>
            <a:r>
              <a:rPr lang="fr-FR" dirty="0" smtClean="0"/>
              <a:t>Adressage</a:t>
            </a:r>
          </a:p>
          <a:p>
            <a:pPr marL="1371600" lvl="2" indent="-457200"/>
            <a:endParaRPr lang="fr-FR" dirty="0" smtClean="0"/>
          </a:p>
          <a:p>
            <a:pPr marL="1371600" lvl="2" indent="-457200"/>
            <a:r>
              <a:rPr lang="fr-FR" dirty="0" smtClean="0"/>
              <a:t>Masque de sous-réseau      </a:t>
            </a:r>
          </a:p>
          <a:p>
            <a:pPr marL="971550" lvl="1" indent="-457200"/>
            <a:endParaRPr lang="fr-FR" dirty="0" smtClean="0"/>
          </a:p>
          <a:p>
            <a:pPr marL="971550" lvl="1" indent="-457200"/>
            <a:r>
              <a:rPr lang="fr-FR" dirty="0" smtClean="0"/>
              <a:t>( voir travaux dirigés pour plus de détails)</a:t>
            </a:r>
          </a:p>
        </p:txBody>
      </p:sp>
      <p:sp>
        <p:nvSpPr>
          <p:cNvPr id="4" name="Rectangle à coins arrondis 3"/>
          <p:cNvSpPr/>
          <p:nvPr/>
        </p:nvSpPr>
        <p:spPr>
          <a:xfrm>
            <a:off x="1115616" y="548680"/>
            <a:ext cx="604867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4283968" y="5013176"/>
            <a:ext cx="129614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NETID</a:t>
            </a:r>
            <a:endParaRPr lang="fr-FR" dirty="0"/>
          </a:p>
        </p:txBody>
      </p:sp>
      <p:sp>
        <p:nvSpPr>
          <p:cNvPr id="6" name="Rectangle 5"/>
          <p:cNvSpPr/>
          <p:nvPr/>
        </p:nvSpPr>
        <p:spPr>
          <a:xfrm>
            <a:off x="5580112" y="5013176"/>
            <a:ext cx="12241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SUBNETID</a:t>
            </a:r>
            <a:endParaRPr lang="fr-FR" dirty="0"/>
          </a:p>
        </p:txBody>
      </p:sp>
      <p:sp>
        <p:nvSpPr>
          <p:cNvPr id="8" name="Rectangle 7"/>
          <p:cNvSpPr/>
          <p:nvPr/>
        </p:nvSpPr>
        <p:spPr>
          <a:xfrm>
            <a:off x="6804248" y="5013176"/>
            <a:ext cx="12241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HOSTID</a:t>
            </a:r>
            <a:endParaRPr lang="fr-FR" dirty="0"/>
          </a:p>
        </p:txBody>
      </p:sp>
      <p:sp>
        <p:nvSpPr>
          <p:cNvPr id="9" name="Rectangle 8"/>
          <p:cNvSpPr/>
          <p:nvPr/>
        </p:nvSpPr>
        <p:spPr>
          <a:xfrm>
            <a:off x="4283968" y="55172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111….1111</a:t>
            </a:r>
            <a:endParaRPr lang="fr-FR" dirty="0"/>
          </a:p>
        </p:txBody>
      </p:sp>
      <p:sp>
        <p:nvSpPr>
          <p:cNvPr id="10" name="Rectangle 9"/>
          <p:cNvSpPr/>
          <p:nvPr/>
        </p:nvSpPr>
        <p:spPr>
          <a:xfrm>
            <a:off x="5652120" y="5517232"/>
            <a:ext cx="115212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1111….11</a:t>
            </a:r>
            <a:endParaRPr lang="fr-FR" dirty="0"/>
          </a:p>
        </p:txBody>
      </p:sp>
      <p:sp>
        <p:nvSpPr>
          <p:cNvPr id="11" name="Rectangle 10"/>
          <p:cNvSpPr/>
          <p:nvPr/>
        </p:nvSpPr>
        <p:spPr>
          <a:xfrm>
            <a:off x="6876256" y="5517232"/>
            <a:ext cx="115212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000….00</a:t>
            </a:r>
            <a:endParaRPr lang="fr-F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67544" y="1412776"/>
            <a:ext cx="8291264" cy="5257800"/>
          </a:xfrm>
        </p:spPr>
        <p:txBody>
          <a:bodyPr>
            <a:normAutofit fontScale="92500"/>
          </a:bodyPr>
          <a:lstStyle/>
          <a:p>
            <a:r>
              <a:rPr lang="fr-FR" dirty="0" smtClean="0"/>
              <a:t>Les adresses sans classe ou CIDR (</a:t>
            </a:r>
            <a:r>
              <a:rPr lang="fr-FR" dirty="0" err="1" smtClean="0"/>
              <a:t>Classless</a:t>
            </a:r>
            <a:r>
              <a:rPr lang="fr-FR" dirty="0" smtClean="0"/>
              <a:t> </a:t>
            </a:r>
            <a:r>
              <a:rPr lang="fr-FR" dirty="0" err="1" smtClean="0"/>
              <a:t>InterDomain</a:t>
            </a:r>
            <a:r>
              <a:rPr lang="fr-FR" dirty="0" smtClean="0"/>
              <a:t> </a:t>
            </a:r>
            <a:r>
              <a:rPr lang="fr-FR" dirty="0" err="1" smtClean="0"/>
              <a:t>Routing</a:t>
            </a:r>
            <a:r>
              <a:rPr lang="fr-FR" dirty="0" smtClean="0"/>
              <a:t>)</a:t>
            </a:r>
          </a:p>
          <a:p>
            <a:pPr lvl="2"/>
            <a:r>
              <a:rPr lang="fr-FR" dirty="0" smtClean="0"/>
              <a:t>Sur-réseau ou </a:t>
            </a:r>
            <a:r>
              <a:rPr lang="fr-FR" dirty="0" err="1" smtClean="0"/>
              <a:t>supernet</a:t>
            </a:r>
            <a:r>
              <a:rPr lang="fr-FR" dirty="0" smtClean="0"/>
              <a:t>: masque plus petit que le masque de base ou de sous-réseau de la classe</a:t>
            </a:r>
          </a:p>
          <a:p>
            <a:pPr lvl="2"/>
            <a:r>
              <a:rPr lang="fr-FR" dirty="0" smtClean="0"/>
              <a:t>Adressage géographique, dernière adresses de classe C</a:t>
            </a:r>
          </a:p>
          <a:p>
            <a:pPr lvl="2"/>
            <a:r>
              <a:rPr lang="fr-FR" dirty="0" smtClean="0"/>
              <a:t>Pour simplifier les tables de routage, réduire les délais</a:t>
            </a:r>
          </a:p>
          <a:p>
            <a:pPr lvl="2"/>
            <a:r>
              <a:rPr lang="fr-FR" dirty="0" smtClean="0"/>
              <a:t>Utilisé uniquement dans les routeurs dans les tables de routage (protocole de routage </a:t>
            </a:r>
            <a:r>
              <a:rPr lang="fr-FR" dirty="0" err="1" smtClean="0"/>
              <a:t>classless</a:t>
            </a:r>
            <a:r>
              <a:rPr lang="fr-FR" dirty="0" smtClean="0"/>
              <a:t>)</a:t>
            </a:r>
          </a:p>
          <a:p>
            <a:pPr lvl="2"/>
            <a:r>
              <a:rPr lang="fr-FR" dirty="0" smtClean="0"/>
              <a:t>Résumer plusieurs adresses  </a:t>
            </a:r>
            <a:r>
              <a:rPr lang="fr-FR" dirty="0" err="1" smtClean="0"/>
              <a:t>contigues</a:t>
            </a:r>
            <a:r>
              <a:rPr lang="fr-FR" dirty="0" smtClean="0"/>
              <a:t> de réseaux en une seule (on prend tous les bits en commun aux adresses que l’on veut résumer pour trouver l’adresse résumée résultante</a:t>
            </a:r>
          </a:p>
          <a:p>
            <a:pPr lvl="2"/>
            <a:r>
              <a:rPr lang="fr-FR" dirty="0" smtClean="0"/>
              <a:t>Le masque correspond aux nombre de bits en commun</a:t>
            </a:r>
          </a:p>
          <a:p>
            <a:pPr lvl="2"/>
            <a:r>
              <a:rPr lang="fr-FR" dirty="0" smtClean="0"/>
              <a:t>Format: @IP/n</a:t>
            </a:r>
          </a:p>
          <a:p>
            <a:pPr lvl="2"/>
            <a:endParaRPr lang="fr-FR" dirty="0" smtClean="0"/>
          </a:p>
          <a:p>
            <a:pPr lvl="2"/>
            <a:endParaRPr lang="fr-FR" dirty="0"/>
          </a:p>
        </p:txBody>
      </p:sp>
      <p:sp>
        <p:nvSpPr>
          <p:cNvPr id="4" name="Rectangle à coins arrondis 3"/>
          <p:cNvSpPr/>
          <p:nvPr/>
        </p:nvSpPr>
        <p:spPr>
          <a:xfrm>
            <a:off x="1187624" y="476672"/>
            <a:ext cx="633670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Adresses sans classe (suite):</a:t>
            </a:r>
          </a:p>
          <a:p>
            <a:endParaRPr lang="fr-FR" dirty="0" smtClean="0"/>
          </a:p>
          <a:p>
            <a:pPr lvl="2"/>
            <a:r>
              <a:rPr lang="fr-FR" dirty="0" smtClean="0"/>
              <a:t>Allocation géographique des adresses de classe C</a:t>
            </a:r>
          </a:p>
          <a:p>
            <a:pPr lvl="2"/>
            <a:r>
              <a:rPr lang="fr-FR" dirty="0" smtClean="0"/>
              <a:t>Plages d’adresses: </a:t>
            </a:r>
          </a:p>
          <a:p>
            <a:pPr lvl="3"/>
            <a:r>
              <a:rPr lang="fr-FR" dirty="0" smtClean="0"/>
              <a:t>194 à 195 pour l’Europe</a:t>
            </a:r>
          </a:p>
          <a:p>
            <a:pPr lvl="3"/>
            <a:r>
              <a:rPr lang="fr-FR" dirty="0" smtClean="0"/>
              <a:t>198 à 199 pour l’Amérique du Nord</a:t>
            </a:r>
          </a:p>
          <a:p>
            <a:pPr lvl="3"/>
            <a:r>
              <a:rPr lang="fr-FR" dirty="0" smtClean="0"/>
              <a:t>202à 203 pour le Pacifique</a:t>
            </a:r>
          </a:p>
          <a:p>
            <a:pPr lvl="2"/>
            <a:endParaRPr lang="fr-FR" dirty="0"/>
          </a:p>
        </p:txBody>
      </p:sp>
      <p:sp>
        <p:nvSpPr>
          <p:cNvPr id="4" name="Rectangle à coins arrondis 3"/>
          <p:cNvSpPr/>
          <p:nvPr/>
        </p:nvSpPr>
        <p:spPr>
          <a:xfrm>
            <a:off x="827584" y="476672"/>
            <a:ext cx="648072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435280" cy="5257800"/>
          </a:xfrm>
        </p:spPr>
        <p:txBody>
          <a:bodyPr>
            <a:normAutofit fontScale="92500"/>
          </a:bodyPr>
          <a:lstStyle/>
          <a:p>
            <a:r>
              <a:rPr lang="fr-FR" dirty="0" smtClean="0"/>
              <a:t>Les masques de longueur variable:</a:t>
            </a:r>
          </a:p>
          <a:p>
            <a:r>
              <a:rPr lang="fr-FR" dirty="0" smtClean="0"/>
              <a:t>VLSM: Variable-</a:t>
            </a:r>
            <a:r>
              <a:rPr lang="fr-FR" dirty="0" err="1" smtClean="0"/>
              <a:t>length</a:t>
            </a:r>
            <a:r>
              <a:rPr lang="fr-FR" dirty="0" smtClean="0"/>
              <a:t> </a:t>
            </a:r>
            <a:r>
              <a:rPr lang="fr-FR" dirty="0" err="1" smtClean="0"/>
              <a:t>Subnet</a:t>
            </a:r>
            <a:r>
              <a:rPr lang="fr-FR" dirty="0" smtClean="0"/>
              <a:t> </a:t>
            </a:r>
            <a:r>
              <a:rPr lang="fr-FR" dirty="0" err="1" smtClean="0"/>
              <a:t>Masking</a:t>
            </a:r>
            <a:endParaRPr lang="fr-FR" dirty="0" smtClean="0"/>
          </a:p>
          <a:p>
            <a:r>
              <a:rPr lang="fr-FR" dirty="0" smtClean="0"/>
              <a:t>Par défaut FLSM: Fixe LSM</a:t>
            </a:r>
          </a:p>
          <a:p>
            <a:r>
              <a:rPr lang="fr-FR" dirty="0" smtClean="0"/>
              <a:t>Le masque de sous-réseau peut être variable pour s’adapter à des sous-réseaux de tailles différentes</a:t>
            </a:r>
          </a:p>
          <a:p>
            <a:r>
              <a:rPr lang="fr-FR" dirty="0" smtClean="0"/>
              <a:t>Le principe est la généralisation de la segmentation</a:t>
            </a:r>
          </a:p>
          <a:p>
            <a:pPr lvl="1"/>
            <a:r>
              <a:rPr lang="fr-FR" dirty="0" smtClean="0"/>
              <a:t> on découpe un des sous-réseau en réseaux plus petits</a:t>
            </a:r>
          </a:p>
          <a:p>
            <a:pPr lvl="1"/>
            <a:r>
              <a:rPr lang="fr-FR" dirty="0" smtClean="0"/>
              <a:t>Le découpage se fera selon les besoins: vlan, </a:t>
            </a:r>
            <a:r>
              <a:rPr lang="fr-FR" dirty="0" err="1" smtClean="0"/>
              <a:t>wan</a:t>
            </a:r>
            <a:r>
              <a:rPr lang="fr-FR" dirty="0" smtClean="0"/>
              <a:t>, point à point</a:t>
            </a:r>
          </a:p>
          <a:p>
            <a:pPr lvl="1">
              <a:buNone/>
            </a:pPr>
            <a:r>
              <a:rPr lang="fr-FR" dirty="0" smtClean="0"/>
              <a:t>(Plus de détail durant les travaux dirigés)</a:t>
            </a:r>
          </a:p>
          <a:p>
            <a:pPr lvl="1"/>
            <a:endParaRPr lang="fr-FR" dirty="0"/>
          </a:p>
        </p:txBody>
      </p:sp>
      <p:sp>
        <p:nvSpPr>
          <p:cNvPr id="4" name="Rectangle à coins arrondis 3"/>
          <p:cNvSpPr/>
          <p:nvPr/>
        </p:nvSpPr>
        <p:spPr>
          <a:xfrm>
            <a:off x="971600" y="476672"/>
            <a:ext cx="633670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67544" y="1196752"/>
            <a:ext cx="8676456" cy="5661248"/>
          </a:xfrm>
        </p:spPr>
        <p:txBody>
          <a:bodyPr>
            <a:normAutofit lnSpcReduction="10000"/>
          </a:bodyPr>
          <a:lstStyle/>
          <a:p>
            <a:pPr>
              <a:buNone/>
            </a:pPr>
            <a:endParaRPr lang="fr-FR" dirty="0" smtClean="0"/>
          </a:p>
          <a:p>
            <a:r>
              <a:rPr lang="fr-FR" dirty="0" smtClean="0"/>
              <a:t>ARP: </a:t>
            </a:r>
            <a:r>
              <a:rPr lang="fr-FR" dirty="0" err="1" smtClean="0"/>
              <a:t>Address</a:t>
            </a:r>
            <a:r>
              <a:rPr lang="fr-FR" dirty="0" smtClean="0"/>
              <a:t> </a:t>
            </a:r>
            <a:r>
              <a:rPr lang="fr-FR" dirty="0" err="1" smtClean="0"/>
              <a:t>Resolution</a:t>
            </a:r>
            <a:r>
              <a:rPr lang="fr-FR" dirty="0" smtClean="0"/>
              <a:t> Protocol</a:t>
            </a:r>
          </a:p>
          <a:p>
            <a:r>
              <a:rPr lang="fr-FR" dirty="0" smtClean="0"/>
              <a:t>résoudre le mappage entre adresses logiques et adresses physiques dans un réseau local </a:t>
            </a:r>
          </a:p>
          <a:p>
            <a:r>
              <a:rPr lang="fr-FR" dirty="0" smtClean="0"/>
              <a:t>TCP/IP sur Ethernet: requête ARP permet de récupérer l’adresse MAC correspondant à une adresse IP</a:t>
            </a:r>
          </a:p>
          <a:p>
            <a:r>
              <a:rPr lang="fr-FR" dirty="0" smtClean="0"/>
              <a:t>Toute machine IP possède un cache ARP (</a:t>
            </a:r>
            <a:r>
              <a:rPr lang="fr-FR" dirty="0" err="1" smtClean="0"/>
              <a:t>arp</a:t>
            </a:r>
            <a:r>
              <a:rPr lang="fr-FR" dirty="0" smtClean="0"/>
              <a:t> -a sous </a:t>
            </a:r>
            <a:r>
              <a:rPr lang="fr-FR" dirty="0" err="1" smtClean="0"/>
              <a:t>windows</a:t>
            </a:r>
            <a:r>
              <a:rPr lang="fr-FR" dirty="0" smtClean="0"/>
              <a:t> et </a:t>
            </a:r>
            <a:r>
              <a:rPr lang="fr-FR" dirty="0" err="1" smtClean="0"/>
              <a:t>unix</a:t>
            </a:r>
            <a:r>
              <a:rPr lang="fr-FR" dirty="0" smtClean="0"/>
              <a:t>,  </a:t>
            </a:r>
            <a:r>
              <a:rPr lang="fr-FR" dirty="0" err="1" smtClean="0"/>
              <a:t>arp</a:t>
            </a:r>
            <a:r>
              <a:rPr lang="fr-FR" dirty="0" smtClean="0"/>
              <a:t> –g sous linux)</a:t>
            </a:r>
          </a:p>
          <a:p>
            <a:r>
              <a:rPr lang="fr-FR" dirty="0" smtClean="0"/>
              <a:t>entrée du cache : durée de vie prédéfinie</a:t>
            </a:r>
          </a:p>
          <a:p>
            <a:r>
              <a:rPr lang="fr-FR" dirty="0" smtClean="0"/>
              <a:t>Mappage statique: </a:t>
            </a:r>
            <a:r>
              <a:rPr lang="fr-FR" dirty="0" err="1" smtClean="0"/>
              <a:t>arp</a:t>
            </a:r>
            <a:r>
              <a:rPr lang="fr-FR" dirty="0" smtClean="0"/>
              <a:t> –s</a:t>
            </a:r>
          </a:p>
          <a:p>
            <a:endParaRPr lang="fr-FR" dirty="0" smtClean="0"/>
          </a:p>
          <a:p>
            <a:endParaRPr lang="fr-FR" dirty="0" smtClean="0"/>
          </a:p>
          <a:p>
            <a:endParaRPr lang="fr-FR" dirty="0" smtClean="0"/>
          </a:p>
          <a:p>
            <a:endParaRPr lang="fr-FR" dirty="0" smtClean="0"/>
          </a:p>
          <a:p>
            <a:endParaRPr lang="fr-FR" dirty="0"/>
          </a:p>
        </p:txBody>
      </p:sp>
      <p:sp>
        <p:nvSpPr>
          <p:cNvPr id="4" name="Rectangle à coins arrondis 3"/>
          <p:cNvSpPr/>
          <p:nvPr/>
        </p:nvSpPr>
        <p:spPr>
          <a:xfrm>
            <a:off x="755576" y="476672"/>
            <a:ext cx="640871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827584" y="1268760"/>
            <a:ext cx="50405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  protocoles ARP et RARP: la résolution d’adresses</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1- HISTORIQUE</a:t>
            </a:r>
            <a:r>
              <a:rPr lang="fr-FR" dirty="0" smtClean="0"/>
              <a:t> (suite)</a:t>
            </a:r>
            <a:endParaRPr lang="fr-FR" dirty="0"/>
          </a:p>
        </p:txBody>
      </p:sp>
      <p:sp>
        <p:nvSpPr>
          <p:cNvPr id="3" name="Espace réservé du contenu 2"/>
          <p:cNvSpPr>
            <a:spLocks noGrp="1"/>
          </p:cNvSpPr>
          <p:nvPr>
            <p:ph idx="1"/>
          </p:nvPr>
        </p:nvSpPr>
        <p:spPr/>
        <p:txBody>
          <a:bodyPr>
            <a:normAutofit fontScale="92500" lnSpcReduction="10000"/>
          </a:bodyPr>
          <a:lstStyle/>
          <a:p>
            <a:pPr marL="514350" indent="-514350">
              <a:buNone/>
            </a:pPr>
            <a:endParaRPr lang="fr-FR" sz="2800" b="1" dirty="0" smtClean="0"/>
          </a:p>
          <a:p>
            <a:pPr marL="514350" indent="-514350">
              <a:buNone/>
            </a:pPr>
            <a:r>
              <a:rPr lang="fr-FR" sz="2800" b="1" dirty="0" smtClean="0"/>
              <a:t>ARPANET divisé en MILNET (</a:t>
            </a:r>
            <a:r>
              <a:rPr lang="fr-FR" sz="2800" b="1" dirty="0" err="1" smtClean="0"/>
              <a:t>MILitary</a:t>
            </a:r>
            <a:r>
              <a:rPr lang="fr-FR" sz="2800" b="1" dirty="0" smtClean="0"/>
              <a:t> </a:t>
            </a:r>
            <a:r>
              <a:rPr lang="fr-FR" sz="2800" b="1" dirty="0" err="1" smtClean="0"/>
              <a:t>NETwork</a:t>
            </a:r>
            <a:r>
              <a:rPr lang="fr-FR" sz="2800" b="1" dirty="0" smtClean="0"/>
              <a:t>) du DDN  (</a:t>
            </a:r>
            <a:r>
              <a:rPr lang="fr-FR" sz="2800" b="1" dirty="0" err="1" smtClean="0"/>
              <a:t>Defense</a:t>
            </a:r>
            <a:r>
              <a:rPr lang="fr-FR" sz="2800" b="1" dirty="0" smtClean="0"/>
              <a:t> Data Network)</a:t>
            </a:r>
          </a:p>
          <a:p>
            <a:pPr marL="514350" indent="-514350">
              <a:buNone/>
            </a:pPr>
            <a:endParaRPr lang="fr-FR" sz="2800" b="1" dirty="0" smtClean="0"/>
          </a:p>
          <a:p>
            <a:pPr marL="514350" indent="-514350">
              <a:buNone/>
            </a:pPr>
            <a:r>
              <a:rPr lang="fr-FR" sz="3000" b="1" dirty="0" smtClean="0"/>
              <a:t>le terme Internet devient courant</a:t>
            </a:r>
          </a:p>
          <a:p>
            <a:pPr marL="514350" indent="-514350">
              <a:buNone/>
            </a:pPr>
            <a:endParaRPr lang="fr-FR" sz="800" b="1" dirty="0" smtClean="0"/>
          </a:p>
          <a:p>
            <a:pPr marL="514350" indent="-514350">
              <a:buNone/>
            </a:pPr>
            <a:r>
              <a:rPr lang="fr-FR" sz="800" b="1" dirty="0" smtClean="0"/>
              <a:t>	</a:t>
            </a:r>
          </a:p>
          <a:p>
            <a:endParaRPr lang="fr-FR" dirty="0" smtClean="0"/>
          </a:p>
          <a:p>
            <a:pPr>
              <a:buNone/>
            </a:pPr>
            <a:r>
              <a:rPr lang="fr-FR" sz="3000" b="1" dirty="0" smtClean="0"/>
              <a:t>.1985	:	NSF (National Science </a:t>
            </a:r>
            <a:r>
              <a:rPr lang="fr-FR" sz="3000" b="1" dirty="0" err="1" smtClean="0"/>
              <a:t>Foundation</a:t>
            </a:r>
            <a:r>
              <a:rPr lang="fr-FR" sz="3000" b="1" dirty="0" smtClean="0"/>
              <a:t>)</a:t>
            </a:r>
          </a:p>
          <a:p>
            <a:pPr>
              <a:buNone/>
            </a:pPr>
            <a:r>
              <a:rPr lang="fr-FR" sz="3000" b="1" dirty="0" smtClean="0"/>
              <a:t>			Réseau NSFNET se connecta au réseau 		Internet    (56 Ko/s).</a:t>
            </a:r>
          </a:p>
          <a:p>
            <a:endParaRPr lang="fr-FR" dirty="0"/>
          </a:p>
        </p:txBody>
      </p:sp>
      <p:sp>
        <p:nvSpPr>
          <p:cNvPr id="5" name="Rectangle 4"/>
          <p:cNvSpPr/>
          <p:nvPr/>
        </p:nvSpPr>
        <p:spPr>
          <a:xfrm>
            <a:off x="539552" y="332656"/>
            <a:ext cx="813690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t>1-     HISTORIQUE   ( 3/5)</a:t>
            </a:r>
            <a:endParaRPr lang="fr-FR" sz="4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435280" cy="5257800"/>
          </a:xfrm>
        </p:spPr>
        <p:txBody>
          <a:bodyPr>
            <a:noAutofit/>
          </a:bodyPr>
          <a:lstStyle/>
          <a:p>
            <a:r>
              <a:rPr lang="fr-FR" sz="1800" dirty="0" smtClean="0"/>
              <a:t>Résolution en 2 temps si la machine destinataire se trouve sur un autre réseau (résolution inter-réseaux)</a:t>
            </a:r>
          </a:p>
          <a:p>
            <a:pPr lvl="2"/>
            <a:r>
              <a:rPr lang="fr-FR" sz="1800" dirty="0" smtClean="0"/>
              <a:t>Machine source: </a:t>
            </a:r>
          </a:p>
          <a:p>
            <a:pPr lvl="3"/>
            <a:r>
              <a:rPr lang="fr-FR" sz="1800" dirty="0" smtClean="0"/>
              <a:t>résolution avec la passerelle ( requête </a:t>
            </a:r>
            <a:r>
              <a:rPr lang="fr-FR" sz="1800" dirty="0" err="1" smtClean="0"/>
              <a:t>arp</a:t>
            </a:r>
            <a:r>
              <a:rPr lang="fr-FR" sz="1800" dirty="0" smtClean="0"/>
              <a:t>)</a:t>
            </a:r>
          </a:p>
          <a:p>
            <a:pPr lvl="3"/>
            <a:r>
              <a:rPr lang="fr-FR" sz="1800" dirty="0" smtClean="0"/>
              <a:t>envoie les données à  la passerelle</a:t>
            </a:r>
          </a:p>
          <a:p>
            <a:pPr lvl="2"/>
            <a:r>
              <a:rPr lang="fr-FR" sz="1800" dirty="0" smtClean="0"/>
              <a:t>Passerelle:</a:t>
            </a:r>
          </a:p>
          <a:p>
            <a:pPr lvl="3"/>
            <a:r>
              <a:rPr lang="fr-FR" sz="1800" dirty="0" smtClean="0"/>
              <a:t> émet une requête ARP sur le réseau destinataire   pour récupérer l’adresse MAC de la machine cible</a:t>
            </a:r>
          </a:p>
          <a:p>
            <a:pPr lvl="3"/>
            <a:r>
              <a:rPr lang="fr-FR" sz="1800" dirty="0" smtClean="0"/>
              <a:t> transmet les données à la machine cible</a:t>
            </a:r>
          </a:p>
          <a:p>
            <a:pPr marL="571500" indent="-457200"/>
            <a:r>
              <a:rPr lang="fr-FR" sz="1800" dirty="0" smtClean="0"/>
              <a:t>Machine source ne connaît pas l’adresse logique de la passerelle:</a:t>
            </a:r>
          </a:p>
          <a:p>
            <a:pPr marL="1371600" lvl="2" indent="-457200"/>
            <a:r>
              <a:rPr lang="fr-FR" sz="1800" dirty="0" smtClean="0"/>
              <a:t>Émet directement sa requête sur le réseau</a:t>
            </a:r>
          </a:p>
          <a:p>
            <a:pPr marL="1371600" lvl="2" indent="-457200"/>
            <a:r>
              <a:rPr lang="fr-FR" sz="1800" dirty="0" smtClean="0"/>
              <a:t>La passerelle qui reconnaît l’adresse </a:t>
            </a:r>
            <a:r>
              <a:rPr lang="fr-FR" sz="1800" dirty="0" err="1" smtClean="0"/>
              <a:t>ip</a:t>
            </a:r>
            <a:r>
              <a:rPr lang="fr-FR" sz="1800" dirty="0" smtClean="0"/>
              <a:t> d’un hôte qu’elle sait joindre répond avec sa propre adresse physique MAC; elle doit être configurée pour répondre à ce type de demande ( proxy ARP)</a:t>
            </a:r>
          </a:p>
          <a:p>
            <a:pPr marL="571500" indent="-457200"/>
            <a:r>
              <a:rPr lang="fr-FR" sz="1800" dirty="0" smtClean="0"/>
              <a:t>Pour limiter le trafic de résolution d’adresse et éventuellement détecter une duplication d’adresse, toute machine s’envoie, lors de la mises sous tension, une demande </a:t>
            </a:r>
            <a:r>
              <a:rPr lang="fr-FR" sz="1800" dirty="0" err="1" smtClean="0"/>
              <a:t>arp</a:t>
            </a:r>
            <a:r>
              <a:rPr lang="fr-FR" sz="1800" dirty="0" smtClean="0"/>
              <a:t> (</a:t>
            </a:r>
            <a:r>
              <a:rPr lang="fr-FR" sz="1800" dirty="0" err="1" smtClean="0"/>
              <a:t>gratuitous</a:t>
            </a:r>
            <a:r>
              <a:rPr lang="fr-FR" sz="1800" dirty="0" smtClean="0"/>
              <a:t> </a:t>
            </a:r>
            <a:r>
              <a:rPr lang="fr-FR" sz="1800" dirty="0" err="1" smtClean="0"/>
              <a:t>arp</a:t>
            </a:r>
            <a:r>
              <a:rPr lang="fr-FR" sz="1800" dirty="0" smtClean="0"/>
              <a:t>)</a:t>
            </a:r>
          </a:p>
        </p:txBody>
      </p:sp>
      <p:sp>
        <p:nvSpPr>
          <p:cNvPr id="4" name="Rectangle à coins arrondis 3"/>
          <p:cNvSpPr/>
          <p:nvPr/>
        </p:nvSpPr>
        <p:spPr>
          <a:xfrm>
            <a:off x="827584" y="404664"/>
            <a:ext cx="626469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971600" y="1124744"/>
            <a:ext cx="540060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  protocoles ARP et RARP: la résolution d’adresses</a:t>
            </a:r>
            <a:endParaRPr lang="fr-F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RARP: Reverse </a:t>
            </a:r>
            <a:r>
              <a:rPr lang="fr-FR" dirty="0" err="1" smtClean="0"/>
              <a:t>Address</a:t>
            </a:r>
            <a:r>
              <a:rPr lang="fr-FR" dirty="0" smtClean="0"/>
              <a:t> </a:t>
            </a:r>
            <a:r>
              <a:rPr lang="fr-FR" dirty="0" err="1" smtClean="0"/>
              <a:t>Resolution</a:t>
            </a:r>
            <a:r>
              <a:rPr lang="fr-FR" dirty="0" smtClean="0"/>
              <a:t> Protocol</a:t>
            </a:r>
          </a:p>
          <a:p>
            <a:pPr lvl="2"/>
            <a:r>
              <a:rPr lang="fr-FR" dirty="0" smtClean="0"/>
              <a:t>Attribuer dynamiquement une adresse IP à toute machine qui en fait la demande ( requête RARP avec adresse IP 0.0.0.0</a:t>
            </a:r>
          </a:p>
          <a:p>
            <a:pPr lvl="2"/>
            <a:r>
              <a:rPr lang="fr-FR" dirty="0" smtClean="0"/>
              <a:t>Station sans disque, imprimante)</a:t>
            </a:r>
          </a:p>
          <a:p>
            <a:pPr lvl="2"/>
            <a:r>
              <a:rPr lang="fr-FR" dirty="0" smtClean="0"/>
              <a:t>Remplacé par DHCP dans les réseaux locaux</a:t>
            </a:r>
          </a:p>
          <a:p>
            <a:pPr lvl="2"/>
            <a:r>
              <a:rPr lang="fr-FR" dirty="0" smtClean="0"/>
              <a:t>Machine du réseau pour répondre aux requêtes DHCP (serveur DHCP)</a:t>
            </a:r>
          </a:p>
          <a:p>
            <a:endParaRPr lang="fr-FR" dirty="0"/>
          </a:p>
        </p:txBody>
      </p:sp>
      <p:sp>
        <p:nvSpPr>
          <p:cNvPr id="4" name="Rectangle 3"/>
          <p:cNvSpPr/>
          <p:nvPr/>
        </p:nvSpPr>
        <p:spPr>
          <a:xfrm>
            <a:off x="539552" y="1124744"/>
            <a:ext cx="511256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  protocoles ARP et RARP: la résolution d’adresses</a:t>
            </a:r>
            <a:endParaRPr lang="fr-FR" dirty="0"/>
          </a:p>
        </p:txBody>
      </p:sp>
      <p:sp>
        <p:nvSpPr>
          <p:cNvPr id="5" name="Rectangle à coins arrondis 4"/>
          <p:cNvSpPr/>
          <p:nvPr/>
        </p:nvSpPr>
        <p:spPr>
          <a:xfrm>
            <a:off x="539552" y="332656"/>
            <a:ext cx="655272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r>
              <a:rPr lang="fr-FR" dirty="0" smtClean="0"/>
              <a:t>Structure du datagramme ARP/RARP:</a:t>
            </a:r>
          </a:p>
          <a:p>
            <a:endParaRPr lang="fr-FR" dirty="0" smtClean="0"/>
          </a:p>
          <a:p>
            <a:endParaRPr lang="fr-FR" dirty="0"/>
          </a:p>
        </p:txBody>
      </p:sp>
      <p:sp>
        <p:nvSpPr>
          <p:cNvPr id="4" name="Rectangle à coins arrondis 3"/>
          <p:cNvSpPr/>
          <p:nvPr/>
        </p:nvSpPr>
        <p:spPr>
          <a:xfrm>
            <a:off x="755576" y="548680"/>
            <a:ext cx="626469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827584" y="1124744"/>
            <a:ext cx="511256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  protocoles ARP et RARP: la résolution d’adresses</a:t>
            </a:r>
            <a:endParaRPr lang="fr-FR" dirty="0"/>
          </a:p>
        </p:txBody>
      </p:sp>
      <p:pic>
        <p:nvPicPr>
          <p:cNvPr id="1026" name="Picture 2" descr="C:\Users\malik\Pictures\arp_rarp.gif"/>
          <p:cNvPicPr>
            <a:picLocks noChangeAspect="1" noChangeArrowheads="1"/>
          </p:cNvPicPr>
          <p:nvPr/>
        </p:nvPicPr>
        <p:blipFill>
          <a:blip r:embed="rId2" cstate="print"/>
          <a:srcRect/>
          <a:stretch>
            <a:fillRect/>
          </a:stretch>
        </p:blipFill>
        <p:spPr bwMode="auto">
          <a:xfrm>
            <a:off x="1043608" y="2692816"/>
            <a:ext cx="7111934" cy="3688512"/>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435280" cy="5257800"/>
          </a:xfrm>
        </p:spPr>
        <p:txBody>
          <a:bodyPr>
            <a:normAutofit fontScale="92500" lnSpcReduction="20000"/>
          </a:bodyPr>
          <a:lstStyle/>
          <a:p>
            <a:pPr>
              <a:buNone/>
            </a:pPr>
            <a:endParaRPr lang="fr-FR" dirty="0" smtClean="0"/>
          </a:p>
          <a:p>
            <a:r>
              <a:rPr lang="fr-FR" dirty="0" smtClean="0"/>
              <a:t>Type de matériel (ou réseau):</a:t>
            </a:r>
          </a:p>
          <a:p>
            <a:pPr lvl="2"/>
            <a:r>
              <a:rPr lang="fr-FR" dirty="0" smtClean="0"/>
              <a:t>16 bits</a:t>
            </a:r>
          </a:p>
          <a:p>
            <a:pPr lvl="2"/>
            <a:r>
              <a:rPr lang="fr-FR" dirty="0" smtClean="0"/>
              <a:t>Type de réseau physique: le plus utilisé est 0x0001 qui correspond à Ethernet</a:t>
            </a:r>
          </a:p>
          <a:p>
            <a:r>
              <a:rPr lang="fr-FR" dirty="0" smtClean="0"/>
              <a:t>Type de protocole:</a:t>
            </a:r>
          </a:p>
          <a:p>
            <a:pPr lvl="2"/>
            <a:r>
              <a:rPr lang="fr-FR" dirty="0" smtClean="0"/>
              <a:t>16 bits</a:t>
            </a:r>
          </a:p>
          <a:p>
            <a:pPr lvl="2"/>
            <a:r>
              <a:rPr lang="fr-FR" dirty="0" smtClean="0"/>
              <a:t>Protocole de niveau 3 utilisé</a:t>
            </a:r>
          </a:p>
          <a:p>
            <a:pPr lvl="2"/>
            <a:r>
              <a:rPr lang="fr-FR" dirty="0" smtClean="0"/>
              <a:t>0x800: IPv4</a:t>
            </a:r>
          </a:p>
          <a:p>
            <a:pPr lvl="2"/>
            <a:r>
              <a:rPr lang="fr-FR" dirty="0" smtClean="0"/>
              <a:t>0x88DD: IPv6</a:t>
            </a:r>
          </a:p>
          <a:p>
            <a:r>
              <a:rPr lang="fr-FR" dirty="0" smtClean="0"/>
              <a:t>Longueur adresse physique:</a:t>
            </a:r>
          </a:p>
          <a:p>
            <a:pPr lvl="2"/>
            <a:r>
              <a:rPr lang="fr-FR" dirty="0" smtClean="0"/>
              <a:t>8 bits</a:t>
            </a:r>
          </a:p>
          <a:p>
            <a:pPr lvl="2"/>
            <a:r>
              <a:rPr lang="fr-FR" dirty="0" smtClean="0"/>
              <a:t>En octets</a:t>
            </a:r>
          </a:p>
          <a:p>
            <a:pPr lvl="2"/>
            <a:r>
              <a:rPr lang="fr-FR" dirty="0" smtClean="0"/>
              <a:t>Ethernet: valeur = 6 (MAC codée sur 6 octets)</a:t>
            </a:r>
          </a:p>
          <a:p>
            <a:endParaRPr lang="fr-FR" dirty="0" smtClean="0"/>
          </a:p>
          <a:p>
            <a:endParaRPr lang="fr-FR" dirty="0"/>
          </a:p>
        </p:txBody>
      </p:sp>
      <p:sp>
        <p:nvSpPr>
          <p:cNvPr id="4" name="Rectangle à coins arrondis 3"/>
          <p:cNvSpPr/>
          <p:nvPr/>
        </p:nvSpPr>
        <p:spPr>
          <a:xfrm>
            <a:off x="539552" y="260648"/>
            <a:ext cx="62646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539552" y="980728"/>
            <a:ext cx="50405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  protocoles ARP et RARP: la résolution d’adresses</a:t>
            </a:r>
            <a:endParaRPr lang="fr-F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363272" cy="5257800"/>
          </a:xfrm>
        </p:spPr>
        <p:txBody>
          <a:bodyPr>
            <a:normAutofit lnSpcReduction="10000"/>
          </a:bodyPr>
          <a:lstStyle/>
          <a:p>
            <a:r>
              <a:rPr lang="fr-FR" dirty="0" smtClean="0"/>
              <a:t>Longueur adresse de protocole:</a:t>
            </a:r>
          </a:p>
          <a:p>
            <a:pPr lvl="2"/>
            <a:r>
              <a:rPr lang="fr-FR" dirty="0" smtClean="0"/>
              <a:t>8 bits</a:t>
            </a:r>
          </a:p>
          <a:p>
            <a:pPr lvl="2"/>
            <a:r>
              <a:rPr lang="fr-FR" dirty="0" smtClean="0"/>
              <a:t>En octets</a:t>
            </a:r>
          </a:p>
          <a:p>
            <a:pPr lvl="2"/>
            <a:r>
              <a:rPr lang="fr-FR" dirty="0" smtClean="0"/>
              <a:t>IPv4: valeur = 4 ( adresse </a:t>
            </a:r>
            <a:r>
              <a:rPr lang="fr-FR" dirty="0" err="1" smtClean="0"/>
              <a:t>ip</a:t>
            </a:r>
            <a:r>
              <a:rPr lang="fr-FR" dirty="0" smtClean="0"/>
              <a:t> codée sur 4 octets)</a:t>
            </a:r>
          </a:p>
          <a:p>
            <a:r>
              <a:rPr lang="fr-FR" dirty="0" smtClean="0"/>
              <a:t>Opération:</a:t>
            </a:r>
          </a:p>
          <a:p>
            <a:pPr lvl="2"/>
            <a:r>
              <a:rPr lang="fr-FR" dirty="0" smtClean="0"/>
              <a:t>16 bits</a:t>
            </a:r>
          </a:p>
          <a:p>
            <a:pPr lvl="2"/>
            <a:r>
              <a:rPr lang="fr-FR" dirty="0" smtClean="0"/>
              <a:t>Code de l’opération (requête)</a:t>
            </a:r>
          </a:p>
          <a:p>
            <a:pPr lvl="2"/>
            <a:r>
              <a:rPr lang="fr-FR" dirty="0" smtClean="0"/>
              <a:t>4 codes</a:t>
            </a:r>
          </a:p>
          <a:p>
            <a:pPr lvl="3"/>
            <a:r>
              <a:rPr lang="fr-FR" dirty="0" smtClean="0"/>
              <a:t>ARP </a:t>
            </a:r>
            <a:r>
              <a:rPr lang="fr-FR" dirty="0" err="1" smtClean="0"/>
              <a:t>request</a:t>
            </a:r>
            <a:endParaRPr lang="fr-FR" dirty="0" smtClean="0"/>
          </a:p>
          <a:p>
            <a:pPr lvl="3"/>
            <a:r>
              <a:rPr lang="fr-FR" dirty="0" smtClean="0"/>
              <a:t>ARP </a:t>
            </a:r>
            <a:r>
              <a:rPr lang="fr-FR" dirty="0" err="1" smtClean="0"/>
              <a:t>reply</a:t>
            </a:r>
            <a:endParaRPr lang="fr-FR" dirty="0" smtClean="0"/>
          </a:p>
          <a:p>
            <a:pPr lvl="3"/>
            <a:r>
              <a:rPr lang="fr-FR" dirty="0" smtClean="0"/>
              <a:t>RARP </a:t>
            </a:r>
            <a:r>
              <a:rPr lang="fr-FR" dirty="0" err="1" smtClean="0"/>
              <a:t>request</a:t>
            </a:r>
            <a:endParaRPr lang="fr-FR" dirty="0" smtClean="0"/>
          </a:p>
          <a:p>
            <a:pPr lvl="3"/>
            <a:r>
              <a:rPr lang="fr-FR" dirty="0" smtClean="0"/>
              <a:t>RARP </a:t>
            </a:r>
            <a:r>
              <a:rPr lang="fr-FR" dirty="0" err="1" smtClean="0"/>
              <a:t>reply</a:t>
            </a:r>
            <a:endParaRPr lang="fr-FR" dirty="0" smtClean="0"/>
          </a:p>
        </p:txBody>
      </p:sp>
      <p:sp>
        <p:nvSpPr>
          <p:cNvPr id="4" name="Rectangle à coins arrondis 3"/>
          <p:cNvSpPr/>
          <p:nvPr/>
        </p:nvSpPr>
        <p:spPr>
          <a:xfrm>
            <a:off x="683568" y="476672"/>
            <a:ext cx="626469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755576" y="1124744"/>
            <a:ext cx="51125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  protocoles ARP et RARP: la résolution d’adresses</a:t>
            </a:r>
            <a:endParaRPr lang="fr-F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r>
              <a:rPr lang="fr-FR" dirty="0" smtClean="0"/>
              <a:t>Adresse physique émetteur/récepteur:</a:t>
            </a:r>
          </a:p>
          <a:p>
            <a:pPr lvl="2"/>
            <a:r>
              <a:rPr lang="fr-FR" dirty="0" smtClean="0"/>
              <a:t>Longueur fonction du matériel</a:t>
            </a:r>
          </a:p>
          <a:p>
            <a:pPr lvl="2"/>
            <a:r>
              <a:rPr lang="fr-FR" dirty="0" smtClean="0"/>
              <a:t>Ethernet: longueur sur 48 bits</a:t>
            </a:r>
          </a:p>
          <a:p>
            <a:pPr lvl="2"/>
            <a:r>
              <a:rPr lang="fr-FR" dirty="0" smtClean="0"/>
              <a:t>Contient  l’adresse MAC de l’émetteur /récepteur</a:t>
            </a:r>
          </a:p>
          <a:p>
            <a:r>
              <a:rPr lang="fr-FR" dirty="0" smtClean="0"/>
              <a:t>Adresse logique émetteur/récepteur:</a:t>
            </a:r>
          </a:p>
          <a:p>
            <a:pPr lvl="2"/>
            <a:r>
              <a:rPr lang="fr-FR" dirty="0" smtClean="0"/>
              <a:t>Longueur fonction du protocole utilisé</a:t>
            </a:r>
          </a:p>
          <a:p>
            <a:pPr lvl="2"/>
            <a:r>
              <a:rPr lang="fr-FR" dirty="0" smtClean="0"/>
              <a:t>IP: longueur sur 32 bits</a:t>
            </a:r>
          </a:p>
          <a:p>
            <a:pPr lvl="2"/>
            <a:r>
              <a:rPr lang="fr-FR" dirty="0" smtClean="0"/>
              <a:t>Contient l’adresse IP de l’émetteur/récepteur</a:t>
            </a:r>
          </a:p>
        </p:txBody>
      </p:sp>
      <p:sp>
        <p:nvSpPr>
          <p:cNvPr id="4" name="Rectangle 3"/>
          <p:cNvSpPr/>
          <p:nvPr/>
        </p:nvSpPr>
        <p:spPr>
          <a:xfrm>
            <a:off x="755576" y="1196752"/>
            <a:ext cx="50405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  protocoles ARP et RARP: la résolution d’adresses</a:t>
            </a:r>
            <a:endParaRPr lang="fr-FR" dirty="0"/>
          </a:p>
        </p:txBody>
      </p:sp>
      <p:sp>
        <p:nvSpPr>
          <p:cNvPr id="5" name="Rectangle à coins arrondis 4"/>
          <p:cNvSpPr/>
          <p:nvPr/>
        </p:nvSpPr>
        <p:spPr>
          <a:xfrm>
            <a:off x="755576" y="476672"/>
            <a:ext cx="612068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endParaRPr lang="fr-FR" dirty="0"/>
          </a:p>
        </p:txBody>
      </p:sp>
      <p:sp>
        <p:nvSpPr>
          <p:cNvPr id="3" name="Espace réservé du contenu 2"/>
          <p:cNvSpPr>
            <a:spLocks noGrp="1"/>
          </p:cNvSpPr>
          <p:nvPr>
            <p:ph idx="1"/>
          </p:nvPr>
        </p:nvSpPr>
        <p:spPr>
          <a:xfrm>
            <a:off x="457200" y="1600200"/>
            <a:ext cx="8363272" cy="5257800"/>
          </a:xfrm>
        </p:spPr>
        <p:txBody>
          <a:bodyPr/>
          <a:lstStyle/>
          <a:p>
            <a:r>
              <a:rPr lang="fr-FR" dirty="0" smtClean="0"/>
              <a:t>ICMP: Internet Control Message Protocol</a:t>
            </a:r>
          </a:p>
          <a:p>
            <a:pPr lvl="2"/>
            <a:r>
              <a:rPr lang="fr-FR" dirty="0" smtClean="0"/>
              <a:t>Signalisation IP sur le réseau</a:t>
            </a:r>
          </a:p>
          <a:p>
            <a:pPr lvl="2"/>
            <a:r>
              <a:rPr lang="fr-FR" dirty="0" smtClean="0"/>
              <a:t>Pour transporter les messages d’erreurs, de test, d’informations; protocole d’information, différentes fonctions utilisées par des utilitaires (</a:t>
            </a:r>
            <a:r>
              <a:rPr lang="fr-FR" dirty="0" err="1" smtClean="0"/>
              <a:t>ping</a:t>
            </a:r>
            <a:r>
              <a:rPr lang="fr-FR" dirty="0" smtClean="0"/>
              <a:t>, </a:t>
            </a:r>
            <a:r>
              <a:rPr lang="fr-FR" dirty="0" err="1" smtClean="0"/>
              <a:t>traceroute</a:t>
            </a:r>
            <a:r>
              <a:rPr lang="fr-FR" dirty="0" smtClean="0"/>
              <a:t>)</a:t>
            </a:r>
          </a:p>
          <a:p>
            <a:pPr lvl="2"/>
            <a:r>
              <a:rPr lang="fr-FR" dirty="0" smtClean="0"/>
              <a:t>Encapsulé dans IP</a:t>
            </a:r>
          </a:p>
          <a:p>
            <a:pPr lvl="2"/>
            <a:r>
              <a:rPr lang="fr-FR" dirty="0" smtClean="0"/>
              <a:t>Message </a:t>
            </a:r>
            <a:r>
              <a:rPr lang="fr-FR" dirty="0" err="1" smtClean="0"/>
              <a:t>icmp</a:t>
            </a:r>
            <a:r>
              <a:rPr lang="fr-FR" dirty="0" smtClean="0"/>
              <a:t> composé de 4 champs</a:t>
            </a:r>
          </a:p>
        </p:txBody>
      </p:sp>
      <p:sp>
        <p:nvSpPr>
          <p:cNvPr id="4" name="Rectangle à coins arrondis 3"/>
          <p:cNvSpPr/>
          <p:nvPr/>
        </p:nvSpPr>
        <p:spPr>
          <a:xfrm>
            <a:off x="467544" y="332656"/>
            <a:ext cx="626469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683568" y="980728"/>
            <a:ext cx="21602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 protocole ICMP</a:t>
            </a:r>
            <a:endParaRPr lang="fr-FR" dirty="0"/>
          </a:p>
        </p:txBody>
      </p:sp>
      <p:pic>
        <p:nvPicPr>
          <p:cNvPr id="2050" name="Picture 2" descr="C:\Users\malik\Pictures\ICMPformat.gif"/>
          <p:cNvPicPr>
            <a:picLocks noChangeAspect="1" noChangeArrowheads="1"/>
          </p:cNvPicPr>
          <p:nvPr/>
        </p:nvPicPr>
        <p:blipFill>
          <a:blip r:embed="rId2" cstate="print"/>
          <a:srcRect/>
          <a:stretch>
            <a:fillRect/>
          </a:stretch>
        </p:blipFill>
        <p:spPr bwMode="auto">
          <a:xfrm>
            <a:off x="2195736" y="4546876"/>
            <a:ext cx="4392488" cy="2311124"/>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683568" y="1556793"/>
            <a:ext cx="8229600" cy="5301208"/>
          </a:xfrm>
        </p:spPr>
        <p:txBody>
          <a:bodyPr>
            <a:normAutofit fontScale="77500" lnSpcReduction="20000"/>
          </a:bodyPr>
          <a:lstStyle/>
          <a:p>
            <a:r>
              <a:rPr lang="fr-FR" dirty="0" smtClean="0"/>
              <a:t>Type : sur  8 bits, type de message</a:t>
            </a:r>
          </a:p>
          <a:p>
            <a:pPr lvl="1"/>
            <a:r>
              <a:rPr lang="fr-FR" dirty="0" smtClean="0"/>
              <a:t>Type = 3 : destination </a:t>
            </a:r>
            <a:r>
              <a:rPr lang="fr-FR" dirty="0" err="1" smtClean="0"/>
              <a:t>unreachable</a:t>
            </a:r>
            <a:r>
              <a:rPr lang="fr-FR" dirty="0" smtClean="0"/>
              <a:t>, impossible de 		joindre la destination </a:t>
            </a:r>
          </a:p>
          <a:p>
            <a:pPr lvl="2"/>
            <a:r>
              <a:rPr lang="fr-FR" dirty="0" smtClean="0"/>
              <a:t>code 0 à 11 indique pourquoi</a:t>
            </a:r>
          </a:p>
          <a:p>
            <a:pPr lvl="1"/>
            <a:r>
              <a:rPr lang="fr-FR" dirty="0" smtClean="0"/>
              <a:t>Type = 8 :  </a:t>
            </a:r>
            <a:r>
              <a:rPr lang="fr-FR" dirty="0" err="1" smtClean="0"/>
              <a:t>echo</a:t>
            </a:r>
            <a:r>
              <a:rPr lang="fr-FR" dirty="0" smtClean="0"/>
              <a:t> </a:t>
            </a:r>
            <a:r>
              <a:rPr lang="fr-FR" dirty="0" err="1" smtClean="0"/>
              <a:t>request</a:t>
            </a:r>
            <a:r>
              <a:rPr lang="fr-FR" dirty="0" smtClean="0"/>
              <a:t>, utilisé par Ping et </a:t>
            </a:r>
            <a:r>
              <a:rPr lang="fr-FR" dirty="0" err="1" smtClean="0"/>
              <a:t>Traceroute</a:t>
            </a:r>
            <a:endParaRPr lang="fr-FR" dirty="0" smtClean="0"/>
          </a:p>
          <a:p>
            <a:pPr lvl="2"/>
            <a:r>
              <a:rPr lang="fr-FR" dirty="0" smtClean="0"/>
              <a:t> code=0</a:t>
            </a:r>
          </a:p>
          <a:p>
            <a:pPr lvl="1"/>
            <a:r>
              <a:rPr lang="fr-FR" dirty="0" smtClean="0"/>
              <a:t>Type = 0 : </a:t>
            </a:r>
            <a:r>
              <a:rPr lang="fr-FR" dirty="0" err="1" smtClean="0"/>
              <a:t>echo</a:t>
            </a:r>
            <a:r>
              <a:rPr lang="fr-FR" dirty="0" smtClean="0"/>
              <a:t> </a:t>
            </a:r>
            <a:r>
              <a:rPr lang="fr-FR" dirty="0" err="1" smtClean="0"/>
              <a:t>reply</a:t>
            </a:r>
            <a:r>
              <a:rPr lang="fr-FR" dirty="0" smtClean="0"/>
              <a:t>, utilisé par Ping et </a:t>
            </a:r>
            <a:r>
              <a:rPr lang="fr-FR" dirty="0" err="1" smtClean="0"/>
              <a:t>Traceroute</a:t>
            </a:r>
            <a:r>
              <a:rPr lang="fr-FR" dirty="0" smtClean="0"/>
              <a:t>, </a:t>
            </a:r>
          </a:p>
          <a:p>
            <a:pPr lvl="2"/>
            <a:r>
              <a:rPr lang="fr-FR" dirty="0" smtClean="0"/>
              <a:t>code = 0</a:t>
            </a:r>
          </a:p>
          <a:p>
            <a:pPr lvl="1"/>
            <a:r>
              <a:rPr lang="fr-FR" dirty="0" smtClean="0"/>
              <a:t>Type = 4 : source </a:t>
            </a:r>
            <a:r>
              <a:rPr lang="fr-FR" dirty="0" err="1" smtClean="0"/>
              <a:t>quench</a:t>
            </a:r>
            <a:r>
              <a:rPr lang="fr-FR" dirty="0" smtClean="0"/>
              <a:t>, l’émetteur demande au destinataire une  suspension momentanée de l’envoi </a:t>
            </a:r>
          </a:p>
          <a:p>
            <a:pPr lvl="2"/>
            <a:r>
              <a:rPr lang="fr-FR" dirty="0" smtClean="0"/>
              <a:t> code=0 à 3</a:t>
            </a:r>
          </a:p>
          <a:p>
            <a:pPr lvl="1"/>
            <a:r>
              <a:rPr lang="fr-FR" dirty="0" smtClean="0"/>
              <a:t>Type = 11 : TTL expiré ou temps alloué au réassemblage dépassé</a:t>
            </a:r>
          </a:p>
          <a:p>
            <a:pPr lvl="2"/>
            <a:r>
              <a:rPr lang="fr-FR" dirty="0" smtClean="0"/>
              <a:t>Code 0 ou 1</a:t>
            </a:r>
          </a:p>
          <a:p>
            <a:pPr lvl="1"/>
            <a:r>
              <a:rPr lang="fr-FR" dirty="0" smtClean="0"/>
              <a:t>Type = 5 : rediriger les données vers un autre routeur</a:t>
            </a:r>
          </a:p>
          <a:p>
            <a:pPr lvl="2"/>
            <a:r>
              <a:rPr lang="fr-FR" dirty="0" smtClean="0"/>
              <a:t>Code 0 à 3</a:t>
            </a:r>
          </a:p>
          <a:p>
            <a:endParaRPr lang="fr-FR" dirty="0" smtClean="0"/>
          </a:p>
        </p:txBody>
      </p:sp>
      <p:sp>
        <p:nvSpPr>
          <p:cNvPr id="4" name="Rectangle à coins arrondis 3"/>
          <p:cNvSpPr/>
          <p:nvPr/>
        </p:nvSpPr>
        <p:spPr>
          <a:xfrm>
            <a:off x="827584" y="476672"/>
            <a:ext cx="619268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899592" y="1124744"/>
            <a:ext cx="208823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 protocole ICMP</a:t>
            </a:r>
            <a:endParaRPr lang="fr-F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611560" y="1600200"/>
            <a:ext cx="8291264" cy="5257800"/>
          </a:xfrm>
        </p:spPr>
        <p:txBody>
          <a:bodyPr>
            <a:normAutofit/>
          </a:bodyPr>
          <a:lstStyle/>
          <a:p>
            <a:r>
              <a:rPr lang="fr-FR" dirty="0" smtClean="0"/>
              <a:t>Code: </a:t>
            </a:r>
          </a:p>
          <a:p>
            <a:pPr lvl="2"/>
            <a:r>
              <a:rPr lang="fr-FR" dirty="0" smtClean="0"/>
              <a:t>8 bits</a:t>
            </a:r>
          </a:p>
          <a:p>
            <a:pPr lvl="2"/>
            <a:r>
              <a:rPr lang="fr-FR" dirty="0" smtClean="0"/>
              <a:t>Code opérationnel, fonction du champ Type</a:t>
            </a:r>
          </a:p>
          <a:p>
            <a:pPr lvl="2"/>
            <a:r>
              <a:rPr lang="fr-FR" dirty="0" smtClean="0"/>
              <a:t>Type = 3: destination inaccessible par:</a:t>
            </a:r>
          </a:p>
          <a:p>
            <a:pPr lvl="3"/>
            <a:r>
              <a:rPr lang="fr-FR" dirty="0" smtClean="0"/>
              <a:t> code 0: le réseau,		 </a:t>
            </a:r>
          </a:p>
          <a:p>
            <a:pPr lvl="3"/>
            <a:r>
              <a:rPr lang="fr-FR" dirty="0" smtClean="0"/>
              <a:t>code 1: le host</a:t>
            </a:r>
          </a:p>
          <a:p>
            <a:pPr lvl="3"/>
            <a:r>
              <a:rPr lang="fr-FR" dirty="0" smtClean="0"/>
              <a:t>Code 2: le protocole	</a:t>
            </a:r>
          </a:p>
          <a:p>
            <a:pPr lvl="3"/>
            <a:r>
              <a:rPr lang="fr-FR" dirty="0" smtClean="0"/>
              <a:t>Code 3: le port </a:t>
            </a:r>
          </a:p>
          <a:p>
            <a:pPr marL="1371600" lvl="2" indent="-457200"/>
            <a:r>
              <a:rPr lang="fr-FR" dirty="0" smtClean="0"/>
              <a:t>Type = 5 redirection par:</a:t>
            </a:r>
          </a:p>
          <a:p>
            <a:pPr marL="1828800" lvl="3" indent="-457200"/>
            <a:r>
              <a:rPr lang="fr-FR" dirty="0" smtClean="0"/>
              <a:t>Code 0 : le réseau	</a:t>
            </a:r>
          </a:p>
          <a:p>
            <a:pPr marL="1828800" lvl="3" indent="-457200"/>
            <a:r>
              <a:rPr lang="fr-FR" dirty="0" smtClean="0"/>
              <a:t>Code 1 : le host</a:t>
            </a:r>
          </a:p>
        </p:txBody>
      </p:sp>
      <p:sp>
        <p:nvSpPr>
          <p:cNvPr id="4" name="Rectangle à coins arrondis 3"/>
          <p:cNvSpPr/>
          <p:nvPr/>
        </p:nvSpPr>
        <p:spPr>
          <a:xfrm>
            <a:off x="827584" y="404664"/>
            <a:ext cx="640871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899592" y="1124744"/>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 protocole ICMP</a:t>
            </a:r>
            <a:endParaRPr lang="fr-F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a:bodyPr>
          <a:lstStyle/>
          <a:p>
            <a:endParaRPr lang="fr-FR" dirty="0" smtClean="0"/>
          </a:p>
          <a:p>
            <a:r>
              <a:rPr lang="fr-FR" dirty="0" smtClean="0"/>
              <a:t>Informations:</a:t>
            </a:r>
          </a:p>
          <a:p>
            <a:pPr lvl="2"/>
            <a:r>
              <a:rPr lang="fr-FR" dirty="0" smtClean="0"/>
              <a:t>Entête IP  + message</a:t>
            </a:r>
          </a:p>
          <a:p>
            <a:pPr lvl="2"/>
            <a:r>
              <a:rPr lang="fr-FR" dirty="0" smtClean="0"/>
              <a:t>Longueur variable</a:t>
            </a:r>
          </a:p>
          <a:p>
            <a:pPr lvl="2"/>
            <a:r>
              <a:rPr lang="fr-FR" dirty="0" smtClean="0"/>
              <a:t>Message: partie aménagée pour des données relatives aux différents types de réponses (Identifiant et Numéro de séquence pour un paquet de type Ping par exemple</a:t>
            </a:r>
          </a:p>
          <a:p>
            <a:pPr>
              <a:buNone/>
            </a:pPr>
            <a:endParaRPr lang="fr-FR" dirty="0"/>
          </a:p>
        </p:txBody>
      </p:sp>
      <p:sp>
        <p:nvSpPr>
          <p:cNvPr id="4" name="Rectangle à coins arrondis 3"/>
          <p:cNvSpPr/>
          <p:nvPr/>
        </p:nvSpPr>
        <p:spPr>
          <a:xfrm>
            <a:off x="755576" y="476672"/>
            <a:ext cx="604867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899592" y="1124744"/>
            <a:ext cx="21602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 protocole ICMP</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1- Historique </a:t>
            </a:r>
            <a:r>
              <a:rPr lang="fr-FR" dirty="0" smtClean="0"/>
              <a:t>(suite)</a:t>
            </a:r>
            <a:endParaRPr lang="fr-FR" dirty="0"/>
          </a:p>
        </p:txBody>
      </p:sp>
      <p:sp>
        <p:nvSpPr>
          <p:cNvPr id="3" name="Espace réservé du contenu 2"/>
          <p:cNvSpPr>
            <a:spLocks noGrp="1"/>
          </p:cNvSpPr>
          <p:nvPr>
            <p:ph idx="1"/>
          </p:nvPr>
        </p:nvSpPr>
        <p:spPr>
          <a:xfrm>
            <a:off x="0" y="1628800"/>
            <a:ext cx="11988824" cy="4497363"/>
          </a:xfrm>
        </p:spPr>
        <p:txBody>
          <a:bodyPr>
            <a:noAutofit/>
          </a:bodyPr>
          <a:lstStyle/>
          <a:p>
            <a:pPr>
              <a:buNone/>
            </a:pPr>
            <a:endParaRPr lang="fr-FR" sz="2800" b="1" dirty="0" smtClean="0"/>
          </a:p>
          <a:p>
            <a:pPr>
              <a:buNone/>
            </a:pPr>
            <a:r>
              <a:rPr lang="fr-FR" sz="2800" b="1" dirty="0"/>
              <a:t>.</a:t>
            </a:r>
            <a:r>
              <a:rPr lang="fr-FR" sz="2800" b="1" dirty="0" smtClean="0"/>
              <a:t>1987:	la NSF crée une dorsale plus rapide avec des </a:t>
            </a:r>
          </a:p>
          <a:p>
            <a:pPr>
              <a:buNone/>
            </a:pPr>
            <a:r>
              <a:rPr lang="fr-FR" sz="2800" b="1" dirty="0" smtClean="0"/>
              <a:t>			réseaux   locaux et des réseaux régionaux</a:t>
            </a:r>
          </a:p>
          <a:p>
            <a:pPr>
              <a:buNone/>
            </a:pPr>
            <a:endParaRPr lang="fr-FR" sz="2800" b="1" dirty="0" smtClean="0"/>
          </a:p>
          <a:p>
            <a:pPr>
              <a:buNone/>
            </a:pPr>
            <a:r>
              <a:rPr lang="fr-FR" sz="2800" b="1" dirty="0" smtClean="0"/>
              <a:t>.1990:	</a:t>
            </a:r>
            <a:r>
              <a:rPr lang="fr-FR" sz="2800" b="1" dirty="0" err="1" smtClean="0"/>
              <a:t>Arpanet</a:t>
            </a:r>
            <a:r>
              <a:rPr lang="fr-FR" sz="2800" b="1" dirty="0" smtClean="0"/>
              <a:t> cessa d’exister </a:t>
            </a:r>
          </a:p>
          <a:p>
            <a:pPr>
              <a:buNone/>
            </a:pPr>
            <a:endParaRPr lang="fr-FR" sz="2800" b="1" dirty="0" smtClean="0"/>
          </a:p>
          <a:p>
            <a:pPr>
              <a:buNone/>
            </a:pPr>
            <a:r>
              <a:rPr lang="fr-FR" sz="2800" b="1" dirty="0" smtClean="0"/>
              <a:t>.1995:	</a:t>
            </a:r>
            <a:r>
              <a:rPr lang="fr-FR" sz="2800" b="1" dirty="0" err="1" smtClean="0"/>
              <a:t>NSFnet</a:t>
            </a:r>
            <a:r>
              <a:rPr lang="fr-FR" sz="2800" b="1" dirty="0" smtClean="0"/>
              <a:t> arrêta de jouer son rôle de fédérateur</a:t>
            </a:r>
            <a:r>
              <a:rPr lang="fr-FR" dirty="0" smtClean="0"/>
              <a:t> </a:t>
            </a:r>
          </a:p>
        </p:txBody>
      </p:sp>
      <p:sp>
        <p:nvSpPr>
          <p:cNvPr id="4" name="Rectangle 3"/>
          <p:cNvSpPr/>
          <p:nvPr/>
        </p:nvSpPr>
        <p:spPr>
          <a:xfrm>
            <a:off x="539552" y="332656"/>
            <a:ext cx="813690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t>1-      HISTORIQUE   ( 4/5)</a:t>
            </a:r>
            <a:endParaRPr lang="fr-FR" sz="4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686800" cy="5257800"/>
          </a:xfrm>
        </p:spPr>
        <p:txBody>
          <a:bodyPr>
            <a:normAutofit/>
          </a:bodyPr>
          <a:lstStyle/>
          <a:p>
            <a:r>
              <a:rPr lang="fr-FR" dirty="0" smtClean="0"/>
              <a:t>PING: </a:t>
            </a:r>
            <a:r>
              <a:rPr lang="fr-FR" dirty="0" err="1" smtClean="0"/>
              <a:t>Packet</a:t>
            </a:r>
            <a:r>
              <a:rPr lang="fr-FR" dirty="0" smtClean="0"/>
              <a:t> Internet </a:t>
            </a:r>
            <a:r>
              <a:rPr lang="fr-FR" dirty="0" err="1" smtClean="0"/>
              <a:t>Groper</a:t>
            </a:r>
            <a:endParaRPr lang="fr-FR" dirty="0" smtClean="0"/>
          </a:p>
          <a:p>
            <a:endParaRPr lang="fr-FR" dirty="0" smtClean="0"/>
          </a:p>
          <a:p>
            <a:pPr lvl="2"/>
            <a:r>
              <a:rPr lang="fr-FR" dirty="0" smtClean="0"/>
              <a:t>Pour tester l’accessibilité d’un système et d’évaluer le temps d’aller retour entre le système source et le système cible</a:t>
            </a:r>
          </a:p>
          <a:p>
            <a:pPr lvl="2"/>
            <a:r>
              <a:rPr lang="fr-FR" dirty="0" smtClean="0"/>
              <a:t>La commande envoie un message </a:t>
            </a:r>
            <a:r>
              <a:rPr lang="fr-FR" dirty="0" err="1" smtClean="0"/>
              <a:t>icmp</a:t>
            </a:r>
            <a:r>
              <a:rPr lang="fr-FR" dirty="0" smtClean="0"/>
              <a:t> de demande d’écho (</a:t>
            </a:r>
            <a:r>
              <a:rPr lang="fr-FR" dirty="0" err="1" smtClean="0"/>
              <a:t>echo</a:t>
            </a:r>
            <a:r>
              <a:rPr lang="fr-FR" dirty="0" smtClean="0"/>
              <a:t> </a:t>
            </a:r>
            <a:r>
              <a:rPr lang="fr-FR" dirty="0" err="1" smtClean="0"/>
              <a:t>request</a:t>
            </a:r>
            <a:r>
              <a:rPr lang="fr-FR" dirty="0" smtClean="0"/>
              <a:t>) vers la machine cible, celle-ci retourne une réponse d’écho (</a:t>
            </a:r>
            <a:r>
              <a:rPr lang="fr-FR" dirty="0" err="1" smtClean="0"/>
              <a:t>echo</a:t>
            </a:r>
            <a:r>
              <a:rPr lang="fr-FR" dirty="0" smtClean="0"/>
              <a:t> </a:t>
            </a:r>
            <a:r>
              <a:rPr lang="fr-FR" dirty="0" err="1" smtClean="0"/>
              <a:t>reply</a:t>
            </a:r>
            <a:r>
              <a:rPr lang="fr-FR" dirty="0" smtClean="0"/>
              <a:t>)</a:t>
            </a:r>
          </a:p>
          <a:p>
            <a:pPr lvl="2"/>
            <a:r>
              <a:rPr lang="fr-FR" dirty="0" smtClean="0"/>
              <a:t>La commande PING permet de tester une liaison </a:t>
            </a:r>
            <a:r>
              <a:rPr lang="fr-FR" dirty="0" err="1" smtClean="0"/>
              <a:t>tcp</a:t>
            </a:r>
            <a:r>
              <a:rPr lang="fr-FR" dirty="0" smtClean="0"/>
              <a:t>/</a:t>
            </a:r>
            <a:r>
              <a:rPr lang="fr-FR" dirty="0" err="1" smtClean="0"/>
              <a:t>ip</a:t>
            </a:r>
            <a:r>
              <a:rPr lang="fr-FR" dirty="0" smtClean="0"/>
              <a:t> de bout en bout (déterminer un éventuel élément défaillant)</a:t>
            </a:r>
          </a:p>
          <a:p>
            <a:pPr lvl="2"/>
            <a:endParaRPr lang="fr-FR" dirty="0"/>
          </a:p>
        </p:txBody>
      </p:sp>
      <p:sp>
        <p:nvSpPr>
          <p:cNvPr id="4" name="Rectangle 3"/>
          <p:cNvSpPr/>
          <p:nvPr/>
        </p:nvSpPr>
        <p:spPr>
          <a:xfrm>
            <a:off x="539552" y="692696"/>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 L’utilitaire PING</a:t>
            </a:r>
            <a:endParaRPr lang="fr-F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179512" y="1600200"/>
            <a:ext cx="8686800" cy="5257800"/>
          </a:xfrm>
        </p:spPr>
        <p:txBody>
          <a:bodyPr>
            <a:normAutofit fontScale="85000" lnSpcReduction="20000"/>
          </a:bodyPr>
          <a:lstStyle/>
          <a:p>
            <a:r>
              <a:rPr lang="fr-FR" dirty="0" smtClean="0"/>
              <a:t> Ping sur </a:t>
            </a:r>
            <a:r>
              <a:rPr lang="fr-FR" dirty="0" err="1" smtClean="0"/>
              <a:t>sur</a:t>
            </a:r>
            <a:r>
              <a:rPr lang="fr-FR" dirty="0" smtClean="0"/>
              <a:t> 127.0.0.1 : </a:t>
            </a:r>
          </a:p>
          <a:p>
            <a:pPr lvl="2"/>
            <a:r>
              <a:rPr lang="fr-FR" dirty="0" smtClean="0"/>
              <a:t>teste l’installation de la pile </a:t>
            </a:r>
            <a:r>
              <a:rPr lang="fr-FR" dirty="0" err="1" smtClean="0"/>
              <a:t>tcp</a:t>
            </a:r>
            <a:r>
              <a:rPr lang="fr-FR" dirty="0" smtClean="0"/>
              <a:t>/</a:t>
            </a:r>
            <a:r>
              <a:rPr lang="fr-FR" dirty="0" err="1" smtClean="0"/>
              <a:t>ip</a:t>
            </a:r>
            <a:r>
              <a:rPr lang="fr-FR" dirty="0" smtClean="0"/>
              <a:t> sur la machine source</a:t>
            </a:r>
          </a:p>
          <a:p>
            <a:r>
              <a:rPr lang="fr-FR" dirty="0" smtClean="0"/>
              <a:t>Ping sur l’adresse </a:t>
            </a:r>
            <a:r>
              <a:rPr lang="fr-FR" dirty="0" err="1" smtClean="0"/>
              <a:t>ip</a:t>
            </a:r>
            <a:r>
              <a:rPr lang="fr-FR" dirty="0" smtClean="0"/>
              <a:t> de la machine source: </a:t>
            </a:r>
          </a:p>
          <a:p>
            <a:pPr lvl="2"/>
            <a:r>
              <a:rPr lang="fr-FR" dirty="0" smtClean="0"/>
              <a:t>vérifier que cette station est correctement configurée</a:t>
            </a:r>
          </a:p>
          <a:p>
            <a:r>
              <a:rPr lang="fr-FR" dirty="0" smtClean="0"/>
              <a:t>Ping sur l’adresse de la passerelle par défaut:</a:t>
            </a:r>
          </a:p>
          <a:p>
            <a:pPr lvl="2"/>
            <a:r>
              <a:rPr lang="fr-FR" dirty="0" smtClean="0"/>
              <a:t>  contrôler la validité du masque de sous-réseau et la configuration de la passerelle par défaut</a:t>
            </a:r>
          </a:p>
          <a:p>
            <a:r>
              <a:rPr lang="fr-FR" dirty="0" smtClean="0"/>
              <a:t>Ping sur l’adresse de l’interface de sortie </a:t>
            </a:r>
          </a:p>
          <a:p>
            <a:pPr lvl="2"/>
            <a:r>
              <a:rPr lang="fr-FR" dirty="0" smtClean="0"/>
              <a:t>LS locale:  Valide la configuration de cette interface</a:t>
            </a:r>
          </a:p>
          <a:p>
            <a:pPr lvl="2"/>
            <a:r>
              <a:rPr lang="fr-FR" dirty="0" smtClean="0"/>
              <a:t>LS distante: assure que le lien </a:t>
            </a:r>
            <a:r>
              <a:rPr lang="fr-FR" dirty="0" err="1" smtClean="0"/>
              <a:t>wan</a:t>
            </a:r>
            <a:r>
              <a:rPr lang="fr-FR" dirty="0" smtClean="0"/>
              <a:t> est établi et que les routeurs, local et distant , sont correctement configurés</a:t>
            </a:r>
          </a:p>
          <a:p>
            <a:r>
              <a:rPr lang="fr-FR" dirty="0" smtClean="0"/>
              <a:t>Ping sur l’adresse de la station distante: </a:t>
            </a:r>
          </a:p>
          <a:p>
            <a:pPr lvl="2"/>
            <a:r>
              <a:rPr lang="fr-FR" dirty="0" smtClean="0"/>
              <a:t>valide la configuration de bout en bout</a:t>
            </a:r>
          </a:p>
          <a:p>
            <a:r>
              <a:rPr lang="fr-FR" dirty="0" smtClean="0"/>
              <a:t>Ping avec un nom d’hôte: </a:t>
            </a:r>
          </a:p>
          <a:p>
            <a:pPr lvl="2"/>
            <a:r>
              <a:rPr lang="fr-FR" dirty="0" smtClean="0"/>
              <a:t>vérifie que le fichier « host » local ou que le serveur DNS est renseigné</a:t>
            </a:r>
          </a:p>
          <a:p>
            <a:pPr lvl="2"/>
            <a:endParaRPr lang="fr-FR" dirty="0" smtClean="0"/>
          </a:p>
          <a:p>
            <a:endParaRPr lang="fr-FR" dirty="0"/>
          </a:p>
        </p:txBody>
      </p:sp>
      <p:sp>
        <p:nvSpPr>
          <p:cNvPr id="4" name="Rectangle 3"/>
          <p:cNvSpPr/>
          <p:nvPr/>
        </p:nvSpPr>
        <p:spPr>
          <a:xfrm>
            <a:off x="539552" y="548680"/>
            <a:ext cx="201622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 L’utilitaire PING</a:t>
            </a:r>
            <a:endParaRPr lang="fr-F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507288" cy="5069160"/>
          </a:xfrm>
        </p:spPr>
        <p:txBody>
          <a:bodyPr>
            <a:normAutofit fontScale="92500" lnSpcReduction="10000"/>
          </a:bodyPr>
          <a:lstStyle/>
          <a:p>
            <a:pPr marL="571500" indent="-457200"/>
            <a:r>
              <a:rPr lang="fr-FR" dirty="0" smtClean="0"/>
              <a:t> Le tableau suivant décrit quelques options utiles de la commande </a:t>
            </a:r>
            <a:r>
              <a:rPr lang="fr-FR" b="1" dirty="0" smtClean="0"/>
              <a:t>PING</a:t>
            </a:r>
            <a:r>
              <a:rPr lang="fr-FR" dirty="0" smtClean="0"/>
              <a:t>:</a:t>
            </a:r>
          </a:p>
          <a:p>
            <a:pPr lvl="1"/>
            <a:r>
              <a:rPr lang="fr-FR" dirty="0" smtClean="0"/>
              <a:t>Option Utilisez</a:t>
            </a:r>
          </a:p>
          <a:p>
            <a:pPr lvl="2"/>
            <a:r>
              <a:rPr lang="fr-FR" dirty="0" smtClean="0"/>
              <a:t> </a:t>
            </a:r>
            <a:r>
              <a:rPr lang="fr-FR" b="1" dirty="0" smtClean="0"/>
              <a:t>-n </a:t>
            </a:r>
            <a:r>
              <a:rPr lang="fr-FR" i="1" dirty="0" smtClean="0"/>
              <a:t>Nombre</a:t>
            </a:r>
            <a:r>
              <a:rPr lang="fr-FR" dirty="0" smtClean="0"/>
              <a:t>:	Détermine le nombre de demandes d'écho à 			envoyer. La valeur par défaut est 4.</a:t>
            </a:r>
          </a:p>
          <a:p>
            <a:pPr lvl="2"/>
            <a:r>
              <a:rPr lang="fr-FR" b="1" dirty="0" smtClean="0"/>
              <a:t>-w </a:t>
            </a:r>
            <a:r>
              <a:rPr lang="fr-FR" i="1" dirty="0" smtClean="0"/>
              <a:t>Temporisation</a:t>
            </a:r>
            <a:r>
              <a:rPr lang="fr-FR" dirty="0" smtClean="0"/>
              <a:t>: Vous permet de régler le délai (en 				millisecondes). La valeur par défaut est 1 000 			(un délai d'une seconde).</a:t>
            </a:r>
          </a:p>
          <a:p>
            <a:pPr lvl="2"/>
            <a:r>
              <a:rPr lang="fr-FR" b="1" dirty="0" smtClean="0"/>
              <a:t>-l </a:t>
            </a:r>
            <a:r>
              <a:rPr lang="fr-FR" i="1" dirty="0" smtClean="0"/>
              <a:t>Taille</a:t>
            </a:r>
            <a:r>
              <a:rPr lang="fr-FR" dirty="0" smtClean="0"/>
              <a:t>	Vous permet de régler la taille du paquet </a:t>
            </a:r>
            <a:r>
              <a:rPr lang="fr-FR" dirty="0" err="1" smtClean="0"/>
              <a:t>ping</a:t>
            </a:r>
            <a:r>
              <a:rPr lang="fr-FR" dirty="0" smtClean="0"/>
              <a:t>. La 		taille par défaut équivaut à 32 octets. </a:t>
            </a:r>
          </a:p>
          <a:p>
            <a:pPr lvl="2"/>
            <a:r>
              <a:rPr lang="fr-FR" b="1" dirty="0" smtClean="0"/>
              <a:t>-f</a:t>
            </a:r>
            <a:r>
              <a:rPr lang="fr-FR" dirty="0" smtClean="0"/>
              <a:t>		Définit un bit de non fragmentation sur le paquet 		</a:t>
            </a:r>
            <a:r>
              <a:rPr lang="fr-FR" dirty="0" err="1" smtClean="0"/>
              <a:t>ping</a:t>
            </a:r>
            <a:r>
              <a:rPr lang="fr-FR" dirty="0" smtClean="0"/>
              <a:t>. Par défaut, le paquet </a:t>
            </a:r>
            <a:r>
              <a:rPr lang="fr-FR" dirty="0" err="1" smtClean="0"/>
              <a:t>ping</a:t>
            </a:r>
            <a:r>
              <a:rPr lang="fr-FR" dirty="0" smtClean="0"/>
              <a:t> permet la</a:t>
            </a:r>
          </a:p>
          <a:p>
            <a:pPr lvl="6">
              <a:buNone/>
            </a:pPr>
            <a:r>
              <a:rPr lang="fr-FR" dirty="0" smtClean="0"/>
              <a:t>fragmentation.</a:t>
            </a:r>
          </a:p>
        </p:txBody>
      </p:sp>
      <p:sp>
        <p:nvSpPr>
          <p:cNvPr id="4" name="Rectangle à coins arrondis 3"/>
          <p:cNvSpPr/>
          <p:nvPr/>
        </p:nvSpPr>
        <p:spPr>
          <a:xfrm>
            <a:off x="755576" y="620688"/>
            <a:ext cx="216024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Utilitaire PING</a:t>
            </a:r>
            <a:endParaRPr lang="fr-F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507288" cy="5257800"/>
          </a:xfrm>
        </p:spPr>
        <p:txBody>
          <a:bodyPr>
            <a:normAutofit/>
          </a:bodyPr>
          <a:lstStyle/>
          <a:p>
            <a:pPr lvl="2">
              <a:buNone/>
            </a:pPr>
            <a:r>
              <a:rPr lang="fr-FR" dirty="0" smtClean="0"/>
              <a:t>Structure du message d’Echo utilisé par la commande PING:</a:t>
            </a:r>
          </a:p>
          <a:p>
            <a:endParaRPr lang="fr-FR" dirty="0" smtClean="0"/>
          </a:p>
          <a:p>
            <a:endParaRPr lang="fr-FR" dirty="0" smtClean="0"/>
          </a:p>
          <a:p>
            <a:endParaRPr lang="fr-FR" dirty="0" smtClean="0"/>
          </a:p>
          <a:p>
            <a:pPr lvl="2"/>
            <a:endParaRPr lang="fr-FR" dirty="0" smtClean="0"/>
          </a:p>
          <a:p>
            <a:pPr lvl="2"/>
            <a:r>
              <a:rPr lang="fr-FR" dirty="0" smtClean="0"/>
              <a:t>Numéro de séquence:</a:t>
            </a:r>
          </a:p>
          <a:p>
            <a:pPr lvl="3"/>
            <a:r>
              <a:rPr lang="fr-FR" dirty="0" smtClean="0"/>
              <a:t> initialisé à zéro  et incrémenté à chaque envoi de datagramme </a:t>
            </a:r>
            <a:r>
              <a:rPr lang="fr-FR" dirty="0" err="1" smtClean="0"/>
              <a:t>ping</a:t>
            </a:r>
            <a:endParaRPr lang="fr-FR" dirty="0" smtClean="0"/>
          </a:p>
          <a:p>
            <a:pPr lvl="2"/>
            <a:r>
              <a:rPr lang="fr-FR" dirty="0" smtClean="0"/>
              <a:t>Identificateur:</a:t>
            </a:r>
          </a:p>
          <a:p>
            <a:pPr lvl="3"/>
            <a:r>
              <a:rPr lang="fr-FR" dirty="0" smtClean="0"/>
              <a:t>Permet au système source de différencier les réponse d’une séquence de </a:t>
            </a:r>
            <a:r>
              <a:rPr lang="fr-FR" dirty="0" err="1" smtClean="0"/>
              <a:t>ping</a:t>
            </a:r>
            <a:r>
              <a:rPr lang="fr-FR" dirty="0" smtClean="0"/>
              <a:t> vers des systèmes différents</a:t>
            </a:r>
            <a:endParaRPr lang="fr-FR" dirty="0"/>
          </a:p>
        </p:txBody>
      </p:sp>
      <p:sp>
        <p:nvSpPr>
          <p:cNvPr id="4" name="Rectangle 3"/>
          <p:cNvSpPr/>
          <p:nvPr/>
        </p:nvSpPr>
        <p:spPr>
          <a:xfrm>
            <a:off x="539552" y="620688"/>
            <a:ext cx="194421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   Utilitaire PING</a:t>
            </a:r>
            <a:endParaRPr lang="fr-FR" dirty="0"/>
          </a:p>
        </p:txBody>
      </p:sp>
      <p:sp>
        <p:nvSpPr>
          <p:cNvPr id="6" name="Rectangle 5"/>
          <p:cNvSpPr/>
          <p:nvPr/>
        </p:nvSpPr>
        <p:spPr>
          <a:xfrm>
            <a:off x="971600" y="2564904"/>
            <a:ext cx="18002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TYPE (0, 8)</a:t>
            </a:r>
          </a:p>
          <a:p>
            <a:pPr algn="ctr"/>
            <a:r>
              <a:rPr lang="fr-FR" dirty="0" smtClean="0"/>
              <a:t> 8 bits</a:t>
            </a:r>
            <a:endParaRPr lang="fr-FR" dirty="0"/>
          </a:p>
        </p:txBody>
      </p:sp>
      <p:sp>
        <p:nvSpPr>
          <p:cNvPr id="7" name="Rectangle 6"/>
          <p:cNvSpPr/>
          <p:nvPr/>
        </p:nvSpPr>
        <p:spPr>
          <a:xfrm>
            <a:off x="2771800" y="256490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CODE (0)</a:t>
            </a:r>
          </a:p>
          <a:p>
            <a:pPr algn="ctr"/>
            <a:r>
              <a:rPr lang="fr-FR" dirty="0" smtClean="0"/>
              <a:t>8 bits</a:t>
            </a:r>
            <a:endParaRPr lang="fr-FR" dirty="0"/>
          </a:p>
        </p:txBody>
      </p:sp>
      <p:sp>
        <p:nvSpPr>
          <p:cNvPr id="8" name="Rectangle 7"/>
          <p:cNvSpPr/>
          <p:nvPr/>
        </p:nvSpPr>
        <p:spPr>
          <a:xfrm>
            <a:off x="4283968" y="2564904"/>
            <a:ext cx="28803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CONTRÔLE</a:t>
            </a:r>
          </a:p>
          <a:p>
            <a:pPr algn="ctr"/>
            <a:r>
              <a:rPr lang="fr-FR" dirty="0" smtClean="0"/>
              <a:t>16 bits</a:t>
            </a:r>
            <a:endParaRPr lang="fr-FR" dirty="0"/>
          </a:p>
        </p:txBody>
      </p:sp>
      <p:sp>
        <p:nvSpPr>
          <p:cNvPr id="9" name="Rectangle 8"/>
          <p:cNvSpPr/>
          <p:nvPr/>
        </p:nvSpPr>
        <p:spPr>
          <a:xfrm>
            <a:off x="971600" y="3068960"/>
            <a:ext cx="33123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IDENTIFICATEUR </a:t>
            </a:r>
          </a:p>
          <a:p>
            <a:pPr algn="ctr"/>
            <a:r>
              <a:rPr lang="fr-FR" dirty="0" smtClean="0"/>
              <a:t>16 bits</a:t>
            </a:r>
            <a:endParaRPr lang="fr-FR" dirty="0"/>
          </a:p>
        </p:txBody>
      </p:sp>
      <p:sp>
        <p:nvSpPr>
          <p:cNvPr id="10" name="Rectangle 9"/>
          <p:cNvSpPr/>
          <p:nvPr/>
        </p:nvSpPr>
        <p:spPr>
          <a:xfrm>
            <a:off x="4283968" y="3068960"/>
            <a:ext cx="28803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NUMERO DE SEQUENCE</a:t>
            </a:r>
          </a:p>
          <a:p>
            <a:pPr algn="ctr"/>
            <a:r>
              <a:rPr lang="fr-FR" dirty="0" smtClean="0"/>
              <a:t>16 bits</a:t>
            </a:r>
            <a:endParaRPr lang="fr-FR" dirty="0"/>
          </a:p>
        </p:txBody>
      </p:sp>
      <p:sp>
        <p:nvSpPr>
          <p:cNvPr id="11" name="Rectangle 10"/>
          <p:cNvSpPr/>
          <p:nvPr/>
        </p:nvSpPr>
        <p:spPr>
          <a:xfrm>
            <a:off x="971600" y="3573016"/>
            <a:ext cx="61926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DONNEES OPTIONNES</a:t>
            </a:r>
            <a:endParaRPr lang="fr-F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291264" cy="5257800"/>
          </a:xfrm>
        </p:spPr>
        <p:txBody>
          <a:bodyPr/>
          <a:lstStyle/>
          <a:p>
            <a:r>
              <a:rPr lang="fr-FR" dirty="0" smtClean="0"/>
              <a:t>Pourquoi IP v6?</a:t>
            </a:r>
          </a:p>
          <a:p>
            <a:pPr lvl="2"/>
            <a:r>
              <a:rPr lang="fr-FR" dirty="0" smtClean="0"/>
              <a:t>Limites d’IPv4 </a:t>
            </a:r>
          </a:p>
          <a:p>
            <a:pPr lvl="3"/>
            <a:r>
              <a:rPr lang="fr-FR" dirty="0" smtClean="0"/>
              <a:t>saturation d’adresses</a:t>
            </a:r>
          </a:p>
          <a:p>
            <a:pPr lvl="3"/>
            <a:r>
              <a:rPr lang="fr-FR" dirty="0" smtClean="0"/>
              <a:t>Qualité de service faible</a:t>
            </a:r>
          </a:p>
          <a:p>
            <a:pPr lvl="3"/>
            <a:r>
              <a:rPr lang="fr-FR" dirty="0" smtClean="0"/>
              <a:t>sécurité limitée, </a:t>
            </a:r>
            <a:r>
              <a:rPr lang="fr-FR" dirty="0" err="1" smtClean="0"/>
              <a:t>IPSec</a:t>
            </a:r>
            <a:r>
              <a:rPr lang="fr-FR" dirty="0" smtClean="0"/>
              <a:t> non natif</a:t>
            </a:r>
          </a:p>
          <a:p>
            <a:pPr lvl="2"/>
            <a:r>
              <a:rPr lang="fr-FR" dirty="0" smtClean="0"/>
              <a:t>Nouveaux besoins des applications , des utilisateurs et des réseaux</a:t>
            </a:r>
          </a:p>
          <a:p>
            <a:pPr lvl="3"/>
            <a:r>
              <a:rPr lang="fr-FR" dirty="0" smtClean="0"/>
              <a:t>Mobilité: moins complexe et moins chère en IPv6</a:t>
            </a:r>
          </a:p>
          <a:p>
            <a:pPr lvl="3"/>
            <a:r>
              <a:rPr lang="fr-FR" dirty="0" smtClean="0"/>
              <a:t>Performances des réseaux: délais de routage réduits (en-tête simplifié, adressage structuré, commutation possible via le champ « Flow Label »</a:t>
            </a:r>
          </a:p>
          <a:p>
            <a:pPr lvl="3"/>
            <a:r>
              <a:rPr lang="fr-FR" dirty="0" smtClean="0"/>
              <a:t>Voix sur IP</a:t>
            </a:r>
          </a:p>
          <a:p>
            <a:pPr lvl="3"/>
            <a:r>
              <a:rPr lang="fr-FR" dirty="0" smtClean="0"/>
              <a:t>Le « tout électronique »: domotique, automobile, santé,…</a:t>
            </a:r>
          </a:p>
          <a:p>
            <a:pPr lvl="2"/>
            <a:endParaRPr lang="fr-FR" dirty="0" smtClean="0"/>
          </a:p>
          <a:p>
            <a:pPr>
              <a:buNone/>
            </a:pPr>
            <a:endParaRPr lang="fr-FR" dirty="0" smtClean="0"/>
          </a:p>
        </p:txBody>
      </p:sp>
      <p:sp>
        <p:nvSpPr>
          <p:cNvPr id="4" name="Rectangle à coins arrondis 3"/>
          <p:cNvSpPr/>
          <p:nvPr/>
        </p:nvSpPr>
        <p:spPr>
          <a:xfrm>
            <a:off x="539552" y="260648"/>
            <a:ext cx="640871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6" name="Rectangle 5"/>
          <p:cNvSpPr/>
          <p:nvPr/>
        </p:nvSpPr>
        <p:spPr>
          <a:xfrm>
            <a:off x="683568" y="980728"/>
            <a:ext cx="38164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 –Description du protocole   IPv6</a:t>
            </a:r>
            <a:endParaRPr lang="fr-F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endParaRPr lang="fr-FR" dirty="0" smtClean="0"/>
          </a:p>
          <a:p>
            <a:r>
              <a:rPr lang="fr-FR" dirty="0" smtClean="0"/>
              <a:t>Fonctionnalités de IPv6</a:t>
            </a:r>
          </a:p>
          <a:p>
            <a:pPr lvl="2"/>
            <a:r>
              <a:rPr lang="fr-FR" dirty="0" smtClean="0"/>
              <a:t>Espace d’adressage très large: sur 128 bits</a:t>
            </a:r>
          </a:p>
          <a:p>
            <a:pPr lvl="2"/>
            <a:r>
              <a:rPr lang="fr-FR" dirty="0" smtClean="0"/>
              <a:t>Adressage hiérarchisé: tables de routage simplifiées</a:t>
            </a:r>
          </a:p>
          <a:p>
            <a:pPr lvl="2"/>
            <a:r>
              <a:rPr lang="fr-FR" dirty="0" smtClean="0"/>
              <a:t>Auto-configuration: unicité et autonomie</a:t>
            </a:r>
          </a:p>
          <a:p>
            <a:pPr lvl="2"/>
            <a:r>
              <a:rPr lang="fr-FR" smtClean="0"/>
              <a:t>Sécurité</a:t>
            </a:r>
            <a:endParaRPr lang="fr-FR" dirty="0" smtClean="0"/>
          </a:p>
          <a:p>
            <a:pPr lvl="2"/>
            <a:r>
              <a:rPr lang="fr-FR" dirty="0" smtClean="0"/>
              <a:t>mobilité</a:t>
            </a:r>
          </a:p>
          <a:p>
            <a:pPr lvl="2"/>
            <a:endParaRPr lang="fr-FR" dirty="0" smtClean="0"/>
          </a:p>
          <a:p>
            <a:endParaRPr lang="fr-FR" dirty="0"/>
          </a:p>
        </p:txBody>
      </p:sp>
      <p:sp>
        <p:nvSpPr>
          <p:cNvPr id="5" name="Rectangle à coins arrondis 4"/>
          <p:cNvSpPr/>
          <p:nvPr/>
        </p:nvSpPr>
        <p:spPr>
          <a:xfrm>
            <a:off x="755576" y="548680"/>
            <a:ext cx="633670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6" name="Rectangle 5"/>
          <p:cNvSpPr/>
          <p:nvPr/>
        </p:nvSpPr>
        <p:spPr>
          <a:xfrm>
            <a:off x="755576" y="1628800"/>
            <a:ext cx="35283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 –Description du protocole   IPv6</a:t>
            </a:r>
            <a:endParaRPr lang="fr-F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363272" cy="5257800"/>
          </a:xfrm>
        </p:spPr>
        <p:txBody>
          <a:bodyPr/>
          <a:lstStyle/>
          <a:p>
            <a:pPr>
              <a:buNone/>
            </a:pPr>
            <a:endParaRPr lang="fr-FR" dirty="0" smtClean="0"/>
          </a:p>
          <a:p>
            <a:endParaRPr lang="fr-FR" dirty="0"/>
          </a:p>
        </p:txBody>
      </p:sp>
      <p:pic>
        <p:nvPicPr>
          <p:cNvPr id="2051" name="Picture 3" descr="C:\Users\malik\Pictures\pqipv6.jpg"/>
          <p:cNvPicPr>
            <a:picLocks noChangeAspect="1" noChangeArrowheads="1"/>
          </p:cNvPicPr>
          <p:nvPr/>
        </p:nvPicPr>
        <p:blipFill>
          <a:blip r:embed="rId2" cstate="print"/>
          <a:srcRect/>
          <a:stretch>
            <a:fillRect/>
          </a:stretch>
        </p:blipFill>
        <p:spPr bwMode="auto">
          <a:xfrm>
            <a:off x="1403648" y="1880291"/>
            <a:ext cx="5688632" cy="4977709"/>
          </a:xfrm>
          <a:prstGeom prst="rect">
            <a:avLst/>
          </a:prstGeom>
          <a:noFill/>
        </p:spPr>
      </p:pic>
      <p:sp>
        <p:nvSpPr>
          <p:cNvPr id="6" name="Rectangle à coins arrondis 5"/>
          <p:cNvSpPr/>
          <p:nvPr/>
        </p:nvSpPr>
        <p:spPr>
          <a:xfrm>
            <a:off x="755576" y="476672"/>
            <a:ext cx="309634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  -   Structure de l’entête IPv6</a:t>
            </a:r>
            <a:endParaRPr lang="fr-F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Peut être caractérisé</a:t>
            </a:r>
            <a:endParaRPr lang="fr-FR" dirty="0"/>
          </a:p>
        </p:txBody>
      </p:sp>
      <p:sp>
        <p:nvSpPr>
          <p:cNvPr id="3" name="Espace réservé du contenu 2"/>
          <p:cNvSpPr>
            <a:spLocks noGrp="1"/>
          </p:cNvSpPr>
          <p:nvPr>
            <p:ph idx="1"/>
          </p:nvPr>
        </p:nvSpPr>
        <p:spPr>
          <a:xfrm>
            <a:off x="457200" y="1600200"/>
            <a:ext cx="8291264" cy="5257800"/>
          </a:xfrm>
        </p:spPr>
        <p:txBody>
          <a:bodyPr>
            <a:normAutofit/>
          </a:bodyPr>
          <a:lstStyle/>
          <a:p>
            <a:r>
              <a:rPr lang="fr-FR" dirty="0" smtClean="0"/>
              <a:t>Version: </a:t>
            </a:r>
          </a:p>
          <a:p>
            <a:pPr lvl="2"/>
            <a:r>
              <a:rPr lang="fr-FR" dirty="0" smtClean="0"/>
              <a:t>4 bits</a:t>
            </a:r>
          </a:p>
          <a:p>
            <a:pPr lvl="2"/>
            <a:r>
              <a:rPr lang="fr-FR" dirty="0" smtClean="0"/>
              <a:t>Codage: 0110   (version 6)</a:t>
            </a:r>
          </a:p>
          <a:p>
            <a:r>
              <a:rPr lang="fr-FR" dirty="0" smtClean="0"/>
              <a:t>Classe de service (</a:t>
            </a:r>
            <a:r>
              <a:rPr lang="fr-FR" dirty="0" err="1" smtClean="0"/>
              <a:t>Traffic</a:t>
            </a:r>
            <a:r>
              <a:rPr lang="fr-FR" dirty="0" smtClean="0"/>
              <a:t> Class):8 bits</a:t>
            </a:r>
          </a:p>
          <a:p>
            <a:pPr lvl="2"/>
            <a:r>
              <a:rPr lang="fr-FR" dirty="0" smtClean="0"/>
              <a:t>Priorité ou classes de trafic</a:t>
            </a:r>
          </a:p>
          <a:p>
            <a:pPr lvl="2"/>
            <a:r>
              <a:rPr lang="fr-FR" dirty="0" smtClean="0"/>
              <a:t>Correspond à TOS/DSCP en IPv4</a:t>
            </a:r>
          </a:p>
          <a:p>
            <a:r>
              <a:rPr lang="fr-FR" dirty="0" smtClean="0"/>
              <a:t>Etiquette de flux: (Flow Label): 20 bits</a:t>
            </a:r>
          </a:p>
          <a:p>
            <a:pPr lvl="2"/>
            <a:r>
              <a:rPr lang="fr-FR" dirty="0" smtClean="0"/>
              <a:t>Traitement des datagrammes en les « </a:t>
            </a:r>
            <a:r>
              <a:rPr lang="fr-FR" dirty="0" err="1" smtClean="0"/>
              <a:t>taggant</a:t>
            </a:r>
            <a:r>
              <a:rPr lang="fr-FR" dirty="0" smtClean="0"/>
              <a:t> » pour faire de la commutation en natif (utile pour MPLS)</a:t>
            </a:r>
          </a:p>
          <a:p>
            <a:pPr lvl="2"/>
            <a:r>
              <a:rPr lang="fr-FR" dirty="0" smtClean="0"/>
              <a:t>Un flux peut être caractérise par ses adresses, son numéro de protocole, les numéros de ports, la classe,..</a:t>
            </a:r>
          </a:p>
          <a:p>
            <a:pPr lvl="2"/>
            <a:endParaRPr lang="fr-FR" dirty="0" smtClean="0"/>
          </a:p>
          <a:p>
            <a:pPr lvl="2"/>
            <a:endParaRPr lang="fr-FR" dirty="0"/>
          </a:p>
        </p:txBody>
      </p:sp>
      <p:sp>
        <p:nvSpPr>
          <p:cNvPr id="4" name="Rectangle à coins arrondis 3"/>
          <p:cNvSpPr/>
          <p:nvPr/>
        </p:nvSpPr>
        <p:spPr>
          <a:xfrm>
            <a:off x="539552" y="1196752"/>
            <a:ext cx="424847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E-  Description de l’entête IPv6</a:t>
            </a:r>
            <a:endParaRPr lang="fr-FR" sz="2400" dirty="0"/>
          </a:p>
        </p:txBody>
      </p:sp>
      <p:sp>
        <p:nvSpPr>
          <p:cNvPr id="5" name="Rectangle à coins arrondis 4"/>
          <p:cNvSpPr/>
          <p:nvPr/>
        </p:nvSpPr>
        <p:spPr>
          <a:xfrm>
            <a:off x="467544" y="332656"/>
            <a:ext cx="633670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435280" cy="5257800"/>
          </a:xfrm>
        </p:spPr>
        <p:txBody>
          <a:bodyPr>
            <a:normAutofit fontScale="92500"/>
          </a:bodyPr>
          <a:lstStyle/>
          <a:p>
            <a:endParaRPr lang="fr-FR" dirty="0" smtClean="0"/>
          </a:p>
          <a:p>
            <a:r>
              <a:rPr lang="fr-FR" dirty="0" smtClean="0"/>
              <a:t>Longueur des données: (</a:t>
            </a:r>
            <a:r>
              <a:rPr lang="fr-FR" dirty="0" err="1" smtClean="0"/>
              <a:t>Payload</a:t>
            </a:r>
            <a:r>
              <a:rPr lang="fr-FR" dirty="0" smtClean="0"/>
              <a:t> </a:t>
            </a:r>
            <a:r>
              <a:rPr lang="fr-FR" dirty="0" err="1" smtClean="0"/>
              <a:t>lenght</a:t>
            </a:r>
            <a:r>
              <a:rPr lang="fr-FR" dirty="0" smtClean="0"/>
              <a:t>): 16 bits</a:t>
            </a:r>
          </a:p>
          <a:p>
            <a:pPr lvl="2"/>
            <a:r>
              <a:rPr lang="fr-FR" dirty="0" smtClean="0"/>
              <a:t>Taille de la charge utile (données transportées)</a:t>
            </a:r>
          </a:p>
          <a:p>
            <a:pPr lvl="2"/>
            <a:r>
              <a:rPr lang="fr-FR" dirty="0" smtClean="0"/>
              <a:t>Exprimée en octets</a:t>
            </a:r>
          </a:p>
          <a:p>
            <a:pPr lvl="2"/>
            <a:r>
              <a:rPr lang="fr-FR" dirty="0" smtClean="0"/>
              <a:t>Valeur = 0, longueur  &gt; 65 Ko , dans l’option « hop by hop »</a:t>
            </a:r>
          </a:p>
          <a:p>
            <a:r>
              <a:rPr lang="fr-FR" dirty="0" smtClean="0"/>
              <a:t>Entête suivant: (</a:t>
            </a:r>
            <a:r>
              <a:rPr lang="fr-FR" dirty="0" err="1" smtClean="0"/>
              <a:t>Next</a:t>
            </a:r>
            <a:r>
              <a:rPr lang="fr-FR" dirty="0" smtClean="0"/>
              <a:t> Header) :8 bits</a:t>
            </a:r>
          </a:p>
          <a:p>
            <a:pPr lvl="2"/>
            <a:r>
              <a:rPr lang="fr-FR" dirty="0" smtClean="0"/>
              <a:t>Entête suivant immédiatement l’entête IPv6</a:t>
            </a:r>
          </a:p>
          <a:p>
            <a:pPr lvl="2"/>
            <a:r>
              <a:rPr lang="fr-FR" dirty="0" smtClean="0"/>
              <a:t>Identique au champ « protocole » dans IPv4</a:t>
            </a:r>
          </a:p>
          <a:p>
            <a:r>
              <a:rPr lang="fr-FR" dirty="0" smtClean="0"/>
              <a:t>Nombre de sauts: (Hop </a:t>
            </a:r>
            <a:r>
              <a:rPr lang="fr-FR" dirty="0" err="1" smtClean="0"/>
              <a:t>Limit</a:t>
            </a:r>
            <a:r>
              <a:rPr lang="fr-FR" dirty="0" smtClean="0"/>
              <a:t>) : 8 bits</a:t>
            </a:r>
          </a:p>
          <a:p>
            <a:pPr lvl="2"/>
            <a:r>
              <a:rPr lang="fr-FR" dirty="0" smtClean="0"/>
              <a:t>Nombre maximum de routeurs  à traverser</a:t>
            </a:r>
          </a:p>
          <a:p>
            <a:pPr lvl="2"/>
            <a:r>
              <a:rPr lang="fr-FR" dirty="0" smtClean="0"/>
              <a:t>Identique au champ « TTL » dans IPv4</a:t>
            </a:r>
          </a:p>
          <a:p>
            <a:pPr lvl="2"/>
            <a:endParaRPr lang="fr-FR" dirty="0" smtClean="0"/>
          </a:p>
          <a:p>
            <a:endParaRPr lang="fr-FR" dirty="0"/>
          </a:p>
        </p:txBody>
      </p:sp>
      <p:sp>
        <p:nvSpPr>
          <p:cNvPr id="4" name="Rectangle 3"/>
          <p:cNvSpPr/>
          <p:nvPr/>
        </p:nvSpPr>
        <p:spPr>
          <a:xfrm>
            <a:off x="467544" y="1124744"/>
            <a:ext cx="417646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E-    Description de l’entête IPv6</a:t>
            </a:r>
            <a:endParaRPr lang="fr-FR" sz="2400" dirty="0"/>
          </a:p>
        </p:txBody>
      </p:sp>
      <p:sp>
        <p:nvSpPr>
          <p:cNvPr id="5" name="Rectangle à coins arrondis 4"/>
          <p:cNvSpPr/>
          <p:nvPr/>
        </p:nvSpPr>
        <p:spPr>
          <a:xfrm>
            <a:off x="467544" y="260648"/>
            <a:ext cx="612068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686800" cy="5069160"/>
          </a:xfrm>
        </p:spPr>
        <p:txBody>
          <a:bodyPr>
            <a:normAutofit fontScale="92500" lnSpcReduction="20000"/>
          </a:bodyPr>
          <a:lstStyle/>
          <a:p>
            <a:r>
              <a:rPr lang="fr-FR" dirty="0" smtClean="0"/>
              <a:t>Adressage IPv6: sur 128 bits</a:t>
            </a:r>
          </a:p>
          <a:p>
            <a:pPr lvl="2"/>
            <a:r>
              <a:rPr lang="fr-FR" dirty="0" smtClean="0"/>
              <a:t>Noté en hexadécimal par bloc de 16 bits séparés par « : »</a:t>
            </a:r>
          </a:p>
          <a:p>
            <a:pPr lvl="3"/>
            <a:r>
              <a:rPr lang="fr-FR" dirty="0" smtClean="0"/>
              <a:t>X:X:X:X:X:X:X:X</a:t>
            </a:r>
          </a:p>
          <a:p>
            <a:pPr lvl="3"/>
            <a:r>
              <a:rPr lang="fr-FR" dirty="0" smtClean="0"/>
              <a:t>Exemples</a:t>
            </a:r>
          </a:p>
          <a:p>
            <a:pPr lvl="5"/>
            <a:r>
              <a:rPr lang="fr-FR" dirty="0" smtClean="0"/>
              <a:t>: 1ABC:0:0:0:ABC2:0:0:FEC3</a:t>
            </a:r>
          </a:p>
          <a:p>
            <a:pPr lvl="5"/>
            <a:r>
              <a:rPr lang="fr-FR" dirty="0" smtClean="0"/>
              <a:t>0:O:O:O:O:O:O:1</a:t>
            </a:r>
          </a:p>
          <a:p>
            <a:pPr lvl="2"/>
            <a:r>
              <a:rPr lang="fr-FR" dirty="0" smtClean="0"/>
              <a:t>Remplacer une suite de zéros par « : : »</a:t>
            </a:r>
          </a:p>
          <a:p>
            <a:pPr lvl="3"/>
            <a:r>
              <a:rPr lang="fr-FR" dirty="0" smtClean="0"/>
              <a:t>Symbole « :: » une seule fois dans une adresse</a:t>
            </a:r>
          </a:p>
          <a:p>
            <a:pPr lvl="3"/>
            <a:r>
              <a:rPr lang="fr-FR" dirty="0" smtClean="0"/>
              <a:t>Exemples: </a:t>
            </a:r>
          </a:p>
          <a:p>
            <a:pPr lvl="5"/>
            <a:r>
              <a:rPr lang="fr-FR" dirty="0" smtClean="0"/>
              <a:t>1ABC::ABC2:0:0:FEC3</a:t>
            </a:r>
          </a:p>
          <a:p>
            <a:pPr lvl="5"/>
            <a:r>
              <a:rPr lang="fr-FR" dirty="0" smtClean="0"/>
              <a:t>::1</a:t>
            </a:r>
          </a:p>
          <a:p>
            <a:pPr lvl="2"/>
            <a:r>
              <a:rPr lang="fr-FR" dirty="0" smtClean="0"/>
              <a:t>Notation CIDR  :  adresse IPv6/longueur préfixe</a:t>
            </a:r>
          </a:p>
          <a:p>
            <a:pPr lvl="5"/>
            <a:r>
              <a:rPr lang="fr-FR" dirty="0" smtClean="0"/>
              <a:t>3FFB:0123::/32    pour une entité (région, organisme)</a:t>
            </a:r>
          </a:p>
          <a:p>
            <a:pPr lvl="5"/>
            <a:r>
              <a:rPr lang="fr-FR" dirty="0" smtClean="0"/>
              <a:t>3FFB:0123:0104::/48 pour un site</a:t>
            </a:r>
          </a:p>
          <a:p>
            <a:pPr lvl="2"/>
            <a:r>
              <a:rPr lang="fr-FR" dirty="0" smtClean="0"/>
              <a:t>Plan d’adressage agrégé  (géographique abandonné)</a:t>
            </a:r>
          </a:p>
          <a:p>
            <a:pPr lvl="2">
              <a:buNone/>
            </a:pPr>
            <a:endParaRPr lang="fr-FR" dirty="0" smtClean="0"/>
          </a:p>
          <a:p>
            <a:pPr lvl="2"/>
            <a:endParaRPr lang="fr-FR" dirty="0" smtClean="0"/>
          </a:p>
          <a:p>
            <a:pPr lvl="2">
              <a:buNone/>
            </a:pPr>
            <a:endParaRPr lang="fr-FR" dirty="0"/>
          </a:p>
        </p:txBody>
      </p:sp>
      <p:sp>
        <p:nvSpPr>
          <p:cNvPr id="4" name="Rectangle à coins arrondis 3"/>
          <p:cNvSpPr/>
          <p:nvPr/>
        </p:nvSpPr>
        <p:spPr>
          <a:xfrm>
            <a:off x="539552" y="260648"/>
            <a:ext cx="619268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539552" y="1052736"/>
            <a:ext cx="35283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 –Description du protocole   IPv6</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179512" y="1628800"/>
            <a:ext cx="8964488" cy="5229200"/>
          </a:xfrm>
        </p:spPr>
        <p:txBody>
          <a:bodyPr>
            <a:noAutofit/>
          </a:bodyPr>
          <a:lstStyle/>
          <a:p>
            <a:endParaRPr lang="fr-FR" sz="2800" b="1" dirty="0" smtClean="0"/>
          </a:p>
          <a:p>
            <a:endParaRPr lang="fr-FR" sz="2800" b="1" dirty="0" smtClean="0"/>
          </a:p>
          <a:p>
            <a:r>
              <a:rPr lang="fr-FR" sz="2800" b="1" dirty="0" err="1" smtClean="0"/>
              <a:t>InterNet</a:t>
            </a:r>
            <a:r>
              <a:rPr lang="fr-FR" sz="2800" b="1" dirty="0" smtClean="0"/>
              <a:t>: </a:t>
            </a:r>
            <a:r>
              <a:rPr lang="fr-FR" sz="2800" b="1" dirty="0" err="1" smtClean="0"/>
              <a:t>Interconnecting</a:t>
            </a:r>
            <a:r>
              <a:rPr lang="fr-FR" sz="2800" b="1" dirty="0" smtClean="0"/>
              <a:t> Networks</a:t>
            </a:r>
          </a:p>
          <a:p>
            <a:pPr lvl="2"/>
            <a:r>
              <a:rPr lang="fr-FR" b="1" dirty="0" smtClean="0"/>
              <a:t>Relie les différents réseaux physiques en un seul réseau logique</a:t>
            </a:r>
          </a:p>
          <a:p>
            <a:pPr lvl="1"/>
            <a:endParaRPr lang="fr-FR" b="1" dirty="0" smtClean="0"/>
          </a:p>
          <a:p>
            <a:r>
              <a:rPr lang="fr-FR" sz="2800" b="1" dirty="0" smtClean="0"/>
              <a:t>Le réseau des réseaux</a:t>
            </a:r>
          </a:p>
          <a:p>
            <a:r>
              <a:rPr lang="fr-FR" sz="2800" b="1" dirty="0" smtClean="0"/>
              <a:t>Le BACKBONE: réseau fédérateur de réseaux</a:t>
            </a:r>
          </a:p>
          <a:p>
            <a:r>
              <a:rPr lang="fr-FR" sz="2800" b="1" dirty="0" smtClean="0"/>
              <a:t>Le web: la toile</a:t>
            </a:r>
          </a:p>
          <a:p>
            <a:r>
              <a:rPr lang="fr-FR" sz="2800" b="1" dirty="0" smtClean="0"/>
              <a:t>World </a:t>
            </a:r>
            <a:r>
              <a:rPr lang="fr-FR" sz="2800" b="1" dirty="0" err="1" smtClean="0"/>
              <a:t>Wide</a:t>
            </a:r>
            <a:r>
              <a:rPr lang="fr-FR" sz="2800" b="1" dirty="0" smtClean="0"/>
              <a:t> Web</a:t>
            </a:r>
            <a:endParaRPr lang="fr-FR" sz="2800" b="1" dirty="0"/>
          </a:p>
        </p:txBody>
      </p:sp>
      <p:sp>
        <p:nvSpPr>
          <p:cNvPr id="5" name="Rectangle 4"/>
          <p:cNvSpPr/>
          <p:nvPr/>
        </p:nvSpPr>
        <p:spPr>
          <a:xfrm>
            <a:off x="539552" y="332656"/>
            <a:ext cx="813690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t>1-      HISTORIQUE      (5/5)</a:t>
            </a:r>
            <a:endParaRPr lang="fr-FR" sz="4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363272" cy="4997152"/>
          </a:xfrm>
        </p:spPr>
        <p:txBody>
          <a:bodyPr>
            <a:normAutofit fontScale="85000" lnSpcReduction="20000"/>
          </a:bodyPr>
          <a:lstStyle/>
          <a:p>
            <a:r>
              <a:rPr lang="fr-FR" dirty="0" smtClean="0"/>
              <a:t>Types d’adresses:</a:t>
            </a:r>
          </a:p>
          <a:p>
            <a:pPr lvl="2"/>
            <a:r>
              <a:rPr lang="fr-FR" dirty="0" smtClean="0"/>
              <a:t>Unicast: </a:t>
            </a:r>
          </a:p>
          <a:p>
            <a:pPr lvl="3"/>
            <a:r>
              <a:rPr lang="fr-FR" dirty="0" smtClean="0"/>
              <a:t>Une adresse par interface</a:t>
            </a:r>
          </a:p>
          <a:p>
            <a:pPr lvl="3"/>
            <a:r>
              <a:rPr lang="fr-FR" dirty="0" smtClean="0"/>
              <a:t>source unique, destination unique</a:t>
            </a:r>
          </a:p>
          <a:p>
            <a:pPr lvl="2"/>
            <a:r>
              <a:rPr lang="fr-FR" dirty="0" smtClean="0"/>
              <a:t>Multicast:</a:t>
            </a:r>
          </a:p>
          <a:p>
            <a:pPr lvl="3"/>
            <a:r>
              <a:rPr lang="fr-FR" dirty="0" smtClean="0"/>
              <a:t>Adresse de groupe, diffusion sélective</a:t>
            </a:r>
          </a:p>
          <a:p>
            <a:pPr lvl="3"/>
            <a:r>
              <a:rPr lang="fr-FR" dirty="0" smtClean="0"/>
              <a:t>Source unique, destination multiple</a:t>
            </a:r>
          </a:p>
          <a:p>
            <a:pPr lvl="2"/>
            <a:r>
              <a:rPr lang="fr-FR" dirty="0" err="1" smtClean="0"/>
              <a:t>Anycast</a:t>
            </a:r>
            <a:r>
              <a:rPr lang="fr-FR" dirty="0" smtClean="0"/>
              <a:t>:</a:t>
            </a:r>
          </a:p>
          <a:p>
            <a:pPr lvl="3"/>
            <a:r>
              <a:rPr lang="fr-FR" dirty="0" smtClean="0"/>
              <a:t>Adresse partagée par plusieurs interfaces</a:t>
            </a:r>
          </a:p>
          <a:p>
            <a:pPr lvl="3"/>
            <a:r>
              <a:rPr lang="fr-FR" dirty="0" smtClean="0"/>
              <a:t>Adresse la plus proche est utilisée (fonction du routage)</a:t>
            </a:r>
          </a:p>
          <a:p>
            <a:pPr lvl="3"/>
            <a:r>
              <a:rPr lang="fr-FR" dirty="0" smtClean="0"/>
              <a:t>Source unique, destination partagée par plusieurs interfaces</a:t>
            </a:r>
          </a:p>
          <a:p>
            <a:pPr lvl="3"/>
            <a:r>
              <a:rPr lang="fr-FR" dirty="0" smtClean="0"/>
              <a:t>Pour le </a:t>
            </a:r>
            <a:r>
              <a:rPr lang="fr-FR" dirty="0" err="1" smtClean="0"/>
              <a:t>Load</a:t>
            </a:r>
            <a:r>
              <a:rPr lang="fr-FR" dirty="0" smtClean="0"/>
              <a:t> </a:t>
            </a:r>
            <a:r>
              <a:rPr lang="fr-FR" dirty="0" err="1" smtClean="0"/>
              <a:t>Balancing</a:t>
            </a:r>
            <a:r>
              <a:rPr lang="fr-FR" dirty="0" smtClean="0"/>
              <a:t> et la découverte dynamique de certains services</a:t>
            </a:r>
          </a:p>
          <a:p>
            <a:pPr lvl="3"/>
            <a:r>
              <a:rPr lang="fr-FR" dirty="0" smtClean="0"/>
              <a:t>Jamais utilisée en adresse source</a:t>
            </a:r>
          </a:p>
          <a:p>
            <a:pPr lvl="2"/>
            <a:r>
              <a:rPr lang="fr-FR" dirty="0" smtClean="0"/>
              <a:t>Site local</a:t>
            </a:r>
          </a:p>
          <a:p>
            <a:pPr lvl="2"/>
            <a:r>
              <a:rPr lang="fr-FR" dirty="0" smtClean="0"/>
              <a:t>Link local</a:t>
            </a:r>
          </a:p>
          <a:p>
            <a:pPr lvl="2"/>
            <a:r>
              <a:rPr lang="fr-FR" dirty="0" smtClean="0"/>
              <a:t>Adresses spéciales: compatibles ipv4, </a:t>
            </a:r>
            <a:r>
              <a:rPr lang="fr-FR" dirty="0" err="1" smtClean="0"/>
              <a:t>loopback</a:t>
            </a:r>
            <a:endParaRPr lang="fr-FR" dirty="0" smtClean="0"/>
          </a:p>
          <a:p>
            <a:endParaRPr lang="fr-FR" dirty="0"/>
          </a:p>
        </p:txBody>
      </p:sp>
      <p:sp>
        <p:nvSpPr>
          <p:cNvPr id="4" name="Rectangle 3"/>
          <p:cNvSpPr/>
          <p:nvPr/>
        </p:nvSpPr>
        <p:spPr>
          <a:xfrm>
            <a:off x="755576" y="548680"/>
            <a:ext cx="367240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 –Description du protocole   IPv6</a:t>
            </a:r>
            <a:endParaRPr lang="fr-F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507288" cy="5257800"/>
          </a:xfrm>
        </p:spPr>
        <p:txBody>
          <a:bodyPr>
            <a:normAutofit/>
          </a:bodyPr>
          <a:lstStyle/>
          <a:p>
            <a:r>
              <a:rPr lang="fr-FR" dirty="0" smtClean="0"/>
              <a:t>Format des adresses Unicast globales:</a:t>
            </a:r>
          </a:p>
          <a:p>
            <a:endParaRPr lang="fr-FR" dirty="0" smtClean="0"/>
          </a:p>
          <a:p>
            <a:pPr>
              <a:buNone/>
            </a:pPr>
            <a:endParaRPr lang="fr-FR" dirty="0" smtClean="0"/>
          </a:p>
          <a:p>
            <a:pPr>
              <a:buNone/>
            </a:pPr>
            <a:r>
              <a:rPr lang="fr-FR" dirty="0" smtClean="0"/>
              <a:t>   		 </a:t>
            </a:r>
            <a:r>
              <a:rPr lang="fr-FR" sz="1400" dirty="0" smtClean="0"/>
              <a:t>topologie publique                                 topologie site      identificateur interface</a:t>
            </a:r>
          </a:p>
          <a:p>
            <a:pPr lvl="2"/>
            <a:endParaRPr lang="fr-FR" dirty="0" smtClean="0"/>
          </a:p>
          <a:p>
            <a:pPr lvl="2"/>
            <a:r>
              <a:rPr lang="fr-FR" dirty="0" smtClean="0"/>
              <a:t>FP: Format </a:t>
            </a:r>
            <a:r>
              <a:rPr lang="fr-FR" dirty="0" err="1" smtClean="0"/>
              <a:t>Prefix</a:t>
            </a:r>
            <a:r>
              <a:rPr lang="fr-FR" dirty="0" smtClean="0"/>
              <a:t> (valeur 001)</a:t>
            </a:r>
          </a:p>
          <a:p>
            <a:pPr lvl="2"/>
            <a:r>
              <a:rPr lang="fr-FR" dirty="0" smtClean="0"/>
              <a:t>TLA: Top </a:t>
            </a:r>
            <a:r>
              <a:rPr lang="fr-FR" dirty="0" err="1" smtClean="0"/>
              <a:t>Level</a:t>
            </a:r>
            <a:r>
              <a:rPr lang="fr-FR" dirty="0" smtClean="0"/>
              <a:t> </a:t>
            </a:r>
            <a:r>
              <a:rPr lang="fr-FR" dirty="0" err="1" smtClean="0"/>
              <a:t>Aggregator</a:t>
            </a:r>
            <a:endParaRPr lang="fr-FR" dirty="0" smtClean="0"/>
          </a:p>
          <a:p>
            <a:pPr lvl="2"/>
            <a:r>
              <a:rPr lang="fr-FR" dirty="0" err="1" smtClean="0"/>
              <a:t>Res</a:t>
            </a:r>
            <a:r>
              <a:rPr lang="fr-FR" dirty="0" smtClean="0"/>
              <a:t>: </a:t>
            </a:r>
            <a:r>
              <a:rPr lang="fr-FR" dirty="0" err="1" smtClean="0"/>
              <a:t>Reserved</a:t>
            </a:r>
            <a:endParaRPr lang="fr-FR" dirty="0" smtClean="0"/>
          </a:p>
          <a:p>
            <a:pPr lvl="2"/>
            <a:r>
              <a:rPr lang="fr-FR" dirty="0" smtClean="0"/>
              <a:t>NLA: </a:t>
            </a:r>
            <a:r>
              <a:rPr lang="fr-FR" dirty="0" err="1" smtClean="0"/>
              <a:t>Next</a:t>
            </a:r>
            <a:r>
              <a:rPr lang="fr-FR" dirty="0" smtClean="0"/>
              <a:t> </a:t>
            </a:r>
            <a:r>
              <a:rPr lang="fr-FR" dirty="0" err="1" smtClean="0"/>
              <a:t>Level</a:t>
            </a:r>
            <a:r>
              <a:rPr lang="fr-FR" dirty="0" smtClean="0"/>
              <a:t> </a:t>
            </a:r>
            <a:r>
              <a:rPr lang="fr-FR" dirty="0" err="1" smtClean="0"/>
              <a:t>Aggregator</a:t>
            </a:r>
            <a:endParaRPr lang="fr-FR" dirty="0" smtClean="0"/>
          </a:p>
          <a:p>
            <a:pPr lvl="2"/>
            <a:r>
              <a:rPr lang="fr-FR" dirty="0" smtClean="0"/>
              <a:t>SLA: Site </a:t>
            </a:r>
            <a:r>
              <a:rPr lang="fr-FR" dirty="0" err="1" smtClean="0"/>
              <a:t>Level</a:t>
            </a:r>
            <a:r>
              <a:rPr lang="fr-FR" dirty="0" smtClean="0"/>
              <a:t> </a:t>
            </a:r>
            <a:r>
              <a:rPr lang="fr-FR" dirty="0" err="1" smtClean="0"/>
              <a:t>Aggregator</a:t>
            </a:r>
            <a:endParaRPr lang="fr-FR" dirty="0" smtClean="0"/>
          </a:p>
          <a:p>
            <a:pPr lvl="2"/>
            <a:endParaRPr lang="fr-FR" dirty="0" smtClean="0"/>
          </a:p>
          <a:p>
            <a:pPr lvl="2"/>
            <a:endParaRPr lang="fr-FR" dirty="0" smtClean="0"/>
          </a:p>
        </p:txBody>
      </p:sp>
      <p:sp>
        <p:nvSpPr>
          <p:cNvPr id="4" name="Rectangle à coins arrondis 3"/>
          <p:cNvSpPr/>
          <p:nvPr/>
        </p:nvSpPr>
        <p:spPr>
          <a:xfrm>
            <a:off x="683568" y="332656"/>
            <a:ext cx="612068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4-  DESCRIPTION DES PROTOCOLES DE NIVEAU RESEAU (suite)</a:t>
            </a:r>
            <a:endParaRPr lang="fr-FR" dirty="0"/>
          </a:p>
        </p:txBody>
      </p:sp>
      <p:sp>
        <p:nvSpPr>
          <p:cNvPr id="5" name="Rectangle 4"/>
          <p:cNvSpPr/>
          <p:nvPr/>
        </p:nvSpPr>
        <p:spPr>
          <a:xfrm>
            <a:off x="755576" y="1052736"/>
            <a:ext cx="345638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 –Description du protocole   IPv6</a:t>
            </a:r>
            <a:endParaRPr lang="fr-FR" dirty="0"/>
          </a:p>
        </p:txBody>
      </p:sp>
      <p:sp>
        <p:nvSpPr>
          <p:cNvPr id="7" name="Rectangle 6"/>
          <p:cNvSpPr/>
          <p:nvPr/>
        </p:nvSpPr>
        <p:spPr>
          <a:xfrm>
            <a:off x="683568" y="2204864"/>
            <a:ext cx="72008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FP</a:t>
            </a:r>
          </a:p>
          <a:p>
            <a:pPr algn="ctr"/>
            <a:r>
              <a:rPr lang="fr-FR" dirty="0" smtClean="0"/>
              <a:t>3 bits</a:t>
            </a:r>
            <a:endParaRPr lang="fr-FR" dirty="0"/>
          </a:p>
        </p:txBody>
      </p:sp>
      <p:sp>
        <p:nvSpPr>
          <p:cNvPr id="8" name="Rectangle 7"/>
          <p:cNvSpPr/>
          <p:nvPr/>
        </p:nvSpPr>
        <p:spPr>
          <a:xfrm>
            <a:off x="1403648" y="2204864"/>
            <a:ext cx="93610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TLA</a:t>
            </a:r>
          </a:p>
          <a:p>
            <a:pPr algn="ctr"/>
            <a:r>
              <a:rPr lang="fr-FR" dirty="0" smtClean="0"/>
              <a:t>13 bits</a:t>
            </a:r>
            <a:endParaRPr lang="fr-FR" dirty="0"/>
          </a:p>
        </p:txBody>
      </p:sp>
      <p:sp>
        <p:nvSpPr>
          <p:cNvPr id="9" name="Rectangle 8"/>
          <p:cNvSpPr/>
          <p:nvPr/>
        </p:nvSpPr>
        <p:spPr>
          <a:xfrm>
            <a:off x="2339752" y="2204864"/>
            <a:ext cx="86409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RES</a:t>
            </a:r>
          </a:p>
          <a:p>
            <a:pPr algn="ctr"/>
            <a:r>
              <a:rPr lang="fr-FR" dirty="0" smtClean="0"/>
              <a:t>8 bits</a:t>
            </a:r>
            <a:endParaRPr lang="fr-FR" dirty="0"/>
          </a:p>
        </p:txBody>
      </p:sp>
      <p:sp>
        <p:nvSpPr>
          <p:cNvPr id="10" name="Rectangle 9"/>
          <p:cNvSpPr/>
          <p:nvPr/>
        </p:nvSpPr>
        <p:spPr>
          <a:xfrm>
            <a:off x="3203848" y="2204864"/>
            <a:ext cx="10081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NLA</a:t>
            </a:r>
          </a:p>
          <a:p>
            <a:pPr algn="ctr"/>
            <a:r>
              <a:rPr lang="fr-FR" dirty="0" smtClean="0"/>
              <a:t>24 bits</a:t>
            </a:r>
            <a:endParaRPr lang="fr-FR" dirty="0"/>
          </a:p>
        </p:txBody>
      </p:sp>
      <p:sp>
        <p:nvSpPr>
          <p:cNvPr id="11" name="Rectangle 10"/>
          <p:cNvSpPr/>
          <p:nvPr/>
        </p:nvSpPr>
        <p:spPr>
          <a:xfrm>
            <a:off x="4211960" y="2204864"/>
            <a:ext cx="93610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SLA</a:t>
            </a:r>
          </a:p>
          <a:p>
            <a:pPr algn="ctr"/>
            <a:r>
              <a:rPr lang="fr-FR" dirty="0" smtClean="0"/>
              <a:t>16 bits</a:t>
            </a:r>
            <a:endParaRPr lang="fr-FR" dirty="0"/>
          </a:p>
        </p:txBody>
      </p:sp>
      <p:sp>
        <p:nvSpPr>
          <p:cNvPr id="13" name="Rectangle 12"/>
          <p:cNvSpPr/>
          <p:nvPr/>
        </p:nvSpPr>
        <p:spPr>
          <a:xfrm>
            <a:off x="5148064" y="2204864"/>
            <a:ext cx="194421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ID Interface</a:t>
            </a:r>
          </a:p>
          <a:p>
            <a:pPr algn="ctr"/>
            <a:r>
              <a:rPr lang="fr-FR" dirty="0" smtClean="0"/>
              <a:t>64 bits</a:t>
            </a:r>
            <a:endParaRPr lang="fr-FR" dirty="0"/>
          </a:p>
        </p:txBody>
      </p:sp>
      <p:cxnSp>
        <p:nvCxnSpPr>
          <p:cNvPr id="14" name="Connecteur droit avec flèche 13"/>
          <p:cNvCxnSpPr/>
          <p:nvPr/>
        </p:nvCxnSpPr>
        <p:spPr>
          <a:xfrm>
            <a:off x="755576" y="3429000"/>
            <a:ext cx="338437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4355976" y="3429000"/>
            <a:ext cx="79208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364088" y="3429000"/>
            <a:ext cx="1656184"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435280" cy="5257800"/>
          </a:xfrm>
        </p:spPr>
        <p:txBody>
          <a:bodyPr>
            <a:normAutofit/>
          </a:bodyPr>
          <a:lstStyle/>
          <a:p>
            <a:r>
              <a:rPr lang="fr-FR" dirty="0" smtClean="0"/>
              <a:t>Format des adresses Link Local</a:t>
            </a:r>
          </a:p>
          <a:p>
            <a:pPr lvl="2"/>
            <a:r>
              <a:rPr lang="fr-FR" dirty="0" smtClean="0"/>
              <a:t>FE80::interface ID</a:t>
            </a:r>
          </a:p>
          <a:p>
            <a:endParaRPr lang="fr-FR" dirty="0" smtClean="0"/>
          </a:p>
          <a:p>
            <a:pPr>
              <a:buNone/>
            </a:pPr>
            <a:endParaRPr lang="fr-FR" dirty="0" smtClean="0"/>
          </a:p>
          <a:p>
            <a:r>
              <a:rPr lang="fr-FR" dirty="0" smtClean="0"/>
              <a:t>Format des adresses Site Local:</a:t>
            </a:r>
          </a:p>
          <a:p>
            <a:endParaRPr lang="fr-FR" dirty="0" smtClean="0"/>
          </a:p>
          <a:p>
            <a:endParaRPr lang="fr-FR" dirty="0" smtClean="0"/>
          </a:p>
          <a:p>
            <a:endParaRPr lang="fr-FR" dirty="0" smtClean="0"/>
          </a:p>
          <a:p>
            <a:pPr lvl="2"/>
            <a:r>
              <a:rPr lang="fr-FR" dirty="0" smtClean="0"/>
              <a:t>FEC0::</a:t>
            </a:r>
            <a:r>
              <a:rPr lang="fr-FR" dirty="0" err="1" smtClean="0"/>
              <a:t>1ABC:interface</a:t>
            </a:r>
            <a:r>
              <a:rPr lang="fr-FR" dirty="0" smtClean="0"/>
              <a:t> ID</a:t>
            </a:r>
          </a:p>
          <a:p>
            <a:endParaRPr lang="fr-FR" dirty="0" smtClean="0"/>
          </a:p>
          <a:p>
            <a:pPr lvl="2"/>
            <a:endParaRPr lang="fr-FR" dirty="0" smtClean="0"/>
          </a:p>
          <a:p>
            <a:endParaRPr lang="fr-FR" dirty="0"/>
          </a:p>
        </p:txBody>
      </p:sp>
      <p:sp>
        <p:nvSpPr>
          <p:cNvPr id="4" name="Rectangle à coins arrondis 3"/>
          <p:cNvSpPr/>
          <p:nvPr/>
        </p:nvSpPr>
        <p:spPr>
          <a:xfrm>
            <a:off x="755576" y="620688"/>
            <a:ext cx="360040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 –Description du protocole   IPv6</a:t>
            </a:r>
            <a:endParaRPr lang="fr-FR" dirty="0"/>
          </a:p>
        </p:txBody>
      </p:sp>
      <p:sp>
        <p:nvSpPr>
          <p:cNvPr id="5" name="Rectangle 4"/>
          <p:cNvSpPr/>
          <p:nvPr/>
        </p:nvSpPr>
        <p:spPr>
          <a:xfrm>
            <a:off x="1043608" y="2636912"/>
            <a:ext cx="13681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1111111010</a:t>
            </a:r>
          </a:p>
          <a:p>
            <a:pPr algn="ctr"/>
            <a:r>
              <a:rPr lang="fr-FR" dirty="0" smtClean="0"/>
              <a:t>FE80</a:t>
            </a:r>
          </a:p>
          <a:p>
            <a:pPr algn="ctr"/>
            <a:r>
              <a:rPr lang="fr-FR" dirty="0" smtClean="0"/>
              <a:t>10 bits</a:t>
            </a:r>
            <a:endParaRPr lang="fr-FR" dirty="0"/>
          </a:p>
        </p:txBody>
      </p:sp>
      <p:sp>
        <p:nvSpPr>
          <p:cNvPr id="6" name="Rectangle 5"/>
          <p:cNvSpPr/>
          <p:nvPr/>
        </p:nvSpPr>
        <p:spPr>
          <a:xfrm>
            <a:off x="2411760" y="2636912"/>
            <a:ext cx="280831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00000……..000000</a:t>
            </a:r>
          </a:p>
          <a:p>
            <a:pPr algn="ctr"/>
            <a:r>
              <a:rPr lang="fr-FR" dirty="0" smtClean="0"/>
              <a:t>54 bits</a:t>
            </a:r>
            <a:endParaRPr lang="fr-FR" dirty="0"/>
          </a:p>
        </p:txBody>
      </p:sp>
      <p:sp>
        <p:nvSpPr>
          <p:cNvPr id="8" name="Rectangle 7"/>
          <p:cNvSpPr/>
          <p:nvPr/>
        </p:nvSpPr>
        <p:spPr>
          <a:xfrm>
            <a:off x="5220072" y="2636912"/>
            <a:ext cx="259228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Interface ID</a:t>
            </a:r>
          </a:p>
          <a:p>
            <a:pPr algn="ctr"/>
            <a:r>
              <a:rPr lang="fr-FR" dirty="0" smtClean="0"/>
              <a:t>64 bits</a:t>
            </a:r>
            <a:endParaRPr lang="fr-FR" dirty="0"/>
          </a:p>
        </p:txBody>
      </p:sp>
      <p:sp>
        <p:nvSpPr>
          <p:cNvPr id="9" name="Rectangle 8"/>
          <p:cNvSpPr/>
          <p:nvPr/>
        </p:nvSpPr>
        <p:spPr>
          <a:xfrm>
            <a:off x="1115616" y="4869160"/>
            <a:ext cx="136815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r>
              <a:rPr lang="fr-FR" dirty="0" smtClean="0"/>
              <a:t>1010101011</a:t>
            </a:r>
          </a:p>
          <a:p>
            <a:pPr algn="ctr"/>
            <a:r>
              <a:rPr lang="fr-FR" dirty="0" smtClean="0"/>
              <a:t>FEC0</a:t>
            </a:r>
          </a:p>
          <a:p>
            <a:pPr algn="ctr"/>
            <a:r>
              <a:rPr lang="fr-FR" dirty="0" smtClean="0"/>
              <a:t>10 bits</a:t>
            </a:r>
          </a:p>
          <a:p>
            <a:pPr algn="ctr"/>
            <a:endParaRPr lang="fr-FR" dirty="0"/>
          </a:p>
        </p:txBody>
      </p:sp>
      <p:sp>
        <p:nvSpPr>
          <p:cNvPr id="10" name="Rectangle 9"/>
          <p:cNvSpPr/>
          <p:nvPr/>
        </p:nvSpPr>
        <p:spPr>
          <a:xfrm>
            <a:off x="2483768" y="4869160"/>
            <a:ext cx="151216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00…….0000</a:t>
            </a:r>
          </a:p>
          <a:p>
            <a:pPr algn="ctr"/>
            <a:r>
              <a:rPr lang="fr-FR" dirty="0" smtClean="0"/>
              <a:t>38 bits</a:t>
            </a:r>
            <a:endParaRPr lang="fr-FR" dirty="0"/>
          </a:p>
        </p:txBody>
      </p:sp>
      <p:sp>
        <p:nvSpPr>
          <p:cNvPr id="12" name="Rectangle 11"/>
          <p:cNvSpPr/>
          <p:nvPr/>
        </p:nvSpPr>
        <p:spPr>
          <a:xfrm>
            <a:off x="3995936" y="4869160"/>
            <a:ext cx="136815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Subnet</a:t>
            </a:r>
            <a:r>
              <a:rPr lang="fr-FR" dirty="0" smtClean="0"/>
              <a:t> ID</a:t>
            </a:r>
          </a:p>
          <a:p>
            <a:pPr algn="ctr"/>
            <a:r>
              <a:rPr lang="fr-FR" dirty="0" smtClean="0"/>
              <a:t>16 bits</a:t>
            </a:r>
            <a:endParaRPr lang="fr-FR" dirty="0"/>
          </a:p>
        </p:txBody>
      </p:sp>
      <p:sp>
        <p:nvSpPr>
          <p:cNvPr id="13" name="Rectangle 12"/>
          <p:cNvSpPr/>
          <p:nvPr/>
        </p:nvSpPr>
        <p:spPr>
          <a:xfrm>
            <a:off x="5364088" y="4869160"/>
            <a:ext cx="244827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Interface ID</a:t>
            </a:r>
          </a:p>
          <a:p>
            <a:pPr algn="ctr"/>
            <a:r>
              <a:rPr lang="fr-FR" dirty="0" smtClean="0"/>
              <a:t>64 bits</a:t>
            </a:r>
            <a:endParaRPr lang="fr-F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291264" cy="5069160"/>
          </a:xfrm>
        </p:spPr>
        <p:txBody>
          <a:bodyPr>
            <a:normAutofit fontScale="92500" lnSpcReduction="20000"/>
          </a:bodyPr>
          <a:lstStyle/>
          <a:p>
            <a:r>
              <a:rPr lang="fr-FR" dirty="0" smtClean="0"/>
              <a:t>Format des adresses compatibles IPv4:</a:t>
            </a:r>
          </a:p>
          <a:p>
            <a:endParaRPr lang="fr-FR" dirty="0" smtClean="0"/>
          </a:p>
          <a:p>
            <a:endParaRPr lang="fr-FR" dirty="0" smtClean="0"/>
          </a:p>
          <a:p>
            <a:pPr lvl="2"/>
            <a:endParaRPr lang="fr-FR" dirty="0" smtClean="0"/>
          </a:p>
          <a:p>
            <a:pPr lvl="2"/>
            <a:r>
              <a:rPr lang="fr-FR" dirty="0" smtClean="0"/>
              <a:t>exemple                ::123.23.17.132</a:t>
            </a:r>
          </a:p>
          <a:p>
            <a:pPr>
              <a:buNone/>
            </a:pPr>
            <a:endParaRPr lang="fr-FR" dirty="0" smtClean="0"/>
          </a:p>
          <a:p>
            <a:r>
              <a:rPr lang="fr-FR" dirty="0" smtClean="0"/>
              <a:t>Format des adresses IPv4 « mappée »:</a:t>
            </a:r>
          </a:p>
          <a:p>
            <a:endParaRPr lang="fr-FR" dirty="0" smtClean="0"/>
          </a:p>
          <a:p>
            <a:endParaRPr lang="fr-FR" dirty="0" smtClean="0"/>
          </a:p>
          <a:p>
            <a:endParaRPr lang="fr-FR" dirty="0" smtClean="0"/>
          </a:p>
          <a:p>
            <a:pPr lvl="2"/>
            <a:r>
              <a:rPr lang="fr-FR" dirty="0" smtClean="0"/>
              <a:t>exemple:               ::FFFF:192.45.23.18</a:t>
            </a:r>
          </a:p>
          <a:p>
            <a:pPr>
              <a:buNone/>
            </a:pPr>
            <a:endParaRPr lang="fr-FR" dirty="0"/>
          </a:p>
        </p:txBody>
      </p:sp>
      <p:sp>
        <p:nvSpPr>
          <p:cNvPr id="4" name="Rectangle 3"/>
          <p:cNvSpPr/>
          <p:nvPr/>
        </p:nvSpPr>
        <p:spPr>
          <a:xfrm>
            <a:off x="755576" y="908720"/>
            <a:ext cx="360040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 –Description du protocole   IPv6</a:t>
            </a:r>
            <a:endParaRPr lang="fr-FR" dirty="0"/>
          </a:p>
        </p:txBody>
      </p:sp>
      <p:sp>
        <p:nvSpPr>
          <p:cNvPr id="5" name="Rectangle 4"/>
          <p:cNvSpPr/>
          <p:nvPr/>
        </p:nvSpPr>
        <p:spPr>
          <a:xfrm>
            <a:off x="971600" y="2420888"/>
            <a:ext cx="259228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00000……000</a:t>
            </a:r>
          </a:p>
          <a:p>
            <a:pPr algn="ctr"/>
            <a:r>
              <a:rPr lang="fr-FR" dirty="0" smtClean="0"/>
              <a:t>80 bits</a:t>
            </a:r>
            <a:endParaRPr lang="fr-FR" dirty="0"/>
          </a:p>
        </p:txBody>
      </p:sp>
      <p:sp>
        <p:nvSpPr>
          <p:cNvPr id="6" name="Rectangle 5"/>
          <p:cNvSpPr/>
          <p:nvPr/>
        </p:nvSpPr>
        <p:spPr>
          <a:xfrm>
            <a:off x="3563888" y="2420888"/>
            <a:ext cx="172819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000…0</a:t>
            </a:r>
          </a:p>
          <a:p>
            <a:pPr algn="ctr"/>
            <a:r>
              <a:rPr lang="fr-FR" dirty="0" smtClean="0"/>
              <a:t>16 bits</a:t>
            </a:r>
            <a:endParaRPr lang="fr-FR" dirty="0"/>
          </a:p>
        </p:txBody>
      </p:sp>
      <p:sp>
        <p:nvSpPr>
          <p:cNvPr id="7" name="Rectangle 6"/>
          <p:cNvSpPr/>
          <p:nvPr/>
        </p:nvSpPr>
        <p:spPr>
          <a:xfrm>
            <a:off x="5292080" y="2420888"/>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IPv4 </a:t>
            </a:r>
            <a:r>
              <a:rPr lang="fr-FR" dirty="0" err="1" smtClean="0"/>
              <a:t>Address</a:t>
            </a:r>
            <a:endParaRPr lang="fr-FR" dirty="0" smtClean="0"/>
          </a:p>
          <a:p>
            <a:pPr algn="ctr"/>
            <a:r>
              <a:rPr lang="fr-FR" dirty="0" smtClean="0"/>
              <a:t>32 bits</a:t>
            </a:r>
            <a:endParaRPr lang="fr-FR" dirty="0"/>
          </a:p>
        </p:txBody>
      </p:sp>
      <p:sp>
        <p:nvSpPr>
          <p:cNvPr id="8" name="Rectangle 7"/>
          <p:cNvSpPr/>
          <p:nvPr/>
        </p:nvSpPr>
        <p:spPr>
          <a:xfrm>
            <a:off x="1115616" y="4869160"/>
            <a:ext cx="259228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0000…000</a:t>
            </a:r>
          </a:p>
          <a:p>
            <a:pPr algn="ctr"/>
            <a:r>
              <a:rPr lang="fr-FR" dirty="0" smtClean="0"/>
              <a:t>80 bits</a:t>
            </a:r>
            <a:endParaRPr lang="fr-FR" dirty="0"/>
          </a:p>
        </p:txBody>
      </p:sp>
      <p:sp>
        <p:nvSpPr>
          <p:cNvPr id="9" name="Rectangle 8"/>
          <p:cNvSpPr/>
          <p:nvPr/>
        </p:nvSpPr>
        <p:spPr>
          <a:xfrm>
            <a:off x="3707904" y="4869160"/>
            <a:ext cx="165618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FFFF</a:t>
            </a:r>
          </a:p>
          <a:p>
            <a:pPr algn="ctr"/>
            <a:r>
              <a:rPr lang="fr-FR" dirty="0" smtClean="0"/>
              <a:t>16 bits</a:t>
            </a:r>
            <a:endParaRPr lang="fr-FR" dirty="0"/>
          </a:p>
        </p:txBody>
      </p:sp>
      <p:sp>
        <p:nvSpPr>
          <p:cNvPr id="10" name="Rectangle 9"/>
          <p:cNvSpPr/>
          <p:nvPr/>
        </p:nvSpPr>
        <p:spPr>
          <a:xfrm>
            <a:off x="5364088" y="4869160"/>
            <a:ext cx="216024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IPv4 </a:t>
            </a:r>
            <a:r>
              <a:rPr lang="fr-FR" dirty="0" err="1" smtClean="0"/>
              <a:t>Address</a:t>
            </a:r>
            <a:endParaRPr lang="fr-FR" dirty="0" smtClean="0"/>
          </a:p>
          <a:p>
            <a:pPr algn="ctr"/>
            <a:r>
              <a:rPr lang="fr-FR" dirty="0" smtClean="0"/>
              <a:t>32 bits</a:t>
            </a:r>
            <a:endParaRPr lang="fr-F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539552" y="1412776"/>
            <a:ext cx="8280920" cy="5445224"/>
          </a:xfrm>
        </p:spPr>
        <p:txBody>
          <a:bodyPr>
            <a:normAutofit fontScale="92500" lnSpcReduction="10000"/>
          </a:bodyPr>
          <a:lstStyle/>
          <a:p>
            <a:r>
              <a:rPr lang="fr-FR" dirty="0" smtClean="0"/>
              <a:t>Format des adresses Multicast:</a:t>
            </a:r>
          </a:p>
          <a:p>
            <a:endParaRPr lang="fr-FR" dirty="0" smtClean="0"/>
          </a:p>
          <a:p>
            <a:endParaRPr lang="fr-FR" dirty="0" smtClean="0"/>
          </a:p>
          <a:p>
            <a:pPr lvl="2"/>
            <a:r>
              <a:rPr lang="fr-FR" dirty="0" smtClean="0"/>
              <a:t>Flag: 000T     T=0 permanent,  T = 1  non permanent</a:t>
            </a:r>
          </a:p>
          <a:p>
            <a:pPr lvl="2"/>
            <a:r>
              <a:rPr lang="fr-FR" dirty="0" smtClean="0"/>
              <a:t>Scope:</a:t>
            </a:r>
          </a:p>
          <a:p>
            <a:pPr lvl="4"/>
            <a:r>
              <a:rPr lang="fr-FR" dirty="0" smtClean="0"/>
              <a:t>1:     nœud local</a:t>
            </a:r>
          </a:p>
          <a:p>
            <a:pPr lvl="4"/>
            <a:r>
              <a:rPr lang="fr-FR" dirty="0" smtClean="0"/>
              <a:t>2:     lien local</a:t>
            </a:r>
          </a:p>
          <a:p>
            <a:pPr lvl="4"/>
            <a:r>
              <a:rPr lang="fr-FR" dirty="0" smtClean="0"/>
              <a:t>5:     site local</a:t>
            </a:r>
          </a:p>
          <a:p>
            <a:pPr lvl="4"/>
            <a:r>
              <a:rPr lang="fr-FR" dirty="0" smtClean="0"/>
              <a:t>8:     organisation locale</a:t>
            </a:r>
          </a:p>
          <a:p>
            <a:pPr lvl="4"/>
            <a:r>
              <a:rPr lang="fr-FR" dirty="0" smtClean="0"/>
              <a:t>E:     global</a:t>
            </a:r>
          </a:p>
          <a:p>
            <a:r>
              <a:rPr lang="fr-FR" dirty="0" smtClean="0"/>
              <a:t>Adresse de </a:t>
            </a:r>
            <a:r>
              <a:rPr lang="fr-FR" dirty="0" err="1" smtClean="0"/>
              <a:t>loopback</a:t>
            </a:r>
            <a:r>
              <a:rPr lang="fr-FR" dirty="0" smtClean="0"/>
              <a:t>:  0:0:0:0:0:0:0:1       ::1</a:t>
            </a:r>
          </a:p>
          <a:p>
            <a:r>
              <a:rPr lang="fr-FR" dirty="0" smtClean="0"/>
              <a:t>Adresse non </a:t>
            </a:r>
            <a:r>
              <a:rPr lang="fr-FR" dirty="0" err="1" smtClean="0"/>
              <a:t>spécifée</a:t>
            </a:r>
            <a:r>
              <a:rPr lang="fr-FR" dirty="0" smtClean="0"/>
              <a:t>: 0:0:0:0:0:0:0:0       ::0 </a:t>
            </a:r>
          </a:p>
          <a:p>
            <a:pPr lvl="2"/>
            <a:r>
              <a:rPr lang="fr-FR" dirty="0" smtClean="0"/>
              <a:t>Ne peut être jamais adresse de destination</a:t>
            </a:r>
          </a:p>
          <a:p>
            <a:endParaRPr lang="fr-FR" dirty="0" smtClean="0"/>
          </a:p>
          <a:p>
            <a:endParaRPr lang="fr-FR" dirty="0" smtClean="0"/>
          </a:p>
        </p:txBody>
      </p:sp>
      <p:sp>
        <p:nvSpPr>
          <p:cNvPr id="4" name="Rectangle 3"/>
          <p:cNvSpPr/>
          <p:nvPr/>
        </p:nvSpPr>
        <p:spPr>
          <a:xfrm>
            <a:off x="539552" y="332656"/>
            <a:ext cx="35283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 –Description du protocole   IPv6</a:t>
            </a:r>
            <a:endParaRPr lang="fr-FR" dirty="0"/>
          </a:p>
        </p:txBody>
      </p:sp>
      <p:sp>
        <p:nvSpPr>
          <p:cNvPr id="5" name="Rectangle 4"/>
          <p:cNvSpPr/>
          <p:nvPr/>
        </p:nvSpPr>
        <p:spPr>
          <a:xfrm>
            <a:off x="827584" y="1988840"/>
            <a:ext cx="12961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11111111</a:t>
            </a:r>
          </a:p>
          <a:p>
            <a:pPr algn="ctr"/>
            <a:r>
              <a:rPr lang="fr-FR" dirty="0" smtClean="0"/>
              <a:t>8 bits</a:t>
            </a:r>
            <a:endParaRPr lang="fr-FR" dirty="0"/>
          </a:p>
        </p:txBody>
      </p:sp>
      <p:sp>
        <p:nvSpPr>
          <p:cNvPr id="6" name="Rectangle 5"/>
          <p:cNvSpPr/>
          <p:nvPr/>
        </p:nvSpPr>
        <p:spPr>
          <a:xfrm>
            <a:off x="2123728" y="1988840"/>
            <a:ext cx="100811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Flag</a:t>
            </a:r>
          </a:p>
          <a:p>
            <a:pPr algn="ctr"/>
            <a:r>
              <a:rPr lang="fr-FR" dirty="0" smtClean="0"/>
              <a:t>4 bits</a:t>
            </a:r>
            <a:endParaRPr lang="fr-FR" dirty="0"/>
          </a:p>
        </p:txBody>
      </p:sp>
      <p:sp>
        <p:nvSpPr>
          <p:cNvPr id="7" name="Rectangle 6"/>
          <p:cNvSpPr/>
          <p:nvPr/>
        </p:nvSpPr>
        <p:spPr>
          <a:xfrm>
            <a:off x="3131840" y="1988840"/>
            <a:ext cx="144016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Scope</a:t>
            </a:r>
          </a:p>
          <a:p>
            <a:pPr algn="ctr"/>
            <a:r>
              <a:rPr lang="fr-FR" dirty="0" smtClean="0"/>
              <a:t>4  bits</a:t>
            </a:r>
            <a:endParaRPr lang="fr-FR" dirty="0"/>
          </a:p>
        </p:txBody>
      </p:sp>
      <p:sp>
        <p:nvSpPr>
          <p:cNvPr id="8" name="Rectangle 7"/>
          <p:cNvSpPr/>
          <p:nvPr/>
        </p:nvSpPr>
        <p:spPr>
          <a:xfrm>
            <a:off x="4572000" y="198884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Group ID</a:t>
            </a:r>
          </a:p>
          <a:p>
            <a:pPr algn="ctr"/>
            <a:r>
              <a:rPr lang="fr-FR" dirty="0" smtClean="0"/>
              <a:t>112 bits</a:t>
            </a:r>
            <a:endParaRPr lang="fr-FR" dirty="0"/>
          </a:p>
        </p:txBody>
      </p:sp>
      <p:sp>
        <p:nvSpPr>
          <p:cNvPr id="9" name="Flèche droite 8"/>
          <p:cNvSpPr/>
          <p:nvPr/>
        </p:nvSpPr>
        <p:spPr>
          <a:xfrm>
            <a:off x="6876256" y="5445224"/>
            <a:ext cx="36004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droite 9"/>
          <p:cNvSpPr/>
          <p:nvPr/>
        </p:nvSpPr>
        <p:spPr>
          <a:xfrm>
            <a:off x="6804248" y="5949280"/>
            <a:ext cx="36004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lnSpcReduction="10000"/>
          </a:bodyPr>
          <a:lstStyle/>
          <a:p>
            <a:r>
              <a:rPr lang="fr-FR" dirty="0" smtClean="0"/>
              <a:t>Nouveaux protocoles</a:t>
            </a:r>
          </a:p>
          <a:p>
            <a:r>
              <a:rPr lang="fr-FR" dirty="0" smtClean="0"/>
              <a:t>Nouvelles fonctionnalités spécifiées dans IPv6:</a:t>
            </a:r>
          </a:p>
          <a:p>
            <a:pPr lvl="2"/>
            <a:r>
              <a:rPr lang="fr-FR" dirty="0" err="1" smtClean="0"/>
              <a:t>Neighbor</a:t>
            </a:r>
            <a:r>
              <a:rPr lang="fr-FR" dirty="0" smtClean="0"/>
              <a:t> </a:t>
            </a:r>
            <a:r>
              <a:rPr lang="fr-FR" dirty="0" err="1" smtClean="0"/>
              <a:t>Discovery</a:t>
            </a:r>
            <a:r>
              <a:rPr lang="fr-FR" dirty="0" smtClean="0"/>
              <a:t> (ND) :</a:t>
            </a:r>
          </a:p>
          <a:p>
            <a:pPr lvl="3"/>
            <a:r>
              <a:rPr lang="fr-FR" dirty="0" smtClean="0"/>
              <a:t>Les équipements IPv6 utilisent NB pour:</a:t>
            </a:r>
          </a:p>
          <a:p>
            <a:pPr lvl="4"/>
            <a:r>
              <a:rPr lang="fr-FR" dirty="0" smtClean="0"/>
              <a:t>Découvrir leur présence mutuelle (router </a:t>
            </a:r>
            <a:r>
              <a:rPr lang="fr-FR" dirty="0" err="1" smtClean="0"/>
              <a:t>discovery,prefix</a:t>
            </a:r>
            <a:r>
              <a:rPr lang="fr-FR" dirty="0" smtClean="0"/>
              <a:t> </a:t>
            </a:r>
            <a:r>
              <a:rPr lang="fr-FR" dirty="0" err="1" smtClean="0"/>
              <a:t>discovery</a:t>
            </a:r>
            <a:r>
              <a:rPr lang="fr-FR" dirty="0" smtClean="0"/>
              <a:t>, </a:t>
            </a:r>
            <a:r>
              <a:rPr lang="fr-FR" dirty="0" err="1" smtClean="0"/>
              <a:t>parameters</a:t>
            </a:r>
            <a:r>
              <a:rPr lang="fr-FR" dirty="0" smtClean="0"/>
              <a:t> </a:t>
            </a:r>
            <a:r>
              <a:rPr lang="fr-FR" dirty="0" err="1" smtClean="0"/>
              <a:t>discovery</a:t>
            </a:r>
            <a:r>
              <a:rPr lang="fr-FR" dirty="0" smtClean="0"/>
              <a:t> (MTU, hop </a:t>
            </a:r>
            <a:r>
              <a:rPr lang="fr-FR" dirty="0" err="1" smtClean="0"/>
              <a:t>limit</a:t>
            </a:r>
            <a:r>
              <a:rPr lang="fr-FR" dirty="0" smtClean="0"/>
              <a:t>)</a:t>
            </a:r>
          </a:p>
          <a:p>
            <a:pPr lvl="4"/>
            <a:r>
              <a:rPr lang="fr-FR" dirty="0" smtClean="0"/>
              <a:t>Déterminer les adresses de niveau 2 des voisins</a:t>
            </a:r>
          </a:p>
          <a:p>
            <a:pPr lvl="4"/>
            <a:r>
              <a:rPr lang="fr-FR" dirty="0" smtClean="0"/>
              <a:t>Localiser les équipements de routage</a:t>
            </a:r>
          </a:p>
          <a:p>
            <a:pPr lvl="2"/>
            <a:r>
              <a:rPr lang="fr-FR" dirty="0" err="1" smtClean="0"/>
              <a:t>Autoconfiguration</a:t>
            </a:r>
            <a:endParaRPr lang="fr-FR" dirty="0" smtClean="0"/>
          </a:p>
          <a:p>
            <a:pPr lvl="2"/>
            <a:r>
              <a:rPr lang="fr-FR" dirty="0" smtClean="0"/>
              <a:t>Router </a:t>
            </a:r>
            <a:r>
              <a:rPr lang="fr-FR" dirty="0" err="1" smtClean="0"/>
              <a:t>Renumbering</a:t>
            </a:r>
            <a:r>
              <a:rPr lang="fr-FR" dirty="0" smtClean="0"/>
              <a:t> : modification dynamique de l’adresse</a:t>
            </a:r>
          </a:p>
          <a:p>
            <a:pPr lvl="3"/>
            <a:endParaRPr lang="fr-FR" dirty="0" smtClean="0"/>
          </a:p>
          <a:p>
            <a:endParaRPr lang="fr-FR" dirty="0" smtClean="0"/>
          </a:p>
          <a:p>
            <a:pPr lvl="2"/>
            <a:endParaRPr lang="fr-FR" dirty="0"/>
          </a:p>
        </p:txBody>
      </p:sp>
      <p:sp>
        <p:nvSpPr>
          <p:cNvPr id="4" name="Rectangle 3"/>
          <p:cNvSpPr/>
          <p:nvPr/>
        </p:nvSpPr>
        <p:spPr>
          <a:xfrm>
            <a:off x="683568" y="476672"/>
            <a:ext cx="34563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 –Description du protocole   IPv6</a:t>
            </a:r>
            <a:endParaRPr lang="fr-F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La transition de IPv4 à IPv6:</a:t>
            </a:r>
          </a:p>
          <a:p>
            <a:pPr>
              <a:buNone/>
            </a:pPr>
            <a:endParaRPr lang="fr-FR" dirty="0" smtClean="0"/>
          </a:p>
          <a:p>
            <a:pPr lvl="2"/>
            <a:r>
              <a:rPr lang="fr-FR" dirty="0" smtClean="0"/>
              <a:t>Les techniques à mettre en œuvre différent selon que:</a:t>
            </a:r>
          </a:p>
          <a:p>
            <a:pPr lvl="3"/>
            <a:r>
              <a:rPr lang="fr-FR" dirty="0" smtClean="0"/>
              <a:t>L’équipement est double pile ou pas (Dual </a:t>
            </a:r>
            <a:r>
              <a:rPr lang="fr-FR" dirty="0" err="1" smtClean="0"/>
              <a:t>Stack</a:t>
            </a:r>
            <a:r>
              <a:rPr lang="fr-FR" dirty="0" smtClean="0"/>
              <a:t>)</a:t>
            </a:r>
          </a:p>
          <a:p>
            <a:pPr lvl="3"/>
            <a:r>
              <a:rPr lang="fr-FR" dirty="0" smtClean="0"/>
              <a:t>L’application est portée sur IPv6 ou pas</a:t>
            </a:r>
          </a:p>
          <a:p>
            <a:pPr lvl="3"/>
            <a:r>
              <a:rPr lang="fr-FR" dirty="0" smtClean="0"/>
              <a:t>Le monde environnant est majoritairement IPv4 ou IPv6</a:t>
            </a:r>
          </a:p>
          <a:p>
            <a:pPr lvl="3"/>
            <a:r>
              <a:rPr lang="fr-FR" dirty="0" smtClean="0"/>
              <a:t>Encapsulation de IPv6 dans IPv4 (</a:t>
            </a:r>
            <a:r>
              <a:rPr lang="fr-FR" dirty="0" err="1" smtClean="0"/>
              <a:t>tunelling</a:t>
            </a:r>
            <a:r>
              <a:rPr lang="fr-FR" dirty="0" smtClean="0"/>
              <a:t>)</a:t>
            </a:r>
          </a:p>
          <a:p>
            <a:pPr lvl="3"/>
            <a:r>
              <a:rPr lang="fr-FR" dirty="0" smtClean="0"/>
              <a:t>Traduction d’adresses IPv6         IPv4  (NAT-PT): NAT –Protocol Translation)</a:t>
            </a:r>
          </a:p>
        </p:txBody>
      </p:sp>
      <p:sp>
        <p:nvSpPr>
          <p:cNvPr id="4" name="Double flèche horizontale 3"/>
          <p:cNvSpPr/>
          <p:nvPr/>
        </p:nvSpPr>
        <p:spPr>
          <a:xfrm>
            <a:off x="5004048" y="4221088"/>
            <a:ext cx="288032" cy="720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11560" y="908720"/>
            <a:ext cx="35283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 –Description du protocole   IPv6</a:t>
            </a:r>
            <a:endParaRPr lang="fr-F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67544" y="1628800"/>
            <a:ext cx="8424936" cy="5229200"/>
          </a:xfrm>
        </p:spPr>
        <p:txBody>
          <a:bodyPr>
            <a:normAutofit fontScale="92500" lnSpcReduction="10000"/>
          </a:bodyPr>
          <a:lstStyle/>
          <a:p>
            <a:r>
              <a:rPr lang="fr-FR" dirty="0" smtClean="0"/>
              <a:t>Deux modes d’échange entre les applications: </a:t>
            </a:r>
          </a:p>
          <a:p>
            <a:pPr lvl="2"/>
            <a:r>
              <a:rPr lang="fr-FR" dirty="0" smtClean="0"/>
              <a:t>connecté </a:t>
            </a:r>
          </a:p>
          <a:p>
            <a:pPr lvl="2"/>
            <a:r>
              <a:rPr lang="fr-FR" dirty="0" smtClean="0"/>
              <a:t> non connecté</a:t>
            </a:r>
          </a:p>
          <a:p>
            <a:r>
              <a:rPr lang="fr-FR" dirty="0" smtClean="0"/>
              <a:t>Deux protocoles principaux: TCP et UDP</a:t>
            </a:r>
          </a:p>
          <a:p>
            <a:endParaRPr lang="fr-FR" dirty="0" smtClean="0"/>
          </a:p>
          <a:p>
            <a:endParaRPr lang="fr-FR" dirty="0" smtClean="0"/>
          </a:p>
          <a:p>
            <a:r>
              <a:rPr lang="fr-FR" dirty="0" smtClean="0"/>
              <a:t>Transport Control Protocol</a:t>
            </a:r>
          </a:p>
          <a:p>
            <a:pPr lvl="2"/>
            <a:r>
              <a:rPr lang="fr-FR" dirty="0" smtClean="0"/>
              <a:t>Orienté connexion</a:t>
            </a:r>
          </a:p>
          <a:p>
            <a:pPr lvl="2"/>
            <a:r>
              <a:rPr lang="fr-FR" dirty="0" err="1" smtClean="0"/>
              <a:t>Séquencement</a:t>
            </a:r>
            <a:r>
              <a:rPr lang="fr-FR" dirty="0" smtClean="0"/>
              <a:t>  des segments</a:t>
            </a:r>
          </a:p>
          <a:p>
            <a:pPr lvl="2"/>
            <a:r>
              <a:rPr lang="fr-FR" dirty="0" smtClean="0"/>
              <a:t>Accusé de réception</a:t>
            </a:r>
          </a:p>
          <a:p>
            <a:pPr lvl="2"/>
            <a:r>
              <a:rPr lang="fr-FR" dirty="0" smtClean="0"/>
              <a:t>Contrôle de flux</a:t>
            </a:r>
          </a:p>
          <a:p>
            <a:pPr lvl="2"/>
            <a:r>
              <a:rPr lang="fr-FR" dirty="0" smtClean="0"/>
              <a:t>fiable</a:t>
            </a:r>
          </a:p>
          <a:p>
            <a:pPr lvl="2"/>
            <a:endParaRPr lang="fr-FR" dirty="0"/>
          </a:p>
        </p:txBody>
      </p:sp>
      <p:sp>
        <p:nvSpPr>
          <p:cNvPr id="4" name="Rectangle à coins arrondis 3"/>
          <p:cNvSpPr/>
          <p:nvPr/>
        </p:nvSpPr>
        <p:spPr>
          <a:xfrm>
            <a:off x="539552" y="332656"/>
            <a:ext cx="619268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
        <p:nvSpPr>
          <p:cNvPr id="5" name="Rectangle 4"/>
          <p:cNvSpPr/>
          <p:nvPr/>
        </p:nvSpPr>
        <p:spPr>
          <a:xfrm>
            <a:off x="611560" y="3789040"/>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TCP</a:t>
            </a:r>
            <a:endParaRPr lang="fr-F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435280" cy="5257800"/>
          </a:xfrm>
        </p:spPr>
        <p:txBody>
          <a:bodyPr/>
          <a:lstStyle/>
          <a:p>
            <a:r>
              <a:rPr lang="fr-FR" dirty="0" smtClean="0"/>
              <a:t>Format du segment TCP</a:t>
            </a:r>
            <a:endParaRPr lang="fr-FR" dirty="0"/>
          </a:p>
        </p:txBody>
      </p:sp>
      <p:sp>
        <p:nvSpPr>
          <p:cNvPr id="4" name="Rectangle à coins arrondis 3"/>
          <p:cNvSpPr/>
          <p:nvPr/>
        </p:nvSpPr>
        <p:spPr>
          <a:xfrm>
            <a:off x="395536" y="188640"/>
            <a:ext cx="576064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
        <p:nvSpPr>
          <p:cNvPr id="5" name="Rectangle 4"/>
          <p:cNvSpPr/>
          <p:nvPr/>
        </p:nvSpPr>
        <p:spPr>
          <a:xfrm>
            <a:off x="395536" y="836712"/>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TCP</a:t>
            </a:r>
            <a:endParaRPr lang="fr-FR" dirty="0"/>
          </a:p>
        </p:txBody>
      </p:sp>
      <p:pic>
        <p:nvPicPr>
          <p:cNvPr id="1026" name="Picture 2" descr="C:\Users\malik\Pictures\tcpseg.jpg"/>
          <p:cNvPicPr>
            <a:picLocks noChangeAspect="1" noChangeArrowheads="1"/>
          </p:cNvPicPr>
          <p:nvPr/>
        </p:nvPicPr>
        <p:blipFill>
          <a:blip r:embed="rId2" cstate="print"/>
          <a:srcRect/>
          <a:stretch>
            <a:fillRect/>
          </a:stretch>
        </p:blipFill>
        <p:spPr bwMode="auto">
          <a:xfrm>
            <a:off x="827584" y="2287279"/>
            <a:ext cx="7200800" cy="4570721"/>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435280" cy="5257800"/>
          </a:xfrm>
        </p:spPr>
        <p:txBody>
          <a:bodyPr>
            <a:normAutofit lnSpcReduction="10000"/>
          </a:bodyPr>
          <a:lstStyle/>
          <a:p>
            <a:r>
              <a:rPr lang="fr-FR" dirty="0" smtClean="0"/>
              <a:t>Numéro de port: 16 bits</a:t>
            </a:r>
          </a:p>
          <a:p>
            <a:pPr lvl="2"/>
            <a:r>
              <a:rPr lang="fr-FR" dirty="0" smtClean="0"/>
              <a:t>Identifie l’application sur la machine</a:t>
            </a:r>
          </a:p>
          <a:p>
            <a:pPr lvl="2"/>
            <a:r>
              <a:rPr lang="fr-FR" dirty="0" smtClean="0"/>
              <a:t>Une application peut utiliser plusieurs ports</a:t>
            </a:r>
          </a:p>
          <a:p>
            <a:pPr lvl="2"/>
            <a:r>
              <a:rPr lang="fr-FR" dirty="0" smtClean="0"/>
              <a:t>65536 ports possibles</a:t>
            </a:r>
          </a:p>
          <a:p>
            <a:pPr lvl="2"/>
            <a:r>
              <a:rPr lang="fr-FR" dirty="0" smtClean="0"/>
              <a:t>Association numéro de port et adresse </a:t>
            </a:r>
            <a:r>
              <a:rPr lang="fr-FR" dirty="0" err="1" smtClean="0"/>
              <a:t>ip</a:t>
            </a:r>
            <a:r>
              <a:rPr lang="fr-FR" dirty="0" smtClean="0"/>
              <a:t> : socket</a:t>
            </a:r>
          </a:p>
          <a:p>
            <a:pPr lvl="3"/>
            <a:r>
              <a:rPr lang="fr-FR" dirty="0" smtClean="0"/>
              <a:t>point d’accès de l’application sur le réseau (ex: connexion </a:t>
            </a:r>
            <a:r>
              <a:rPr lang="fr-FR" dirty="0" err="1" smtClean="0"/>
              <a:t>tcp</a:t>
            </a:r>
            <a:r>
              <a:rPr lang="fr-FR" dirty="0" smtClean="0"/>
              <a:t> sur le port 80 sur l’adresse 192.168.1.100 permet d’accéder à un serveur web)</a:t>
            </a:r>
          </a:p>
          <a:p>
            <a:pPr lvl="2"/>
            <a:r>
              <a:rPr lang="fr-FR" dirty="0" smtClean="0"/>
              <a:t>Plages réservées:</a:t>
            </a:r>
          </a:p>
          <a:p>
            <a:pPr lvl="3"/>
            <a:r>
              <a:rPr lang="fr-FR" dirty="0" smtClean="0"/>
              <a:t>0 à 1023 :  serveurs ( </a:t>
            </a:r>
            <a:r>
              <a:rPr lang="fr-FR" dirty="0" err="1" smtClean="0"/>
              <a:t>Well</a:t>
            </a:r>
            <a:r>
              <a:rPr lang="fr-FR" dirty="0" smtClean="0"/>
              <a:t> </a:t>
            </a:r>
            <a:r>
              <a:rPr lang="fr-FR" dirty="0" err="1" smtClean="0"/>
              <a:t>Known</a:t>
            </a:r>
            <a:r>
              <a:rPr lang="fr-FR" dirty="0" smtClean="0"/>
              <a:t> Ports)</a:t>
            </a:r>
          </a:p>
          <a:p>
            <a:pPr lvl="3"/>
            <a:r>
              <a:rPr lang="fr-FR" dirty="0" smtClean="0"/>
              <a:t>1024 à 65535  :  clients</a:t>
            </a:r>
          </a:p>
          <a:p>
            <a:pPr lvl="2"/>
            <a:r>
              <a:rPr lang="fr-FR" dirty="0" smtClean="0"/>
              <a:t>Port  source indifférent</a:t>
            </a:r>
          </a:p>
          <a:p>
            <a:pPr lvl="2"/>
            <a:r>
              <a:rPr lang="fr-FR" dirty="0" smtClean="0"/>
              <a:t>Port destination spécifique à l’application, au serveur</a:t>
            </a:r>
          </a:p>
        </p:txBody>
      </p:sp>
      <p:sp>
        <p:nvSpPr>
          <p:cNvPr id="4" name="Rectangle à coins arrondis 3"/>
          <p:cNvSpPr/>
          <p:nvPr/>
        </p:nvSpPr>
        <p:spPr>
          <a:xfrm>
            <a:off x="467544" y="188640"/>
            <a:ext cx="590465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
        <p:nvSpPr>
          <p:cNvPr id="5" name="Rectangle 4"/>
          <p:cNvSpPr/>
          <p:nvPr/>
        </p:nvSpPr>
        <p:spPr>
          <a:xfrm>
            <a:off x="539552" y="908720"/>
            <a:ext cx="20162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TCP</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endParaRPr lang="fr-FR" b="1" dirty="0"/>
          </a:p>
        </p:txBody>
      </p:sp>
      <p:sp>
        <p:nvSpPr>
          <p:cNvPr id="3" name="Espace réservé du contenu 2"/>
          <p:cNvSpPr>
            <a:spLocks noGrp="1"/>
          </p:cNvSpPr>
          <p:nvPr>
            <p:ph idx="1"/>
          </p:nvPr>
        </p:nvSpPr>
        <p:spPr>
          <a:xfrm>
            <a:off x="179512" y="1412776"/>
            <a:ext cx="8964488" cy="5445224"/>
          </a:xfrm>
        </p:spPr>
        <p:txBody>
          <a:bodyPr>
            <a:normAutofit fontScale="25000" lnSpcReduction="20000"/>
          </a:bodyPr>
          <a:lstStyle/>
          <a:p>
            <a:pPr lvl="2"/>
            <a:r>
              <a:rPr lang="fr-FR" sz="10800" b="1" dirty="0" smtClean="0"/>
              <a:t>Pour la cohérence des développements </a:t>
            </a:r>
          </a:p>
          <a:p>
            <a:pPr lvl="1">
              <a:buNone/>
            </a:pPr>
            <a:r>
              <a:rPr lang="fr-FR" sz="11200" b="1" dirty="0" smtClean="0"/>
              <a:t>			des protocoles liés à </a:t>
            </a:r>
            <a:r>
              <a:rPr lang="fr-FR" sz="11200" b="1" dirty="0" err="1" smtClean="0"/>
              <a:t>tcp</a:t>
            </a:r>
            <a:r>
              <a:rPr lang="fr-FR" sz="11200" b="1" dirty="0" smtClean="0"/>
              <a:t>/</a:t>
            </a:r>
            <a:r>
              <a:rPr lang="fr-FR" sz="11200" b="1" dirty="0" err="1" smtClean="0"/>
              <a:t>ip</a:t>
            </a:r>
            <a:endParaRPr lang="fr-FR" sz="11200" b="1" dirty="0" smtClean="0"/>
          </a:p>
          <a:p>
            <a:pPr lvl="1">
              <a:buNone/>
            </a:pPr>
            <a:endParaRPr lang="fr-FR" b="1" dirty="0"/>
          </a:p>
          <a:p>
            <a:r>
              <a:rPr lang="fr-FR" sz="8800" b="1" dirty="0" smtClean="0"/>
              <a:t>IAB		: Internet </a:t>
            </a:r>
            <a:r>
              <a:rPr lang="fr-FR" sz="8800" b="1" dirty="0" err="1" smtClean="0"/>
              <a:t>Activity</a:t>
            </a:r>
            <a:r>
              <a:rPr lang="fr-FR" sz="8800" b="1" dirty="0" smtClean="0"/>
              <a:t> </a:t>
            </a:r>
            <a:r>
              <a:rPr lang="fr-FR" sz="8800" b="1" dirty="0" err="1" smtClean="0"/>
              <a:t>Board</a:t>
            </a:r>
            <a:endParaRPr lang="fr-FR" sz="8800" b="1" dirty="0" smtClean="0"/>
          </a:p>
          <a:p>
            <a:r>
              <a:rPr lang="fr-FR" sz="8800" b="1" dirty="0" smtClean="0"/>
              <a:t>IETF		: Internet Engineering </a:t>
            </a:r>
            <a:r>
              <a:rPr lang="fr-FR" sz="8800" b="1" dirty="0" err="1" smtClean="0"/>
              <a:t>Task</a:t>
            </a:r>
            <a:r>
              <a:rPr lang="fr-FR" sz="8800" b="1" dirty="0" smtClean="0"/>
              <a:t> Force</a:t>
            </a:r>
          </a:p>
          <a:p>
            <a:r>
              <a:rPr lang="fr-FR" sz="8800" b="1" dirty="0" smtClean="0"/>
              <a:t>ICANN	: Internet Corporation </a:t>
            </a:r>
            <a:r>
              <a:rPr lang="fr-FR" sz="8800" b="1" dirty="0" err="1" smtClean="0"/>
              <a:t>Assigned</a:t>
            </a:r>
            <a:r>
              <a:rPr lang="fr-FR" sz="8800" b="1" dirty="0" smtClean="0"/>
              <a:t> </a:t>
            </a:r>
            <a:r>
              <a:rPr lang="fr-FR" sz="8800" b="1" dirty="0" err="1" smtClean="0"/>
              <a:t>Names</a:t>
            </a:r>
            <a:r>
              <a:rPr lang="fr-FR" sz="8800" b="1" dirty="0" smtClean="0"/>
              <a:t> 	and </a:t>
            </a:r>
            <a:r>
              <a:rPr lang="fr-FR" sz="8800" b="1" dirty="0" err="1" smtClean="0"/>
              <a:t>Numbers</a:t>
            </a:r>
            <a:endParaRPr lang="fr-FR" sz="8800" b="1" dirty="0" smtClean="0"/>
          </a:p>
          <a:p>
            <a:pPr lvl="4"/>
            <a:r>
              <a:rPr lang="fr-FR" sz="7600" b="1" dirty="0" smtClean="0"/>
              <a:t> (ex IANA)</a:t>
            </a:r>
          </a:p>
          <a:p>
            <a:r>
              <a:rPr lang="fr-FR" sz="8800" b="1" dirty="0" err="1" smtClean="0"/>
              <a:t>InterNIC</a:t>
            </a:r>
            <a:r>
              <a:rPr lang="fr-FR" sz="8800" b="1" dirty="0" smtClean="0"/>
              <a:t>	: Internet Network Information Center</a:t>
            </a:r>
          </a:p>
          <a:p>
            <a:r>
              <a:rPr lang="fr-FR" sz="8800" b="1" dirty="0" smtClean="0"/>
              <a:t>RIPE		: Réseaux IP Européens</a:t>
            </a:r>
          </a:p>
          <a:p>
            <a:r>
              <a:rPr lang="fr-FR" sz="8800" b="1" dirty="0" smtClean="0"/>
              <a:t>AFNIC	: Association Française pour le </a:t>
            </a:r>
            <a:r>
              <a:rPr lang="fr-FR" sz="8800" b="1" dirty="0" err="1" smtClean="0"/>
              <a:t>Nomage</a:t>
            </a:r>
            <a:r>
              <a:rPr lang="fr-FR" sz="8800" b="1" dirty="0" smtClean="0"/>
              <a:t> Internet en  			Coopération</a:t>
            </a:r>
          </a:p>
          <a:p>
            <a:r>
              <a:rPr lang="fr-FR" sz="8800" b="1" dirty="0" smtClean="0"/>
              <a:t>RFC		: </a:t>
            </a:r>
            <a:r>
              <a:rPr lang="fr-FR" sz="8800" b="1" dirty="0" err="1" smtClean="0"/>
              <a:t>Request</a:t>
            </a:r>
            <a:r>
              <a:rPr lang="fr-FR" sz="8800" b="1" dirty="0" smtClean="0"/>
              <a:t> For </a:t>
            </a:r>
            <a:r>
              <a:rPr lang="fr-FR" sz="8800" b="1" dirty="0" err="1" smtClean="0"/>
              <a:t>Comments</a:t>
            </a:r>
            <a:endParaRPr lang="fr-FR" sz="8800" b="1" dirty="0" smtClean="0"/>
          </a:p>
          <a:p>
            <a:r>
              <a:rPr lang="fr-FR" sz="8800" b="1" dirty="0" smtClean="0"/>
              <a:t>ISOC		: Internet </a:t>
            </a:r>
            <a:r>
              <a:rPr lang="fr-FR" sz="8800" b="1" dirty="0" err="1" smtClean="0"/>
              <a:t>SOCiety</a:t>
            </a:r>
            <a:r>
              <a:rPr lang="fr-FR" sz="8800" b="1" dirty="0" smtClean="0"/>
              <a:t>, ONG, contre </a:t>
            </a:r>
            <a:r>
              <a:rPr lang="fr-FR" sz="8800" b="1" dirty="0" err="1" smtClean="0"/>
              <a:t>censure,libérté</a:t>
            </a:r>
            <a:r>
              <a:rPr lang="fr-FR" sz="8800" b="1" dirty="0" smtClean="0"/>
              <a:t> 				d’expression</a:t>
            </a:r>
          </a:p>
          <a:p>
            <a:r>
              <a:rPr lang="fr-FR" sz="8800" b="1" dirty="0" smtClean="0"/>
              <a:t>W3C		: World </a:t>
            </a:r>
            <a:r>
              <a:rPr lang="fr-FR" sz="8800" b="1" dirty="0" err="1" smtClean="0"/>
              <a:t>Wide</a:t>
            </a:r>
            <a:r>
              <a:rPr lang="fr-FR" sz="8800" b="1" dirty="0" smtClean="0"/>
              <a:t> Web Consortium, responsable des 			standards du web (logiciels, outils)</a:t>
            </a:r>
            <a:endParaRPr lang="fr-FR" sz="8800" b="1" dirty="0"/>
          </a:p>
        </p:txBody>
      </p:sp>
      <p:sp>
        <p:nvSpPr>
          <p:cNvPr id="4" name="Rectangle à coins arrondis 3"/>
          <p:cNvSpPr/>
          <p:nvPr/>
        </p:nvSpPr>
        <p:spPr>
          <a:xfrm>
            <a:off x="467544" y="332656"/>
            <a:ext cx="8208912"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t>2-    </a:t>
            </a:r>
            <a:r>
              <a:rPr lang="fr-FR" sz="4000" b="1" dirty="0" smtClean="0"/>
              <a:t>Les organismes de normalisation</a:t>
            </a:r>
            <a:endParaRPr lang="fr-FR" sz="40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Ports clients fixes ou dynamiques:</a:t>
            </a:r>
          </a:p>
          <a:p>
            <a:pPr lvl="2"/>
            <a:r>
              <a:rPr lang="fr-FR" dirty="0" smtClean="0"/>
              <a:t>Selon le fonctionnement de l’application</a:t>
            </a:r>
          </a:p>
          <a:p>
            <a:pPr lvl="2"/>
            <a:r>
              <a:rPr lang="fr-FR" dirty="0" smtClean="0"/>
              <a:t>Ex: Quand vous surfez sur internet, vous pouvez être connecté simultanément à plusieurs pages différentes d’un même site web sur un même serveur: </a:t>
            </a:r>
          </a:p>
          <a:p>
            <a:pPr lvl="3"/>
            <a:r>
              <a:rPr lang="fr-FR" dirty="0" smtClean="0"/>
              <a:t>comment différentier les connexions utilisées entre le client et le serveur?</a:t>
            </a:r>
          </a:p>
          <a:p>
            <a:pPr lvl="3"/>
            <a:r>
              <a:rPr lang="fr-FR" dirty="0" smtClean="0"/>
              <a:t> Solution: en utilisant un port client différent pour chaque page à laquelle vous êtes connecté</a:t>
            </a:r>
          </a:p>
          <a:p>
            <a:pPr lvl="3"/>
            <a:r>
              <a:rPr lang="fr-FR" dirty="0" smtClean="0"/>
              <a:t>Si aucune possibilité pour qu’il y ait de multiples connexions de la même application entre un client et un serveur, on utilise un port fixe</a:t>
            </a:r>
            <a:endParaRPr lang="fr-FR" dirty="0"/>
          </a:p>
        </p:txBody>
      </p:sp>
      <p:sp>
        <p:nvSpPr>
          <p:cNvPr id="4" name="Rectangle à coins arrondis 3"/>
          <p:cNvSpPr/>
          <p:nvPr/>
        </p:nvSpPr>
        <p:spPr>
          <a:xfrm>
            <a:off x="539552" y="404664"/>
            <a:ext cx="604867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
        <p:nvSpPr>
          <p:cNvPr id="5" name="Rectangle 4"/>
          <p:cNvSpPr/>
          <p:nvPr/>
        </p:nvSpPr>
        <p:spPr>
          <a:xfrm>
            <a:off x="683568" y="1124744"/>
            <a:ext cx="18722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TCP</a:t>
            </a:r>
            <a:endParaRPr lang="fr-F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endParaRPr lang="fr-FR" dirty="0" smtClean="0"/>
          </a:p>
          <a:p>
            <a:r>
              <a:rPr lang="fr-FR" dirty="0" smtClean="0"/>
              <a:t>Exemples de ports:</a:t>
            </a:r>
          </a:p>
          <a:p>
            <a:endParaRPr lang="fr-FR" dirty="0" smtClean="0"/>
          </a:p>
          <a:p>
            <a:pPr lvl="2"/>
            <a:r>
              <a:rPr lang="fr-FR" dirty="0" smtClean="0"/>
              <a:t>21:	FTP</a:t>
            </a:r>
          </a:p>
          <a:p>
            <a:pPr lvl="2"/>
            <a:r>
              <a:rPr lang="fr-FR" dirty="0" smtClean="0"/>
              <a:t>23:	Telnet</a:t>
            </a:r>
          </a:p>
          <a:p>
            <a:pPr lvl="2"/>
            <a:r>
              <a:rPr lang="fr-FR" dirty="0" smtClean="0"/>
              <a:t>25	SMTP</a:t>
            </a:r>
          </a:p>
          <a:p>
            <a:pPr lvl="2"/>
            <a:r>
              <a:rPr lang="fr-FR" dirty="0" smtClean="0"/>
              <a:t>53:	DNS</a:t>
            </a:r>
          </a:p>
          <a:p>
            <a:pPr lvl="2"/>
            <a:r>
              <a:rPr lang="fr-FR" dirty="0" smtClean="0"/>
              <a:t>80:	HTTP</a:t>
            </a:r>
          </a:p>
          <a:p>
            <a:pPr lvl="2"/>
            <a:r>
              <a:rPr lang="fr-FR" dirty="0" smtClean="0"/>
              <a:t>161:	SNMP</a:t>
            </a:r>
          </a:p>
          <a:p>
            <a:pPr lvl="2"/>
            <a:r>
              <a:rPr lang="fr-FR" dirty="0" smtClean="0"/>
              <a:t>520:	RIP</a:t>
            </a:r>
            <a:endParaRPr lang="fr-FR" dirty="0"/>
          </a:p>
        </p:txBody>
      </p:sp>
      <p:sp>
        <p:nvSpPr>
          <p:cNvPr id="4" name="Rectangle à coins arrondis 3"/>
          <p:cNvSpPr/>
          <p:nvPr/>
        </p:nvSpPr>
        <p:spPr>
          <a:xfrm>
            <a:off x="611560" y="476672"/>
            <a:ext cx="604867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
        <p:nvSpPr>
          <p:cNvPr id="5" name="Rectangle 4"/>
          <p:cNvSpPr/>
          <p:nvPr/>
        </p:nvSpPr>
        <p:spPr>
          <a:xfrm>
            <a:off x="683568" y="1124744"/>
            <a:ext cx="18722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TCP</a:t>
            </a:r>
            <a:endParaRPr lang="fr-F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291264" cy="5069160"/>
          </a:xfrm>
        </p:spPr>
        <p:txBody>
          <a:bodyPr>
            <a:normAutofit fontScale="92500" lnSpcReduction="20000"/>
          </a:bodyPr>
          <a:lstStyle/>
          <a:p>
            <a:r>
              <a:rPr lang="fr-FR" dirty="0" smtClean="0"/>
              <a:t>Numéro de séquence: 32 bits</a:t>
            </a:r>
          </a:p>
          <a:p>
            <a:pPr lvl="2"/>
            <a:r>
              <a:rPr lang="fr-FR" dirty="0" smtClean="0"/>
              <a:t>Numéro initial déterminé à l’établissement de chaque nouvelle connexion</a:t>
            </a:r>
          </a:p>
          <a:p>
            <a:pPr lvl="2"/>
            <a:r>
              <a:rPr lang="fr-FR" dirty="0" smtClean="0"/>
              <a:t>Numéro du premier octet de données du segment  transmis</a:t>
            </a:r>
          </a:p>
          <a:p>
            <a:pPr lvl="2"/>
            <a:r>
              <a:rPr lang="fr-FR" dirty="0" smtClean="0"/>
              <a:t>Incrémenté de 1 à chaque octet envoyé</a:t>
            </a:r>
          </a:p>
          <a:p>
            <a:pPr lvl="2"/>
            <a:r>
              <a:rPr lang="fr-FR" dirty="0" smtClean="0"/>
              <a:t>Pour réassembler les segments dans le bon ordre à la réception en cas de fragmentation des données</a:t>
            </a:r>
          </a:p>
          <a:p>
            <a:r>
              <a:rPr lang="fr-FR" dirty="0" smtClean="0"/>
              <a:t>Numéro d’acquittement: 32 bits</a:t>
            </a:r>
          </a:p>
          <a:p>
            <a:pPr lvl="2"/>
            <a:r>
              <a:rPr lang="fr-FR" dirty="0" smtClean="0"/>
              <a:t>Pour accusé réception des segments reçus</a:t>
            </a:r>
          </a:p>
          <a:p>
            <a:pPr lvl="2"/>
            <a:r>
              <a:rPr lang="fr-FR" dirty="0" smtClean="0"/>
              <a:t>Numéro du prochain octet attendu</a:t>
            </a:r>
          </a:p>
          <a:p>
            <a:r>
              <a:rPr lang="fr-FR" dirty="0" smtClean="0"/>
              <a:t>Longueur en-tête: (offset ) : 4 bits</a:t>
            </a:r>
          </a:p>
          <a:p>
            <a:pPr lvl="2"/>
            <a:r>
              <a:rPr lang="fr-FR" dirty="0" smtClean="0"/>
              <a:t>En mots de 32 bits</a:t>
            </a:r>
          </a:p>
          <a:p>
            <a:pPr lvl="2"/>
            <a:r>
              <a:rPr lang="fr-FR" dirty="0" smtClean="0"/>
              <a:t>Valeur minimale: 5 (entête fixe)</a:t>
            </a:r>
          </a:p>
          <a:p>
            <a:pPr lvl="2"/>
            <a:r>
              <a:rPr lang="fr-FR" dirty="0" smtClean="0"/>
              <a:t>Valeur maximale:15 (entête fixe + 10 mots d’options)</a:t>
            </a:r>
          </a:p>
          <a:p>
            <a:endParaRPr lang="fr-FR" dirty="0" smtClean="0"/>
          </a:p>
        </p:txBody>
      </p:sp>
      <p:sp>
        <p:nvSpPr>
          <p:cNvPr id="4" name="Rectangle 3"/>
          <p:cNvSpPr/>
          <p:nvPr/>
        </p:nvSpPr>
        <p:spPr>
          <a:xfrm>
            <a:off x="539552" y="836712"/>
            <a:ext cx="208823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TCP</a:t>
            </a:r>
            <a:endParaRPr lang="fr-FR" dirty="0"/>
          </a:p>
        </p:txBody>
      </p:sp>
      <p:sp>
        <p:nvSpPr>
          <p:cNvPr id="5" name="Rectangle à coins arrondis 4"/>
          <p:cNvSpPr/>
          <p:nvPr/>
        </p:nvSpPr>
        <p:spPr>
          <a:xfrm>
            <a:off x="467544" y="0"/>
            <a:ext cx="576064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435280" cy="5257800"/>
          </a:xfrm>
        </p:spPr>
        <p:txBody>
          <a:bodyPr>
            <a:normAutofit fontScale="85000" lnSpcReduction="10000"/>
          </a:bodyPr>
          <a:lstStyle/>
          <a:p>
            <a:r>
              <a:rPr lang="fr-FR" dirty="0" smtClean="0"/>
              <a:t>Flags 6 bits:</a:t>
            </a:r>
          </a:p>
          <a:p>
            <a:pPr lvl="2"/>
            <a:r>
              <a:rPr lang="fr-FR" dirty="0" smtClean="0"/>
              <a:t>U RG: urgent</a:t>
            </a:r>
          </a:p>
          <a:p>
            <a:pPr lvl="5"/>
            <a:r>
              <a:rPr lang="fr-FR" dirty="0" smtClean="0"/>
              <a:t>URG = 1        présence de données urgentes dans le 		    champ « données »;</a:t>
            </a:r>
          </a:p>
          <a:p>
            <a:pPr lvl="5"/>
            <a:r>
              <a:rPr lang="fr-FR" dirty="0" smtClean="0"/>
              <a:t> le champ « pointeur urgent » est significatif</a:t>
            </a:r>
          </a:p>
          <a:p>
            <a:pPr lvl="2"/>
            <a:r>
              <a:rPr lang="fr-FR" dirty="0" smtClean="0"/>
              <a:t>ACK: </a:t>
            </a:r>
            <a:r>
              <a:rPr lang="fr-FR" dirty="0" err="1" smtClean="0"/>
              <a:t>acknowledge</a:t>
            </a:r>
            <a:endParaRPr lang="fr-FR" dirty="0" smtClean="0"/>
          </a:p>
          <a:p>
            <a:pPr lvl="5"/>
            <a:r>
              <a:rPr lang="fr-FR" dirty="0" smtClean="0"/>
              <a:t>ACK = 1         le segment transporte un acquittement</a:t>
            </a:r>
          </a:p>
          <a:p>
            <a:pPr lvl="5"/>
            <a:r>
              <a:rPr lang="fr-FR" dirty="0" smtClean="0"/>
              <a:t>Le champ « No acquittement » est significatif</a:t>
            </a:r>
          </a:p>
          <a:p>
            <a:pPr lvl="2"/>
            <a:r>
              <a:rPr lang="fr-FR" dirty="0" smtClean="0"/>
              <a:t>PSH: push</a:t>
            </a:r>
          </a:p>
          <a:p>
            <a:pPr lvl="5"/>
            <a:r>
              <a:rPr lang="fr-FR" dirty="0" smtClean="0"/>
              <a:t>Pour des raisons d’efficacité, le protocole peut attendre d’avoir suffisamment de données à transmettre pour former un segment</a:t>
            </a:r>
          </a:p>
          <a:p>
            <a:pPr lvl="5"/>
            <a:r>
              <a:rPr lang="fr-FR" dirty="0" smtClean="0"/>
              <a:t>PSH = 1        demande au destinataire de remettre rapidement les données reçues à l’application, sans mise en cache</a:t>
            </a:r>
          </a:p>
          <a:p>
            <a:pPr lvl="2"/>
            <a:r>
              <a:rPr lang="fr-FR" dirty="0" smtClean="0"/>
              <a:t>RST: reset</a:t>
            </a:r>
          </a:p>
          <a:p>
            <a:pPr lvl="5"/>
            <a:r>
              <a:rPr lang="fr-FR" dirty="0" smtClean="0"/>
              <a:t>RST = 1         réinitialise une connexion</a:t>
            </a:r>
          </a:p>
          <a:p>
            <a:pPr lvl="5"/>
            <a:r>
              <a:rPr lang="fr-FR" dirty="0" smtClean="0"/>
              <a:t>Souvent utilisé par la machine contactée</a:t>
            </a:r>
          </a:p>
          <a:p>
            <a:pPr lvl="5"/>
            <a:endParaRPr lang="fr-FR" dirty="0" smtClean="0"/>
          </a:p>
          <a:p>
            <a:pPr lvl="2"/>
            <a:endParaRPr lang="fr-FR" dirty="0"/>
          </a:p>
        </p:txBody>
      </p:sp>
      <p:sp>
        <p:nvSpPr>
          <p:cNvPr id="5" name="Rectangle à coins arrondis 4"/>
          <p:cNvSpPr/>
          <p:nvPr/>
        </p:nvSpPr>
        <p:spPr>
          <a:xfrm>
            <a:off x="467544" y="0"/>
            <a:ext cx="612068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
        <p:nvSpPr>
          <p:cNvPr id="6" name="Rectangle 5"/>
          <p:cNvSpPr/>
          <p:nvPr/>
        </p:nvSpPr>
        <p:spPr>
          <a:xfrm>
            <a:off x="467544" y="620688"/>
            <a:ext cx="18722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TCP</a:t>
            </a:r>
            <a:endParaRPr lang="fr-FR" dirty="0"/>
          </a:p>
        </p:txBody>
      </p:sp>
      <p:sp>
        <p:nvSpPr>
          <p:cNvPr id="8" name="Flèche droite 7"/>
          <p:cNvSpPr/>
          <p:nvPr/>
        </p:nvSpPr>
        <p:spPr>
          <a:xfrm>
            <a:off x="3851920" y="2492896"/>
            <a:ext cx="21602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droite 9"/>
          <p:cNvSpPr/>
          <p:nvPr/>
        </p:nvSpPr>
        <p:spPr>
          <a:xfrm>
            <a:off x="3779912" y="5013176"/>
            <a:ext cx="28803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droite 10"/>
          <p:cNvSpPr/>
          <p:nvPr/>
        </p:nvSpPr>
        <p:spPr>
          <a:xfrm>
            <a:off x="3779912" y="3645024"/>
            <a:ext cx="28803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droite 11"/>
          <p:cNvSpPr/>
          <p:nvPr/>
        </p:nvSpPr>
        <p:spPr>
          <a:xfrm>
            <a:off x="3779912" y="5877272"/>
            <a:ext cx="28803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fr-FR" dirty="0"/>
          </a:p>
        </p:txBody>
      </p:sp>
      <p:sp>
        <p:nvSpPr>
          <p:cNvPr id="3" name="Espace réservé du contenu 2"/>
          <p:cNvSpPr>
            <a:spLocks noGrp="1"/>
          </p:cNvSpPr>
          <p:nvPr>
            <p:ph idx="1"/>
          </p:nvPr>
        </p:nvSpPr>
        <p:spPr>
          <a:xfrm>
            <a:off x="467544" y="1268760"/>
            <a:ext cx="8435280" cy="5257800"/>
          </a:xfrm>
        </p:spPr>
        <p:txBody>
          <a:bodyPr>
            <a:normAutofit fontScale="92500" lnSpcReduction="10000"/>
          </a:bodyPr>
          <a:lstStyle/>
          <a:p>
            <a:pPr lvl="2"/>
            <a:r>
              <a:rPr lang="fr-FR" dirty="0" smtClean="0"/>
              <a:t>SYN: </a:t>
            </a:r>
            <a:r>
              <a:rPr lang="fr-FR" dirty="0" err="1" smtClean="0"/>
              <a:t>synchronization</a:t>
            </a:r>
            <a:endParaRPr lang="fr-FR" dirty="0" smtClean="0"/>
          </a:p>
          <a:p>
            <a:pPr lvl="5"/>
            <a:r>
              <a:rPr lang="fr-FR" dirty="0" smtClean="0"/>
              <a:t>SYN = 1          demande de connexion </a:t>
            </a:r>
            <a:r>
              <a:rPr lang="fr-FR" dirty="0" err="1" smtClean="0"/>
              <a:t>tcp</a:t>
            </a:r>
            <a:endParaRPr lang="fr-FR" dirty="0" smtClean="0"/>
          </a:p>
          <a:p>
            <a:pPr lvl="5"/>
            <a:r>
              <a:rPr lang="fr-FR" dirty="0" smtClean="0"/>
              <a:t>Synchronisation des numéros de séquence</a:t>
            </a:r>
          </a:p>
          <a:p>
            <a:pPr lvl="5"/>
            <a:endParaRPr lang="fr-FR" dirty="0" smtClean="0"/>
          </a:p>
          <a:p>
            <a:pPr lvl="2"/>
            <a:r>
              <a:rPr lang="fr-FR" dirty="0" smtClean="0"/>
              <a:t>FIN: final</a:t>
            </a:r>
          </a:p>
          <a:p>
            <a:pPr lvl="5"/>
            <a:r>
              <a:rPr lang="fr-FR" dirty="0" smtClean="0"/>
              <a:t>FIN = 1         l’émetteur signale la fin de sa transmission</a:t>
            </a:r>
          </a:p>
          <a:p>
            <a:r>
              <a:rPr lang="fr-FR" dirty="0" err="1" smtClean="0"/>
              <a:t>Window</a:t>
            </a:r>
            <a:r>
              <a:rPr lang="fr-FR" dirty="0" smtClean="0"/>
              <a:t> (fenêtre): 16 bits</a:t>
            </a:r>
          </a:p>
          <a:p>
            <a:pPr lvl="2"/>
            <a:r>
              <a:rPr lang="fr-FR" dirty="0" smtClean="0"/>
              <a:t>Taille du buffer de réception (fenêtre)  de la machine émettrice du segment</a:t>
            </a:r>
          </a:p>
          <a:p>
            <a:pPr lvl="2"/>
            <a:r>
              <a:rPr lang="fr-FR" dirty="0" smtClean="0"/>
              <a:t>Varie dynamiquement en fonction de l’état du récepteur</a:t>
            </a:r>
          </a:p>
          <a:p>
            <a:pPr lvl="2"/>
            <a:r>
              <a:rPr lang="fr-FR" dirty="0" smtClean="0"/>
              <a:t>Pour le contrôle de flux</a:t>
            </a:r>
          </a:p>
          <a:p>
            <a:r>
              <a:rPr lang="fr-FR" dirty="0" smtClean="0"/>
              <a:t>Checksum: 16 bits</a:t>
            </a:r>
          </a:p>
          <a:p>
            <a:pPr lvl="2"/>
            <a:r>
              <a:rPr lang="fr-FR" dirty="0" smtClean="0"/>
              <a:t>Calcule sur la base de l’entête et des données selon l’algorithme du complément à1</a:t>
            </a:r>
          </a:p>
          <a:p>
            <a:pPr lvl="2"/>
            <a:endParaRPr lang="fr-FR" dirty="0"/>
          </a:p>
        </p:txBody>
      </p:sp>
      <p:sp>
        <p:nvSpPr>
          <p:cNvPr id="4" name="Rectangle 3"/>
          <p:cNvSpPr/>
          <p:nvPr/>
        </p:nvSpPr>
        <p:spPr>
          <a:xfrm>
            <a:off x="539552" y="692696"/>
            <a:ext cx="18002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TCP</a:t>
            </a:r>
            <a:endParaRPr lang="fr-FR" dirty="0"/>
          </a:p>
        </p:txBody>
      </p:sp>
      <p:sp>
        <p:nvSpPr>
          <p:cNvPr id="5" name="Rectangle à coins arrondis 4"/>
          <p:cNvSpPr/>
          <p:nvPr/>
        </p:nvSpPr>
        <p:spPr>
          <a:xfrm>
            <a:off x="539552" y="0"/>
            <a:ext cx="576064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
        <p:nvSpPr>
          <p:cNvPr id="6" name="Flèche droite 5"/>
          <p:cNvSpPr/>
          <p:nvPr/>
        </p:nvSpPr>
        <p:spPr>
          <a:xfrm>
            <a:off x="3995936" y="1772816"/>
            <a:ext cx="28803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droite 6"/>
          <p:cNvSpPr/>
          <p:nvPr/>
        </p:nvSpPr>
        <p:spPr>
          <a:xfrm>
            <a:off x="3923928" y="3284984"/>
            <a:ext cx="28803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20000"/>
          </a:bodyPr>
          <a:lstStyle/>
          <a:p>
            <a:endParaRPr lang="fr-FR" dirty="0" smtClean="0"/>
          </a:p>
          <a:p>
            <a:r>
              <a:rPr lang="fr-FR" dirty="0" smtClean="0"/>
              <a:t>Urgent: 16 bits</a:t>
            </a:r>
          </a:p>
          <a:p>
            <a:pPr lvl="2"/>
            <a:r>
              <a:rPr lang="fr-FR" dirty="0" smtClean="0"/>
              <a:t>Pointeur urgent</a:t>
            </a:r>
          </a:p>
          <a:p>
            <a:pPr lvl="2"/>
            <a:r>
              <a:rPr lang="fr-FR" dirty="0" smtClean="0"/>
              <a:t>Pointe sur le dernier  octet de données urgentes dans le champ « données »</a:t>
            </a:r>
          </a:p>
          <a:p>
            <a:pPr lvl="2"/>
            <a:r>
              <a:rPr lang="fr-FR" dirty="0" smtClean="0"/>
              <a:t>Les données urgentes sont traitées en priorité par le destinataire</a:t>
            </a:r>
          </a:p>
          <a:p>
            <a:pPr lvl="2"/>
            <a:endParaRPr lang="fr-FR" dirty="0" smtClean="0"/>
          </a:p>
          <a:p>
            <a:r>
              <a:rPr lang="fr-FR" dirty="0" smtClean="0"/>
              <a:t>Options: </a:t>
            </a:r>
          </a:p>
          <a:p>
            <a:pPr lvl="2"/>
            <a:r>
              <a:rPr lang="fr-FR" dirty="0" smtClean="0"/>
              <a:t>de 32 bits (1 mot) à 320 bits (10 mots)</a:t>
            </a:r>
          </a:p>
          <a:p>
            <a:pPr lvl="2"/>
            <a:r>
              <a:rPr lang="fr-FR" dirty="0" smtClean="0"/>
              <a:t>MSS: maximum  size segment</a:t>
            </a:r>
          </a:p>
          <a:p>
            <a:pPr lvl="2"/>
            <a:r>
              <a:rPr lang="fr-FR" dirty="0" smtClean="0"/>
              <a:t>Bourrage si  les options ne se terminent pas à la frontière d’un mot</a:t>
            </a:r>
            <a:endParaRPr lang="fr-FR" dirty="0"/>
          </a:p>
        </p:txBody>
      </p:sp>
      <p:sp>
        <p:nvSpPr>
          <p:cNvPr id="5" name="Rectangle à coins arrondis 4"/>
          <p:cNvSpPr/>
          <p:nvPr/>
        </p:nvSpPr>
        <p:spPr>
          <a:xfrm>
            <a:off x="611560" y="404664"/>
            <a:ext cx="597666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
        <p:nvSpPr>
          <p:cNvPr id="6" name="Rectangle 5"/>
          <p:cNvSpPr/>
          <p:nvPr/>
        </p:nvSpPr>
        <p:spPr>
          <a:xfrm>
            <a:off x="683568" y="1124744"/>
            <a:ext cx="18722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TCP</a:t>
            </a:r>
            <a:endParaRPr lang="fr-FR"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686800" cy="5257800"/>
          </a:xfrm>
        </p:spPr>
        <p:txBody>
          <a:bodyPr/>
          <a:lstStyle/>
          <a:p>
            <a:r>
              <a:rPr lang="fr-FR" dirty="0" smtClean="0"/>
              <a:t>Etablissement d’une connexion TCP:</a:t>
            </a:r>
          </a:p>
          <a:p>
            <a:pPr lvl="2"/>
            <a:r>
              <a:rPr lang="fr-FR" dirty="0" err="1" smtClean="0"/>
              <a:t>Three</a:t>
            </a:r>
            <a:r>
              <a:rPr lang="fr-FR" dirty="0" smtClean="0"/>
              <a:t>  </a:t>
            </a:r>
            <a:r>
              <a:rPr lang="fr-FR" dirty="0" err="1" smtClean="0"/>
              <a:t>way</a:t>
            </a:r>
            <a:r>
              <a:rPr lang="fr-FR" dirty="0" smtClean="0"/>
              <a:t>  </a:t>
            </a:r>
            <a:r>
              <a:rPr lang="fr-FR" dirty="0" err="1" smtClean="0"/>
              <a:t>handshake</a:t>
            </a:r>
            <a:endParaRPr lang="fr-FR" dirty="0" smtClean="0"/>
          </a:p>
          <a:p>
            <a:pPr lvl="2"/>
            <a:r>
              <a:rPr lang="fr-FR" dirty="0" smtClean="0"/>
              <a:t>Connexion à 3 temps</a:t>
            </a:r>
          </a:p>
          <a:p>
            <a:pPr lvl="2"/>
            <a:endParaRPr lang="fr-FR" dirty="0" smtClean="0"/>
          </a:p>
          <a:p>
            <a:pPr lvl="2"/>
            <a:endParaRPr lang="fr-FR" dirty="0" smtClean="0"/>
          </a:p>
          <a:p>
            <a:pPr>
              <a:buNone/>
            </a:pPr>
            <a:r>
              <a:rPr lang="fr-FR" sz="1600" dirty="0" err="1" smtClean="0"/>
              <a:t>Seq</a:t>
            </a:r>
            <a:r>
              <a:rPr lang="fr-FR" sz="1600" dirty="0" smtClean="0"/>
              <a:t>  = 100	, </a:t>
            </a:r>
            <a:r>
              <a:rPr lang="fr-FR" sz="1600" dirty="0" err="1" smtClean="0"/>
              <a:t>window</a:t>
            </a:r>
            <a:r>
              <a:rPr lang="fr-FR" sz="1600" dirty="0" smtClean="0"/>
              <a:t> (w) = 128				   </a:t>
            </a:r>
            <a:r>
              <a:rPr lang="fr-FR" sz="1600" dirty="0" err="1" smtClean="0"/>
              <a:t>Seq</a:t>
            </a:r>
            <a:r>
              <a:rPr lang="fr-FR" sz="1600" dirty="0" smtClean="0"/>
              <a:t> = 300 ,    </a:t>
            </a:r>
            <a:r>
              <a:rPr lang="fr-FR" sz="1600" dirty="0" err="1" smtClean="0"/>
              <a:t>Window</a:t>
            </a:r>
            <a:r>
              <a:rPr lang="fr-FR" sz="1600" dirty="0" smtClean="0"/>
              <a:t> = 512</a:t>
            </a:r>
          </a:p>
          <a:p>
            <a:pPr lvl="4"/>
            <a:r>
              <a:rPr lang="fr-FR" dirty="0" err="1" smtClean="0"/>
              <a:t>Syn</a:t>
            </a:r>
            <a:r>
              <a:rPr lang="fr-FR" dirty="0" smtClean="0"/>
              <a:t> = 1 , </a:t>
            </a:r>
            <a:r>
              <a:rPr lang="fr-FR" dirty="0" err="1" smtClean="0"/>
              <a:t>seq</a:t>
            </a:r>
            <a:r>
              <a:rPr lang="fr-FR" dirty="0" smtClean="0"/>
              <a:t> = 100, w = 64</a:t>
            </a:r>
          </a:p>
          <a:p>
            <a:pPr lvl="4"/>
            <a:endParaRPr lang="fr-FR" dirty="0" smtClean="0"/>
          </a:p>
          <a:p>
            <a:pPr lvl="4"/>
            <a:r>
              <a:rPr lang="fr-FR" dirty="0" err="1" smtClean="0"/>
              <a:t>Ack</a:t>
            </a:r>
            <a:r>
              <a:rPr lang="fr-FR" dirty="0" smtClean="0"/>
              <a:t>= 1, n° </a:t>
            </a:r>
            <a:r>
              <a:rPr lang="fr-FR" dirty="0" err="1" smtClean="0"/>
              <a:t>acq</a:t>
            </a:r>
            <a:r>
              <a:rPr lang="fr-FR" dirty="0" smtClean="0"/>
              <a:t>= 101, </a:t>
            </a:r>
            <a:r>
              <a:rPr lang="fr-FR" dirty="0" err="1" smtClean="0"/>
              <a:t>syn</a:t>
            </a:r>
            <a:r>
              <a:rPr lang="fr-FR" dirty="0" smtClean="0"/>
              <a:t>=1, </a:t>
            </a:r>
            <a:r>
              <a:rPr lang="fr-FR" dirty="0" err="1" smtClean="0"/>
              <a:t>seq</a:t>
            </a:r>
            <a:r>
              <a:rPr lang="fr-FR" dirty="0" smtClean="0"/>
              <a:t>= 300, w= 300</a:t>
            </a:r>
          </a:p>
          <a:p>
            <a:pPr lvl="4"/>
            <a:endParaRPr lang="fr-FR" dirty="0" smtClean="0"/>
          </a:p>
          <a:p>
            <a:pPr lvl="4"/>
            <a:r>
              <a:rPr lang="fr-FR" dirty="0" err="1" smtClean="0"/>
              <a:t>Ack</a:t>
            </a:r>
            <a:r>
              <a:rPr lang="fr-FR" dirty="0" smtClean="0"/>
              <a:t>=1, n° </a:t>
            </a:r>
            <a:r>
              <a:rPr lang="fr-FR" dirty="0" err="1" smtClean="0"/>
              <a:t>acq</a:t>
            </a:r>
            <a:r>
              <a:rPr lang="fr-FR" dirty="0" smtClean="0"/>
              <a:t> = 301</a:t>
            </a:r>
          </a:p>
        </p:txBody>
      </p:sp>
      <p:sp>
        <p:nvSpPr>
          <p:cNvPr id="4" name="Rectangle à coins arrondis 3"/>
          <p:cNvSpPr/>
          <p:nvPr/>
        </p:nvSpPr>
        <p:spPr>
          <a:xfrm>
            <a:off x="467544" y="188640"/>
            <a:ext cx="58326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
        <p:nvSpPr>
          <p:cNvPr id="5" name="Rectangle 4"/>
          <p:cNvSpPr/>
          <p:nvPr/>
        </p:nvSpPr>
        <p:spPr>
          <a:xfrm>
            <a:off x="539552" y="836712"/>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TCP</a:t>
            </a:r>
            <a:endParaRPr lang="fr-FR" dirty="0"/>
          </a:p>
        </p:txBody>
      </p:sp>
      <p:pic>
        <p:nvPicPr>
          <p:cNvPr id="2050" name="Picture 2" descr="C:\Users\malik\Pictures\pc.jpg"/>
          <p:cNvPicPr>
            <a:picLocks noChangeAspect="1" noChangeArrowheads="1"/>
          </p:cNvPicPr>
          <p:nvPr/>
        </p:nvPicPr>
        <p:blipFill>
          <a:blip r:embed="rId2" cstate="print"/>
          <a:srcRect/>
          <a:stretch>
            <a:fillRect/>
          </a:stretch>
        </p:blipFill>
        <p:spPr bwMode="auto">
          <a:xfrm>
            <a:off x="755576" y="2996952"/>
            <a:ext cx="1080118" cy="944590"/>
          </a:xfrm>
          <a:prstGeom prst="rect">
            <a:avLst/>
          </a:prstGeom>
          <a:noFill/>
        </p:spPr>
      </p:pic>
      <p:pic>
        <p:nvPicPr>
          <p:cNvPr id="2051" name="Picture 3" descr="C:\Users\malik\Pictures\pc.jpg"/>
          <p:cNvPicPr>
            <a:picLocks noChangeAspect="1" noChangeArrowheads="1"/>
          </p:cNvPicPr>
          <p:nvPr/>
        </p:nvPicPr>
        <p:blipFill>
          <a:blip r:embed="rId3" cstate="print"/>
          <a:srcRect/>
          <a:stretch>
            <a:fillRect/>
          </a:stretch>
        </p:blipFill>
        <p:spPr bwMode="auto">
          <a:xfrm>
            <a:off x="6444208" y="2996952"/>
            <a:ext cx="1070413" cy="936103"/>
          </a:xfrm>
          <a:prstGeom prst="rect">
            <a:avLst/>
          </a:prstGeom>
          <a:noFill/>
        </p:spPr>
      </p:pic>
      <p:cxnSp>
        <p:nvCxnSpPr>
          <p:cNvPr id="14" name="Connecteur droit 13"/>
          <p:cNvCxnSpPr/>
          <p:nvPr/>
        </p:nvCxnSpPr>
        <p:spPr>
          <a:xfrm rot="16200000" flipH="1">
            <a:off x="467544" y="5445224"/>
            <a:ext cx="2232248"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16200000" flipH="1">
            <a:off x="6192180" y="5481228"/>
            <a:ext cx="230425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1691680" y="4581128"/>
            <a:ext cx="540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rot="10800000" flipV="1">
            <a:off x="1763688" y="5373216"/>
            <a:ext cx="554461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flipV="1">
            <a:off x="1835696" y="6021288"/>
            <a:ext cx="5328592" cy="70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395536" y="1628800"/>
            <a:ext cx="8229600" cy="4525963"/>
          </a:xfrm>
        </p:spPr>
        <p:txBody>
          <a:bodyPr/>
          <a:lstStyle/>
          <a:p>
            <a:r>
              <a:rPr lang="fr-FR" dirty="0" smtClean="0"/>
              <a:t>Fin de connexion:</a:t>
            </a:r>
          </a:p>
          <a:p>
            <a:pPr lvl="2"/>
            <a:r>
              <a:rPr lang="fr-FR" dirty="0" smtClean="0"/>
              <a:t>En trois temps</a:t>
            </a:r>
          </a:p>
          <a:p>
            <a:pPr lvl="2"/>
            <a:endParaRPr lang="fr-FR" dirty="0" smtClean="0"/>
          </a:p>
          <a:p>
            <a:pPr lvl="2"/>
            <a:endParaRPr lang="fr-FR" dirty="0" smtClean="0"/>
          </a:p>
          <a:p>
            <a:pPr lvl="3">
              <a:buNone/>
            </a:pPr>
            <a:endParaRPr lang="fr-FR" dirty="0" smtClean="0"/>
          </a:p>
          <a:p>
            <a:pPr lvl="3">
              <a:buNone/>
            </a:pPr>
            <a:r>
              <a:rPr lang="fr-FR" dirty="0" smtClean="0"/>
              <a:t>		fin = 1  , </a:t>
            </a:r>
            <a:r>
              <a:rPr lang="fr-FR" dirty="0" err="1" smtClean="0"/>
              <a:t>n°seq</a:t>
            </a:r>
            <a:endParaRPr lang="fr-FR" dirty="0" smtClean="0"/>
          </a:p>
          <a:p>
            <a:pPr lvl="3">
              <a:buNone/>
            </a:pPr>
            <a:endParaRPr lang="fr-FR" dirty="0" smtClean="0"/>
          </a:p>
          <a:p>
            <a:pPr lvl="3">
              <a:buNone/>
            </a:pPr>
            <a:r>
              <a:rPr lang="fr-FR" dirty="0" smtClean="0"/>
              <a:t>			</a:t>
            </a:r>
            <a:r>
              <a:rPr lang="fr-FR" dirty="0" err="1" smtClean="0"/>
              <a:t>acq</a:t>
            </a:r>
            <a:r>
              <a:rPr lang="fr-FR" dirty="0" smtClean="0"/>
              <a:t> = 1 , </a:t>
            </a:r>
            <a:r>
              <a:rPr lang="fr-FR" dirty="0" err="1" smtClean="0"/>
              <a:t>n°acq</a:t>
            </a:r>
            <a:r>
              <a:rPr lang="fr-FR" dirty="0" smtClean="0"/>
              <a:t>, fin = 1, </a:t>
            </a:r>
            <a:r>
              <a:rPr lang="fr-FR" dirty="0" err="1" smtClean="0"/>
              <a:t>n°seq</a:t>
            </a:r>
            <a:endParaRPr lang="fr-FR" dirty="0" smtClean="0"/>
          </a:p>
          <a:p>
            <a:pPr lvl="3">
              <a:buNone/>
            </a:pPr>
            <a:endParaRPr lang="fr-FR" dirty="0" smtClean="0"/>
          </a:p>
          <a:p>
            <a:pPr lvl="3">
              <a:buNone/>
            </a:pPr>
            <a:r>
              <a:rPr lang="fr-FR" dirty="0" smtClean="0"/>
              <a:t>		</a:t>
            </a:r>
            <a:r>
              <a:rPr lang="fr-FR" dirty="0" err="1" smtClean="0"/>
              <a:t>acq</a:t>
            </a:r>
            <a:r>
              <a:rPr lang="fr-FR" dirty="0" smtClean="0"/>
              <a:t> = 1, </a:t>
            </a:r>
            <a:r>
              <a:rPr lang="fr-FR" dirty="0" err="1" smtClean="0"/>
              <a:t>n°acq</a:t>
            </a:r>
            <a:endParaRPr lang="fr-FR" dirty="0" smtClean="0"/>
          </a:p>
        </p:txBody>
      </p:sp>
      <p:sp>
        <p:nvSpPr>
          <p:cNvPr id="4" name="Rectangle à coins arrondis 3"/>
          <p:cNvSpPr/>
          <p:nvPr/>
        </p:nvSpPr>
        <p:spPr>
          <a:xfrm>
            <a:off x="467544" y="0"/>
            <a:ext cx="597666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
        <p:nvSpPr>
          <p:cNvPr id="5" name="Rectangle 4"/>
          <p:cNvSpPr/>
          <p:nvPr/>
        </p:nvSpPr>
        <p:spPr>
          <a:xfrm>
            <a:off x="539552" y="836712"/>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TCP</a:t>
            </a:r>
            <a:endParaRPr lang="fr-FR" dirty="0"/>
          </a:p>
        </p:txBody>
      </p:sp>
      <p:pic>
        <p:nvPicPr>
          <p:cNvPr id="3074" name="Picture 2" descr="C:\Users\malik\Pictures\pc.jpg"/>
          <p:cNvPicPr>
            <a:picLocks noChangeAspect="1" noChangeArrowheads="1"/>
          </p:cNvPicPr>
          <p:nvPr/>
        </p:nvPicPr>
        <p:blipFill>
          <a:blip r:embed="rId2" cstate="print"/>
          <a:srcRect/>
          <a:stretch>
            <a:fillRect/>
          </a:stretch>
        </p:blipFill>
        <p:spPr bwMode="auto">
          <a:xfrm>
            <a:off x="755576" y="2708920"/>
            <a:ext cx="1152754" cy="1008112"/>
          </a:xfrm>
          <a:prstGeom prst="rect">
            <a:avLst/>
          </a:prstGeom>
          <a:noFill/>
        </p:spPr>
      </p:pic>
      <p:pic>
        <p:nvPicPr>
          <p:cNvPr id="3075" name="Picture 3" descr="C:\Users\malik\Pictures\pc.jpg"/>
          <p:cNvPicPr>
            <a:picLocks noChangeAspect="1" noChangeArrowheads="1"/>
          </p:cNvPicPr>
          <p:nvPr/>
        </p:nvPicPr>
        <p:blipFill>
          <a:blip r:embed="rId3" cstate="print"/>
          <a:srcRect/>
          <a:stretch>
            <a:fillRect/>
          </a:stretch>
        </p:blipFill>
        <p:spPr bwMode="auto">
          <a:xfrm>
            <a:off x="6372200" y="2564904"/>
            <a:ext cx="1093020" cy="955873"/>
          </a:xfrm>
          <a:prstGeom prst="rect">
            <a:avLst/>
          </a:prstGeom>
          <a:noFill/>
        </p:spPr>
      </p:pic>
      <p:cxnSp>
        <p:nvCxnSpPr>
          <p:cNvPr id="9" name="Connecteur droit 8"/>
          <p:cNvCxnSpPr/>
          <p:nvPr/>
        </p:nvCxnSpPr>
        <p:spPr>
          <a:xfrm rot="16200000" flipH="1">
            <a:off x="647564" y="5049180"/>
            <a:ext cx="230425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6200000" flipH="1">
            <a:off x="5724128" y="4941168"/>
            <a:ext cx="2376264"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2051720" y="5805264"/>
            <a:ext cx="46085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a:off x="1979712" y="4365104"/>
            <a:ext cx="46085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rot="10800000">
            <a:off x="2051720" y="5013176"/>
            <a:ext cx="47525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686800" cy="5257800"/>
          </a:xfrm>
        </p:spPr>
        <p:txBody>
          <a:bodyPr>
            <a:normAutofit lnSpcReduction="10000"/>
          </a:bodyPr>
          <a:lstStyle/>
          <a:p>
            <a:endParaRPr lang="fr-FR" dirty="0" smtClean="0"/>
          </a:p>
          <a:p>
            <a:pPr>
              <a:buNone/>
            </a:pPr>
            <a:r>
              <a:rPr lang="fr-FR" dirty="0" smtClean="0"/>
              <a:t>Emetteur				             Récepteur</a:t>
            </a:r>
          </a:p>
          <a:p>
            <a:pPr>
              <a:buNone/>
            </a:pPr>
            <a:r>
              <a:rPr lang="fr-FR" dirty="0" smtClean="0"/>
              <a:t>				fin</a:t>
            </a:r>
          </a:p>
          <a:p>
            <a:pPr>
              <a:buNone/>
            </a:pPr>
            <a:r>
              <a:rPr lang="fr-FR" dirty="0" smtClean="0"/>
              <a:t>				</a:t>
            </a:r>
            <a:r>
              <a:rPr lang="fr-FR" dirty="0" err="1" smtClean="0"/>
              <a:t>ack</a:t>
            </a:r>
            <a:endParaRPr lang="fr-FR" dirty="0" smtClean="0"/>
          </a:p>
          <a:p>
            <a:pPr>
              <a:buNone/>
            </a:pPr>
            <a:endParaRPr lang="fr-FR" dirty="0" smtClean="0"/>
          </a:p>
          <a:p>
            <a:pPr>
              <a:buNone/>
            </a:pPr>
            <a:r>
              <a:rPr lang="fr-FR" dirty="0" smtClean="0"/>
              <a:t>				données</a:t>
            </a:r>
          </a:p>
          <a:p>
            <a:pPr>
              <a:buNone/>
            </a:pPr>
            <a:r>
              <a:rPr lang="fr-FR" dirty="0" smtClean="0"/>
              <a:t>				</a:t>
            </a:r>
            <a:r>
              <a:rPr lang="fr-FR" dirty="0" err="1" smtClean="0"/>
              <a:t>ack</a:t>
            </a:r>
            <a:endParaRPr lang="fr-FR" dirty="0" smtClean="0"/>
          </a:p>
          <a:p>
            <a:pPr>
              <a:buNone/>
            </a:pPr>
            <a:r>
              <a:rPr lang="fr-FR" dirty="0" smtClean="0"/>
              <a:t>				fin</a:t>
            </a:r>
          </a:p>
          <a:p>
            <a:pPr>
              <a:buNone/>
            </a:pPr>
            <a:r>
              <a:rPr lang="fr-FR" dirty="0" smtClean="0"/>
              <a:t>				</a:t>
            </a:r>
            <a:r>
              <a:rPr lang="fr-FR" dirty="0" err="1" smtClean="0"/>
              <a:t>ack</a:t>
            </a:r>
            <a:endParaRPr lang="fr-FR" dirty="0"/>
          </a:p>
        </p:txBody>
      </p:sp>
      <p:sp>
        <p:nvSpPr>
          <p:cNvPr id="5" name="Rectangle à coins arrondis 4"/>
          <p:cNvSpPr/>
          <p:nvPr/>
        </p:nvSpPr>
        <p:spPr>
          <a:xfrm>
            <a:off x="467544" y="0"/>
            <a:ext cx="568863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
        <p:nvSpPr>
          <p:cNvPr id="6" name="Rectangle 5"/>
          <p:cNvSpPr/>
          <p:nvPr/>
        </p:nvSpPr>
        <p:spPr>
          <a:xfrm>
            <a:off x="467544" y="692696"/>
            <a:ext cx="194421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TCP</a:t>
            </a:r>
            <a:endParaRPr lang="fr-FR" dirty="0"/>
          </a:p>
        </p:txBody>
      </p:sp>
      <p:pic>
        <p:nvPicPr>
          <p:cNvPr id="4098" name="Picture 2" descr="C:\Users\malik\Pictures\pc.jpg"/>
          <p:cNvPicPr>
            <a:picLocks noChangeAspect="1" noChangeArrowheads="1"/>
          </p:cNvPicPr>
          <p:nvPr/>
        </p:nvPicPr>
        <p:blipFill>
          <a:blip r:embed="rId2" cstate="print"/>
          <a:srcRect/>
          <a:stretch>
            <a:fillRect/>
          </a:stretch>
        </p:blipFill>
        <p:spPr bwMode="auto">
          <a:xfrm>
            <a:off x="539552" y="1268760"/>
            <a:ext cx="1008111" cy="881618"/>
          </a:xfrm>
          <a:prstGeom prst="rect">
            <a:avLst/>
          </a:prstGeom>
          <a:noFill/>
        </p:spPr>
      </p:pic>
      <p:pic>
        <p:nvPicPr>
          <p:cNvPr id="4099" name="Picture 3" descr="C:\Users\malik\Pictures\pc.jpg"/>
          <p:cNvPicPr>
            <a:picLocks noChangeAspect="1" noChangeArrowheads="1"/>
          </p:cNvPicPr>
          <p:nvPr/>
        </p:nvPicPr>
        <p:blipFill>
          <a:blip r:embed="rId3" cstate="print"/>
          <a:srcRect/>
          <a:stretch>
            <a:fillRect/>
          </a:stretch>
        </p:blipFill>
        <p:spPr bwMode="auto">
          <a:xfrm>
            <a:off x="6660232" y="1268760"/>
            <a:ext cx="962694" cy="841899"/>
          </a:xfrm>
          <a:prstGeom prst="rect">
            <a:avLst/>
          </a:prstGeom>
          <a:noFill/>
        </p:spPr>
      </p:pic>
      <p:cxnSp>
        <p:nvCxnSpPr>
          <p:cNvPr id="14" name="Connecteur droit 13"/>
          <p:cNvCxnSpPr/>
          <p:nvPr/>
        </p:nvCxnSpPr>
        <p:spPr>
          <a:xfrm rot="16200000" flipH="1">
            <a:off x="5616116" y="4473116"/>
            <a:ext cx="3456384"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16200000" flipH="1">
            <a:off x="-360548" y="4617132"/>
            <a:ext cx="3600400"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1835696" y="3284984"/>
            <a:ext cx="489654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rot="10800000">
            <a:off x="1907704" y="3789040"/>
            <a:ext cx="489654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rot="10800000" flipV="1">
            <a:off x="2123728" y="4653136"/>
            <a:ext cx="453650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p:nvPr/>
        </p:nvCxnSpPr>
        <p:spPr>
          <a:xfrm rot="10800000">
            <a:off x="2123728" y="5877272"/>
            <a:ext cx="468052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p:nvPr/>
        </p:nvCxnSpPr>
        <p:spPr>
          <a:xfrm>
            <a:off x="1979712" y="6381328"/>
            <a:ext cx="47525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flipV="1">
            <a:off x="2195736" y="5301208"/>
            <a:ext cx="453650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Contrôle de flux :</a:t>
            </a:r>
          </a:p>
          <a:p>
            <a:pPr lvl="2"/>
            <a:r>
              <a:rPr lang="fr-FR" dirty="0" smtClean="0"/>
              <a:t>Mécanisme à fenêtre dynamique (coulissante)</a:t>
            </a:r>
          </a:p>
          <a:p>
            <a:pPr lvl="2"/>
            <a:r>
              <a:rPr lang="fr-FR" dirty="0" smtClean="0"/>
              <a:t>Crédit en octets et non en  segments</a:t>
            </a:r>
          </a:p>
          <a:p>
            <a:pPr lvl="2"/>
            <a:r>
              <a:rPr lang="fr-FR" dirty="0" smtClean="0"/>
              <a:t>Réduction de la fenêtre par le récepteur</a:t>
            </a:r>
          </a:p>
          <a:p>
            <a:pPr lvl="2"/>
            <a:r>
              <a:rPr lang="fr-FR" dirty="0" err="1" smtClean="0"/>
              <a:t>Window</a:t>
            </a:r>
            <a:r>
              <a:rPr lang="fr-FR" dirty="0" smtClean="0"/>
              <a:t> = 0        le récepteur ne peut plus recevoir momentanément</a:t>
            </a:r>
          </a:p>
          <a:p>
            <a:pPr lvl="2"/>
            <a:r>
              <a:rPr lang="fr-FR" dirty="0" smtClean="0"/>
              <a:t>Pour maintenir l’état actif de la connexion, l’émetteur envoie périodiquement un octet de données jusqu’à ce que le récepteur débloque la situation en ouvrant la fenêtre</a:t>
            </a:r>
            <a:endParaRPr lang="fr-FR" dirty="0"/>
          </a:p>
        </p:txBody>
      </p:sp>
      <p:sp>
        <p:nvSpPr>
          <p:cNvPr id="4" name="Rectangle à coins arrondis 3"/>
          <p:cNvSpPr/>
          <p:nvPr/>
        </p:nvSpPr>
        <p:spPr>
          <a:xfrm>
            <a:off x="467544" y="188640"/>
            <a:ext cx="597666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
        <p:nvSpPr>
          <p:cNvPr id="5" name="Rectangle 4"/>
          <p:cNvSpPr/>
          <p:nvPr/>
        </p:nvSpPr>
        <p:spPr>
          <a:xfrm>
            <a:off x="467544" y="692696"/>
            <a:ext cx="18002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TCP</a:t>
            </a:r>
            <a:endParaRPr lang="fr-FR" dirty="0"/>
          </a:p>
        </p:txBody>
      </p:sp>
      <p:sp>
        <p:nvSpPr>
          <p:cNvPr id="8" name="Flèche droite 7"/>
          <p:cNvSpPr/>
          <p:nvPr/>
        </p:nvSpPr>
        <p:spPr>
          <a:xfrm>
            <a:off x="3347864" y="3717032"/>
            <a:ext cx="21602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pic>
        <p:nvPicPr>
          <p:cNvPr id="1027" name="Picture 3" descr="C:\Users\malik\Pictures\OSITCPIP.gif"/>
          <p:cNvPicPr>
            <a:picLocks noChangeAspect="1" noChangeArrowheads="1"/>
          </p:cNvPicPr>
          <p:nvPr/>
        </p:nvPicPr>
        <p:blipFill>
          <a:blip r:embed="rId2" cstate="print"/>
          <a:srcRect/>
          <a:stretch>
            <a:fillRect/>
          </a:stretch>
        </p:blipFill>
        <p:spPr bwMode="auto">
          <a:xfrm>
            <a:off x="1259632" y="2420888"/>
            <a:ext cx="6840760" cy="4259920"/>
          </a:xfrm>
          <a:prstGeom prst="rect">
            <a:avLst/>
          </a:prstGeom>
          <a:noFill/>
        </p:spPr>
      </p:pic>
      <p:sp>
        <p:nvSpPr>
          <p:cNvPr id="7" name="Rectangle à coins arrondis 6"/>
          <p:cNvSpPr/>
          <p:nvPr/>
        </p:nvSpPr>
        <p:spPr>
          <a:xfrm>
            <a:off x="827584" y="476672"/>
            <a:ext cx="777686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t>3-	ARCHITECTURE EN COUCHES</a:t>
            </a:r>
            <a:endParaRPr lang="fr-FR" sz="40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291264" cy="5257800"/>
          </a:xfrm>
        </p:spPr>
        <p:txBody>
          <a:bodyPr/>
          <a:lstStyle/>
          <a:p>
            <a:r>
              <a:rPr lang="fr-FR" dirty="0" smtClean="0"/>
              <a:t>Contrôle de flux</a:t>
            </a:r>
          </a:p>
          <a:p>
            <a:endParaRPr lang="fr-FR" dirty="0" smtClean="0"/>
          </a:p>
          <a:p>
            <a:pPr lvl="1">
              <a:buNone/>
            </a:pPr>
            <a:r>
              <a:rPr lang="fr-FR" dirty="0" smtClean="0"/>
              <a:t>  Emetteur				Récepteur</a:t>
            </a:r>
          </a:p>
          <a:p>
            <a:pPr lvl="1">
              <a:buNone/>
            </a:pPr>
            <a:r>
              <a:rPr lang="fr-FR" dirty="0" smtClean="0"/>
              <a:t>					</a:t>
            </a:r>
            <a:r>
              <a:rPr lang="fr-FR" sz="2000" dirty="0" smtClean="0"/>
              <a:t>w = 0</a:t>
            </a:r>
            <a:r>
              <a:rPr lang="fr-FR" dirty="0" smtClean="0"/>
              <a:t>		</a:t>
            </a:r>
            <a:r>
              <a:rPr lang="fr-FR" sz="1400" dirty="0" smtClean="0"/>
              <a:t>signification d’un état de blocage</a:t>
            </a:r>
          </a:p>
          <a:p>
            <a:pPr lvl="1">
              <a:buNone/>
            </a:pPr>
            <a:r>
              <a:rPr lang="fr-FR" sz="1400" dirty="0" smtClean="0"/>
              <a:t>Sollicitation envoi de 1 octet                </a:t>
            </a:r>
            <a:r>
              <a:rPr lang="fr-FR" sz="2000" dirty="0" smtClean="0"/>
              <a:t>1 octet                              </a:t>
            </a:r>
            <a:r>
              <a:rPr lang="fr-FR" sz="1400" dirty="0" smtClean="0"/>
              <a:t>données non prises en compte</a:t>
            </a:r>
          </a:p>
          <a:p>
            <a:pPr lvl="1">
              <a:buNone/>
            </a:pPr>
            <a:endParaRPr lang="fr-FR" sz="1400" dirty="0" smtClean="0"/>
          </a:p>
          <a:p>
            <a:pPr lvl="1">
              <a:buNone/>
            </a:pPr>
            <a:r>
              <a:rPr lang="fr-FR" sz="1400" dirty="0" smtClean="0"/>
              <a:t>					</a:t>
            </a:r>
            <a:r>
              <a:rPr lang="fr-FR" sz="2000" dirty="0" smtClean="0"/>
              <a:t>w = 0</a:t>
            </a:r>
          </a:p>
          <a:p>
            <a:pPr lvl="1">
              <a:buNone/>
            </a:pPr>
            <a:r>
              <a:rPr lang="fr-FR" sz="2000" dirty="0" smtClean="0"/>
              <a:t>Doublement du temps</a:t>
            </a:r>
          </a:p>
          <a:p>
            <a:pPr lvl="1">
              <a:buNone/>
            </a:pPr>
            <a:r>
              <a:rPr lang="fr-FR" sz="2000" dirty="0" smtClean="0"/>
              <a:t> entre sollicitations	        1 octet                            ouverture de la fenêtre</a:t>
            </a:r>
          </a:p>
          <a:p>
            <a:pPr lvl="1">
              <a:buNone/>
            </a:pPr>
            <a:endParaRPr lang="fr-FR" sz="2000" dirty="0" smtClean="0"/>
          </a:p>
          <a:p>
            <a:pPr lvl="1">
              <a:buNone/>
            </a:pPr>
            <a:r>
              <a:rPr lang="fr-FR" sz="2000" dirty="0" smtClean="0"/>
              <a:t>                                                 w = 20</a:t>
            </a:r>
          </a:p>
          <a:p>
            <a:pPr lvl="1">
              <a:buNone/>
            </a:pPr>
            <a:r>
              <a:rPr lang="fr-FR" sz="2000" dirty="0" smtClean="0"/>
              <a:t>Reprise du transfert             20 octets</a:t>
            </a:r>
          </a:p>
          <a:p>
            <a:pPr lvl="1">
              <a:buNone/>
            </a:pPr>
            <a:endParaRPr lang="fr-FR" sz="2000" dirty="0" smtClean="0"/>
          </a:p>
          <a:p>
            <a:pPr lvl="1">
              <a:buNone/>
            </a:pPr>
            <a:endParaRPr lang="fr-FR" dirty="0"/>
          </a:p>
        </p:txBody>
      </p:sp>
      <p:pic>
        <p:nvPicPr>
          <p:cNvPr id="1026" name="Picture 2" descr="C:\Users\malik\Pictures\pc.jpg"/>
          <p:cNvPicPr>
            <a:picLocks noChangeAspect="1" noChangeArrowheads="1"/>
          </p:cNvPicPr>
          <p:nvPr/>
        </p:nvPicPr>
        <p:blipFill>
          <a:blip r:embed="rId2" cstate="print"/>
          <a:srcRect/>
          <a:stretch>
            <a:fillRect/>
          </a:stretch>
        </p:blipFill>
        <p:spPr bwMode="auto">
          <a:xfrm>
            <a:off x="6156176" y="1988840"/>
            <a:ext cx="1060499" cy="927433"/>
          </a:xfrm>
          <a:prstGeom prst="rect">
            <a:avLst/>
          </a:prstGeom>
          <a:noFill/>
        </p:spPr>
      </p:pic>
      <p:pic>
        <p:nvPicPr>
          <p:cNvPr id="1027" name="Picture 3" descr="C:\Users\malik\Pictures\pc.jpg"/>
          <p:cNvPicPr>
            <a:picLocks noChangeAspect="1" noChangeArrowheads="1"/>
          </p:cNvPicPr>
          <p:nvPr/>
        </p:nvPicPr>
        <p:blipFill>
          <a:blip r:embed="rId3" cstate="print"/>
          <a:srcRect/>
          <a:stretch>
            <a:fillRect/>
          </a:stretch>
        </p:blipFill>
        <p:spPr bwMode="auto">
          <a:xfrm>
            <a:off x="1187624" y="2060848"/>
            <a:ext cx="1028494" cy="899443"/>
          </a:xfrm>
          <a:prstGeom prst="rect">
            <a:avLst/>
          </a:prstGeom>
          <a:noFill/>
        </p:spPr>
      </p:pic>
      <p:cxnSp>
        <p:nvCxnSpPr>
          <p:cNvPr id="7" name="Connecteur droit 6"/>
          <p:cNvCxnSpPr/>
          <p:nvPr/>
        </p:nvCxnSpPr>
        <p:spPr>
          <a:xfrm rot="16200000" flipH="1">
            <a:off x="1331640" y="4869160"/>
            <a:ext cx="3528392"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rot="16200000" flipH="1">
            <a:off x="4139952" y="4797152"/>
            <a:ext cx="3672408"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rot="10800000">
            <a:off x="3203848" y="3717032"/>
            <a:ext cx="25922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3275856" y="4077072"/>
            <a:ext cx="24482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rot="10800000">
            <a:off x="3203848" y="4797152"/>
            <a:ext cx="26642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3131840" y="5445224"/>
            <a:ext cx="25922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rot="10800000">
            <a:off x="3203848" y="6165304"/>
            <a:ext cx="26642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a:off x="3275856" y="6669360"/>
            <a:ext cx="25922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à coins arrondis 22"/>
          <p:cNvSpPr/>
          <p:nvPr/>
        </p:nvSpPr>
        <p:spPr>
          <a:xfrm>
            <a:off x="683568" y="404664"/>
            <a:ext cx="612068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
        <p:nvSpPr>
          <p:cNvPr id="24" name="Rectangle 23"/>
          <p:cNvSpPr/>
          <p:nvPr/>
        </p:nvSpPr>
        <p:spPr>
          <a:xfrm>
            <a:off x="755576" y="980728"/>
            <a:ext cx="18722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TCP</a:t>
            </a:r>
            <a:endParaRPr lang="fr-F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363272" cy="5257800"/>
          </a:xfrm>
        </p:spPr>
        <p:txBody>
          <a:bodyPr>
            <a:normAutofit fontScale="92500"/>
          </a:bodyPr>
          <a:lstStyle/>
          <a:p>
            <a:r>
              <a:rPr lang="fr-FR" dirty="0" smtClean="0"/>
              <a:t>Contrôle de congestion:</a:t>
            </a:r>
          </a:p>
          <a:p>
            <a:pPr lvl="2"/>
            <a:r>
              <a:rPr lang="fr-FR" dirty="0" smtClean="0"/>
              <a:t>En cas de congestion, les ACK sont retardés et les données retransmises, ce qui contribue à renforcer la congestion. Pour y remédier, à chaque segment perdu, le TCP émetteur réduit  ses émissions par réduction dichotomique de la fenêtre d’émission et augmente la valeur du </a:t>
            </a:r>
            <a:r>
              <a:rPr lang="fr-FR" dirty="0" err="1" smtClean="0"/>
              <a:t>timer</a:t>
            </a:r>
            <a:r>
              <a:rPr lang="fr-FR" dirty="0" smtClean="0"/>
              <a:t> de retransmission</a:t>
            </a:r>
          </a:p>
          <a:p>
            <a:r>
              <a:rPr lang="fr-FR" dirty="0" err="1" smtClean="0"/>
              <a:t>Bufferisation</a:t>
            </a:r>
            <a:r>
              <a:rPr lang="fr-FR" dirty="0" smtClean="0"/>
              <a:t> des données:</a:t>
            </a:r>
          </a:p>
          <a:p>
            <a:pPr lvl="2"/>
            <a:r>
              <a:rPr lang="fr-FR" dirty="0" smtClean="0"/>
              <a:t>Pour optimiser la transmission, TCP attend, avant de transmettre des données, que le buffer d’émission soit plein (réduction des </a:t>
            </a:r>
            <a:r>
              <a:rPr lang="fr-FR" dirty="0" err="1" smtClean="0"/>
              <a:t>overhead</a:t>
            </a:r>
            <a:r>
              <a:rPr lang="fr-FR" dirty="0" smtClean="0"/>
              <a:t>, des entêtes), c’est la technique de groupage ou </a:t>
            </a:r>
            <a:r>
              <a:rPr lang="fr-FR" dirty="0" err="1" smtClean="0"/>
              <a:t>clumping</a:t>
            </a:r>
            <a:r>
              <a:rPr lang="fr-FR" dirty="0" smtClean="0"/>
              <a:t>. Certaines applications peuvent exiger la transmission immédiate, le positionnement du bit PSH oblige TCP à transmettre immédiatement les données.</a:t>
            </a:r>
            <a:endParaRPr lang="fr-FR" dirty="0"/>
          </a:p>
        </p:txBody>
      </p:sp>
      <p:sp>
        <p:nvSpPr>
          <p:cNvPr id="11" name="Rectangle à coins arrondis 10"/>
          <p:cNvSpPr/>
          <p:nvPr/>
        </p:nvSpPr>
        <p:spPr>
          <a:xfrm>
            <a:off x="611560" y="332656"/>
            <a:ext cx="576064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
        <p:nvSpPr>
          <p:cNvPr id="12" name="Rectangle 11"/>
          <p:cNvSpPr/>
          <p:nvPr/>
        </p:nvSpPr>
        <p:spPr>
          <a:xfrm>
            <a:off x="683568" y="1052736"/>
            <a:ext cx="208823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TCP</a:t>
            </a:r>
            <a:endParaRPr lang="fr-FR"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363272" cy="5257800"/>
          </a:xfrm>
        </p:spPr>
        <p:txBody>
          <a:bodyPr>
            <a:normAutofit fontScale="92500" lnSpcReduction="10000"/>
          </a:bodyPr>
          <a:lstStyle/>
          <a:p>
            <a:endParaRPr lang="fr-FR" dirty="0" smtClean="0"/>
          </a:p>
          <a:p>
            <a:r>
              <a:rPr lang="fr-FR" dirty="0" smtClean="0"/>
              <a:t>UDP: User </a:t>
            </a:r>
            <a:r>
              <a:rPr lang="fr-FR" dirty="0" err="1" smtClean="0"/>
              <a:t>Datagram</a:t>
            </a:r>
            <a:r>
              <a:rPr lang="fr-FR" dirty="0" smtClean="0"/>
              <a:t> Protocol</a:t>
            </a:r>
          </a:p>
          <a:p>
            <a:pPr lvl="2"/>
            <a:r>
              <a:rPr lang="fr-FR" dirty="0" smtClean="0"/>
              <a:t>Mettre en relation des applications sur la base des numéros de ports d’une manière simple et rapide</a:t>
            </a:r>
          </a:p>
          <a:p>
            <a:pPr lvl="2"/>
            <a:r>
              <a:rPr lang="fr-FR" dirty="0" smtClean="0"/>
              <a:t>Mode transport allégé</a:t>
            </a:r>
          </a:p>
          <a:p>
            <a:pPr lvl="2"/>
            <a:r>
              <a:rPr lang="fr-FR" dirty="0" smtClean="0"/>
              <a:t>Orienté  sans connexion (</a:t>
            </a:r>
            <a:r>
              <a:rPr lang="fr-FR" dirty="0" err="1" smtClean="0"/>
              <a:t>connectionless</a:t>
            </a:r>
            <a:r>
              <a:rPr lang="fr-FR" dirty="0" smtClean="0"/>
              <a:t>)</a:t>
            </a:r>
          </a:p>
          <a:p>
            <a:pPr lvl="2"/>
            <a:r>
              <a:rPr lang="fr-FR" dirty="0" smtClean="0"/>
              <a:t>datagrammes UDP</a:t>
            </a:r>
          </a:p>
          <a:p>
            <a:pPr lvl="2"/>
            <a:r>
              <a:rPr lang="fr-FR" dirty="0" smtClean="0"/>
              <a:t>Ni </a:t>
            </a:r>
            <a:r>
              <a:rPr lang="fr-FR" dirty="0" err="1" smtClean="0"/>
              <a:t>séquencement</a:t>
            </a:r>
            <a:endParaRPr lang="fr-FR" dirty="0" smtClean="0"/>
          </a:p>
          <a:p>
            <a:pPr lvl="2"/>
            <a:r>
              <a:rPr lang="fr-FR" dirty="0" smtClean="0"/>
              <a:t>Ni </a:t>
            </a:r>
            <a:r>
              <a:rPr lang="fr-FR" dirty="0" err="1" smtClean="0"/>
              <a:t>ack</a:t>
            </a:r>
            <a:endParaRPr lang="fr-FR" dirty="0" smtClean="0"/>
          </a:p>
          <a:p>
            <a:pPr lvl="2"/>
            <a:r>
              <a:rPr lang="fr-FR" dirty="0" smtClean="0"/>
              <a:t> Ni contrôle de flux</a:t>
            </a:r>
          </a:p>
          <a:p>
            <a:pPr lvl="2"/>
            <a:r>
              <a:rPr lang="fr-FR" dirty="0" smtClean="0"/>
              <a:t>Les datagrammes  échangés peuvent être:</a:t>
            </a:r>
          </a:p>
          <a:p>
            <a:pPr lvl="5"/>
            <a:r>
              <a:rPr lang="fr-FR" dirty="0" smtClean="0"/>
              <a:t>Perdus</a:t>
            </a:r>
          </a:p>
          <a:p>
            <a:pPr lvl="5"/>
            <a:r>
              <a:rPr lang="fr-FR" dirty="0" smtClean="0"/>
              <a:t>Dupliqués</a:t>
            </a:r>
          </a:p>
          <a:p>
            <a:pPr lvl="5"/>
            <a:r>
              <a:rPr lang="fr-FR" dirty="0" smtClean="0"/>
              <a:t>Remis hors séquence</a:t>
            </a:r>
          </a:p>
        </p:txBody>
      </p:sp>
      <p:sp>
        <p:nvSpPr>
          <p:cNvPr id="4" name="Rectangle à coins arrondis 3"/>
          <p:cNvSpPr/>
          <p:nvPr/>
        </p:nvSpPr>
        <p:spPr>
          <a:xfrm>
            <a:off x="539552" y="1052736"/>
            <a:ext cx="187220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UDP</a:t>
            </a:r>
            <a:endParaRPr lang="fr-FR" dirty="0"/>
          </a:p>
        </p:txBody>
      </p:sp>
      <p:sp>
        <p:nvSpPr>
          <p:cNvPr id="5" name="Rectangle à coins arrondis 4"/>
          <p:cNvSpPr/>
          <p:nvPr/>
        </p:nvSpPr>
        <p:spPr>
          <a:xfrm>
            <a:off x="1979712" y="260648"/>
            <a:ext cx="568863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fontScale="92500"/>
          </a:bodyPr>
          <a:lstStyle/>
          <a:p>
            <a:r>
              <a:rPr lang="fr-FR" dirty="0" smtClean="0"/>
              <a:t>Usage:</a:t>
            </a:r>
          </a:p>
          <a:p>
            <a:pPr lvl="2"/>
            <a:r>
              <a:rPr lang="fr-FR" dirty="0" smtClean="0"/>
              <a:t>Débit important</a:t>
            </a:r>
          </a:p>
          <a:p>
            <a:pPr marL="1371600" lvl="2" indent="-457200"/>
            <a:r>
              <a:rPr lang="fr-FR" dirty="0" smtClean="0"/>
              <a:t>Fiabilité moindre</a:t>
            </a:r>
          </a:p>
          <a:p>
            <a:pPr lvl="2"/>
            <a:r>
              <a:rPr lang="fr-FR" dirty="0" err="1" smtClean="0"/>
              <a:t>Séquencement</a:t>
            </a:r>
            <a:r>
              <a:rPr lang="fr-FR" dirty="0" smtClean="0"/>
              <a:t>, contrôle de flux, acquittement assurés éventuellement par l’application</a:t>
            </a:r>
          </a:p>
          <a:p>
            <a:pPr lvl="2"/>
            <a:r>
              <a:rPr lang="fr-FR" dirty="0" smtClean="0"/>
              <a:t>Applications acceptant:</a:t>
            </a:r>
          </a:p>
          <a:p>
            <a:pPr lvl="5"/>
            <a:r>
              <a:rPr lang="fr-FR" dirty="0" smtClean="0"/>
              <a:t> une fiabilité moindre</a:t>
            </a:r>
          </a:p>
          <a:p>
            <a:pPr lvl="5"/>
            <a:r>
              <a:rPr lang="fr-FR" dirty="0" smtClean="0"/>
              <a:t> un taux de perte non nul</a:t>
            </a:r>
          </a:p>
          <a:p>
            <a:pPr lvl="5"/>
            <a:r>
              <a:rPr lang="fr-FR" dirty="0" smtClean="0"/>
              <a:t> un temps de traitement optimisé </a:t>
            </a:r>
          </a:p>
          <a:p>
            <a:pPr lvl="2"/>
            <a:r>
              <a:rPr lang="fr-FR" dirty="0" smtClean="0"/>
              <a:t>applications temps réel ( VOIP: Voice Over IP)</a:t>
            </a:r>
          </a:p>
          <a:p>
            <a:pPr lvl="2"/>
            <a:r>
              <a:rPr lang="fr-FR" dirty="0" smtClean="0"/>
              <a:t>applications ayant peut de données à envoyer (DNS, SNMP)</a:t>
            </a:r>
          </a:p>
          <a:p>
            <a:endParaRPr lang="fr-FR" dirty="0"/>
          </a:p>
        </p:txBody>
      </p:sp>
      <p:sp>
        <p:nvSpPr>
          <p:cNvPr id="4" name="Rectangle 3"/>
          <p:cNvSpPr/>
          <p:nvPr/>
        </p:nvSpPr>
        <p:spPr>
          <a:xfrm>
            <a:off x="467544" y="1124744"/>
            <a:ext cx="28083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t>Le protocole UDP</a:t>
            </a:r>
            <a:endParaRPr lang="fr-FR" sz="2800" dirty="0"/>
          </a:p>
        </p:txBody>
      </p:sp>
      <p:sp>
        <p:nvSpPr>
          <p:cNvPr id="5" name="Rectangle à coins arrondis 4"/>
          <p:cNvSpPr/>
          <p:nvPr/>
        </p:nvSpPr>
        <p:spPr>
          <a:xfrm>
            <a:off x="2051720" y="332656"/>
            <a:ext cx="58326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67544" y="1412776"/>
            <a:ext cx="8435280" cy="5257800"/>
          </a:xfrm>
        </p:spPr>
        <p:txBody>
          <a:bodyPr>
            <a:normAutofit fontScale="92500" lnSpcReduction="20000"/>
          </a:bodyPr>
          <a:lstStyle/>
          <a:p>
            <a:r>
              <a:rPr lang="fr-FR" dirty="0" smtClean="0"/>
              <a:t>Structure de l’entête UDP:</a:t>
            </a:r>
          </a:p>
          <a:p>
            <a:endParaRPr lang="fr-FR" dirty="0" smtClean="0"/>
          </a:p>
          <a:p>
            <a:endParaRPr lang="fr-FR" dirty="0" smtClean="0"/>
          </a:p>
          <a:p>
            <a:endParaRPr lang="fr-FR" dirty="0" smtClean="0"/>
          </a:p>
          <a:p>
            <a:endParaRPr lang="fr-FR" dirty="0" smtClean="0"/>
          </a:p>
          <a:p>
            <a:r>
              <a:rPr lang="fr-FR" dirty="0" smtClean="0"/>
              <a:t>Longueur: </a:t>
            </a:r>
          </a:p>
          <a:p>
            <a:pPr lvl="2"/>
            <a:r>
              <a:rPr lang="fr-FR" dirty="0" smtClean="0"/>
              <a:t>longueur totale du datagramme en octets</a:t>
            </a:r>
          </a:p>
          <a:p>
            <a:pPr lvl="2"/>
            <a:r>
              <a:rPr lang="fr-FR" dirty="0" smtClean="0"/>
              <a:t>En théorie le datagramme peut atteindre 65535 octets</a:t>
            </a:r>
          </a:p>
          <a:p>
            <a:pPr lvl="2"/>
            <a:r>
              <a:rPr lang="fr-FR" dirty="0" smtClean="0"/>
              <a:t>En </a:t>
            </a:r>
            <a:r>
              <a:rPr lang="fr-FR" dirty="0" err="1" smtClean="0"/>
              <a:t>ethernet</a:t>
            </a:r>
            <a:r>
              <a:rPr lang="fr-FR" dirty="0" smtClean="0"/>
              <a:t>, avec une MTU de 1500, le datagramme fera au maximum 1480 octets, c’est IP qui fragmente les données</a:t>
            </a:r>
          </a:p>
          <a:p>
            <a:pPr lvl="2"/>
            <a:r>
              <a:rPr lang="fr-FR" dirty="0" smtClean="0"/>
              <a:t>Contrôle:</a:t>
            </a:r>
          </a:p>
          <a:p>
            <a:pPr lvl="5"/>
            <a:r>
              <a:rPr lang="fr-FR" dirty="0" smtClean="0"/>
              <a:t> optionnel, calculé sur l’ensemble du datagramme selon l’algorithme du complément à 1</a:t>
            </a:r>
          </a:p>
          <a:p>
            <a:endParaRPr lang="fr-FR" dirty="0"/>
          </a:p>
        </p:txBody>
      </p:sp>
      <p:sp>
        <p:nvSpPr>
          <p:cNvPr id="4" name="Rectangle à coins arrondis 3"/>
          <p:cNvSpPr/>
          <p:nvPr/>
        </p:nvSpPr>
        <p:spPr>
          <a:xfrm>
            <a:off x="1547664" y="188640"/>
            <a:ext cx="590465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 DESCRIPTION DES PROTOCOLES DE NIVEAU TRANSPORT</a:t>
            </a:r>
            <a:endParaRPr lang="fr-FR" dirty="0"/>
          </a:p>
        </p:txBody>
      </p:sp>
      <p:sp>
        <p:nvSpPr>
          <p:cNvPr id="6" name="Rectangle 5"/>
          <p:cNvSpPr/>
          <p:nvPr/>
        </p:nvSpPr>
        <p:spPr>
          <a:xfrm>
            <a:off x="467544" y="908720"/>
            <a:ext cx="18722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protocole UDP</a:t>
            </a:r>
            <a:endParaRPr lang="fr-FR" dirty="0"/>
          </a:p>
        </p:txBody>
      </p:sp>
      <p:sp>
        <p:nvSpPr>
          <p:cNvPr id="7" name="Rectangle 6"/>
          <p:cNvSpPr/>
          <p:nvPr/>
        </p:nvSpPr>
        <p:spPr>
          <a:xfrm>
            <a:off x="1835696" y="1916832"/>
            <a:ext cx="194421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Port source</a:t>
            </a:r>
          </a:p>
          <a:p>
            <a:pPr algn="ctr"/>
            <a:r>
              <a:rPr lang="fr-FR" dirty="0" smtClean="0"/>
              <a:t>(16 bits)</a:t>
            </a:r>
            <a:endParaRPr lang="fr-FR" dirty="0"/>
          </a:p>
        </p:txBody>
      </p:sp>
      <p:sp>
        <p:nvSpPr>
          <p:cNvPr id="8" name="Rectangle 7"/>
          <p:cNvSpPr/>
          <p:nvPr/>
        </p:nvSpPr>
        <p:spPr>
          <a:xfrm>
            <a:off x="3779912" y="1916832"/>
            <a:ext cx="18722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Port destination</a:t>
            </a:r>
          </a:p>
          <a:p>
            <a:pPr algn="ctr"/>
            <a:r>
              <a:rPr lang="fr-FR" dirty="0" smtClean="0"/>
              <a:t>16 bits</a:t>
            </a:r>
            <a:endParaRPr lang="fr-FR" dirty="0"/>
          </a:p>
        </p:txBody>
      </p:sp>
      <p:sp>
        <p:nvSpPr>
          <p:cNvPr id="9" name="Rectangle 8"/>
          <p:cNvSpPr/>
          <p:nvPr/>
        </p:nvSpPr>
        <p:spPr>
          <a:xfrm>
            <a:off x="1835696" y="2492896"/>
            <a:ext cx="194421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Longueur</a:t>
            </a:r>
          </a:p>
          <a:p>
            <a:pPr algn="ctr"/>
            <a:r>
              <a:rPr lang="fr-FR" dirty="0" smtClean="0"/>
              <a:t>16 bits</a:t>
            </a:r>
            <a:endParaRPr lang="fr-FR" dirty="0"/>
          </a:p>
        </p:txBody>
      </p:sp>
      <p:sp>
        <p:nvSpPr>
          <p:cNvPr id="10" name="Rectangle 9"/>
          <p:cNvSpPr/>
          <p:nvPr/>
        </p:nvSpPr>
        <p:spPr>
          <a:xfrm>
            <a:off x="3779912" y="2492896"/>
            <a:ext cx="18722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Contrôle</a:t>
            </a:r>
          </a:p>
          <a:p>
            <a:pPr algn="ctr"/>
            <a:r>
              <a:rPr lang="fr-FR" dirty="0" smtClean="0"/>
              <a:t>16 bits</a:t>
            </a:r>
            <a:endParaRPr lang="fr-FR" dirty="0"/>
          </a:p>
        </p:txBody>
      </p:sp>
      <p:sp>
        <p:nvSpPr>
          <p:cNvPr id="11" name="Rectangle 10"/>
          <p:cNvSpPr/>
          <p:nvPr/>
        </p:nvSpPr>
        <p:spPr>
          <a:xfrm>
            <a:off x="1835696" y="3068960"/>
            <a:ext cx="381642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données</a:t>
            </a:r>
            <a:endParaRPr lang="fr-FR"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363272" cy="5257800"/>
          </a:xfrm>
        </p:spPr>
        <p:txBody>
          <a:bodyPr>
            <a:normAutofit lnSpcReduction="10000"/>
          </a:bodyPr>
          <a:lstStyle/>
          <a:p>
            <a:r>
              <a:rPr lang="fr-FR" dirty="0" smtClean="0"/>
              <a:t>Exercice 1:</a:t>
            </a:r>
          </a:p>
          <a:p>
            <a:pPr lvl="2"/>
            <a:r>
              <a:rPr lang="fr-FR" dirty="0" smtClean="0"/>
              <a:t>Parmi les mécanisme suivants :</a:t>
            </a:r>
          </a:p>
          <a:p>
            <a:pPr lvl="5"/>
            <a:r>
              <a:rPr lang="fr-FR" dirty="0" smtClean="0"/>
              <a:t>1- contrôle d’accès au support</a:t>
            </a:r>
          </a:p>
          <a:p>
            <a:pPr lvl="5"/>
            <a:r>
              <a:rPr lang="fr-FR" dirty="0" smtClean="0"/>
              <a:t>2- contrôle de flux</a:t>
            </a:r>
          </a:p>
          <a:p>
            <a:pPr lvl="5"/>
            <a:r>
              <a:rPr lang="fr-FR" dirty="0" smtClean="0"/>
              <a:t>3- reprise sur erreur</a:t>
            </a:r>
          </a:p>
          <a:p>
            <a:pPr lvl="5"/>
            <a:r>
              <a:rPr lang="fr-FR" dirty="0" smtClean="0"/>
              <a:t>4- gestion de la fenêtre d’anticipation</a:t>
            </a:r>
          </a:p>
          <a:p>
            <a:pPr lvl="5"/>
            <a:r>
              <a:rPr lang="fr-FR" dirty="0" smtClean="0"/>
              <a:t>5- gestion du multiplexage</a:t>
            </a:r>
          </a:p>
          <a:p>
            <a:pPr lvl="5"/>
            <a:r>
              <a:rPr lang="fr-FR" dirty="0" smtClean="0"/>
              <a:t>6- routage des paquets</a:t>
            </a:r>
          </a:p>
          <a:p>
            <a:pPr lvl="5"/>
            <a:r>
              <a:rPr lang="fr-FR" dirty="0" smtClean="0"/>
              <a:t>7- filtrage des adresses MAC</a:t>
            </a:r>
          </a:p>
          <a:p>
            <a:pPr lvl="5"/>
            <a:r>
              <a:rPr lang="fr-FR" dirty="0" smtClean="0"/>
              <a:t>8- transport de paquets ICMP</a:t>
            </a:r>
          </a:p>
          <a:p>
            <a:pPr lvl="2"/>
            <a:r>
              <a:rPr lang="fr-FR" dirty="0" smtClean="0"/>
              <a:t>Quels sont ceux mis en œuvre par:</a:t>
            </a:r>
          </a:p>
          <a:p>
            <a:pPr lvl="5"/>
            <a:r>
              <a:rPr lang="fr-FR" dirty="0" smtClean="0"/>
              <a:t>IPv4</a:t>
            </a:r>
          </a:p>
          <a:p>
            <a:pPr lvl="5"/>
            <a:r>
              <a:rPr lang="fr-FR" dirty="0" smtClean="0"/>
              <a:t>TCP</a:t>
            </a:r>
          </a:p>
          <a:p>
            <a:pPr lvl="5"/>
            <a:r>
              <a:rPr lang="fr-FR" dirty="0" smtClean="0"/>
              <a:t>UDP</a:t>
            </a:r>
            <a:endParaRPr lang="fr-FR" dirty="0"/>
          </a:p>
        </p:txBody>
      </p:sp>
      <p:sp>
        <p:nvSpPr>
          <p:cNvPr id="4" name="Rectangle à coins arrondis 3"/>
          <p:cNvSpPr/>
          <p:nvPr/>
        </p:nvSpPr>
        <p:spPr>
          <a:xfrm>
            <a:off x="2699792" y="476672"/>
            <a:ext cx="208823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Exercices</a:t>
            </a:r>
            <a:endParaRPr lang="fr-FR" sz="32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363272" cy="5257800"/>
          </a:xfrm>
        </p:spPr>
        <p:txBody>
          <a:bodyPr>
            <a:normAutofit fontScale="85000" lnSpcReduction="20000"/>
          </a:bodyPr>
          <a:lstStyle/>
          <a:p>
            <a:r>
              <a:rPr lang="fr-FR" dirty="0" smtClean="0"/>
              <a:t>Exercice 2:</a:t>
            </a:r>
          </a:p>
          <a:p>
            <a:pPr lvl="2"/>
            <a:r>
              <a:rPr lang="fr-FR" dirty="0" smtClean="0"/>
              <a:t>Quels sont les services complémentaires fournis par:</a:t>
            </a:r>
          </a:p>
          <a:p>
            <a:pPr lvl="5"/>
            <a:r>
              <a:rPr lang="fr-FR" dirty="0" smtClean="0"/>
              <a:t>UDP par rapport à IP?</a:t>
            </a:r>
          </a:p>
          <a:p>
            <a:pPr lvl="5"/>
            <a:r>
              <a:rPr lang="fr-FR" dirty="0" smtClean="0"/>
              <a:t>TCP par rapport à IP?</a:t>
            </a:r>
          </a:p>
          <a:p>
            <a:r>
              <a:rPr lang="fr-FR" dirty="0" smtClean="0"/>
              <a:t>Exercice 3:</a:t>
            </a:r>
          </a:p>
          <a:p>
            <a:pPr lvl="2"/>
            <a:r>
              <a:rPr lang="fr-FR" dirty="0" smtClean="0"/>
              <a:t>Au niveau d’un récepteur, quel est le protocole qui:</a:t>
            </a:r>
          </a:p>
          <a:p>
            <a:pPr lvl="5"/>
            <a:r>
              <a:rPr lang="fr-FR" dirty="0" smtClean="0"/>
              <a:t>Détecte la non réception </a:t>
            </a:r>
          </a:p>
          <a:p>
            <a:pPr lvl="7"/>
            <a:r>
              <a:rPr lang="fr-FR" dirty="0" smtClean="0"/>
              <a:t>D’un paquet</a:t>
            </a:r>
          </a:p>
          <a:p>
            <a:pPr lvl="7"/>
            <a:r>
              <a:rPr lang="fr-FR" dirty="0" smtClean="0"/>
              <a:t>D’un fragment</a:t>
            </a:r>
          </a:p>
          <a:p>
            <a:pPr lvl="5"/>
            <a:r>
              <a:rPr lang="fr-FR" dirty="0" smtClean="0"/>
              <a:t>Demande la retransmission</a:t>
            </a:r>
          </a:p>
          <a:p>
            <a:pPr lvl="7"/>
            <a:r>
              <a:rPr lang="fr-FR" dirty="0" smtClean="0"/>
              <a:t>D’un paquet</a:t>
            </a:r>
          </a:p>
          <a:p>
            <a:pPr lvl="7"/>
            <a:r>
              <a:rPr lang="fr-FR" dirty="0" smtClean="0"/>
              <a:t>D’un fragment</a:t>
            </a:r>
          </a:p>
          <a:p>
            <a:r>
              <a:rPr lang="fr-FR" dirty="0" smtClean="0"/>
              <a:t>Exercice 4:</a:t>
            </a:r>
          </a:p>
          <a:p>
            <a:pPr lvl="2"/>
            <a:r>
              <a:rPr lang="fr-FR" dirty="0" smtClean="0"/>
              <a:t>Sur un même réseau, une station A doit connaître l’adresse MAC de la station B dont elle connaît l’adresse IP pour communiquer avec elle; </a:t>
            </a:r>
          </a:p>
          <a:p>
            <a:pPr lvl="2"/>
            <a:r>
              <a:rPr lang="fr-FR" dirty="0" smtClean="0"/>
              <a:t>Comment procède –</a:t>
            </a:r>
            <a:r>
              <a:rPr lang="fr-FR" dirty="0" err="1" smtClean="0"/>
              <a:t>t-elle</a:t>
            </a:r>
            <a:r>
              <a:rPr lang="fr-FR" dirty="0" smtClean="0"/>
              <a:t>?</a:t>
            </a:r>
          </a:p>
        </p:txBody>
      </p:sp>
      <p:sp>
        <p:nvSpPr>
          <p:cNvPr id="4" name="Rectangle à coins arrondis 3"/>
          <p:cNvSpPr/>
          <p:nvPr/>
        </p:nvSpPr>
        <p:spPr>
          <a:xfrm>
            <a:off x="3347864" y="404664"/>
            <a:ext cx="208823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Exercices</a:t>
            </a:r>
            <a:endParaRPr lang="fr-FR" sz="32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507288" cy="5257800"/>
          </a:xfrm>
        </p:spPr>
        <p:txBody>
          <a:bodyPr>
            <a:normAutofit fontScale="92500" lnSpcReduction="20000"/>
          </a:bodyPr>
          <a:lstStyle/>
          <a:p>
            <a:r>
              <a:rPr lang="fr-FR" dirty="0" smtClean="0"/>
              <a:t>Exercice 5:</a:t>
            </a:r>
          </a:p>
          <a:p>
            <a:pPr lvl="2"/>
            <a:r>
              <a:rPr lang="fr-FR" dirty="0" smtClean="0"/>
              <a:t>Pour quelles raisons un administrateur décide de segmenter son réseau en plusieurs sous-réseaux?</a:t>
            </a:r>
          </a:p>
          <a:p>
            <a:r>
              <a:rPr lang="fr-FR" dirty="0" smtClean="0"/>
              <a:t>Exercice 6:</a:t>
            </a:r>
          </a:p>
          <a:p>
            <a:pPr lvl="2"/>
            <a:r>
              <a:rPr lang="fr-FR" dirty="0" smtClean="0"/>
              <a:t>Comment sont traitées les entêtes IPv4  si l’émetteur et le récepteur sont:</a:t>
            </a:r>
          </a:p>
          <a:p>
            <a:pPr lvl="5"/>
            <a:r>
              <a:rPr lang="fr-FR" dirty="0" smtClean="0"/>
              <a:t>sur le même sous-réseau?</a:t>
            </a:r>
          </a:p>
          <a:p>
            <a:pPr lvl="5"/>
            <a:r>
              <a:rPr lang="fr-FR" dirty="0" smtClean="0"/>
              <a:t>Sur deux réseaux distincts?</a:t>
            </a:r>
          </a:p>
          <a:p>
            <a:r>
              <a:rPr lang="fr-FR" dirty="0" smtClean="0"/>
              <a:t>Exercice 7:</a:t>
            </a:r>
          </a:p>
          <a:p>
            <a:pPr lvl="2"/>
            <a:r>
              <a:rPr lang="fr-FR" dirty="0" smtClean="0"/>
              <a:t>Quelle est l’intérêt des adresses sans classe (CIDR)?</a:t>
            </a:r>
          </a:p>
          <a:p>
            <a:r>
              <a:rPr lang="fr-FR" dirty="0" smtClean="0"/>
              <a:t>exercice 8:</a:t>
            </a:r>
          </a:p>
          <a:p>
            <a:pPr lvl="2"/>
            <a:r>
              <a:rPr lang="fr-FR" dirty="0" smtClean="0"/>
              <a:t>De quelles informations dispose-t-on pour déduire qu’un datagramme contient un fragment?</a:t>
            </a:r>
          </a:p>
          <a:p>
            <a:pPr lvl="2"/>
            <a:r>
              <a:rPr lang="fr-FR" dirty="0" smtClean="0"/>
              <a:t>Une passerelle peut-elle confondre deux fragments qui ont les mêmes  adresses et le même numéro de fragment?</a:t>
            </a:r>
          </a:p>
          <a:p>
            <a:pPr lvl="3"/>
            <a:endParaRPr lang="fr-FR" dirty="0"/>
          </a:p>
        </p:txBody>
      </p:sp>
      <p:sp>
        <p:nvSpPr>
          <p:cNvPr id="4" name="Rectangle à coins arrondis 3"/>
          <p:cNvSpPr/>
          <p:nvPr/>
        </p:nvSpPr>
        <p:spPr>
          <a:xfrm>
            <a:off x="3131840" y="476672"/>
            <a:ext cx="223224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Exercices</a:t>
            </a:r>
            <a:endParaRPr lang="fr-FR" sz="32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363272" cy="5257800"/>
          </a:xfrm>
        </p:spPr>
        <p:txBody>
          <a:bodyPr>
            <a:normAutofit fontScale="92500" lnSpcReduction="20000"/>
          </a:bodyPr>
          <a:lstStyle/>
          <a:p>
            <a:r>
              <a:rPr lang="fr-FR" dirty="0" smtClean="0"/>
              <a:t>Exercice 9:</a:t>
            </a:r>
          </a:p>
          <a:p>
            <a:pPr lvl="2"/>
            <a:r>
              <a:rPr lang="fr-FR" dirty="0" smtClean="0"/>
              <a:t>Dans le cas d’un hôte présentant l’adresse IP 172.32.65.13 et un masque de sous-réseau par défaut, à quel réseau ci-dessous l’hôte appartient-il?</a:t>
            </a:r>
          </a:p>
          <a:p>
            <a:pPr lvl="5"/>
            <a:r>
              <a:rPr lang="fr-FR" dirty="0" smtClean="0"/>
              <a:t>172.32.65.0	 	172.32.65.32	</a:t>
            </a:r>
          </a:p>
          <a:p>
            <a:pPr lvl="5"/>
            <a:r>
              <a:rPr lang="fr-FR" dirty="0" smtClean="0"/>
              <a:t>172.32.0.0   		172.32.255.255</a:t>
            </a:r>
          </a:p>
          <a:p>
            <a:r>
              <a:rPr lang="fr-FR" dirty="0" smtClean="0"/>
              <a:t>Exercice 10:</a:t>
            </a:r>
          </a:p>
          <a:p>
            <a:pPr lvl="2"/>
            <a:r>
              <a:rPr lang="fr-FR" dirty="0" smtClean="0"/>
              <a:t>Soient l’adresse IP 192.100.10.70 et le masque de sous-réseau 255.255.255.240, donnez:</a:t>
            </a:r>
          </a:p>
          <a:p>
            <a:pPr lvl="5"/>
            <a:r>
              <a:rPr lang="fr-FR" dirty="0" smtClean="0"/>
              <a:t>Le </a:t>
            </a:r>
            <a:r>
              <a:rPr lang="fr-FR" dirty="0" err="1" smtClean="0"/>
              <a:t>netid</a:t>
            </a:r>
            <a:r>
              <a:rPr lang="fr-FR" dirty="0" smtClean="0"/>
              <a:t> et l’adresse IP du réseau</a:t>
            </a:r>
          </a:p>
          <a:p>
            <a:pPr lvl="5"/>
            <a:r>
              <a:rPr lang="fr-FR" dirty="0" smtClean="0"/>
              <a:t>Le </a:t>
            </a:r>
            <a:r>
              <a:rPr lang="fr-FR" dirty="0" err="1" smtClean="0"/>
              <a:t>hostid</a:t>
            </a:r>
            <a:r>
              <a:rPr lang="fr-FR" dirty="0" smtClean="0"/>
              <a:t> et l’adresse IP de la machine</a:t>
            </a:r>
          </a:p>
          <a:p>
            <a:pPr lvl="5"/>
            <a:r>
              <a:rPr lang="fr-FR" dirty="0" smtClean="0"/>
              <a:t>Le nombre maxi possible de sous-réseaux</a:t>
            </a:r>
          </a:p>
          <a:p>
            <a:pPr lvl="5"/>
            <a:r>
              <a:rPr lang="fr-FR" dirty="0" smtClean="0"/>
              <a:t>Le nombre maxi possible de stations par sous-réseau</a:t>
            </a:r>
          </a:p>
          <a:p>
            <a:pPr lvl="5"/>
            <a:r>
              <a:rPr lang="fr-FR" dirty="0" smtClean="0"/>
              <a:t>L’adresse de </a:t>
            </a:r>
            <a:r>
              <a:rPr lang="fr-FR" dirty="0" err="1" smtClean="0"/>
              <a:t>broadcast</a:t>
            </a:r>
            <a:r>
              <a:rPr lang="fr-FR" dirty="0" smtClean="0"/>
              <a:t> sur le sous-réseau 128</a:t>
            </a:r>
          </a:p>
          <a:p>
            <a:pPr lvl="5"/>
            <a:r>
              <a:rPr lang="fr-FR" dirty="0" smtClean="0"/>
              <a:t>Les adresses IP des machines du sous-réseau 128 vont de quelle adresse à quelle adresse?</a:t>
            </a:r>
          </a:p>
          <a:p>
            <a:pPr lvl="5"/>
            <a:endParaRPr lang="fr-FR" dirty="0" smtClean="0"/>
          </a:p>
          <a:p>
            <a:pPr lvl="2"/>
            <a:endParaRPr lang="fr-FR" dirty="0" smtClean="0"/>
          </a:p>
          <a:p>
            <a:endParaRPr lang="fr-FR" dirty="0"/>
          </a:p>
        </p:txBody>
      </p:sp>
      <p:sp>
        <p:nvSpPr>
          <p:cNvPr id="4" name="Rectangle à coins arrondis 3"/>
          <p:cNvSpPr/>
          <p:nvPr/>
        </p:nvSpPr>
        <p:spPr>
          <a:xfrm>
            <a:off x="2843808" y="404664"/>
            <a:ext cx="208823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Exercices</a:t>
            </a:r>
            <a:endParaRPr lang="fr-FR" sz="32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363272" cy="5069160"/>
          </a:xfrm>
        </p:spPr>
        <p:txBody>
          <a:bodyPr>
            <a:normAutofit fontScale="92500"/>
          </a:bodyPr>
          <a:lstStyle/>
          <a:p>
            <a:r>
              <a:rPr lang="fr-FR" dirty="0" smtClean="0"/>
              <a:t>Exercice 11:</a:t>
            </a:r>
          </a:p>
          <a:p>
            <a:pPr lvl="2"/>
            <a:r>
              <a:rPr lang="fr-FR" dirty="0" smtClean="0"/>
              <a:t>Deux réseaux A et B sont reliés par un routeur. L’entreprise à défini le masque 255.255.0.0.  Un utilisateur du réseau A sur la machine 100.64.0.102 se plaint de ne pouvoir joindre un utilisateur du réseau B d’adresse 100.64.45.102.</a:t>
            </a:r>
          </a:p>
          <a:p>
            <a:pPr lvl="2"/>
            <a:r>
              <a:rPr lang="fr-FR" dirty="0" smtClean="0"/>
              <a:t>Expliquez pourquoi.</a:t>
            </a:r>
          </a:p>
          <a:p>
            <a:r>
              <a:rPr lang="fr-FR" dirty="0" smtClean="0"/>
              <a:t>Exercice 12:</a:t>
            </a:r>
          </a:p>
          <a:p>
            <a:pPr lvl="2"/>
            <a:r>
              <a:rPr lang="fr-FR" dirty="0" smtClean="0"/>
              <a:t>Parmi les adresses suivantes déterminez celles qui peuvent être utilisées pour les hôtes des sous-réseaux du réseau 200.100.50.0 dont le masque est 255.255.255.240:</a:t>
            </a:r>
          </a:p>
          <a:p>
            <a:pPr lvl="2"/>
            <a:endParaRPr lang="fr-FR" dirty="0" smtClean="0"/>
          </a:p>
          <a:p>
            <a:pPr lvl="2"/>
            <a:r>
              <a:rPr lang="fr-FR" dirty="0" smtClean="0"/>
              <a:t>200.100.50.100       200.100.50.80	200.100.50.208</a:t>
            </a:r>
          </a:p>
        </p:txBody>
      </p:sp>
      <p:sp>
        <p:nvSpPr>
          <p:cNvPr id="4" name="Rectangle à coins arrondis 3"/>
          <p:cNvSpPr/>
          <p:nvPr/>
        </p:nvSpPr>
        <p:spPr>
          <a:xfrm>
            <a:off x="2843808" y="404664"/>
            <a:ext cx="194421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Exercices</a:t>
            </a:r>
            <a:endParaRPr lang="fr-FR"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0" y="1628800"/>
            <a:ext cx="9144000" cy="4497363"/>
          </a:xfrm>
        </p:spPr>
        <p:txBody>
          <a:bodyPr>
            <a:normAutofit fontScale="92500"/>
          </a:bodyPr>
          <a:lstStyle/>
          <a:p>
            <a:pPr>
              <a:buNone/>
            </a:pPr>
            <a:r>
              <a:rPr lang="fr-FR" dirty="0" smtClean="0"/>
              <a:t>.</a:t>
            </a:r>
            <a:r>
              <a:rPr lang="fr-FR" b="1" dirty="0" smtClean="0"/>
              <a:t>Précédant le modèle </a:t>
            </a:r>
            <a:r>
              <a:rPr lang="fr-FR" b="1" dirty="0" err="1" smtClean="0"/>
              <a:t>osi</a:t>
            </a:r>
            <a:endParaRPr lang="fr-FR" b="1" dirty="0" smtClean="0"/>
          </a:p>
          <a:p>
            <a:pPr>
              <a:buNone/>
            </a:pPr>
            <a:r>
              <a:rPr lang="fr-FR" b="1" dirty="0" smtClean="0"/>
              <a:t>.moins de couches</a:t>
            </a:r>
          </a:p>
          <a:p>
            <a:pPr>
              <a:buNone/>
            </a:pPr>
            <a:r>
              <a:rPr lang="fr-FR" b="1" dirty="0" smtClean="0"/>
              <a:t>.spécifie des protocoles (</a:t>
            </a:r>
            <a:r>
              <a:rPr lang="fr-FR" b="1" dirty="0" err="1" smtClean="0"/>
              <a:t>osi</a:t>
            </a:r>
            <a:r>
              <a:rPr lang="fr-FR" b="1" dirty="0" smtClean="0"/>
              <a:t> des services)</a:t>
            </a:r>
          </a:p>
          <a:p>
            <a:pPr>
              <a:buNone/>
            </a:pPr>
            <a:r>
              <a:rPr lang="fr-FR" b="1" dirty="0" smtClean="0"/>
              <a:t>.au dessus d’un environnement inexistant </a:t>
            </a:r>
          </a:p>
          <a:p>
            <a:pPr>
              <a:buNone/>
            </a:pPr>
            <a:r>
              <a:rPr lang="fr-FR" b="1" dirty="0" smtClean="0"/>
              <a:t>(ne décrit pas de couche liaison ni de couche physique)</a:t>
            </a:r>
          </a:p>
          <a:p>
            <a:pPr>
              <a:buNone/>
            </a:pPr>
            <a:r>
              <a:rPr lang="fr-FR" b="1" dirty="0" smtClean="0"/>
              <a:t>.les applications s’appuient directement sur le service 	transport (mode connecté ou non connecté)</a:t>
            </a:r>
            <a:endParaRPr lang="fr-FR" b="1" dirty="0"/>
          </a:p>
        </p:txBody>
      </p:sp>
      <p:sp>
        <p:nvSpPr>
          <p:cNvPr id="4" name="Rectangle à coins arrondis 3"/>
          <p:cNvSpPr/>
          <p:nvPr/>
        </p:nvSpPr>
        <p:spPr>
          <a:xfrm>
            <a:off x="467544" y="332656"/>
            <a:ext cx="792088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t>3-    Architecture en couches   </a:t>
            </a:r>
            <a:r>
              <a:rPr lang="fr-FR" sz="4000" dirty="0" smtClean="0"/>
              <a:t>(suite)</a:t>
            </a:r>
            <a:endParaRPr lang="fr-FR" sz="40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363272" cy="5257800"/>
          </a:xfrm>
        </p:spPr>
        <p:txBody>
          <a:bodyPr>
            <a:normAutofit fontScale="92500" lnSpcReduction="10000"/>
          </a:bodyPr>
          <a:lstStyle/>
          <a:p>
            <a:r>
              <a:rPr lang="fr-FR" dirty="0" smtClean="0"/>
              <a:t>Exercice 13:</a:t>
            </a:r>
          </a:p>
          <a:p>
            <a:pPr lvl="2"/>
            <a:r>
              <a:rPr lang="fr-FR" dirty="0" smtClean="0"/>
              <a:t>Une entreprise possède 4 succursales et utilise l’adresse 200.30.26.0. Pour mieux  gérer les sous-réseaux, le responsable informatique souhaite attribuer une adresse IP propre à chaque sous-réseau  des 4 succursales.</a:t>
            </a:r>
          </a:p>
          <a:p>
            <a:pPr lvl="2"/>
            <a:r>
              <a:rPr lang="fr-FR" dirty="0" smtClean="0"/>
              <a:t>De quelle classe d’adresse s’agit-il?</a:t>
            </a:r>
          </a:p>
          <a:p>
            <a:pPr lvl="2"/>
            <a:r>
              <a:rPr lang="fr-FR" dirty="0" smtClean="0"/>
              <a:t>Donnez le masque de sous-réseau correspondant.</a:t>
            </a:r>
          </a:p>
          <a:p>
            <a:pPr lvl="2"/>
            <a:r>
              <a:rPr lang="fr-FR" dirty="0" smtClean="0"/>
              <a:t>Donnez le nombre maximum de machines par sous-réseau?</a:t>
            </a:r>
          </a:p>
          <a:p>
            <a:pPr lvl="2"/>
            <a:r>
              <a:rPr lang="fr-FR" dirty="0" smtClean="0"/>
              <a:t>Donnez l’adresse de  </a:t>
            </a:r>
            <a:r>
              <a:rPr lang="fr-FR" dirty="0" err="1" smtClean="0"/>
              <a:t>broadcast</a:t>
            </a:r>
            <a:r>
              <a:rPr lang="fr-FR" dirty="0" smtClean="0"/>
              <a:t>  pour chaque  sous-réseau.</a:t>
            </a:r>
          </a:p>
          <a:p>
            <a:r>
              <a:rPr lang="fr-FR" dirty="0" smtClean="0"/>
              <a:t>Exercices 14:</a:t>
            </a:r>
          </a:p>
          <a:p>
            <a:pPr lvl="2"/>
            <a:r>
              <a:rPr lang="fr-FR" dirty="0" smtClean="0"/>
              <a:t>Une station a émis un datagramme IP de 1300 octets de données. Le réseau WAN traversé est en mode connecté et n’accepte que des paquets de 64 octets.</a:t>
            </a:r>
          </a:p>
          <a:p>
            <a:pPr lvl="2"/>
            <a:r>
              <a:rPr lang="fr-FR" dirty="0" smtClean="0"/>
              <a:t>Représentez le diagramme des échanges.</a:t>
            </a:r>
            <a:endParaRPr lang="fr-FR" dirty="0"/>
          </a:p>
        </p:txBody>
      </p:sp>
      <p:sp>
        <p:nvSpPr>
          <p:cNvPr id="4" name="Rectangle à coins arrondis 3"/>
          <p:cNvSpPr/>
          <p:nvPr/>
        </p:nvSpPr>
        <p:spPr>
          <a:xfrm>
            <a:off x="3275856" y="404664"/>
            <a:ext cx="208823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Exercices</a:t>
            </a:r>
            <a:endParaRPr lang="fr-FR" sz="32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686800" cy="5257800"/>
          </a:xfrm>
        </p:spPr>
        <p:txBody>
          <a:bodyPr>
            <a:normAutofit fontScale="92500"/>
          </a:bodyPr>
          <a:lstStyle/>
          <a:p>
            <a:r>
              <a:rPr lang="fr-FR" dirty="0" smtClean="0"/>
              <a:t>Exercice 15:</a:t>
            </a:r>
          </a:p>
          <a:p>
            <a:pPr lvl="2"/>
            <a:r>
              <a:rPr lang="fr-FR" dirty="0" smtClean="0"/>
              <a:t>Un routeur reçoit un paquet IPv4 de 4000 octets de données d’un FDDI et doit le router vers un segment Ethernet.</a:t>
            </a:r>
          </a:p>
          <a:p>
            <a:pPr lvl="2"/>
            <a:r>
              <a:rPr lang="fr-FR" dirty="0" smtClean="0"/>
              <a:t>L’entête du paquet IP reçu est:</a:t>
            </a:r>
          </a:p>
          <a:p>
            <a:pPr lvl="2">
              <a:buNone/>
            </a:pPr>
            <a:r>
              <a:rPr lang="fr-FR" dirty="0" smtClean="0"/>
              <a:t>    </a:t>
            </a:r>
            <a:r>
              <a:rPr lang="fr-FR" dirty="0" err="1" smtClean="0"/>
              <a:t>Identif</a:t>
            </a:r>
            <a:r>
              <a:rPr lang="fr-FR" dirty="0" smtClean="0"/>
              <a:t> = 3426, longueur = 4020, DF = 0, MF = 0, PF=0</a:t>
            </a:r>
          </a:p>
          <a:p>
            <a:pPr lvl="2"/>
            <a:r>
              <a:rPr lang="fr-FR" dirty="0" smtClean="0"/>
              <a:t>Donnez les entêtes des différents fragments issus du paquet IP.</a:t>
            </a:r>
          </a:p>
          <a:p>
            <a:r>
              <a:rPr lang="fr-FR" dirty="0" smtClean="0"/>
              <a:t>Exercice 16:</a:t>
            </a:r>
          </a:p>
          <a:p>
            <a:pPr lvl="2"/>
            <a:r>
              <a:rPr lang="fr-FR" dirty="0" smtClean="0"/>
              <a:t>A partir d’une station d’adresse IP 193.18.24.5 vous lancez les commandes suivantes:</a:t>
            </a:r>
          </a:p>
          <a:p>
            <a:pPr lvl="5"/>
            <a:r>
              <a:rPr lang="fr-FR" dirty="0" smtClean="0"/>
              <a:t>Ping 127.0.0.1</a:t>
            </a:r>
          </a:p>
          <a:p>
            <a:pPr lvl="5"/>
            <a:r>
              <a:rPr lang="fr-FR" dirty="0" smtClean="0"/>
              <a:t>Ping 193.18.24.10</a:t>
            </a:r>
          </a:p>
          <a:p>
            <a:pPr lvl="5"/>
            <a:r>
              <a:rPr lang="fr-FR" dirty="0" smtClean="0"/>
              <a:t>Ping 150.40.45.32</a:t>
            </a:r>
          </a:p>
          <a:p>
            <a:pPr lvl="2"/>
            <a:r>
              <a:rPr lang="fr-FR" dirty="0" smtClean="0"/>
              <a:t>Selon le résultat obtenu, qu’est ce que l’on peut déduire?</a:t>
            </a:r>
          </a:p>
        </p:txBody>
      </p:sp>
      <p:sp>
        <p:nvSpPr>
          <p:cNvPr id="4" name="Rectangle à coins arrondis 3"/>
          <p:cNvSpPr/>
          <p:nvPr/>
        </p:nvSpPr>
        <p:spPr>
          <a:xfrm>
            <a:off x="3059832" y="548680"/>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exercices</a:t>
            </a:r>
            <a:endParaRPr lang="fr-FR" sz="32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363272" cy="5257800"/>
          </a:xfrm>
        </p:spPr>
        <p:txBody>
          <a:bodyPr>
            <a:normAutofit fontScale="62500" lnSpcReduction="20000"/>
          </a:bodyPr>
          <a:lstStyle/>
          <a:p>
            <a:r>
              <a:rPr lang="fr-FR" sz="3800" dirty="0" smtClean="0"/>
              <a:t>Exercice 17</a:t>
            </a:r>
            <a:r>
              <a:rPr lang="fr-FR" dirty="0" smtClean="0"/>
              <a:t>:</a:t>
            </a:r>
          </a:p>
          <a:p>
            <a:pPr lvl="2"/>
            <a:r>
              <a:rPr lang="fr-FR" dirty="0" smtClean="0"/>
              <a:t>Soit un réseau de 4 machines dont les adresses  sont:</a:t>
            </a:r>
          </a:p>
          <a:p>
            <a:pPr lvl="2"/>
            <a:endParaRPr lang="fr-FR" dirty="0" smtClean="0"/>
          </a:p>
          <a:p>
            <a:pPr lvl="2"/>
            <a:r>
              <a:rPr lang="fr-FR" sz="3200" dirty="0" smtClean="0"/>
              <a:t>vénus		10.99.43.27		mac-1</a:t>
            </a:r>
          </a:p>
          <a:p>
            <a:pPr lvl="2"/>
            <a:r>
              <a:rPr lang="fr-FR" sz="3200" dirty="0" smtClean="0"/>
              <a:t>Jupiter	10.163.12.200		mac-2</a:t>
            </a:r>
          </a:p>
          <a:p>
            <a:pPr lvl="2"/>
            <a:r>
              <a:rPr lang="fr-FR" sz="3200" dirty="0" smtClean="0"/>
              <a:t>Mars		10.189.12.27		mac-3</a:t>
            </a:r>
          </a:p>
          <a:p>
            <a:pPr lvl="2"/>
            <a:r>
              <a:rPr lang="fr-FR" sz="3200" dirty="0" smtClean="0"/>
              <a:t>Terre		10.126.43.234		mac-4</a:t>
            </a:r>
          </a:p>
          <a:p>
            <a:r>
              <a:rPr lang="fr-FR" dirty="0" smtClean="0"/>
              <a:t>1- quel est le </a:t>
            </a:r>
            <a:r>
              <a:rPr lang="fr-FR" dirty="0" err="1" smtClean="0"/>
              <a:t>netid</a:t>
            </a:r>
            <a:r>
              <a:rPr lang="fr-FR" dirty="0" smtClean="0"/>
              <a:t> de ce plan d’adressage?</a:t>
            </a:r>
          </a:p>
          <a:p>
            <a:endParaRPr lang="fr-FR" dirty="0" smtClean="0"/>
          </a:p>
          <a:p>
            <a:r>
              <a:rPr lang="fr-FR" dirty="0" smtClean="0"/>
              <a:t>2- quel est le nombre de bits, minimum et maximum, nécessaire pour que vénus et terre soient sur le sous-réseau A , </a:t>
            </a:r>
            <a:r>
              <a:rPr lang="fr-FR" dirty="0" err="1" smtClean="0"/>
              <a:t>jupiter</a:t>
            </a:r>
            <a:r>
              <a:rPr lang="fr-FR" dirty="0" smtClean="0"/>
              <a:t> et mars soient sur le sous-réseau B? Donnez les masques correspondants.</a:t>
            </a:r>
          </a:p>
          <a:p>
            <a:endParaRPr lang="fr-FR" dirty="0" smtClean="0"/>
          </a:p>
          <a:p>
            <a:r>
              <a:rPr lang="fr-FR" dirty="0" smtClean="0"/>
              <a:t> Quel est le nombre de bits minimum pour que les 4 machines soient sur des sous-réseaux différents? Donnez le masque correspondant.</a:t>
            </a:r>
          </a:p>
          <a:p>
            <a:endParaRPr lang="fr-FR" dirty="0" smtClean="0"/>
          </a:p>
          <a:p>
            <a:r>
              <a:rPr lang="fr-FR" dirty="0" smtClean="0"/>
              <a:t>Donnez le contenu de la table ARP de vénus en considérant que nous sommes dans la configuration de la question 2.</a:t>
            </a:r>
          </a:p>
          <a:p>
            <a:pPr lvl="2"/>
            <a:endParaRPr lang="fr-FR" dirty="0" smtClean="0"/>
          </a:p>
          <a:p>
            <a:pPr lvl="2"/>
            <a:endParaRPr lang="fr-FR" dirty="0"/>
          </a:p>
        </p:txBody>
      </p:sp>
      <p:sp>
        <p:nvSpPr>
          <p:cNvPr id="4" name="Rectangle à coins arrondis 3"/>
          <p:cNvSpPr/>
          <p:nvPr/>
        </p:nvSpPr>
        <p:spPr>
          <a:xfrm>
            <a:off x="3275856" y="476672"/>
            <a:ext cx="216024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Exercices</a:t>
            </a:r>
            <a:endParaRPr lang="fr-FR" sz="32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Exercice 18:</a:t>
            </a:r>
          </a:p>
          <a:p>
            <a:pPr lvl="2"/>
            <a:r>
              <a:rPr lang="fr-FR" dirty="0" smtClean="0"/>
              <a:t>Décoder la trame Ethernet suivante et dire pourquoi le paquet IP transporté est plus long que prévu dans l’entête?</a:t>
            </a:r>
          </a:p>
          <a:p>
            <a:pPr lvl="2"/>
            <a:endParaRPr lang="fr-FR" dirty="0" smtClean="0"/>
          </a:p>
          <a:p>
            <a:r>
              <a:rPr lang="fr-FR" sz="2800" dirty="0" smtClean="0"/>
              <a:t>08 00 20 01 b4 32 08 00    20 00 61 f3 08 00 45 00</a:t>
            </a:r>
          </a:p>
          <a:p>
            <a:r>
              <a:rPr lang="fr-FR" sz="2800" dirty="0" smtClean="0"/>
              <a:t>00 2c 0c 30 00 </a:t>
            </a:r>
            <a:r>
              <a:rPr lang="fr-FR" sz="2800" dirty="0" err="1" smtClean="0"/>
              <a:t>00</a:t>
            </a:r>
            <a:r>
              <a:rPr lang="fr-FR" sz="2800" dirty="0" smtClean="0"/>
              <a:t> 1e 06      b0 79 c0 09 c8 0b c0 09</a:t>
            </a:r>
          </a:p>
          <a:p>
            <a:r>
              <a:rPr lang="fr-FR" sz="2800" dirty="0" smtClean="0"/>
              <a:t>C8 01 04 05 00 15 00 06     e8 01 00 </a:t>
            </a:r>
            <a:r>
              <a:rPr lang="fr-FR" sz="2800" dirty="0" err="1" smtClean="0"/>
              <a:t>00</a:t>
            </a:r>
            <a:r>
              <a:rPr lang="fr-FR" sz="2800" dirty="0" smtClean="0"/>
              <a:t> </a:t>
            </a:r>
            <a:r>
              <a:rPr lang="fr-FR" sz="2800" dirty="0" err="1" smtClean="0"/>
              <a:t>00</a:t>
            </a:r>
            <a:r>
              <a:rPr lang="fr-FR" sz="2800" dirty="0" smtClean="0"/>
              <a:t> </a:t>
            </a:r>
            <a:r>
              <a:rPr lang="fr-FR" sz="2800" dirty="0" err="1" smtClean="0"/>
              <a:t>00</a:t>
            </a:r>
            <a:r>
              <a:rPr lang="fr-FR" sz="2800" dirty="0" smtClean="0"/>
              <a:t> 60 02</a:t>
            </a:r>
          </a:p>
          <a:p>
            <a:r>
              <a:rPr lang="fr-FR" sz="2800" dirty="0" smtClean="0"/>
              <a:t>10 00 bd 4d 00 </a:t>
            </a:r>
            <a:r>
              <a:rPr lang="fr-FR" sz="2800" dirty="0" err="1" smtClean="0"/>
              <a:t>00</a:t>
            </a:r>
            <a:r>
              <a:rPr lang="fr-FR" sz="2800" dirty="0" smtClean="0"/>
              <a:t> 02 04     </a:t>
            </a:r>
            <a:r>
              <a:rPr lang="fr-FR" sz="2800" dirty="0" err="1" smtClean="0"/>
              <a:t>04</a:t>
            </a:r>
            <a:r>
              <a:rPr lang="fr-FR" sz="2800" dirty="0" smtClean="0"/>
              <a:t> 00 </a:t>
            </a:r>
            <a:r>
              <a:rPr lang="fr-FR" sz="2800" dirty="0" err="1" smtClean="0"/>
              <a:t>00</a:t>
            </a:r>
            <a:r>
              <a:rPr lang="fr-FR" sz="2800" dirty="0" smtClean="0"/>
              <a:t> </a:t>
            </a:r>
            <a:r>
              <a:rPr lang="fr-FR" sz="2800" dirty="0" err="1" smtClean="0"/>
              <a:t>00</a:t>
            </a:r>
            <a:endParaRPr lang="fr-FR" sz="2800" dirty="0" smtClean="0"/>
          </a:p>
          <a:p>
            <a:pPr lvl="2"/>
            <a:endParaRPr lang="fr-FR" dirty="0"/>
          </a:p>
        </p:txBody>
      </p:sp>
      <p:sp>
        <p:nvSpPr>
          <p:cNvPr id="4" name="Rectangle à coins arrondis 3"/>
          <p:cNvSpPr/>
          <p:nvPr/>
        </p:nvSpPr>
        <p:spPr>
          <a:xfrm>
            <a:off x="3563888" y="476672"/>
            <a:ext cx="230425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Exercices</a:t>
            </a:r>
            <a:endParaRPr lang="fr-FR" sz="32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r>
              <a:rPr lang="fr-FR" dirty="0" smtClean="0"/>
              <a:t>IPV6:</a:t>
            </a:r>
          </a:p>
          <a:p>
            <a:r>
              <a:rPr lang="fr-FR" dirty="0" smtClean="0"/>
              <a:t>Exercices 19:</a:t>
            </a:r>
          </a:p>
          <a:p>
            <a:pPr lvl="2"/>
            <a:r>
              <a:rPr lang="fr-FR" dirty="0" smtClean="0"/>
              <a:t>Les adresses IPv6 sont hiérarchiques. Expliquez.</a:t>
            </a:r>
          </a:p>
          <a:p>
            <a:pPr lvl="2"/>
            <a:r>
              <a:rPr lang="fr-FR" dirty="0" smtClean="0"/>
              <a:t>Qu’indique le contenu du champ FP (Format  </a:t>
            </a:r>
            <a:r>
              <a:rPr lang="fr-FR" dirty="0" err="1" smtClean="0"/>
              <a:t>Prefix</a:t>
            </a:r>
            <a:r>
              <a:rPr lang="fr-FR" dirty="0" smtClean="0"/>
              <a:t> )?</a:t>
            </a:r>
          </a:p>
          <a:p>
            <a:pPr lvl="2"/>
            <a:r>
              <a:rPr lang="fr-FR" dirty="0" smtClean="0"/>
              <a:t>Donnez le format compressé de cette adresse</a:t>
            </a:r>
          </a:p>
          <a:p>
            <a:pPr lvl="5"/>
            <a:r>
              <a:rPr lang="fr-FR" dirty="0" smtClean="0"/>
              <a:t>0:0:0:0:0:0:0:1</a:t>
            </a:r>
          </a:p>
          <a:p>
            <a:pPr lvl="2"/>
            <a:r>
              <a:rPr lang="fr-FR" dirty="0" smtClean="0"/>
              <a:t>Que représente l’adresse suivante?</a:t>
            </a:r>
          </a:p>
          <a:p>
            <a:pPr lvl="5"/>
            <a:r>
              <a:rPr lang="fr-FR" dirty="0" smtClean="0"/>
              <a:t>0:0:0:0:0:0:195:200:100:12</a:t>
            </a:r>
          </a:p>
          <a:p>
            <a:pPr lvl="2"/>
            <a:r>
              <a:rPr lang="fr-FR" dirty="0" smtClean="0"/>
              <a:t>Trouvez l’erreur:</a:t>
            </a:r>
          </a:p>
          <a:p>
            <a:pPr lvl="5"/>
            <a:r>
              <a:rPr lang="fr-FR" dirty="0" smtClean="0"/>
              <a:t>1abc::fec3:2bf::1</a:t>
            </a:r>
          </a:p>
          <a:p>
            <a:pPr lvl="2"/>
            <a:r>
              <a:rPr lang="fr-FR" dirty="0" smtClean="0"/>
              <a:t>Quel est le point commun entre une adresse privée IPV4 et une adresse locale </a:t>
            </a:r>
            <a:r>
              <a:rPr lang="fr-FR" smtClean="0"/>
              <a:t>de site IPV6?</a:t>
            </a:r>
            <a:endParaRPr lang="fr-FR" dirty="0"/>
          </a:p>
        </p:txBody>
      </p:sp>
      <p:sp>
        <p:nvSpPr>
          <p:cNvPr id="4" name="Rectangle à coins arrondis 3"/>
          <p:cNvSpPr/>
          <p:nvPr/>
        </p:nvSpPr>
        <p:spPr>
          <a:xfrm>
            <a:off x="3419872" y="620688"/>
            <a:ext cx="259228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Exercices</a:t>
            </a:r>
            <a:endParaRPr lang="fr-FR" sz="3200"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5867</Words>
  <Application>Microsoft Office PowerPoint</Application>
  <PresentationFormat>Affichage à l'écran (4:3)</PresentationFormat>
  <Paragraphs>1143</Paragraphs>
  <Slides>94</Slides>
  <Notes>1</Notes>
  <HiddenSlides>0</HiddenSlides>
  <MMClips>0</MMClips>
  <ScaleCrop>false</ScaleCrop>
  <HeadingPairs>
    <vt:vector size="4" baseType="variant">
      <vt:variant>
        <vt:lpstr>Thème</vt:lpstr>
      </vt:variant>
      <vt:variant>
        <vt:i4>1</vt:i4>
      </vt:variant>
      <vt:variant>
        <vt:lpstr>Titres des diapositives</vt:lpstr>
      </vt:variant>
      <vt:variant>
        <vt:i4>94</vt:i4>
      </vt:variant>
    </vt:vector>
  </HeadingPairs>
  <TitlesOfParts>
    <vt:vector size="95" baseType="lpstr">
      <vt:lpstr>Thème Office</vt:lpstr>
      <vt:lpstr>Diapositive 1</vt:lpstr>
      <vt:lpstr>Diapositive 2</vt:lpstr>
      <vt:lpstr>Diapositive 3</vt:lpstr>
      <vt:lpstr>1- HISTORIQUE (suite)</vt:lpstr>
      <vt:lpstr>1- Historique (suite)</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 ::</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lpstr>Diapositive 53</vt:lpstr>
      <vt:lpstr>Diapositive 54</vt:lpstr>
      <vt:lpstr>Diapositive 55</vt:lpstr>
      <vt:lpstr>Diapositive 56</vt:lpstr>
      <vt:lpstr>Peut être caractérisé</vt:lpstr>
      <vt:lpstr>Diapositive 58</vt:lpstr>
      <vt:lpstr>Diapositive 59</vt:lpstr>
      <vt:lpstr>Diapositive 60</vt:lpstr>
      <vt:lpstr>Diapositive 61</vt:lpstr>
      <vt:lpstr>Diapositive 62</vt:lpstr>
      <vt:lpstr>Diapositive 63</vt:lpstr>
      <vt:lpstr>Diapositive 64</vt:lpstr>
      <vt:lpstr>Diapositive 65</vt:lpstr>
      <vt:lpstr>Diapositive 66</vt:lpstr>
      <vt:lpstr>Diapositive 67</vt:lpstr>
      <vt:lpstr>Diapositive 68</vt:lpstr>
      <vt:lpstr>Diapositive 69</vt:lpstr>
      <vt:lpstr>Diapositive 70</vt:lpstr>
      <vt:lpstr>Diapositive 71</vt:lpstr>
      <vt:lpstr>Diapositive 72</vt:lpstr>
      <vt:lpstr>Diapositive 73</vt:lpstr>
      <vt:lpstr>  </vt:lpstr>
      <vt:lpstr>Diapositive 75</vt:lpstr>
      <vt:lpstr>Diapositive 76</vt:lpstr>
      <vt:lpstr>Diapositive 77</vt:lpstr>
      <vt:lpstr>Diapositive 78</vt:lpstr>
      <vt:lpstr>Diapositive 79</vt:lpstr>
      <vt:lpstr>Diapositive 80</vt:lpstr>
      <vt:lpstr>Diapositive 81</vt:lpstr>
      <vt:lpstr>Diapositive 82</vt:lpstr>
      <vt:lpstr>Diapositive 83</vt:lpstr>
      <vt:lpstr>Diapositive 84</vt:lpstr>
      <vt:lpstr>Diapositive 85</vt:lpstr>
      <vt:lpstr>Diapositive 86</vt:lpstr>
      <vt:lpstr>Diapositive 87</vt:lpstr>
      <vt:lpstr>Diapositive 88</vt:lpstr>
      <vt:lpstr>Diapositive 89</vt:lpstr>
      <vt:lpstr>Diapositive 90</vt:lpstr>
      <vt:lpstr>Diapositive 91</vt:lpstr>
      <vt:lpstr>Diapositive 92</vt:lpstr>
      <vt:lpstr>Diapositive 93</vt:lpstr>
      <vt:lpstr>Diapositive 94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TCP/IP</dc:title>
  <dc:creator>Windows User</dc:creator>
  <cp:lastModifiedBy>Windows User</cp:lastModifiedBy>
  <cp:revision>531</cp:revision>
  <dcterms:created xsi:type="dcterms:W3CDTF">2011-08-24T10:54:18Z</dcterms:created>
  <dcterms:modified xsi:type="dcterms:W3CDTF">2015-10-26T09:52:58Z</dcterms:modified>
</cp:coreProperties>
</file>