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85" r:id="rId5"/>
  </p:sldMasterIdLst>
  <p:notesMasterIdLst>
    <p:notesMasterId r:id="rId23"/>
  </p:notesMasterIdLst>
  <p:sldIdLst>
    <p:sldId id="257" r:id="rId6"/>
    <p:sldId id="280" r:id="rId7"/>
    <p:sldId id="365" r:id="rId8"/>
    <p:sldId id="369" r:id="rId9"/>
    <p:sldId id="366" r:id="rId10"/>
    <p:sldId id="367" r:id="rId11"/>
    <p:sldId id="370" r:id="rId12"/>
    <p:sldId id="334" r:id="rId13"/>
    <p:sldId id="375" r:id="rId14"/>
    <p:sldId id="376" r:id="rId15"/>
    <p:sldId id="377" r:id="rId16"/>
    <p:sldId id="378" r:id="rId17"/>
    <p:sldId id="371" r:id="rId18"/>
    <p:sldId id="373" r:id="rId19"/>
    <p:sldId id="372" r:id="rId20"/>
    <p:sldId id="398" r:id="rId21"/>
    <p:sldId id="277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EFFFF"/>
              </a:solidFill>
              <a:prstDash val="solid"/>
              <a:round/>
            </a:ln>
          </a:left>
          <a:right>
            <a:ln w="12700" cap="flat">
              <a:solidFill>
                <a:srgbClr val="FEFFFF"/>
              </a:solidFill>
              <a:prstDash val="solid"/>
              <a:round/>
            </a:ln>
          </a:right>
          <a:top>
            <a:ln w="12700" cap="flat">
              <a:solidFill>
                <a:srgbClr val="FEFFFF"/>
              </a:solidFill>
              <a:prstDash val="solid"/>
              <a:round/>
            </a:ln>
          </a:top>
          <a:bottom>
            <a:ln w="12700" cap="flat">
              <a:solidFill>
                <a:srgbClr val="FEFFFF"/>
              </a:solidFill>
              <a:prstDash val="solid"/>
              <a:round/>
            </a:ln>
          </a:bottom>
          <a:insideH>
            <a:ln w="12700" cap="flat">
              <a:solidFill>
                <a:srgbClr val="FEFFFF"/>
              </a:solidFill>
              <a:prstDash val="solid"/>
              <a:round/>
            </a:ln>
          </a:insideH>
          <a:insideV>
            <a:ln w="12700" cap="flat">
              <a:solidFill>
                <a:srgbClr val="FEFFFF"/>
              </a:solidFill>
              <a:prstDash val="solid"/>
              <a:round/>
            </a:ln>
          </a:insideV>
        </a:tcBdr>
        <a:fill>
          <a:solidFill>
            <a:srgbClr val="CACAE6"/>
          </a:solidFill>
        </a:fill>
      </a:tcStyle>
    </a:wholeTbl>
    <a:band2H>
      <a:tcTxStyle/>
      <a:tcStyle>
        <a:tcBdr/>
        <a:fill>
          <a:solidFill>
            <a:srgbClr val="E6E6F3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EFFFF"/>
      </a:tcTxStyle>
      <a:tcStyle>
        <a:tcBdr>
          <a:left>
            <a:ln w="12700" cap="flat">
              <a:solidFill>
                <a:srgbClr val="FEFFFF"/>
              </a:solidFill>
              <a:prstDash val="solid"/>
              <a:round/>
            </a:ln>
          </a:left>
          <a:right>
            <a:ln w="12700" cap="flat">
              <a:solidFill>
                <a:srgbClr val="FEFFFF"/>
              </a:solidFill>
              <a:prstDash val="solid"/>
              <a:round/>
            </a:ln>
          </a:right>
          <a:top>
            <a:ln w="12700" cap="flat">
              <a:solidFill>
                <a:srgbClr val="FEFFFF"/>
              </a:solidFill>
              <a:prstDash val="solid"/>
              <a:round/>
            </a:ln>
          </a:top>
          <a:bottom>
            <a:ln w="12700" cap="flat">
              <a:solidFill>
                <a:srgbClr val="FEFFFF"/>
              </a:solidFill>
              <a:prstDash val="solid"/>
              <a:round/>
            </a:ln>
          </a:bottom>
          <a:insideH>
            <a:ln w="12700" cap="flat">
              <a:solidFill>
                <a:srgbClr val="FEFFFF"/>
              </a:solidFill>
              <a:prstDash val="solid"/>
              <a:round/>
            </a:ln>
          </a:insideH>
          <a:insideV>
            <a:ln w="12700" cap="flat">
              <a:solidFill>
                <a:srgbClr val="FE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EFFFF"/>
      </a:tcTxStyle>
      <a:tcStyle>
        <a:tcBdr>
          <a:left>
            <a:ln w="12700" cap="flat">
              <a:solidFill>
                <a:srgbClr val="FEFFFF"/>
              </a:solidFill>
              <a:prstDash val="solid"/>
              <a:round/>
            </a:ln>
          </a:left>
          <a:right>
            <a:ln w="12700" cap="flat">
              <a:solidFill>
                <a:srgbClr val="FEFFFF"/>
              </a:solidFill>
              <a:prstDash val="solid"/>
              <a:round/>
            </a:ln>
          </a:right>
          <a:top>
            <a:ln w="38100" cap="flat">
              <a:solidFill>
                <a:srgbClr val="FEFFFF"/>
              </a:solidFill>
              <a:prstDash val="solid"/>
              <a:round/>
            </a:ln>
          </a:top>
          <a:bottom>
            <a:ln w="12700" cap="flat">
              <a:solidFill>
                <a:srgbClr val="FEFFFF"/>
              </a:solidFill>
              <a:prstDash val="solid"/>
              <a:round/>
            </a:ln>
          </a:bottom>
          <a:insideH>
            <a:ln w="12700" cap="flat">
              <a:solidFill>
                <a:srgbClr val="FEFFFF"/>
              </a:solidFill>
              <a:prstDash val="solid"/>
              <a:round/>
            </a:ln>
          </a:insideH>
          <a:insideV>
            <a:ln w="12700" cap="flat">
              <a:solidFill>
                <a:srgbClr val="FE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EFFFF"/>
      </a:tcTxStyle>
      <a:tcStyle>
        <a:tcBdr>
          <a:left>
            <a:ln w="12700" cap="flat">
              <a:solidFill>
                <a:srgbClr val="FEFFFF"/>
              </a:solidFill>
              <a:prstDash val="solid"/>
              <a:round/>
            </a:ln>
          </a:left>
          <a:right>
            <a:ln w="12700" cap="flat">
              <a:solidFill>
                <a:srgbClr val="FEFFFF"/>
              </a:solidFill>
              <a:prstDash val="solid"/>
              <a:round/>
            </a:ln>
          </a:right>
          <a:top>
            <a:ln w="12700" cap="flat">
              <a:solidFill>
                <a:srgbClr val="FEFFFF"/>
              </a:solidFill>
              <a:prstDash val="solid"/>
              <a:round/>
            </a:ln>
          </a:top>
          <a:bottom>
            <a:ln w="38100" cap="flat">
              <a:solidFill>
                <a:srgbClr val="FEFFFF"/>
              </a:solidFill>
              <a:prstDash val="solid"/>
              <a:round/>
            </a:ln>
          </a:bottom>
          <a:insideH>
            <a:ln w="12700" cap="flat">
              <a:solidFill>
                <a:srgbClr val="FEFFFF"/>
              </a:solidFill>
              <a:prstDash val="solid"/>
              <a:round/>
            </a:ln>
          </a:insideH>
          <a:insideV>
            <a:ln w="12700" cap="flat">
              <a:solidFill>
                <a:srgbClr val="FE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EFFFF"/>
              </a:solidFill>
              <a:prstDash val="solid"/>
              <a:round/>
            </a:ln>
          </a:left>
          <a:right>
            <a:ln w="12700" cap="flat">
              <a:solidFill>
                <a:srgbClr val="FEFFFF"/>
              </a:solidFill>
              <a:prstDash val="solid"/>
              <a:round/>
            </a:ln>
          </a:right>
          <a:top>
            <a:ln w="12700" cap="flat">
              <a:solidFill>
                <a:srgbClr val="FEFFFF"/>
              </a:solidFill>
              <a:prstDash val="solid"/>
              <a:round/>
            </a:ln>
          </a:top>
          <a:bottom>
            <a:ln w="12700" cap="flat">
              <a:solidFill>
                <a:srgbClr val="FEFFFF"/>
              </a:solidFill>
              <a:prstDash val="solid"/>
              <a:round/>
            </a:ln>
          </a:bottom>
          <a:insideH>
            <a:ln w="12700" cap="flat">
              <a:solidFill>
                <a:srgbClr val="FEFFFF"/>
              </a:solidFill>
              <a:prstDash val="solid"/>
              <a:round/>
            </a:ln>
          </a:insideH>
          <a:insideV>
            <a:ln w="12700" cap="flat">
              <a:solidFill>
                <a:srgbClr val="FEFFFF"/>
              </a:solidFill>
              <a:prstDash val="solid"/>
              <a:round/>
            </a:ln>
          </a:insideV>
        </a:tcBdr>
        <a:fill>
          <a:solidFill>
            <a:srgbClr val="D5CAFF"/>
          </a:solidFill>
        </a:fill>
      </a:tcStyle>
    </a:wholeTbl>
    <a:band2H>
      <a:tcTxStyle/>
      <a:tcStyle>
        <a:tcBdr/>
        <a:fill>
          <a:solidFill>
            <a:srgbClr val="EBE6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EFFFF"/>
      </a:tcTxStyle>
      <a:tcStyle>
        <a:tcBdr>
          <a:left>
            <a:ln w="12700" cap="flat">
              <a:solidFill>
                <a:srgbClr val="FEFFFF"/>
              </a:solidFill>
              <a:prstDash val="solid"/>
              <a:round/>
            </a:ln>
          </a:left>
          <a:right>
            <a:ln w="12700" cap="flat">
              <a:solidFill>
                <a:srgbClr val="FEFFFF"/>
              </a:solidFill>
              <a:prstDash val="solid"/>
              <a:round/>
            </a:ln>
          </a:right>
          <a:top>
            <a:ln w="12700" cap="flat">
              <a:solidFill>
                <a:srgbClr val="FEFFFF"/>
              </a:solidFill>
              <a:prstDash val="solid"/>
              <a:round/>
            </a:ln>
          </a:top>
          <a:bottom>
            <a:ln w="12700" cap="flat">
              <a:solidFill>
                <a:srgbClr val="FEFFFF"/>
              </a:solidFill>
              <a:prstDash val="solid"/>
              <a:round/>
            </a:ln>
          </a:bottom>
          <a:insideH>
            <a:ln w="12700" cap="flat">
              <a:solidFill>
                <a:srgbClr val="FEFFFF"/>
              </a:solidFill>
              <a:prstDash val="solid"/>
              <a:round/>
            </a:ln>
          </a:insideH>
          <a:insideV>
            <a:ln w="12700" cap="flat">
              <a:solidFill>
                <a:srgbClr val="FE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EFFFF"/>
      </a:tcTxStyle>
      <a:tcStyle>
        <a:tcBdr>
          <a:left>
            <a:ln w="12700" cap="flat">
              <a:solidFill>
                <a:srgbClr val="FEFFFF"/>
              </a:solidFill>
              <a:prstDash val="solid"/>
              <a:round/>
            </a:ln>
          </a:left>
          <a:right>
            <a:ln w="12700" cap="flat">
              <a:solidFill>
                <a:srgbClr val="FEFFFF"/>
              </a:solidFill>
              <a:prstDash val="solid"/>
              <a:round/>
            </a:ln>
          </a:right>
          <a:top>
            <a:ln w="38100" cap="flat">
              <a:solidFill>
                <a:srgbClr val="FEFFFF"/>
              </a:solidFill>
              <a:prstDash val="solid"/>
              <a:round/>
            </a:ln>
          </a:top>
          <a:bottom>
            <a:ln w="12700" cap="flat">
              <a:solidFill>
                <a:srgbClr val="FEFFFF"/>
              </a:solidFill>
              <a:prstDash val="solid"/>
              <a:round/>
            </a:ln>
          </a:bottom>
          <a:insideH>
            <a:ln w="12700" cap="flat">
              <a:solidFill>
                <a:srgbClr val="FEFFFF"/>
              </a:solidFill>
              <a:prstDash val="solid"/>
              <a:round/>
            </a:ln>
          </a:insideH>
          <a:insideV>
            <a:ln w="12700" cap="flat">
              <a:solidFill>
                <a:srgbClr val="FE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EFFFF"/>
      </a:tcTxStyle>
      <a:tcStyle>
        <a:tcBdr>
          <a:left>
            <a:ln w="12700" cap="flat">
              <a:solidFill>
                <a:srgbClr val="FEFFFF"/>
              </a:solidFill>
              <a:prstDash val="solid"/>
              <a:round/>
            </a:ln>
          </a:left>
          <a:right>
            <a:ln w="12700" cap="flat">
              <a:solidFill>
                <a:srgbClr val="FEFFFF"/>
              </a:solidFill>
              <a:prstDash val="solid"/>
              <a:round/>
            </a:ln>
          </a:right>
          <a:top>
            <a:ln w="12700" cap="flat">
              <a:solidFill>
                <a:srgbClr val="FEFFFF"/>
              </a:solidFill>
              <a:prstDash val="solid"/>
              <a:round/>
            </a:ln>
          </a:top>
          <a:bottom>
            <a:ln w="38100" cap="flat">
              <a:solidFill>
                <a:srgbClr val="FEFFFF"/>
              </a:solidFill>
              <a:prstDash val="solid"/>
              <a:round/>
            </a:ln>
          </a:bottom>
          <a:insideH>
            <a:ln w="12700" cap="flat">
              <a:solidFill>
                <a:srgbClr val="FEFFFF"/>
              </a:solidFill>
              <a:prstDash val="solid"/>
              <a:round/>
            </a:ln>
          </a:insideH>
          <a:insideV>
            <a:ln w="12700" cap="flat">
              <a:solidFill>
                <a:srgbClr val="FE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EFFFF"/>
              </a:solidFill>
              <a:prstDash val="solid"/>
              <a:round/>
            </a:ln>
          </a:left>
          <a:right>
            <a:ln w="12700" cap="flat">
              <a:solidFill>
                <a:srgbClr val="FEFFFF"/>
              </a:solidFill>
              <a:prstDash val="solid"/>
              <a:round/>
            </a:ln>
          </a:right>
          <a:top>
            <a:ln w="12700" cap="flat">
              <a:solidFill>
                <a:srgbClr val="FEFFFF"/>
              </a:solidFill>
              <a:prstDash val="solid"/>
              <a:round/>
            </a:ln>
          </a:top>
          <a:bottom>
            <a:ln w="12700" cap="flat">
              <a:solidFill>
                <a:srgbClr val="FEFFFF"/>
              </a:solidFill>
              <a:prstDash val="solid"/>
              <a:round/>
            </a:ln>
          </a:bottom>
          <a:insideH>
            <a:ln w="12700" cap="flat">
              <a:solidFill>
                <a:srgbClr val="FEFFFF"/>
              </a:solidFill>
              <a:prstDash val="solid"/>
              <a:round/>
            </a:ln>
          </a:insideH>
          <a:insideV>
            <a:ln w="12700" cap="flat">
              <a:solidFill>
                <a:srgbClr val="FEFFFF"/>
              </a:solidFill>
              <a:prstDash val="solid"/>
              <a:round/>
            </a:ln>
          </a:insideV>
        </a:tcBdr>
        <a:fill>
          <a:solidFill>
            <a:srgbClr val="CACAFF"/>
          </a:solidFill>
        </a:fill>
      </a:tcStyle>
    </a:wholeTbl>
    <a:band2H>
      <a:tcTxStyle/>
      <a:tcStyle>
        <a:tcBdr/>
        <a:fill>
          <a:solidFill>
            <a:srgbClr val="E6E6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EFFFF"/>
      </a:tcTxStyle>
      <a:tcStyle>
        <a:tcBdr>
          <a:left>
            <a:ln w="12700" cap="flat">
              <a:solidFill>
                <a:srgbClr val="FEFFFF"/>
              </a:solidFill>
              <a:prstDash val="solid"/>
              <a:round/>
            </a:ln>
          </a:left>
          <a:right>
            <a:ln w="12700" cap="flat">
              <a:solidFill>
                <a:srgbClr val="FEFFFF"/>
              </a:solidFill>
              <a:prstDash val="solid"/>
              <a:round/>
            </a:ln>
          </a:right>
          <a:top>
            <a:ln w="12700" cap="flat">
              <a:solidFill>
                <a:srgbClr val="FEFFFF"/>
              </a:solidFill>
              <a:prstDash val="solid"/>
              <a:round/>
            </a:ln>
          </a:top>
          <a:bottom>
            <a:ln w="12700" cap="flat">
              <a:solidFill>
                <a:srgbClr val="FEFFFF"/>
              </a:solidFill>
              <a:prstDash val="solid"/>
              <a:round/>
            </a:ln>
          </a:bottom>
          <a:insideH>
            <a:ln w="12700" cap="flat">
              <a:solidFill>
                <a:srgbClr val="FEFFFF"/>
              </a:solidFill>
              <a:prstDash val="solid"/>
              <a:round/>
            </a:ln>
          </a:insideH>
          <a:insideV>
            <a:ln w="12700" cap="flat">
              <a:solidFill>
                <a:srgbClr val="FE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EFFFF"/>
      </a:tcTxStyle>
      <a:tcStyle>
        <a:tcBdr>
          <a:left>
            <a:ln w="12700" cap="flat">
              <a:solidFill>
                <a:srgbClr val="FEFFFF"/>
              </a:solidFill>
              <a:prstDash val="solid"/>
              <a:round/>
            </a:ln>
          </a:left>
          <a:right>
            <a:ln w="12700" cap="flat">
              <a:solidFill>
                <a:srgbClr val="FEFFFF"/>
              </a:solidFill>
              <a:prstDash val="solid"/>
              <a:round/>
            </a:ln>
          </a:right>
          <a:top>
            <a:ln w="38100" cap="flat">
              <a:solidFill>
                <a:srgbClr val="FEFFFF"/>
              </a:solidFill>
              <a:prstDash val="solid"/>
              <a:round/>
            </a:ln>
          </a:top>
          <a:bottom>
            <a:ln w="12700" cap="flat">
              <a:solidFill>
                <a:srgbClr val="FEFFFF"/>
              </a:solidFill>
              <a:prstDash val="solid"/>
              <a:round/>
            </a:ln>
          </a:bottom>
          <a:insideH>
            <a:ln w="12700" cap="flat">
              <a:solidFill>
                <a:srgbClr val="FEFFFF"/>
              </a:solidFill>
              <a:prstDash val="solid"/>
              <a:round/>
            </a:ln>
          </a:insideH>
          <a:insideV>
            <a:ln w="12700" cap="flat">
              <a:solidFill>
                <a:srgbClr val="FE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EFFFF"/>
      </a:tcTxStyle>
      <a:tcStyle>
        <a:tcBdr>
          <a:left>
            <a:ln w="12700" cap="flat">
              <a:solidFill>
                <a:srgbClr val="FEFFFF"/>
              </a:solidFill>
              <a:prstDash val="solid"/>
              <a:round/>
            </a:ln>
          </a:left>
          <a:right>
            <a:ln w="12700" cap="flat">
              <a:solidFill>
                <a:srgbClr val="FEFFFF"/>
              </a:solidFill>
              <a:prstDash val="solid"/>
              <a:round/>
            </a:ln>
          </a:right>
          <a:top>
            <a:ln w="12700" cap="flat">
              <a:solidFill>
                <a:srgbClr val="FEFFFF"/>
              </a:solidFill>
              <a:prstDash val="solid"/>
              <a:round/>
            </a:ln>
          </a:top>
          <a:bottom>
            <a:ln w="38100" cap="flat">
              <a:solidFill>
                <a:srgbClr val="FEFFFF"/>
              </a:solidFill>
              <a:prstDash val="solid"/>
              <a:round/>
            </a:ln>
          </a:bottom>
          <a:insideH>
            <a:ln w="12700" cap="flat">
              <a:solidFill>
                <a:srgbClr val="FEFFFF"/>
              </a:solidFill>
              <a:prstDash val="solid"/>
              <a:round/>
            </a:ln>
          </a:insideH>
          <a:insideV>
            <a:ln w="12700" cap="flat">
              <a:solidFill>
                <a:srgbClr val="FE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E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E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E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E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EFFFF"/>
              </a:solidFill>
              <a:prstDash val="solid"/>
              <a:round/>
            </a:ln>
          </a:left>
          <a:right>
            <a:ln w="12700" cap="flat">
              <a:solidFill>
                <a:srgbClr val="FEFFFF"/>
              </a:solidFill>
              <a:prstDash val="solid"/>
              <a:round/>
            </a:ln>
          </a:right>
          <a:top>
            <a:ln w="12700" cap="flat">
              <a:solidFill>
                <a:srgbClr val="FEFFFF"/>
              </a:solidFill>
              <a:prstDash val="solid"/>
              <a:round/>
            </a:ln>
          </a:top>
          <a:bottom>
            <a:ln w="12700" cap="flat">
              <a:solidFill>
                <a:srgbClr val="FEFFFF"/>
              </a:solidFill>
              <a:prstDash val="solid"/>
              <a:round/>
            </a:ln>
          </a:bottom>
          <a:insideH>
            <a:ln w="12700" cap="flat">
              <a:solidFill>
                <a:srgbClr val="FEFFFF"/>
              </a:solidFill>
              <a:prstDash val="solid"/>
              <a:round/>
            </a:ln>
          </a:insideH>
          <a:insideV>
            <a:ln w="12700" cap="flat">
              <a:solidFill>
                <a:srgbClr val="FE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EFFFF"/>
      </a:tcTxStyle>
      <a:tcStyle>
        <a:tcBdr>
          <a:left>
            <a:ln w="12700" cap="flat">
              <a:solidFill>
                <a:srgbClr val="FEFFFF"/>
              </a:solidFill>
              <a:prstDash val="solid"/>
              <a:round/>
            </a:ln>
          </a:left>
          <a:right>
            <a:ln w="12700" cap="flat">
              <a:solidFill>
                <a:srgbClr val="FEFFFF"/>
              </a:solidFill>
              <a:prstDash val="solid"/>
              <a:round/>
            </a:ln>
          </a:right>
          <a:top>
            <a:ln w="12700" cap="flat">
              <a:solidFill>
                <a:srgbClr val="FEFFFF"/>
              </a:solidFill>
              <a:prstDash val="solid"/>
              <a:round/>
            </a:ln>
          </a:top>
          <a:bottom>
            <a:ln w="12700" cap="flat">
              <a:solidFill>
                <a:srgbClr val="FEFFFF"/>
              </a:solidFill>
              <a:prstDash val="solid"/>
              <a:round/>
            </a:ln>
          </a:bottom>
          <a:insideH>
            <a:ln w="12700" cap="flat">
              <a:solidFill>
                <a:srgbClr val="FEFFFF"/>
              </a:solidFill>
              <a:prstDash val="solid"/>
              <a:round/>
            </a:ln>
          </a:insideH>
          <a:insideV>
            <a:ln w="12700" cap="flat">
              <a:solidFill>
                <a:srgbClr val="FE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EFFFF"/>
      </a:tcTxStyle>
      <a:tcStyle>
        <a:tcBdr>
          <a:left>
            <a:ln w="12700" cap="flat">
              <a:solidFill>
                <a:srgbClr val="FEFFFF"/>
              </a:solidFill>
              <a:prstDash val="solid"/>
              <a:round/>
            </a:ln>
          </a:left>
          <a:right>
            <a:ln w="12700" cap="flat">
              <a:solidFill>
                <a:srgbClr val="FEFFFF"/>
              </a:solidFill>
              <a:prstDash val="solid"/>
              <a:round/>
            </a:ln>
          </a:right>
          <a:top>
            <a:ln w="38100" cap="flat">
              <a:solidFill>
                <a:srgbClr val="FEFFFF"/>
              </a:solidFill>
              <a:prstDash val="solid"/>
              <a:round/>
            </a:ln>
          </a:top>
          <a:bottom>
            <a:ln w="12700" cap="flat">
              <a:solidFill>
                <a:srgbClr val="FEFFFF"/>
              </a:solidFill>
              <a:prstDash val="solid"/>
              <a:round/>
            </a:ln>
          </a:bottom>
          <a:insideH>
            <a:ln w="12700" cap="flat">
              <a:solidFill>
                <a:srgbClr val="FEFFFF"/>
              </a:solidFill>
              <a:prstDash val="solid"/>
              <a:round/>
            </a:ln>
          </a:insideH>
          <a:insideV>
            <a:ln w="12700" cap="flat">
              <a:solidFill>
                <a:srgbClr val="FE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EFFFF"/>
      </a:tcTxStyle>
      <a:tcStyle>
        <a:tcBdr>
          <a:left>
            <a:ln w="12700" cap="flat">
              <a:solidFill>
                <a:srgbClr val="FEFFFF"/>
              </a:solidFill>
              <a:prstDash val="solid"/>
              <a:round/>
            </a:ln>
          </a:left>
          <a:right>
            <a:ln w="12700" cap="flat">
              <a:solidFill>
                <a:srgbClr val="FEFFFF"/>
              </a:solidFill>
              <a:prstDash val="solid"/>
              <a:round/>
            </a:ln>
          </a:right>
          <a:top>
            <a:ln w="12700" cap="flat">
              <a:solidFill>
                <a:srgbClr val="FEFFFF"/>
              </a:solidFill>
              <a:prstDash val="solid"/>
              <a:round/>
            </a:ln>
          </a:top>
          <a:bottom>
            <a:ln w="38100" cap="flat">
              <a:solidFill>
                <a:srgbClr val="FEFFFF"/>
              </a:solidFill>
              <a:prstDash val="solid"/>
              <a:round/>
            </a:ln>
          </a:bottom>
          <a:insideH>
            <a:ln w="12700" cap="flat">
              <a:solidFill>
                <a:srgbClr val="FEFFFF"/>
              </a:solidFill>
              <a:prstDash val="solid"/>
              <a:round/>
            </a:ln>
          </a:insideH>
          <a:insideV>
            <a:ln w="12700" cap="flat">
              <a:solidFill>
                <a:srgbClr val="FE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kas Slaboševičius" userId="5b5a1ad6-e0e0-4118-b388-ee941114d16c" providerId="ADAL" clId="{3FEBF95E-092D-4449-B64B-EF37FD41E13E}"/>
    <pc:docChg chg="custSel modSld">
      <pc:chgData name="Rokas Slaboševičius" userId="5b5a1ad6-e0e0-4118-b388-ee941114d16c" providerId="ADAL" clId="{3FEBF95E-092D-4449-B64B-EF37FD41E13E}" dt="2023-11-21T16:08:53.135" v="0" actId="27636"/>
      <pc:docMkLst>
        <pc:docMk/>
      </pc:docMkLst>
      <pc:sldChg chg="modSp mod">
        <pc:chgData name="Rokas Slaboševičius" userId="5b5a1ad6-e0e0-4118-b388-ee941114d16c" providerId="ADAL" clId="{3FEBF95E-092D-4449-B64B-EF37FD41E13E}" dt="2023-11-21T16:08:53.135" v="0" actId="27636"/>
        <pc:sldMkLst>
          <pc:docMk/>
          <pc:sldMk cId="391091510" sldId="366"/>
        </pc:sldMkLst>
        <pc:spChg chg="mod">
          <ac:chgData name="Rokas Slaboševičius" userId="5b5a1ad6-e0e0-4118-b388-ee941114d16c" providerId="ADAL" clId="{3FEBF95E-092D-4449-B64B-EF37FD41E13E}" dt="2023-11-21T16:08:53.135" v="0" actId="27636"/>
          <ac:spMkLst>
            <pc:docMk/>
            <pc:sldMk cId="391091510" sldId="366"/>
            <ac:spMk id="12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98459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5783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75773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2008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3758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7071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1153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947743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3273287" y="2618264"/>
            <a:ext cx="7050156" cy="2387601"/>
          </a:xfrm>
          <a:prstGeom prst="rect">
            <a:avLst/>
          </a:prstGeom>
        </p:spPr>
        <p:txBody>
          <a:bodyPr anchor="t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7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273287" y="5930348"/>
            <a:ext cx="7050155" cy="927653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  <a:lvl2pPr>
              <a:defRPr sz="1600" b="1"/>
            </a:lvl2pPr>
            <a:lvl3pPr>
              <a:defRPr sz="1600" b="1"/>
            </a:lvl3pPr>
            <a:lvl4pPr>
              <a:defRPr sz="1600" b="1"/>
            </a:lvl4pPr>
            <a:lvl5pPr>
              <a:defRPr sz="1600" b="1"/>
            </a:lvl5pPr>
          </a:lstStyle>
          <a:p>
            <a:r>
              <a:t>CLICK TO EDIT MASTER SUBTITLE STYLE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18" name="Graphic 7" descr="Graphic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94" y="458787"/>
            <a:ext cx="2334168" cy="683027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r>
              <a:t>Mokytojo
Vardas Pavardė</a:t>
            </a:r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22"/>
          </p:nvPr>
        </p:nvSpPr>
        <p:spPr>
          <a:xfrm>
            <a:off x="10323513" y="458787"/>
            <a:ext cx="1377951" cy="13779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0180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6391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9085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9736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830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0070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997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8488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3100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Prezentacijos pavadinimas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EFFFF"/>
                </a:solidFill>
              </a:defRPr>
            </a:lvl1pPr>
            <a:lvl2pPr>
              <a:defRPr>
                <a:solidFill>
                  <a:srgbClr val="FEFFFF"/>
                </a:solidFill>
              </a:defRPr>
            </a:lvl2pPr>
            <a:lvl3pPr>
              <a:defRPr>
                <a:solidFill>
                  <a:srgbClr val="FEFFFF"/>
                </a:solidFill>
              </a:defRPr>
            </a:lvl3pPr>
            <a:lvl4pPr>
              <a:defRPr>
                <a:solidFill>
                  <a:srgbClr val="FEFFFF"/>
                </a:solidFill>
              </a:defRPr>
            </a:lvl4pPr>
            <a:lvl5pPr>
              <a:defRPr>
                <a:solidFill>
                  <a:srgbClr val="FEFFFF"/>
                </a:solidFill>
              </a:defRPr>
            </a:lvl5pPr>
          </a:lstStyle>
          <a:p>
            <a:r>
              <a:t>Prezentacijos pavadinimas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grpSp>
        <p:nvGrpSpPr>
          <p:cNvPr id="52" name="Graphic 4"/>
          <p:cNvGrpSpPr/>
          <p:nvPr/>
        </p:nvGrpSpPr>
        <p:grpSpPr>
          <a:xfrm>
            <a:off x="11078620" y="458787"/>
            <a:ext cx="632989" cy="680885"/>
            <a:chOff x="0" y="0"/>
            <a:chExt cx="632987" cy="680883"/>
          </a:xfrm>
        </p:grpSpPr>
        <p:sp>
          <p:nvSpPr>
            <p:cNvPr id="48" name="Freeform 9"/>
            <p:cNvSpPr/>
            <p:nvPr/>
          </p:nvSpPr>
          <p:spPr>
            <a:xfrm>
              <a:off x="141653" y="388083"/>
              <a:ext cx="132745" cy="106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" name="Freeform 10"/>
            <p:cNvSpPr/>
            <p:nvPr/>
          </p:nvSpPr>
          <p:spPr>
            <a:xfrm>
              <a:off x="138090" y="251334"/>
              <a:ext cx="357253" cy="123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" name="Freeform 11"/>
            <p:cNvSpPr/>
            <p:nvPr/>
          </p:nvSpPr>
          <p:spPr>
            <a:xfrm>
              <a:off x="359033" y="388083"/>
              <a:ext cx="132746" cy="106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" name="Freeform 12"/>
            <p:cNvSpPr/>
            <p:nvPr/>
          </p:nvSpPr>
          <p:spPr>
            <a:xfrm>
              <a:off x="0" y="0"/>
              <a:ext cx="632988" cy="680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53" name="Picture Placeholder 2"/>
          <p:cNvSpPr>
            <a:spLocks noGrp="1"/>
          </p:cNvSpPr>
          <p:nvPr>
            <p:ph type="pic" idx="21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Prezentacijos pavadinimas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1" name="CodeAcademy sed ut  um  perspiciatis unde?"/>
          <p:cNvSpPr txBox="1">
            <a:spLocks noGrp="1"/>
          </p:cNvSpPr>
          <p:nvPr>
            <p:ph type="title" hasCustomPrompt="1"/>
          </p:nvPr>
        </p:nvSpPr>
        <p:spPr>
          <a:xfrm>
            <a:off x="480390" y="1371706"/>
            <a:ext cx="5153928" cy="1365251"/>
          </a:xfrm>
          <a:prstGeom prst="rect">
            <a:avLst/>
          </a:prstGeom>
        </p:spPr>
        <p:txBody>
          <a:bodyPr anchor="t"/>
          <a:lstStyle>
            <a:lvl1pPr>
              <a:defRPr sz="3000"/>
            </a:lvl1pPr>
          </a:lstStyle>
          <a:p>
            <a:r>
              <a:t>CodeAcademy sed ut  um  perspiciatis unde?</a:t>
            </a:r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398588" y="3193409"/>
            <a:ext cx="4235730" cy="90170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t>Sed ut perspiciatis unde omnis iste natus error sit voluptatem accusantium doloremque l sunt explicabo. 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1398588" y="4336410"/>
            <a:ext cx="4235730" cy="90170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t>Sed ut perspiciatis unde omnis iste natus error sit voluptatem accusantium doloremque l sunt explicabo. </a:t>
            </a:r>
          </a:p>
        </p:txBody>
      </p:sp>
      <p:sp>
        <p:nvSpPr>
          <p:cNvPr id="8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398588" y="5479410"/>
            <a:ext cx="4235730" cy="90170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t>Sed ut perspiciatis unde omnis iste natus error sit voluptatem accusantium doloremque l sunt explicabo. </a:t>
            </a:r>
          </a:p>
        </p:txBody>
      </p:sp>
      <p:sp>
        <p:nvSpPr>
          <p:cNvPr id="85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7476658" y="3193409"/>
            <a:ext cx="4235731" cy="90170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t>Sed ut perspiciatis unde omnis iste natus error sit voluptatem accusantium doloremque l sunt explicabo. </a:t>
            </a:r>
          </a:p>
        </p:txBody>
      </p:sp>
      <p:sp>
        <p:nvSpPr>
          <p:cNvPr id="8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7476658" y="4336410"/>
            <a:ext cx="4235731" cy="90170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t>Sed ut perspiciatis unde omnis iste natus error sit voluptatem accusantium doloremque l sunt explicabo. </a:t>
            </a:r>
          </a:p>
        </p:txBody>
      </p:sp>
      <p:sp>
        <p:nvSpPr>
          <p:cNvPr id="87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476658" y="5479410"/>
            <a:ext cx="4235731" cy="90170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t>Sed ut perspiciatis unde omnis iste natus error sit voluptatem accusantium doloremque l sunt explicabo. 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Prezentacijos pavadinimas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6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281688" y="1821808"/>
            <a:ext cx="3750858" cy="329720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r>
              <a:t>Pavadinimas arba nuorodos tikslas.</a:t>
            </a:r>
          </a:p>
        </p:txBody>
      </p:sp>
      <p:sp>
        <p:nvSpPr>
          <p:cNvPr id="97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3281688" y="2171431"/>
            <a:ext cx="3750858" cy="50453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t>Pavadinimas arba nuorodos tikslas.</a:t>
            </a:r>
          </a:p>
        </p:txBody>
      </p:sp>
      <p:sp>
        <p:nvSpPr>
          <p:cNvPr id="98" name="Naudinga informacija"/>
          <p:cNvSpPr txBox="1">
            <a:spLocks noGrp="1"/>
          </p:cNvSpPr>
          <p:nvPr>
            <p:ph type="title" hasCustomPrompt="1"/>
          </p:nvPr>
        </p:nvSpPr>
        <p:spPr>
          <a:xfrm>
            <a:off x="480390" y="5032099"/>
            <a:ext cx="2343493" cy="1365252"/>
          </a:xfrm>
          <a:prstGeom prst="rect">
            <a:avLst/>
          </a:prstGeom>
        </p:spPr>
        <p:txBody>
          <a:bodyPr anchor="b"/>
          <a:lstStyle>
            <a:lvl1pPr>
              <a:defRPr sz="3000"/>
            </a:lvl1pPr>
          </a:lstStyle>
          <a:p>
            <a:r>
              <a:t>Naudinga informacija</a:t>
            </a:r>
          </a:p>
        </p:txBody>
      </p:sp>
      <p:sp>
        <p:nvSpPr>
          <p:cNvPr id="99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7503551" y="1821808"/>
            <a:ext cx="4208059" cy="791170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accent3"/>
                </a:solidFill>
              </a:defRPr>
            </a:lvl1pPr>
          </a:lstStyle>
          <a:p>
            <a:r>
              <a:t>www.codecademy.lt/kursai / lorem</a:t>
            </a:r>
          </a:p>
        </p:txBody>
      </p:sp>
      <p:sp>
        <p:nvSpPr>
          <p:cNvPr id="10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3281688" y="2727012"/>
            <a:ext cx="3750858" cy="329720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r>
              <a:t>Pavadinimas arba nuorodos tikslas.</a:t>
            </a:r>
          </a:p>
        </p:txBody>
      </p:sp>
      <p:sp>
        <p:nvSpPr>
          <p:cNvPr id="101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281688" y="3076635"/>
            <a:ext cx="3750858" cy="50453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t>Pavadinimas arba nuorodos tikslas.</a:t>
            </a:r>
          </a:p>
        </p:txBody>
      </p:sp>
      <p:sp>
        <p:nvSpPr>
          <p:cNvPr id="102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503551" y="2724846"/>
            <a:ext cx="4208059" cy="898746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accent3"/>
                </a:solidFill>
              </a:defRPr>
            </a:lvl1pPr>
          </a:lstStyle>
          <a:p>
            <a:r>
              <a:t>www.codecademy.lt/kursai / lorem</a:t>
            </a:r>
          </a:p>
        </p:txBody>
      </p:sp>
      <p:sp>
        <p:nvSpPr>
          <p:cNvPr id="103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3281688" y="3650608"/>
            <a:ext cx="3750858" cy="329720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r>
              <a:t>Pavadinimas arba nuorodos tikslas.</a:t>
            </a:r>
          </a:p>
        </p:txBody>
      </p:sp>
      <p:sp>
        <p:nvSpPr>
          <p:cNvPr id="10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81688" y="4000232"/>
            <a:ext cx="3750858" cy="50453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t>Pavadinimas arba nuorodos tikslas.</a:t>
            </a:r>
          </a:p>
        </p:txBody>
      </p:sp>
      <p:sp>
        <p:nvSpPr>
          <p:cNvPr id="10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7503551" y="3666016"/>
            <a:ext cx="4208059" cy="854154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accent3"/>
                </a:solidFill>
              </a:defRPr>
            </a:lvl1pPr>
          </a:lstStyle>
          <a:p>
            <a:r>
              <a:t>www.codecademy.lt/kursai / lorem</a:t>
            </a:r>
          </a:p>
        </p:txBody>
      </p:sp>
      <p:sp>
        <p:nvSpPr>
          <p:cNvPr id="10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281688" y="4571989"/>
            <a:ext cx="3750858" cy="329720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r>
              <a:t>Pavadinimas arba nuorodos tikslas.</a:t>
            </a:r>
          </a:p>
        </p:txBody>
      </p:sp>
      <p:sp>
        <p:nvSpPr>
          <p:cNvPr id="10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3281688" y="4921611"/>
            <a:ext cx="3750858" cy="50453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t>Pavadinimas arba nuorodos tikslas.</a:t>
            </a:r>
          </a:p>
        </p:txBody>
      </p:sp>
      <p:sp>
        <p:nvSpPr>
          <p:cNvPr id="108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3281688" y="5493370"/>
            <a:ext cx="3750858" cy="329720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r>
              <a:t>Pavadinimas arba nuorodos tikslas.</a:t>
            </a:r>
          </a:p>
        </p:txBody>
      </p:sp>
      <p:sp>
        <p:nvSpPr>
          <p:cNvPr id="109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3281688" y="5842992"/>
            <a:ext cx="3750858" cy="50453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t>Pavadinimas arba nuorodos tikslas.</a:t>
            </a:r>
          </a:p>
        </p:txBody>
      </p:sp>
      <p:sp>
        <p:nvSpPr>
          <p:cNvPr id="110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7503551" y="4605022"/>
            <a:ext cx="4208059" cy="854154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accent3"/>
                </a:solidFill>
              </a:defRPr>
            </a:lvl1pPr>
          </a:lstStyle>
          <a:p>
            <a:r>
              <a:t>www.codecademy.lt/kursai / lorem</a:t>
            </a:r>
          </a:p>
        </p:txBody>
      </p:sp>
      <p:sp>
        <p:nvSpPr>
          <p:cNvPr id="111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3551" y="5493370"/>
            <a:ext cx="4208059" cy="854154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accent3"/>
                </a:solidFill>
              </a:defRPr>
            </a:lvl1pPr>
          </a:lstStyle>
          <a:p>
            <a:r>
              <a:t>www.codecademy.lt/kursai / lorem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4_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2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3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7821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5597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496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1405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p159="http://schemas.microsoft.com/office/powerpoint/2015/09/main" xmlns:mc="http://schemas.openxmlformats.org/markup-compatibility/2006" xmlns="" val="1"/>
            </a:ext>
          </a:extLst>
        </p:spPr>
        <p:txBody>
          <a:bodyPr lIns="45719" rIns="45719">
            <a:normAutofit/>
          </a:bodyPr>
          <a:lstStyle/>
          <a:p>
            <a:r>
              <a:t>Title of presentation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grpSp>
        <p:nvGrpSpPr>
          <p:cNvPr id="7" name="Graphic 7"/>
          <p:cNvGrpSpPr/>
          <p:nvPr/>
        </p:nvGrpSpPr>
        <p:grpSpPr>
          <a:xfrm>
            <a:off x="11078622" y="458787"/>
            <a:ext cx="632988" cy="680885"/>
            <a:chOff x="0" y="0"/>
            <a:chExt cx="632986" cy="680883"/>
          </a:xfrm>
        </p:grpSpPr>
        <p:sp>
          <p:nvSpPr>
            <p:cNvPr id="3" name="Freeform 22"/>
            <p:cNvSpPr/>
            <p:nvPr/>
          </p:nvSpPr>
          <p:spPr>
            <a:xfrm>
              <a:off x="0" y="-1"/>
              <a:ext cx="632988" cy="680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" name="Freeform 23"/>
            <p:cNvSpPr/>
            <p:nvPr/>
          </p:nvSpPr>
          <p:spPr>
            <a:xfrm>
              <a:off x="398678" y="414250"/>
              <a:ext cx="54346" cy="54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" name="Freeform 24"/>
            <p:cNvSpPr/>
            <p:nvPr/>
          </p:nvSpPr>
          <p:spPr>
            <a:xfrm>
              <a:off x="180852" y="414250"/>
              <a:ext cx="54346" cy="54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" name="Freeform 25"/>
            <p:cNvSpPr/>
            <p:nvPr/>
          </p:nvSpPr>
          <p:spPr>
            <a:xfrm>
              <a:off x="96663" y="87806"/>
              <a:ext cx="440106" cy="435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8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p159="http://schemas.microsoft.com/office/powerpoint/2015/09/main" xmlns:mc="http://schemas.openxmlformats.org/markup-compatibility/2006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600" b="1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  <p:sldLayoutId id="2147483655" r:id="rId5"/>
    <p:sldLayoutId id="2147483656" r:id="rId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:ma14="http://schemas.microsoft.com/office/mac/drawingml/2011/main" xmlns:a14="http://schemas.microsoft.com/office/drawing/2010/main" xmlns:m="http://schemas.openxmlformats.org/officeDocument/2006/math" xmlns="">
      <p:transition spd="slow">
        <p:fade/>
      </p:transition>
    </mc:Fallback>
  </mc:AlternateContent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4572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914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1371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1828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451100" marR="0" indent="-1651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3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08300" marR="0" indent="-1651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3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365500" marR="0" indent="-1651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3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822700" marR="0" indent="-1651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3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185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9" name="PlaceHolder 6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 fontScale="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458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teacher.com/articles/how-to-calculate-code-execution-time-in-csharp" TargetMode="External"/><Relationship Id="rId2" Type="http://schemas.openxmlformats.org/officeDocument/2006/relationships/hyperlink" Target="https://learn.microsoft.com/en-us/visualstudio/debugger/debugger-feature-tour?view=vs-2022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8"/>
          <p:cNvSpPr txBox="1">
            <a:spLocks noGrp="1"/>
          </p:cNvSpPr>
          <p:nvPr>
            <p:ph type="ctrTitle"/>
          </p:nvPr>
        </p:nvSpPr>
        <p:spPr>
          <a:xfrm>
            <a:off x="2569902" y="3298202"/>
            <a:ext cx="7050155" cy="2387601"/>
          </a:xfrm>
          <a:prstGeom prst="rect">
            <a:avLst/>
          </a:prstGeom>
        </p:spPr>
        <p:txBody>
          <a:bodyPr lIns="45719" tIns="45720" rIns="45719" bIns="45720" anchor="t">
            <a:normAutofit/>
          </a:bodyPr>
          <a:lstStyle/>
          <a:p>
            <a:r>
              <a:rPr lang="lt-LT" dirty="0"/>
              <a:t>Debug and StringBuilder</a:t>
            </a:r>
            <a:endParaRPr lang="en-US" dirty="0"/>
          </a:p>
        </p:txBody>
      </p:sp>
      <p:sp>
        <p:nvSpPr>
          <p:cNvPr id="152" name="Date Placeholder 7"/>
          <p:cNvSpPr txBox="1"/>
          <p:nvPr/>
        </p:nvSpPr>
        <p:spPr>
          <a:xfrm>
            <a:off x="643096" y="5892513"/>
            <a:ext cx="2267498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p159="http://schemas.microsoft.com/office/powerpoint/2015/09/main" xmlns:mc="http://schemas.openxmlformats.org/markup-compatibility/2006" xmlns:a16="http://schemas.microsoft.com/office/drawing/2014/main" xmlns="" val="1"/>
            </a:ext>
          </a:extLst>
        </p:spPr>
        <p:txBody>
          <a:bodyPr lIns="45719" tIns="45720" rIns="45719" bIns="45720" anchor="t">
            <a:spAutoFit/>
          </a:bodyPr>
          <a:lstStyle>
            <a:lvl1pPr>
              <a:defRPr sz="1600" b="1"/>
            </a:lvl1pPr>
          </a:lstStyle>
          <a:p>
            <a:r>
              <a:rPr lang="lt-LT" dirty="0"/>
              <a:t>Data</a:t>
            </a:r>
            <a:endParaRPr dirty="0"/>
          </a:p>
        </p:txBody>
      </p:sp>
      <p:sp>
        <p:nvSpPr>
          <p:cNvPr id="153" name="Text Placeholder 5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p159="http://schemas.microsoft.com/office/powerpoint/2015/09/main" xmlns:mc="http://schemas.openxmlformats.org/markup-compatibility/2006" xmlns:a16="http://schemas.microsoft.com/office/drawing/2014/main" xmlns="" val="1"/>
            </a:ext>
          </a:extLst>
        </p:spPr>
        <p:txBody>
          <a:bodyPr lIns="45719" tIns="45720" rIns="45719" bIns="45720" anchor="t">
            <a:normAutofit/>
          </a:bodyPr>
          <a:lstStyle/>
          <a:p>
            <a:r>
              <a:rPr lang="lt-LT" dirty="0"/>
              <a:t>Lecturer</a:t>
            </a:r>
          </a:p>
          <a:p>
            <a:r>
              <a:rPr lang="lt-LT" dirty="0"/>
              <a:t>Rokas Slaboševičius</a:t>
            </a:r>
            <a:endParaRPr lang="en-US" dirty="0"/>
          </a:p>
        </p:txBody>
      </p:sp>
      <p:pic>
        <p:nvPicPr>
          <p:cNvPr id="154" name="Picture Placeholder 16" descr="Picture Placeholder 16"/>
          <p:cNvPicPr>
            <a:picLocks noGrp="1" noChangeAspect="1"/>
          </p:cNvPicPr>
          <p:nvPr>
            <p:ph type="pic" idx="22"/>
          </p:nvPr>
        </p:nvPicPr>
        <p:blipFill>
          <a:blip r:embed="rId2"/>
          <a:stretch>
            <a:fillRect/>
          </a:stretch>
        </p:blipFill>
        <p:spPr>
          <a:xfrm>
            <a:off x="9866313" y="458787"/>
            <a:ext cx="1835151" cy="183515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C48FB-084F-459B-88F8-C7D9FDEF65F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2569902" y="5930347"/>
            <a:ext cx="7050155" cy="927653"/>
          </a:xfrm>
        </p:spPr>
        <p:txBody>
          <a:bodyPr lIns="45719" tIns="45720" rIns="45719" bIns="45720" anchor="t"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:a16="http://schemas.microsoft.com/office/drawing/2014/main" xmlns:ma14="http://schemas.microsoft.com/office/mac/drawingml/2011/main"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</p:spPr>
        <p:txBody>
          <a:bodyPr lIns="45719" tIns="45720" rIns="45719" bIns="45720" anchor="t">
            <a:normAutofit/>
          </a:bodyPr>
          <a:lstStyle/>
          <a:p>
            <a:r>
              <a:rPr lang="lt-LT" dirty="0"/>
              <a:t>Debug and StringBuilder</a:t>
            </a:r>
          </a:p>
        </p:txBody>
      </p:sp>
      <p:grpSp>
        <p:nvGrpSpPr>
          <p:cNvPr id="8" name="Rounded Rectangle 4">
            <a:extLst>
              <a:ext uri="{FF2B5EF4-FFF2-40B4-BE49-F238E27FC236}">
                <a16:creationId xmlns:a16="http://schemas.microsoft.com/office/drawing/2014/main" id="{5E24B308-AB63-4D4F-A64A-7470555AB0D2}"/>
              </a:ext>
            </a:extLst>
          </p:cNvPr>
          <p:cNvGrpSpPr/>
          <p:nvPr/>
        </p:nvGrpSpPr>
        <p:grpSpPr>
          <a:xfrm>
            <a:off x="480002" y="898237"/>
            <a:ext cx="1835223" cy="464235"/>
            <a:chOff x="0" y="0"/>
            <a:chExt cx="1835221" cy="464234"/>
          </a:xfrm>
        </p:grpSpPr>
        <p:sp>
          <p:nvSpPr>
            <p:cNvPr id="9" name="Rounded Rectangle">
              <a:extLst>
                <a:ext uri="{FF2B5EF4-FFF2-40B4-BE49-F238E27FC236}">
                  <a16:creationId xmlns:a16="http://schemas.microsoft.com/office/drawing/2014/main" id="{B80362B3-9739-FF4D-8CCC-A04C04ED6CB9}"/>
                </a:ext>
              </a:extLst>
            </p:cNvPr>
            <p:cNvSpPr/>
            <p:nvPr/>
          </p:nvSpPr>
          <p:spPr>
            <a:xfrm>
              <a:off x="0" y="0"/>
              <a:ext cx="1835221" cy="46423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EFFFF"/>
                  </a:solidFill>
                </a:defRPr>
              </a:pPr>
              <a:endParaRPr/>
            </a:p>
          </p:txBody>
        </p:sp>
        <p:sp>
          <p:nvSpPr>
            <p:cNvPr id="10" name="2 LYGIS">
              <a:extLst>
                <a:ext uri="{FF2B5EF4-FFF2-40B4-BE49-F238E27FC236}">
                  <a16:creationId xmlns:a16="http://schemas.microsoft.com/office/drawing/2014/main" id="{5370151D-47F6-1A41-84B1-BB942B57263B}"/>
                </a:ext>
              </a:extLst>
            </p:cNvPr>
            <p:cNvSpPr txBox="1"/>
            <p:nvPr/>
          </p:nvSpPr>
          <p:spPr>
            <a:xfrm>
              <a:off x="113705" y="62841"/>
              <a:ext cx="1607810" cy="338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:p159="http://schemas.microsoft.com/office/powerpoint/2015/09/main" xmlns:mc="http://schemas.openxmlformats.org/markup-compatibility/2006" xmlns:p14="http://schemas.microsoft.com/office/powerpoint/2010/main" xmlns:a16="http://schemas.microsoft.com/office/drawing/2014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EFFFF"/>
                  </a:solidFill>
                </a:defRPr>
              </a:lvl1pPr>
            </a:lstStyle>
            <a:p>
              <a:r>
                <a:rPr lang="lt-LT" dirty="0"/>
                <a:t>Task 3</a:t>
              </a:r>
              <a:endParaRPr dirty="0"/>
            </a:p>
          </p:txBody>
        </p:sp>
      </p:grpSp>
      <p:pic>
        <p:nvPicPr>
          <p:cNvPr id="6" name="Picture Placeholder 2" descr="Picture Placeholder 2">
            <a:extLst>
              <a:ext uri="{FF2B5EF4-FFF2-40B4-BE49-F238E27FC236}">
                <a16:creationId xmlns:a16="http://schemas.microsoft.com/office/drawing/2014/main" id="{9BD39082-EE2F-9B4F-A3C9-2A11A9B5629A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2"/>
          <a:stretch>
            <a:fillRect/>
          </a:stretch>
        </p:blipFill>
        <p:spPr>
          <a:xfrm>
            <a:off x="480002" y="1441475"/>
            <a:ext cx="11231996" cy="5228266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393EA32-1E5C-4940-ABB7-ACA92E12BC62}"/>
              </a:ext>
            </a:extLst>
          </p:cNvPr>
          <p:cNvSpPr txBox="1">
            <a:spLocks/>
          </p:cNvSpPr>
          <p:nvPr/>
        </p:nvSpPr>
        <p:spPr>
          <a:xfrm>
            <a:off x="594095" y="1832383"/>
            <a:ext cx="10719364" cy="4564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59="http://schemas.microsoft.com/office/powerpoint/2015/09/main" xmlns:mc="http://schemas.openxmlformats.org/markup-compatibility/2006" xmlns:p14="http://schemas.microsoft.com/office/powerpoint/2010/main" xmlns:a16="http://schemas.microsoft.com/office/drawing/2014/main" xmlns="" val="1"/>
            </a:ext>
          </a:extLst>
        </p:spPr>
        <p:txBody>
          <a:bodyPr lIns="91439" tIns="45720" rIns="91439" bIns="45720" anchor="t">
            <a:no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4511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083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3655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8227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−"/>
            </a:pPr>
            <a:r>
              <a:rPr lang="lt-LT" sz="1400" dirty="0">
                <a:solidFill>
                  <a:schemeClr val="tx1"/>
                </a:solidFill>
                <a:latin typeface="Courier New"/>
              </a:rPr>
              <a:t>The program should count from 1 to 10. Correct using debug: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9A073D-93B6-B52F-0F68-051AC55B9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119" y="3038564"/>
            <a:ext cx="4553585" cy="14575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90353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:ma14="http://schemas.microsoft.com/office/mac/drawingml/2011/main" xmlns:a14="http://schemas.microsoft.com/office/drawing/2010/main" xmlns:m="http://schemas.openxmlformats.org/officeDocument/2006/math" xmlns:a16="http://schemas.microsoft.com/office/drawing/2014/main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</p:spPr>
        <p:txBody>
          <a:bodyPr lIns="45719" tIns="45720" rIns="45719" bIns="45720" anchor="t">
            <a:normAutofit/>
          </a:bodyPr>
          <a:lstStyle/>
          <a:p>
            <a:r>
              <a:rPr lang="lt-LT" dirty="0"/>
              <a:t>Debug and StringBuilder</a:t>
            </a:r>
          </a:p>
        </p:txBody>
      </p:sp>
      <p:grpSp>
        <p:nvGrpSpPr>
          <p:cNvPr id="8" name="Rounded Rectangle 4">
            <a:extLst>
              <a:ext uri="{FF2B5EF4-FFF2-40B4-BE49-F238E27FC236}">
                <a16:creationId xmlns:a16="http://schemas.microsoft.com/office/drawing/2014/main" id="{5E24B308-AB63-4D4F-A64A-7470555AB0D2}"/>
              </a:ext>
            </a:extLst>
          </p:cNvPr>
          <p:cNvGrpSpPr/>
          <p:nvPr/>
        </p:nvGrpSpPr>
        <p:grpSpPr>
          <a:xfrm>
            <a:off x="480002" y="898237"/>
            <a:ext cx="1835223" cy="464235"/>
            <a:chOff x="0" y="0"/>
            <a:chExt cx="1835221" cy="464234"/>
          </a:xfrm>
        </p:grpSpPr>
        <p:sp>
          <p:nvSpPr>
            <p:cNvPr id="9" name="Rounded Rectangle">
              <a:extLst>
                <a:ext uri="{FF2B5EF4-FFF2-40B4-BE49-F238E27FC236}">
                  <a16:creationId xmlns:a16="http://schemas.microsoft.com/office/drawing/2014/main" id="{B80362B3-9739-FF4D-8CCC-A04C04ED6CB9}"/>
                </a:ext>
              </a:extLst>
            </p:cNvPr>
            <p:cNvSpPr/>
            <p:nvPr/>
          </p:nvSpPr>
          <p:spPr>
            <a:xfrm>
              <a:off x="0" y="0"/>
              <a:ext cx="1835221" cy="46423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EFFFF"/>
                  </a:solidFill>
                </a:defRPr>
              </a:pPr>
              <a:endParaRPr/>
            </a:p>
          </p:txBody>
        </p:sp>
        <p:sp>
          <p:nvSpPr>
            <p:cNvPr id="10" name="2 LYGIS">
              <a:extLst>
                <a:ext uri="{FF2B5EF4-FFF2-40B4-BE49-F238E27FC236}">
                  <a16:creationId xmlns:a16="http://schemas.microsoft.com/office/drawing/2014/main" id="{5370151D-47F6-1A41-84B1-BB942B57263B}"/>
                </a:ext>
              </a:extLst>
            </p:cNvPr>
            <p:cNvSpPr txBox="1"/>
            <p:nvPr/>
          </p:nvSpPr>
          <p:spPr>
            <a:xfrm>
              <a:off x="113705" y="62841"/>
              <a:ext cx="1607810" cy="338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:p159="http://schemas.microsoft.com/office/powerpoint/2015/09/main" xmlns:mc="http://schemas.openxmlformats.org/markup-compatibility/2006" xmlns:p14="http://schemas.microsoft.com/office/powerpoint/2010/main" xmlns:a16="http://schemas.microsoft.com/office/drawing/2014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EFFFF"/>
                  </a:solidFill>
                </a:defRPr>
              </a:lvl1pPr>
            </a:lstStyle>
            <a:p>
              <a:r>
                <a:rPr lang="lt-LT" dirty="0"/>
                <a:t>Task 4</a:t>
              </a:r>
              <a:endParaRPr dirty="0"/>
            </a:p>
          </p:txBody>
        </p:sp>
      </p:grpSp>
      <p:pic>
        <p:nvPicPr>
          <p:cNvPr id="6" name="Picture Placeholder 2" descr="Picture Placeholder 2">
            <a:extLst>
              <a:ext uri="{FF2B5EF4-FFF2-40B4-BE49-F238E27FC236}">
                <a16:creationId xmlns:a16="http://schemas.microsoft.com/office/drawing/2014/main" id="{9BD39082-EE2F-9B4F-A3C9-2A11A9B5629A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2"/>
          <a:stretch>
            <a:fillRect/>
          </a:stretch>
        </p:blipFill>
        <p:spPr>
          <a:xfrm>
            <a:off x="480002" y="1441475"/>
            <a:ext cx="11231996" cy="5228266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393EA32-1E5C-4940-ABB7-ACA92E12BC62}"/>
              </a:ext>
            </a:extLst>
          </p:cNvPr>
          <p:cNvSpPr txBox="1">
            <a:spLocks/>
          </p:cNvSpPr>
          <p:nvPr/>
        </p:nvSpPr>
        <p:spPr>
          <a:xfrm>
            <a:off x="594095" y="1832383"/>
            <a:ext cx="10719364" cy="4564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:p159="http://schemas.microsoft.com/office/powerpoint/2015/09/main" xmlns:mc="http://schemas.openxmlformats.org/markup-compatibility/2006" xmlns:p14="http://schemas.microsoft.com/office/powerpoint/2010/main" xmlns:a16="http://schemas.microsoft.com/office/drawing/2014/main" xmlns="" val="1"/>
            </a:ext>
          </a:extLst>
        </p:spPr>
        <p:txBody>
          <a:bodyPr lIns="91439" tIns="45720" rIns="91439" bIns="45720" anchor="t">
            <a:no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4511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083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3655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8227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−"/>
            </a:pPr>
            <a:r>
              <a:rPr lang="lt-LT" sz="1400" dirty="0">
                <a:solidFill>
                  <a:schemeClr val="tx1"/>
                </a:solidFill>
                <a:latin typeface="Courier New"/>
              </a:rPr>
              <a:t>The program should count from 1 to 5. Correct using debug: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61983E-7B4F-6FC6-EFDE-C8AE23F4B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160" y="3222591"/>
            <a:ext cx="2600688" cy="14003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44662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:m="http://schemas.openxmlformats.org/officeDocument/2006/math" xmlns:a14="http://schemas.microsoft.com/office/drawing/2010/main" xmlns:ma14="http://schemas.microsoft.com/office/mac/drawingml/2011/main" xmlns:a16="http://schemas.microsoft.com/office/drawing/2014/main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</p:spPr>
        <p:txBody>
          <a:bodyPr lIns="45719" tIns="45720" rIns="45719" bIns="45720" anchor="t">
            <a:normAutofit/>
          </a:bodyPr>
          <a:lstStyle/>
          <a:p>
            <a:r>
              <a:rPr lang="lt-LT" dirty="0"/>
              <a:t>Debug and StringBuilder</a:t>
            </a:r>
          </a:p>
        </p:txBody>
      </p:sp>
      <p:grpSp>
        <p:nvGrpSpPr>
          <p:cNvPr id="8" name="Rounded Rectangle 4">
            <a:extLst>
              <a:ext uri="{FF2B5EF4-FFF2-40B4-BE49-F238E27FC236}">
                <a16:creationId xmlns:a16="http://schemas.microsoft.com/office/drawing/2014/main" id="{5E24B308-AB63-4D4F-A64A-7470555AB0D2}"/>
              </a:ext>
            </a:extLst>
          </p:cNvPr>
          <p:cNvGrpSpPr/>
          <p:nvPr/>
        </p:nvGrpSpPr>
        <p:grpSpPr>
          <a:xfrm>
            <a:off x="480002" y="898237"/>
            <a:ext cx="1835223" cy="464235"/>
            <a:chOff x="0" y="0"/>
            <a:chExt cx="1835221" cy="464234"/>
          </a:xfrm>
        </p:grpSpPr>
        <p:sp>
          <p:nvSpPr>
            <p:cNvPr id="9" name="Rounded Rectangle">
              <a:extLst>
                <a:ext uri="{FF2B5EF4-FFF2-40B4-BE49-F238E27FC236}">
                  <a16:creationId xmlns:a16="http://schemas.microsoft.com/office/drawing/2014/main" id="{B80362B3-9739-FF4D-8CCC-A04C04ED6CB9}"/>
                </a:ext>
              </a:extLst>
            </p:cNvPr>
            <p:cNvSpPr/>
            <p:nvPr/>
          </p:nvSpPr>
          <p:spPr>
            <a:xfrm>
              <a:off x="0" y="0"/>
              <a:ext cx="1835221" cy="46423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EFFFF"/>
                  </a:solidFill>
                </a:defRPr>
              </a:pPr>
              <a:endParaRPr/>
            </a:p>
          </p:txBody>
        </p:sp>
        <p:sp>
          <p:nvSpPr>
            <p:cNvPr id="10" name="2 LYGIS">
              <a:extLst>
                <a:ext uri="{FF2B5EF4-FFF2-40B4-BE49-F238E27FC236}">
                  <a16:creationId xmlns:a16="http://schemas.microsoft.com/office/drawing/2014/main" id="{5370151D-47F6-1A41-84B1-BB942B57263B}"/>
                </a:ext>
              </a:extLst>
            </p:cNvPr>
            <p:cNvSpPr txBox="1"/>
            <p:nvPr/>
          </p:nvSpPr>
          <p:spPr>
            <a:xfrm>
              <a:off x="113705" y="62841"/>
              <a:ext cx="1607810" cy="338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:p159="http://schemas.microsoft.com/office/powerpoint/2015/09/main" xmlns:mc="http://schemas.openxmlformats.org/markup-compatibility/2006" xmlns:p14="http://schemas.microsoft.com/office/powerpoint/2010/main" xmlns:a16="http://schemas.microsoft.com/office/drawing/2014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EFFFF"/>
                  </a:solidFill>
                </a:defRPr>
              </a:lvl1pPr>
            </a:lstStyle>
            <a:p>
              <a:r>
                <a:rPr lang="lt-LT" dirty="0"/>
                <a:t>Task 5</a:t>
              </a:r>
              <a:endParaRPr dirty="0"/>
            </a:p>
          </p:txBody>
        </p:sp>
      </p:grpSp>
      <p:pic>
        <p:nvPicPr>
          <p:cNvPr id="6" name="Picture Placeholder 2" descr="Picture Placeholder 2">
            <a:extLst>
              <a:ext uri="{FF2B5EF4-FFF2-40B4-BE49-F238E27FC236}">
                <a16:creationId xmlns:a16="http://schemas.microsoft.com/office/drawing/2014/main" id="{9BD39082-EE2F-9B4F-A3C9-2A11A9B5629A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2"/>
          <a:stretch>
            <a:fillRect/>
          </a:stretch>
        </p:blipFill>
        <p:spPr>
          <a:xfrm>
            <a:off x="480002" y="1441475"/>
            <a:ext cx="11231996" cy="5228266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393EA32-1E5C-4940-ABB7-ACA92E12BC62}"/>
              </a:ext>
            </a:extLst>
          </p:cNvPr>
          <p:cNvSpPr txBox="1">
            <a:spLocks/>
          </p:cNvSpPr>
          <p:nvPr/>
        </p:nvSpPr>
        <p:spPr>
          <a:xfrm>
            <a:off x="594095" y="1832383"/>
            <a:ext cx="10719364" cy="4564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59="http://schemas.microsoft.com/office/powerpoint/2015/09/main" xmlns:mc="http://schemas.openxmlformats.org/markup-compatibility/2006" xmlns:p14="http://schemas.microsoft.com/office/powerpoint/2010/main" xmlns:a16="http://schemas.microsoft.com/office/drawing/2014/main" xmlns="" val="1"/>
            </a:ext>
          </a:extLst>
        </p:spPr>
        <p:txBody>
          <a:bodyPr lIns="91439" tIns="45720" rIns="91439" bIns="45720" anchor="t">
            <a:no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4511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083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3655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8227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−"/>
            </a:pPr>
            <a:r>
              <a:rPr lang="lt-LT" sz="1400" dirty="0">
                <a:solidFill>
                  <a:schemeClr val="tx1"/>
                </a:solidFill>
                <a:latin typeface="Courier New"/>
              </a:rPr>
              <a:t>The app tries to compare two names. Correct using debug: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3F2BF-69CD-7B52-4C3E-54DF6218D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494" y="2864817"/>
            <a:ext cx="4582164" cy="23815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28900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:ma14="http://schemas.microsoft.com/office/mac/drawingml/2011/main" xmlns:a14="http://schemas.microsoft.com/office/drawing/2010/main" xmlns:m="http://schemas.openxmlformats.org/officeDocument/2006/math" xmlns:a16="http://schemas.microsoft.com/office/drawing/2014/main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lt-LT" sz="3200" dirty="0"/>
              <a:t>StringBuilder</a:t>
            </a:r>
            <a:endParaRPr lang="en-US" dirty="0" err="1"/>
          </a:p>
        </p:txBody>
      </p:sp>
      <p:sp>
        <p:nvSpPr>
          <p:cNvPr id="124" name="Google Shape;124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lt-LT" sz="1400" dirty="0"/>
              <a:t>Debug and StringBuilder</a:t>
            </a:r>
          </a:p>
        </p:txBody>
      </p:sp>
      <p:sp>
        <p:nvSpPr>
          <p:cNvPr id="125" name="Google Shape;125;p3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5929544" cy="393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1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lt-LT" sz="2000" dirty="0"/>
              <a:t>Using StringBuilder instead of string is useful when you need to modify or combine many text elements. </a:t>
            </a: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lt-LT" sz="2000" dirty="0"/>
              <a:t>"The StringBuilder class allows for efficient manipulation of text strings, as it provides better performance and lower memory usage than direct string manipulation. </a:t>
            </a: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lt-LT" sz="2000" dirty="0"/>
              <a:t>This is especially the case when you have to perform many operations, such as merging text or inserting tags, to create the final text.</a:t>
            </a:r>
            <a:endParaRPr lang="lt-LT" sz="14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7ED344-C83B-85C9-2E0F-586A3D79C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750" y="2967084"/>
            <a:ext cx="5191850" cy="20576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07336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:a16="http://schemas.microsoft.com/office/drawing/2014/main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err="1"/>
              <a:t>StopWatch</a:t>
            </a:r>
            <a:endParaRPr lang="en-US" dirty="0"/>
          </a:p>
        </p:txBody>
      </p:sp>
      <p:sp>
        <p:nvSpPr>
          <p:cNvPr id="124" name="Google Shape;124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lt-LT" sz="1400" dirty="0"/>
              <a:t>Debug and StringBuilder</a:t>
            </a:r>
          </a:p>
        </p:txBody>
      </p:sp>
      <p:sp>
        <p:nvSpPr>
          <p:cNvPr id="125" name="Google Shape;125;p3"/>
          <p:cNvSpPr txBox="1">
            <a:spLocks noGrp="1"/>
          </p:cNvSpPr>
          <p:nvPr>
            <p:ph type="body" idx="2"/>
          </p:nvPr>
        </p:nvSpPr>
        <p:spPr>
          <a:xfrm>
            <a:off x="6584950" y="2671875"/>
            <a:ext cx="4754550" cy="393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1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lt-LT" sz="1600" kern="1200" spc="-1" dirty="0">
                <a:solidFill>
                  <a:prstClr val="black"/>
                </a:solidFill>
                <a:ea typeface="+mn-lt"/>
              </a:rPr>
              <a:t>"The Stopwatch class is a very useful tool for programmers to measure time and calculate runtime in their programs. </a:t>
            </a: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lt-LT" sz="1600" kern="1200" spc="-1" dirty="0">
                <a:solidFill>
                  <a:prstClr val="black"/>
                </a:solidFill>
                <a:ea typeface="+mn-lt"/>
              </a:rPr>
              <a:t>It allows you to measure the time from the start to the end of a given point accurately and conveniently. "The Stopwatch class enables the measurement of very small time intervals</a:t>
            </a:r>
            <a:endParaRPr lang="lt-LT" sz="14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E414B1-2E92-A7F6-5803-55083F73F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173" y="1700171"/>
            <a:ext cx="4867954" cy="4953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D5267A-AF75-6BAA-1B2A-6A08B2530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54" y="2387600"/>
            <a:ext cx="4100619" cy="33198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45578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:a16="http://schemas.microsoft.com/office/drawing/2014/main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</p:spPr>
        <p:txBody>
          <a:bodyPr lIns="45719" tIns="45720" rIns="45719" bIns="45720" anchor="t">
            <a:normAutofit/>
          </a:bodyPr>
          <a:lstStyle/>
          <a:p>
            <a:r>
              <a:rPr lang="lt-LT" dirty="0"/>
              <a:t>Debug and StringBuilder</a:t>
            </a:r>
          </a:p>
        </p:txBody>
      </p:sp>
      <p:grpSp>
        <p:nvGrpSpPr>
          <p:cNvPr id="8" name="Rounded Rectangle 4">
            <a:extLst>
              <a:ext uri="{FF2B5EF4-FFF2-40B4-BE49-F238E27FC236}">
                <a16:creationId xmlns:a16="http://schemas.microsoft.com/office/drawing/2014/main" id="{5E24B308-AB63-4D4F-A64A-7470555AB0D2}"/>
              </a:ext>
            </a:extLst>
          </p:cNvPr>
          <p:cNvGrpSpPr/>
          <p:nvPr/>
        </p:nvGrpSpPr>
        <p:grpSpPr>
          <a:xfrm>
            <a:off x="480002" y="898237"/>
            <a:ext cx="1835223" cy="464235"/>
            <a:chOff x="0" y="0"/>
            <a:chExt cx="1835221" cy="464234"/>
          </a:xfrm>
        </p:grpSpPr>
        <p:sp>
          <p:nvSpPr>
            <p:cNvPr id="9" name="Rounded Rectangle">
              <a:extLst>
                <a:ext uri="{FF2B5EF4-FFF2-40B4-BE49-F238E27FC236}">
                  <a16:creationId xmlns:a16="http://schemas.microsoft.com/office/drawing/2014/main" id="{B80362B3-9739-FF4D-8CCC-A04C04ED6CB9}"/>
                </a:ext>
              </a:extLst>
            </p:cNvPr>
            <p:cNvSpPr/>
            <p:nvPr/>
          </p:nvSpPr>
          <p:spPr>
            <a:xfrm>
              <a:off x="0" y="0"/>
              <a:ext cx="1835221" cy="46423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EFFFF"/>
                  </a:solidFill>
                </a:defRPr>
              </a:pPr>
              <a:endParaRPr/>
            </a:p>
          </p:txBody>
        </p:sp>
        <p:sp>
          <p:nvSpPr>
            <p:cNvPr id="10" name="2 LYGIS">
              <a:extLst>
                <a:ext uri="{FF2B5EF4-FFF2-40B4-BE49-F238E27FC236}">
                  <a16:creationId xmlns:a16="http://schemas.microsoft.com/office/drawing/2014/main" id="{5370151D-47F6-1A41-84B1-BB942B57263B}"/>
                </a:ext>
              </a:extLst>
            </p:cNvPr>
            <p:cNvSpPr txBox="1"/>
            <p:nvPr/>
          </p:nvSpPr>
          <p:spPr>
            <a:xfrm>
              <a:off x="113705" y="62841"/>
              <a:ext cx="1607810" cy="338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:p159="http://schemas.microsoft.com/office/powerpoint/2015/09/main" xmlns:mc="http://schemas.openxmlformats.org/markup-compatibility/2006" xmlns:p14="http://schemas.microsoft.com/office/powerpoint/2010/main" xmlns:a16="http://schemas.microsoft.com/office/drawing/2014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EFFFF"/>
                  </a:solidFill>
                </a:defRPr>
              </a:lvl1pPr>
            </a:lstStyle>
            <a:p>
              <a:r>
                <a:rPr lang="lt-LT" dirty="0"/>
                <a:t>Task 6</a:t>
              </a:r>
              <a:endParaRPr dirty="0"/>
            </a:p>
          </p:txBody>
        </p:sp>
      </p:grpSp>
      <p:pic>
        <p:nvPicPr>
          <p:cNvPr id="6" name="Picture Placeholder 2" descr="Picture Placeholder 2">
            <a:extLst>
              <a:ext uri="{FF2B5EF4-FFF2-40B4-BE49-F238E27FC236}">
                <a16:creationId xmlns:a16="http://schemas.microsoft.com/office/drawing/2014/main" id="{9BD39082-EE2F-9B4F-A3C9-2A11A9B5629A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/>
          <a:stretch>
            <a:fillRect/>
          </a:stretch>
        </p:blipFill>
        <p:spPr>
          <a:xfrm>
            <a:off x="480002" y="1441475"/>
            <a:ext cx="11231996" cy="5228266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393EA32-1E5C-4940-ABB7-ACA92E12BC62}"/>
              </a:ext>
            </a:extLst>
          </p:cNvPr>
          <p:cNvSpPr txBox="1">
            <a:spLocks/>
          </p:cNvSpPr>
          <p:nvPr/>
        </p:nvSpPr>
        <p:spPr>
          <a:xfrm>
            <a:off x="594095" y="1832383"/>
            <a:ext cx="10719364" cy="4564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:p159="http://schemas.microsoft.com/office/powerpoint/2015/09/main" xmlns:mc="http://schemas.openxmlformats.org/markup-compatibility/2006" xmlns:p14="http://schemas.microsoft.com/office/powerpoint/2010/main" xmlns:a16="http://schemas.microsoft.com/office/drawing/2014/main" xmlns="" val="1"/>
            </a:ext>
          </a:extLst>
        </p:spPr>
        <p:txBody>
          <a:bodyPr lIns="91439" tIns="45720" rIns="91439" bIns="45720" anchor="t">
            <a:no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4511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083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3655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8227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−"/>
            </a:pPr>
            <a:r>
              <a:rPr lang="lt-LT" sz="1400" dirty="0">
                <a:solidFill>
                  <a:schemeClr val="tx1"/>
                </a:solidFill>
                <a:latin typeface="Courier New"/>
              </a:rPr>
              <a:t>Write a program that takes a string entered by the user and uses StringBuilder to invert this string. Display the inverted string as a result.</a:t>
            </a:r>
          </a:p>
          <a:p>
            <a:pPr>
              <a:lnSpc>
                <a:spcPct val="150000"/>
              </a:lnSpc>
              <a:spcBef>
                <a:spcPts val="0"/>
              </a:spcBef>
              <a:buSzPts val="1100"/>
            </a:pPr>
            <a:endParaRPr lang="lt-LT" sz="1400" dirty="0">
              <a:solidFill>
                <a:schemeClr val="tx1"/>
              </a:solidFill>
              <a:latin typeface="Courier New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−"/>
            </a:pPr>
            <a:endParaRPr lang="lt-LT" sz="1400" dirty="0">
              <a:solidFill>
                <a:schemeClr val="tx1"/>
              </a:solidFill>
              <a:latin typeface="Courier New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−"/>
            </a:pPr>
            <a:r>
              <a:rPr lang="lt-LT" sz="1400" dirty="0">
                <a:solidFill>
                  <a:schemeClr val="tx1"/>
                </a:solidFill>
                <a:latin typeface="Courier New"/>
              </a:rPr>
              <a:t>Write a program that takes a string entered by the user and uses StringBuilder to remove all duplicates from this string. Show the modified string as the result, without duplicate characters.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−"/>
            </a:pPr>
            <a:endParaRPr lang="lt-LT" sz="1400" dirty="0">
              <a:solidFill>
                <a:schemeClr val="tx1"/>
              </a:solidFill>
              <a:latin typeface="Courier New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−"/>
            </a:pPr>
            <a:endParaRPr lang="lt-LT" sz="1400" dirty="0">
              <a:solidFill>
                <a:schemeClr val="tx1"/>
              </a:solidFill>
              <a:latin typeface="Courier New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4E9C6F-AE04-5321-63E9-531252971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211" y="2292260"/>
            <a:ext cx="4782217" cy="3715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2C776C-0E80-6FBF-0767-95FBDFFE6F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8773" y="5016419"/>
            <a:ext cx="2715004" cy="4001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8723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:m="http://schemas.openxmlformats.org/officeDocument/2006/math" xmlns:a14="http://schemas.microsoft.com/office/drawing/2010/main" xmlns:ma14="http://schemas.microsoft.com/office/mac/drawingml/2011/main" xmlns:a16="http://schemas.microsoft.com/office/drawing/2014/main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</p:spPr>
        <p:txBody>
          <a:bodyPr lIns="45719" tIns="45720" rIns="45719" bIns="45720" anchor="t">
            <a:normAutofit/>
          </a:bodyPr>
          <a:lstStyle/>
          <a:p>
            <a:r>
              <a:rPr lang="lt-LT" sz="1200" dirty="0"/>
              <a:t>Debug and StringBuilder</a:t>
            </a:r>
          </a:p>
        </p:txBody>
      </p:sp>
      <p:grpSp>
        <p:nvGrpSpPr>
          <p:cNvPr id="8" name="Rounded Rectangle 4">
            <a:extLst>
              <a:ext uri="{FF2B5EF4-FFF2-40B4-BE49-F238E27FC236}">
                <a16:creationId xmlns:a16="http://schemas.microsoft.com/office/drawing/2014/main" id="{5E24B308-AB63-4D4F-A64A-7470555AB0D2}"/>
              </a:ext>
            </a:extLst>
          </p:cNvPr>
          <p:cNvGrpSpPr/>
          <p:nvPr/>
        </p:nvGrpSpPr>
        <p:grpSpPr>
          <a:xfrm>
            <a:off x="480002" y="898237"/>
            <a:ext cx="1835223" cy="464235"/>
            <a:chOff x="0" y="0"/>
            <a:chExt cx="1835221" cy="464234"/>
          </a:xfrm>
        </p:grpSpPr>
        <p:sp>
          <p:nvSpPr>
            <p:cNvPr id="9" name="Rounded Rectangle">
              <a:extLst>
                <a:ext uri="{FF2B5EF4-FFF2-40B4-BE49-F238E27FC236}">
                  <a16:creationId xmlns:a16="http://schemas.microsoft.com/office/drawing/2014/main" id="{B80362B3-9739-FF4D-8CCC-A04C04ED6CB9}"/>
                </a:ext>
              </a:extLst>
            </p:cNvPr>
            <p:cNvSpPr/>
            <p:nvPr/>
          </p:nvSpPr>
          <p:spPr>
            <a:xfrm>
              <a:off x="0" y="0"/>
              <a:ext cx="1835221" cy="46423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EFFFF"/>
                  </a:solidFill>
                </a:defRPr>
              </a:pPr>
              <a:endParaRPr/>
            </a:p>
          </p:txBody>
        </p:sp>
        <p:sp>
          <p:nvSpPr>
            <p:cNvPr id="10" name="2 LYGIS">
              <a:extLst>
                <a:ext uri="{FF2B5EF4-FFF2-40B4-BE49-F238E27FC236}">
                  <a16:creationId xmlns:a16="http://schemas.microsoft.com/office/drawing/2014/main" id="{5370151D-47F6-1A41-84B1-BB942B57263B}"/>
                </a:ext>
              </a:extLst>
            </p:cNvPr>
            <p:cNvSpPr txBox="1"/>
            <p:nvPr/>
          </p:nvSpPr>
          <p:spPr>
            <a:xfrm>
              <a:off x="113705" y="62841"/>
              <a:ext cx="1607810" cy="338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:p159="http://schemas.microsoft.com/office/powerpoint/2015/09/main" xmlns:mc="http://schemas.openxmlformats.org/markup-compatibility/2006" xmlns:p14="http://schemas.microsoft.com/office/powerpoint/2010/main" xmlns:a16="http://schemas.microsoft.com/office/drawing/2014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EFFFF"/>
                  </a:solidFill>
                </a:defRPr>
              </a:lvl1pPr>
            </a:lstStyle>
            <a:p>
              <a:r>
                <a:rPr lang="en-US" dirty="0" err="1"/>
                <a:t>Project </a:t>
              </a:r>
              <a:r>
                <a:rPr lang="lt-LT" dirty="0"/>
                <a:t>No 1</a:t>
              </a:r>
              <a:endParaRPr dirty="0"/>
            </a:p>
          </p:txBody>
        </p:sp>
      </p:grpSp>
      <p:pic>
        <p:nvPicPr>
          <p:cNvPr id="6" name="Picture Placeholder 2" descr="Picture Placeholder 2">
            <a:extLst>
              <a:ext uri="{FF2B5EF4-FFF2-40B4-BE49-F238E27FC236}">
                <a16:creationId xmlns:a16="http://schemas.microsoft.com/office/drawing/2014/main" id="{9BD39082-EE2F-9B4F-A3C9-2A11A9B5629A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2"/>
          <a:stretch>
            <a:fillRect/>
          </a:stretch>
        </p:blipFill>
        <p:spPr>
          <a:xfrm>
            <a:off x="480002" y="1441475"/>
            <a:ext cx="11231996" cy="5228266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393EA32-1E5C-4940-ABB7-ACA92E12BC62}"/>
              </a:ext>
            </a:extLst>
          </p:cNvPr>
          <p:cNvSpPr txBox="1">
            <a:spLocks/>
          </p:cNvSpPr>
          <p:nvPr/>
        </p:nvSpPr>
        <p:spPr>
          <a:xfrm>
            <a:off x="594095" y="1832383"/>
            <a:ext cx="10719364" cy="4564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59="http://schemas.microsoft.com/office/powerpoint/2015/09/main" xmlns:mc="http://schemas.openxmlformats.org/markup-compatibility/2006" xmlns:p14="http://schemas.microsoft.com/office/powerpoint/2010/main" xmlns:a16="http://schemas.microsoft.com/office/drawing/2014/main" xmlns="" val="1"/>
            </a:ext>
          </a:extLst>
        </p:spPr>
        <p:txBody>
          <a:bodyPr lIns="91439" tIns="45720" rIns="91439" bIns="45720" anchor="t">
            <a:no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4511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083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3655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8227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−"/>
            </a:pPr>
            <a:r>
              <a:rPr lang="lt-LT" sz="1400" dirty="0">
                <a:solidFill>
                  <a:schemeClr val="tx1"/>
                </a:solidFill>
                <a:latin typeface="Courier New"/>
              </a:rPr>
              <a:t>Break down the functionality </a:t>
            </a:r>
            <a:r>
              <a:rPr lang="en-US" sz="1400" dirty="0" err="1">
                <a:solidFill>
                  <a:schemeClr val="tx1"/>
                </a:solidFill>
                <a:latin typeface="Courier New"/>
              </a:rPr>
              <a:t>of your Lesson </a:t>
            </a:r>
            <a:r>
              <a:rPr lang="en-US" sz="1400" dirty="0">
                <a:solidFill>
                  <a:schemeClr val="tx1"/>
                </a:solidFill>
                <a:latin typeface="Courier New"/>
              </a:rPr>
              <a:t>3 </a:t>
            </a:r>
            <a:r>
              <a:rPr lang="lt-LT" sz="1400" dirty="0">
                <a:solidFill>
                  <a:schemeClr val="tx1"/>
                </a:solidFill>
                <a:latin typeface="Courier New"/>
              </a:rPr>
              <a:t>project into individual methods. When creating methods, try to put a strong emphasis on the code under test (Something should come back from the method itself). </a:t>
            </a:r>
            <a:r>
              <a:rPr lang="lt-LT" sz="1400" dirty="0" err="1">
                <a:solidFill>
                  <a:schemeClr val="tx1"/>
                </a:solidFill>
                <a:latin typeface="Courier New"/>
              </a:rPr>
              <a:t>Write</a:t>
            </a:r>
            <a:r>
              <a:rPr lang="lt-LT" sz="1400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lt-LT" sz="1400" dirty="0" err="1">
                <a:solidFill>
                  <a:schemeClr val="tx1"/>
                </a:solidFill>
                <a:latin typeface="Courier New"/>
              </a:rPr>
              <a:t>program</a:t>
            </a:r>
            <a:r>
              <a:rPr lang="lt-LT" sz="1400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lt-LT" sz="1400" dirty="0" err="1">
                <a:solidFill>
                  <a:schemeClr val="tx1"/>
                </a:solidFill>
                <a:latin typeface="Courier New"/>
              </a:rPr>
              <a:t>with</a:t>
            </a:r>
            <a:r>
              <a:rPr lang="lt-LT" sz="1400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lt-LT" sz="1400" dirty="0" err="1">
                <a:solidFill>
                  <a:schemeClr val="tx1"/>
                </a:solidFill>
                <a:latin typeface="Courier New"/>
              </a:rPr>
              <a:t>the</a:t>
            </a:r>
            <a:r>
              <a:rPr lang="lt-LT" sz="1400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lt-LT" sz="1400" dirty="0" err="1">
                <a:solidFill>
                  <a:schemeClr val="tx1"/>
                </a:solidFill>
                <a:latin typeface="Courier New"/>
              </a:rPr>
              <a:t>methods</a:t>
            </a:r>
            <a:r>
              <a:rPr lang="lt-LT" sz="1400" dirty="0">
                <a:solidFill>
                  <a:schemeClr val="tx1"/>
                </a:solidFill>
                <a:latin typeface="Courier New"/>
              </a:rPr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1595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:ma14="http://schemas.microsoft.com/office/mac/drawingml/2011/main" xmlns:a14="http://schemas.microsoft.com/office/drawing/2010/main" xmlns:m="http://schemas.openxmlformats.org/officeDocument/2006/math" xmlns:a16="http://schemas.microsoft.com/office/drawing/2014/main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sz="13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Debug and StringBuilder</a:t>
            </a:r>
          </a:p>
        </p:txBody>
      </p:sp>
      <p:sp>
        <p:nvSpPr>
          <p:cNvPr id="331" name="CustomShape 3"/>
          <p:cNvSpPr/>
          <p:nvPr/>
        </p:nvSpPr>
        <p:spPr>
          <a:xfrm>
            <a:off x="3281760" y="2171520"/>
            <a:ext cx="3750120" cy="503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480240" y="5032080"/>
            <a:ext cx="2342880" cy="1364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sz="30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Useful information</a:t>
            </a:r>
            <a:endParaRPr kumimoji="0" lang="lt-LT" sz="30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33" name="CustomShape 5"/>
          <p:cNvSpPr/>
          <p:nvPr/>
        </p:nvSpPr>
        <p:spPr>
          <a:xfrm>
            <a:off x="7503480" y="1821960"/>
            <a:ext cx="4207320" cy="39184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lt-LT" sz="1600" kern="1200" spc="-1" dirty="0">
                <a:solidFill>
                  <a:prstClr val="black"/>
                </a:solidFill>
                <a:latin typeface="Arial"/>
                <a:ea typeface="+mn-lt"/>
                <a:cs typeface="Arial"/>
                <a:hlinkClick r:id="rId2"/>
              </a:rPr>
              <a:t>https://learn.microsoft.com/en-us/visualstudio/debugger/debugger-feature-tour?view=vs-2022</a:t>
            </a:r>
            <a:endParaRPr lang="en-US" sz="1600" kern="1200" spc="-1" dirty="0">
              <a:solidFill>
                <a:prstClr val="black"/>
              </a:solidFill>
              <a:latin typeface="Arial"/>
              <a:ea typeface="+mn-lt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lt-LT" sz="1600" kern="1200" spc="-1" dirty="0">
                <a:solidFill>
                  <a:prstClr val="black"/>
                </a:solidFill>
                <a:latin typeface="Arial"/>
                <a:ea typeface="+mn-lt"/>
                <a:cs typeface="Arial"/>
                <a:hlinkClick r:id="rId3"/>
              </a:rPr>
              <a:t>https://www.tutorialsteacher.com/articles/how-to-calculate-code-execution-time-in-csharp</a:t>
            </a:r>
            <a:endParaRPr lang="en-US" sz="1600" kern="1200" spc="-1" dirty="0">
              <a:solidFill>
                <a:prstClr val="black"/>
              </a:solidFill>
              <a:latin typeface="Arial"/>
              <a:ea typeface="+mn-lt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lt-LT" sz="1600" kern="1200" spc="-1" dirty="0">
              <a:solidFill>
                <a:prstClr val="black"/>
              </a:solidFill>
              <a:latin typeface="Arial"/>
              <a:ea typeface="+mn-lt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</p:spPr>
        <p:txBody>
          <a:bodyPr lIns="45719" tIns="45720" rIns="45719" bIns="45720" anchor="t">
            <a:normAutofit/>
          </a:bodyPr>
          <a:lstStyle/>
          <a:p>
            <a:r>
              <a:rPr lang="lt-LT" dirty="0"/>
              <a:t>Debug and StringBuilder</a:t>
            </a:r>
            <a:endParaRPr lang="en-US" dirty="0" err="1"/>
          </a:p>
        </p:txBody>
      </p:sp>
      <p:sp>
        <p:nvSpPr>
          <p:cNvPr id="219" name="Title 11"/>
          <p:cNvSpPr txBox="1">
            <a:spLocks noGrp="1"/>
          </p:cNvSpPr>
          <p:nvPr>
            <p:ph type="title"/>
          </p:nvPr>
        </p:nvSpPr>
        <p:spPr>
          <a:xfrm>
            <a:off x="480391" y="1371705"/>
            <a:ext cx="5153927" cy="1365253"/>
          </a:xfrm>
          <a:prstGeom prst="rect">
            <a:avLst/>
          </a:prstGeom>
        </p:spPr>
        <p:txBody>
          <a:bodyPr/>
          <a:lstStyle/>
          <a:p>
            <a:r>
              <a:rPr lang="lt-LT" dirty="0"/>
              <a:t>Today you will learn</a:t>
            </a:r>
            <a:endParaRPr dirty="0"/>
          </a:p>
        </p:txBody>
      </p:sp>
      <p:sp>
        <p:nvSpPr>
          <p:cNvPr id="220" name="Text Placeholder 3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59="http://schemas.microsoft.com/office/powerpoint/2015/09/main" xmlns:mc="http://schemas.openxmlformats.org/markup-compatibility/2006" xmlns:p14="http://schemas.microsoft.com/office/powerpoint/2010/main" xmlns="" val="1"/>
            </a:ext>
          </a:extLst>
        </p:spPr>
        <p:txBody>
          <a:bodyPr lIns="45719" tIns="45720" rIns="45719" bIns="45720" anchor="t">
            <a:normAutofit/>
          </a:bodyPr>
          <a:lstStyle/>
          <a:p>
            <a:r>
              <a:rPr lang="lt-LT" dirty="0"/>
              <a:t>Debug in VisualStudio</a:t>
            </a:r>
          </a:p>
        </p:txBody>
      </p:sp>
      <p:sp>
        <p:nvSpPr>
          <p:cNvPr id="221" name="Text Placeholder 4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59="http://schemas.microsoft.com/office/powerpoint/2015/09/main" xmlns:mc="http://schemas.openxmlformats.org/markup-compatibility/2006" xmlns:p14="http://schemas.microsoft.com/office/powerpoint/2010/main" xmlns="" val="1"/>
            </a:ext>
          </a:extLst>
        </p:spPr>
        <p:txBody>
          <a:bodyPr lIns="45719" tIns="45720" rIns="45719" bIns="45720" anchor="t">
            <a:normAutofit/>
          </a:bodyPr>
          <a:lstStyle/>
          <a:p>
            <a:r>
              <a:rPr lang="lt-LT" sz="1600" dirty="0"/>
              <a:t>Debug VisualStudio Interface</a:t>
            </a:r>
            <a:endParaRPr lang="en-US" dirty="0"/>
          </a:p>
        </p:txBody>
      </p:sp>
      <p:sp>
        <p:nvSpPr>
          <p:cNvPr id="222" name="Text Placeholder 5"/>
          <p:cNvSpPr>
            <a:spLocks noGrp="1"/>
          </p:cNvSpPr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59="http://schemas.microsoft.com/office/powerpoint/2015/09/main" xmlns:mc="http://schemas.openxmlformats.org/markup-compatibility/2006" xmlns:p14="http://schemas.microsoft.com/office/powerpoint/2010/main" xmlns="" val="1"/>
            </a:ext>
          </a:extLst>
        </p:spPr>
        <p:txBody>
          <a:bodyPr/>
          <a:lstStyle/>
          <a:p>
            <a:r>
              <a:rPr lang="lt-LT" sz="1600" dirty="0"/>
              <a:t>Debug Break Points</a:t>
            </a:r>
            <a:endParaRPr dirty="0"/>
          </a:p>
        </p:txBody>
      </p:sp>
      <p:sp>
        <p:nvSpPr>
          <p:cNvPr id="223" name="Text Placeholder 6"/>
          <p:cNvSpPr>
            <a:spLocks noGrp="1"/>
          </p:cNvSpPr>
          <p:nvPr>
            <p:ph type="body" idx="2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59="http://schemas.microsoft.com/office/powerpoint/2015/09/main" xmlns:mc="http://schemas.openxmlformats.org/markup-compatibility/2006" xmlns:p14="http://schemas.microsoft.com/office/powerpoint/2010/main" xmlns="" val="1"/>
            </a:ext>
          </a:extLst>
        </p:spPr>
        <p:txBody>
          <a:bodyPr/>
          <a:lstStyle/>
          <a:p>
            <a:r>
              <a:rPr lang="lt-LT" sz="1600" dirty="0"/>
              <a:t>Debug Immediate Window</a:t>
            </a:r>
            <a:endParaRPr dirty="0"/>
          </a:p>
        </p:txBody>
      </p:sp>
      <p:sp>
        <p:nvSpPr>
          <p:cNvPr id="224" name="Text Placeholder 7"/>
          <p:cNvSpPr>
            <a:spLocks noGrp="1"/>
          </p:cNvSpPr>
          <p:nvPr>
            <p:ph type="body" idx="2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59="http://schemas.microsoft.com/office/powerpoint/2015/09/main" xmlns:mc="http://schemas.openxmlformats.org/markup-compatibility/2006" xmlns:p14="http://schemas.microsoft.com/office/powerpoint/2010/main" xmlns="" val="1"/>
            </a:ext>
          </a:extLst>
        </p:spPr>
        <p:txBody>
          <a:bodyPr/>
          <a:lstStyle/>
          <a:p>
            <a:r>
              <a:rPr lang="lt-LT" sz="1600" dirty="0"/>
              <a:t>StringBuilder</a:t>
            </a:r>
            <a:endParaRPr dirty="0"/>
          </a:p>
        </p:txBody>
      </p:sp>
      <p:sp>
        <p:nvSpPr>
          <p:cNvPr id="225" name="Text Placeholder 8"/>
          <p:cNvSpPr>
            <a:spLocks noGrp="1"/>
          </p:cNvSpPr>
          <p:nvPr>
            <p:ph type="body" idx="26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59="http://schemas.microsoft.com/office/powerpoint/2015/09/main" xmlns:mc="http://schemas.openxmlformats.org/markup-compatibility/2006" xmlns:p14="http://schemas.microsoft.com/office/powerpoint/2010/main" xmlns="" val="1"/>
            </a:ext>
          </a:extLst>
        </p:spPr>
        <p:txBody>
          <a:bodyPr/>
          <a:lstStyle/>
          <a:p>
            <a:r>
              <a:rPr lang="en-US" sz="1600" dirty="0" err="1"/>
              <a:t>StopWatch </a:t>
            </a:r>
            <a:r>
              <a:rPr lang="lt-LT" sz="1600" dirty="0"/>
              <a:t>Benchmark measurement</a:t>
            </a:r>
            <a:endParaRPr dirty="0"/>
          </a:p>
        </p:txBody>
      </p:sp>
      <p:grpSp>
        <p:nvGrpSpPr>
          <p:cNvPr id="228" name="Oval 12"/>
          <p:cNvGrpSpPr/>
          <p:nvPr/>
        </p:nvGrpSpPr>
        <p:grpSpPr>
          <a:xfrm>
            <a:off x="480390" y="3193409"/>
            <a:ext cx="731477" cy="731477"/>
            <a:chOff x="0" y="0"/>
            <a:chExt cx="731475" cy="731475"/>
          </a:xfrm>
        </p:grpSpPr>
        <p:sp>
          <p:nvSpPr>
            <p:cNvPr id="226" name="Circle"/>
            <p:cNvSpPr/>
            <p:nvPr/>
          </p:nvSpPr>
          <p:spPr>
            <a:xfrm>
              <a:off x="0" y="0"/>
              <a:ext cx="731476" cy="731476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EFFFF"/>
                  </a:solidFill>
                </a:defRPr>
              </a:pPr>
              <a:endParaRPr/>
            </a:p>
          </p:txBody>
        </p:sp>
        <p:sp>
          <p:nvSpPr>
            <p:cNvPr id="227" name="01"/>
            <p:cNvSpPr txBox="1"/>
            <p:nvPr/>
          </p:nvSpPr>
          <p:spPr>
            <a:xfrm>
              <a:off x="152842" y="178122"/>
              <a:ext cx="425792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:p159="http://schemas.microsoft.com/office/powerpoint/2015/09/main" xmlns:mc="http://schemas.openxmlformats.org/markup-compatibility/2006" xmlns:p14="http://schemas.microsoft.com/office/powerpoint/2010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EFFFF"/>
                  </a:solidFill>
                </a:defRPr>
              </a:lvl1pPr>
            </a:lstStyle>
            <a:p>
              <a:r>
                <a:rPr dirty="0"/>
                <a:t>01</a:t>
              </a:r>
            </a:p>
          </p:txBody>
        </p:sp>
      </p:grpSp>
      <p:grpSp>
        <p:nvGrpSpPr>
          <p:cNvPr id="231" name="Oval 13"/>
          <p:cNvGrpSpPr/>
          <p:nvPr/>
        </p:nvGrpSpPr>
        <p:grpSpPr>
          <a:xfrm>
            <a:off x="480390" y="4403230"/>
            <a:ext cx="731477" cy="731477"/>
            <a:chOff x="0" y="0"/>
            <a:chExt cx="731475" cy="731475"/>
          </a:xfrm>
        </p:grpSpPr>
        <p:sp>
          <p:nvSpPr>
            <p:cNvPr id="229" name="Circle"/>
            <p:cNvSpPr/>
            <p:nvPr/>
          </p:nvSpPr>
          <p:spPr>
            <a:xfrm>
              <a:off x="0" y="0"/>
              <a:ext cx="731476" cy="731476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EFFFF"/>
                  </a:solidFill>
                </a:defRPr>
              </a:pPr>
              <a:endParaRPr/>
            </a:p>
          </p:txBody>
        </p:sp>
        <p:sp>
          <p:nvSpPr>
            <p:cNvPr id="230" name="02"/>
            <p:cNvSpPr txBox="1"/>
            <p:nvPr/>
          </p:nvSpPr>
          <p:spPr>
            <a:xfrm>
              <a:off x="152842" y="178122"/>
              <a:ext cx="425792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:p159="http://schemas.microsoft.com/office/powerpoint/2015/09/main" xmlns:mc="http://schemas.openxmlformats.org/markup-compatibility/2006" xmlns:p14="http://schemas.microsoft.com/office/powerpoint/2010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EFFFF"/>
                  </a:solidFill>
                </a:defRPr>
              </a:lvl1pPr>
            </a:lstStyle>
            <a:p>
              <a:r>
                <a:t>02</a:t>
              </a:r>
            </a:p>
          </p:txBody>
        </p:sp>
      </p:grpSp>
      <p:grpSp>
        <p:nvGrpSpPr>
          <p:cNvPr id="234" name="Oval 14"/>
          <p:cNvGrpSpPr/>
          <p:nvPr/>
        </p:nvGrpSpPr>
        <p:grpSpPr>
          <a:xfrm>
            <a:off x="480390" y="5514578"/>
            <a:ext cx="731477" cy="731477"/>
            <a:chOff x="0" y="0"/>
            <a:chExt cx="731475" cy="731475"/>
          </a:xfrm>
        </p:grpSpPr>
        <p:sp>
          <p:nvSpPr>
            <p:cNvPr id="232" name="Circle"/>
            <p:cNvSpPr/>
            <p:nvPr/>
          </p:nvSpPr>
          <p:spPr>
            <a:xfrm>
              <a:off x="0" y="0"/>
              <a:ext cx="731476" cy="731476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EFFFF"/>
                  </a:solidFill>
                </a:defRPr>
              </a:pPr>
              <a:endParaRPr/>
            </a:p>
          </p:txBody>
        </p:sp>
        <p:sp>
          <p:nvSpPr>
            <p:cNvPr id="233" name="03"/>
            <p:cNvSpPr txBox="1"/>
            <p:nvPr/>
          </p:nvSpPr>
          <p:spPr>
            <a:xfrm>
              <a:off x="152842" y="178122"/>
              <a:ext cx="425792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:p159="http://schemas.microsoft.com/office/powerpoint/2015/09/main" xmlns:mc="http://schemas.openxmlformats.org/markup-compatibility/2006" xmlns:p14="http://schemas.microsoft.com/office/powerpoint/2010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EFFFF"/>
                  </a:solidFill>
                </a:defRPr>
              </a:lvl1pPr>
            </a:lstStyle>
            <a:p>
              <a:r>
                <a:t>03</a:t>
              </a:r>
            </a:p>
          </p:txBody>
        </p:sp>
      </p:grpSp>
      <p:grpSp>
        <p:nvGrpSpPr>
          <p:cNvPr id="237" name="Oval 15"/>
          <p:cNvGrpSpPr/>
          <p:nvPr/>
        </p:nvGrpSpPr>
        <p:grpSpPr>
          <a:xfrm>
            <a:off x="6557633" y="3193409"/>
            <a:ext cx="731477" cy="731477"/>
            <a:chOff x="0" y="0"/>
            <a:chExt cx="731475" cy="731475"/>
          </a:xfrm>
        </p:grpSpPr>
        <p:sp>
          <p:nvSpPr>
            <p:cNvPr id="235" name="Circle"/>
            <p:cNvSpPr/>
            <p:nvPr/>
          </p:nvSpPr>
          <p:spPr>
            <a:xfrm>
              <a:off x="0" y="0"/>
              <a:ext cx="731476" cy="731476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EFFFF"/>
                  </a:solidFill>
                </a:defRPr>
              </a:pPr>
              <a:endParaRPr/>
            </a:p>
          </p:txBody>
        </p:sp>
        <p:sp>
          <p:nvSpPr>
            <p:cNvPr id="236" name="04"/>
            <p:cNvSpPr txBox="1"/>
            <p:nvPr/>
          </p:nvSpPr>
          <p:spPr>
            <a:xfrm>
              <a:off x="152842" y="178122"/>
              <a:ext cx="425792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:p159="http://schemas.microsoft.com/office/powerpoint/2015/09/main" xmlns:mc="http://schemas.openxmlformats.org/markup-compatibility/2006" xmlns:p14="http://schemas.microsoft.com/office/powerpoint/2010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EFFFF"/>
                  </a:solidFill>
                </a:defRPr>
              </a:lvl1pPr>
            </a:lstStyle>
            <a:p>
              <a:r>
                <a:t>04</a:t>
              </a:r>
            </a:p>
          </p:txBody>
        </p:sp>
      </p:grpSp>
      <p:grpSp>
        <p:nvGrpSpPr>
          <p:cNvPr id="240" name="Oval 16"/>
          <p:cNvGrpSpPr/>
          <p:nvPr/>
        </p:nvGrpSpPr>
        <p:grpSpPr>
          <a:xfrm>
            <a:off x="6557633" y="4403230"/>
            <a:ext cx="731477" cy="731477"/>
            <a:chOff x="0" y="0"/>
            <a:chExt cx="731475" cy="731475"/>
          </a:xfrm>
        </p:grpSpPr>
        <p:sp>
          <p:nvSpPr>
            <p:cNvPr id="238" name="Circle"/>
            <p:cNvSpPr/>
            <p:nvPr/>
          </p:nvSpPr>
          <p:spPr>
            <a:xfrm>
              <a:off x="0" y="0"/>
              <a:ext cx="731476" cy="731476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EFFFF"/>
                  </a:solidFill>
                </a:defRPr>
              </a:pPr>
              <a:endParaRPr/>
            </a:p>
          </p:txBody>
        </p:sp>
        <p:sp>
          <p:nvSpPr>
            <p:cNvPr id="239" name="05"/>
            <p:cNvSpPr txBox="1"/>
            <p:nvPr/>
          </p:nvSpPr>
          <p:spPr>
            <a:xfrm>
              <a:off x="152842" y="178122"/>
              <a:ext cx="425792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:p159="http://schemas.microsoft.com/office/powerpoint/2015/09/main" xmlns:mc="http://schemas.openxmlformats.org/markup-compatibility/2006" xmlns:p14="http://schemas.microsoft.com/office/powerpoint/2010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EFFFF"/>
                  </a:solidFill>
                </a:defRPr>
              </a:lvl1pPr>
            </a:lstStyle>
            <a:p>
              <a:r>
                <a:t>05</a:t>
              </a:r>
            </a:p>
          </p:txBody>
        </p:sp>
      </p:grpSp>
      <p:grpSp>
        <p:nvGrpSpPr>
          <p:cNvPr id="243" name="Oval 17"/>
          <p:cNvGrpSpPr/>
          <p:nvPr/>
        </p:nvGrpSpPr>
        <p:grpSpPr>
          <a:xfrm>
            <a:off x="6557633" y="5514578"/>
            <a:ext cx="731477" cy="731477"/>
            <a:chOff x="0" y="0"/>
            <a:chExt cx="731475" cy="731475"/>
          </a:xfrm>
        </p:grpSpPr>
        <p:sp>
          <p:nvSpPr>
            <p:cNvPr id="241" name="Circle"/>
            <p:cNvSpPr/>
            <p:nvPr/>
          </p:nvSpPr>
          <p:spPr>
            <a:xfrm>
              <a:off x="0" y="0"/>
              <a:ext cx="731476" cy="731476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EFFFF"/>
                  </a:solidFill>
                </a:defRPr>
              </a:pPr>
              <a:endParaRPr/>
            </a:p>
          </p:txBody>
        </p:sp>
        <p:sp>
          <p:nvSpPr>
            <p:cNvPr id="242" name="06"/>
            <p:cNvSpPr txBox="1"/>
            <p:nvPr/>
          </p:nvSpPr>
          <p:spPr>
            <a:xfrm>
              <a:off x="152842" y="178122"/>
              <a:ext cx="425792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:p159="http://schemas.microsoft.com/office/powerpoint/2015/09/main" xmlns:mc="http://schemas.openxmlformats.org/markup-compatibility/2006" xmlns:p14="http://schemas.microsoft.com/office/powerpoint/2010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EFFFF"/>
                  </a:solidFill>
                </a:defRPr>
              </a:lvl1pPr>
            </a:lstStyle>
            <a:p>
              <a:r>
                <a:t>06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813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:ma14="http://schemas.microsoft.com/office/mac/drawingml/2011/main"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lt-LT" sz="3200" dirty="0"/>
              <a:t>Debug in VisualStudio</a:t>
            </a:r>
            <a:endParaRPr lang="en-US" dirty="0" err="1"/>
          </a:p>
        </p:txBody>
      </p:sp>
      <p:sp>
        <p:nvSpPr>
          <p:cNvPr id="124" name="Google Shape;124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lt-LT" sz="1400" dirty="0"/>
              <a:t>Debug and StringBuilder</a:t>
            </a:r>
          </a:p>
        </p:txBody>
      </p:sp>
      <p:sp>
        <p:nvSpPr>
          <p:cNvPr id="125" name="Google Shape;125;p3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3958250" cy="393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1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lt-LT" sz="1600" kern="1200" spc="-1" dirty="0">
                <a:solidFill>
                  <a:prstClr val="black"/>
                </a:solidFill>
                <a:ea typeface="+mn-lt"/>
              </a:rPr>
              <a:t>When debugging or programming software, it is impossible to avoid mistakes or unexpected situations that may arise. </a:t>
            </a: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lt-LT" sz="1600" kern="1200" spc="-1" dirty="0">
                <a:solidFill>
                  <a:prstClr val="black"/>
                </a:solidFill>
                <a:ea typeface="+mn-lt"/>
              </a:rPr>
              <a:t>Tools such as Visual Studio are becoming very useful. "Visual Studio offers a powerful set of tools for debugging and debugging, including debugging functions.</a:t>
            </a:r>
            <a:endParaRPr lang="lt-LT" sz="1400" dirty="0">
              <a:solidFill>
                <a:schemeClr val="tx1"/>
              </a:solidFill>
            </a:endParaRPr>
          </a:p>
        </p:txBody>
      </p:sp>
      <p:pic>
        <p:nvPicPr>
          <p:cNvPr id="3" name="Graphic 2" descr="Tools outline">
            <a:extLst>
              <a:ext uri="{FF2B5EF4-FFF2-40B4-BE49-F238E27FC236}">
                <a16:creationId xmlns:a16="http://schemas.microsoft.com/office/drawing/2014/main" id="{9F399523-0550-7A45-F1CA-7D6A5C456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3352" y="2663927"/>
            <a:ext cx="1504950" cy="1504950"/>
          </a:xfrm>
          <a:prstGeom prst="rect">
            <a:avLst/>
          </a:prstGeom>
        </p:spPr>
      </p:pic>
      <p:pic>
        <p:nvPicPr>
          <p:cNvPr id="5" name="Graphic 4" descr="Construction worker male outline">
            <a:extLst>
              <a:ext uri="{FF2B5EF4-FFF2-40B4-BE49-F238E27FC236}">
                <a16:creationId xmlns:a16="http://schemas.microsoft.com/office/drawing/2014/main" id="{641B788F-25CF-F347-D3E7-F1C85F9309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79704" y="3264576"/>
            <a:ext cx="1921650" cy="1921650"/>
          </a:xfrm>
          <a:prstGeom prst="rect">
            <a:avLst/>
          </a:prstGeom>
        </p:spPr>
      </p:pic>
      <p:pic>
        <p:nvPicPr>
          <p:cNvPr id="7" name="Graphic 6" descr="Construction worker female outline">
            <a:extLst>
              <a:ext uri="{FF2B5EF4-FFF2-40B4-BE49-F238E27FC236}">
                <a16:creationId xmlns:a16="http://schemas.microsoft.com/office/drawing/2014/main" id="{27D0023E-8BA4-0127-8F6D-E0C1FDC88E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10300" y="3225276"/>
            <a:ext cx="20002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85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:asvg="http://schemas.microsoft.com/office/drawing/2016/SVG/main" xmlns:a14="http://schemas.microsoft.com/office/drawing/2010/main" xmlns:a16="http://schemas.microsoft.com/office/drawing/2014/main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lt-LT" sz="3200" dirty="0"/>
              <a:t>Debug VisualStudio Interface</a:t>
            </a:r>
            <a:endParaRPr lang="en-US" dirty="0" err="1"/>
          </a:p>
        </p:txBody>
      </p:sp>
      <p:sp>
        <p:nvSpPr>
          <p:cNvPr id="124" name="Google Shape;124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lt-LT" sz="1400" dirty="0"/>
              <a:t>Debug and StringBuilder</a:t>
            </a:r>
          </a:p>
        </p:txBody>
      </p:sp>
      <p:sp>
        <p:nvSpPr>
          <p:cNvPr id="125" name="Google Shape;125;p3"/>
          <p:cNvSpPr txBox="1">
            <a:spLocks noGrp="1"/>
          </p:cNvSpPr>
          <p:nvPr>
            <p:ph type="body" idx="2"/>
          </p:nvPr>
        </p:nvSpPr>
        <p:spPr>
          <a:xfrm>
            <a:off x="6553200" y="2671875"/>
            <a:ext cx="4786300" cy="393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1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lt-LT" sz="1600" kern="1200" spc="-1" dirty="0">
                <a:solidFill>
                  <a:prstClr val="black"/>
                </a:solidFill>
                <a:ea typeface="+mn-lt"/>
              </a:rPr>
              <a:t>Visual Studio's debugging features allow the programmer to monitor and analyse the code step by step. </a:t>
            </a: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lt-LT" sz="1600" kern="1200" spc="-1" dirty="0">
                <a:solidFill>
                  <a:prstClr val="black"/>
                </a:solidFill>
                <a:ea typeface="+mn-lt"/>
              </a:rPr>
              <a:t>The main objective is to find and fix bugs, improving the performance and functionality of the software.</a:t>
            </a: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lt-LT" sz="1600" kern="1200" spc="-1" dirty="0">
                <a:solidFill>
                  <a:prstClr val="black"/>
                </a:solidFill>
                <a:ea typeface="+mn-lt"/>
              </a:rPr>
              <a:t>When "debugging" with Visual Studio, we can "inspect" the values of variables, temporarily stop the program at a desired location, or even retrieve the then-current data statistics</a:t>
            </a:r>
            <a:endParaRPr lang="lt-LT" sz="14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05C951-CDCD-511D-3B7F-2B58B90F0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053" y="2240075"/>
            <a:ext cx="3521497" cy="36159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6390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:a16="http://schemas.microsoft.com/office/drawing/2014/main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lt-LT" sz="3200" dirty="0"/>
              <a:t>Debug Break Points</a:t>
            </a:r>
            <a:endParaRPr lang="en-US" dirty="0" err="1"/>
          </a:p>
        </p:txBody>
      </p:sp>
      <p:sp>
        <p:nvSpPr>
          <p:cNvPr id="124" name="Google Shape;124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lt-LT" sz="1400" dirty="0"/>
              <a:t>Debug and StringBuilder</a:t>
            </a:r>
          </a:p>
        </p:txBody>
      </p:sp>
      <p:sp>
        <p:nvSpPr>
          <p:cNvPr id="125" name="Google Shape;125;p3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4097950" cy="393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85750" indent="-285750">
              <a:lnSpc>
                <a:spcPct val="90000"/>
              </a:lnSpc>
              <a:spcBef>
                <a:spcPts val="1001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lt-LT" sz="1600" kern="1200" spc="-1" dirty="0">
                <a:solidFill>
                  <a:prstClr val="black"/>
                </a:solidFill>
                <a:ea typeface="+mn-lt"/>
              </a:rPr>
              <a:t>When debugging software, you may encounter situations where you need to keep a closer eye on the code being executed. </a:t>
            </a: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lt-LT" sz="1600" kern="1200" spc="-1" dirty="0">
                <a:solidFill>
                  <a:prstClr val="black"/>
                </a:solidFill>
                <a:ea typeface="+mn-lt"/>
              </a:rPr>
              <a:t>This is where the "break point" becomes a useful tool. A "break point" is a specific point in the code where the program stops during execution, allowing the programmer to view the values of variables and perform other action analysis functions. </a:t>
            </a: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lt-LT" sz="1600" kern="1200" spc="-1" dirty="0">
                <a:solidFill>
                  <a:prstClr val="black"/>
                </a:solidFill>
                <a:ea typeface="+mn-lt"/>
              </a:rPr>
              <a:t>When a program reaches a "break point", its execution temporarily stops and the programmer can investigate and understand the state of the program and the code at that time.</a:t>
            </a:r>
            <a:endParaRPr lang="lt-LT" sz="14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D7B86C-743B-B35A-8545-DE2C88448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450" y="3129201"/>
            <a:ext cx="6407857" cy="14574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1091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:a16="http://schemas.microsoft.com/office/drawing/2014/main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lt-LT" sz="3200" dirty="0"/>
              <a:t>Debug Immediate Window</a:t>
            </a:r>
            <a:endParaRPr lang="en-US" dirty="0" err="1"/>
          </a:p>
        </p:txBody>
      </p:sp>
      <p:sp>
        <p:nvSpPr>
          <p:cNvPr id="124" name="Google Shape;124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lt-LT" sz="1400" dirty="0"/>
              <a:t>Debug and StringBuilder</a:t>
            </a:r>
          </a:p>
        </p:txBody>
      </p:sp>
      <p:sp>
        <p:nvSpPr>
          <p:cNvPr id="125" name="Google Shape;125;p3"/>
          <p:cNvSpPr txBox="1">
            <a:spLocks noGrp="1"/>
          </p:cNvSpPr>
          <p:nvPr>
            <p:ph type="body" idx="2"/>
          </p:nvPr>
        </p:nvSpPr>
        <p:spPr>
          <a:xfrm>
            <a:off x="7200900" y="2671875"/>
            <a:ext cx="4138600" cy="393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1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lt-LT" sz="1600" kern="1200" spc="-1" dirty="0">
                <a:solidFill>
                  <a:prstClr val="black"/>
                </a:solidFill>
                <a:ea typeface="+mn-lt"/>
              </a:rPr>
              <a:t>Visual Studio's Immediate Window is a powerful and handy tool for developers to debug their code. </a:t>
            </a: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lt-LT" sz="1600" kern="1200" spc="-1" dirty="0">
                <a:solidFill>
                  <a:prstClr val="black"/>
                </a:solidFill>
                <a:ea typeface="+mn-lt"/>
              </a:rPr>
              <a:t>This is an interactive window that allows you to directly execute C# code snippets and view their results. </a:t>
            </a:r>
            <a:endParaRPr lang="lt-LT" sz="1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1F892-B366-8A63-99D7-3553D9A2D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27" y="2403939"/>
            <a:ext cx="4221573" cy="1450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BD68E4-CC98-6F9A-E51A-27648429E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500" y="4482330"/>
            <a:ext cx="5166287" cy="13375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19931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:a16="http://schemas.microsoft.com/office/drawing/2014/main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lt-LT" sz="3200" dirty="0"/>
              <a:t>Debug Logging</a:t>
            </a:r>
            <a:endParaRPr lang="en-US" dirty="0" err="1"/>
          </a:p>
        </p:txBody>
      </p:sp>
      <p:sp>
        <p:nvSpPr>
          <p:cNvPr id="124" name="Google Shape;124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lt-LT" sz="1400" dirty="0"/>
              <a:t>Debug and StringBuilder</a:t>
            </a:r>
          </a:p>
        </p:txBody>
      </p:sp>
      <p:sp>
        <p:nvSpPr>
          <p:cNvPr id="125" name="Google Shape;125;p3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3907450" cy="393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1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lt-LT" sz="1600" kern="1200" spc="-1" dirty="0">
                <a:solidFill>
                  <a:prstClr val="black"/>
                </a:solidFill>
                <a:ea typeface="+mn-lt"/>
              </a:rPr>
              <a:t>Simple "logging" is an important practice in programming, as it helps to track and record information about the execution of a programme. </a:t>
            </a: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lt-LT" sz="1600" kern="1200" spc="-1" dirty="0">
                <a:solidFill>
                  <a:prstClr val="black"/>
                </a:solidFill>
                <a:ea typeface="+mn-lt"/>
              </a:rPr>
              <a:t>This is the process by which important messages, notifications or data about the status of an application are recorded in a particular logging system. </a:t>
            </a: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lt-LT" sz="1600" kern="1200" spc="-1" dirty="0">
                <a:solidFill>
                  <a:prstClr val="black"/>
                </a:solidFill>
                <a:ea typeface="+mn-lt"/>
              </a:rPr>
              <a:t>Simple "logging" helps the programmer to understand how the program behaves and to troubleshoot possible errors.</a:t>
            </a:r>
            <a:endParaRPr lang="lt-LT" sz="14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E9AD05-0EE4-EAB6-89FA-919EB67DC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099" y="2671875"/>
            <a:ext cx="6919039" cy="15461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AC6C7D-10F3-C4A0-B1A2-5B9B9DD63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607" y="4640611"/>
            <a:ext cx="4734586" cy="1324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19752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:a16="http://schemas.microsoft.com/office/drawing/2014/main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</p:spPr>
        <p:txBody>
          <a:bodyPr lIns="45719" tIns="45720" rIns="45719" bIns="45720" anchor="t">
            <a:normAutofit/>
          </a:bodyPr>
          <a:lstStyle/>
          <a:p>
            <a:r>
              <a:rPr lang="lt-LT" dirty="0"/>
              <a:t>Debug and StringBuilder</a:t>
            </a:r>
          </a:p>
        </p:txBody>
      </p:sp>
      <p:grpSp>
        <p:nvGrpSpPr>
          <p:cNvPr id="8" name="Rounded Rectangle 4">
            <a:extLst>
              <a:ext uri="{FF2B5EF4-FFF2-40B4-BE49-F238E27FC236}">
                <a16:creationId xmlns:a16="http://schemas.microsoft.com/office/drawing/2014/main" id="{5E24B308-AB63-4D4F-A64A-7470555AB0D2}"/>
              </a:ext>
            </a:extLst>
          </p:cNvPr>
          <p:cNvGrpSpPr/>
          <p:nvPr/>
        </p:nvGrpSpPr>
        <p:grpSpPr>
          <a:xfrm>
            <a:off x="480002" y="898237"/>
            <a:ext cx="1835223" cy="464235"/>
            <a:chOff x="0" y="0"/>
            <a:chExt cx="1835221" cy="464234"/>
          </a:xfrm>
        </p:grpSpPr>
        <p:sp>
          <p:nvSpPr>
            <p:cNvPr id="9" name="Rounded Rectangle">
              <a:extLst>
                <a:ext uri="{FF2B5EF4-FFF2-40B4-BE49-F238E27FC236}">
                  <a16:creationId xmlns:a16="http://schemas.microsoft.com/office/drawing/2014/main" id="{B80362B3-9739-FF4D-8CCC-A04C04ED6CB9}"/>
                </a:ext>
              </a:extLst>
            </p:cNvPr>
            <p:cNvSpPr/>
            <p:nvPr/>
          </p:nvSpPr>
          <p:spPr>
            <a:xfrm>
              <a:off x="0" y="0"/>
              <a:ext cx="1835221" cy="46423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EFFFF"/>
                  </a:solidFill>
                </a:defRPr>
              </a:pPr>
              <a:endParaRPr/>
            </a:p>
          </p:txBody>
        </p:sp>
        <p:sp>
          <p:nvSpPr>
            <p:cNvPr id="10" name="2 LYGIS">
              <a:extLst>
                <a:ext uri="{FF2B5EF4-FFF2-40B4-BE49-F238E27FC236}">
                  <a16:creationId xmlns:a16="http://schemas.microsoft.com/office/drawing/2014/main" id="{5370151D-47F6-1A41-84B1-BB942B57263B}"/>
                </a:ext>
              </a:extLst>
            </p:cNvPr>
            <p:cNvSpPr txBox="1"/>
            <p:nvPr/>
          </p:nvSpPr>
          <p:spPr>
            <a:xfrm>
              <a:off x="113705" y="62841"/>
              <a:ext cx="1607810" cy="338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:p159="http://schemas.microsoft.com/office/powerpoint/2015/09/main" xmlns:mc="http://schemas.openxmlformats.org/markup-compatibility/2006" xmlns:p14="http://schemas.microsoft.com/office/powerpoint/2010/main" xmlns:a16="http://schemas.microsoft.com/office/drawing/2014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EFFFF"/>
                  </a:solidFill>
                </a:defRPr>
              </a:lvl1pPr>
            </a:lstStyle>
            <a:p>
              <a:r>
                <a:rPr lang="lt-LT" dirty="0"/>
                <a:t>Task 1</a:t>
              </a:r>
              <a:endParaRPr dirty="0"/>
            </a:p>
          </p:txBody>
        </p:sp>
      </p:grpSp>
      <p:pic>
        <p:nvPicPr>
          <p:cNvPr id="6" name="Picture Placeholder 2" descr="Picture Placeholder 2">
            <a:extLst>
              <a:ext uri="{FF2B5EF4-FFF2-40B4-BE49-F238E27FC236}">
                <a16:creationId xmlns:a16="http://schemas.microsoft.com/office/drawing/2014/main" id="{9BD39082-EE2F-9B4F-A3C9-2A11A9B5629A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2"/>
          <a:stretch>
            <a:fillRect/>
          </a:stretch>
        </p:blipFill>
        <p:spPr>
          <a:xfrm>
            <a:off x="480002" y="1441475"/>
            <a:ext cx="11231996" cy="5228266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393EA32-1E5C-4940-ABB7-ACA92E12BC62}"/>
              </a:ext>
            </a:extLst>
          </p:cNvPr>
          <p:cNvSpPr txBox="1">
            <a:spLocks/>
          </p:cNvSpPr>
          <p:nvPr/>
        </p:nvSpPr>
        <p:spPr>
          <a:xfrm>
            <a:off x="594095" y="1832383"/>
            <a:ext cx="10719364" cy="4564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59="http://schemas.microsoft.com/office/powerpoint/2015/09/main" xmlns:mc="http://schemas.openxmlformats.org/markup-compatibility/2006" xmlns:p14="http://schemas.microsoft.com/office/powerpoint/2010/main" xmlns:a16="http://schemas.microsoft.com/office/drawing/2014/main" xmlns="" val="1"/>
            </a:ext>
          </a:extLst>
        </p:spPr>
        <p:txBody>
          <a:bodyPr lIns="91439" tIns="45720" rIns="91439" bIns="45720" anchor="t">
            <a:no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4511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083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3655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8227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−"/>
            </a:pPr>
            <a:r>
              <a:rPr lang="lt-LT" sz="1400" dirty="0">
                <a:solidFill>
                  <a:schemeClr val="tx1"/>
                </a:solidFill>
                <a:latin typeface="Courier New"/>
              </a:rPr>
              <a:t>Use debugging to find the error in the code: 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A65E47-2DEE-8D8D-8E01-F0900D78D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196" y="2629489"/>
            <a:ext cx="5430008" cy="24768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72271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:ma14="http://schemas.microsoft.com/office/mac/drawingml/2011/main" xmlns:a14="http://schemas.microsoft.com/office/drawing/2010/main" xmlns:m="http://schemas.openxmlformats.org/officeDocument/2006/math" xmlns:a16="http://schemas.microsoft.com/office/drawing/2014/main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</p:spPr>
        <p:txBody>
          <a:bodyPr lIns="45719" tIns="45720" rIns="45719" bIns="45720" anchor="t">
            <a:normAutofit/>
          </a:bodyPr>
          <a:lstStyle/>
          <a:p>
            <a:r>
              <a:rPr lang="lt-LT" dirty="0"/>
              <a:t>Debug and StringBuilder</a:t>
            </a:r>
          </a:p>
        </p:txBody>
      </p:sp>
      <p:grpSp>
        <p:nvGrpSpPr>
          <p:cNvPr id="8" name="Rounded Rectangle 4">
            <a:extLst>
              <a:ext uri="{FF2B5EF4-FFF2-40B4-BE49-F238E27FC236}">
                <a16:creationId xmlns:a16="http://schemas.microsoft.com/office/drawing/2014/main" id="{5E24B308-AB63-4D4F-A64A-7470555AB0D2}"/>
              </a:ext>
            </a:extLst>
          </p:cNvPr>
          <p:cNvGrpSpPr/>
          <p:nvPr/>
        </p:nvGrpSpPr>
        <p:grpSpPr>
          <a:xfrm>
            <a:off x="480002" y="898237"/>
            <a:ext cx="1835223" cy="464235"/>
            <a:chOff x="0" y="0"/>
            <a:chExt cx="1835221" cy="464234"/>
          </a:xfrm>
        </p:grpSpPr>
        <p:sp>
          <p:nvSpPr>
            <p:cNvPr id="9" name="Rounded Rectangle">
              <a:extLst>
                <a:ext uri="{FF2B5EF4-FFF2-40B4-BE49-F238E27FC236}">
                  <a16:creationId xmlns:a16="http://schemas.microsoft.com/office/drawing/2014/main" id="{B80362B3-9739-FF4D-8CCC-A04C04ED6CB9}"/>
                </a:ext>
              </a:extLst>
            </p:cNvPr>
            <p:cNvSpPr/>
            <p:nvPr/>
          </p:nvSpPr>
          <p:spPr>
            <a:xfrm>
              <a:off x="0" y="0"/>
              <a:ext cx="1835221" cy="46423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EFFFF"/>
                  </a:solidFill>
                </a:defRPr>
              </a:pPr>
              <a:endParaRPr/>
            </a:p>
          </p:txBody>
        </p:sp>
        <p:sp>
          <p:nvSpPr>
            <p:cNvPr id="10" name="2 LYGIS">
              <a:extLst>
                <a:ext uri="{FF2B5EF4-FFF2-40B4-BE49-F238E27FC236}">
                  <a16:creationId xmlns:a16="http://schemas.microsoft.com/office/drawing/2014/main" id="{5370151D-47F6-1A41-84B1-BB942B57263B}"/>
                </a:ext>
              </a:extLst>
            </p:cNvPr>
            <p:cNvSpPr txBox="1"/>
            <p:nvPr/>
          </p:nvSpPr>
          <p:spPr>
            <a:xfrm>
              <a:off x="113705" y="62841"/>
              <a:ext cx="1607810" cy="338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:p159="http://schemas.microsoft.com/office/powerpoint/2015/09/main" xmlns:mc="http://schemas.openxmlformats.org/markup-compatibility/2006" xmlns:p14="http://schemas.microsoft.com/office/powerpoint/2010/main" xmlns:a16="http://schemas.microsoft.com/office/drawing/2014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EFFFF"/>
                  </a:solidFill>
                </a:defRPr>
              </a:lvl1pPr>
            </a:lstStyle>
            <a:p>
              <a:r>
                <a:rPr lang="lt-LT" dirty="0"/>
                <a:t>Task 2</a:t>
              </a:r>
              <a:endParaRPr dirty="0"/>
            </a:p>
          </p:txBody>
        </p:sp>
      </p:grpSp>
      <p:pic>
        <p:nvPicPr>
          <p:cNvPr id="6" name="Picture Placeholder 2" descr="Picture Placeholder 2">
            <a:extLst>
              <a:ext uri="{FF2B5EF4-FFF2-40B4-BE49-F238E27FC236}">
                <a16:creationId xmlns:a16="http://schemas.microsoft.com/office/drawing/2014/main" id="{9BD39082-EE2F-9B4F-A3C9-2A11A9B5629A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2"/>
          <a:stretch>
            <a:fillRect/>
          </a:stretch>
        </p:blipFill>
        <p:spPr>
          <a:xfrm>
            <a:off x="480002" y="1441475"/>
            <a:ext cx="11231996" cy="5228266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393EA32-1E5C-4940-ABB7-ACA92E12BC62}"/>
              </a:ext>
            </a:extLst>
          </p:cNvPr>
          <p:cNvSpPr txBox="1">
            <a:spLocks/>
          </p:cNvSpPr>
          <p:nvPr/>
        </p:nvSpPr>
        <p:spPr>
          <a:xfrm>
            <a:off x="594095" y="1832383"/>
            <a:ext cx="10719364" cy="4564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:p159="http://schemas.microsoft.com/office/powerpoint/2015/09/main" xmlns:mc="http://schemas.openxmlformats.org/markup-compatibility/2006" xmlns:p14="http://schemas.microsoft.com/office/powerpoint/2010/main" xmlns:a16="http://schemas.microsoft.com/office/drawing/2014/main" xmlns="" val="1"/>
            </a:ext>
          </a:extLst>
        </p:spPr>
        <p:txBody>
          <a:bodyPr lIns="91439" tIns="45720" rIns="91439" bIns="45720" anchor="t">
            <a:no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4511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083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3655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8227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−"/>
            </a:pPr>
            <a:r>
              <a:rPr lang="lt-LT" sz="1400" dirty="0">
                <a:solidFill>
                  <a:schemeClr val="tx1"/>
                </a:solidFill>
                <a:latin typeface="Courier New"/>
              </a:rPr>
              <a:t>Use debugging to find the error in the code: 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35D04-20E1-E431-695A-34718CF4B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186" y="3254435"/>
            <a:ext cx="4448796" cy="9526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36857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:m="http://schemas.openxmlformats.org/officeDocument/2006/math" xmlns:a14="http://schemas.microsoft.com/office/drawing/2010/main" xmlns:ma14="http://schemas.microsoft.com/office/mac/drawingml/2011/main" xmlns:a16="http://schemas.microsoft.com/office/drawing/2014/main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0F1F6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E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E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A4ACF2A8DF004CA94A2D6A4303FCEA" ma:contentTypeVersion="3" ma:contentTypeDescription="Create a new document." ma:contentTypeScope="" ma:versionID="dce8d8eaf1142774ac5085623c4f4acc">
  <xsd:schema xmlns:xsd="http://www.w3.org/2001/XMLSchema" xmlns:xs="http://www.w3.org/2001/XMLSchema" xmlns:p="http://schemas.microsoft.com/office/2006/metadata/properties" xmlns:ns2="a3b97f0a-8a49-47eb-801c-707cd9a5bca1" targetNamespace="http://schemas.microsoft.com/office/2006/metadata/properties" ma:root="true" ma:fieldsID="508d6a8722d5444c3f31e6dbb793e0dd" ns2:_="">
    <xsd:import namespace="a3b97f0a-8a49-47eb-801c-707cd9a5bc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b97f0a-8a49-47eb-801c-707cd9a5bc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31EA9C-10DD-4CC6-8D29-078408DD189C}">
  <ds:schemaRefs>
    <ds:schemaRef ds:uri="http://purl.org/dc/dcmitype/"/>
    <ds:schemaRef ds:uri="http://schemas.microsoft.com/office/infopath/2007/PartnerControls"/>
    <ds:schemaRef ds:uri="a3b97f0a-8a49-47eb-801c-707cd9a5bca1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7D72BC-9185-4D0C-BC06-4B3F4F34AC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C39DA3-95FD-484D-AED5-9746DDAC14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b97f0a-8a49-47eb-801c-707cd9a5bc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759</Words>
  <Application>Microsoft Office PowerPoint</Application>
  <PresentationFormat>Widescreen</PresentationFormat>
  <Paragraphs>78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Symbol</vt:lpstr>
      <vt:lpstr>Wingdings</vt:lpstr>
      <vt:lpstr>Office Theme</vt:lpstr>
      <vt:lpstr>3_Office Theme</vt:lpstr>
      <vt:lpstr>Debug and StringBuilder</vt:lpstr>
      <vt:lpstr>Today you will learn</vt:lpstr>
      <vt:lpstr>Debug in VisualStudio</vt:lpstr>
      <vt:lpstr>Debug VisualStudio Interface</vt:lpstr>
      <vt:lpstr>Debug Break Points</vt:lpstr>
      <vt:lpstr>Debug Immediate Window</vt:lpstr>
      <vt:lpstr>Debug Logging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StringBuilder</vt:lpstr>
      <vt:lpstr>StopWatch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Edvinas K</dc:creator>
  <cp:keywords>, docId:95093B1C95B5CE0879639B0AFB354442</cp:keywords>
  <cp:lastModifiedBy>Rokas Slaboševičius</cp:lastModifiedBy>
  <cp:revision>421</cp:revision>
  <dcterms:modified xsi:type="dcterms:W3CDTF">2023-11-21T16:09:02Z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0x010100A6A4ACF2A8DF004CA94A2D6A4303FCEA</vt:lpwstr>
  </property>
</Properties>
</file>