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85" r:id="rId5"/>
  </p:sldMasterIdLst>
  <p:notesMasterIdLst>
    <p:notesMasterId r:id="rId36"/>
  </p:notesMasterIdLst>
  <p:sldIdLst>
    <p:sldId id="257" r:id="rId6"/>
    <p:sldId id="372" r:id="rId7"/>
    <p:sldId id="373" r:id="rId8"/>
    <p:sldId id="374" r:id="rId9"/>
    <p:sldId id="375" r:id="rId10"/>
    <p:sldId id="280" r:id="rId11"/>
    <p:sldId id="368" r:id="rId12"/>
    <p:sldId id="364" r:id="rId13"/>
    <p:sldId id="376" r:id="rId14"/>
    <p:sldId id="377" r:id="rId15"/>
    <p:sldId id="378" r:id="rId16"/>
    <p:sldId id="379" r:id="rId17"/>
    <p:sldId id="369" r:id="rId18"/>
    <p:sldId id="381" r:id="rId19"/>
    <p:sldId id="382" r:id="rId20"/>
    <p:sldId id="380" r:id="rId21"/>
    <p:sldId id="383" r:id="rId22"/>
    <p:sldId id="370" r:id="rId23"/>
    <p:sldId id="384" r:id="rId24"/>
    <p:sldId id="385" r:id="rId25"/>
    <p:sldId id="334" r:id="rId26"/>
    <p:sldId id="386" r:id="rId27"/>
    <p:sldId id="388" r:id="rId28"/>
    <p:sldId id="387" r:id="rId29"/>
    <p:sldId id="371" r:id="rId30"/>
    <p:sldId id="390" r:id="rId31"/>
    <p:sldId id="391" r:id="rId32"/>
    <p:sldId id="392" r:id="rId33"/>
    <p:sldId id="389" r:id="rId34"/>
    <p:sldId id="277" r:id="rId3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CACAE6"/>
          </a:solidFill>
        </a:fill>
      </a:tcStyle>
    </a:wholeTbl>
    <a:band2H>
      <a:tcTxStyle/>
      <a:tcStyle>
        <a:tcBdr/>
        <a:fill>
          <a:solidFill>
            <a:srgbClr val="E6E6F3"/>
          </a:solidFill>
        </a:fill>
      </a:tcStyle>
    </a:band2H>
    <a:firstCol>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1"/>
          </a:solidFill>
        </a:fill>
      </a:tcStyle>
    </a:firstCol>
    <a:la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381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1"/>
          </a:solidFill>
        </a:fill>
      </a:tcStyle>
    </a:lastRow>
    <a:fir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381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D5CAFF"/>
          </a:solidFill>
        </a:fill>
      </a:tcStyle>
    </a:wholeTbl>
    <a:band2H>
      <a:tcTxStyle/>
      <a:tcStyle>
        <a:tcBdr/>
        <a:fill>
          <a:solidFill>
            <a:srgbClr val="EBE6FF"/>
          </a:solidFill>
        </a:fill>
      </a:tcStyle>
    </a:band2H>
    <a:firstCol>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3"/>
          </a:solidFill>
        </a:fill>
      </a:tcStyle>
    </a:firstCol>
    <a:la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381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3"/>
          </a:solidFill>
        </a:fill>
      </a:tcStyle>
    </a:lastRow>
    <a:fir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381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CACAFF"/>
          </a:solidFill>
        </a:fill>
      </a:tcStyle>
    </a:wholeTbl>
    <a:band2H>
      <a:tcTxStyle/>
      <a:tcStyle>
        <a:tcBdr/>
        <a:fill>
          <a:solidFill>
            <a:srgbClr val="E6E6FF"/>
          </a:solidFill>
        </a:fill>
      </a:tcStyle>
    </a:band2H>
    <a:firstCol>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6"/>
          </a:solidFill>
        </a:fill>
      </a:tcStyle>
    </a:firstCol>
    <a:la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381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6"/>
          </a:solidFill>
        </a:fill>
      </a:tcStyle>
    </a:lastRow>
    <a:fir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381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EFFFF"/>
          </a:solidFill>
        </a:fill>
      </a:tcStyle>
    </a:band2H>
    <a:firstCol>
      <a:tcTxStyle b="on" i="off">
        <a:font>
          <a:latin typeface="Arial"/>
          <a:ea typeface="Arial"/>
          <a:cs typeface="Arial"/>
        </a:font>
        <a:srgbClr val="FE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EFFFF"/>
          </a:solidFill>
        </a:fill>
      </a:tcStyle>
    </a:lastRow>
    <a:firstRow>
      <a:tcTxStyle b="on" i="off">
        <a:font>
          <a:latin typeface="Arial"/>
          <a:ea typeface="Arial"/>
          <a:cs typeface="Arial"/>
        </a:font>
        <a:srgbClr val="FE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000000"/>
          </a:solidFill>
        </a:fill>
      </a:tcStyle>
    </a:firstCol>
    <a:la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381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000000"/>
          </a:solidFill>
        </a:fill>
      </a:tcStyle>
    </a:lastRow>
    <a:fir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381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8" name="Shape 118"/>
          <p:cNvSpPr>
            <a:spLocks noGrp="1" noRot="1" noChangeAspect="1"/>
          </p:cNvSpPr>
          <p:nvPr>
            <p:ph type="sldImg"/>
          </p:nvPr>
        </p:nvSpPr>
        <p:spPr>
          <a:xfrm>
            <a:off x="1143000" y="685800"/>
            <a:ext cx="4572000" cy="3429000"/>
          </a:xfrm>
          <a:prstGeom prst="rect">
            <a:avLst/>
          </a:prstGeom>
        </p:spPr>
        <p:txBody>
          <a:bodyPr/>
          <a:lstStyle/>
          <a:p>
            <a:endParaRPr/>
          </a:p>
        </p:txBody>
      </p:sp>
      <p:sp>
        <p:nvSpPr>
          <p:cNvPr id="119" name="Shape 11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learn.microsoft.com/en-us/dotnet/core/tools/"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learn.microsoft.com/en-us/dotnet/core/tools/"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learn.microsoft.com/en-us/dotnet/core/tools/"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007267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145696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854615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127332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666478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275833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997652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hlinkClick r:id="rId3"/>
              </a:rPr>
              <a:t>.NET CLI | Microsoft Learn</a:t>
            </a:r>
            <a:endParaRPr lang="en-US" dirty="0"/>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849388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hlinkClick r:id="rId3"/>
              </a:rPr>
              <a:t>.NET CLI | Microsoft Learn</a:t>
            </a:r>
            <a:endParaRPr lang="en-US" dirty="0"/>
          </a:p>
          <a:p>
            <a:r>
              <a:rPr lang="lt-LT" dirty="0"/>
              <a:t>Select the version of Framework you want. The latest available version is usually selected.</a:t>
            </a:r>
          </a:p>
          <a:p>
            <a:r>
              <a:rPr lang="lt-LT" dirty="0"/>
              <a:t>Check that the language selected is C# and that the template is a "Console App".</a:t>
            </a:r>
          </a:p>
          <a:p>
            <a:r>
              <a:rPr lang="lt-LT" dirty="0"/>
              <a:t>Click the "Create" button at the bottom to create a new project.</a:t>
            </a:r>
          </a:p>
          <a:p>
            <a:r>
              <a:rPr lang="lt-LT" dirty="0"/>
              <a:t>A new console application project will open with a single file containing the main application.</a:t>
            </a:r>
          </a:p>
          <a:p>
            <a:pPr marL="0" lvl="0" indent="0" algn="l" rtl="0">
              <a:lnSpc>
                <a:spcPct val="100000"/>
              </a:lnSpc>
              <a:spcBef>
                <a:spcPts val="0"/>
              </a:spcBef>
              <a:spcAft>
                <a:spcPts val="0"/>
              </a:spcAft>
              <a:buSzPts val="1400"/>
              <a:buNone/>
            </a:pPr>
            <a:endParaRPr lang="en-US" dirty="0"/>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840921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hlinkClick r:id="rId3"/>
              </a:rPr>
              <a:t>.NET CLI | Microsoft Learn</a:t>
            </a:r>
            <a:endParaRPr lang="en-US" dirty="0"/>
          </a:p>
          <a:p>
            <a:r>
              <a:rPr lang="lt-LT" dirty="0"/>
              <a:t>Select the version of Framework you want. The latest available version is usually selected.</a:t>
            </a:r>
          </a:p>
          <a:p>
            <a:r>
              <a:rPr lang="lt-LT" dirty="0"/>
              <a:t>Check that the language selected is C# and that the template is "Console App".</a:t>
            </a:r>
          </a:p>
          <a:p>
            <a:r>
              <a:rPr lang="lt-LT" dirty="0"/>
              <a:t>Click the "Create" button at the bottom to create a new project.</a:t>
            </a:r>
          </a:p>
          <a:p>
            <a:r>
              <a:rPr lang="lt-LT" dirty="0"/>
              <a:t>A new console application project will open with a single file containing the main application.</a:t>
            </a:r>
          </a:p>
          <a:p>
            <a:pPr marL="0" lvl="0" indent="0" algn="l" rtl="0">
              <a:lnSpc>
                <a:spcPct val="100000"/>
              </a:lnSpc>
              <a:spcBef>
                <a:spcPts val="0"/>
              </a:spcBef>
              <a:spcAft>
                <a:spcPts val="0"/>
              </a:spcAft>
              <a:buSzPts val="1400"/>
              <a:buNone/>
            </a:pPr>
            <a:endParaRPr lang="en-US" dirty="0"/>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115464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20811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405265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608162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36139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24752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44581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594827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105336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624534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85478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585483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6" name="Title Text"/>
          <p:cNvSpPr txBox="1">
            <a:spLocks noGrp="1"/>
          </p:cNvSpPr>
          <p:nvPr>
            <p:ph type="title"/>
          </p:nvPr>
        </p:nvSpPr>
        <p:spPr>
          <a:xfrm>
            <a:off x="3273287" y="2618264"/>
            <a:ext cx="7050156" cy="2387601"/>
          </a:xfrm>
          <a:prstGeom prst="rect">
            <a:avLst/>
          </a:prstGeom>
        </p:spPr>
        <p:txBody>
          <a:bodyPr anchor="t"/>
          <a:lstStyle>
            <a:lvl1pPr>
              <a:defRPr sz="6000"/>
            </a:lvl1pPr>
          </a:lstStyle>
          <a:p>
            <a:r>
              <a:t>Title Text</a:t>
            </a:r>
          </a:p>
        </p:txBody>
      </p:sp>
      <p:sp>
        <p:nvSpPr>
          <p:cNvPr id="17" name="Body Level One…"/>
          <p:cNvSpPr txBox="1">
            <a:spLocks noGrp="1"/>
          </p:cNvSpPr>
          <p:nvPr>
            <p:ph type="body" sz="quarter" idx="1" hasCustomPrompt="1"/>
          </p:nvPr>
        </p:nvSpPr>
        <p:spPr>
          <a:xfrm>
            <a:off x="3273287" y="5930348"/>
            <a:ext cx="7050155" cy="927653"/>
          </a:xfrm>
          <a:prstGeom prst="rect">
            <a:avLst/>
          </a:prstGeom>
        </p:spPr>
        <p:txBody>
          <a:bodyPr/>
          <a:lstStyle>
            <a:lvl1pPr>
              <a:defRPr sz="1600" b="1"/>
            </a:lvl1pPr>
            <a:lvl2pPr>
              <a:defRPr sz="1600" b="1"/>
            </a:lvl2pPr>
            <a:lvl3pPr>
              <a:defRPr sz="1600" b="1"/>
            </a:lvl3pPr>
            <a:lvl4pPr>
              <a:defRPr sz="1600" b="1"/>
            </a:lvl4pPr>
            <a:lvl5pPr>
              <a:defRPr sz="1600" b="1"/>
            </a:lvl5pPr>
          </a:lstStyle>
          <a:p>
            <a:r>
              <a:t>CLICK TO EDIT MASTER SUBTITLE STYLE</a:t>
            </a:r>
          </a:p>
          <a:p>
            <a:pPr lvl="1"/>
            <a:endParaRPr/>
          </a:p>
          <a:p>
            <a:pPr lvl="2"/>
            <a:endParaRPr/>
          </a:p>
          <a:p>
            <a:pPr lvl="3"/>
            <a:endParaRPr/>
          </a:p>
          <a:p>
            <a:pPr lvl="4"/>
            <a:endParaRPr/>
          </a:p>
        </p:txBody>
      </p:sp>
      <p:pic>
        <p:nvPicPr>
          <p:cNvPr id="18" name="Graphic 7" descr="Graphic 7"/>
          <p:cNvPicPr>
            <a:picLocks noChangeAspect="1"/>
          </p:cNvPicPr>
          <p:nvPr/>
        </p:nvPicPr>
        <p:blipFill>
          <a:blip r:embed="rId2"/>
          <a:stretch>
            <a:fillRect/>
          </a:stretch>
        </p:blipFill>
        <p:spPr>
          <a:xfrm>
            <a:off x="475294" y="458787"/>
            <a:ext cx="2334168" cy="683027"/>
          </a:xfrm>
          <a:prstGeom prst="rect">
            <a:avLst/>
          </a:prstGeom>
          <a:ln w="12700">
            <a:miter lim="400000"/>
          </a:ln>
        </p:spPr>
      </p:pic>
      <p:sp>
        <p:nvSpPr>
          <p:cNvPr id="19" name="Text Placeholder 10"/>
          <p:cNvSpPr>
            <a:spLocks noGrp="1"/>
          </p:cNvSpPr>
          <p:nvPr>
            <p:ph type="body" sz="quarter" idx="21" hasCustomPrompt="1"/>
          </p:nvPr>
        </p:nvSpPr>
        <p:spPr>
          <a:xfrm>
            <a:off x="474662" y="2619023"/>
            <a:ext cx="2334168" cy="2387601"/>
          </a:xfrm>
          <a:prstGeom prst="rect">
            <a:avLst/>
          </a:prstGeom>
        </p:spPr>
        <p:txBody>
          <a:bodyPr/>
          <a:lstStyle>
            <a:lvl1pPr>
              <a:defRPr sz="1600" b="1"/>
            </a:lvl1pPr>
          </a:lstStyle>
          <a:p>
            <a:r>
              <a:t>Mokytojo
Vardas Pavardė</a:t>
            </a:r>
          </a:p>
        </p:txBody>
      </p:sp>
      <p:sp>
        <p:nvSpPr>
          <p:cNvPr id="20" name="Picture Placeholder 12"/>
          <p:cNvSpPr>
            <a:spLocks noGrp="1"/>
          </p:cNvSpPr>
          <p:nvPr>
            <p:ph type="pic" sz="quarter" idx="22"/>
          </p:nvPr>
        </p:nvSpPr>
        <p:spPr>
          <a:xfrm>
            <a:off x="10323513" y="458787"/>
            <a:ext cx="1377951" cy="1377951"/>
          </a:xfrm>
          <a:prstGeom prst="rect">
            <a:avLst/>
          </a:prstGeom>
        </p:spPr>
        <p:txBody>
          <a:bodyPr lIns="91439" rIns="91439">
            <a:noAutofit/>
          </a:bodyPr>
          <a:lstStyle/>
          <a:p>
            <a:endParaRP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6"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97"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21701803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extLst>
      <p:ext uri="{BB962C8B-B14F-4D97-AF65-F5344CB8AC3E}">
        <p14:creationId xmlns:p14="http://schemas.microsoft.com/office/powerpoint/2010/main" val="12563918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9" name="PlaceHolder 1"/>
          <p:cNvSpPr>
            <a:spLocks noGrp="1"/>
          </p:cNvSpPr>
          <p:nvPr>
            <p:ph type="subTitle"/>
          </p:nvPr>
        </p:nvSpPr>
        <p:spPr>
          <a:xfrm>
            <a:off x="480240" y="4373640"/>
            <a:ext cx="2342880" cy="12431880"/>
          </a:xfrm>
          <a:prstGeom prst="rect">
            <a:avLst/>
          </a:prstGeom>
        </p:spPr>
        <p:txBody>
          <a:bodyPr lIns="0" tIns="0" rIns="0" bIns="0" anchor="ctr">
            <a:spAutoFit/>
          </a:bodyPr>
          <a:lstStyle/>
          <a:p>
            <a:pPr algn="ctr"/>
            <a:endParaRPr lang="lt-LT" sz="3200" b="0" strike="noStrike" spc="-1">
              <a:latin typeface="Arial"/>
            </a:endParaRPr>
          </a:p>
        </p:txBody>
      </p:sp>
    </p:spTree>
    <p:extLst>
      <p:ext uri="{BB962C8B-B14F-4D97-AF65-F5344CB8AC3E}">
        <p14:creationId xmlns:p14="http://schemas.microsoft.com/office/powerpoint/2010/main" val="20290856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1"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02"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203"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21797360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5"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206"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07" name="PlaceHolder 4"/>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2718305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9"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0"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1" name="PlaceHolder 4"/>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38900702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13" name="PlaceHolder 2"/>
          <p:cNvSpPr>
            <a:spLocks noGrp="1"/>
          </p:cNvSpPr>
          <p:nvPr>
            <p:ph type="body"/>
          </p:nvPr>
        </p:nvSpPr>
        <p:spPr>
          <a:xfrm>
            <a:off x="480240" y="46080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
        <p:nvSpPr>
          <p:cNvPr id="214" name="PlaceHolder 3"/>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3599970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16"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7"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8"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9" name="PlaceHolder 5"/>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32084887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21" name="PlaceHolder 2"/>
          <p:cNvSpPr>
            <a:spLocks noGrp="1"/>
          </p:cNvSpPr>
          <p:nvPr>
            <p:ph type="body"/>
          </p:nvPr>
        </p:nvSpPr>
        <p:spPr>
          <a:xfrm>
            <a:off x="48024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2" name="PlaceHolder 3"/>
          <p:cNvSpPr>
            <a:spLocks noGrp="1"/>
          </p:cNvSpPr>
          <p:nvPr>
            <p:ph type="body"/>
          </p:nvPr>
        </p:nvSpPr>
        <p:spPr>
          <a:xfrm>
            <a:off x="237888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3" name="PlaceHolder 4"/>
          <p:cNvSpPr>
            <a:spLocks noGrp="1"/>
          </p:cNvSpPr>
          <p:nvPr>
            <p:ph type="body"/>
          </p:nvPr>
        </p:nvSpPr>
        <p:spPr>
          <a:xfrm>
            <a:off x="427752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4" name="PlaceHolder 5"/>
          <p:cNvSpPr>
            <a:spLocks noGrp="1"/>
          </p:cNvSpPr>
          <p:nvPr>
            <p:ph type="body"/>
          </p:nvPr>
        </p:nvSpPr>
        <p:spPr>
          <a:xfrm>
            <a:off x="48024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5" name="PlaceHolder 6"/>
          <p:cNvSpPr>
            <a:spLocks noGrp="1"/>
          </p:cNvSpPr>
          <p:nvPr>
            <p:ph type="body"/>
          </p:nvPr>
        </p:nvSpPr>
        <p:spPr>
          <a:xfrm>
            <a:off x="237888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6" name="PlaceHolder 7"/>
          <p:cNvSpPr>
            <a:spLocks noGrp="1"/>
          </p:cNvSpPr>
          <p:nvPr>
            <p:ph type="body"/>
          </p:nvPr>
        </p:nvSpPr>
        <p:spPr>
          <a:xfrm>
            <a:off x="427752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17631001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39"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wo Content">
    <p:bg>
      <p:bgPr>
        <a:solidFill>
          <a:srgbClr val="191919"/>
        </a:solidFill>
        <a:effectLst/>
      </p:bgPr>
    </p:bg>
    <p:spTree>
      <p:nvGrpSpPr>
        <p:cNvPr id="1" name=""/>
        <p:cNvGrpSpPr/>
        <p:nvPr/>
      </p:nvGrpSpPr>
      <p:grpSpPr>
        <a:xfrm>
          <a:off x="0" y="0"/>
          <a:ext cx="0" cy="0"/>
          <a:chOff x="0" y="0"/>
          <a:chExt cx="0" cy="0"/>
        </a:xfrm>
      </p:grpSpPr>
      <p:sp>
        <p:nvSpPr>
          <p:cNvPr id="47" name="Body Level One…"/>
          <p:cNvSpPr txBox="1">
            <a:spLocks noGrp="1"/>
          </p:cNvSpPr>
          <p:nvPr>
            <p:ph type="body" sz="quarter" idx="1" hasCustomPrompt="1"/>
          </p:nvPr>
        </p:nvSpPr>
        <p:spPr>
          <a:prstGeom prst="rect">
            <a:avLst/>
          </a:prstGeom>
        </p:spPr>
        <p:txBody>
          <a:bodyPr/>
          <a:lstStyle>
            <a:lvl1pPr>
              <a:defRPr>
                <a:solidFill>
                  <a:srgbClr val="FEFFFF"/>
                </a:solidFill>
              </a:defRPr>
            </a:lvl1pPr>
            <a:lvl2pPr>
              <a:defRPr>
                <a:solidFill>
                  <a:srgbClr val="FEFFFF"/>
                </a:solidFill>
              </a:defRPr>
            </a:lvl2pPr>
            <a:lvl3pPr>
              <a:defRPr>
                <a:solidFill>
                  <a:srgbClr val="FEFFFF"/>
                </a:solidFill>
              </a:defRPr>
            </a:lvl3pPr>
            <a:lvl4pPr>
              <a:defRPr>
                <a:solidFill>
                  <a:srgbClr val="FEFFFF"/>
                </a:solidFill>
              </a:defRPr>
            </a:lvl4pPr>
            <a:lvl5pPr>
              <a:defRPr>
                <a:solidFill>
                  <a:srgbClr val="FEFFFF"/>
                </a:solidFill>
              </a:defRPr>
            </a:lvl5pPr>
          </a:lstStyle>
          <a:p>
            <a:r>
              <a:t>Prezentacijos pavadinimas</a:t>
            </a:r>
          </a:p>
          <a:p>
            <a:pPr lvl="1"/>
            <a:endParaRPr/>
          </a:p>
          <a:p>
            <a:pPr lvl="2"/>
            <a:endParaRPr/>
          </a:p>
          <a:p>
            <a:pPr lvl="3"/>
            <a:endParaRPr/>
          </a:p>
          <a:p>
            <a:pPr lvl="4"/>
            <a:endParaRPr/>
          </a:p>
        </p:txBody>
      </p:sp>
      <p:grpSp>
        <p:nvGrpSpPr>
          <p:cNvPr id="52" name="Graphic 4"/>
          <p:cNvGrpSpPr/>
          <p:nvPr/>
        </p:nvGrpSpPr>
        <p:grpSpPr>
          <a:xfrm>
            <a:off x="11078620" y="458787"/>
            <a:ext cx="632989" cy="680885"/>
            <a:chOff x="0" y="0"/>
            <a:chExt cx="632987" cy="680883"/>
          </a:xfrm>
        </p:grpSpPr>
        <p:sp>
          <p:nvSpPr>
            <p:cNvPr id="48" name="Freeform 9"/>
            <p:cNvSpPr/>
            <p:nvPr/>
          </p:nvSpPr>
          <p:spPr>
            <a:xfrm>
              <a:off x="141653" y="388083"/>
              <a:ext cx="132745" cy="106890"/>
            </a:xfrm>
            <a:custGeom>
              <a:avLst/>
              <a:gdLst/>
              <a:ahLst/>
              <a:cxnLst>
                <a:cxn ang="0">
                  <a:pos x="wd2" y="hd2"/>
                </a:cxn>
                <a:cxn ang="5400000">
                  <a:pos x="wd2" y="hd2"/>
                </a:cxn>
                <a:cxn ang="10800000">
                  <a:pos x="wd2" y="hd2"/>
                </a:cxn>
                <a:cxn ang="16200000">
                  <a:pos x="wd2" y="hd2"/>
                </a:cxn>
              </a:cxnLst>
              <a:rect l="0" t="0" r="r" b="b"/>
              <a:pathLst>
                <a:path w="21600" h="21600"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49" name="Freeform 10"/>
            <p:cNvSpPr/>
            <p:nvPr/>
          </p:nvSpPr>
          <p:spPr>
            <a:xfrm>
              <a:off x="138090" y="251334"/>
              <a:ext cx="357253" cy="123444"/>
            </a:xfrm>
            <a:custGeom>
              <a:avLst/>
              <a:gdLst/>
              <a:ahLst/>
              <a:cxnLst>
                <a:cxn ang="0">
                  <a:pos x="wd2" y="hd2"/>
                </a:cxn>
                <a:cxn ang="5400000">
                  <a:pos x="wd2" y="hd2"/>
                </a:cxn>
                <a:cxn ang="10800000">
                  <a:pos x="wd2" y="hd2"/>
                </a:cxn>
                <a:cxn ang="16200000">
                  <a:pos x="wd2" y="hd2"/>
                </a:cxn>
              </a:cxnLst>
              <a:rect l="0" t="0" r="r" b="b"/>
              <a:pathLst>
                <a:path w="21600" h="20730"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50" name="Freeform 11"/>
            <p:cNvSpPr/>
            <p:nvPr/>
          </p:nvSpPr>
          <p:spPr>
            <a:xfrm>
              <a:off x="359033" y="388083"/>
              <a:ext cx="132746" cy="106890"/>
            </a:xfrm>
            <a:custGeom>
              <a:avLst/>
              <a:gdLst/>
              <a:ahLst/>
              <a:cxnLst>
                <a:cxn ang="0">
                  <a:pos x="wd2" y="hd2"/>
                </a:cxn>
                <a:cxn ang="5400000">
                  <a:pos x="wd2" y="hd2"/>
                </a:cxn>
                <a:cxn ang="10800000">
                  <a:pos x="wd2" y="hd2"/>
                </a:cxn>
                <a:cxn ang="16200000">
                  <a:pos x="wd2" y="hd2"/>
                </a:cxn>
              </a:cxnLst>
              <a:rect l="0" t="0" r="r" b="b"/>
              <a:pathLst>
                <a:path w="21600" h="21600"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51" name="Freeform 12"/>
            <p:cNvSpPr/>
            <p:nvPr/>
          </p:nvSpPr>
          <p:spPr>
            <a:xfrm>
              <a:off x="0" y="0"/>
              <a:ext cx="632988" cy="680884"/>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grpSp>
      <p:sp>
        <p:nvSpPr>
          <p:cNvPr id="53" name="Picture Placeholder 2"/>
          <p:cNvSpPr>
            <a:spLocks noGrp="1"/>
          </p:cNvSpPr>
          <p:nvPr>
            <p:ph type="pic" idx="21"/>
          </p:nvPr>
        </p:nvSpPr>
        <p:spPr>
          <a:xfrm>
            <a:off x="479612" y="1854200"/>
            <a:ext cx="11231996" cy="5003800"/>
          </a:xfrm>
          <a:prstGeom prst="rect">
            <a:avLst/>
          </a:prstGeom>
        </p:spPr>
        <p:txBody>
          <a:bodyPr lIns="91439" rIns="91439">
            <a:noAutofit/>
          </a:bodyPr>
          <a:lstStyle/>
          <a:p>
            <a:endParaRPr/>
          </a:p>
        </p:txBody>
      </p:sp>
      <p:sp>
        <p:nvSpPr>
          <p:cNvPr id="5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2_Title and Content">
    <p:spTree>
      <p:nvGrpSpPr>
        <p:cNvPr id="1" name=""/>
        <p:cNvGrpSpPr/>
        <p:nvPr/>
      </p:nvGrpSpPr>
      <p:grpSpPr>
        <a:xfrm>
          <a:off x="0" y="0"/>
          <a:ext cx="0" cy="0"/>
          <a:chOff x="0" y="0"/>
          <a:chExt cx="0" cy="0"/>
        </a:xfrm>
      </p:grpSpPr>
      <p:sp>
        <p:nvSpPr>
          <p:cNvPr id="80"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81" name="CodeAcademy sed ut  um  perspiciatis unde?"/>
          <p:cNvSpPr txBox="1">
            <a:spLocks noGrp="1"/>
          </p:cNvSpPr>
          <p:nvPr>
            <p:ph type="title" hasCustomPrompt="1"/>
          </p:nvPr>
        </p:nvSpPr>
        <p:spPr>
          <a:xfrm>
            <a:off x="480390" y="1371706"/>
            <a:ext cx="5153928" cy="1365251"/>
          </a:xfrm>
          <a:prstGeom prst="rect">
            <a:avLst/>
          </a:prstGeom>
        </p:spPr>
        <p:txBody>
          <a:bodyPr anchor="t"/>
          <a:lstStyle>
            <a:lvl1pPr>
              <a:defRPr sz="3000"/>
            </a:lvl1pPr>
          </a:lstStyle>
          <a:p>
            <a:r>
              <a:t>CodeAcademy sed ut  um  perspiciatis unde?</a:t>
            </a:r>
          </a:p>
        </p:txBody>
      </p:sp>
      <p:sp>
        <p:nvSpPr>
          <p:cNvPr id="82" name="Text Placeholder 3"/>
          <p:cNvSpPr>
            <a:spLocks noGrp="1"/>
          </p:cNvSpPr>
          <p:nvPr>
            <p:ph type="body" sz="quarter" idx="21" hasCustomPrompt="1"/>
          </p:nvPr>
        </p:nvSpPr>
        <p:spPr>
          <a:xfrm>
            <a:off x="1398588" y="3193409"/>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3" name="Text Placeholder 3"/>
          <p:cNvSpPr>
            <a:spLocks noGrp="1"/>
          </p:cNvSpPr>
          <p:nvPr>
            <p:ph type="body" sz="quarter" idx="22" hasCustomPrompt="1"/>
          </p:nvPr>
        </p:nvSpPr>
        <p:spPr>
          <a:xfrm>
            <a:off x="1398588" y="4336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4" name="Text Placeholder 3"/>
          <p:cNvSpPr>
            <a:spLocks noGrp="1"/>
          </p:cNvSpPr>
          <p:nvPr>
            <p:ph type="body" sz="quarter" idx="23" hasCustomPrompt="1"/>
          </p:nvPr>
        </p:nvSpPr>
        <p:spPr>
          <a:xfrm>
            <a:off x="1398588" y="5479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5" name="Text Placeholder 3"/>
          <p:cNvSpPr>
            <a:spLocks noGrp="1"/>
          </p:cNvSpPr>
          <p:nvPr>
            <p:ph type="body" sz="quarter" idx="24" hasCustomPrompt="1"/>
          </p:nvPr>
        </p:nvSpPr>
        <p:spPr>
          <a:xfrm>
            <a:off x="7476658" y="3193409"/>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6" name="Text Placeholder 3"/>
          <p:cNvSpPr>
            <a:spLocks noGrp="1"/>
          </p:cNvSpPr>
          <p:nvPr>
            <p:ph type="body" sz="quarter" idx="25" hasCustomPrompt="1"/>
          </p:nvPr>
        </p:nvSpPr>
        <p:spPr>
          <a:xfrm>
            <a:off x="7476658" y="4336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7" name="Text Placeholder 3"/>
          <p:cNvSpPr>
            <a:spLocks noGrp="1"/>
          </p:cNvSpPr>
          <p:nvPr>
            <p:ph type="body" sz="quarter" idx="26" hasCustomPrompt="1"/>
          </p:nvPr>
        </p:nvSpPr>
        <p:spPr>
          <a:xfrm>
            <a:off x="7476658" y="5479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3_Title and Content">
    <p:spTree>
      <p:nvGrpSpPr>
        <p:cNvPr id="1" name=""/>
        <p:cNvGrpSpPr/>
        <p:nvPr/>
      </p:nvGrpSpPr>
      <p:grpSpPr>
        <a:xfrm>
          <a:off x="0" y="0"/>
          <a:ext cx="0" cy="0"/>
          <a:chOff x="0" y="0"/>
          <a:chExt cx="0" cy="0"/>
        </a:xfrm>
      </p:grpSpPr>
      <p:sp>
        <p:nvSpPr>
          <p:cNvPr id="95"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96" name="Text Placeholder 3"/>
          <p:cNvSpPr>
            <a:spLocks noGrp="1"/>
          </p:cNvSpPr>
          <p:nvPr>
            <p:ph type="body" sz="quarter" idx="21" hasCustomPrompt="1"/>
          </p:nvPr>
        </p:nvSpPr>
        <p:spPr>
          <a:xfrm>
            <a:off x="3281688" y="1821808"/>
            <a:ext cx="3750858" cy="329720"/>
          </a:xfrm>
          <a:prstGeom prst="rect">
            <a:avLst/>
          </a:prstGeom>
        </p:spPr>
        <p:txBody>
          <a:bodyPr/>
          <a:lstStyle>
            <a:lvl1pPr>
              <a:defRPr sz="1600" b="1"/>
            </a:lvl1pPr>
          </a:lstStyle>
          <a:p>
            <a:r>
              <a:t>Pavadinimas arba nuorodos tikslas.</a:t>
            </a:r>
          </a:p>
        </p:txBody>
      </p:sp>
      <p:sp>
        <p:nvSpPr>
          <p:cNvPr id="97" name="Text Placeholder 3"/>
          <p:cNvSpPr>
            <a:spLocks noGrp="1"/>
          </p:cNvSpPr>
          <p:nvPr>
            <p:ph type="body" sz="quarter" idx="22" hasCustomPrompt="1"/>
          </p:nvPr>
        </p:nvSpPr>
        <p:spPr>
          <a:xfrm>
            <a:off x="3281688" y="2171431"/>
            <a:ext cx="3750858" cy="504531"/>
          </a:xfrm>
          <a:prstGeom prst="rect">
            <a:avLst/>
          </a:prstGeom>
        </p:spPr>
        <p:txBody>
          <a:bodyPr/>
          <a:lstStyle>
            <a:lvl1pPr>
              <a:defRPr sz="1600"/>
            </a:lvl1pPr>
          </a:lstStyle>
          <a:p>
            <a:r>
              <a:t>Pavadinimas arba nuorodos tikslas.</a:t>
            </a:r>
          </a:p>
        </p:txBody>
      </p:sp>
      <p:sp>
        <p:nvSpPr>
          <p:cNvPr id="98" name="Naudinga informacija"/>
          <p:cNvSpPr txBox="1">
            <a:spLocks noGrp="1"/>
          </p:cNvSpPr>
          <p:nvPr>
            <p:ph type="title" hasCustomPrompt="1"/>
          </p:nvPr>
        </p:nvSpPr>
        <p:spPr>
          <a:xfrm>
            <a:off x="480390" y="5032099"/>
            <a:ext cx="2343493" cy="1365252"/>
          </a:xfrm>
          <a:prstGeom prst="rect">
            <a:avLst/>
          </a:prstGeom>
        </p:spPr>
        <p:txBody>
          <a:bodyPr anchor="b"/>
          <a:lstStyle>
            <a:lvl1pPr>
              <a:defRPr sz="3000"/>
            </a:lvl1pPr>
          </a:lstStyle>
          <a:p>
            <a:r>
              <a:t>Naudinga informacija</a:t>
            </a:r>
          </a:p>
        </p:txBody>
      </p:sp>
      <p:sp>
        <p:nvSpPr>
          <p:cNvPr id="99" name="Text Placeholder 3"/>
          <p:cNvSpPr>
            <a:spLocks noGrp="1"/>
          </p:cNvSpPr>
          <p:nvPr>
            <p:ph type="body" sz="quarter" idx="23" hasCustomPrompt="1"/>
          </p:nvPr>
        </p:nvSpPr>
        <p:spPr>
          <a:xfrm>
            <a:off x="7503551" y="1821808"/>
            <a:ext cx="4208059" cy="791170"/>
          </a:xfrm>
          <a:prstGeom prst="rect">
            <a:avLst/>
          </a:prstGeom>
        </p:spPr>
        <p:txBody>
          <a:bodyPr/>
          <a:lstStyle>
            <a:lvl1pPr>
              <a:defRPr sz="1600" b="1">
                <a:solidFill>
                  <a:schemeClr val="accent3"/>
                </a:solidFill>
              </a:defRPr>
            </a:lvl1pPr>
          </a:lstStyle>
          <a:p>
            <a:r>
              <a:t>www.codecademy.lt/kursai / lorem</a:t>
            </a:r>
          </a:p>
        </p:txBody>
      </p:sp>
      <p:sp>
        <p:nvSpPr>
          <p:cNvPr id="100" name="Text Placeholder 3"/>
          <p:cNvSpPr>
            <a:spLocks noGrp="1"/>
          </p:cNvSpPr>
          <p:nvPr>
            <p:ph type="body" sz="quarter" idx="24" hasCustomPrompt="1"/>
          </p:nvPr>
        </p:nvSpPr>
        <p:spPr>
          <a:xfrm>
            <a:off x="3281688" y="2727012"/>
            <a:ext cx="3750858" cy="329720"/>
          </a:xfrm>
          <a:prstGeom prst="rect">
            <a:avLst/>
          </a:prstGeom>
        </p:spPr>
        <p:txBody>
          <a:bodyPr/>
          <a:lstStyle>
            <a:lvl1pPr>
              <a:defRPr sz="1600" b="1"/>
            </a:lvl1pPr>
          </a:lstStyle>
          <a:p>
            <a:r>
              <a:t>Pavadinimas arba nuorodos tikslas.</a:t>
            </a:r>
          </a:p>
        </p:txBody>
      </p:sp>
      <p:sp>
        <p:nvSpPr>
          <p:cNvPr id="101" name="Text Placeholder 3"/>
          <p:cNvSpPr>
            <a:spLocks noGrp="1"/>
          </p:cNvSpPr>
          <p:nvPr>
            <p:ph type="body" sz="quarter" idx="25" hasCustomPrompt="1"/>
          </p:nvPr>
        </p:nvSpPr>
        <p:spPr>
          <a:xfrm>
            <a:off x="3281688" y="3076635"/>
            <a:ext cx="3750858" cy="504531"/>
          </a:xfrm>
          <a:prstGeom prst="rect">
            <a:avLst/>
          </a:prstGeom>
        </p:spPr>
        <p:txBody>
          <a:bodyPr/>
          <a:lstStyle>
            <a:lvl1pPr>
              <a:defRPr sz="1600"/>
            </a:lvl1pPr>
          </a:lstStyle>
          <a:p>
            <a:r>
              <a:t>Pavadinimas arba nuorodos tikslas.</a:t>
            </a:r>
          </a:p>
        </p:txBody>
      </p:sp>
      <p:sp>
        <p:nvSpPr>
          <p:cNvPr id="102" name="Text Placeholder 3"/>
          <p:cNvSpPr>
            <a:spLocks noGrp="1"/>
          </p:cNvSpPr>
          <p:nvPr>
            <p:ph type="body" sz="quarter" idx="26" hasCustomPrompt="1"/>
          </p:nvPr>
        </p:nvSpPr>
        <p:spPr>
          <a:xfrm>
            <a:off x="7503551" y="2724846"/>
            <a:ext cx="4208059" cy="898746"/>
          </a:xfrm>
          <a:prstGeom prst="rect">
            <a:avLst/>
          </a:prstGeom>
        </p:spPr>
        <p:txBody>
          <a:bodyPr/>
          <a:lstStyle>
            <a:lvl1pPr>
              <a:defRPr sz="1600" b="1">
                <a:solidFill>
                  <a:schemeClr val="accent3"/>
                </a:solidFill>
              </a:defRPr>
            </a:lvl1pPr>
          </a:lstStyle>
          <a:p>
            <a:r>
              <a:t>www.codecademy.lt/kursai / lorem</a:t>
            </a:r>
          </a:p>
        </p:txBody>
      </p:sp>
      <p:sp>
        <p:nvSpPr>
          <p:cNvPr id="103" name="Text Placeholder 3"/>
          <p:cNvSpPr>
            <a:spLocks noGrp="1"/>
          </p:cNvSpPr>
          <p:nvPr>
            <p:ph type="body" sz="quarter" idx="27" hasCustomPrompt="1"/>
          </p:nvPr>
        </p:nvSpPr>
        <p:spPr>
          <a:xfrm>
            <a:off x="3281688" y="3650608"/>
            <a:ext cx="3750858" cy="329720"/>
          </a:xfrm>
          <a:prstGeom prst="rect">
            <a:avLst/>
          </a:prstGeom>
        </p:spPr>
        <p:txBody>
          <a:bodyPr/>
          <a:lstStyle>
            <a:lvl1pPr>
              <a:defRPr sz="1600" b="1"/>
            </a:lvl1pPr>
          </a:lstStyle>
          <a:p>
            <a:r>
              <a:t>Pavadinimas arba nuorodos tikslas.</a:t>
            </a:r>
          </a:p>
        </p:txBody>
      </p:sp>
      <p:sp>
        <p:nvSpPr>
          <p:cNvPr id="104" name="Text Placeholder 3"/>
          <p:cNvSpPr>
            <a:spLocks noGrp="1"/>
          </p:cNvSpPr>
          <p:nvPr>
            <p:ph type="body" sz="quarter" idx="28" hasCustomPrompt="1"/>
          </p:nvPr>
        </p:nvSpPr>
        <p:spPr>
          <a:xfrm>
            <a:off x="3281688" y="4000232"/>
            <a:ext cx="3750858" cy="504531"/>
          </a:xfrm>
          <a:prstGeom prst="rect">
            <a:avLst/>
          </a:prstGeom>
        </p:spPr>
        <p:txBody>
          <a:bodyPr/>
          <a:lstStyle>
            <a:lvl1pPr>
              <a:defRPr sz="1600"/>
            </a:lvl1pPr>
          </a:lstStyle>
          <a:p>
            <a:r>
              <a:t>Pavadinimas arba nuorodos tikslas.</a:t>
            </a:r>
          </a:p>
        </p:txBody>
      </p:sp>
      <p:sp>
        <p:nvSpPr>
          <p:cNvPr id="105" name="Text Placeholder 3"/>
          <p:cNvSpPr>
            <a:spLocks noGrp="1"/>
          </p:cNvSpPr>
          <p:nvPr>
            <p:ph type="body" sz="quarter" idx="29" hasCustomPrompt="1"/>
          </p:nvPr>
        </p:nvSpPr>
        <p:spPr>
          <a:xfrm>
            <a:off x="7503551" y="3666016"/>
            <a:ext cx="4208059" cy="854154"/>
          </a:xfrm>
          <a:prstGeom prst="rect">
            <a:avLst/>
          </a:prstGeom>
        </p:spPr>
        <p:txBody>
          <a:bodyPr/>
          <a:lstStyle>
            <a:lvl1pPr>
              <a:defRPr sz="1600" b="1">
                <a:solidFill>
                  <a:schemeClr val="accent3"/>
                </a:solidFill>
              </a:defRPr>
            </a:lvl1pPr>
          </a:lstStyle>
          <a:p>
            <a:r>
              <a:t>www.codecademy.lt/kursai / lorem</a:t>
            </a:r>
          </a:p>
        </p:txBody>
      </p:sp>
      <p:sp>
        <p:nvSpPr>
          <p:cNvPr id="106" name="Text Placeholder 3"/>
          <p:cNvSpPr>
            <a:spLocks noGrp="1"/>
          </p:cNvSpPr>
          <p:nvPr>
            <p:ph type="body" sz="quarter" idx="30" hasCustomPrompt="1"/>
          </p:nvPr>
        </p:nvSpPr>
        <p:spPr>
          <a:xfrm>
            <a:off x="3281688" y="4571989"/>
            <a:ext cx="3750858" cy="329720"/>
          </a:xfrm>
          <a:prstGeom prst="rect">
            <a:avLst/>
          </a:prstGeom>
        </p:spPr>
        <p:txBody>
          <a:bodyPr/>
          <a:lstStyle>
            <a:lvl1pPr>
              <a:defRPr sz="1600" b="1"/>
            </a:lvl1pPr>
          </a:lstStyle>
          <a:p>
            <a:r>
              <a:t>Pavadinimas arba nuorodos tikslas.</a:t>
            </a:r>
          </a:p>
        </p:txBody>
      </p:sp>
      <p:sp>
        <p:nvSpPr>
          <p:cNvPr id="107" name="Text Placeholder 3"/>
          <p:cNvSpPr>
            <a:spLocks noGrp="1"/>
          </p:cNvSpPr>
          <p:nvPr>
            <p:ph type="body" sz="quarter" idx="31" hasCustomPrompt="1"/>
          </p:nvPr>
        </p:nvSpPr>
        <p:spPr>
          <a:xfrm>
            <a:off x="3281688" y="4921611"/>
            <a:ext cx="3750858" cy="504531"/>
          </a:xfrm>
          <a:prstGeom prst="rect">
            <a:avLst/>
          </a:prstGeom>
        </p:spPr>
        <p:txBody>
          <a:bodyPr/>
          <a:lstStyle>
            <a:lvl1pPr>
              <a:defRPr sz="1600"/>
            </a:lvl1pPr>
          </a:lstStyle>
          <a:p>
            <a:r>
              <a:t>Pavadinimas arba nuorodos tikslas.</a:t>
            </a:r>
          </a:p>
        </p:txBody>
      </p:sp>
      <p:sp>
        <p:nvSpPr>
          <p:cNvPr id="108" name="Text Placeholder 3"/>
          <p:cNvSpPr>
            <a:spLocks noGrp="1"/>
          </p:cNvSpPr>
          <p:nvPr>
            <p:ph type="body" sz="quarter" idx="32" hasCustomPrompt="1"/>
          </p:nvPr>
        </p:nvSpPr>
        <p:spPr>
          <a:xfrm>
            <a:off x="3281688" y="5493370"/>
            <a:ext cx="3750858" cy="329720"/>
          </a:xfrm>
          <a:prstGeom prst="rect">
            <a:avLst/>
          </a:prstGeom>
        </p:spPr>
        <p:txBody>
          <a:bodyPr/>
          <a:lstStyle>
            <a:lvl1pPr>
              <a:defRPr sz="1600" b="1"/>
            </a:lvl1pPr>
          </a:lstStyle>
          <a:p>
            <a:r>
              <a:t>Pavadinimas arba nuorodos tikslas.</a:t>
            </a:r>
          </a:p>
        </p:txBody>
      </p:sp>
      <p:sp>
        <p:nvSpPr>
          <p:cNvPr id="109" name="Text Placeholder 3"/>
          <p:cNvSpPr>
            <a:spLocks noGrp="1"/>
          </p:cNvSpPr>
          <p:nvPr>
            <p:ph type="body" sz="quarter" idx="33" hasCustomPrompt="1"/>
          </p:nvPr>
        </p:nvSpPr>
        <p:spPr>
          <a:xfrm>
            <a:off x="3281688" y="5842992"/>
            <a:ext cx="3750858" cy="504531"/>
          </a:xfrm>
          <a:prstGeom prst="rect">
            <a:avLst/>
          </a:prstGeom>
        </p:spPr>
        <p:txBody>
          <a:bodyPr/>
          <a:lstStyle>
            <a:lvl1pPr>
              <a:defRPr sz="1600"/>
            </a:lvl1pPr>
          </a:lstStyle>
          <a:p>
            <a:r>
              <a:t>Pavadinimas arba nuorodos tikslas.</a:t>
            </a:r>
          </a:p>
        </p:txBody>
      </p:sp>
      <p:sp>
        <p:nvSpPr>
          <p:cNvPr id="110" name="Text Placeholder 3"/>
          <p:cNvSpPr>
            <a:spLocks noGrp="1"/>
          </p:cNvSpPr>
          <p:nvPr>
            <p:ph type="body" sz="quarter" idx="34" hasCustomPrompt="1"/>
          </p:nvPr>
        </p:nvSpPr>
        <p:spPr>
          <a:xfrm>
            <a:off x="7503551" y="4605022"/>
            <a:ext cx="4208059" cy="854154"/>
          </a:xfrm>
          <a:prstGeom prst="rect">
            <a:avLst/>
          </a:prstGeom>
        </p:spPr>
        <p:txBody>
          <a:bodyPr/>
          <a:lstStyle>
            <a:lvl1pPr>
              <a:defRPr sz="1600" b="1">
                <a:solidFill>
                  <a:schemeClr val="accent3"/>
                </a:solidFill>
              </a:defRPr>
            </a:lvl1pPr>
          </a:lstStyle>
          <a:p>
            <a:r>
              <a:t>www.codecademy.lt/kursai / lorem</a:t>
            </a:r>
          </a:p>
        </p:txBody>
      </p:sp>
      <p:sp>
        <p:nvSpPr>
          <p:cNvPr id="111" name="Text Placeholder 3"/>
          <p:cNvSpPr>
            <a:spLocks noGrp="1"/>
          </p:cNvSpPr>
          <p:nvPr>
            <p:ph type="body" sz="quarter" idx="35" hasCustomPrompt="1"/>
          </p:nvPr>
        </p:nvSpPr>
        <p:spPr>
          <a:xfrm>
            <a:off x="7503551" y="5493370"/>
            <a:ext cx="4208059" cy="854154"/>
          </a:xfrm>
          <a:prstGeom prst="rect">
            <a:avLst/>
          </a:prstGeom>
        </p:spPr>
        <p:txBody>
          <a:bodyPr/>
          <a:lstStyle>
            <a:lvl1pPr>
              <a:defRPr sz="1600" b="1">
                <a:solidFill>
                  <a:schemeClr val="accent3"/>
                </a:solidFill>
              </a:defRPr>
            </a:lvl1pPr>
          </a:lstStyle>
          <a:p>
            <a:r>
              <a:t>www.codecademy.lt/kursai / lorem</a:t>
            </a:r>
          </a:p>
        </p:txBody>
      </p:sp>
      <p:sp>
        <p:nvSpPr>
          <p:cNvPr id="1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p:cSld name="4_Title and Content">
    <p:spTree>
      <p:nvGrpSpPr>
        <p:cNvPr id="1" name="Shape 36"/>
        <p:cNvGrpSpPr/>
        <p:nvPr/>
      </p:nvGrpSpPr>
      <p:grpSpPr>
        <a:xfrm>
          <a:off x="0" y="0"/>
          <a:ext cx="0" cy="0"/>
          <a:chOff x="0" y="0"/>
          <a:chExt cx="0" cy="0"/>
        </a:xfrm>
      </p:grpSpPr>
      <p:sp>
        <p:nvSpPr>
          <p:cNvPr id="37" name="Google Shape;37;p13"/>
          <p:cNvSpPr txBox="1">
            <a:spLocks noGrp="1"/>
          </p:cNvSpPr>
          <p:nvPr>
            <p:ph type="title"/>
          </p:nvPr>
        </p:nvSpPr>
        <p:spPr>
          <a:xfrm>
            <a:off x="480391" y="1371706"/>
            <a:ext cx="5615609" cy="4101247"/>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3"/>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300"/>
              <a:buNone/>
              <a:defRPr sz="130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3"/>
          <p:cNvSpPr txBox="1">
            <a:spLocks noGrp="1"/>
          </p:cNvSpPr>
          <p:nvPr>
            <p:ph type="body" idx="2"/>
          </p:nvPr>
        </p:nvSpPr>
        <p:spPr>
          <a:xfrm>
            <a:off x="6561502" y="1371706"/>
            <a:ext cx="5149485" cy="506729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6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3"/>
          <p:cNvSpPr txBox="1">
            <a:spLocks noGrp="1"/>
          </p:cNvSpPr>
          <p:nvPr>
            <p:ph type="body" idx="3"/>
          </p:nvPr>
        </p:nvSpPr>
        <p:spPr>
          <a:xfrm>
            <a:off x="481013" y="5916613"/>
            <a:ext cx="5614987" cy="4826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1600"/>
              <a:buNone/>
              <a:defRPr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5578214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55977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1"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2" name="PlaceHolder 2"/>
          <p:cNvSpPr>
            <a:spLocks noGrp="1"/>
          </p:cNvSpPr>
          <p:nvPr>
            <p:ph type="subTitle"/>
          </p:nvPr>
        </p:nvSpPr>
        <p:spPr>
          <a:xfrm>
            <a:off x="480240" y="459360"/>
            <a:ext cx="5614920" cy="456120"/>
          </a:xfrm>
          <a:prstGeom prst="rect">
            <a:avLst/>
          </a:prstGeom>
        </p:spPr>
        <p:txBody>
          <a:bodyPr lIns="0" tIns="0" rIns="0" bIns="0" anchor="ctr">
            <a:spAutoFit/>
          </a:bodyPr>
          <a:lstStyle/>
          <a:p>
            <a:pPr algn="ctr"/>
            <a:endParaRPr lang="lt-LT" sz="3200" b="0" strike="noStrike" spc="-1">
              <a:latin typeface="Arial"/>
            </a:endParaRPr>
          </a:p>
        </p:txBody>
      </p:sp>
    </p:spTree>
    <p:extLst>
      <p:ext uri="{BB962C8B-B14F-4D97-AF65-F5344CB8AC3E}">
        <p14:creationId xmlns:p14="http://schemas.microsoft.com/office/powerpoint/2010/main" val="1674965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4" name="PlaceHolder 2"/>
          <p:cNvSpPr>
            <a:spLocks noGrp="1"/>
          </p:cNvSpPr>
          <p:nvPr>
            <p:ph type="body"/>
          </p:nvPr>
        </p:nvSpPr>
        <p:spPr>
          <a:xfrm>
            <a:off x="480240" y="460800"/>
            <a:ext cx="5614920" cy="452880"/>
          </a:xfrm>
          <a:prstGeom prst="rect">
            <a:avLst/>
          </a:prstGeom>
        </p:spPr>
        <p:txBody>
          <a:bodyPr lIns="0" tIns="0" rIns="0" bIns="0">
            <a:normAutofit/>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7114054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sp>
        <p:nvSpPr>
          <p:cNvPr id="2" name="Body Level One…"/>
          <p:cNvSpPr txBox="1">
            <a:spLocks noGrp="1"/>
          </p:cNvSpPr>
          <p:nvPr>
            <p:ph type="body" idx="1" hasCustomPrompt="1"/>
          </p:nvPr>
        </p:nvSpPr>
        <p:spPr>
          <a:xfrm>
            <a:off x="480390" y="460649"/>
            <a:ext cx="5615611" cy="4537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p14="http://schemas.microsoft.com/office/powerpoint/2010/main" xmlns:p159="http://schemas.microsoft.com/office/powerpoint/2015/09/main" xmlns:mc="http://schemas.openxmlformats.org/markup-compatibility/2006" xmlns="" val="1"/>
            </a:ext>
          </a:extLst>
        </p:spPr>
        <p:txBody>
          <a:bodyPr lIns="45719" rIns="45719">
            <a:normAutofit/>
          </a:bodyPr>
          <a:lstStyle/>
          <a:p>
            <a:r>
              <a:t>Title of presentation</a:t>
            </a:r>
          </a:p>
          <a:p>
            <a:pPr lvl="1"/>
            <a:endParaRPr/>
          </a:p>
          <a:p>
            <a:pPr lvl="2"/>
            <a:endParaRPr/>
          </a:p>
          <a:p>
            <a:pPr lvl="3"/>
            <a:endParaRPr/>
          </a:p>
          <a:p>
            <a:pPr lvl="4"/>
            <a:endParaRPr/>
          </a:p>
        </p:txBody>
      </p:sp>
      <p:grpSp>
        <p:nvGrpSpPr>
          <p:cNvPr id="7" name="Graphic 7"/>
          <p:cNvGrpSpPr/>
          <p:nvPr/>
        </p:nvGrpSpPr>
        <p:grpSpPr>
          <a:xfrm>
            <a:off x="11078622" y="458787"/>
            <a:ext cx="632988" cy="680885"/>
            <a:chOff x="0" y="0"/>
            <a:chExt cx="632986" cy="680883"/>
          </a:xfrm>
        </p:grpSpPr>
        <p:sp>
          <p:nvSpPr>
            <p:cNvPr id="3" name="Freeform 22"/>
            <p:cNvSpPr/>
            <p:nvPr/>
          </p:nvSpPr>
          <p:spPr>
            <a:xfrm>
              <a:off x="0" y="-1"/>
              <a:ext cx="632988" cy="680885"/>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4" name="Freeform 23"/>
            <p:cNvSpPr/>
            <p:nvPr/>
          </p:nvSpPr>
          <p:spPr>
            <a:xfrm>
              <a:off x="398678"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5" name="Freeform 24"/>
            <p:cNvSpPr/>
            <p:nvPr/>
          </p:nvSpPr>
          <p:spPr>
            <a:xfrm>
              <a:off x="180852"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 name="Freeform 25"/>
            <p:cNvSpPr/>
            <p:nvPr/>
          </p:nvSpPr>
          <p:spPr>
            <a:xfrm>
              <a:off x="96663" y="87806"/>
              <a:ext cx="440106" cy="435109"/>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8" name="Title Text"/>
          <p:cNvSpPr txBox="1">
            <a:spLocks noGrp="1"/>
          </p:cNvSpPr>
          <p:nvPr>
            <p:ph type="title"/>
          </p:nvPr>
        </p:nvSpPr>
        <p:spPr>
          <a:xfrm>
            <a:off x="609600" y="274637"/>
            <a:ext cx="10972800" cy="1143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p14="http://schemas.microsoft.com/office/powerpoint/2010/main" xmlns:p159="http://schemas.microsoft.com/office/powerpoint/2015/09/main" xmlns:mc="http://schemas.openxmlformats.org/markup-compatibility/2006" xmlns="" val="1"/>
            </a:ext>
          </a:extLst>
        </p:spPr>
        <p:txBody>
          <a:bodyPr lIns="45719" rIns="45719" anchor="ctr">
            <a:normAutofit/>
          </a:bodyPr>
          <a:lstStyle/>
          <a:p>
            <a:r>
              <a:t>Title Text</a:t>
            </a:r>
          </a:p>
        </p:txBody>
      </p:sp>
      <p:sp>
        <p:nvSpPr>
          <p:cNvPr id="9" name="Slide Number"/>
          <p:cNvSpPr txBox="1">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600" b="1"/>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4" r:id="rId4"/>
    <p:sldLayoutId id="2147483655" r:id="rId5"/>
    <p:sldLayoutId id="2147483656" r:id="rId6"/>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ma14="http://schemas.microsoft.com/office/mac/drawingml/2011/main" xmlns:a14="http://schemas.microsoft.com/office/drawing/2010/main" xmlns:m="http://schemas.openxmlformats.org/officeDocument/2006/math" xmlns="">
      <p:transition spd="slow">
        <p:fade/>
      </p:transition>
    </mc:Fallback>
  </mc:AlternateContent>
  <p:txStyles>
    <p:titleStyle>
      <a:lvl1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1pPr>
      <a:lvl2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2pPr>
      <a:lvl3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3pPr>
      <a:lvl4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4pPr>
      <a:lvl5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5pPr>
      <a:lvl6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6pPr>
      <a:lvl7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7pPr>
      <a:lvl8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8pPr>
      <a:lvl9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9pPr>
    </p:titleStyle>
    <p:body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184" name="Group 1"/>
          <p:cNvGrpSpPr/>
          <p:nvPr/>
        </p:nvGrpSpPr>
        <p:grpSpPr>
          <a:xfrm>
            <a:off x="11078640" y="458640"/>
            <a:ext cx="632160" cy="680040"/>
            <a:chOff x="11078640" y="458640"/>
            <a:chExt cx="632160" cy="680040"/>
          </a:xfrm>
        </p:grpSpPr>
        <p:sp>
          <p:nvSpPr>
            <p:cNvPr id="185" name="CustomShape 2"/>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6" name="CustomShape 3"/>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7" name="CustomShape 4"/>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8" name="CustomShape 5"/>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189" name="PlaceHolder 6"/>
          <p:cNvSpPr>
            <a:spLocks noGrp="1"/>
          </p:cNvSpPr>
          <p:nvPr>
            <p:ph type="title"/>
          </p:nvPr>
        </p:nvSpPr>
        <p:spPr>
          <a:xfrm>
            <a:off x="480240" y="4373640"/>
            <a:ext cx="2342880" cy="2681640"/>
          </a:xfrm>
          <a:prstGeom prst="rect">
            <a:avLst/>
          </a:prstGeom>
        </p:spPr>
        <p:txBody>
          <a:bodyPr lIns="0" tIns="0" rIns="0" bIns="0" anchor="ctr">
            <a:spAutoFit/>
          </a:bodyPr>
          <a:lstStyle/>
          <a:p>
            <a:r>
              <a:rPr lang="en-US" sz="4400" b="0" strike="noStrike" spc="-1">
                <a:solidFill>
                  <a:srgbClr val="000000"/>
                </a:solidFill>
                <a:latin typeface="Arial"/>
              </a:rPr>
              <a:t>Click to edit the title text format</a:t>
            </a:r>
          </a:p>
        </p:txBody>
      </p:sp>
      <p:sp>
        <p:nvSpPr>
          <p:cNvPr id="190" name="PlaceHolder 7"/>
          <p:cNvSpPr>
            <a:spLocks noGrp="1"/>
          </p:cNvSpPr>
          <p:nvPr>
            <p:ph type="body"/>
          </p:nvPr>
        </p:nvSpPr>
        <p:spPr>
          <a:xfrm>
            <a:off x="480240" y="460800"/>
            <a:ext cx="5614920" cy="452880"/>
          </a:xfrm>
          <a:prstGeom prst="rect">
            <a:avLst/>
          </a:prstGeom>
        </p:spPr>
        <p:txBody>
          <a:bodyPr lIns="0" tIns="0" rIns="0" bIns="0">
            <a:normAutofit fontScale="4000"/>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800" b="0" strike="noStrike" spc="-1">
                <a:solidFill>
                  <a:srgbClr val="000000"/>
                </a:solidFill>
                <a:latin typeface="Arial"/>
              </a:rPr>
              <a:t>Seventh Outline Level</a:t>
            </a:r>
          </a:p>
        </p:txBody>
      </p:sp>
    </p:spTree>
    <p:extLst>
      <p:ext uri="{BB962C8B-B14F-4D97-AF65-F5344CB8AC3E}">
        <p14:creationId xmlns:p14="http://schemas.microsoft.com/office/powerpoint/2010/main" val="14586663"/>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5.sv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7.sv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7.sv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22.sv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28.sv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34.png"/><Relationship Id="rId5" Type="http://schemas.openxmlformats.org/officeDocument/2006/relationships/image" Target="../media/image33.sv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37.png"/><Relationship Id="rId5" Type="http://schemas.openxmlformats.org/officeDocument/2006/relationships/image" Target="../media/image33.sv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44.png"/></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46.png"/></Relationships>
</file>

<file path=ppt/slides/_rels/slide2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www.google.lt/" TargetMode="External"/><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49.png"/></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8" Type="http://schemas.openxmlformats.org/officeDocument/2006/relationships/image" Target="../media/image51.svg"/><Relationship Id="rId3" Type="http://schemas.openxmlformats.org/officeDocument/2006/relationships/hyperlink" Target="https://github.com/" TargetMode="External"/><Relationship Id="rId7" Type="http://schemas.openxmlformats.org/officeDocument/2006/relationships/image" Target="../media/image50.png"/><Relationship Id="rId2" Type="http://schemas.openxmlformats.org/officeDocument/2006/relationships/hyperlink" Target="http://www.google.lt/" TargetMode="External"/><Relationship Id="rId1" Type="http://schemas.openxmlformats.org/officeDocument/2006/relationships/slideLayout" Target="../slideLayouts/slideLayout7.xml"/><Relationship Id="rId6" Type="http://schemas.openxmlformats.org/officeDocument/2006/relationships/hyperlink" Target="https://visualstudio.microsoft.com/downloads/" TargetMode="External"/><Relationship Id="rId5" Type="http://schemas.openxmlformats.org/officeDocument/2006/relationships/hyperlink" Target="https://learn.microsoft.com/en-us/dotnet/csharp/" TargetMode="External"/><Relationship Id="rId4" Type="http://schemas.openxmlformats.org/officeDocument/2006/relationships/hyperlink" Target="https://git-scm.com/download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9.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itle 8"/>
          <p:cNvSpPr txBox="1">
            <a:spLocks noGrp="1"/>
          </p:cNvSpPr>
          <p:nvPr>
            <p:ph type="ctrTitle"/>
          </p:nvPr>
        </p:nvSpPr>
        <p:spPr>
          <a:xfrm>
            <a:off x="2569902" y="3298202"/>
            <a:ext cx="7050155" cy="2387601"/>
          </a:xfrm>
          <a:prstGeom prst="rect">
            <a:avLst/>
          </a:prstGeom>
        </p:spPr>
        <p:txBody>
          <a:bodyPr lIns="45719" tIns="45720" rIns="45719" bIns="45720" anchor="t">
            <a:normAutofit/>
          </a:bodyPr>
          <a:lstStyle/>
          <a:p>
            <a:pPr algn="ctr"/>
            <a:r>
              <a:rPr lang="en-US" dirty="0"/>
              <a:t>.NET</a:t>
            </a:r>
          </a:p>
        </p:txBody>
      </p:sp>
      <p:sp>
        <p:nvSpPr>
          <p:cNvPr id="152" name="Date Placeholder 7"/>
          <p:cNvSpPr txBox="1"/>
          <p:nvPr/>
        </p:nvSpPr>
        <p:spPr>
          <a:xfrm>
            <a:off x="643096" y="5892513"/>
            <a:ext cx="2267498" cy="3385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p14="http://schemas.microsoft.com/office/powerpoint/2010/main" xmlns:p159="http://schemas.microsoft.com/office/powerpoint/2015/09/main" xmlns:mc="http://schemas.openxmlformats.org/markup-compatibility/2006" xmlns:a16="http://schemas.microsoft.com/office/drawing/2014/main" xmlns="" val="1"/>
            </a:ext>
          </a:extLst>
        </p:spPr>
        <p:txBody>
          <a:bodyPr lIns="45719" tIns="45720" rIns="45719" bIns="45720" anchor="t">
            <a:spAutoFit/>
          </a:bodyPr>
          <a:lstStyle>
            <a:lvl1pPr>
              <a:defRPr sz="1600" b="1"/>
            </a:lvl1pPr>
          </a:lstStyle>
          <a:p>
            <a:r>
              <a:rPr lang="lt-LT" dirty="0"/>
              <a:t>Data</a:t>
            </a:r>
            <a:endParaRPr dirty="0"/>
          </a:p>
        </p:txBody>
      </p:sp>
      <p:sp>
        <p:nvSpPr>
          <p:cNvPr id="153" name="Text Placeholder 5"/>
          <p:cNvSpPr>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p14="http://schemas.microsoft.com/office/powerpoint/2010/main" xmlns:p159="http://schemas.microsoft.com/office/powerpoint/2015/09/main" xmlns:mc="http://schemas.openxmlformats.org/markup-compatibility/2006" xmlns:a16="http://schemas.microsoft.com/office/drawing/2014/main" xmlns="" val="1"/>
            </a:ext>
          </a:extLst>
        </p:spPr>
        <p:txBody>
          <a:bodyPr lIns="45719" tIns="45720" rIns="45719" bIns="45720" anchor="t">
            <a:normAutofit/>
          </a:bodyPr>
          <a:lstStyle/>
          <a:p>
            <a:r>
              <a:rPr lang="lt-LT" dirty="0"/>
              <a:t>Lecturer</a:t>
            </a:r>
          </a:p>
          <a:p>
            <a:r>
              <a:rPr lang="lt-LT" dirty="0"/>
              <a:t>Rokas Slaboševičius</a:t>
            </a:r>
          </a:p>
          <a:p>
            <a:endParaRPr lang="en-US" dirty="0"/>
          </a:p>
        </p:txBody>
      </p:sp>
      <p:pic>
        <p:nvPicPr>
          <p:cNvPr id="154" name="Picture Placeholder 16" descr="Picture Placeholder 16"/>
          <p:cNvPicPr>
            <a:picLocks noGrp="1" noChangeAspect="1"/>
          </p:cNvPicPr>
          <p:nvPr>
            <p:ph type="pic" idx="22"/>
          </p:nvPr>
        </p:nvPicPr>
        <p:blipFill>
          <a:blip r:embed="rId2"/>
          <a:stretch>
            <a:fillRect/>
          </a:stretch>
        </p:blipFill>
        <p:spPr>
          <a:xfrm>
            <a:off x="9866313" y="458787"/>
            <a:ext cx="1835151" cy="1835151"/>
          </a:xfrm>
          <a:prstGeom prst="rect">
            <a:avLst/>
          </a:prstGeom>
        </p:spPr>
      </p:pic>
      <p:sp>
        <p:nvSpPr>
          <p:cNvPr id="3" name="Text Placeholder 2">
            <a:extLst>
              <a:ext uri="{FF2B5EF4-FFF2-40B4-BE49-F238E27FC236}">
                <a16:creationId xmlns:a16="http://schemas.microsoft.com/office/drawing/2014/main" id="{B6BC48FB-084F-459B-88F8-C7D9FDEF65F6}"/>
              </a:ext>
            </a:extLst>
          </p:cNvPr>
          <p:cNvSpPr>
            <a:spLocks noGrp="1"/>
          </p:cNvSpPr>
          <p:nvPr>
            <p:ph type="body" sz="quarter" idx="1"/>
          </p:nvPr>
        </p:nvSpPr>
        <p:spPr>
          <a:xfrm>
            <a:off x="2569902" y="5930347"/>
            <a:ext cx="7050155" cy="927653"/>
          </a:xfrm>
        </p:spPr>
        <p:txBody>
          <a:bodyPr lIns="45719" tIns="45720" rIns="45719" bIns="45720" anchor="t">
            <a:normAutofit/>
          </a:bodyPr>
          <a:lstStyle/>
          <a:p>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a16="http://schemas.microsoft.com/office/drawing/2014/main" xmlns:ma14="http://schemas.microsoft.com/office/mac/drawingml/2011/main" xmlns:a14="http://schemas.microsoft.com/office/drawing/2010/main" xmlns:m="http://schemas.openxmlformats.org/officeDocument/2006/math"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Overview of the .NET framework</a:t>
            </a:r>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.NET</a:t>
            </a:r>
            <a:endParaRPr lang="en-US" sz="1400" dirty="0" err="1"/>
          </a:p>
        </p:txBody>
      </p:sp>
      <p:sp>
        <p:nvSpPr>
          <p:cNvPr id="125" name="Google Shape;125;p3"/>
          <p:cNvSpPr txBox="1">
            <a:spLocks noGrp="1"/>
          </p:cNvSpPr>
          <p:nvPr>
            <p:ph type="body" idx="2"/>
          </p:nvPr>
        </p:nvSpPr>
        <p:spPr>
          <a:xfrm>
            <a:off x="480400" y="2671875"/>
            <a:ext cx="5755808"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The .NET platform provides a rich class library known as the Base Class Library (BCL), which contains a huge collection of ready-made components and functions.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This library provides developers with ready-made components that can be used in applications without having to write them from scratch.</a:t>
            </a:r>
            <a:endParaRPr lang="lt-LT" sz="1400" dirty="0">
              <a:solidFill>
                <a:schemeClr val="tx1"/>
              </a:solidFill>
            </a:endParaRPr>
          </a:p>
        </p:txBody>
      </p:sp>
      <p:pic>
        <p:nvPicPr>
          <p:cNvPr id="6" name="Graphic 5" descr="A stack of books">
            <a:extLst>
              <a:ext uri="{FF2B5EF4-FFF2-40B4-BE49-F238E27FC236}">
                <a16:creationId xmlns:a16="http://schemas.microsoft.com/office/drawing/2014/main" id="{070A5B88-9EBA-D1B9-9EA6-34BD19B8697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72754" y="1371700"/>
            <a:ext cx="4572000" cy="4572000"/>
          </a:xfrm>
          <a:prstGeom prst="rect">
            <a:avLst/>
          </a:prstGeom>
        </p:spPr>
      </p:pic>
    </p:spTree>
    <p:extLst>
      <p:ext uri="{BB962C8B-B14F-4D97-AF65-F5344CB8AC3E}">
        <p14:creationId xmlns:p14="http://schemas.microsoft.com/office/powerpoint/2010/main" val="11859261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asvg="http://schemas.microsoft.com/office/drawing/2016/SVG/main" xmlns:a14="http://schemas.microsoft.com/office/drawing/2010/main" xmlns:a16="http://schemas.microsoft.com/office/drawing/2014/main"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Overview of the .NET framework</a:t>
            </a:r>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.NET</a:t>
            </a:r>
            <a:endParaRPr lang="en-US" sz="1400" dirty="0" err="1"/>
          </a:p>
        </p:txBody>
      </p:sp>
      <p:sp>
        <p:nvSpPr>
          <p:cNvPr id="125" name="Google Shape;125;p3"/>
          <p:cNvSpPr txBox="1">
            <a:spLocks noGrp="1"/>
          </p:cNvSpPr>
          <p:nvPr>
            <p:ph type="body" idx="2"/>
          </p:nvPr>
        </p:nvSpPr>
        <p:spPr>
          <a:xfrm>
            <a:off x="480400" y="2671875"/>
            <a:ext cx="5755808"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 Another important aspect is the .NET platform's support for cross-platform code. </a:t>
            </a:r>
          </a:p>
          <a:p>
            <a:pPr marL="742950" lvl="1" indent="-285750">
              <a:spcBef>
                <a:spcPts val="1001"/>
              </a:spcBef>
              <a:buClrTx/>
              <a:buSzTx/>
              <a:buFont typeface="Arial" panose="020B0604020202020204" pitchFamily="34" charset="0"/>
              <a:buChar char="•"/>
            </a:pPr>
            <a:r>
              <a:rPr lang="lt-LT" sz="1600" kern="1200" spc="-1" dirty="0">
                <a:solidFill>
                  <a:prstClr val="black"/>
                </a:solidFill>
                <a:ea typeface="+mn-lt"/>
              </a:rPr>
              <a:t>This means that developers can create applications in a single language and run them on any platform where the .NET framework is installed. </a:t>
            </a:r>
          </a:p>
          <a:p>
            <a:pPr marL="742950" lvl="1" indent="-285750">
              <a:spcBef>
                <a:spcPts val="1001"/>
              </a:spcBef>
              <a:buClrTx/>
              <a:buSzTx/>
              <a:buFont typeface="Arial" panose="020B0604020202020204" pitchFamily="34" charset="0"/>
              <a:buChar char="•"/>
            </a:pPr>
            <a:r>
              <a:rPr lang="lt-LT" sz="1600" kern="1200" spc="-1" dirty="0">
                <a:solidFill>
                  <a:prstClr val="black"/>
                </a:solidFill>
                <a:ea typeface="+mn-lt"/>
              </a:rPr>
              <a:t>This allows:</a:t>
            </a:r>
          </a:p>
          <a:p>
            <a:pPr marL="1200150" lvl="2" indent="-285750">
              <a:spcBef>
                <a:spcPts val="1001"/>
              </a:spcBef>
              <a:buClrTx/>
              <a:buSzTx/>
              <a:buFont typeface="Arial" panose="020B0604020202020204" pitchFamily="34" charset="0"/>
              <a:buChar char="•"/>
            </a:pPr>
            <a:r>
              <a:rPr lang="lt-LT" sz="1600" kern="1200" spc="-1" dirty="0">
                <a:solidFill>
                  <a:prstClr val="black"/>
                </a:solidFill>
                <a:ea typeface="+mn-lt"/>
              </a:rPr>
              <a:t>Reduce code duplication </a:t>
            </a:r>
          </a:p>
          <a:p>
            <a:pPr marL="1200150" lvl="2" indent="-285750">
              <a:spcBef>
                <a:spcPts val="1001"/>
              </a:spcBef>
              <a:buClrTx/>
              <a:buSzTx/>
              <a:buFont typeface="Arial" panose="020B0604020202020204" pitchFamily="34" charset="0"/>
              <a:buChar char="•"/>
            </a:pPr>
            <a:r>
              <a:rPr lang="lt-LT" sz="1600" kern="1200" spc="-1" dirty="0">
                <a:solidFill>
                  <a:prstClr val="black"/>
                </a:solidFill>
                <a:ea typeface="+mn-lt"/>
              </a:rPr>
              <a:t>Avoid the need for a major redesign when migrating an application to another platform.</a:t>
            </a:r>
            <a:endParaRPr lang="lt-LT" sz="1400" dirty="0">
              <a:solidFill>
                <a:schemeClr val="tx1"/>
              </a:solidFill>
            </a:endParaRPr>
          </a:p>
        </p:txBody>
      </p:sp>
      <p:pic>
        <p:nvPicPr>
          <p:cNvPr id="5" name="Graphic 4" descr="Chemistry lab">
            <a:extLst>
              <a:ext uri="{FF2B5EF4-FFF2-40B4-BE49-F238E27FC236}">
                <a16:creationId xmlns:a16="http://schemas.microsoft.com/office/drawing/2014/main" id="{5DAC804D-9AC2-4766-5931-0B1E06BFAC7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76825" y="460650"/>
            <a:ext cx="6148697" cy="6148697"/>
          </a:xfrm>
          <a:prstGeom prst="rect">
            <a:avLst/>
          </a:prstGeom>
        </p:spPr>
      </p:pic>
    </p:spTree>
    <p:extLst>
      <p:ext uri="{BB962C8B-B14F-4D97-AF65-F5344CB8AC3E}">
        <p14:creationId xmlns:p14="http://schemas.microsoft.com/office/powerpoint/2010/main" val="6061519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asvg="http://schemas.microsoft.com/office/drawing/2016/SVG/main" xmlns:a14="http://schemas.microsoft.com/office/drawing/2010/main" xmlns:a16="http://schemas.microsoft.com/office/drawing/2014/main"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Overview of the .NET framework</a:t>
            </a:r>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.NET</a:t>
            </a:r>
            <a:endParaRPr lang="en-US" sz="1400" dirty="0" err="1"/>
          </a:p>
        </p:txBody>
      </p:sp>
      <p:sp>
        <p:nvSpPr>
          <p:cNvPr id="125" name="Google Shape;125;p3"/>
          <p:cNvSpPr txBox="1">
            <a:spLocks noGrp="1"/>
          </p:cNvSpPr>
          <p:nvPr>
            <p:ph type="body" idx="2"/>
          </p:nvPr>
        </p:nvSpPr>
        <p:spPr>
          <a:xfrm>
            <a:off x="480400" y="2671875"/>
            <a:ext cx="5755808"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The .NET platform also has a powerful set of tools for application development, testing and deployment.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"Visual Studio software is a widely used development environment for creating .NET applications. It provides developers with a user-friendly and powerful interface that helps them efficiently develop, test and deploy applications.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These tools contribute to improving the productivity of the programming process and the quality of applications.</a:t>
            </a:r>
            <a:endParaRPr lang="lt-LT" sz="1400" dirty="0">
              <a:solidFill>
                <a:schemeClr val="tx1"/>
              </a:solidFill>
            </a:endParaRPr>
          </a:p>
        </p:txBody>
      </p:sp>
      <p:pic>
        <p:nvPicPr>
          <p:cNvPr id="3" name="Graphic 2" descr="Chemistry lab">
            <a:extLst>
              <a:ext uri="{FF2B5EF4-FFF2-40B4-BE49-F238E27FC236}">
                <a16:creationId xmlns:a16="http://schemas.microsoft.com/office/drawing/2014/main" id="{A5E32E4A-EE33-9BD0-157B-3DF2542439E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76825" y="460650"/>
            <a:ext cx="6148697" cy="6148697"/>
          </a:xfrm>
          <a:prstGeom prst="rect">
            <a:avLst/>
          </a:prstGeom>
        </p:spPr>
      </p:pic>
    </p:spTree>
    <p:extLst>
      <p:ext uri="{BB962C8B-B14F-4D97-AF65-F5344CB8AC3E}">
        <p14:creationId xmlns:p14="http://schemas.microsoft.com/office/powerpoint/2010/main" val="37625287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asvg="http://schemas.microsoft.com/office/drawing/2016/SVG/main" xmlns:a14="http://schemas.microsoft.com/office/drawing/2010/main" xmlns:a16="http://schemas.microsoft.com/office/drawing/2014/main"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C# programming language</a:t>
            </a:r>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.NET</a:t>
            </a:r>
            <a:endParaRPr lang="en-US" sz="1400" dirty="0" err="1"/>
          </a:p>
        </p:txBody>
      </p:sp>
      <p:sp>
        <p:nvSpPr>
          <p:cNvPr id="125" name="Google Shape;125;p3"/>
          <p:cNvSpPr txBox="1">
            <a:spLocks noGrp="1"/>
          </p:cNvSpPr>
          <p:nvPr>
            <p:ph type="body" idx="2"/>
          </p:nvPr>
        </p:nvSpPr>
        <p:spPr>
          <a:xfrm>
            <a:off x="4309606" y="2673752"/>
            <a:ext cx="720056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Simple syntax: </a:t>
            </a:r>
            <a:endParaRPr lang="en-US" sz="1600" kern="1200" spc="-1" dirty="0">
              <a:solidFill>
                <a:prstClr val="black"/>
              </a:solidFill>
              <a:ea typeface="+mn-lt"/>
            </a:endParaRPr>
          </a:p>
          <a:p>
            <a:pPr marL="742950" lvl="1" indent="-285750">
              <a:spcBef>
                <a:spcPts val="1001"/>
              </a:spcBef>
              <a:buClrTx/>
              <a:buSzTx/>
              <a:buFont typeface="Arial" panose="020B0604020202020204" pitchFamily="34" charset="0"/>
              <a:buChar char="•"/>
            </a:pPr>
            <a:r>
              <a:rPr lang="lt-LT" sz="1600" kern="1200" spc="-1" dirty="0">
                <a:solidFill>
                  <a:prstClr val="black"/>
                </a:solidFill>
                <a:ea typeface="+mn-lt"/>
              </a:rPr>
              <a:t>C# has a clear and structured syntax that is easy to understand and write. This makes it easy for beginners to learn to program and write efficient code quickly.</a:t>
            </a:r>
            <a:endParaRPr lang="en-US" sz="1600" kern="1200" spc="-1" dirty="0">
              <a:solidFill>
                <a:prstClr val="black"/>
              </a:solidFill>
              <a:ea typeface="+mn-lt"/>
            </a:endParaRPr>
          </a:p>
          <a:p>
            <a:pPr marL="285750" indent="-285750">
              <a:spcBef>
                <a:spcPts val="1001"/>
              </a:spcBef>
              <a:buClrTx/>
              <a:buSzTx/>
              <a:buFont typeface="Arial" panose="020B0604020202020204" pitchFamily="34" charset="0"/>
              <a:buChar char="•"/>
            </a:pPr>
            <a:r>
              <a:rPr lang="lt-LT" sz="1600" dirty="0">
                <a:solidFill>
                  <a:schemeClr val="tx1"/>
                </a:solidFill>
              </a:rPr>
              <a:t>The basics of objectivity: </a:t>
            </a:r>
            <a:endParaRPr lang="en-US" sz="1600" dirty="0">
              <a:solidFill>
                <a:schemeClr val="tx1"/>
              </a:solidFill>
            </a:endParaRPr>
          </a:p>
          <a:p>
            <a:pPr marL="742950" lvl="1" indent="-285750">
              <a:spcBef>
                <a:spcPts val="1001"/>
              </a:spcBef>
              <a:buClrTx/>
              <a:buSzTx/>
              <a:buFont typeface="Arial" panose="020B0604020202020204" pitchFamily="34" charset="0"/>
              <a:buChar char="•"/>
            </a:pPr>
            <a:r>
              <a:rPr lang="lt-LT" sz="1600" dirty="0">
                <a:solidFill>
                  <a:schemeClr val="tx1"/>
                </a:solidFill>
              </a:rPr>
              <a:t>C# is an object-oriented language, which means that it helps you to build the structure of your applications based on objects. This principle is widely used in programming, so for beginners it's a great place to start.</a:t>
            </a:r>
            <a:endParaRPr lang="en-US" sz="1600" dirty="0">
              <a:solidFill>
                <a:schemeClr val="tx1"/>
              </a:solidFill>
            </a:endParaRPr>
          </a:p>
        </p:txBody>
      </p:sp>
      <p:pic>
        <p:nvPicPr>
          <p:cNvPr id="7" name="Picture 6" descr="A purple hexagon with a white letter c and a hashtag&#10;&#10;Description automatically generated with medium confidence">
            <a:extLst>
              <a:ext uri="{FF2B5EF4-FFF2-40B4-BE49-F238E27FC236}">
                <a16:creationId xmlns:a16="http://schemas.microsoft.com/office/drawing/2014/main" id="{0ABB6042-3383-E999-8D7B-24AF427F09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328" y="1658112"/>
            <a:ext cx="4876800" cy="4876800"/>
          </a:xfrm>
          <a:prstGeom prst="rect">
            <a:avLst/>
          </a:prstGeom>
        </p:spPr>
      </p:pic>
    </p:spTree>
    <p:extLst>
      <p:ext uri="{BB962C8B-B14F-4D97-AF65-F5344CB8AC3E}">
        <p14:creationId xmlns:p14="http://schemas.microsoft.com/office/powerpoint/2010/main" val="17042171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a14="http://schemas.microsoft.com/office/drawing/2010/main" xmlns:a16="http://schemas.microsoft.com/office/drawing/2014/main"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C# programming language</a:t>
            </a:r>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.NET</a:t>
            </a:r>
            <a:endParaRPr lang="en-US" sz="1400" dirty="0" err="1"/>
          </a:p>
        </p:txBody>
      </p:sp>
      <p:sp>
        <p:nvSpPr>
          <p:cNvPr id="125" name="Google Shape;125;p3"/>
          <p:cNvSpPr txBox="1">
            <a:spLocks noGrp="1"/>
          </p:cNvSpPr>
          <p:nvPr>
            <p:ph type="body" idx="2"/>
          </p:nvPr>
        </p:nvSpPr>
        <p:spPr>
          <a:xfrm>
            <a:off x="480400" y="2671875"/>
            <a:ext cx="7200560" cy="3937472"/>
          </a:xfrm>
          <a:prstGeom prst="rect">
            <a:avLst/>
          </a:prstGeom>
          <a:noFill/>
          <a:ln>
            <a:noFill/>
          </a:ln>
        </p:spPr>
        <p:txBody>
          <a:bodyPr spcFirstLastPara="1" wrap="square" lIns="91425" tIns="45700" rIns="91425" bIns="45700" anchor="t" anchorCtr="0">
            <a:normAutofit/>
          </a:bodyPr>
          <a:lstStyle/>
          <a:p>
            <a:pPr marL="285750" indent="-285750">
              <a:spcBef>
                <a:spcPts val="1001"/>
              </a:spcBef>
              <a:buClrTx/>
              <a:buSzTx/>
              <a:buFont typeface="Arial" panose="020B0604020202020204" pitchFamily="34" charset="0"/>
              <a:buChar char="•"/>
            </a:pPr>
            <a:r>
              <a:rPr lang="lt-LT" sz="1600" dirty="0">
                <a:solidFill>
                  <a:schemeClr val="tx1"/>
                </a:solidFill>
              </a:rPr>
              <a:t>Support from a large community: </a:t>
            </a:r>
            <a:endParaRPr lang="en-US" sz="1600" dirty="0">
              <a:solidFill>
                <a:schemeClr val="tx1"/>
              </a:solidFill>
            </a:endParaRPr>
          </a:p>
          <a:p>
            <a:pPr marL="742950" lvl="1" indent="-285750">
              <a:spcBef>
                <a:spcPts val="1001"/>
              </a:spcBef>
              <a:buClrTx/>
              <a:buSzTx/>
              <a:buFont typeface="Arial" panose="020B0604020202020204" pitchFamily="34" charset="0"/>
              <a:buChar char="•"/>
            </a:pPr>
            <a:r>
              <a:rPr lang="lt-LT" sz="1600" dirty="0">
                <a:solidFill>
                  <a:schemeClr val="tx1"/>
                </a:solidFill>
              </a:rPr>
              <a:t>C# is a popular choice of programming language and there is a large and active community where you can get help and share knowledge and skills.</a:t>
            </a:r>
            <a:endParaRPr lang="en-US" sz="1600" dirty="0">
              <a:solidFill>
                <a:schemeClr val="tx1"/>
              </a:solidFill>
            </a:endParaRPr>
          </a:p>
          <a:p>
            <a:pPr marL="285750" indent="-285750">
              <a:spcBef>
                <a:spcPts val="1001"/>
              </a:spcBef>
              <a:buClrTx/>
              <a:buSzTx/>
              <a:buFont typeface="Arial" panose="020B0604020202020204" pitchFamily="34" charset="0"/>
              <a:buChar char="•"/>
            </a:pPr>
            <a:r>
              <a:rPr lang="lt-LT" sz="1600" dirty="0">
                <a:solidFill>
                  <a:schemeClr val="tx1"/>
                </a:solidFill>
              </a:rPr>
              <a:t>Suitability for Windows and other platforms: </a:t>
            </a:r>
            <a:endParaRPr lang="en-US" sz="1600" dirty="0">
              <a:solidFill>
                <a:schemeClr val="tx1"/>
              </a:solidFill>
            </a:endParaRPr>
          </a:p>
          <a:p>
            <a:pPr marL="742950" lvl="1" indent="-285750">
              <a:spcBef>
                <a:spcPts val="1001"/>
              </a:spcBef>
              <a:buClrTx/>
              <a:buSzTx/>
              <a:buFont typeface="Arial" panose="020B0604020202020204" pitchFamily="34" charset="0"/>
              <a:buChar char="•"/>
            </a:pPr>
            <a:r>
              <a:rPr lang="lt-LT" sz="1600" dirty="0">
                <a:solidFill>
                  <a:schemeClr val="tx1"/>
                </a:solidFill>
              </a:rPr>
              <a:t>C# is a programming language developed and supported by Microsoft. It integrates well with the Windows operating system and the Microsoft product ecosystem, making it an excellent choice if you plan to develop applications for the Windows platform.</a:t>
            </a:r>
            <a:endParaRPr lang="en-US" sz="1600" dirty="0">
              <a:solidFill>
                <a:schemeClr val="tx1"/>
              </a:solidFill>
            </a:endParaRPr>
          </a:p>
          <a:p>
            <a:pPr marL="285750" indent="-285750">
              <a:spcBef>
                <a:spcPts val="1001"/>
              </a:spcBef>
              <a:buClrTx/>
              <a:buSzTx/>
              <a:buFont typeface="Arial" panose="020B0604020202020204" pitchFamily="34" charset="0"/>
              <a:buChar char="•"/>
            </a:pPr>
            <a:r>
              <a:rPr lang="lt-LT" sz="1600" dirty="0">
                <a:solidFill>
                  <a:schemeClr val="tx1"/>
                </a:solidFill>
              </a:rPr>
              <a:t>A wide variety of tools for libraries and sponsors: </a:t>
            </a:r>
            <a:endParaRPr lang="en-US" sz="1600" dirty="0">
              <a:solidFill>
                <a:schemeClr val="tx1"/>
              </a:solidFill>
            </a:endParaRPr>
          </a:p>
          <a:p>
            <a:pPr marL="742950" lvl="1" indent="-285750">
              <a:spcBef>
                <a:spcPts val="1001"/>
              </a:spcBef>
              <a:buClrTx/>
              <a:buSzTx/>
              <a:buFont typeface="Arial" panose="020B0604020202020204" pitchFamily="34" charset="0"/>
              <a:buChar char="•"/>
            </a:pPr>
            <a:r>
              <a:rPr lang="lt-LT" sz="1600" dirty="0">
                <a:solidFill>
                  <a:schemeClr val="tx1"/>
                </a:solidFill>
              </a:rPr>
              <a:t>C# has a large set of standard libraries that help extend the functionality of applications. In addition, there are many tools and libraries that are community-based and facilitate the programming process.</a:t>
            </a:r>
          </a:p>
        </p:txBody>
      </p:sp>
      <p:pic>
        <p:nvPicPr>
          <p:cNvPr id="4" name="Graphic 3" descr="Alien with one eye">
            <a:extLst>
              <a:ext uri="{FF2B5EF4-FFF2-40B4-BE49-F238E27FC236}">
                <a16:creationId xmlns:a16="http://schemas.microsoft.com/office/drawing/2014/main" id="{37D1102B-64FE-18C4-3FBB-B968F0F016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97318" y="2109406"/>
            <a:ext cx="1647825" cy="1743075"/>
          </a:xfrm>
          <a:prstGeom prst="rect">
            <a:avLst/>
          </a:prstGeom>
        </p:spPr>
      </p:pic>
      <p:pic>
        <p:nvPicPr>
          <p:cNvPr id="6" name="Graphic 5" descr="Person wearing sweater">
            <a:extLst>
              <a:ext uri="{FF2B5EF4-FFF2-40B4-BE49-F238E27FC236}">
                <a16:creationId xmlns:a16="http://schemas.microsoft.com/office/drawing/2014/main" id="{41838CB2-D2BE-03A1-E13F-EC6EF7FADF4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10121043" y="4853980"/>
            <a:ext cx="1400174" cy="1819275"/>
          </a:xfrm>
          <a:prstGeom prst="rect">
            <a:avLst/>
          </a:prstGeom>
        </p:spPr>
      </p:pic>
      <p:pic>
        <p:nvPicPr>
          <p:cNvPr id="8" name="Graphic 7" descr="Curly haired woman raising hand">
            <a:extLst>
              <a:ext uri="{FF2B5EF4-FFF2-40B4-BE49-F238E27FC236}">
                <a16:creationId xmlns:a16="http://schemas.microsoft.com/office/drawing/2014/main" id="{9BEED759-6D36-88F2-2D52-56C07C60160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058952" y="4007661"/>
            <a:ext cx="1400175" cy="1771650"/>
          </a:xfrm>
          <a:prstGeom prst="rect">
            <a:avLst/>
          </a:prstGeom>
        </p:spPr>
      </p:pic>
      <p:pic>
        <p:nvPicPr>
          <p:cNvPr id="10" name="Graphic 9" descr="Woman holding a laptop">
            <a:extLst>
              <a:ext uri="{FF2B5EF4-FFF2-40B4-BE49-F238E27FC236}">
                <a16:creationId xmlns:a16="http://schemas.microsoft.com/office/drawing/2014/main" id="{0E0FF7CD-273B-DDE5-4C5F-B4BC91AE5EF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flipH="1">
            <a:off x="9912577" y="2830873"/>
            <a:ext cx="1817106" cy="1809750"/>
          </a:xfrm>
          <a:prstGeom prst="rect">
            <a:avLst/>
          </a:prstGeom>
        </p:spPr>
      </p:pic>
    </p:spTree>
    <p:extLst>
      <p:ext uri="{BB962C8B-B14F-4D97-AF65-F5344CB8AC3E}">
        <p14:creationId xmlns:p14="http://schemas.microsoft.com/office/powerpoint/2010/main" val="30017197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asvg="http://schemas.microsoft.com/office/drawing/2016/SVG/main" xmlns:a14="http://schemas.microsoft.com/office/drawing/2010/main" xmlns:a16="http://schemas.microsoft.com/office/drawing/2014/main"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par>
                                <p:cTn id="7" presetID="1" presetClass="entr" presetSubtype="0" fill="hold" nodeType="withEffect">
                                  <p:stCondLst>
                                    <p:cond delay="250"/>
                                  </p:stCondLst>
                                  <p:childTnLst>
                                    <p:set>
                                      <p:cBhvr>
                                        <p:cTn id="8" dur="1" fill="hold">
                                          <p:stCondLst>
                                            <p:cond delay="499"/>
                                          </p:stCondLst>
                                        </p:cTn>
                                        <p:tgtEl>
                                          <p:spTgt spid="10"/>
                                        </p:tgtEl>
                                        <p:attrNameLst>
                                          <p:attrName>style.visibility</p:attrName>
                                        </p:attrNameLst>
                                      </p:cBhvr>
                                      <p:to>
                                        <p:strVal val="visible"/>
                                      </p:to>
                                    </p:set>
                                  </p:childTnLst>
                                </p:cTn>
                              </p:par>
                              <p:par>
                                <p:cTn id="9" presetID="1" presetClass="entr" presetSubtype="0" fill="hold" nodeType="withEffect">
                                  <p:stCondLst>
                                    <p:cond delay="500"/>
                                  </p:stCondLst>
                                  <p:childTnLst>
                                    <p:set>
                                      <p:cBhvr>
                                        <p:cTn id="10" dur="1" fill="hold">
                                          <p:stCondLst>
                                            <p:cond delay="499"/>
                                          </p:stCondLst>
                                        </p:cTn>
                                        <p:tgtEl>
                                          <p:spTgt spid="8"/>
                                        </p:tgtEl>
                                        <p:attrNameLst>
                                          <p:attrName>style.visibility</p:attrName>
                                        </p:attrNameLst>
                                      </p:cBhvr>
                                      <p:to>
                                        <p:strVal val="visible"/>
                                      </p:to>
                                    </p:set>
                                  </p:childTnLst>
                                </p:cTn>
                              </p:par>
                              <p:par>
                                <p:cTn id="11" presetID="1" presetClass="entr" presetSubtype="0" fill="hold" nodeType="withEffect">
                                  <p:stCondLst>
                                    <p:cond delay="750"/>
                                  </p:stCondLst>
                                  <p:childTnLst>
                                    <p:set>
                                      <p:cBhvr>
                                        <p:cTn id="12"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C# programming language</a:t>
            </a:r>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.NET</a:t>
            </a:r>
            <a:endParaRPr lang="en-US" sz="1400" dirty="0" err="1"/>
          </a:p>
        </p:txBody>
      </p:sp>
      <p:sp>
        <p:nvSpPr>
          <p:cNvPr id="125" name="Google Shape;125;p3"/>
          <p:cNvSpPr txBox="1">
            <a:spLocks noGrp="1"/>
          </p:cNvSpPr>
          <p:nvPr>
            <p:ph type="body" idx="2"/>
          </p:nvPr>
        </p:nvSpPr>
        <p:spPr>
          <a:xfrm>
            <a:off x="4561140" y="2461730"/>
            <a:ext cx="7200560" cy="3937472"/>
          </a:xfrm>
          <a:prstGeom prst="rect">
            <a:avLst/>
          </a:prstGeom>
          <a:noFill/>
          <a:ln>
            <a:noFill/>
          </a:ln>
        </p:spPr>
        <p:txBody>
          <a:bodyPr spcFirstLastPara="1" wrap="square" lIns="91425" tIns="45700" rIns="91425" bIns="45700" anchor="t" anchorCtr="0">
            <a:normAutofit/>
          </a:bodyPr>
          <a:lstStyle/>
          <a:p>
            <a:pPr marL="285750" indent="-285750">
              <a:spcBef>
                <a:spcPts val="1001"/>
              </a:spcBef>
              <a:buClrTx/>
              <a:buSzTx/>
              <a:buFont typeface="Arial" panose="020B0604020202020204" pitchFamily="34" charset="0"/>
              <a:buChar char="•"/>
            </a:pPr>
            <a:r>
              <a:rPr lang="lt-LT" sz="1600" dirty="0">
                <a:solidFill>
                  <a:schemeClr val="tx1"/>
                </a:solidFill>
              </a:rPr>
              <a:t>Great job opportunities: </a:t>
            </a:r>
            <a:endParaRPr lang="en-US" sz="1600" dirty="0">
              <a:solidFill>
                <a:schemeClr val="tx1"/>
              </a:solidFill>
            </a:endParaRPr>
          </a:p>
          <a:p>
            <a:pPr marL="742950" lvl="1" indent="-285750">
              <a:spcBef>
                <a:spcPts val="1001"/>
              </a:spcBef>
              <a:buClrTx/>
              <a:buSzTx/>
              <a:buFont typeface="Arial" panose="020B0604020202020204" pitchFamily="34" charset="0"/>
              <a:buChar char="•"/>
            </a:pPr>
            <a:r>
              <a:rPr lang="lt-LT" sz="1600" dirty="0">
                <a:solidFill>
                  <a:schemeClr val="tx1"/>
                </a:solidFill>
              </a:rPr>
              <a:t>C# developers are in high demand in the market. By applying your C# knowledge, you can find a job in companies with a huge choice of application categories.</a:t>
            </a:r>
            <a:endParaRPr lang="en-US" sz="1600" dirty="0">
              <a:solidFill>
                <a:schemeClr val="tx1"/>
              </a:solidFill>
            </a:endParaRPr>
          </a:p>
          <a:p>
            <a:pPr marL="285750" indent="-285750">
              <a:spcBef>
                <a:spcPts val="1001"/>
              </a:spcBef>
              <a:buClrTx/>
              <a:buSzTx/>
              <a:buFont typeface="Arial" panose="020B0604020202020204" pitchFamily="34" charset="0"/>
              <a:buChar char="•"/>
            </a:pPr>
            <a:r>
              <a:rPr lang="lt-LT" sz="1600" dirty="0">
                <a:solidFill>
                  <a:schemeClr val="tx1"/>
                </a:solidFill>
              </a:rPr>
              <a:t>Integrated support for extensions: </a:t>
            </a:r>
            <a:endParaRPr lang="en-US" sz="1600" dirty="0">
              <a:solidFill>
                <a:schemeClr val="tx1"/>
              </a:solidFill>
            </a:endParaRPr>
          </a:p>
          <a:p>
            <a:pPr marL="742950" lvl="1" indent="-285750">
              <a:spcBef>
                <a:spcPts val="1001"/>
              </a:spcBef>
              <a:buClrTx/>
              <a:buSzTx/>
              <a:buFont typeface="Arial" panose="020B0604020202020204" pitchFamily="34" charset="0"/>
              <a:buChar char="•"/>
            </a:pPr>
            <a:r>
              <a:rPr lang="lt-LT" sz="1600" dirty="0">
                <a:solidFill>
                  <a:schemeClr val="tx1"/>
                </a:solidFill>
              </a:rPr>
              <a:t>The C# programming language can help you integrate or create your own extensions. This allows you to extend the capabilities of C# and optimise the way you write programs.</a:t>
            </a:r>
            <a:endParaRPr lang="en-US" sz="1600" dirty="0">
              <a:solidFill>
                <a:schemeClr val="tx1"/>
              </a:solidFill>
            </a:endParaRPr>
          </a:p>
          <a:p>
            <a:pPr marL="285750" indent="-285750">
              <a:spcBef>
                <a:spcPts val="1001"/>
              </a:spcBef>
              <a:buClrTx/>
              <a:buSzTx/>
              <a:buFont typeface="Arial" panose="020B0604020202020204" pitchFamily="34" charset="0"/>
              <a:buChar char="•"/>
            </a:pPr>
            <a:r>
              <a:rPr lang="lt-LT" sz="1600" dirty="0">
                <a:solidFill>
                  <a:schemeClr val="tx1"/>
                </a:solidFill>
              </a:rPr>
              <a:t>A good learning path: </a:t>
            </a:r>
            <a:endParaRPr lang="en-US" sz="1600" dirty="0">
              <a:solidFill>
                <a:schemeClr val="tx1"/>
              </a:solidFill>
            </a:endParaRPr>
          </a:p>
          <a:p>
            <a:pPr marL="742950" lvl="1" indent="-285750">
              <a:spcBef>
                <a:spcPts val="1001"/>
              </a:spcBef>
              <a:buClrTx/>
              <a:buSzTx/>
              <a:buFont typeface="Arial" panose="020B0604020202020204" pitchFamily="34" charset="0"/>
              <a:buChar char="•"/>
            </a:pPr>
            <a:r>
              <a:rPr lang="lt-LT" sz="1600" dirty="0">
                <a:solidFill>
                  <a:schemeClr val="tx1"/>
                </a:solidFill>
              </a:rPr>
              <a:t>C# is a great program for beginners who want to become programmers. It provides a clear structure and a good foundation that can be transferred to other programming languages.</a:t>
            </a:r>
          </a:p>
        </p:txBody>
      </p:sp>
      <p:pic>
        <p:nvPicPr>
          <p:cNvPr id="4" name="Graphic 3" descr="Pencils with eraser, sticky notes and pencil shavings">
            <a:extLst>
              <a:ext uri="{FF2B5EF4-FFF2-40B4-BE49-F238E27FC236}">
                <a16:creationId xmlns:a16="http://schemas.microsoft.com/office/drawing/2014/main" id="{3A2860A8-67A3-D1AF-1BAB-F6C52E334F0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1900101"/>
            <a:ext cx="4572000" cy="4572000"/>
          </a:xfrm>
          <a:prstGeom prst="rect">
            <a:avLst/>
          </a:prstGeom>
        </p:spPr>
      </p:pic>
    </p:spTree>
    <p:extLst>
      <p:ext uri="{BB962C8B-B14F-4D97-AF65-F5344CB8AC3E}">
        <p14:creationId xmlns:p14="http://schemas.microsoft.com/office/powerpoint/2010/main" val="30159331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asvg="http://schemas.microsoft.com/office/drawing/2016/SVG/main" xmlns:a14="http://schemas.microsoft.com/office/drawing/2010/main" xmlns:a16="http://schemas.microsoft.com/office/drawing/2014/main"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Visual Studio GUI analysis</a:t>
            </a:r>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.NET</a:t>
            </a:r>
            <a:endParaRPr lang="en-US" sz="1400" dirty="0" err="1"/>
          </a:p>
        </p:txBody>
      </p:sp>
      <p:sp>
        <p:nvSpPr>
          <p:cNvPr id="125" name="Google Shape;125;p3"/>
          <p:cNvSpPr txBox="1">
            <a:spLocks noGrp="1"/>
          </p:cNvSpPr>
          <p:nvPr>
            <p:ph type="body" idx="2"/>
          </p:nvPr>
        </p:nvSpPr>
        <p:spPr>
          <a:xfrm>
            <a:off x="480400" y="2671875"/>
            <a:ext cx="573752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Convenience and reliability: </a:t>
            </a:r>
          </a:p>
          <a:p>
            <a:pPr marL="742950" lvl="1" indent="-285750">
              <a:spcBef>
                <a:spcPts val="1001"/>
              </a:spcBef>
              <a:buClrTx/>
              <a:buSzTx/>
              <a:buFont typeface="Arial" panose="020B0604020202020204" pitchFamily="34" charset="0"/>
              <a:buChar char="•"/>
            </a:pPr>
            <a:r>
              <a:rPr lang="lt-LT" sz="1600" kern="1200" spc="-1" dirty="0">
                <a:solidFill>
                  <a:prstClr val="black"/>
                </a:solidFill>
                <a:ea typeface="+mn-lt"/>
              </a:rPr>
              <a:t>Visual Studio is a well-optimised programming environment that provides a wide range of facilities and tools to make it easier and faster to develop applications. In addition, it is stable and reliable, ensuring efficient operation.</a:t>
            </a:r>
          </a:p>
          <a:p>
            <a:pPr marL="285750" indent="-285750">
              <a:spcBef>
                <a:spcPts val="1001"/>
              </a:spcBef>
              <a:buClrTx/>
              <a:buSzTx/>
              <a:buFont typeface="Arial" panose="020B0604020202020204" pitchFamily="34" charset="0"/>
              <a:buChar char="•"/>
            </a:pPr>
            <a:r>
              <a:rPr lang="lt-LT" sz="1600" dirty="0">
                <a:solidFill>
                  <a:schemeClr val="tx1"/>
                </a:solidFill>
              </a:rPr>
              <a:t>Good C# support: </a:t>
            </a:r>
          </a:p>
          <a:p>
            <a:pPr marL="742950" lvl="1" indent="-285750">
              <a:spcBef>
                <a:spcPts val="1001"/>
              </a:spcBef>
              <a:buClrTx/>
              <a:buSzTx/>
              <a:buFont typeface="Arial" panose="020B0604020202020204" pitchFamily="34" charset="0"/>
              <a:buChar char="•"/>
            </a:pPr>
            <a:r>
              <a:rPr lang="lt-LT" sz="1600" dirty="0">
                <a:solidFill>
                  <a:schemeClr val="tx1"/>
                </a:solidFill>
              </a:rPr>
              <a:t>Visual Studio provides powerful tools for C# programming. You can use autocomplete, error checking, debugging features and much more to increase your productivity and reduce the risk of errors.</a:t>
            </a:r>
          </a:p>
        </p:txBody>
      </p:sp>
      <p:pic>
        <p:nvPicPr>
          <p:cNvPr id="5" name="Picture 4" descr="A picture containing graphics, purple, lilac, colorfulness&#10;&#10;Description automatically generated">
            <a:extLst>
              <a:ext uri="{FF2B5EF4-FFF2-40B4-BE49-F238E27FC236}">
                <a16:creationId xmlns:a16="http://schemas.microsoft.com/office/drawing/2014/main" id="{AE8F953D-3598-B3BC-75B5-294FA7389EF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67016" y="2261289"/>
            <a:ext cx="3849624" cy="384962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067998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a14="http://schemas.microsoft.com/office/drawing/2010/main" xmlns:a16="http://schemas.microsoft.com/office/drawing/2014/main"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Visual Studio GUI analysis</a:t>
            </a:r>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.NET</a:t>
            </a:r>
            <a:endParaRPr lang="en-US" sz="1400" dirty="0" err="1"/>
          </a:p>
        </p:txBody>
      </p:sp>
      <p:sp>
        <p:nvSpPr>
          <p:cNvPr id="125" name="Google Shape;125;p3"/>
          <p:cNvSpPr txBox="1">
            <a:spLocks noGrp="1"/>
          </p:cNvSpPr>
          <p:nvPr>
            <p:ph type="body" idx="2"/>
          </p:nvPr>
        </p:nvSpPr>
        <p:spPr>
          <a:xfrm>
            <a:off x="6369136" y="2516452"/>
            <a:ext cx="573752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Integration with other technologies: </a:t>
            </a:r>
          </a:p>
          <a:p>
            <a:pPr marL="742950" lvl="1" indent="-285750">
              <a:spcBef>
                <a:spcPts val="1001"/>
              </a:spcBef>
              <a:buClrTx/>
              <a:buSzTx/>
              <a:buFont typeface="Arial" panose="020B0604020202020204" pitchFamily="34" charset="0"/>
              <a:buChar char="•"/>
            </a:pPr>
            <a:r>
              <a:rPr lang="lt-LT" sz="1600" kern="1200" spc="-1" dirty="0">
                <a:solidFill>
                  <a:prstClr val="black"/>
                </a:solidFill>
                <a:ea typeface="+mn-lt"/>
              </a:rPr>
              <a:t>Visual Studio has great integrations with other Microsoft technologies such as Azure Cloud Platform, SQL Server database and many more. This gives you a lot of possibilities to create fully functional application systems.</a:t>
            </a:r>
          </a:p>
          <a:p>
            <a:pPr marL="285750" indent="-285750">
              <a:spcBef>
                <a:spcPts val="1001"/>
              </a:spcBef>
              <a:buClrTx/>
              <a:buSzTx/>
              <a:buFont typeface="Arial" panose="020B0604020202020204" pitchFamily="34" charset="0"/>
              <a:buChar char="•"/>
            </a:pPr>
            <a:r>
              <a:rPr lang="lt-LT" sz="1600" dirty="0">
                <a:solidFill>
                  <a:schemeClr val="tx1"/>
                </a:solidFill>
              </a:rPr>
              <a:t>Support from a large community: </a:t>
            </a:r>
          </a:p>
          <a:p>
            <a:pPr marL="742950" lvl="1" indent="-285750">
              <a:spcBef>
                <a:spcPts val="1001"/>
              </a:spcBef>
              <a:buClrTx/>
              <a:buSzTx/>
              <a:buFont typeface="Arial" panose="020B0604020202020204" pitchFamily="34" charset="0"/>
              <a:buChar char="•"/>
            </a:pPr>
            <a:r>
              <a:rPr lang="lt-LT" sz="1600" dirty="0">
                <a:solidFill>
                  <a:schemeClr val="tx1"/>
                </a:solidFill>
              </a:rPr>
              <a:t>Like C#, Visual Studio is a widely used and popular programming environment. This means there is a large and active community where you can get help, share knowledge and learn new things.</a:t>
            </a:r>
          </a:p>
        </p:txBody>
      </p:sp>
      <p:pic>
        <p:nvPicPr>
          <p:cNvPr id="3" name="Picture 2">
            <a:extLst>
              <a:ext uri="{FF2B5EF4-FFF2-40B4-BE49-F238E27FC236}">
                <a16:creationId xmlns:a16="http://schemas.microsoft.com/office/drawing/2014/main" id="{F49AF818-5B57-C037-C5B0-D02BF0F12F15}"/>
              </a:ext>
            </a:extLst>
          </p:cNvPr>
          <p:cNvPicPr>
            <a:picLocks noChangeAspect="1"/>
          </p:cNvPicPr>
          <p:nvPr/>
        </p:nvPicPr>
        <p:blipFill>
          <a:blip r:embed="rId3"/>
          <a:stretch>
            <a:fillRect/>
          </a:stretch>
        </p:blipFill>
        <p:spPr>
          <a:xfrm>
            <a:off x="134472" y="2432304"/>
            <a:ext cx="6234663" cy="34065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542353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a16="http://schemas.microsoft.com/office/drawing/2014/main"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Working on a C# project</a:t>
            </a:r>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.NET</a:t>
            </a:r>
            <a:endParaRPr lang="en-US" sz="1400" dirty="0" err="1"/>
          </a:p>
        </p:txBody>
      </p:sp>
      <p:sp>
        <p:nvSpPr>
          <p:cNvPr id="125" name="Google Shape;125;p3"/>
          <p:cNvSpPr txBox="1">
            <a:spLocks noGrp="1"/>
          </p:cNvSpPr>
          <p:nvPr>
            <p:ph type="body" idx="2"/>
          </p:nvPr>
        </p:nvSpPr>
        <p:spPr>
          <a:xfrm>
            <a:off x="480400" y="2671875"/>
            <a:ext cx="5956976" cy="3937472"/>
          </a:xfrm>
          <a:prstGeom prst="rect">
            <a:avLst/>
          </a:prstGeom>
          <a:noFill/>
          <a:ln>
            <a:noFill/>
          </a:ln>
        </p:spPr>
        <p:txBody>
          <a:bodyPr spcFirstLastPara="1" wrap="square" lIns="91425" tIns="45700" rIns="91425" bIns="45700" anchor="t" anchorCtr="0">
            <a:normAutofit/>
          </a:bodyPr>
          <a:lstStyle/>
          <a:p>
            <a:pPr marL="342900" indent="-342900">
              <a:lnSpc>
                <a:spcPct val="90000"/>
              </a:lnSpc>
              <a:spcBef>
                <a:spcPts val="1001"/>
              </a:spcBef>
              <a:buClrTx/>
              <a:buSzTx/>
              <a:buFont typeface="+mj-lt"/>
              <a:buAutoNum type="arabicPeriod"/>
            </a:pPr>
            <a:r>
              <a:rPr lang="lt-LT" sz="1600" kern="1200" spc="-1" dirty="0">
                <a:solidFill>
                  <a:prstClr val="black"/>
                </a:solidFill>
                <a:ea typeface="+mn-lt"/>
              </a:rPr>
              <a:t>Open the Visual Studio application.</a:t>
            </a:r>
          </a:p>
          <a:p>
            <a:pPr marL="342900" indent="-342900">
              <a:lnSpc>
                <a:spcPct val="90000"/>
              </a:lnSpc>
              <a:spcBef>
                <a:spcPts val="1001"/>
              </a:spcBef>
              <a:buClrTx/>
              <a:buSzTx/>
              <a:buFont typeface="+mj-lt"/>
              <a:buAutoNum type="arabicPeriod"/>
            </a:pPr>
            <a:r>
              <a:rPr lang="lt-LT" sz="1600" kern="1200" spc="-1" dirty="0">
                <a:solidFill>
                  <a:prstClr val="black"/>
                </a:solidFill>
                <a:ea typeface="+mn-lt"/>
              </a:rPr>
              <a:t>Select "File" from the top menu bar.</a:t>
            </a:r>
          </a:p>
          <a:p>
            <a:pPr marL="342900" indent="-342900">
              <a:lnSpc>
                <a:spcPct val="90000"/>
              </a:lnSpc>
              <a:spcBef>
                <a:spcPts val="1001"/>
              </a:spcBef>
              <a:buClrTx/>
              <a:buSzTx/>
              <a:buFont typeface="+mj-lt"/>
              <a:buAutoNum type="arabicPeriod"/>
            </a:pPr>
            <a:r>
              <a:rPr lang="lt-LT" sz="1600" kern="1200" spc="-1" dirty="0">
                <a:solidFill>
                  <a:prstClr val="black"/>
                </a:solidFill>
                <a:ea typeface="+mn-lt"/>
              </a:rPr>
              <a:t>From the context menu, select "New" followed by "Project". A new 'Create a new project' dialog box will appear.</a:t>
            </a:r>
          </a:p>
          <a:p>
            <a:pPr marL="342900" indent="-342900">
              <a:lnSpc>
                <a:spcPct val="90000"/>
              </a:lnSpc>
              <a:spcBef>
                <a:spcPts val="1001"/>
              </a:spcBef>
              <a:buClrTx/>
              <a:buSzTx/>
              <a:buFont typeface="+mj-lt"/>
              <a:buAutoNum type="arabicPeriod"/>
            </a:pPr>
            <a:r>
              <a:rPr lang="lt-LT" sz="1600" kern="1200" spc="-1" dirty="0">
                <a:solidFill>
                  <a:prstClr val="black"/>
                </a:solidFill>
                <a:ea typeface="+mn-lt"/>
              </a:rPr>
              <a:t>In the left search bar, type "Console" and select the "Console App" template.</a:t>
            </a:r>
          </a:p>
          <a:p>
            <a:pPr marL="342900" indent="-342900">
              <a:lnSpc>
                <a:spcPct val="90000"/>
              </a:lnSpc>
              <a:spcBef>
                <a:spcPts val="1001"/>
              </a:spcBef>
              <a:buClrTx/>
              <a:buSzTx/>
              <a:buFont typeface="+mj-lt"/>
              <a:buAutoNum type="arabicPeriod"/>
            </a:pPr>
            <a:r>
              <a:rPr lang="lt-LT" sz="1600" kern="1200" spc="-1" dirty="0">
                <a:solidFill>
                  <a:prstClr val="black"/>
                </a:solidFill>
                <a:ea typeface="+mn-lt"/>
              </a:rPr>
              <a:t>Next to "Location", specify the desired storage location for the project.</a:t>
            </a:r>
          </a:p>
          <a:p>
            <a:pPr marL="342900" indent="-342900">
              <a:lnSpc>
                <a:spcPct val="90000"/>
              </a:lnSpc>
              <a:spcBef>
                <a:spcPts val="1001"/>
              </a:spcBef>
              <a:buClrTx/>
              <a:buSzTx/>
              <a:buFont typeface="+mj-lt"/>
              <a:buAutoNum type="arabicPeriod"/>
            </a:pPr>
            <a:r>
              <a:rPr lang="lt-LT" sz="1600" kern="1200" spc="-1" dirty="0">
                <a:solidFill>
                  <a:prstClr val="black"/>
                </a:solidFill>
                <a:ea typeface="+mn-lt"/>
              </a:rPr>
              <a:t>Specify the project name "Name".</a:t>
            </a:r>
          </a:p>
          <a:p>
            <a:pPr marL="342900" indent="-342900">
              <a:lnSpc>
                <a:spcPct val="90000"/>
              </a:lnSpc>
              <a:spcBef>
                <a:spcPts val="1001"/>
              </a:spcBef>
              <a:buClrTx/>
              <a:buSzTx/>
              <a:buFont typeface="+mj-lt"/>
              <a:buAutoNum type="arabicPeriod"/>
            </a:pPr>
            <a:r>
              <a:rPr lang="lt-LT" sz="1600" kern="1200" spc="-1" dirty="0">
                <a:solidFill>
                  <a:prstClr val="black"/>
                </a:solidFill>
                <a:ea typeface="+mn-lt"/>
              </a:rPr>
              <a:t>Select the desired "Solution name" or leave the default value.</a:t>
            </a:r>
          </a:p>
          <a:p>
            <a:pPr marL="0" indent="0">
              <a:lnSpc>
                <a:spcPct val="150000"/>
              </a:lnSpc>
              <a:spcBef>
                <a:spcPts val="0"/>
              </a:spcBef>
              <a:buSzPts val="1100"/>
            </a:pPr>
            <a:endParaRPr lang="lt-LT" sz="1400" dirty="0">
              <a:solidFill>
                <a:schemeClr val="tx1"/>
              </a:solidFill>
            </a:endParaRPr>
          </a:p>
        </p:txBody>
      </p:sp>
      <p:pic>
        <p:nvPicPr>
          <p:cNvPr id="6" name="Picture 5">
            <a:extLst>
              <a:ext uri="{FF2B5EF4-FFF2-40B4-BE49-F238E27FC236}">
                <a16:creationId xmlns:a16="http://schemas.microsoft.com/office/drawing/2014/main" id="{394B82BF-5A12-789E-C9FF-FBB6DD5AE70A}"/>
              </a:ext>
            </a:extLst>
          </p:cNvPr>
          <p:cNvPicPr>
            <a:picLocks noChangeAspect="1"/>
          </p:cNvPicPr>
          <p:nvPr/>
        </p:nvPicPr>
        <p:blipFill>
          <a:blip r:embed="rId3"/>
          <a:stretch>
            <a:fillRect/>
          </a:stretch>
        </p:blipFill>
        <p:spPr>
          <a:xfrm>
            <a:off x="8065379" y="1919295"/>
            <a:ext cx="3286584" cy="7525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Graphic 7" descr="Back with solid fill">
            <a:extLst>
              <a:ext uri="{FF2B5EF4-FFF2-40B4-BE49-F238E27FC236}">
                <a16:creationId xmlns:a16="http://schemas.microsoft.com/office/drawing/2014/main" id="{666BCF77-630E-8CD3-C5E2-BE6BBFF3B50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6787941" y="1838385"/>
            <a:ext cx="1303230" cy="914400"/>
          </a:xfrm>
          <a:prstGeom prst="rect">
            <a:avLst/>
          </a:prstGeom>
        </p:spPr>
      </p:pic>
      <p:pic>
        <p:nvPicPr>
          <p:cNvPr id="9" name="Graphic 8" descr="Back with solid fill">
            <a:extLst>
              <a:ext uri="{FF2B5EF4-FFF2-40B4-BE49-F238E27FC236}">
                <a16:creationId xmlns:a16="http://schemas.microsoft.com/office/drawing/2014/main" id="{A0941A30-1E2B-52E2-A7EB-3C8E5E12501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6460497" flipH="1">
            <a:off x="10823581" y="2900740"/>
            <a:ext cx="986098" cy="691887"/>
          </a:xfrm>
          <a:prstGeom prst="rect">
            <a:avLst/>
          </a:prstGeom>
        </p:spPr>
      </p:pic>
      <p:pic>
        <p:nvPicPr>
          <p:cNvPr id="11" name="Picture 10">
            <a:extLst>
              <a:ext uri="{FF2B5EF4-FFF2-40B4-BE49-F238E27FC236}">
                <a16:creationId xmlns:a16="http://schemas.microsoft.com/office/drawing/2014/main" id="{63E3FF21-0082-E61D-45BE-FBFD78ACAC87}"/>
              </a:ext>
            </a:extLst>
          </p:cNvPr>
          <p:cNvPicPr>
            <a:picLocks noChangeAspect="1"/>
          </p:cNvPicPr>
          <p:nvPr/>
        </p:nvPicPr>
        <p:blipFill>
          <a:blip r:embed="rId6"/>
          <a:stretch>
            <a:fillRect/>
          </a:stretch>
        </p:blipFill>
        <p:spPr>
          <a:xfrm>
            <a:off x="7709836" y="3692640"/>
            <a:ext cx="3571464" cy="7297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Graphic 11" descr="Back with solid fill">
            <a:extLst>
              <a:ext uri="{FF2B5EF4-FFF2-40B4-BE49-F238E27FC236}">
                <a16:creationId xmlns:a16="http://schemas.microsoft.com/office/drawing/2014/main" id="{BA2B314D-BF42-9CFC-E94E-B65790D3970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9695259" flipH="1">
            <a:off x="10124340" y="4577247"/>
            <a:ext cx="1303230" cy="914400"/>
          </a:xfrm>
          <a:prstGeom prst="rect">
            <a:avLst/>
          </a:prstGeom>
        </p:spPr>
      </p:pic>
      <p:pic>
        <p:nvPicPr>
          <p:cNvPr id="14" name="Picture 13">
            <a:extLst>
              <a:ext uri="{FF2B5EF4-FFF2-40B4-BE49-F238E27FC236}">
                <a16:creationId xmlns:a16="http://schemas.microsoft.com/office/drawing/2014/main" id="{FCEFFB57-24C8-70E6-6AAF-71993364BA2D}"/>
              </a:ext>
            </a:extLst>
          </p:cNvPr>
          <p:cNvPicPr>
            <a:picLocks noChangeAspect="1"/>
          </p:cNvPicPr>
          <p:nvPr/>
        </p:nvPicPr>
        <p:blipFill>
          <a:blip r:embed="rId7"/>
          <a:stretch>
            <a:fillRect/>
          </a:stretch>
        </p:blipFill>
        <p:spPr>
          <a:xfrm>
            <a:off x="7781544" y="4936483"/>
            <a:ext cx="2330020" cy="13771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5391901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asvg="http://schemas.microsoft.com/office/drawing/2016/SVG/main" xmlns:a14="http://schemas.microsoft.com/office/drawing/2010/main" xmlns:a16="http://schemas.microsoft.com/office/drawing/2014/main"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Working on a C# project</a:t>
            </a:r>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.NET</a:t>
            </a:r>
            <a:endParaRPr lang="en-US" sz="1400" dirty="0" err="1"/>
          </a:p>
        </p:txBody>
      </p:sp>
      <p:sp>
        <p:nvSpPr>
          <p:cNvPr id="125" name="Google Shape;125;p3"/>
          <p:cNvSpPr txBox="1">
            <a:spLocks noGrp="1"/>
          </p:cNvSpPr>
          <p:nvPr>
            <p:ph type="body" idx="2"/>
          </p:nvPr>
        </p:nvSpPr>
        <p:spPr>
          <a:xfrm>
            <a:off x="480400" y="2671875"/>
            <a:ext cx="6331880" cy="3937472"/>
          </a:xfrm>
          <a:prstGeom prst="rect">
            <a:avLst/>
          </a:prstGeom>
          <a:noFill/>
          <a:ln>
            <a:noFill/>
          </a:ln>
        </p:spPr>
        <p:txBody>
          <a:bodyPr spcFirstLastPara="1" wrap="square" lIns="91425" tIns="45700" rIns="91425" bIns="45700" anchor="t" anchorCtr="0">
            <a:normAutofit/>
          </a:bodyPr>
          <a:lstStyle/>
          <a:p>
            <a:pPr marL="342900" indent="-342900">
              <a:lnSpc>
                <a:spcPct val="90000"/>
              </a:lnSpc>
              <a:spcBef>
                <a:spcPts val="1001"/>
              </a:spcBef>
              <a:buClrTx/>
              <a:buSzTx/>
              <a:buFont typeface="+mj-lt"/>
              <a:buAutoNum type="arabicPeriod" startAt="8"/>
            </a:pPr>
            <a:r>
              <a:rPr lang="lt-LT" sz="1600" kern="1200" spc="-1" dirty="0">
                <a:solidFill>
                  <a:prstClr val="black"/>
                </a:solidFill>
                <a:ea typeface="+mn-lt"/>
              </a:rPr>
              <a:t>Select the version of Framework you want. The latest available version is usually selected.</a:t>
            </a:r>
          </a:p>
          <a:p>
            <a:pPr marL="342900" indent="-342900">
              <a:lnSpc>
                <a:spcPct val="90000"/>
              </a:lnSpc>
              <a:spcBef>
                <a:spcPts val="1001"/>
              </a:spcBef>
              <a:buClrTx/>
              <a:buSzTx/>
              <a:buFont typeface="+mj-lt"/>
              <a:buAutoNum type="arabicPeriod" startAt="8"/>
            </a:pPr>
            <a:r>
              <a:rPr lang="lt-LT" sz="1600" kern="1200" spc="-1" dirty="0">
                <a:solidFill>
                  <a:prstClr val="black"/>
                </a:solidFill>
                <a:ea typeface="+mn-lt"/>
              </a:rPr>
              <a:t>Check that the language selected is C# and that the template is "Console App".</a:t>
            </a:r>
          </a:p>
          <a:p>
            <a:pPr marL="342900" indent="-342900">
              <a:lnSpc>
                <a:spcPct val="90000"/>
              </a:lnSpc>
              <a:spcBef>
                <a:spcPts val="1001"/>
              </a:spcBef>
              <a:buClrTx/>
              <a:buSzTx/>
              <a:buFont typeface="+mj-lt"/>
              <a:buAutoNum type="arabicPeriod" startAt="8"/>
            </a:pPr>
            <a:r>
              <a:rPr lang="lt-LT" sz="1600" kern="1200" spc="-1" dirty="0">
                <a:solidFill>
                  <a:prstClr val="black"/>
                </a:solidFill>
                <a:ea typeface="+mn-lt"/>
              </a:rPr>
              <a:t>Click the "Create" button at the bottom to create a new project.</a:t>
            </a:r>
          </a:p>
          <a:p>
            <a:pPr marL="342900" indent="-342900">
              <a:lnSpc>
                <a:spcPct val="90000"/>
              </a:lnSpc>
              <a:spcBef>
                <a:spcPts val="1001"/>
              </a:spcBef>
              <a:buClrTx/>
              <a:buSzTx/>
              <a:buFont typeface="+mj-lt"/>
              <a:buAutoNum type="arabicPeriod" startAt="8"/>
            </a:pPr>
            <a:r>
              <a:rPr lang="lt-LT" sz="1600" kern="1200" spc="-1" dirty="0">
                <a:solidFill>
                  <a:prstClr val="black"/>
                </a:solidFill>
                <a:ea typeface="+mn-lt"/>
              </a:rPr>
              <a:t>A new console application project will open with a single file containing the main application.</a:t>
            </a:r>
          </a:p>
          <a:p>
            <a:pPr marL="0" indent="0">
              <a:lnSpc>
                <a:spcPct val="150000"/>
              </a:lnSpc>
              <a:spcBef>
                <a:spcPts val="0"/>
              </a:spcBef>
              <a:buSzPts val="1100"/>
            </a:pPr>
            <a:endParaRPr lang="lt-LT" sz="1400" dirty="0">
              <a:solidFill>
                <a:schemeClr val="tx1"/>
              </a:solidFill>
            </a:endParaRPr>
          </a:p>
        </p:txBody>
      </p:sp>
      <p:pic>
        <p:nvPicPr>
          <p:cNvPr id="4" name="Picture 3">
            <a:extLst>
              <a:ext uri="{FF2B5EF4-FFF2-40B4-BE49-F238E27FC236}">
                <a16:creationId xmlns:a16="http://schemas.microsoft.com/office/drawing/2014/main" id="{8003CEF5-CF0C-99ED-9C88-8F70BD114303}"/>
              </a:ext>
            </a:extLst>
          </p:cNvPr>
          <p:cNvPicPr>
            <a:picLocks noChangeAspect="1"/>
          </p:cNvPicPr>
          <p:nvPr/>
        </p:nvPicPr>
        <p:blipFill>
          <a:blip r:embed="rId3"/>
          <a:stretch>
            <a:fillRect/>
          </a:stretch>
        </p:blipFill>
        <p:spPr>
          <a:xfrm>
            <a:off x="7278624" y="2666167"/>
            <a:ext cx="4347409" cy="76283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Graphic 4" descr="Back with solid fill">
            <a:extLst>
              <a:ext uri="{FF2B5EF4-FFF2-40B4-BE49-F238E27FC236}">
                <a16:creationId xmlns:a16="http://schemas.microsoft.com/office/drawing/2014/main" id="{54D977E3-6A8F-8CAC-1E1C-C37DA733C78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6727502" flipH="1">
            <a:off x="8944763" y="3773209"/>
            <a:ext cx="1303230" cy="914400"/>
          </a:xfrm>
          <a:prstGeom prst="rect">
            <a:avLst/>
          </a:prstGeom>
        </p:spPr>
      </p:pic>
      <p:pic>
        <p:nvPicPr>
          <p:cNvPr id="7" name="Picture 6">
            <a:extLst>
              <a:ext uri="{FF2B5EF4-FFF2-40B4-BE49-F238E27FC236}">
                <a16:creationId xmlns:a16="http://schemas.microsoft.com/office/drawing/2014/main" id="{AD513BCE-1DEB-7916-4058-F51BA6171925}"/>
              </a:ext>
            </a:extLst>
          </p:cNvPr>
          <p:cNvPicPr>
            <a:picLocks noChangeAspect="1"/>
          </p:cNvPicPr>
          <p:nvPr/>
        </p:nvPicPr>
        <p:blipFill>
          <a:blip r:embed="rId6"/>
          <a:stretch>
            <a:fillRect/>
          </a:stretch>
        </p:blipFill>
        <p:spPr>
          <a:xfrm>
            <a:off x="8657404" y="4905654"/>
            <a:ext cx="1337903" cy="4653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785755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asvg="http://schemas.microsoft.com/office/drawing/2016/SVG/main" xmlns:a14="http://schemas.microsoft.com/office/drawing/2010/main" xmlns:a16="http://schemas.microsoft.com/office/drawing/2014/main"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en-US" sz="3200" dirty="0" err="1"/>
              <a:t>Getting to </a:t>
            </a:r>
            <a:r>
              <a:rPr lang="lt-LT" sz="3200" dirty="0"/>
              <a:t>know</a:t>
            </a:r>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.NET</a:t>
            </a:r>
            <a:endParaRPr lang="en-US" dirty="0" err="1"/>
          </a:p>
        </p:txBody>
      </p:sp>
      <p:sp>
        <p:nvSpPr>
          <p:cNvPr id="125" name="Google Shape;125;p3"/>
          <p:cNvSpPr txBox="1">
            <a:spLocks noGrp="1"/>
          </p:cNvSpPr>
          <p:nvPr>
            <p:ph type="body" idx="2"/>
          </p:nvPr>
        </p:nvSpPr>
        <p:spPr>
          <a:xfrm>
            <a:off x="480400" y="2671875"/>
            <a:ext cx="4530512"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Introduction - name</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Hobby/activity you can't imagine your day without</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Experience in IT and computers</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Why did I choose </a:t>
            </a:r>
            <a:r>
              <a:rPr lang="en-US" sz="1600" kern="1200" spc="-1" dirty="0">
                <a:solidFill>
                  <a:prstClr val="black"/>
                </a:solidFill>
                <a:ea typeface="+mn-lt"/>
              </a:rPr>
              <a:t>C# </a:t>
            </a:r>
            <a:r>
              <a:rPr lang="lt-LT" sz="1600" kern="1200" spc="-1" dirty="0">
                <a:solidFill>
                  <a:prstClr val="black"/>
                </a:solidFill>
                <a:ea typeface="+mn-lt"/>
              </a:rPr>
              <a:t>and programming</a:t>
            </a:r>
            <a:r>
              <a:rPr lang="en-US" sz="1600" kern="1200" spc="-1" dirty="0">
                <a:solidFill>
                  <a:prstClr val="black"/>
                </a:solidFill>
                <a:ea typeface="+mn-lt"/>
              </a:rPr>
              <a:t>?</a:t>
            </a:r>
          </a:p>
          <a:p>
            <a:pPr marL="285750" indent="-285750">
              <a:lnSpc>
                <a:spcPct val="90000"/>
              </a:lnSpc>
              <a:spcBef>
                <a:spcPts val="1001"/>
              </a:spcBef>
              <a:buClrTx/>
              <a:buSzTx/>
              <a:buFont typeface="Arial" panose="020B0604020202020204" pitchFamily="34" charset="0"/>
              <a:buChar char="•"/>
            </a:pPr>
            <a:r>
              <a:rPr lang="en-US" sz="1600" kern="1200" spc="-1" dirty="0" err="1">
                <a:solidFill>
                  <a:prstClr val="black"/>
                </a:solidFill>
                <a:ea typeface="+mn-lt"/>
              </a:rPr>
              <a:t>What are </a:t>
            </a:r>
            <a:r>
              <a:rPr lang="lt-LT" sz="1600" kern="1200" spc="-1" dirty="0">
                <a:solidFill>
                  <a:prstClr val="black"/>
                </a:solidFill>
                <a:ea typeface="+mn-lt"/>
              </a:rPr>
              <a:t>your </a:t>
            </a:r>
            <a:r>
              <a:rPr lang="en-US" sz="1600" kern="1200" spc="-1" dirty="0">
                <a:solidFill>
                  <a:prstClr val="black"/>
                </a:solidFill>
                <a:ea typeface="+mn-lt"/>
              </a:rPr>
              <a:t>expectations </a:t>
            </a:r>
            <a:r>
              <a:rPr lang="lt-LT" sz="1600" kern="1200" spc="-1" dirty="0">
                <a:solidFill>
                  <a:prstClr val="black"/>
                </a:solidFill>
                <a:ea typeface="+mn-lt"/>
              </a:rPr>
              <a:t>after the course?</a:t>
            </a:r>
          </a:p>
          <a:p>
            <a:pPr marL="285750" indent="-285750">
              <a:lnSpc>
                <a:spcPct val="90000"/>
              </a:lnSpc>
              <a:spcBef>
                <a:spcPts val="1001"/>
              </a:spcBef>
              <a:buClrTx/>
              <a:buSzTx/>
              <a:buFont typeface="Arial" panose="020B0604020202020204" pitchFamily="34" charset="0"/>
              <a:buChar char="•"/>
            </a:pPr>
            <a:endParaRPr lang="lt-LT" sz="1600" kern="1200" spc="-1" dirty="0">
              <a:solidFill>
                <a:prstClr val="black"/>
              </a:solidFill>
              <a:ea typeface="+mn-lt"/>
            </a:endParaRPr>
          </a:p>
          <a:p>
            <a:pPr marL="0" indent="0">
              <a:lnSpc>
                <a:spcPct val="150000"/>
              </a:lnSpc>
              <a:spcBef>
                <a:spcPts val="0"/>
              </a:spcBef>
              <a:buSzPts val="1100"/>
            </a:pPr>
            <a:endParaRPr lang="lt-LT" sz="1400" dirty="0">
              <a:solidFill>
                <a:schemeClr val="tx1"/>
              </a:solidFill>
            </a:endParaRPr>
          </a:p>
        </p:txBody>
      </p:sp>
      <p:pic>
        <p:nvPicPr>
          <p:cNvPr id="7" name="Graphic 6" descr="A waving man">
            <a:extLst>
              <a:ext uri="{FF2B5EF4-FFF2-40B4-BE49-F238E27FC236}">
                <a16:creationId xmlns:a16="http://schemas.microsoft.com/office/drawing/2014/main" id="{0CD48247-F508-D090-466A-7374510AA3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03278" y="1129304"/>
            <a:ext cx="1613344" cy="4942793"/>
          </a:xfrm>
          <a:prstGeom prst="rect">
            <a:avLst/>
          </a:prstGeom>
        </p:spPr>
      </p:pic>
      <p:pic>
        <p:nvPicPr>
          <p:cNvPr id="10" name="Graphic 9" descr="Woman waving hand">
            <a:extLst>
              <a:ext uri="{FF2B5EF4-FFF2-40B4-BE49-F238E27FC236}">
                <a16:creationId xmlns:a16="http://schemas.microsoft.com/office/drawing/2014/main" id="{5DDE4022-471F-A860-7683-CA65E717694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7787684" y="1473327"/>
            <a:ext cx="1613344" cy="4514850"/>
          </a:xfrm>
          <a:prstGeom prst="rect">
            <a:avLst/>
          </a:prstGeom>
        </p:spPr>
      </p:pic>
    </p:spTree>
    <p:extLst>
      <p:ext uri="{BB962C8B-B14F-4D97-AF65-F5344CB8AC3E}">
        <p14:creationId xmlns:p14="http://schemas.microsoft.com/office/powerpoint/2010/main" val="18733300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asvg="http://schemas.microsoft.com/office/drawing/2016/SVG/main" xmlns:a14="http://schemas.microsoft.com/office/drawing/2010/main" xmlns:a16="http://schemas.microsoft.com/office/drawing/2014/main"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Working on a C# project</a:t>
            </a:r>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.NET</a:t>
            </a:r>
            <a:endParaRPr lang="en-US" sz="1400" dirty="0" err="1"/>
          </a:p>
        </p:txBody>
      </p:sp>
      <p:sp>
        <p:nvSpPr>
          <p:cNvPr id="125" name="Google Shape;125;p3"/>
          <p:cNvSpPr txBox="1">
            <a:spLocks noGrp="1"/>
          </p:cNvSpPr>
          <p:nvPr>
            <p:ph type="body" idx="2"/>
          </p:nvPr>
        </p:nvSpPr>
        <p:spPr>
          <a:xfrm>
            <a:off x="480400" y="2671875"/>
            <a:ext cx="6331880" cy="3937472"/>
          </a:xfrm>
          <a:prstGeom prst="rect">
            <a:avLst/>
          </a:prstGeom>
          <a:noFill/>
          <a:ln>
            <a:noFill/>
          </a:ln>
        </p:spPr>
        <p:txBody>
          <a:bodyPr spcFirstLastPara="1" wrap="square" lIns="91425" tIns="45700" rIns="91425" bIns="45700" anchor="t" anchorCtr="0">
            <a:normAutofit/>
          </a:bodyPr>
          <a:lstStyle/>
          <a:p>
            <a:pPr marL="342900" indent="-342900">
              <a:lnSpc>
                <a:spcPct val="90000"/>
              </a:lnSpc>
              <a:spcBef>
                <a:spcPts val="1001"/>
              </a:spcBef>
              <a:buClrTx/>
              <a:buSzTx/>
              <a:buFont typeface="+mj-lt"/>
              <a:buAutoNum type="arabicPeriod" startAt="8"/>
            </a:pPr>
            <a:r>
              <a:rPr lang="lt-LT" sz="1600" kern="1200" spc="-1" dirty="0">
                <a:solidFill>
                  <a:prstClr val="black"/>
                </a:solidFill>
                <a:ea typeface="+mn-lt"/>
              </a:rPr>
              <a:t>Select the version of Framework you want. The latest available version is usually selected.</a:t>
            </a:r>
          </a:p>
          <a:p>
            <a:pPr marL="342900" indent="-342900">
              <a:lnSpc>
                <a:spcPct val="90000"/>
              </a:lnSpc>
              <a:spcBef>
                <a:spcPts val="1001"/>
              </a:spcBef>
              <a:buClrTx/>
              <a:buSzTx/>
              <a:buFont typeface="+mj-lt"/>
              <a:buAutoNum type="arabicPeriod" startAt="8"/>
            </a:pPr>
            <a:r>
              <a:rPr lang="lt-LT" sz="1600" kern="1200" spc="-1" dirty="0">
                <a:solidFill>
                  <a:prstClr val="black"/>
                </a:solidFill>
                <a:ea typeface="+mn-lt"/>
              </a:rPr>
              <a:t>Check that the language selected is C# and that the template is a "Console App".</a:t>
            </a:r>
          </a:p>
          <a:p>
            <a:pPr marL="342900" indent="-342900">
              <a:lnSpc>
                <a:spcPct val="90000"/>
              </a:lnSpc>
              <a:spcBef>
                <a:spcPts val="1001"/>
              </a:spcBef>
              <a:buClrTx/>
              <a:buSzTx/>
              <a:buFont typeface="+mj-lt"/>
              <a:buAutoNum type="arabicPeriod" startAt="8"/>
            </a:pPr>
            <a:r>
              <a:rPr lang="lt-LT" sz="1600" kern="1200" spc="-1" dirty="0">
                <a:solidFill>
                  <a:prstClr val="black"/>
                </a:solidFill>
                <a:ea typeface="+mn-lt"/>
              </a:rPr>
              <a:t>Click the "Create" button at the bottom to create a new project.</a:t>
            </a:r>
          </a:p>
          <a:p>
            <a:pPr marL="342900" indent="-342900">
              <a:lnSpc>
                <a:spcPct val="90000"/>
              </a:lnSpc>
              <a:spcBef>
                <a:spcPts val="1001"/>
              </a:spcBef>
              <a:buClrTx/>
              <a:buSzTx/>
              <a:buFont typeface="+mj-lt"/>
              <a:buAutoNum type="arabicPeriod" startAt="8"/>
            </a:pPr>
            <a:r>
              <a:rPr lang="lt-LT" sz="1600" kern="1200" spc="-1" dirty="0">
                <a:solidFill>
                  <a:prstClr val="black"/>
                </a:solidFill>
                <a:ea typeface="+mn-lt"/>
              </a:rPr>
              <a:t>A new console application project will open with a single file containing the main application.</a:t>
            </a:r>
          </a:p>
          <a:p>
            <a:pPr marL="0" indent="0">
              <a:lnSpc>
                <a:spcPct val="150000"/>
              </a:lnSpc>
              <a:spcBef>
                <a:spcPts val="0"/>
              </a:spcBef>
              <a:buSzPts val="1100"/>
            </a:pPr>
            <a:endParaRPr lang="lt-LT" sz="1400" dirty="0">
              <a:solidFill>
                <a:schemeClr val="tx1"/>
              </a:solidFill>
            </a:endParaRPr>
          </a:p>
        </p:txBody>
      </p:sp>
    </p:spTree>
    <p:extLst>
      <p:ext uri="{BB962C8B-B14F-4D97-AF65-F5344CB8AC3E}">
        <p14:creationId xmlns:p14="http://schemas.microsoft.com/office/powerpoint/2010/main" val="26416013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Lecture title</a:t>
            </a:r>
            <a:endParaRPr lang="en-US" dirty="0"/>
          </a:p>
          <a:p>
            <a:endParaRPr lang="en-US" dirty="0" err="1"/>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p159="http://schemas.microsoft.com/office/powerpoint/2015/09/main" xmlns:mc="http://schemas.openxmlformats.org/markup-compatibility/2006" xmlns:p14="http://schemas.microsoft.com/office/powerpoint/2010/main" xmlns:a16="http://schemas.microsoft.com/office/drawing/2014/main" xmlns="" val="1"/>
              </a:ext>
            </a:extLst>
          </p:spPr>
          <p:txBody>
            <a:bodyPr wrap="square" lIns="45719" tIns="45719" rIns="45719" bIns="45719" numCol="1" anchor="ctr">
              <a:spAutoFit/>
            </a:bodyPr>
            <a:lstStyle>
              <a:lvl1pPr algn="ctr">
                <a:defRPr sz="1600" b="1">
                  <a:solidFill>
                    <a:srgbClr val="FEFFFF"/>
                  </a:solidFill>
                </a:defRPr>
              </a:lvl1pPr>
            </a:lstStyle>
            <a:p>
              <a:r>
                <a:rPr lang="lt-LT" dirty="0"/>
                <a:t>Task 1</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4435105" cy="45649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p159="http://schemas.microsoft.com/office/powerpoint/2015/09/main" xmlns:mc="http://schemas.openxmlformats.org/markup-compatibility/2006" xmlns:p14="http://schemas.microsoft.com/office/powerpoint/2010/main" xmlns:a16="http://schemas.microsoft.com/office/drawing/2014/main" xmlns=""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en-US" sz="1400" dirty="0">
                <a:solidFill>
                  <a:schemeClr val="tx1"/>
                </a:solidFill>
                <a:latin typeface="Courier New"/>
              </a:rPr>
              <a:t>Write the </a:t>
            </a:r>
            <a:r>
              <a:rPr lang="lt-LT" sz="1400" dirty="0">
                <a:solidFill>
                  <a:schemeClr val="tx1"/>
                </a:solidFill>
                <a:latin typeface="Courier New"/>
              </a:rPr>
              <a:t>program so that you see the picture on the right hand side of the screen</a:t>
            </a:r>
            <a:endParaRPr lang="en-US" sz="1400" dirty="0"/>
          </a:p>
        </p:txBody>
      </p:sp>
      <p:pic>
        <p:nvPicPr>
          <p:cNvPr id="5" name="Picture 4">
            <a:extLst>
              <a:ext uri="{FF2B5EF4-FFF2-40B4-BE49-F238E27FC236}">
                <a16:creationId xmlns:a16="http://schemas.microsoft.com/office/drawing/2014/main" id="{B89988FB-F2D0-C648-780E-238CFD9899FE}"/>
              </a:ext>
            </a:extLst>
          </p:cNvPr>
          <p:cNvPicPr>
            <a:picLocks noChangeAspect="1"/>
          </p:cNvPicPr>
          <p:nvPr/>
        </p:nvPicPr>
        <p:blipFill>
          <a:blip r:embed="rId3"/>
          <a:stretch>
            <a:fillRect/>
          </a:stretch>
        </p:blipFill>
        <p:spPr>
          <a:xfrm>
            <a:off x="5236464" y="1832383"/>
            <a:ext cx="5171255" cy="26806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5722710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ma14="http://schemas.microsoft.com/office/mac/drawingml/2011/main" xmlns:a14="http://schemas.microsoft.com/office/drawing/2010/main" xmlns:m="http://schemas.openxmlformats.org/officeDocument/2006/math" xmlns:a16="http://schemas.microsoft.com/office/drawing/2014/main"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Lecture title</a:t>
            </a:r>
            <a:endParaRPr lang="en-US" dirty="0"/>
          </a:p>
          <a:p>
            <a:endParaRPr lang="en-US" dirty="0" err="1"/>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p159="http://schemas.microsoft.com/office/powerpoint/2015/09/main" xmlns:mc="http://schemas.openxmlformats.org/markup-compatibility/2006" xmlns:p14="http://schemas.microsoft.com/office/powerpoint/2010/main" xmlns:a16="http://schemas.microsoft.com/office/drawing/2014/main" xmlns="" val="1"/>
              </a:ext>
            </a:extLst>
          </p:spPr>
          <p:txBody>
            <a:bodyPr wrap="square" lIns="45719" tIns="45719" rIns="45719" bIns="45719" numCol="1" anchor="ctr">
              <a:spAutoFit/>
            </a:bodyPr>
            <a:lstStyle>
              <a:lvl1pPr algn="ctr">
                <a:defRPr sz="1600" b="1">
                  <a:solidFill>
                    <a:srgbClr val="FEFFFF"/>
                  </a:solidFill>
                </a:defRPr>
              </a:lvl1pPr>
            </a:lstStyle>
            <a:p>
              <a:r>
                <a:rPr lang="lt-LT" dirty="0"/>
                <a:t>Task 2</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5943865" cy="4564967"/>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p159="http://schemas.microsoft.com/office/powerpoint/2015/09/main" xmlns:mc="http://schemas.openxmlformats.org/markup-compatibility/2006" xmlns:p14="http://schemas.microsoft.com/office/powerpoint/2010/main" xmlns:a16="http://schemas.microsoft.com/office/drawing/2014/main" xmlns=""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en-US" sz="1400" dirty="0">
                <a:solidFill>
                  <a:schemeClr val="tx1"/>
                </a:solidFill>
                <a:latin typeface="Courier New"/>
              </a:rPr>
              <a:t>Write the </a:t>
            </a:r>
            <a:r>
              <a:rPr lang="lt-LT" sz="1400" dirty="0">
                <a:solidFill>
                  <a:schemeClr val="tx1"/>
                </a:solidFill>
                <a:latin typeface="Courier New"/>
              </a:rPr>
              <a:t>program so that you see the picture on the right hand side of the screen</a:t>
            </a:r>
            <a:endParaRPr lang="en-US" sz="1400" dirty="0"/>
          </a:p>
        </p:txBody>
      </p:sp>
      <p:pic>
        <p:nvPicPr>
          <p:cNvPr id="4" name="Picture 3">
            <a:extLst>
              <a:ext uri="{FF2B5EF4-FFF2-40B4-BE49-F238E27FC236}">
                <a16:creationId xmlns:a16="http://schemas.microsoft.com/office/drawing/2014/main" id="{847A069D-5F95-1FEE-7E61-976CAA4E23B3}"/>
              </a:ext>
            </a:extLst>
          </p:cNvPr>
          <p:cNvPicPr>
            <a:picLocks noChangeAspect="1"/>
          </p:cNvPicPr>
          <p:nvPr/>
        </p:nvPicPr>
        <p:blipFill>
          <a:blip r:embed="rId3"/>
          <a:stretch>
            <a:fillRect/>
          </a:stretch>
        </p:blipFill>
        <p:spPr>
          <a:xfrm>
            <a:off x="6652053" y="1823305"/>
            <a:ext cx="3994197" cy="31404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7254292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m="http://schemas.openxmlformats.org/officeDocument/2006/math" xmlns:a14="http://schemas.microsoft.com/office/drawing/2010/main" xmlns:ma14="http://schemas.microsoft.com/office/mac/drawingml/2011/main" xmlns:a16="http://schemas.microsoft.com/office/drawing/2014/main"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Lecture title</a:t>
            </a:r>
            <a:endParaRPr lang="en-US" dirty="0"/>
          </a:p>
          <a:p>
            <a:endParaRPr lang="en-US" dirty="0" err="1"/>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p159="http://schemas.microsoft.com/office/powerpoint/2015/09/main" xmlns:mc="http://schemas.openxmlformats.org/markup-compatibility/2006" xmlns:p14="http://schemas.microsoft.com/office/powerpoint/2010/main" xmlns:a16="http://schemas.microsoft.com/office/drawing/2014/main" xmlns="" val="1"/>
              </a:ext>
            </a:extLst>
          </p:spPr>
          <p:txBody>
            <a:bodyPr wrap="square" lIns="45719" tIns="45719" rIns="45719" bIns="45719" numCol="1" anchor="ctr">
              <a:spAutoFit/>
            </a:bodyPr>
            <a:lstStyle>
              <a:lvl1pPr algn="ctr">
                <a:defRPr sz="1600" b="1">
                  <a:solidFill>
                    <a:srgbClr val="FEFFFF"/>
                  </a:solidFill>
                </a:defRPr>
              </a:lvl1pPr>
            </a:lstStyle>
            <a:p>
              <a:r>
                <a:rPr lang="lt-LT" dirty="0"/>
                <a:t>Task </a:t>
              </a:r>
              <a:r>
                <a:rPr lang="en-US" dirty="0"/>
                <a:t>3</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5943865" cy="45649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p159="http://schemas.microsoft.com/office/powerpoint/2015/09/main" xmlns:mc="http://schemas.openxmlformats.org/markup-compatibility/2006" xmlns:p14="http://schemas.microsoft.com/office/powerpoint/2010/main" xmlns:a16="http://schemas.microsoft.com/office/drawing/2014/main" xmlns=""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en-US" sz="1400" dirty="0">
                <a:solidFill>
                  <a:schemeClr val="tx1"/>
                </a:solidFill>
                <a:latin typeface="Courier New"/>
              </a:rPr>
              <a:t>Write the </a:t>
            </a:r>
            <a:r>
              <a:rPr lang="lt-LT" sz="1400" dirty="0">
                <a:solidFill>
                  <a:schemeClr val="tx1"/>
                </a:solidFill>
                <a:latin typeface="Courier New"/>
              </a:rPr>
              <a:t>program so that you see the picture on the right hand side of the screen</a:t>
            </a:r>
            <a:endParaRPr lang="en-US" sz="1400" dirty="0"/>
          </a:p>
        </p:txBody>
      </p:sp>
      <p:pic>
        <p:nvPicPr>
          <p:cNvPr id="4" name="Picture 3">
            <a:extLst>
              <a:ext uri="{FF2B5EF4-FFF2-40B4-BE49-F238E27FC236}">
                <a16:creationId xmlns:a16="http://schemas.microsoft.com/office/drawing/2014/main" id="{924D96C5-B282-CA5B-4E9C-36F5B2C0AB8C}"/>
              </a:ext>
            </a:extLst>
          </p:cNvPr>
          <p:cNvPicPr>
            <a:picLocks noChangeAspect="1"/>
          </p:cNvPicPr>
          <p:nvPr/>
        </p:nvPicPr>
        <p:blipFill>
          <a:blip r:embed="rId3"/>
          <a:stretch>
            <a:fillRect/>
          </a:stretch>
        </p:blipFill>
        <p:spPr>
          <a:xfrm>
            <a:off x="1668315" y="3765876"/>
            <a:ext cx="8855370" cy="1917470"/>
          </a:xfrm>
          <a:prstGeom prst="rect">
            <a:avLst/>
          </a:prstGeom>
        </p:spPr>
      </p:pic>
    </p:spTree>
    <p:extLst>
      <p:ext uri="{BB962C8B-B14F-4D97-AF65-F5344CB8AC3E}">
        <p14:creationId xmlns:p14="http://schemas.microsoft.com/office/powerpoint/2010/main" val="23604352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ma14="http://schemas.microsoft.com/office/mac/drawingml/2011/main" xmlns:a14="http://schemas.microsoft.com/office/drawing/2010/main" xmlns:m="http://schemas.openxmlformats.org/officeDocument/2006/math" xmlns:a16="http://schemas.microsoft.com/office/drawing/2014/main"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Lecture title</a:t>
            </a:r>
            <a:endParaRPr lang="en-US" dirty="0"/>
          </a:p>
          <a:p>
            <a:endParaRPr lang="en-US" dirty="0" err="1"/>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p159="http://schemas.microsoft.com/office/powerpoint/2015/09/main" xmlns:mc="http://schemas.openxmlformats.org/markup-compatibility/2006" xmlns:p14="http://schemas.microsoft.com/office/powerpoint/2010/main" xmlns:a16="http://schemas.microsoft.com/office/drawing/2014/main" xmlns="" val="1"/>
              </a:ext>
            </a:extLst>
          </p:spPr>
          <p:txBody>
            <a:bodyPr wrap="square" lIns="45719" tIns="45719" rIns="45719" bIns="45719" numCol="1" anchor="ctr">
              <a:spAutoFit/>
            </a:bodyPr>
            <a:lstStyle>
              <a:lvl1pPr algn="ctr">
                <a:defRPr sz="1600" b="1">
                  <a:solidFill>
                    <a:srgbClr val="FEFFFF"/>
                  </a:solidFill>
                </a:defRPr>
              </a:lvl1pPr>
            </a:lstStyle>
            <a:p>
              <a:r>
                <a:rPr lang="lt-LT" dirty="0"/>
                <a:t>Task </a:t>
              </a:r>
              <a:r>
                <a:rPr lang="en-US" dirty="0"/>
                <a:t>4</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6172465" cy="45649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p159="http://schemas.microsoft.com/office/powerpoint/2015/09/main" xmlns:mc="http://schemas.openxmlformats.org/markup-compatibility/2006" xmlns:p14="http://schemas.microsoft.com/office/powerpoint/2010/main" xmlns:a16="http://schemas.microsoft.com/office/drawing/2014/main" xmlns=""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en-US" sz="1400" dirty="0">
                <a:solidFill>
                  <a:schemeClr val="tx1"/>
                </a:solidFill>
                <a:latin typeface="Courier New"/>
              </a:rPr>
              <a:t>Write the </a:t>
            </a:r>
            <a:r>
              <a:rPr lang="lt-LT" sz="1400" dirty="0">
                <a:solidFill>
                  <a:schemeClr val="tx1"/>
                </a:solidFill>
                <a:latin typeface="Courier New"/>
              </a:rPr>
              <a:t>program so that you see the picture on the right hand side of the screen</a:t>
            </a:r>
            <a:endParaRPr lang="en-US" sz="1400" dirty="0"/>
          </a:p>
        </p:txBody>
      </p:sp>
      <p:pic>
        <p:nvPicPr>
          <p:cNvPr id="3" name="Picture 2">
            <a:extLst>
              <a:ext uri="{FF2B5EF4-FFF2-40B4-BE49-F238E27FC236}">
                <a16:creationId xmlns:a16="http://schemas.microsoft.com/office/drawing/2014/main" id="{DC4F18F5-0FA5-FAD9-F02F-64B6342A6206}"/>
              </a:ext>
            </a:extLst>
          </p:cNvPr>
          <p:cNvPicPr>
            <a:picLocks noChangeAspect="1"/>
          </p:cNvPicPr>
          <p:nvPr/>
        </p:nvPicPr>
        <p:blipFill>
          <a:blip r:embed="rId3"/>
          <a:stretch>
            <a:fillRect/>
          </a:stretch>
        </p:blipFill>
        <p:spPr>
          <a:xfrm>
            <a:off x="7158631" y="1832383"/>
            <a:ext cx="4216505" cy="37998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986141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ma14="http://schemas.microsoft.com/office/mac/drawingml/2011/main" xmlns:a14="http://schemas.microsoft.com/office/drawing/2010/main" xmlns:m="http://schemas.openxmlformats.org/officeDocument/2006/math" xmlns:a16="http://schemas.microsoft.com/office/drawing/2014/main"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Working on a C# project</a:t>
            </a:r>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.NET</a:t>
            </a:r>
            <a:endParaRPr lang="en-US" sz="1400" dirty="0" err="1"/>
          </a:p>
        </p:txBody>
      </p:sp>
      <p:sp>
        <p:nvSpPr>
          <p:cNvPr id="125" name="Google Shape;125;p3"/>
          <p:cNvSpPr txBox="1">
            <a:spLocks noGrp="1"/>
          </p:cNvSpPr>
          <p:nvPr>
            <p:ph type="body" idx="2"/>
          </p:nvPr>
        </p:nvSpPr>
        <p:spPr>
          <a:xfrm>
            <a:off x="480400" y="2671875"/>
            <a:ext cx="5207168"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en-US" sz="1600" kern="1200" spc="-1" dirty="0" err="1">
                <a:solidFill>
                  <a:prstClr val="black"/>
                </a:solidFill>
                <a:ea typeface="+mn-lt"/>
              </a:rPr>
              <a:t>Basic variable </a:t>
            </a:r>
            <a:r>
              <a:rPr lang="lt-LT" sz="1600" kern="1200" spc="-1" dirty="0">
                <a:solidFill>
                  <a:prstClr val="black"/>
                </a:solidFill>
                <a:ea typeface="+mn-lt"/>
              </a:rPr>
              <a:t>types:</a:t>
            </a:r>
          </a:p>
          <a:p>
            <a:pPr marL="742950" lvl="1" indent="-285750">
              <a:spcBef>
                <a:spcPts val="1001"/>
              </a:spcBef>
              <a:buClrTx/>
              <a:buSzTx/>
              <a:buFont typeface="Arial" panose="020B0604020202020204" pitchFamily="34" charset="0"/>
              <a:buChar char="•"/>
            </a:pPr>
            <a:r>
              <a:rPr lang="lt-LT" sz="1600" kern="1200" spc="-1" dirty="0">
                <a:solidFill>
                  <a:prstClr val="black"/>
                </a:solidFill>
                <a:ea typeface="+mn-lt"/>
              </a:rPr>
              <a:t>Int - Integer</a:t>
            </a:r>
          </a:p>
          <a:p>
            <a:pPr marL="1200150" lvl="2" indent="-285750">
              <a:spcBef>
                <a:spcPts val="1001"/>
              </a:spcBef>
              <a:buClrTx/>
              <a:buSzTx/>
              <a:buFont typeface="Arial" panose="020B0604020202020204" pitchFamily="34" charset="0"/>
              <a:buChar char="•"/>
            </a:pPr>
            <a:r>
              <a:rPr lang="lt-LT" sz="1600" kern="1200" spc="-1" dirty="0">
                <a:solidFill>
                  <a:prstClr val="black"/>
                </a:solidFill>
                <a:ea typeface="+mn-lt"/>
              </a:rPr>
              <a:t>This is a data type that represents integers without any fractional or decimal part. "The 'Int' data type can store both positive and negative numbers within a given range. </a:t>
            </a:r>
          </a:p>
          <a:p>
            <a:pPr marL="0" indent="0">
              <a:lnSpc>
                <a:spcPct val="150000"/>
              </a:lnSpc>
              <a:spcBef>
                <a:spcPts val="0"/>
              </a:spcBef>
              <a:buSzPts val="1100"/>
            </a:pPr>
            <a:endParaRPr lang="lt-LT" sz="1400" dirty="0">
              <a:solidFill>
                <a:schemeClr val="tx1"/>
              </a:solidFill>
            </a:endParaRPr>
          </a:p>
        </p:txBody>
      </p:sp>
      <p:pic>
        <p:nvPicPr>
          <p:cNvPr id="9" name="Picture 8">
            <a:extLst>
              <a:ext uri="{FF2B5EF4-FFF2-40B4-BE49-F238E27FC236}">
                <a16:creationId xmlns:a16="http://schemas.microsoft.com/office/drawing/2014/main" id="{BBAD3F83-7B61-9274-847D-690D31822438}"/>
              </a:ext>
            </a:extLst>
          </p:cNvPr>
          <p:cNvPicPr>
            <a:picLocks noChangeAspect="1"/>
          </p:cNvPicPr>
          <p:nvPr/>
        </p:nvPicPr>
        <p:blipFill>
          <a:blip r:embed="rId3"/>
          <a:stretch>
            <a:fillRect/>
          </a:stretch>
        </p:blipFill>
        <p:spPr>
          <a:xfrm>
            <a:off x="6025896" y="2226152"/>
            <a:ext cx="6016732" cy="18060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a:extLst>
              <a:ext uri="{FF2B5EF4-FFF2-40B4-BE49-F238E27FC236}">
                <a16:creationId xmlns:a16="http://schemas.microsoft.com/office/drawing/2014/main" id="{B13445B2-1FBD-AB06-1ADD-2D2019FDED57}"/>
              </a:ext>
            </a:extLst>
          </p:cNvPr>
          <p:cNvPicPr>
            <a:picLocks noChangeAspect="1"/>
          </p:cNvPicPr>
          <p:nvPr/>
        </p:nvPicPr>
        <p:blipFill>
          <a:blip r:embed="rId4"/>
          <a:stretch>
            <a:fillRect/>
          </a:stretch>
        </p:blipFill>
        <p:spPr>
          <a:xfrm>
            <a:off x="8439699" y="5258018"/>
            <a:ext cx="3048425" cy="8954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Graphic 11" descr="Back with solid fill">
            <a:extLst>
              <a:ext uri="{FF2B5EF4-FFF2-40B4-BE49-F238E27FC236}">
                <a16:creationId xmlns:a16="http://schemas.microsoft.com/office/drawing/2014/main" id="{99C52413-C7D3-FCBF-A8F0-B3C813D5F02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6727502" flipH="1">
            <a:off x="10043102" y="4447807"/>
            <a:ext cx="856340" cy="600844"/>
          </a:xfrm>
          <a:prstGeom prst="rect">
            <a:avLst/>
          </a:prstGeom>
        </p:spPr>
      </p:pic>
    </p:spTree>
    <p:extLst>
      <p:ext uri="{BB962C8B-B14F-4D97-AF65-F5344CB8AC3E}">
        <p14:creationId xmlns:p14="http://schemas.microsoft.com/office/powerpoint/2010/main" val="31760902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asvg="http://schemas.microsoft.com/office/drawing/2016/SVG/main" xmlns:a14="http://schemas.microsoft.com/office/drawing/2010/main" xmlns:a16="http://schemas.microsoft.com/office/drawing/2014/main"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Working on a C# project</a:t>
            </a:r>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.NET</a:t>
            </a:r>
            <a:endParaRPr lang="en-US" sz="1400" dirty="0" err="1"/>
          </a:p>
        </p:txBody>
      </p:sp>
      <p:sp>
        <p:nvSpPr>
          <p:cNvPr id="125" name="Google Shape;125;p3"/>
          <p:cNvSpPr txBox="1">
            <a:spLocks noGrp="1"/>
          </p:cNvSpPr>
          <p:nvPr>
            <p:ph type="body" idx="2"/>
          </p:nvPr>
        </p:nvSpPr>
        <p:spPr>
          <a:xfrm>
            <a:off x="480400" y="2671875"/>
            <a:ext cx="6706784"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en-US" sz="1600" kern="1200" spc="-1" dirty="0" err="1">
                <a:solidFill>
                  <a:prstClr val="black"/>
                </a:solidFill>
                <a:ea typeface="+mn-lt"/>
              </a:rPr>
              <a:t>Basic variable </a:t>
            </a:r>
            <a:r>
              <a:rPr lang="lt-LT" sz="1600" kern="1200" spc="-1" dirty="0">
                <a:solidFill>
                  <a:prstClr val="black"/>
                </a:solidFill>
                <a:ea typeface="+mn-lt"/>
              </a:rPr>
              <a:t>types:</a:t>
            </a:r>
            <a:endParaRPr lang="en-US" sz="1600" kern="1200" spc="-1" dirty="0">
              <a:solidFill>
                <a:prstClr val="black"/>
              </a:solidFill>
              <a:ea typeface="+mn-lt"/>
            </a:endParaRPr>
          </a:p>
          <a:p>
            <a:pPr marL="742950" lvl="1" indent="-285750">
              <a:spcBef>
                <a:spcPts val="1001"/>
              </a:spcBef>
              <a:buClrTx/>
              <a:buSzTx/>
              <a:buFont typeface="Arial" panose="020B0604020202020204" pitchFamily="34" charset="0"/>
              <a:buChar char="•"/>
            </a:pPr>
            <a:r>
              <a:rPr lang="lt-LT" sz="1600" kern="1200" spc="-1" dirty="0">
                <a:solidFill>
                  <a:prstClr val="black"/>
                </a:solidFill>
                <a:ea typeface="+mn-lt"/>
              </a:rPr>
              <a:t>String </a:t>
            </a:r>
            <a:r>
              <a:rPr lang="en-US" sz="1600" kern="1200" spc="-1" dirty="0">
                <a:solidFill>
                  <a:prstClr val="black"/>
                </a:solidFill>
                <a:ea typeface="+mn-lt"/>
              </a:rPr>
              <a:t>- </a:t>
            </a:r>
            <a:r>
              <a:rPr lang="en-US" sz="1600" kern="1200" spc="-1" dirty="0" err="1">
                <a:solidFill>
                  <a:prstClr val="black"/>
                </a:solidFill>
                <a:ea typeface="+mn-lt"/>
              </a:rPr>
              <a:t>Text string </a:t>
            </a:r>
            <a:r>
              <a:rPr lang="lt-LT" sz="1600" kern="1200" spc="-1" dirty="0">
                <a:solidFill>
                  <a:prstClr val="black"/>
                </a:solidFill>
                <a:ea typeface="+mn-lt"/>
              </a:rPr>
              <a:t>or sequence of characters</a:t>
            </a:r>
          </a:p>
          <a:p>
            <a:pPr marL="1200150" lvl="2" indent="-285750">
              <a:spcBef>
                <a:spcPts val="1001"/>
              </a:spcBef>
              <a:buClrTx/>
              <a:buSzTx/>
              <a:buFont typeface="Arial" panose="020B0604020202020204" pitchFamily="34" charset="0"/>
              <a:buChar char="•"/>
            </a:pPr>
            <a:r>
              <a:rPr lang="lt-LT" sz="1600" kern="1200" spc="-1" dirty="0">
                <a:solidFill>
                  <a:prstClr val="black"/>
                </a:solidFill>
                <a:ea typeface="+mn-lt"/>
              </a:rPr>
              <a:t>This is a data type used to store and manipulate textual information. Text strings can be made up of any characters such as letters, numbers, special characters, etc.</a:t>
            </a:r>
          </a:p>
          <a:p>
            <a:pPr marL="0" indent="0">
              <a:lnSpc>
                <a:spcPct val="150000"/>
              </a:lnSpc>
              <a:spcBef>
                <a:spcPts val="0"/>
              </a:spcBef>
              <a:buSzPts val="1100"/>
            </a:pPr>
            <a:endParaRPr lang="lt-LT" sz="1400" dirty="0">
              <a:solidFill>
                <a:schemeClr val="tx1"/>
              </a:solidFill>
            </a:endParaRPr>
          </a:p>
        </p:txBody>
      </p:sp>
      <p:pic>
        <p:nvPicPr>
          <p:cNvPr id="3" name="Picture 2">
            <a:extLst>
              <a:ext uri="{FF2B5EF4-FFF2-40B4-BE49-F238E27FC236}">
                <a16:creationId xmlns:a16="http://schemas.microsoft.com/office/drawing/2014/main" id="{A6DCCB53-EC04-1171-F458-17DC8362AC93}"/>
              </a:ext>
            </a:extLst>
          </p:cNvPr>
          <p:cNvPicPr>
            <a:picLocks noChangeAspect="1"/>
          </p:cNvPicPr>
          <p:nvPr/>
        </p:nvPicPr>
        <p:blipFill>
          <a:blip r:embed="rId3"/>
          <a:stretch>
            <a:fillRect/>
          </a:stretch>
        </p:blipFill>
        <p:spPr>
          <a:xfrm>
            <a:off x="5724144" y="1818524"/>
            <a:ext cx="6539915" cy="142358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a:extLst>
              <a:ext uri="{FF2B5EF4-FFF2-40B4-BE49-F238E27FC236}">
                <a16:creationId xmlns:a16="http://schemas.microsoft.com/office/drawing/2014/main" id="{475B6911-091B-1CEC-0B71-26AA858CD7CF}"/>
              </a:ext>
            </a:extLst>
          </p:cNvPr>
          <p:cNvPicPr>
            <a:picLocks noChangeAspect="1"/>
          </p:cNvPicPr>
          <p:nvPr/>
        </p:nvPicPr>
        <p:blipFill>
          <a:blip r:embed="rId4"/>
          <a:stretch>
            <a:fillRect/>
          </a:stretch>
        </p:blipFill>
        <p:spPr>
          <a:xfrm>
            <a:off x="7944198" y="4138771"/>
            <a:ext cx="3562847" cy="8859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Graphic 5" descr="Back with solid fill">
            <a:extLst>
              <a:ext uri="{FF2B5EF4-FFF2-40B4-BE49-F238E27FC236}">
                <a16:creationId xmlns:a16="http://schemas.microsoft.com/office/drawing/2014/main" id="{17BF8C64-DE50-F3BA-938E-C07DE2A9F07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6727502" flipH="1">
            <a:off x="10116254" y="3451473"/>
            <a:ext cx="856340" cy="600844"/>
          </a:xfrm>
          <a:prstGeom prst="rect">
            <a:avLst/>
          </a:prstGeom>
        </p:spPr>
      </p:pic>
    </p:spTree>
    <p:extLst>
      <p:ext uri="{BB962C8B-B14F-4D97-AF65-F5344CB8AC3E}">
        <p14:creationId xmlns:p14="http://schemas.microsoft.com/office/powerpoint/2010/main" val="38740971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asvg="http://schemas.microsoft.com/office/drawing/2016/SVG/main" xmlns:a14="http://schemas.microsoft.com/office/drawing/2010/main" xmlns:a16="http://schemas.microsoft.com/office/drawing/2014/main"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Lecture title</a:t>
            </a:r>
            <a:endParaRPr lang="en-US" dirty="0"/>
          </a:p>
          <a:p>
            <a:endParaRPr lang="en-US" dirty="0" err="1"/>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p159="http://schemas.microsoft.com/office/powerpoint/2015/09/main" xmlns:mc="http://schemas.openxmlformats.org/markup-compatibility/2006" xmlns:p14="http://schemas.microsoft.com/office/powerpoint/2010/main" xmlns:a16="http://schemas.microsoft.com/office/drawing/2014/main" xmlns="" val="1"/>
              </a:ext>
            </a:extLst>
          </p:spPr>
          <p:txBody>
            <a:bodyPr wrap="square" lIns="45719" tIns="45719" rIns="45719" bIns="45719" numCol="1" anchor="ctr">
              <a:spAutoFit/>
            </a:bodyPr>
            <a:lstStyle>
              <a:lvl1pPr algn="ctr">
                <a:defRPr sz="1600" b="1">
                  <a:solidFill>
                    <a:srgbClr val="FEFFFF"/>
                  </a:solidFill>
                </a:defRPr>
              </a:lvl1pPr>
            </a:lstStyle>
            <a:p>
              <a:r>
                <a:rPr lang="lt-LT" dirty="0"/>
                <a:t>Task </a:t>
              </a:r>
              <a:r>
                <a:rPr lang="en-US" dirty="0"/>
                <a:t>5</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6172465" cy="4564967"/>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p159="http://schemas.microsoft.com/office/powerpoint/2015/09/main" xmlns:mc="http://schemas.openxmlformats.org/markup-compatibility/2006" xmlns:p14="http://schemas.microsoft.com/office/powerpoint/2010/main" xmlns:a16="http://schemas.microsoft.com/office/drawing/2014/main" xmlns=""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en-US" sz="1400" dirty="0">
                <a:solidFill>
                  <a:schemeClr val="tx1"/>
                </a:solidFill>
                <a:latin typeface="Courier New"/>
              </a:rPr>
              <a:t>Write the </a:t>
            </a:r>
            <a:r>
              <a:rPr lang="lt-LT" sz="1400" dirty="0">
                <a:solidFill>
                  <a:schemeClr val="tx1"/>
                </a:solidFill>
                <a:latin typeface="Courier New"/>
              </a:rPr>
              <a:t>program so that you see the image on the right-hand side of the screen</a:t>
            </a:r>
            <a:r>
              <a:rPr lang="en-US" sz="1400" dirty="0">
                <a:solidFill>
                  <a:schemeClr val="tx1"/>
                </a:solidFill>
                <a:latin typeface="Courier New"/>
              </a:rPr>
              <a:t>. The </a:t>
            </a:r>
            <a:r>
              <a:rPr lang="en-US" sz="1400" dirty="0" err="1">
                <a:solidFill>
                  <a:schemeClr val="tx1"/>
                </a:solidFill>
                <a:latin typeface="Courier New"/>
              </a:rPr>
              <a:t>quantity should be stored in an integer variable type</a:t>
            </a:r>
            <a:r>
              <a:rPr lang="en-US" sz="1400" dirty="0">
                <a:solidFill>
                  <a:schemeClr val="tx1"/>
                </a:solidFill>
                <a:latin typeface="Courier New"/>
              </a:rPr>
              <a:t>, like </a:t>
            </a:r>
            <a:r>
              <a:rPr lang="en-US" sz="1400" dirty="0" err="1">
                <a:solidFill>
                  <a:schemeClr val="tx1"/>
                </a:solidFill>
                <a:latin typeface="Courier New"/>
              </a:rPr>
              <a:t>variables </a:t>
            </a:r>
            <a:r>
              <a:rPr lang="en-US" sz="1400" dirty="0">
                <a:solidFill>
                  <a:schemeClr val="tx1"/>
                </a:solidFill>
                <a:latin typeface="Courier New"/>
              </a:rPr>
              <a:t>should </a:t>
            </a:r>
            <a:r>
              <a:rPr lang="en-US" sz="1400" dirty="0" err="1">
                <a:solidFill>
                  <a:schemeClr val="tx1"/>
                </a:solidFill>
                <a:latin typeface="Courier New"/>
              </a:rPr>
              <a:t>be character strings</a:t>
            </a:r>
            <a:r>
              <a:rPr lang="en-US" sz="1400" dirty="0">
                <a:solidFill>
                  <a:schemeClr val="tx1"/>
                </a:solidFill>
                <a:latin typeface="Courier New"/>
              </a:rPr>
              <a:t>.</a:t>
            </a:r>
            <a:endParaRPr lang="en-US" sz="1400" dirty="0"/>
          </a:p>
        </p:txBody>
      </p:sp>
      <p:pic>
        <p:nvPicPr>
          <p:cNvPr id="13" name="Picture 12">
            <a:extLst>
              <a:ext uri="{FF2B5EF4-FFF2-40B4-BE49-F238E27FC236}">
                <a16:creationId xmlns:a16="http://schemas.microsoft.com/office/drawing/2014/main" id="{B3A31834-57A7-D28D-3AE4-8B52CCBDFE66}"/>
              </a:ext>
            </a:extLst>
          </p:cNvPr>
          <p:cNvPicPr>
            <a:picLocks noChangeAspect="1"/>
          </p:cNvPicPr>
          <p:nvPr/>
        </p:nvPicPr>
        <p:blipFill>
          <a:blip r:embed="rId3"/>
          <a:stretch>
            <a:fillRect/>
          </a:stretch>
        </p:blipFill>
        <p:spPr>
          <a:xfrm>
            <a:off x="7483960" y="1832383"/>
            <a:ext cx="3057952" cy="11145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334356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m="http://schemas.openxmlformats.org/officeDocument/2006/math" xmlns:a14="http://schemas.microsoft.com/office/drawing/2010/main" xmlns:ma14="http://schemas.microsoft.com/office/mac/drawingml/2011/main" xmlns:a16="http://schemas.microsoft.com/office/drawing/2014/main"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Lecture title</a:t>
            </a:r>
            <a:endParaRPr lang="en-US" dirty="0"/>
          </a:p>
          <a:p>
            <a:endParaRPr lang="en-US" dirty="0" err="1"/>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p159="http://schemas.microsoft.com/office/powerpoint/2015/09/main" xmlns:mc="http://schemas.openxmlformats.org/markup-compatibility/2006" xmlns:p14="http://schemas.microsoft.com/office/powerpoint/2010/main" xmlns:a16="http://schemas.microsoft.com/office/drawing/2014/main" xmlns="" val="1"/>
              </a:ext>
            </a:extLst>
          </p:spPr>
          <p:txBody>
            <a:bodyPr wrap="square" lIns="45719" tIns="45719" rIns="45719" bIns="45719" numCol="1" anchor="ctr">
              <a:spAutoFit/>
            </a:bodyPr>
            <a:lstStyle>
              <a:lvl1pPr algn="ctr">
                <a:defRPr sz="1600" b="1">
                  <a:solidFill>
                    <a:srgbClr val="FEFFFF"/>
                  </a:solidFill>
                </a:defRPr>
              </a:lvl1pPr>
            </a:lstStyle>
            <a:p>
              <a:r>
                <a:rPr lang="lt-LT" dirty="0"/>
                <a:t>Task </a:t>
              </a:r>
              <a:r>
                <a:rPr lang="en-US" dirty="0"/>
                <a:t>6</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6172465" cy="45649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p159="http://schemas.microsoft.com/office/powerpoint/2015/09/main" xmlns:mc="http://schemas.openxmlformats.org/markup-compatibility/2006" xmlns:p14="http://schemas.microsoft.com/office/powerpoint/2010/main" xmlns:a16="http://schemas.microsoft.com/office/drawing/2014/main" xmlns=""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en-US" sz="1400" dirty="0">
                <a:solidFill>
                  <a:schemeClr val="tx1"/>
                </a:solidFill>
                <a:latin typeface="Courier New"/>
              </a:rPr>
              <a:t>Write the </a:t>
            </a:r>
            <a:r>
              <a:rPr lang="lt-LT" sz="1400" dirty="0">
                <a:solidFill>
                  <a:schemeClr val="tx1"/>
                </a:solidFill>
                <a:latin typeface="Courier New"/>
              </a:rPr>
              <a:t>program so that you see the image on the right-hand side of the screen</a:t>
            </a:r>
            <a:r>
              <a:rPr lang="en-US" sz="1400" dirty="0">
                <a:solidFill>
                  <a:schemeClr val="tx1"/>
                </a:solidFill>
                <a:latin typeface="Courier New"/>
              </a:rPr>
              <a:t>. The </a:t>
            </a:r>
            <a:r>
              <a:rPr lang="en-US" sz="1400" dirty="0" err="1">
                <a:solidFill>
                  <a:schemeClr val="tx1"/>
                </a:solidFill>
                <a:latin typeface="Courier New"/>
              </a:rPr>
              <a:t>age should be stored as an integer variable</a:t>
            </a:r>
            <a:r>
              <a:rPr lang="en-US" sz="1400" dirty="0">
                <a:solidFill>
                  <a:schemeClr val="tx1"/>
                </a:solidFill>
                <a:latin typeface="Courier New"/>
              </a:rPr>
              <a:t>, like </a:t>
            </a:r>
            <a:r>
              <a:rPr lang="en-US" sz="1400" dirty="0" err="1">
                <a:solidFill>
                  <a:schemeClr val="tx1"/>
                </a:solidFill>
                <a:latin typeface="Courier New"/>
              </a:rPr>
              <a:t>variables </a:t>
            </a:r>
            <a:r>
              <a:rPr lang="en-US" sz="1400" dirty="0">
                <a:solidFill>
                  <a:schemeClr val="tx1"/>
                </a:solidFill>
                <a:latin typeface="Courier New"/>
              </a:rPr>
              <a:t>should </a:t>
            </a:r>
            <a:r>
              <a:rPr lang="en-US" sz="1400" dirty="0" err="1">
                <a:solidFill>
                  <a:schemeClr val="tx1"/>
                </a:solidFill>
                <a:latin typeface="Courier New"/>
              </a:rPr>
              <a:t>be strings of characters</a:t>
            </a:r>
            <a:r>
              <a:rPr lang="en-US" sz="1400" dirty="0">
                <a:solidFill>
                  <a:schemeClr val="tx1"/>
                </a:solidFill>
                <a:latin typeface="Courier New"/>
              </a:rPr>
              <a:t>.</a:t>
            </a:r>
            <a:endParaRPr lang="en-US" sz="1400" dirty="0"/>
          </a:p>
        </p:txBody>
      </p:sp>
      <p:pic>
        <p:nvPicPr>
          <p:cNvPr id="4" name="Picture 3">
            <a:extLst>
              <a:ext uri="{FF2B5EF4-FFF2-40B4-BE49-F238E27FC236}">
                <a16:creationId xmlns:a16="http://schemas.microsoft.com/office/drawing/2014/main" id="{9348E1AA-0DD4-3413-5128-EAC89C1C2556}"/>
              </a:ext>
            </a:extLst>
          </p:cNvPr>
          <p:cNvPicPr>
            <a:picLocks noChangeAspect="1"/>
          </p:cNvPicPr>
          <p:nvPr/>
        </p:nvPicPr>
        <p:blipFill>
          <a:blip r:embed="rId3"/>
          <a:stretch>
            <a:fillRect/>
          </a:stretch>
        </p:blipFill>
        <p:spPr>
          <a:xfrm>
            <a:off x="7116256" y="2181051"/>
            <a:ext cx="3610479" cy="12479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3224308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ma14="http://schemas.microsoft.com/office/mac/drawingml/2011/main" xmlns:a14="http://schemas.microsoft.com/office/drawing/2010/main" xmlns:m="http://schemas.openxmlformats.org/officeDocument/2006/math" xmlns:a16="http://schemas.microsoft.com/office/drawing/2014/main"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Code hosting - GitHub</a:t>
            </a:r>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.NET</a:t>
            </a:r>
            <a:endParaRPr lang="en-US" sz="1400" dirty="0" err="1"/>
          </a:p>
        </p:txBody>
      </p:sp>
      <p:sp>
        <p:nvSpPr>
          <p:cNvPr id="125" name="Google Shape;125;p3"/>
          <p:cNvSpPr txBox="1">
            <a:spLocks noGrp="1"/>
          </p:cNvSpPr>
          <p:nvPr>
            <p:ph type="body" idx="2"/>
          </p:nvPr>
        </p:nvSpPr>
        <p:spPr>
          <a:xfrm>
            <a:off x="480400" y="2671875"/>
            <a:ext cx="1085910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en-US" sz="1600" kern="1200" spc="-1" dirty="0" err="1">
                <a:solidFill>
                  <a:prstClr val="black"/>
                </a:solidFill>
                <a:ea typeface="+mn-lt"/>
              </a:rPr>
              <a:t>Go </a:t>
            </a:r>
            <a:r>
              <a:rPr lang="lt-LT" sz="1600" kern="1200" spc="-1" dirty="0">
                <a:solidFill>
                  <a:prstClr val="black"/>
                </a:solidFill>
                <a:ea typeface="+mn-lt"/>
              </a:rPr>
              <a:t>to </a:t>
            </a:r>
            <a:r>
              <a:rPr lang="lt-LT" sz="1600" kern="1200" spc="-1" dirty="0">
                <a:solidFill>
                  <a:prstClr val="black"/>
                </a:solidFill>
                <a:ea typeface="+mn-lt"/>
                <a:hlinkClick r:id="rId3"/>
              </a:rPr>
              <a:t>www.google.lt</a:t>
            </a:r>
            <a:endParaRPr lang="lt-LT" sz="1600" kern="1200" spc="-1" dirty="0">
              <a:solidFill>
                <a:prstClr val="black"/>
              </a:solidFill>
              <a:ea typeface="+mn-lt"/>
            </a:endParaRP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Enter GitHub</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Click Sign up</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Follow the messages and register</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Send the teacher the e-mail address you used,</a:t>
            </a:r>
            <a:br>
              <a:rPr lang="lt-LT" sz="1600" kern="1200" spc="-1" dirty="0">
                <a:solidFill>
                  <a:prstClr val="black"/>
                </a:solidFill>
                <a:ea typeface="+mn-lt"/>
              </a:rPr>
            </a:br>
            <a:r>
              <a:rPr lang="lt-LT" sz="1600" kern="1200" spc="-1" dirty="0">
                <a:solidFill>
                  <a:prstClr val="black"/>
                </a:solidFill>
                <a:ea typeface="+mn-lt"/>
              </a:rPr>
              <a:t>so they can invite you to access the repository</a:t>
            </a:r>
          </a:p>
          <a:p>
            <a:pPr marL="0" indent="0">
              <a:lnSpc>
                <a:spcPct val="150000"/>
              </a:lnSpc>
              <a:spcBef>
                <a:spcPts val="0"/>
              </a:spcBef>
              <a:buSzPts val="1100"/>
            </a:pPr>
            <a:endParaRPr lang="lt-LT" sz="1400" dirty="0">
              <a:solidFill>
                <a:schemeClr val="tx1"/>
              </a:solidFill>
            </a:endParaRPr>
          </a:p>
        </p:txBody>
      </p:sp>
      <p:pic>
        <p:nvPicPr>
          <p:cNvPr id="5" name="Picture 4">
            <a:extLst>
              <a:ext uri="{FF2B5EF4-FFF2-40B4-BE49-F238E27FC236}">
                <a16:creationId xmlns:a16="http://schemas.microsoft.com/office/drawing/2014/main" id="{E673052E-3986-7B10-E1EA-58E1E182CF71}"/>
              </a:ext>
            </a:extLst>
          </p:cNvPr>
          <p:cNvPicPr>
            <a:picLocks noChangeAspect="1"/>
          </p:cNvPicPr>
          <p:nvPr/>
        </p:nvPicPr>
        <p:blipFill>
          <a:blip r:embed="rId4"/>
          <a:stretch>
            <a:fillRect/>
          </a:stretch>
        </p:blipFill>
        <p:spPr>
          <a:xfrm>
            <a:off x="5477652" y="2441448"/>
            <a:ext cx="5861848" cy="211041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6729083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a16="http://schemas.microsoft.com/office/drawing/2014/main"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Agreements</a:t>
            </a:r>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.NET</a:t>
            </a:r>
            <a:endParaRPr lang="en-US" sz="1400" dirty="0" err="1"/>
          </a:p>
        </p:txBody>
      </p:sp>
      <p:sp>
        <p:nvSpPr>
          <p:cNvPr id="125" name="Google Shape;125;p3"/>
          <p:cNvSpPr txBox="1">
            <a:spLocks noGrp="1"/>
          </p:cNvSpPr>
          <p:nvPr>
            <p:ph type="body" idx="2"/>
          </p:nvPr>
        </p:nvSpPr>
        <p:spPr>
          <a:xfrm>
            <a:off x="480400" y="2671875"/>
            <a:ext cx="592040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Attendance marking will take place after 20min</a:t>
            </a:r>
            <a:br>
              <a:rPr lang="lt-LT" sz="1600" kern="1200" spc="-1" dirty="0">
                <a:solidFill>
                  <a:prstClr val="black"/>
                </a:solidFill>
                <a:ea typeface="+mn-lt"/>
              </a:rPr>
            </a:br>
            <a:r>
              <a:rPr lang="lt-LT" sz="1600" kern="1200" spc="-1" dirty="0">
                <a:solidFill>
                  <a:prstClr val="black"/>
                </a:solidFill>
                <a:ea typeface="+mn-lt"/>
              </a:rPr>
              <a:t>from the start of the lesson</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We will take breaks with exceptions every 50min after 10min</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If you have questions, don't be afraid to raise them and if necessary </a:t>
            </a:r>
            <a:br>
              <a:rPr lang="lt-LT" sz="1600" kern="1200" spc="-1" dirty="0">
                <a:solidFill>
                  <a:prstClr val="black"/>
                </a:solidFill>
                <a:ea typeface="+mn-lt"/>
              </a:rPr>
            </a:br>
            <a:r>
              <a:rPr lang="lt-LT" sz="1600" kern="1200" spc="-1" dirty="0">
                <a:solidFill>
                  <a:prstClr val="black"/>
                </a:solidFill>
                <a:ea typeface="+mn-lt"/>
              </a:rPr>
              <a:t>interrupt - discussion will help to ensure concentration</a:t>
            </a:r>
            <a:br>
              <a:rPr lang="lt-LT" sz="1600" kern="1200" spc="-1" dirty="0">
                <a:solidFill>
                  <a:prstClr val="black"/>
                </a:solidFill>
                <a:ea typeface="+mn-lt"/>
              </a:rPr>
            </a:br>
            <a:r>
              <a:rPr lang="lt-LT" sz="1600" kern="1200" spc="-1" dirty="0">
                <a:solidFill>
                  <a:prstClr val="black"/>
                </a:solidFill>
                <a:ea typeface="+mn-lt"/>
              </a:rPr>
              <a:t>and not straying from the "path"</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Turn on the cameras whenever conditions allow</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Programming terms will be mentioned in English</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We will write the variables in the code in English</a:t>
            </a:r>
          </a:p>
        </p:txBody>
      </p:sp>
      <p:pic>
        <p:nvPicPr>
          <p:cNvPr id="3" name="Picture 2" descr="Business handshake">
            <a:extLst>
              <a:ext uri="{FF2B5EF4-FFF2-40B4-BE49-F238E27FC236}">
                <a16:creationId xmlns:a16="http://schemas.microsoft.com/office/drawing/2014/main" id="{6144BCF2-1D12-0203-D076-E0898E295F8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62102" y="2414016"/>
            <a:ext cx="5356568" cy="357017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115956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a14="http://schemas.microsoft.com/office/drawing/2010/main" xmlns:a16="http://schemas.microsoft.com/office/drawing/2014/main"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marL="0" indent="0">
              <a:spcBef>
                <a:spcPts val="0"/>
              </a:spcBef>
            </a:pPr>
            <a:r>
              <a:rPr lang="lt-LT" sz="1200" dirty="0"/>
              <a:t>.NET</a:t>
            </a:r>
            <a:endParaRPr lang="en-US" sz="1200" dirty="0" err="1"/>
          </a:p>
        </p:txBody>
      </p:sp>
      <p:sp>
        <p:nvSpPr>
          <p:cNvPr id="330" name="CustomShape 2"/>
          <p:cNvSpPr/>
          <p:nvPr/>
        </p:nvSpPr>
        <p:spPr>
          <a:xfrm>
            <a:off x="1160352" y="2675160"/>
            <a:ext cx="3750120" cy="2850624"/>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marL="0" marR="0" lvl="0" indent="0" algn="l" defTabSz="914400" rtl="0" eaLnBrk="1" fontAlgn="auto" latinLnBrk="0" hangingPunct="1">
              <a:lnSpc>
                <a:spcPct val="90000"/>
              </a:lnSpc>
              <a:spcBef>
                <a:spcPts val="1001"/>
              </a:spcBef>
              <a:spcAft>
                <a:spcPts val="0"/>
              </a:spcAft>
              <a:buClrTx/>
              <a:buSzTx/>
              <a:buFontTx/>
              <a:buNone/>
              <a:tabLst/>
              <a:defRPr/>
            </a:pPr>
            <a:r>
              <a:rPr kumimoji="0" lang="lt-LT" sz="1600" i="0" u="none" strike="noStrike" kern="1200" cap="none" spc="-1" normalizeH="0" baseline="0" noProof="0" dirty="0">
                <a:ln>
                  <a:noFill/>
                </a:ln>
                <a:solidFill>
                  <a:srgbClr val="000000"/>
                </a:solidFill>
                <a:effectLst/>
                <a:uLnTx/>
                <a:uFillTx/>
                <a:latin typeface="Arial"/>
                <a:hlinkClick r:id="rId2"/>
              </a:rPr>
              <a:t>www.google.lt</a:t>
            </a:r>
            <a:endParaRPr kumimoji="0" lang="lt-LT" sz="1600" i="0" u="none" strike="noStrike" kern="1200" cap="none" spc="-1" normalizeH="0" baseline="0" noProof="0" dirty="0">
              <a:ln>
                <a:noFill/>
              </a:ln>
              <a:solidFill>
                <a:srgbClr val="000000"/>
              </a:solidFill>
              <a:effectLst/>
              <a:uLnTx/>
              <a:uFillTx/>
              <a:latin typeface="Arial"/>
            </a:endParaRPr>
          </a:p>
          <a:p>
            <a:pPr marL="0" marR="0" lvl="0" indent="0" algn="l" defTabSz="914400" rtl="0" eaLnBrk="1" fontAlgn="auto" latinLnBrk="0" hangingPunct="1">
              <a:lnSpc>
                <a:spcPct val="90000"/>
              </a:lnSpc>
              <a:spcBef>
                <a:spcPts val="1001"/>
              </a:spcBef>
              <a:spcAft>
                <a:spcPts val="0"/>
              </a:spcAft>
              <a:buClrTx/>
              <a:buSzTx/>
              <a:buFontTx/>
              <a:buNone/>
              <a:tabLst/>
              <a:defRPr/>
            </a:pPr>
            <a:r>
              <a:rPr kumimoji="0" lang="lt-LT" sz="1600" i="0" u="none" strike="noStrike" kern="1200" cap="none" spc="-1" normalizeH="0" baseline="0" noProof="0" dirty="0">
                <a:ln>
                  <a:noFill/>
                </a:ln>
                <a:solidFill>
                  <a:prstClr val="black"/>
                </a:solidFill>
                <a:effectLst/>
                <a:uLnTx/>
                <a:uFillTx/>
                <a:latin typeface="Arial"/>
                <a:hlinkClick r:id="rId3"/>
              </a:rPr>
              <a:t>https://github.com </a:t>
            </a:r>
          </a:p>
          <a:p>
            <a:pPr marL="0" marR="0" lvl="0" indent="0" algn="l" defTabSz="914400" rtl="0" eaLnBrk="1" fontAlgn="auto" latinLnBrk="0" hangingPunct="1">
              <a:lnSpc>
                <a:spcPct val="90000"/>
              </a:lnSpc>
              <a:spcBef>
                <a:spcPts val="1001"/>
              </a:spcBef>
              <a:spcAft>
                <a:spcPts val="0"/>
              </a:spcAft>
              <a:buClrTx/>
              <a:buSzTx/>
              <a:buFontTx/>
              <a:buNone/>
              <a:tabLst/>
              <a:defRPr/>
            </a:pPr>
            <a:r>
              <a:rPr kumimoji="0" lang="lt-LT" sz="1600" i="0" u="none" strike="noStrike" kern="1200" cap="none" spc="-1" normalizeH="0" baseline="0" noProof="0" dirty="0">
                <a:ln>
                  <a:noFill/>
                </a:ln>
                <a:solidFill>
                  <a:prstClr val="black"/>
                </a:solidFill>
                <a:effectLst/>
                <a:uLnTx/>
                <a:uFillTx/>
                <a:latin typeface="Arial"/>
                <a:hlinkClick r:id="rId4"/>
              </a:rPr>
              <a:t>https://git-scm.com/downloads</a:t>
            </a:r>
            <a:endParaRPr kumimoji="0" lang="lt-LT" sz="1600" i="0" u="none" strike="noStrike" kern="1200" cap="none" spc="-1" normalizeH="0" baseline="0" noProof="0" dirty="0">
              <a:ln>
                <a:noFill/>
              </a:ln>
              <a:solidFill>
                <a:prstClr val="black"/>
              </a:solidFill>
              <a:effectLst/>
              <a:uLnTx/>
              <a:uFillTx/>
              <a:latin typeface="Arial"/>
            </a:endParaRPr>
          </a:p>
          <a:p>
            <a:pPr marL="0" marR="0" lvl="0" indent="0" algn="l" defTabSz="914400" rtl="0" eaLnBrk="1" fontAlgn="auto" latinLnBrk="0" hangingPunct="1">
              <a:lnSpc>
                <a:spcPct val="90000"/>
              </a:lnSpc>
              <a:spcBef>
                <a:spcPts val="1001"/>
              </a:spcBef>
              <a:spcAft>
                <a:spcPts val="0"/>
              </a:spcAft>
              <a:buClrTx/>
              <a:buSzTx/>
              <a:buFontTx/>
              <a:buNone/>
              <a:tabLst/>
              <a:defRPr/>
            </a:pPr>
            <a:r>
              <a:rPr kumimoji="0" lang="lt-LT" sz="1600" i="0" u="none" strike="noStrike" kern="1200" cap="none" spc="-1" normalizeH="0" baseline="0" noProof="0" dirty="0">
                <a:ln>
                  <a:noFill/>
                </a:ln>
                <a:solidFill>
                  <a:prstClr val="black"/>
                </a:solidFill>
                <a:effectLst/>
                <a:uLnTx/>
                <a:uFillTx/>
                <a:latin typeface="Arial"/>
                <a:hlinkClick r:id="rId5"/>
              </a:rPr>
              <a:t>https://learn.microsoft.com/en-us/dotnet/csharp/</a:t>
            </a:r>
            <a:endParaRPr lang="en-US" sz="1600" kern="1200" spc="-1" dirty="0">
              <a:solidFill>
                <a:prstClr val="black"/>
              </a:solidFill>
              <a:latin typeface="Arial"/>
            </a:endParaRPr>
          </a:p>
          <a:p>
            <a:pPr marL="0" marR="0" lvl="0" indent="0" algn="l" defTabSz="914400" rtl="0" eaLnBrk="1" fontAlgn="auto" latinLnBrk="0" hangingPunct="1">
              <a:lnSpc>
                <a:spcPct val="90000"/>
              </a:lnSpc>
              <a:spcBef>
                <a:spcPts val="1001"/>
              </a:spcBef>
              <a:spcAft>
                <a:spcPts val="0"/>
              </a:spcAft>
              <a:buClrTx/>
              <a:buSzTx/>
              <a:buFontTx/>
              <a:buNone/>
              <a:tabLst/>
              <a:defRPr/>
            </a:pPr>
            <a:r>
              <a:rPr kumimoji="0" lang="lt-LT" sz="1600" i="0" u="none" strike="noStrike" kern="1200" cap="none" spc="-1" normalizeH="0" baseline="0" noProof="0" dirty="0">
                <a:ln>
                  <a:noFill/>
                </a:ln>
                <a:solidFill>
                  <a:prstClr val="black"/>
                </a:solidFill>
                <a:effectLst/>
                <a:uLnTx/>
                <a:uFillTx/>
                <a:latin typeface="Arial"/>
                <a:hlinkClick r:id="rId6"/>
              </a:rPr>
              <a:t>https://visualstudio.microsoft.com/downloads/</a:t>
            </a:r>
            <a:endParaRPr kumimoji="0" lang="en-US" sz="1600" i="0" u="none" strike="noStrike" kern="1200" cap="none" spc="-1" normalizeH="0" baseline="0" noProof="0" dirty="0">
              <a:ln>
                <a:noFill/>
              </a:ln>
              <a:solidFill>
                <a:prstClr val="black"/>
              </a:solidFill>
              <a:effectLst/>
              <a:uLnTx/>
              <a:uFillTx/>
              <a:latin typeface="Arial"/>
            </a:endParaRPr>
          </a:p>
          <a:p>
            <a:pPr marL="0" marR="0" lvl="0" indent="0" algn="l" defTabSz="914400" rtl="0" eaLnBrk="1" fontAlgn="auto" latinLnBrk="0" hangingPunct="1">
              <a:lnSpc>
                <a:spcPct val="90000"/>
              </a:lnSpc>
              <a:spcBef>
                <a:spcPts val="1001"/>
              </a:spcBef>
              <a:spcAft>
                <a:spcPts val="0"/>
              </a:spcAft>
              <a:buClrTx/>
              <a:buSzTx/>
              <a:buFontTx/>
              <a:buNone/>
              <a:tabLst/>
              <a:defRPr/>
            </a:pPr>
            <a:endParaRPr kumimoji="0" lang="lt-LT" sz="1600" i="0" u="none" strike="noStrike" kern="1200" cap="none" spc="-1" normalizeH="0" baseline="0" noProof="0" dirty="0">
              <a:ln>
                <a:noFill/>
              </a:ln>
              <a:solidFill>
                <a:prstClr val="black"/>
              </a:solidFill>
              <a:effectLst/>
              <a:uLnTx/>
              <a:uFillTx/>
              <a:latin typeface="Arial"/>
            </a:endParaRPr>
          </a:p>
        </p:txBody>
      </p:sp>
      <p:sp>
        <p:nvSpPr>
          <p:cNvPr id="331" name="CustomShape 3"/>
          <p:cNvSpPr/>
          <p:nvPr/>
        </p:nvSpPr>
        <p:spPr>
          <a:xfrm>
            <a:off x="3281760" y="2171520"/>
            <a:ext cx="3750120" cy="50364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marL="0" marR="0" lvl="0" indent="0" algn="l" defTabSz="914400" rtl="0" eaLnBrk="1" fontAlgn="auto" latinLnBrk="0" hangingPunct="1">
              <a:lnSpc>
                <a:spcPct val="90000"/>
              </a:lnSpc>
              <a:spcBef>
                <a:spcPts val="1001"/>
              </a:spcBef>
              <a:spcAft>
                <a:spcPts val="0"/>
              </a:spcAft>
              <a:buClrTx/>
              <a:buSzTx/>
              <a:buFontTx/>
              <a:buNone/>
              <a:tabLst/>
              <a:defRPr/>
            </a:pPr>
            <a:endParaRPr kumimoji="0" lang="lt-LT" sz="1600" b="0" i="0" u="none" strike="noStrike" kern="1200" cap="none" spc="-1" normalizeH="0" baseline="0" noProof="0" dirty="0">
              <a:ln>
                <a:noFill/>
              </a:ln>
              <a:solidFill>
                <a:prstClr val="black"/>
              </a:solidFill>
              <a:effectLst/>
              <a:uLnTx/>
              <a:uFillTx/>
              <a:latin typeface="Arial"/>
            </a:endParaRPr>
          </a:p>
        </p:txBody>
      </p:sp>
      <p:sp>
        <p:nvSpPr>
          <p:cNvPr id="332" name="CustomShape 4"/>
          <p:cNvSpPr/>
          <p:nvPr/>
        </p:nvSpPr>
        <p:spPr>
          <a:xfrm>
            <a:off x="343080" y="913680"/>
            <a:ext cx="2342880" cy="13644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b">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3000" b="1" i="0" u="none" strike="noStrike" kern="1200" cap="none" spc="-1" normalizeH="0" baseline="0" noProof="0" dirty="0" err="1">
                <a:ln>
                  <a:noFill/>
                </a:ln>
                <a:solidFill>
                  <a:srgbClr val="000000"/>
                </a:solidFill>
                <a:effectLst/>
                <a:uLnTx/>
                <a:uFillTx/>
                <a:latin typeface="Arial"/>
                <a:ea typeface="Arial"/>
              </a:rPr>
              <a:t>References</a:t>
            </a:r>
            <a:endParaRPr kumimoji="0" lang="lt-LT" sz="3000" b="0" i="0" u="none" strike="noStrike" kern="1200" cap="none" spc="-1" normalizeH="0" baseline="0" noProof="0" dirty="0">
              <a:ln>
                <a:noFill/>
              </a:ln>
              <a:solidFill>
                <a:prstClr val="black"/>
              </a:solidFill>
              <a:effectLst/>
              <a:uLnTx/>
              <a:uFillTx/>
              <a:latin typeface="Arial"/>
            </a:endParaRPr>
          </a:p>
        </p:txBody>
      </p:sp>
      <p:pic>
        <p:nvPicPr>
          <p:cNvPr id="3" name="Graphic 2" descr="Connected with solid fill">
            <a:extLst>
              <a:ext uri="{FF2B5EF4-FFF2-40B4-BE49-F238E27FC236}">
                <a16:creationId xmlns:a16="http://schemas.microsoft.com/office/drawing/2014/main" id="{E70F5D4F-877C-0AC0-5363-E58AB0771E8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506272" y="1954800"/>
            <a:ext cx="2342880" cy="2342880"/>
          </a:xfrm>
          <a:prstGeom prst="rect">
            <a:avLst/>
          </a:prstGeom>
        </p:spPr>
      </p:pic>
      <p:pic>
        <p:nvPicPr>
          <p:cNvPr id="5" name="Graphic 4" descr="Connected with solid fill">
            <a:extLst>
              <a:ext uri="{FF2B5EF4-FFF2-40B4-BE49-F238E27FC236}">
                <a16:creationId xmlns:a16="http://schemas.microsoft.com/office/drawing/2014/main" id="{A634F042-ED2E-5D91-D0BE-DA3598E8952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6200000">
            <a:off x="6240240" y="3588840"/>
            <a:ext cx="2342880" cy="2342880"/>
          </a:xfrm>
          <a:prstGeom prst="rect">
            <a:avLst/>
          </a:prstGeom>
        </p:spPr>
      </p:pic>
      <p:pic>
        <p:nvPicPr>
          <p:cNvPr id="6" name="Graphic 5" descr="Connected with solid fill">
            <a:extLst>
              <a:ext uri="{FF2B5EF4-FFF2-40B4-BE49-F238E27FC236}">
                <a16:creationId xmlns:a16="http://schemas.microsoft.com/office/drawing/2014/main" id="{D91BC6C1-5205-4965-5C12-907B6564390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5400000">
            <a:off x="7613424" y="1366560"/>
            <a:ext cx="2342880" cy="2342880"/>
          </a:xfrm>
          <a:prstGeom prst="rect">
            <a:avLst/>
          </a:prstGeom>
        </p:spPr>
      </p:pic>
      <p:pic>
        <p:nvPicPr>
          <p:cNvPr id="7" name="Graphic 6" descr="Connected with solid fill">
            <a:extLst>
              <a:ext uri="{FF2B5EF4-FFF2-40B4-BE49-F238E27FC236}">
                <a16:creationId xmlns:a16="http://schemas.microsoft.com/office/drawing/2014/main" id="{DF77B877-1A4B-4E31-8F42-AD928689D28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583120" y="3269161"/>
            <a:ext cx="2342880" cy="23428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asvg="http://schemas.microsoft.com/office/drawing/2016/SVG/main" xmlns:a14="http://schemas.microsoft.com/office/drawing/2010/main" xmlns:a16="http://schemas.microsoft.com/office/drawing/2014/main"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Lesson structure</a:t>
            </a:r>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.NET</a:t>
            </a:r>
            <a:endParaRPr lang="en-US" sz="1400" dirty="0" err="1"/>
          </a:p>
        </p:txBody>
      </p:sp>
      <p:sp>
        <p:nvSpPr>
          <p:cNvPr id="125" name="Google Shape;125;p3"/>
          <p:cNvSpPr txBox="1">
            <a:spLocks noGrp="1"/>
          </p:cNvSpPr>
          <p:nvPr>
            <p:ph type="body" idx="2"/>
          </p:nvPr>
        </p:nvSpPr>
        <p:spPr>
          <a:xfrm>
            <a:off x="480400" y="2671875"/>
            <a:ext cx="592040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Repeating the uncertainties of the previous topic</a:t>
            </a:r>
          </a:p>
          <a:p>
            <a:pPr marL="285750" indent="-285750">
              <a:lnSpc>
                <a:spcPct val="90000"/>
              </a:lnSpc>
              <a:spcBef>
                <a:spcPts val="1001"/>
              </a:spcBef>
              <a:buClrTx/>
              <a:buSzTx/>
              <a:buFont typeface="Arial" panose="020B0604020202020204" pitchFamily="34" charset="0"/>
              <a:buChar char="•"/>
            </a:pPr>
            <a:r>
              <a:rPr lang="en-US" sz="1600" kern="1200" spc="-1" dirty="0">
                <a:solidFill>
                  <a:prstClr val="black"/>
                </a:solidFill>
                <a:ea typeface="+mn-lt"/>
              </a:rPr>
              <a:t>1x-2x</a:t>
            </a:r>
            <a:endParaRPr lang="lt-LT" sz="1600" kern="1200" spc="-1" dirty="0">
              <a:solidFill>
                <a:prstClr val="black"/>
              </a:solidFill>
              <a:ea typeface="+mn-lt"/>
            </a:endParaRPr>
          </a:p>
          <a:p>
            <a:pPr marL="742950" lvl="1" indent="-285750">
              <a:spcBef>
                <a:spcPts val="1001"/>
              </a:spcBef>
              <a:buClrTx/>
              <a:buSzTx/>
              <a:buFont typeface="Arial" panose="020B0604020202020204" pitchFamily="34" charset="0"/>
              <a:buChar char="•"/>
            </a:pPr>
            <a:r>
              <a:rPr lang="lt-LT" sz="1600" kern="1200" spc="-1" dirty="0">
                <a:solidFill>
                  <a:prstClr val="black"/>
                </a:solidFill>
                <a:ea typeface="+mn-lt"/>
              </a:rPr>
              <a:t>Theory</a:t>
            </a:r>
          </a:p>
          <a:p>
            <a:pPr marL="742950" lvl="1" indent="-285750">
              <a:spcBef>
                <a:spcPts val="1001"/>
              </a:spcBef>
              <a:buClrTx/>
              <a:buSzTx/>
              <a:buFont typeface="Arial" panose="020B0604020202020204" pitchFamily="34" charset="0"/>
              <a:buChar char="•"/>
            </a:pPr>
            <a:r>
              <a:rPr lang="lt-LT" sz="1600" kern="1200" spc="-1" dirty="0">
                <a:solidFill>
                  <a:prstClr val="black"/>
                </a:solidFill>
                <a:ea typeface="+mn-lt"/>
              </a:rPr>
              <a:t>Practice</a:t>
            </a:r>
          </a:p>
          <a:p>
            <a:pPr marL="742950" lvl="1" indent="-285750">
              <a:spcBef>
                <a:spcPts val="1001"/>
              </a:spcBef>
              <a:buClrTx/>
              <a:buSzTx/>
              <a:buFont typeface="Arial" panose="020B0604020202020204" pitchFamily="34" charset="0"/>
              <a:buChar char="•"/>
            </a:pPr>
            <a:r>
              <a:rPr lang="lt-LT" sz="1600" kern="1200" spc="-1" dirty="0">
                <a:solidFill>
                  <a:prstClr val="black"/>
                </a:solidFill>
                <a:ea typeface="+mn-lt"/>
              </a:rPr>
              <a:t>Practice presentations</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Summary</a:t>
            </a:r>
          </a:p>
        </p:txBody>
      </p:sp>
      <p:pic>
        <p:nvPicPr>
          <p:cNvPr id="3" name="Picture 2" descr="Business handshake">
            <a:extLst>
              <a:ext uri="{FF2B5EF4-FFF2-40B4-BE49-F238E27FC236}">
                <a16:creationId xmlns:a16="http://schemas.microsoft.com/office/drawing/2014/main" id="{6144BCF2-1D12-0203-D076-E0898E295F8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62102" y="2414016"/>
            <a:ext cx="5356568" cy="357017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424748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a14="http://schemas.microsoft.com/office/drawing/2010/main" xmlns:a16="http://schemas.microsoft.com/office/drawing/2014/main"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Course start tools</a:t>
            </a:r>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.NET</a:t>
            </a:r>
            <a:endParaRPr lang="en-US" sz="1400" dirty="0" err="1"/>
          </a:p>
        </p:txBody>
      </p:sp>
      <p:sp>
        <p:nvSpPr>
          <p:cNvPr id="125" name="Google Shape;125;p3"/>
          <p:cNvSpPr txBox="1">
            <a:spLocks noGrp="1"/>
          </p:cNvSpPr>
          <p:nvPr>
            <p:ph type="body" idx="2"/>
          </p:nvPr>
        </p:nvSpPr>
        <p:spPr>
          <a:xfrm>
            <a:off x="480400" y="2671875"/>
            <a:ext cx="592040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Visual Studio Community</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Git</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GitBash</a:t>
            </a:r>
          </a:p>
        </p:txBody>
      </p:sp>
      <p:pic>
        <p:nvPicPr>
          <p:cNvPr id="4" name="Graphic 3" descr="Scissors, pen and a highlighter">
            <a:extLst>
              <a:ext uri="{FF2B5EF4-FFF2-40B4-BE49-F238E27FC236}">
                <a16:creationId xmlns:a16="http://schemas.microsoft.com/office/drawing/2014/main" id="{1532AE51-1EFE-5379-11B0-5CEF3BD078C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97680" y="687524"/>
            <a:ext cx="6007608" cy="6007608"/>
          </a:xfrm>
          <a:prstGeom prst="rect">
            <a:avLst/>
          </a:prstGeom>
        </p:spPr>
      </p:pic>
    </p:spTree>
    <p:extLst>
      <p:ext uri="{BB962C8B-B14F-4D97-AF65-F5344CB8AC3E}">
        <p14:creationId xmlns:p14="http://schemas.microsoft.com/office/powerpoint/2010/main" val="18203943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asvg="http://schemas.microsoft.com/office/drawing/2016/SVG/main" xmlns:a14="http://schemas.microsoft.com/office/drawing/2010/main" xmlns:a16="http://schemas.microsoft.com/office/drawing/2014/main"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pPr marL="0" indent="0">
              <a:spcBef>
                <a:spcPts val="0"/>
              </a:spcBef>
            </a:pPr>
            <a:r>
              <a:rPr lang="lt-LT" sz="1200" dirty="0"/>
              <a:t>.NET</a:t>
            </a:r>
            <a:endParaRPr lang="en-US" dirty="0" err="1"/>
          </a:p>
        </p:txBody>
      </p:sp>
      <p:sp>
        <p:nvSpPr>
          <p:cNvPr id="219" name="Title 11"/>
          <p:cNvSpPr txBox="1">
            <a:spLocks noGrp="1"/>
          </p:cNvSpPr>
          <p:nvPr>
            <p:ph type="title"/>
          </p:nvPr>
        </p:nvSpPr>
        <p:spPr>
          <a:xfrm>
            <a:off x="480391" y="1371705"/>
            <a:ext cx="5153927" cy="1365253"/>
          </a:xfrm>
          <a:prstGeom prst="rect">
            <a:avLst/>
          </a:prstGeom>
        </p:spPr>
        <p:txBody>
          <a:bodyPr/>
          <a:lstStyle/>
          <a:p>
            <a:r>
              <a:rPr lang="lt-LT" dirty="0"/>
              <a:t>Today you will learn</a:t>
            </a:r>
            <a:endParaRPr dirty="0"/>
          </a:p>
        </p:txBody>
      </p:sp>
      <p:sp>
        <p:nvSpPr>
          <p:cNvPr id="220" name="Text Placeholder 3"/>
          <p:cNvSpPr>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p159="http://schemas.microsoft.com/office/powerpoint/2015/09/main" xmlns:mc="http://schemas.openxmlformats.org/markup-compatibility/2006" xmlns:p14="http://schemas.microsoft.com/office/powerpoint/2010/main" xmlns:a16="http://schemas.microsoft.com/office/drawing/2014/main" xmlns="" val="1"/>
            </a:ext>
          </a:extLst>
        </p:spPr>
        <p:txBody>
          <a:bodyPr lIns="45719" tIns="45720" rIns="45719" bIns="45720" anchor="t">
            <a:normAutofit/>
          </a:bodyPr>
          <a:lstStyle/>
          <a:p>
            <a:r>
              <a:rPr lang="en-US" dirty="0" err="1"/>
              <a:t>Preparing </a:t>
            </a:r>
            <a:r>
              <a:rPr lang="en-US" dirty="0"/>
              <a:t>Visual Studio</a:t>
            </a:r>
          </a:p>
          <a:p>
            <a:endParaRPr lang="en-US" dirty="0"/>
          </a:p>
        </p:txBody>
      </p:sp>
      <p:sp>
        <p:nvSpPr>
          <p:cNvPr id="221" name="Text Placeholder 4"/>
          <p:cNvSpPr>
            <a:spLocks noGrp="1"/>
          </p:cNvSpPr>
          <p:nvPr>
            <p:ph type="body" idx="2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p159="http://schemas.microsoft.com/office/powerpoint/2015/09/main" xmlns:mc="http://schemas.openxmlformats.org/markup-compatibility/2006" xmlns:p14="http://schemas.microsoft.com/office/powerpoint/2010/main" xmlns:a16="http://schemas.microsoft.com/office/drawing/2014/main" xmlns="" val="1"/>
            </a:ext>
          </a:extLst>
        </p:spPr>
        <p:txBody>
          <a:bodyPr lIns="45719" tIns="45720" rIns="45719" bIns="45720" anchor="t">
            <a:normAutofit/>
          </a:bodyPr>
          <a:lstStyle/>
          <a:p>
            <a:r>
              <a:rPr lang="en-US" dirty="0"/>
              <a:t>NET </a:t>
            </a:r>
            <a:r>
              <a:rPr lang="en-US" dirty="0" err="1"/>
              <a:t>framework overview</a:t>
            </a:r>
            <a:endParaRPr lang="en-US" dirty="0"/>
          </a:p>
          <a:p>
            <a:endParaRPr lang="en-US" dirty="0"/>
          </a:p>
        </p:txBody>
      </p:sp>
      <p:sp>
        <p:nvSpPr>
          <p:cNvPr id="223" name="Text Placeholder 6"/>
          <p:cNvSpPr>
            <a:spLocks noGrp="1"/>
          </p:cNvSpPr>
          <p:nvPr>
            <p:ph type="body" idx="24"/>
          </p:nvPr>
        </p:nvSpPr>
        <p:spPr>
          <a:xfrm>
            <a:off x="7476709" y="4336409"/>
            <a:ext cx="4235731" cy="9017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p159="http://schemas.microsoft.com/office/powerpoint/2015/09/main" xmlns:mc="http://schemas.openxmlformats.org/markup-compatibility/2006" xmlns:p14="http://schemas.microsoft.com/office/powerpoint/2010/main" xmlns:a16="http://schemas.microsoft.com/office/drawing/2014/main" xmlns="" val="1"/>
            </a:ext>
          </a:extLst>
        </p:spPr>
        <p:txBody>
          <a:bodyPr/>
          <a:lstStyle/>
          <a:p>
            <a:r>
              <a:rPr lang="lt-LT" dirty="0"/>
              <a:t>Working on a C# </a:t>
            </a:r>
            <a:r>
              <a:rPr lang="en-US" dirty="0" err="1"/>
              <a:t>project</a:t>
            </a:r>
            <a:endParaRPr lang="lt-LT" dirty="0"/>
          </a:p>
          <a:p>
            <a:endParaRPr dirty="0"/>
          </a:p>
        </p:txBody>
      </p:sp>
      <p:sp>
        <p:nvSpPr>
          <p:cNvPr id="224" name="Text Placeholder 7"/>
          <p:cNvSpPr>
            <a:spLocks noGrp="1"/>
          </p:cNvSpPr>
          <p:nvPr>
            <p:ph type="body" idx="25"/>
          </p:nvPr>
        </p:nvSpPr>
        <p:spPr>
          <a:xfrm>
            <a:off x="7476709" y="5479410"/>
            <a:ext cx="4235731" cy="9017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p159="http://schemas.microsoft.com/office/powerpoint/2015/09/main" xmlns:mc="http://schemas.openxmlformats.org/markup-compatibility/2006" xmlns:p14="http://schemas.microsoft.com/office/powerpoint/2010/main" xmlns:a16="http://schemas.microsoft.com/office/drawing/2014/main" xmlns="" val="1"/>
            </a:ext>
          </a:extLst>
        </p:spPr>
        <p:txBody>
          <a:bodyPr/>
          <a:lstStyle/>
          <a:p>
            <a:r>
              <a:rPr lang="en-US" dirty="0" err="1"/>
              <a:t>Downloading the </a:t>
            </a:r>
            <a:r>
              <a:rPr lang="lt-LT" dirty="0"/>
              <a:t>code - GitHub</a:t>
            </a:r>
          </a:p>
          <a:p>
            <a:endParaRPr lang="lt-LT" dirty="0"/>
          </a:p>
        </p:txBody>
      </p:sp>
      <p:grpSp>
        <p:nvGrpSpPr>
          <p:cNvPr id="228" name="Oval 12"/>
          <p:cNvGrpSpPr/>
          <p:nvPr/>
        </p:nvGrpSpPr>
        <p:grpSpPr>
          <a:xfrm>
            <a:off x="480390" y="3193409"/>
            <a:ext cx="731477" cy="731477"/>
            <a:chOff x="0" y="0"/>
            <a:chExt cx="731475" cy="731475"/>
          </a:xfrm>
        </p:grpSpPr>
        <p:sp>
          <p:nvSpPr>
            <p:cNvPr id="226" name="Circle"/>
            <p:cNvSpPr/>
            <p:nvPr/>
          </p:nvSpPr>
          <p:spPr>
            <a:xfrm>
              <a:off x="0" y="0"/>
              <a:ext cx="731476" cy="731476"/>
            </a:xfrm>
            <a:prstGeom prst="ellipse">
              <a:avLst/>
            </a:prstGeom>
            <a:solidFill>
              <a:srgbClr val="191919"/>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227" name="01"/>
            <p:cNvSpPr txBox="1"/>
            <p:nvPr/>
          </p:nvSpPr>
          <p:spPr>
            <a:xfrm>
              <a:off x="152842" y="178122"/>
              <a:ext cx="425792" cy="37523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p159="http://schemas.microsoft.com/office/powerpoint/2015/09/main" xmlns:mc="http://schemas.openxmlformats.org/markup-compatibility/2006" xmlns:p14="http://schemas.microsoft.com/office/powerpoint/2010/main" xmlns:a16="http://schemas.microsoft.com/office/drawing/2014/main" xmlns="" val="1"/>
              </a:ext>
            </a:extLst>
          </p:spPr>
          <p:txBody>
            <a:bodyPr wrap="square" lIns="45719" tIns="45719" rIns="45719" bIns="45719" numCol="1" anchor="ctr">
              <a:spAutoFit/>
            </a:bodyPr>
            <a:lstStyle>
              <a:lvl1pPr algn="ctr">
                <a:defRPr sz="2000">
                  <a:solidFill>
                    <a:srgbClr val="FEFFFF"/>
                  </a:solidFill>
                </a:defRPr>
              </a:lvl1pPr>
            </a:lstStyle>
            <a:p>
              <a:r>
                <a:rPr dirty="0"/>
                <a:t>01</a:t>
              </a:r>
            </a:p>
          </p:txBody>
        </p:sp>
      </p:grpSp>
      <p:grpSp>
        <p:nvGrpSpPr>
          <p:cNvPr id="231" name="Oval 13"/>
          <p:cNvGrpSpPr/>
          <p:nvPr/>
        </p:nvGrpSpPr>
        <p:grpSpPr>
          <a:xfrm>
            <a:off x="480390" y="4403230"/>
            <a:ext cx="731477" cy="731477"/>
            <a:chOff x="0" y="0"/>
            <a:chExt cx="731475" cy="731475"/>
          </a:xfrm>
        </p:grpSpPr>
        <p:sp>
          <p:nvSpPr>
            <p:cNvPr id="229" name="Circle"/>
            <p:cNvSpPr/>
            <p:nvPr/>
          </p:nvSpPr>
          <p:spPr>
            <a:xfrm>
              <a:off x="0" y="0"/>
              <a:ext cx="731476" cy="731476"/>
            </a:xfrm>
            <a:prstGeom prst="ellipse">
              <a:avLst/>
            </a:prstGeom>
            <a:solidFill>
              <a:srgbClr val="191919"/>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230" name="02"/>
            <p:cNvSpPr txBox="1"/>
            <p:nvPr/>
          </p:nvSpPr>
          <p:spPr>
            <a:xfrm>
              <a:off x="152842" y="178122"/>
              <a:ext cx="425792" cy="37523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p159="http://schemas.microsoft.com/office/powerpoint/2015/09/main" xmlns:mc="http://schemas.openxmlformats.org/markup-compatibility/2006" xmlns:p14="http://schemas.microsoft.com/office/powerpoint/2010/main" xmlns:a16="http://schemas.microsoft.com/office/drawing/2014/main" xmlns="" val="1"/>
              </a:ext>
            </a:extLst>
          </p:spPr>
          <p:txBody>
            <a:bodyPr wrap="square" lIns="45719" tIns="45719" rIns="45719" bIns="45719" numCol="1" anchor="ctr">
              <a:spAutoFit/>
            </a:bodyPr>
            <a:lstStyle>
              <a:lvl1pPr algn="ctr">
                <a:defRPr sz="2000">
                  <a:solidFill>
                    <a:srgbClr val="FEFFFF"/>
                  </a:solidFill>
                </a:defRPr>
              </a:lvl1pPr>
            </a:lstStyle>
            <a:p>
              <a:r>
                <a:t>02</a:t>
              </a:r>
            </a:p>
          </p:txBody>
        </p:sp>
      </p:grpSp>
      <p:grpSp>
        <p:nvGrpSpPr>
          <p:cNvPr id="234" name="Oval 14"/>
          <p:cNvGrpSpPr/>
          <p:nvPr/>
        </p:nvGrpSpPr>
        <p:grpSpPr>
          <a:xfrm>
            <a:off x="480390" y="5514578"/>
            <a:ext cx="731478" cy="731478"/>
            <a:chOff x="0" y="0"/>
            <a:chExt cx="731476" cy="731476"/>
          </a:xfrm>
        </p:grpSpPr>
        <p:sp>
          <p:nvSpPr>
            <p:cNvPr id="232" name="Circle"/>
            <p:cNvSpPr/>
            <p:nvPr/>
          </p:nvSpPr>
          <p:spPr>
            <a:xfrm>
              <a:off x="0" y="0"/>
              <a:ext cx="731476" cy="731476"/>
            </a:xfrm>
            <a:prstGeom prst="ellipse">
              <a:avLst/>
            </a:prstGeom>
            <a:solidFill>
              <a:srgbClr val="191919"/>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233" name="03"/>
            <p:cNvSpPr txBox="1"/>
            <p:nvPr/>
          </p:nvSpPr>
          <p:spPr>
            <a:xfrm>
              <a:off x="152842" y="165685"/>
              <a:ext cx="425792" cy="40010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p159="http://schemas.microsoft.com/office/powerpoint/2015/09/main" xmlns:mc="http://schemas.openxmlformats.org/markup-compatibility/2006" xmlns:p14="http://schemas.microsoft.com/office/powerpoint/2010/main" xmlns:a16="http://schemas.microsoft.com/office/drawing/2014/main" xmlns="" val="1"/>
              </a:ext>
            </a:extLst>
          </p:spPr>
          <p:txBody>
            <a:bodyPr wrap="square" lIns="45719" tIns="45719" rIns="45719" bIns="45719" numCol="1" anchor="ctr">
              <a:spAutoFit/>
            </a:bodyPr>
            <a:lstStyle>
              <a:lvl1pPr algn="ctr">
                <a:defRPr sz="2000">
                  <a:solidFill>
                    <a:srgbClr val="FEFFFF"/>
                  </a:solidFill>
                </a:defRPr>
              </a:lvl1pPr>
            </a:lstStyle>
            <a:p>
              <a:r>
                <a:rPr dirty="0"/>
                <a:t>03</a:t>
              </a:r>
            </a:p>
          </p:txBody>
        </p:sp>
      </p:grpSp>
      <p:grpSp>
        <p:nvGrpSpPr>
          <p:cNvPr id="237" name="Oval 15"/>
          <p:cNvGrpSpPr/>
          <p:nvPr/>
        </p:nvGrpSpPr>
        <p:grpSpPr>
          <a:xfrm>
            <a:off x="6557684" y="4336409"/>
            <a:ext cx="731478" cy="731478"/>
            <a:chOff x="0" y="0"/>
            <a:chExt cx="731476" cy="731476"/>
          </a:xfrm>
        </p:grpSpPr>
        <p:sp>
          <p:nvSpPr>
            <p:cNvPr id="235" name="Circle"/>
            <p:cNvSpPr/>
            <p:nvPr/>
          </p:nvSpPr>
          <p:spPr>
            <a:xfrm>
              <a:off x="0" y="0"/>
              <a:ext cx="731476" cy="731476"/>
            </a:xfrm>
            <a:prstGeom prst="ellipse">
              <a:avLst/>
            </a:prstGeom>
            <a:solidFill>
              <a:srgbClr val="191919"/>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236" name="04"/>
            <p:cNvSpPr txBox="1"/>
            <p:nvPr/>
          </p:nvSpPr>
          <p:spPr>
            <a:xfrm>
              <a:off x="152842" y="165685"/>
              <a:ext cx="425792" cy="40010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p159="http://schemas.microsoft.com/office/powerpoint/2015/09/main" xmlns:mc="http://schemas.openxmlformats.org/markup-compatibility/2006" xmlns:p14="http://schemas.microsoft.com/office/powerpoint/2010/main" xmlns:a16="http://schemas.microsoft.com/office/drawing/2014/main" xmlns="" val="1"/>
              </a:ext>
            </a:extLst>
          </p:spPr>
          <p:txBody>
            <a:bodyPr wrap="square" lIns="45719" tIns="45719" rIns="45719" bIns="45719" numCol="1" anchor="ctr">
              <a:spAutoFit/>
            </a:bodyPr>
            <a:lstStyle>
              <a:lvl1pPr algn="ctr">
                <a:defRPr sz="2000">
                  <a:solidFill>
                    <a:srgbClr val="FEFFFF"/>
                  </a:solidFill>
                </a:defRPr>
              </a:lvl1pPr>
            </a:lstStyle>
            <a:p>
              <a:r>
                <a:rPr lang="en-US" dirty="0"/>
                <a:t>05</a:t>
              </a:r>
              <a:endParaRPr dirty="0"/>
            </a:p>
          </p:txBody>
        </p:sp>
      </p:grpSp>
      <p:grpSp>
        <p:nvGrpSpPr>
          <p:cNvPr id="240" name="Oval 16"/>
          <p:cNvGrpSpPr/>
          <p:nvPr/>
        </p:nvGrpSpPr>
        <p:grpSpPr>
          <a:xfrm>
            <a:off x="6557683" y="5479410"/>
            <a:ext cx="731478" cy="731478"/>
            <a:chOff x="0" y="0"/>
            <a:chExt cx="731476" cy="731476"/>
          </a:xfrm>
        </p:grpSpPr>
        <p:sp>
          <p:nvSpPr>
            <p:cNvPr id="238" name="Circle"/>
            <p:cNvSpPr/>
            <p:nvPr/>
          </p:nvSpPr>
          <p:spPr>
            <a:xfrm>
              <a:off x="0" y="0"/>
              <a:ext cx="731476" cy="731476"/>
            </a:xfrm>
            <a:prstGeom prst="ellipse">
              <a:avLst/>
            </a:prstGeom>
            <a:solidFill>
              <a:srgbClr val="191919"/>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239" name="05"/>
            <p:cNvSpPr txBox="1"/>
            <p:nvPr/>
          </p:nvSpPr>
          <p:spPr>
            <a:xfrm>
              <a:off x="152842" y="165685"/>
              <a:ext cx="425792" cy="40010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p159="http://schemas.microsoft.com/office/powerpoint/2015/09/main" xmlns:mc="http://schemas.openxmlformats.org/markup-compatibility/2006" xmlns:p14="http://schemas.microsoft.com/office/powerpoint/2010/main" xmlns:a16="http://schemas.microsoft.com/office/drawing/2014/main" xmlns="" val="1"/>
              </a:ext>
            </a:extLst>
          </p:spPr>
          <p:txBody>
            <a:bodyPr wrap="square" lIns="45719" tIns="45719" rIns="45719" bIns="45719" numCol="1" anchor="ctr">
              <a:spAutoFit/>
            </a:bodyPr>
            <a:lstStyle>
              <a:lvl1pPr algn="ctr">
                <a:defRPr sz="2000">
                  <a:solidFill>
                    <a:srgbClr val="FEFFFF"/>
                  </a:solidFill>
                </a:defRPr>
              </a:lvl1pPr>
            </a:lstStyle>
            <a:p>
              <a:r>
                <a:rPr lang="en-US" dirty="0"/>
                <a:t>06</a:t>
              </a:r>
              <a:endParaRPr dirty="0"/>
            </a:p>
          </p:txBody>
        </p:sp>
      </p:grpSp>
      <p:sp>
        <p:nvSpPr>
          <p:cNvPr id="3" name="Text Placeholder 2">
            <a:extLst>
              <a:ext uri="{FF2B5EF4-FFF2-40B4-BE49-F238E27FC236}">
                <a16:creationId xmlns:a16="http://schemas.microsoft.com/office/drawing/2014/main" id="{D57AB523-88A4-D6C7-BDDB-613F637354F1}"/>
              </a:ext>
            </a:extLst>
          </p:cNvPr>
          <p:cNvSpPr>
            <a:spLocks noGrp="1"/>
          </p:cNvSpPr>
          <p:nvPr>
            <p:ph type="body" sz="quarter" idx="23"/>
          </p:nvPr>
        </p:nvSpPr>
        <p:spPr/>
        <p:txBody>
          <a:bodyPr/>
          <a:lstStyle/>
          <a:p>
            <a:r>
              <a:rPr lang="en-US" dirty="0"/>
              <a:t>C# </a:t>
            </a:r>
            <a:r>
              <a:rPr lang="en-US" dirty="0" err="1"/>
              <a:t>programming language</a:t>
            </a:r>
            <a:endParaRPr lang="en-US" dirty="0"/>
          </a:p>
        </p:txBody>
      </p:sp>
      <p:sp>
        <p:nvSpPr>
          <p:cNvPr id="4" name="Text Placeholder 6">
            <a:extLst>
              <a:ext uri="{FF2B5EF4-FFF2-40B4-BE49-F238E27FC236}">
                <a16:creationId xmlns:a16="http://schemas.microsoft.com/office/drawing/2014/main" id="{22300A12-D188-C30B-FCA3-5DFF7500AF47}"/>
              </a:ext>
            </a:extLst>
          </p:cNvPr>
          <p:cNvSpPr txBox="1">
            <a:spLocks/>
          </p:cNvSpPr>
          <p:nvPr/>
        </p:nvSpPr>
        <p:spPr>
          <a:xfrm>
            <a:off x="7476709" y="3193409"/>
            <a:ext cx="4235731" cy="901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p159="http://schemas.microsoft.com/office/powerpoint/2015/09/main" xmlns:mc="http://schemas.openxmlformats.org/markup-compatibility/2006" xmlns:p14="http://schemas.microsoft.com/office/powerpoint/2010/main" xmlns:a16="http://schemas.microsoft.com/office/drawing/2014/main" xmlns="" val="1"/>
            </a:ext>
          </a:extLst>
        </p:spPr>
        <p:txBody>
          <a:bodyPr lIns="45719" rIns="45719">
            <a:normAutofit/>
          </a:bodyPr>
          <a:lstStyle>
            <a:lvl1pPr marL="0" marR="0" indent="0" algn="l" defTabSz="914400" rtl="0" latinLnBrk="0">
              <a:lnSpc>
                <a:spcPct val="90000"/>
              </a:lnSpc>
              <a:spcBef>
                <a:spcPts val="1000"/>
              </a:spcBef>
              <a:spcAft>
                <a:spcPts val="0"/>
              </a:spcAft>
              <a:buClrTx/>
              <a:buSzTx/>
              <a:buFontTx/>
              <a:buNone/>
              <a:tabLst/>
              <a:defRPr sz="16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hangingPunct="1"/>
            <a:r>
              <a:rPr lang="en-US" dirty="0"/>
              <a:t>Visual Studio </a:t>
            </a:r>
            <a:r>
              <a:rPr lang="en-US" dirty="0" err="1"/>
              <a:t>GUI </a:t>
            </a:r>
            <a:r>
              <a:rPr lang="lt-LT" dirty="0"/>
              <a:t>analysis</a:t>
            </a:r>
          </a:p>
          <a:p>
            <a:pPr hangingPunct="1"/>
            <a:endParaRPr lang="lt-LT" dirty="0"/>
          </a:p>
        </p:txBody>
      </p:sp>
      <p:grpSp>
        <p:nvGrpSpPr>
          <p:cNvPr id="5" name="Oval 15">
            <a:extLst>
              <a:ext uri="{FF2B5EF4-FFF2-40B4-BE49-F238E27FC236}">
                <a16:creationId xmlns:a16="http://schemas.microsoft.com/office/drawing/2014/main" id="{944AE967-0E54-D89D-742A-50025EBF48EC}"/>
              </a:ext>
            </a:extLst>
          </p:cNvPr>
          <p:cNvGrpSpPr/>
          <p:nvPr/>
        </p:nvGrpSpPr>
        <p:grpSpPr>
          <a:xfrm>
            <a:off x="6557684" y="3193409"/>
            <a:ext cx="731478" cy="731478"/>
            <a:chOff x="0" y="0"/>
            <a:chExt cx="731476" cy="731476"/>
          </a:xfrm>
        </p:grpSpPr>
        <p:sp>
          <p:nvSpPr>
            <p:cNvPr id="6" name="Circle">
              <a:extLst>
                <a:ext uri="{FF2B5EF4-FFF2-40B4-BE49-F238E27FC236}">
                  <a16:creationId xmlns:a16="http://schemas.microsoft.com/office/drawing/2014/main" id="{A36D16D5-5904-9C7A-A0D6-3E4CD7D7FE07}"/>
                </a:ext>
              </a:extLst>
            </p:cNvPr>
            <p:cNvSpPr/>
            <p:nvPr/>
          </p:nvSpPr>
          <p:spPr>
            <a:xfrm>
              <a:off x="0" y="0"/>
              <a:ext cx="731476" cy="731476"/>
            </a:xfrm>
            <a:prstGeom prst="ellipse">
              <a:avLst/>
            </a:prstGeom>
            <a:solidFill>
              <a:srgbClr val="191919"/>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7" name="04">
              <a:extLst>
                <a:ext uri="{FF2B5EF4-FFF2-40B4-BE49-F238E27FC236}">
                  <a16:creationId xmlns:a16="http://schemas.microsoft.com/office/drawing/2014/main" id="{79E1B5D9-86FF-DFEA-0D24-6FE5BDCAD817}"/>
                </a:ext>
              </a:extLst>
            </p:cNvPr>
            <p:cNvSpPr txBox="1"/>
            <p:nvPr/>
          </p:nvSpPr>
          <p:spPr>
            <a:xfrm>
              <a:off x="152842" y="165685"/>
              <a:ext cx="425792" cy="40010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p159="http://schemas.microsoft.com/office/powerpoint/2015/09/main" xmlns:mc="http://schemas.openxmlformats.org/markup-compatibility/2006" xmlns:p14="http://schemas.microsoft.com/office/powerpoint/2010/main" xmlns:a16="http://schemas.microsoft.com/office/drawing/2014/main" xmlns="" val="1"/>
              </a:ext>
            </a:extLst>
          </p:spPr>
          <p:txBody>
            <a:bodyPr wrap="square" lIns="45719" tIns="45719" rIns="45719" bIns="45719" numCol="1" anchor="ctr">
              <a:spAutoFit/>
            </a:bodyPr>
            <a:lstStyle>
              <a:lvl1pPr algn="ctr">
                <a:defRPr sz="2000">
                  <a:solidFill>
                    <a:srgbClr val="FEFFFF"/>
                  </a:solidFill>
                </a:defRPr>
              </a:lvl1pPr>
            </a:lstStyle>
            <a:p>
              <a:r>
                <a:rPr lang="en-US" dirty="0"/>
                <a:t>04</a:t>
              </a:r>
              <a:endParaRPr dirty="0"/>
            </a:p>
          </p:txBody>
        </p:sp>
      </p:grpSp>
    </p:spTree>
    <p:extLst>
      <p:ext uri="{BB962C8B-B14F-4D97-AF65-F5344CB8AC3E}">
        <p14:creationId xmlns:p14="http://schemas.microsoft.com/office/powerpoint/2010/main" val="2278136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a16="http://schemas.microsoft.com/office/drawing/2014/main" xmlns:ma14="http://schemas.microsoft.com/office/mac/drawingml/2011/main" xmlns:a14="http://schemas.microsoft.com/office/drawing/2010/main" xmlns:m="http://schemas.openxmlformats.org/officeDocument/2006/math"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Preparing Visual Studio</a:t>
            </a:r>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.NET</a:t>
            </a:r>
            <a:endParaRPr lang="en-US" sz="1400" dirty="0" err="1"/>
          </a:p>
        </p:txBody>
      </p:sp>
      <p:sp>
        <p:nvSpPr>
          <p:cNvPr id="125" name="Google Shape;125;p3"/>
          <p:cNvSpPr txBox="1">
            <a:spLocks noGrp="1"/>
          </p:cNvSpPr>
          <p:nvPr>
            <p:ph type="body" idx="2"/>
          </p:nvPr>
        </p:nvSpPr>
        <p:spPr>
          <a:xfrm>
            <a:off x="480400" y="2671875"/>
            <a:ext cx="3991016"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Go to www.google.lt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Enter Visual Studio download</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Choose Community Edition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Press the download button</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We share the screen and go through the necessary components with the trainer</a:t>
            </a:r>
          </a:p>
          <a:p>
            <a:pPr marL="0" indent="0">
              <a:lnSpc>
                <a:spcPct val="150000"/>
              </a:lnSpc>
              <a:spcBef>
                <a:spcPts val="0"/>
              </a:spcBef>
              <a:buSzPts val="1100"/>
            </a:pPr>
            <a:endParaRPr lang="lt-LT" sz="1400" dirty="0">
              <a:solidFill>
                <a:schemeClr val="tx1"/>
              </a:solidFill>
            </a:endParaRPr>
          </a:p>
        </p:txBody>
      </p:sp>
      <p:pic>
        <p:nvPicPr>
          <p:cNvPr id="3" name="Picture 2">
            <a:extLst>
              <a:ext uri="{FF2B5EF4-FFF2-40B4-BE49-F238E27FC236}">
                <a16:creationId xmlns:a16="http://schemas.microsoft.com/office/drawing/2014/main" id="{13ED46D6-9D50-79B1-7A5D-F0551C8D340E}"/>
              </a:ext>
            </a:extLst>
          </p:cNvPr>
          <p:cNvPicPr>
            <a:picLocks noChangeAspect="1"/>
          </p:cNvPicPr>
          <p:nvPr/>
        </p:nvPicPr>
        <p:blipFill>
          <a:blip r:embed="rId3"/>
          <a:stretch>
            <a:fillRect/>
          </a:stretch>
        </p:blipFill>
        <p:spPr>
          <a:xfrm>
            <a:off x="4475594" y="2214574"/>
            <a:ext cx="7236006" cy="365925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784288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a16="http://schemas.microsoft.com/office/drawing/2014/main"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Overview of the .NET framework</a:t>
            </a:r>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.NET</a:t>
            </a:r>
            <a:endParaRPr lang="en-US" sz="1400" dirty="0" err="1"/>
          </a:p>
        </p:txBody>
      </p:sp>
      <p:sp>
        <p:nvSpPr>
          <p:cNvPr id="125" name="Google Shape;125;p3"/>
          <p:cNvSpPr txBox="1">
            <a:spLocks noGrp="1"/>
          </p:cNvSpPr>
          <p:nvPr>
            <p:ph type="body" idx="2"/>
          </p:nvPr>
        </p:nvSpPr>
        <p:spPr>
          <a:xfrm>
            <a:off x="480400" y="2671875"/>
            <a:ext cx="5755808"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The .NET platform is a multi-purpose and widely used software development platform developed by Microsoft.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It provides a comprehensive set of tools, libraries and runtime environments for developing different types of applications - from web and desktop apps to mobile and cloud-based solutions.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The main goal of .NET is to allow developers to efficiently create robust, extensible and cross-platform applications.</a:t>
            </a:r>
            <a:endParaRPr lang="lt-LT" sz="1400" dirty="0">
              <a:solidFill>
                <a:schemeClr val="tx1"/>
              </a:solidFill>
            </a:endParaRPr>
          </a:p>
        </p:txBody>
      </p:sp>
      <p:pic>
        <p:nvPicPr>
          <p:cNvPr id="3" name="Picture 2" descr="A blue ribbon on a black background&#10;&#10;Description automatically generated with low confidence">
            <a:extLst>
              <a:ext uri="{FF2B5EF4-FFF2-40B4-BE49-F238E27FC236}">
                <a16:creationId xmlns:a16="http://schemas.microsoft.com/office/drawing/2014/main" id="{51EC3659-0FBA-1F51-2525-E2A992085DD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86418" y="1775762"/>
            <a:ext cx="4394882" cy="4186125"/>
          </a:xfrm>
          <a:prstGeom prst="rect">
            <a:avLst/>
          </a:prstGeom>
        </p:spPr>
      </p:pic>
    </p:spTree>
    <p:extLst>
      <p:ext uri="{BB962C8B-B14F-4D97-AF65-F5344CB8AC3E}">
        <p14:creationId xmlns:p14="http://schemas.microsoft.com/office/powerpoint/2010/main" val="16242740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a14="http://schemas.microsoft.com/office/drawing/2010/main" xmlns:a16="http://schemas.microsoft.com/office/drawing/2014/main"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Overview of the .NET framework</a:t>
            </a:r>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.NET</a:t>
            </a:r>
            <a:endParaRPr lang="en-US" sz="1400" dirty="0" err="1"/>
          </a:p>
        </p:txBody>
      </p:sp>
      <p:sp>
        <p:nvSpPr>
          <p:cNvPr id="125" name="Google Shape;125;p3"/>
          <p:cNvSpPr txBox="1">
            <a:spLocks noGrp="1"/>
          </p:cNvSpPr>
          <p:nvPr>
            <p:ph type="body" idx="2"/>
          </p:nvPr>
        </p:nvSpPr>
        <p:spPr>
          <a:xfrm>
            <a:off x="5880850" y="2340563"/>
            <a:ext cx="5755808"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One of the most important features of the .NET platform is its support for multiple programming languages.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Developers can choose from several languages, such as C#, Visual Basic or F#, to develop applications using the .NET platform.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This flexibility allows developers to use their existing skills to choose the language that best suits their project requirements.</a:t>
            </a:r>
            <a:endParaRPr lang="lt-LT" sz="1400" dirty="0">
              <a:solidFill>
                <a:schemeClr val="tx1"/>
              </a:solidFill>
            </a:endParaRPr>
          </a:p>
        </p:txBody>
      </p:sp>
      <p:pic>
        <p:nvPicPr>
          <p:cNvPr id="6" name="Graphic 5">
            <a:extLst>
              <a:ext uri="{FF2B5EF4-FFF2-40B4-BE49-F238E27FC236}">
                <a16:creationId xmlns:a16="http://schemas.microsoft.com/office/drawing/2014/main" id="{3F6B542D-6971-6DCD-BE48-524A4CC8DB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9222" y="2021800"/>
            <a:ext cx="4532055" cy="4631817"/>
          </a:xfrm>
          <a:prstGeom prst="rect">
            <a:avLst/>
          </a:prstGeom>
        </p:spPr>
      </p:pic>
    </p:spTree>
    <p:extLst>
      <p:ext uri="{BB962C8B-B14F-4D97-AF65-F5344CB8AC3E}">
        <p14:creationId xmlns:p14="http://schemas.microsoft.com/office/powerpoint/2010/main" val="11564323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asvg="http://schemas.microsoft.com/office/drawing/2016/SVG/main" xmlns:a14="http://schemas.microsoft.com/office/drawing/2010/main" xmlns:a16="http://schemas.microsoft.com/office/drawing/2014/main" xmlns="">
      <p:transition spd="slow">
        <p:fade/>
      </p:transition>
    </mc:Fallback>
  </mc:AlternateContent>
</p:sld>
</file>

<file path=ppt/theme/theme1.xml><?xml version="1.0" encoding="utf-8"?>
<a:theme xmlns:a="http://schemas.openxmlformats.org/drawingml/2006/main" name="Office Theme">
  <a:themeElements>
    <a:clrScheme name="Office Theme">
      <a:dk1>
        <a:srgbClr val="000000"/>
      </a:dk1>
      <a:lt1>
        <a:srgbClr val="F0F1F6"/>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E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E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as" ma:contentTypeID="0x010100A6A4ACF2A8DF004CA94A2D6A4303FCEA" ma:contentTypeVersion="3" ma:contentTypeDescription="Kurkite naują dokumentą." ma:contentTypeScope="" ma:versionID="38d9f4914169842cf1e437f0f79b9222">
  <xsd:schema xmlns:xsd="http://www.w3.org/2001/XMLSchema" xmlns:xs="http://www.w3.org/2001/XMLSchema" xmlns:p="http://schemas.microsoft.com/office/2006/metadata/properties" xmlns:ns2="a3b97f0a-8a49-47eb-801c-707cd9a5bca1" targetNamespace="http://schemas.microsoft.com/office/2006/metadata/properties" ma:root="true" ma:fieldsID="45fa601084fec589b5256ed87d2e95eb" ns2:_="">
    <xsd:import namespace="a3b97f0a-8a49-47eb-801c-707cd9a5bca1"/>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b97f0a-8a49-47eb-801c-707cd9a5bc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urinio tipas"/>
        <xsd:element ref="dc:title" minOccurs="0" maxOccurs="1" ma:index="4" ma:displayName="Antraštė"/>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3987D9C-0768-4A1E-86AD-252489AC828C}"/>
</file>

<file path=customXml/itemProps2.xml><?xml version="1.0" encoding="utf-8"?>
<ds:datastoreItem xmlns:ds="http://schemas.openxmlformats.org/officeDocument/2006/customXml" ds:itemID="{5431EA9C-10DD-4CC6-8D29-078408DD189C}">
  <ds:schemaRefs>
    <ds:schemaRef ds:uri="8fd74652-856b-4187-813f-14c8f0d1a315"/>
    <ds:schemaRef ds:uri="http://schemas.microsoft.com/office/infopath/2007/PartnerControls"/>
    <ds:schemaRef ds:uri="http://purl.org/dc/dcmitype/"/>
    <ds:schemaRef ds:uri="http://www.w3.org/XML/1998/namespace"/>
    <ds:schemaRef ds:uri="http://purl.org/dc/terms/"/>
    <ds:schemaRef ds:uri="dfba18a5-4def-493e-9a27-56c6f2b5380e"/>
    <ds:schemaRef ds:uri="http://schemas.microsoft.com/office/2006/documentManagement/types"/>
    <ds:schemaRef ds:uri="http://purl.org/dc/elements/1.1/"/>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757D72BC-9185-4D0C-BC06-4B3F4F34ACA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504</TotalTime>
  <Words>1842</Words>
  <Application>Microsoft Office PowerPoint</Application>
  <PresentationFormat>Widescreen</PresentationFormat>
  <Paragraphs>187</Paragraphs>
  <Slides>30</Slides>
  <Notes>21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30</vt:i4>
      </vt:variant>
    </vt:vector>
  </HeadingPairs>
  <TitlesOfParts>
    <vt:vector size="37" baseType="lpstr">
      <vt:lpstr>Arial</vt:lpstr>
      <vt:lpstr>Calibri</vt:lpstr>
      <vt:lpstr>Courier New</vt:lpstr>
      <vt:lpstr>Symbol</vt:lpstr>
      <vt:lpstr>Wingdings</vt:lpstr>
      <vt:lpstr>Office Theme</vt:lpstr>
      <vt:lpstr>3_Office Theme</vt:lpstr>
      <vt:lpstr>.NET</vt:lpstr>
      <vt:lpstr>Getting to know</vt:lpstr>
      <vt:lpstr>Agreements</vt:lpstr>
      <vt:lpstr>Lesson structure</vt:lpstr>
      <vt:lpstr>Course start tools</vt:lpstr>
      <vt:lpstr>Today you will learn</vt:lpstr>
      <vt:lpstr>Preparing Visual Studio</vt:lpstr>
      <vt:lpstr>Overview of the .NET framework</vt:lpstr>
      <vt:lpstr>Overview of the .NET framework</vt:lpstr>
      <vt:lpstr>Overview of the .NET framework</vt:lpstr>
      <vt:lpstr>Overview of the .NET framework</vt:lpstr>
      <vt:lpstr>Overview of the .NET framework</vt:lpstr>
      <vt:lpstr>C# programming language</vt:lpstr>
      <vt:lpstr>C# programming language</vt:lpstr>
      <vt:lpstr>C# programming language</vt:lpstr>
      <vt:lpstr>Visual Studio GUI analysis</vt:lpstr>
      <vt:lpstr>Visual Studio GUI analysis</vt:lpstr>
      <vt:lpstr>Working on a C# project</vt:lpstr>
      <vt:lpstr>Working on a C# project</vt:lpstr>
      <vt:lpstr>Working on a C# project</vt:lpstr>
      <vt:lpstr>PowerPoint Presentation</vt:lpstr>
      <vt:lpstr>PowerPoint Presentation</vt:lpstr>
      <vt:lpstr>PowerPoint Presentation</vt:lpstr>
      <vt:lpstr>PowerPoint Presentation</vt:lpstr>
      <vt:lpstr>Working on a C# project</vt:lpstr>
      <vt:lpstr>Working on a C# project</vt:lpstr>
      <vt:lpstr>PowerPoint Presentation</vt:lpstr>
      <vt:lpstr>PowerPoint Presentation</vt:lpstr>
      <vt:lpstr>Code hosting - GitHub</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Edvinas K</dc:creator>
  <cp:keywords>, docId:8203A70B7E64939BB7D0725620B1678F</cp:keywords>
  <cp:lastModifiedBy>Rokas Slaboševičius</cp:lastModifiedBy>
  <cp:revision>421</cp:revision>
  <dcterms:modified xsi:type="dcterms:W3CDTF">2023-10-30T17:01:15Z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0x010100A6A4ACF2A8DF004CA94A2D6A4303FCEA</vt:lpwstr>
  </property>
</Properties>
</file>