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sldIdLst>
    <p:sldId id="257" r:id="rId5"/>
    <p:sldId id="280" r:id="rId6"/>
    <p:sldId id="364" r:id="rId7"/>
    <p:sldId id="372" r:id="rId8"/>
    <p:sldId id="373" r:id="rId9"/>
    <p:sldId id="375" r:id="rId10"/>
    <p:sldId id="334" r:id="rId11"/>
    <p:sldId id="365" r:id="rId12"/>
    <p:sldId id="376" r:id="rId13"/>
    <p:sldId id="377" r:id="rId14"/>
    <p:sldId id="368" r:id="rId15"/>
    <p:sldId id="397" r:id="rId16"/>
    <p:sldId id="371" r:id="rId17"/>
    <p:sldId id="367" r:id="rId18"/>
    <p:sldId id="369" r:id="rId19"/>
    <p:sldId id="370" r:id="rId20"/>
    <p:sldId id="396"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kas Slaboševičius" userId="5b5a1ad6-e0e0-4118-b388-ee941114d16c" providerId="ADAL" clId="{FDEF71BA-206E-4BBF-BBD4-D5767CAF0DF0}"/>
    <pc:docChg chg="undo custSel modSld">
      <pc:chgData name="Rokas Slaboševičius" userId="5b5a1ad6-e0e0-4118-b388-ee941114d16c" providerId="ADAL" clId="{FDEF71BA-206E-4BBF-BBD4-D5767CAF0DF0}" dt="2023-11-08T19:53:08.974" v="10"/>
      <pc:docMkLst>
        <pc:docMk/>
      </pc:docMkLst>
      <pc:sldChg chg="modSp mod">
        <pc:chgData name="Rokas Slaboševičius" userId="5b5a1ad6-e0e0-4118-b388-ee941114d16c" providerId="ADAL" clId="{FDEF71BA-206E-4BBF-BBD4-D5767CAF0DF0}" dt="2023-11-08T19:53:08.974" v="10"/>
        <pc:sldMkLst>
          <pc:docMk/>
          <pc:sldMk cId="3959824120" sldId="369"/>
        </pc:sldMkLst>
        <pc:spChg chg="mod">
          <ac:chgData name="Rokas Slaboševičius" userId="5b5a1ad6-e0e0-4118-b388-ee941114d16c" providerId="ADAL" clId="{FDEF71BA-206E-4BBF-BBD4-D5767CAF0DF0}" dt="2023-11-08T19:53:08.974" v="10"/>
          <ac:spMkLst>
            <pc:docMk/>
            <pc:sldMk cId="3959824120" sldId="369"/>
            <ac:spMk id="7" creationId="{8393EA32-1E5C-4940-ABB7-ACA92E12BC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434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2015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606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4159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0309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2356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550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rIns="45719">
            <a:normAutofit/>
          </a:bodyPr>
          <a:lstStyle/>
          <a:p>
            <a:r>
              <a:t>Title of presentation</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bite.lt/paslaugos/tarptautiniai-pokalbiai"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null-coalescing-operator" TargetMode="External"/><Relationship Id="rId7" Type="http://schemas.openxmlformats.org/officeDocument/2006/relationships/image" Target="../media/image15.svg"/><Relationship Id="rId2" Type="http://schemas.openxmlformats.org/officeDocument/2006/relationships/hyperlink" Target="https://learn.microsoft.com/en-us/dotnet/api/system.decimal.tostring?view=net-7.0" TargetMode="Externa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https://learn.microsoft.com/en-us/dotnet/csharp/language-reference/operators/null-forgiving" TargetMode="External"/><Relationship Id="rId4" Type="http://schemas.openxmlformats.org/officeDocument/2006/relationships/hyperlink" Target="https://learn.microsoft.com/en-us/dotnet/csharp/language-reference/builtin-types/nullable-value-typ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lt-LT" dirty="0"/>
              <a:t>String Manipulation</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 xmlns:a16="http://schemas.microsoft.com/office/drawing/2014/main"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 xmlns:a16="http://schemas.microsoft.com/office/drawing/2014/main"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lt-LT" dirty="0"/>
              <a:t>Lecturer</a:t>
            </a:r>
          </a:p>
          <a:p>
            <a:r>
              <a:rPr lang="lt-LT" dirty="0"/>
              <a:t>Rokas Slaboševičius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a14="http://schemas.microsoft.com/office/drawing/2010/main" xmlns:ma14="http://schemas.microsoft.com/office/mac/drawingml/2011/main" xmlns:a16="http://schemas.microsoft.com/office/drawing/2014/main" xmlns:p14="http://schemas.microsoft.com/office/powerpoint/2010/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String methods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Manipulation</a:t>
            </a:r>
          </a:p>
        </p:txBody>
      </p:sp>
      <p:sp>
        <p:nvSpPr>
          <p:cNvPr id="125" name="Google Shape;125;p3"/>
          <p:cNvSpPr txBox="1">
            <a:spLocks noGrp="1"/>
          </p:cNvSpPr>
          <p:nvPr>
            <p:ph type="body" idx="2"/>
          </p:nvPr>
        </p:nvSpPr>
        <p:spPr>
          <a:xfrm>
            <a:off x="480400" y="2231136"/>
            <a:ext cx="10859100" cy="4378211"/>
          </a:xfrm>
          <a:prstGeom prst="rect">
            <a:avLst/>
          </a:prstGeom>
          <a:noFill/>
          <a:ln>
            <a:noFill/>
          </a:ln>
        </p:spPr>
        <p:txBody>
          <a:bodyPr spcFirstLastPara="1" wrap="square" lIns="91425" tIns="45700" rIns="91425" bIns="45700" anchor="t" anchorCtr="0">
            <a:normAutofit fontScale="77500" lnSpcReduction="20000"/>
          </a:bodyPr>
          <a:lstStyle/>
          <a:p>
            <a:pPr marL="0" indent="0">
              <a:lnSpc>
                <a:spcPct val="90000"/>
              </a:lnSpc>
              <a:spcBef>
                <a:spcPts val="1001"/>
              </a:spcBef>
              <a:buClrTx/>
              <a:buSzTx/>
            </a:pPr>
            <a:r>
              <a:rPr lang="lt-LT" sz="1400" dirty="0">
                <a:solidFill>
                  <a:schemeClr val="tx1"/>
                </a:solidFill>
              </a:rPr>
              <a:t>Clone Can clone an existing string and return a new string object.</a:t>
            </a:r>
          </a:p>
          <a:p>
            <a:pPr marL="0" indent="0">
              <a:lnSpc>
                <a:spcPct val="90000"/>
              </a:lnSpc>
              <a:spcBef>
                <a:spcPts val="1001"/>
              </a:spcBef>
              <a:buClrTx/>
              <a:buSzTx/>
            </a:pPr>
            <a:r>
              <a:rPr lang="lt-LT" sz="1400" dirty="0">
                <a:solidFill>
                  <a:schemeClr val="tx1"/>
                </a:solidFill>
              </a:rPr>
              <a:t>CompareTo Compares two strings and returns the result of the comparison (positive if the first string is greater, negative if the second string is greater, or null if the strings are equal).</a:t>
            </a:r>
          </a:p>
          <a:p>
            <a:pPr marL="0" indent="0">
              <a:lnSpc>
                <a:spcPct val="90000"/>
              </a:lnSpc>
              <a:spcBef>
                <a:spcPts val="1001"/>
              </a:spcBef>
              <a:buClrTx/>
              <a:buSzTx/>
            </a:pPr>
            <a:r>
              <a:rPr lang="lt-LT" sz="1400" dirty="0">
                <a:solidFill>
                  <a:schemeClr val="tx1"/>
                </a:solidFill>
              </a:rPr>
              <a:t>Contains Checks whether the string contains the specified character or text and returns the result (true or false).</a:t>
            </a:r>
          </a:p>
          <a:p>
            <a:pPr marL="0" indent="0">
              <a:lnSpc>
                <a:spcPct val="90000"/>
              </a:lnSpc>
              <a:spcBef>
                <a:spcPts val="1001"/>
              </a:spcBef>
              <a:buClrTx/>
              <a:buSzTx/>
            </a:pPr>
            <a:r>
              <a:rPr lang="lt-LT" sz="1400" dirty="0">
                <a:solidFill>
                  <a:schemeClr val="tx1"/>
                </a:solidFill>
              </a:rPr>
              <a:t>EndsWith Checks if the string ends with the specified character or text fragment and returns the result (true or false).</a:t>
            </a:r>
          </a:p>
          <a:p>
            <a:pPr marL="0" indent="0">
              <a:lnSpc>
                <a:spcPct val="90000"/>
              </a:lnSpc>
              <a:spcBef>
                <a:spcPts val="1001"/>
              </a:spcBef>
              <a:buClrTx/>
              <a:buSzTx/>
            </a:pPr>
            <a:r>
              <a:rPr lang="lt-LT" sz="1400" dirty="0">
                <a:solidFill>
                  <a:schemeClr val="tx1"/>
                </a:solidFill>
              </a:rPr>
              <a:t>Equals Checks if two strings are equal and returns the result (true or false).</a:t>
            </a:r>
          </a:p>
          <a:p>
            <a:pPr marL="0" indent="0">
              <a:lnSpc>
                <a:spcPct val="90000"/>
              </a:lnSpc>
              <a:spcBef>
                <a:spcPts val="1001"/>
              </a:spcBef>
              <a:buClrTx/>
              <a:buSzTx/>
            </a:pPr>
            <a:r>
              <a:rPr lang="lt-LT" sz="1400" dirty="0">
                <a:solidFill>
                  <a:schemeClr val="tx1"/>
                </a:solidFill>
              </a:rPr>
              <a:t>IndexOf Finds the index of the first occurring character or text fragment in the string and returns the result (-1 if not found).</a:t>
            </a:r>
          </a:p>
          <a:p>
            <a:pPr marL="0" indent="0">
              <a:lnSpc>
                <a:spcPct val="90000"/>
              </a:lnSpc>
              <a:spcBef>
                <a:spcPts val="1001"/>
              </a:spcBef>
              <a:buClrTx/>
              <a:buSzTx/>
            </a:pPr>
            <a:r>
              <a:rPr lang="lt-LT" sz="1400" dirty="0">
                <a:solidFill>
                  <a:schemeClr val="tx1"/>
                </a:solidFill>
              </a:rPr>
              <a:t>ToLower() Converts all characters in the string to lower case.</a:t>
            </a:r>
          </a:p>
          <a:p>
            <a:pPr marL="0" indent="0">
              <a:lnSpc>
                <a:spcPct val="90000"/>
              </a:lnSpc>
              <a:spcBef>
                <a:spcPts val="1001"/>
              </a:spcBef>
              <a:buClrTx/>
              <a:buSzTx/>
            </a:pPr>
            <a:r>
              <a:rPr lang="lt-LT" sz="1400" dirty="0">
                <a:solidFill>
                  <a:schemeClr val="tx1"/>
                </a:solidFill>
              </a:rPr>
              <a:t>ToUpper() Converts all string characters to uppercase.</a:t>
            </a:r>
          </a:p>
          <a:p>
            <a:pPr marL="0" indent="0">
              <a:lnSpc>
                <a:spcPct val="90000"/>
              </a:lnSpc>
              <a:spcBef>
                <a:spcPts val="1001"/>
              </a:spcBef>
              <a:buClrTx/>
              <a:buSzTx/>
            </a:pPr>
            <a:r>
              <a:rPr lang="lt-LT" sz="1400" dirty="0">
                <a:solidFill>
                  <a:schemeClr val="tx1"/>
                </a:solidFill>
              </a:rPr>
              <a:t>LastIndexOf Finds the index of the last occurring character or text fragment in the string and returns the result (-1 if not found).</a:t>
            </a:r>
          </a:p>
          <a:p>
            <a:pPr marL="0" indent="0">
              <a:lnSpc>
                <a:spcPct val="90000"/>
              </a:lnSpc>
              <a:spcBef>
                <a:spcPts val="1001"/>
              </a:spcBef>
              <a:buClrTx/>
              <a:buSzTx/>
            </a:pPr>
            <a:r>
              <a:rPr lang="lt-LT" sz="1400" dirty="0">
                <a:solidFill>
                  <a:schemeClr val="tx1"/>
                </a:solidFill>
              </a:rPr>
              <a:t>Length Returns the number of characters in the string.</a:t>
            </a:r>
          </a:p>
          <a:p>
            <a:pPr marL="0" indent="0">
              <a:lnSpc>
                <a:spcPct val="90000"/>
              </a:lnSpc>
              <a:spcBef>
                <a:spcPts val="1001"/>
              </a:spcBef>
              <a:buClrTx/>
              <a:buSzTx/>
            </a:pPr>
            <a:r>
              <a:rPr lang="lt-LT" sz="1400" dirty="0">
                <a:solidFill>
                  <a:schemeClr val="tx1"/>
                </a:solidFill>
              </a:rPr>
              <a:t>Count(x =&gt; x == "a") Counts the number of times the specified character or text is repeated in the string.</a:t>
            </a:r>
          </a:p>
          <a:p>
            <a:pPr marL="0" indent="0">
              <a:lnSpc>
                <a:spcPct val="90000"/>
              </a:lnSpc>
              <a:spcBef>
                <a:spcPts val="1001"/>
              </a:spcBef>
              <a:buClrTx/>
              <a:buSzTx/>
            </a:pPr>
            <a:r>
              <a:rPr lang="lt-LT" sz="1400" dirty="0">
                <a:solidFill>
                  <a:schemeClr val="tx1"/>
                </a:solidFill>
              </a:rPr>
              <a:t>Remove Removes the specified character or text fragment from the string.</a:t>
            </a:r>
          </a:p>
          <a:p>
            <a:pPr marL="0" indent="0">
              <a:lnSpc>
                <a:spcPct val="90000"/>
              </a:lnSpc>
              <a:spcBef>
                <a:spcPts val="1001"/>
              </a:spcBef>
              <a:buClrTx/>
              <a:buSzTx/>
            </a:pPr>
            <a:r>
              <a:rPr lang="lt-LT" sz="1400" dirty="0">
                <a:solidFill>
                  <a:schemeClr val="tx1"/>
                </a:solidFill>
              </a:rPr>
              <a:t>Replace Replaces all occurrences of specified characters or text in the string with new characters or text.</a:t>
            </a:r>
          </a:p>
          <a:p>
            <a:pPr marL="0" indent="0">
              <a:lnSpc>
                <a:spcPct val="90000"/>
              </a:lnSpc>
              <a:spcBef>
                <a:spcPts val="1001"/>
              </a:spcBef>
              <a:buClrTx/>
              <a:buSzTx/>
            </a:pPr>
            <a:r>
              <a:rPr lang="lt-LT" sz="1400" dirty="0">
                <a:solidFill>
                  <a:schemeClr val="tx1"/>
                </a:solidFill>
              </a:rPr>
              <a:t>Split Splits the string according to the specified separator character and returns the result as an array of individual fragments.</a:t>
            </a:r>
          </a:p>
          <a:p>
            <a:pPr marL="0" indent="0">
              <a:lnSpc>
                <a:spcPct val="90000"/>
              </a:lnSpc>
              <a:spcBef>
                <a:spcPts val="1001"/>
              </a:spcBef>
              <a:buClrTx/>
              <a:buSzTx/>
            </a:pPr>
            <a:r>
              <a:rPr lang="lt-LT" sz="1400" dirty="0">
                <a:solidFill>
                  <a:schemeClr val="tx1"/>
                </a:solidFill>
              </a:rPr>
              <a:t>Substring Constructs a new string object that is a fragment of the specified text from the start index to the end index (you can specify only the start index, get to the end index, or from the start index to a certain length).</a:t>
            </a:r>
          </a:p>
          <a:p>
            <a:pPr marL="0" indent="0">
              <a:lnSpc>
                <a:spcPct val="90000"/>
              </a:lnSpc>
              <a:spcBef>
                <a:spcPts val="1001"/>
              </a:spcBef>
              <a:buClrTx/>
              <a:buSzTx/>
            </a:pPr>
            <a:r>
              <a:rPr lang="lt-LT" sz="1400" dirty="0">
                <a:solidFill>
                  <a:schemeClr val="tx1"/>
                </a:solidFill>
              </a:rPr>
              <a:t>Trim Removes leading and trailing spaces (or specified characters) from the string.</a:t>
            </a:r>
            <a:endParaRPr lang="en-US" sz="1400" dirty="0">
              <a:solidFill>
                <a:schemeClr val="tx1"/>
              </a:solidFill>
            </a:endParaRPr>
          </a:p>
        </p:txBody>
      </p:sp>
    </p:spTree>
    <p:extLst>
      <p:ext uri="{BB962C8B-B14F-4D97-AF65-F5344CB8AC3E}">
        <p14:creationId xmlns:p14="http://schemas.microsoft.com/office/powerpoint/2010/main" val="3403476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p14="http://schemas.microsoft.com/office/powerpoint/2010/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for a sentence. In that sentence, replace all the letters "a" with "uo". In the same sentence, change all the letters 'i' to 'e'.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program that accepts text (poem or lyrics). It then asks the user what word they would like to change to another word </a:t>
            </a:r>
            <a:r>
              <a:rPr lang="en-US" sz="1400" dirty="0" err="1">
                <a:solidFill>
                  <a:schemeClr val="tx1"/>
                </a:solidFill>
                <a:latin typeface="Courier New"/>
              </a:rPr>
              <a:t>given by the user</a:t>
            </a:r>
            <a:r>
              <a:rPr lang="lt-LT" sz="1400" dirty="0">
                <a:solidFill>
                  <a:schemeClr val="tx1"/>
                </a:solidFill>
                <a:latin typeface="Courier New"/>
              </a:rPr>
              <a:t>. The </a:t>
            </a:r>
            <a:r>
              <a:rPr lang="en-US" sz="1400" dirty="0" err="1">
                <a:solidFill>
                  <a:schemeClr val="tx1"/>
                </a:solidFill>
                <a:latin typeface="Courier New"/>
              </a:rPr>
              <a:t>updated </a:t>
            </a:r>
            <a:r>
              <a:rPr lang="lt-LT" sz="1400" dirty="0">
                <a:solidFill>
                  <a:schemeClr val="tx1"/>
                </a:solidFill>
                <a:latin typeface="Courier New"/>
              </a:rPr>
              <a:t>text should be displayed on the screen.</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Design a program to calculate how many days, weeks, months and years a user has left before they turn 90. At the very beginning, do not forget to ask the user to enter how old they are now.</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401912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an application that accepts a word entered by the user and checks whether it starts with a capital letter. If it does, print the word in capital letters, if not, change the first letter to capital and print the word. Use the ToUpper() and Substring() methods.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program that accepts a word entered by the user and checks whether it contains the character 'a'. If so, print the word together with the index of the character 'a' using the IndexOf() method. If the character is not found, print the message "Character 'a' not found".</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an application that accepts a word entered by the user and checks if it is "hello". If so, print the word backwards using the Reverse() method. If the word does not match "hello", print the word as it was entered.</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402630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4</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Subway sandwich maker. The user should be asked what kind of bread to use, whether to use salami, whether to use feta cheese, whether to use beans, what size, whether to use sauce, whether to use tomato, whether to use cucumber, whether to use bacon, whether to use chili peppers, whether to use butter, whether to use peas, whether to use mozzarella, whether to use parmesan, whether to use rocket, and so forth. Each ingredient must have its own price. When cheese is added you can group them so that the user can only add 1 of the 3 cheeses. Once the whole menu has been gone through it should display what will be in the sandwich, how much each product will cost and what the final price is.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869894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5</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err="1">
                <a:solidFill>
                  <a:schemeClr val="tx1"/>
                </a:solidFill>
                <a:latin typeface="Courier New"/>
              </a:rPr>
              <a:t>Create a </a:t>
            </a:r>
            <a:r>
              <a:rPr lang="lt-LT" sz="1400" dirty="0">
                <a:solidFill>
                  <a:schemeClr val="tx1"/>
                </a:solidFill>
                <a:latin typeface="Courier New"/>
              </a:rPr>
              <a:t>program that accepts the phone number to be called and if a phone number from LT, EE, LV, DK, UK/GB, NO, FI, SE, AL, MD, USA is entered, the program should tell you what country it is.</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After entering the number, the console should ask how many minutes will be spoken and after entering the number, the application should print out a statement of the duration and cost of the call:</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Operator.</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Call to number: XXXXXX</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Call time: XX min</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Call price per minute: X/1min</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Final call price: €XX.XX.</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You can refer to Bite's call price lists </a:t>
            </a:r>
            <a:r>
              <a:rPr lang="lt-LT" sz="1400" dirty="0">
                <a:solidFill>
                  <a:schemeClr val="tx1"/>
                </a:solidFill>
                <a:latin typeface="Courier New"/>
                <a:hlinkClick r:id="rId3"/>
              </a:rPr>
              <a:t>at https://www.bite.lt/paslaugos/tarptautiniai-pokalbiai </a:t>
            </a:r>
            <a:r>
              <a:rPr lang="lt-LT" sz="1400" dirty="0">
                <a:solidFill>
                  <a:schemeClr val="tx1"/>
                </a:solidFill>
                <a:latin typeface="Courier New"/>
              </a:rPr>
              <a:t>or to rates provided by other Lithuanian operators.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980995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6</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"true love system" programme</a:t>
            </a:r>
            <a:r>
              <a:rPr lang="en-US" sz="1400" dirty="0">
                <a:solidFill>
                  <a:schemeClr val="tx1"/>
                </a:solidFill>
                <a:latin typeface="Courier New"/>
              </a:rPr>
              <a:t>. </a:t>
            </a:r>
            <a:r>
              <a:rPr lang="lt-LT" sz="1400" dirty="0">
                <a:solidFill>
                  <a:schemeClr val="tx1"/>
                </a:solidFill>
                <a:latin typeface="Courier New"/>
              </a:rPr>
              <a:t>It will help you decide the likelihood of falling in love with two names. The program should ask for the first and second person's names. Then count the number of times the letters used in the </a:t>
            </a:r>
            <a:r>
              <a:rPr lang="lt-LT" sz="1400" dirty="0" err="1">
                <a:solidFill>
                  <a:schemeClr val="tx1"/>
                </a:solidFill>
                <a:latin typeface="Courier New"/>
              </a:rPr>
              <a:t>text</a:t>
            </a:r>
            <a:r>
              <a:rPr lang="lt-LT" sz="1400" dirty="0">
                <a:solidFill>
                  <a:schemeClr val="tx1"/>
                </a:solidFill>
                <a:latin typeface="Courier New"/>
              </a:rPr>
              <a:t> "tikroji meilė" are repeated in the first name and then do the same with the second name. When you get the number of repeated letters in both names, combine them e.g: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Math: M(</a:t>
            </a:r>
            <a:r>
              <a:rPr lang="en-US" sz="1400" dirty="0">
                <a:solidFill>
                  <a:schemeClr val="tx1"/>
                </a:solidFill>
                <a:latin typeface="Courier New"/>
              </a:rPr>
              <a:t>2</a:t>
            </a:r>
            <a:r>
              <a:rPr lang="lt-LT" sz="1400" dirty="0">
                <a:solidFill>
                  <a:schemeClr val="tx1"/>
                </a:solidFill>
                <a:latin typeface="Courier New"/>
              </a:rPr>
              <a:t>) a(1) t(2) a(1) s(4) -&gt; </a:t>
            </a:r>
            <a:r>
              <a:rPr lang="en-US" sz="1400" dirty="0">
                <a:solidFill>
                  <a:schemeClr val="tx1"/>
                </a:solidFill>
                <a:latin typeface="Courier New"/>
              </a:rPr>
              <a:t>10</a:t>
            </a: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Greta: G(0) r(1) e(2) t(2) a(1) -&gt; 6</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Total -&gt; Matas+Greta </a:t>
            </a:r>
            <a:r>
              <a:rPr lang="en-US" sz="1400" dirty="0">
                <a:solidFill>
                  <a:schemeClr val="tx1"/>
                </a:solidFill>
                <a:latin typeface="Courier New"/>
              </a:rPr>
              <a:t>= 106</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If the final number is less than 30 but more than 90, it means that they are perfect for each other</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If you are between 50 and 70 then you are right for each other</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All other figures - the system can't tell if you're right for each other</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959824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Project No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To the "3. If" lesson project, add a menu using switch. Use your knowledge of string manipulation to add more interesting scenarios, e.g. A user drinks an unrecognised drink and from that moment on in all the scenarios some letters become other letters, or the user gets cut off messages because his character loses consciousness before the scenario is fully narrated.</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426380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indent="0">
              <a:spcBef>
                <a:spcPts val="0"/>
              </a:spcBef>
            </a:pPr>
            <a:r>
              <a:rPr lang="lt-LT" sz="1200" dirty="0"/>
              <a:t>Conditionals - if's</a:t>
            </a:r>
          </a:p>
        </p:txBody>
      </p:sp>
      <p:sp>
        <p:nvSpPr>
          <p:cNvPr id="330" name="CustomShape 2"/>
          <p:cNvSpPr/>
          <p:nvPr/>
        </p:nvSpPr>
        <p:spPr>
          <a:xfrm>
            <a:off x="1160352" y="2675160"/>
            <a:ext cx="3750120" cy="2850624"/>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fontScale="92500" lnSpcReduction="10000"/>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en-US" sz="1600" i="0" u="none" strike="noStrike" kern="1200" cap="none" spc="-1" normalizeH="0" baseline="0" noProof="0" dirty="0">
                <a:ln>
                  <a:noFill/>
                </a:ln>
                <a:solidFill>
                  <a:prstClr val="black"/>
                </a:solidFill>
                <a:effectLst/>
                <a:uLnTx/>
                <a:uFillTx/>
                <a:latin typeface="Arial"/>
                <a:hlinkClick r:id="rId2"/>
              </a:rPr>
              <a:t>https://learn.microsoft.com/en-us/dotnet/api/system.decimal.tostring?view=net-7.0</a:t>
            </a:r>
            <a:endParaRPr kumimoji="0" lang="lt-LT" sz="1600" i="0" u="none" strike="noStrike" kern="1200" cap="none" spc="-1" normalizeH="0" baseline="0" noProof="0" dirty="0">
              <a:ln>
                <a:noFill/>
              </a:ln>
              <a:solidFill>
                <a:prstClr val="black"/>
              </a:solidFill>
              <a:effectLst/>
              <a:uLnTx/>
              <a:uFillTx/>
              <a:latin typeface="Arial"/>
            </a:endParaRPr>
          </a:p>
          <a:p>
            <a:pPr hangingPunct="1">
              <a:lnSpc>
                <a:spcPct val="90000"/>
              </a:lnSpc>
              <a:spcBef>
                <a:spcPts val="1001"/>
              </a:spcBef>
              <a:defRPr/>
            </a:pPr>
            <a:r>
              <a:rPr lang="en-US" sz="1600" b="0" i="0" dirty="0">
                <a:effectLst/>
                <a:latin typeface="-apple-system"/>
                <a:hlinkClick r:id="rId3" tooltip="https://learn.microsoft.com/en-us/dotnet/csharp/language-reference/operators/null-coalescing-operator"/>
              </a:rPr>
              <a:t>https://learn.microsoft.com/en-us/dotnet/csharp/language-reference/operators/null-coalescing-operator</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4" tooltip="https://learn.microsoft.com/en-us/dotnet/csharp/language-reference/builtin-types/nullable-value-types"/>
              </a:rPr>
              <a:t>https://learn.microsoft.com/en-us/dotnet/csharp/language-reference/builtin-types/nullable-value-types</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5" tooltip="https://learn.microsoft.com/en-us/dotnet/csharp/language-reference/operators/null-forgiving"/>
              </a:rPr>
              <a:t>https://learn.microsoft.com/en-us/dotnet/csharp/language-reference/operators/null-forgiving</a:t>
            </a:r>
            <a:endParaRPr lang="en-US" sz="1600" b="0" i="0" dirty="0">
              <a:effectLst/>
              <a:latin typeface="-apple-system"/>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i="0" u="none" strike="noStrike" kern="1200" cap="none" spc="-1" normalizeH="0" baseline="0" noProof="0" dirty="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343080" y="9136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000" b="1" i="0" u="none" strike="noStrike" kern="1200" cap="none" spc="-1" normalizeH="0" baseline="0" noProof="0" dirty="0" err="1">
                <a:ln>
                  <a:noFill/>
                </a:ln>
                <a:solidFill>
                  <a:srgbClr val="000000"/>
                </a:solidFill>
                <a:effectLst/>
                <a:uLnTx/>
                <a:uFillTx/>
                <a:latin typeface="Arial"/>
                <a:ea typeface="Arial"/>
              </a:rPr>
              <a:t>References</a:t>
            </a:r>
            <a:endParaRPr kumimoji="0" lang="lt-LT" sz="3000" b="0" i="0" u="none" strike="noStrike" kern="1200" cap="none" spc="-1" normalizeH="0" baseline="0" noProof="0" dirty="0">
              <a:ln>
                <a:noFill/>
              </a:ln>
              <a:solidFill>
                <a:prstClr val="black"/>
              </a:solidFill>
              <a:effectLst/>
              <a:uLnTx/>
              <a:uFillTx/>
              <a:latin typeface="Arial"/>
            </a:endParaRPr>
          </a:p>
        </p:txBody>
      </p:sp>
      <p:pic>
        <p:nvPicPr>
          <p:cNvPr id="3" name="Graphic 2" descr="Connected with solid fill">
            <a:extLst>
              <a:ext uri="{FF2B5EF4-FFF2-40B4-BE49-F238E27FC236}">
                <a16:creationId xmlns:a16="http://schemas.microsoft.com/office/drawing/2014/main" id="{E70F5D4F-877C-0AC0-5363-E58AB0771E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06272" y="1954800"/>
            <a:ext cx="2342880" cy="2342880"/>
          </a:xfrm>
          <a:prstGeom prst="rect">
            <a:avLst/>
          </a:prstGeom>
        </p:spPr>
      </p:pic>
      <p:pic>
        <p:nvPicPr>
          <p:cNvPr id="5" name="Graphic 4" descr="Connected with solid fill">
            <a:extLst>
              <a:ext uri="{FF2B5EF4-FFF2-40B4-BE49-F238E27FC236}">
                <a16:creationId xmlns:a16="http://schemas.microsoft.com/office/drawing/2014/main" id="{A634F042-ED2E-5D91-D0BE-DA3598E895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6240240" y="3588840"/>
            <a:ext cx="2342880" cy="2342880"/>
          </a:xfrm>
          <a:prstGeom prst="rect">
            <a:avLst/>
          </a:prstGeom>
        </p:spPr>
      </p:pic>
      <p:pic>
        <p:nvPicPr>
          <p:cNvPr id="6" name="Graphic 5" descr="Connected with solid fill">
            <a:extLst>
              <a:ext uri="{FF2B5EF4-FFF2-40B4-BE49-F238E27FC236}">
                <a16:creationId xmlns:a16="http://schemas.microsoft.com/office/drawing/2014/main" id="{D91BC6C1-5205-4965-5C12-907B656439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7613424" y="1366560"/>
            <a:ext cx="2342880" cy="2342880"/>
          </a:xfrm>
          <a:prstGeom prst="rect">
            <a:avLst/>
          </a:prstGeom>
        </p:spPr>
      </p:pic>
      <p:pic>
        <p:nvPicPr>
          <p:cNvPr id="7" name="Graphic 6" descr="Connected with solid fill">
            <a:extLst>
              <a:ext uri="{FF2B5EF4-FFF2-40B4-BE49-F238E27FC236}">
                <a16:creationId xmlns:a16="http://schemas.microsoft.com/office/drawing/2014/main" id="{DF77B877-1A4B-4E31-8F42-AD928689D2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83120" y="3269161"/>
            <a:ext cx="2342880" cy="23428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asvg="http://schemas.microsoft.com/office/drawing/2016/SVG/main" xmlns:p14="http://schemas.microsoft.com/office/powerpoint/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Today you will learn</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 xmlns:a16="http://schemas.microsoft.com/office/drawing/2014/main" xmlns:asvg="http://schemas.microsoft.com/office/drawing/2016/SVG/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en-US" dirty="0"/>
              <a:t>Char Array</a:t>
            </a:r>
            <a:endParaRPr dirty="0"/>
          </a:p>
        </p:txBody>
      </p:sp>
      <p:sp>
        <p:nvSpPr>
          <p:cNvPr id="221" name="Text Placeholder 4"/>
          <p:cNvSpPr>
            <a:spLocks noGrp="1"/>
          </p:cNvSpPr>
          <p:nvPr>
            <p:ph type="body" idx="22"/>
          </p:nvPr>
        </p:nvSpPr>
        <p:spPr>
          <a:prstGeom prst="rect">
            <a:avLst/>
          </a:prstGeom>
          <a:extLst>
            <a:ext uri="{C572A759-6A51-4108-AA02-DFA0A04FC94B}">
              <ma14:wrappingTextBoxFlag xmlns="" xmlns:a16="http://schemas.microsoft.com/office/drawing/2014/main" xmlns:asvg="http://schemas.microsoft.com/office/drawing/2016/SVG/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en-US" dirty="0"/>
              <a:t>String </a:t>
            </a:r>
            <a:r>
              <a:rPr lang="en-US" dirty="0" err="1"/>
              <a:t>checks and formatting</a:t>
            </a:r>
            <a:endParaRPr lang="en-US" dirty="0"/>
          </a:p>
        </p:txBody>
      </p:sp>
      <p:sp>
        <p:nvSpPr>
          <p:cNvPr id="222" name="Text Placeholder 5"/>
          <p:cNvSpPr>
            <a:spLocks noGrp="1"/>
          </p:cNvSpPr>
          <p:nvPr>
            <p:ph type="body" idx="23"/>
          </p:nvPr>
        </p:nvSpPr>
        <p:spPr>
          <a:prstGeom prst="rect">
            <a:avLst/>
          </a:prstGeom>
          <a:extLst>
            <a:ext uri="{C572A759-6A51-4108-AA02-DFA0A04FC94B}">
              <ma14:wrappingTextBoxFlag xmlns="" xmlns:a16="http://schemas.microsoft.com/office/drawing/2014/main" xmlns:asvg="http://schemas.microsoft.com/office/drawing/2016/SVG/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a:lstStyle/>
          <a:p>
            <a:r>
              <a:rPr lang="en-US" dirty="0"/>
              <a:t>String </a:t>
            </a:r>
            <a:r>
              <a:rPr lang="en-US" dirty="0" err="1"/>
              <a:t>methods</a:t>
            </a:r>
            <a:endParaRPr dirty="0"/>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a16="http://schemas.microsoft.com/office/drawing/2014/main" xmlns:asvg="http://schemas.microsoft.com/office/drawing/2016/SVG/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480390" y="4403230"/>
            <a:ext cx="731477" cy="731477"/>
            <a:chOff x="0" y="0"/>
            <a:chExt cx="731475" cy="731475"/>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a16="http://schemas.microsoft.com/office/drawing/2014/main" xmlns:asvg="http://schemas.microsoft.com/office/drawing/2016/SVG/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t>02</a:t>
              </a:r>
            </a:p>
          </p:txBody>
        </p:sp>
      </p:grpSp>
      <p:grpSp>
        <p:nvGrpSpPr>
          <p:cNvPr id="234" name="Oval 14"/>
          <p:cNvGrpSpPr/>
          <p:nvPr/>
        </p:nvGrpSpPr>
        <p:grpSpPr>
          <a:xfrm>
            <a:off x="480390" y="5514578"/>
            <a:ext cx="731477" cy="731477"/>
            <a:chOff x="0" y="0"/>
            <a:chExt cx="731475" cy="731475"/>
          </a:xfrm>
        </p:grpSpPr>
        <p:sp>
          <p:nvSpPr>
            <p:cNvPr id="232"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3" name="03"/>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a16="http://schemas.microsoft.com/office/drawing/2014/main" xmlns:asvg="http://schemas.microsoft.com/office/drawing/2016/SVG/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t>03</a:t>
              </a:r>
            </a:p>
          </p:txBody>
        </p:sp>
      </p:grpSp>
      <p:pic>
        <p:nvPicPr>
          <p:cNvPr id="9" name="Graphic 8" descr="Smiling cat with a ball of string">
            <a:extLst>
              <a:ext uri="{FF2B5EF4-FFF2-40B4-BE49-F238E27FC236}">
                <a16:creationId xmlns:a16="http://schemas.microsoft.com/office/drawing/2014/main" id="{514D43EA-AA74-6952-5DC8-AD807264FC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2502" y="545878"/>
            <a:ext cx="6026538" cy="6026538"/>
          </a:xfrm>
          <a:prstGeom prst="rect">
            <a:avLst/>
          </a:prstGeom>
        </p:spPr>
      </p:pic>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a14="http://schemas.microsoft.com/office/drawing/2010/main" xmlns:ma14="http://schemas.microsoft.com/office/mac/drawingml/2011/main" xmlns:a16="http://schemas.microsoft.com/office/drawing/2014/main" xmlns:asvg="http://schemas.microsoft.com/office/drawing/2016/SVG/main" xmlns:p14="http://schemas.microsoft.com/office/powerpoint/2010/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Char Array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Manipulation</a:t>
            </a:r>
          </a:p>
        </p:txBody>
      </p:sp>
      <p:sp>
        <p:nvSpPr>
          <p:cNvPr id="125" name="Google Shape;125;p3"/>
          <p:cNvSpPr txBox="1">
            <a:spLocks noGrp="1"/>
          </p:cNvSpPr>
          <p:nvPr>
            <p:ph type="body" idx="2"/>
          </p:nvPr>
        </p:nvSpPr>
        <p:spPr>
          <a:xfrm>
            <a:off x="480400" y="2671875"/>
            <a:ext cx="5426624"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2000" dirty="0"/>
              <a:t>Char is a C# programming language data type for storing the meaning of a single letter or character.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Char type values are enclosed in single quotes, e.g. 'A', 'b', '#' etc.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A value of type Char is 16 bits in size and can be used as a single character or as part of a character sequence (string) in manipulations.</a:t>
            </a:r>
            <a:endParaRPr lang="lt-LT" sz="1400" dirty="0">
              <a:solidFill>
                <a:schemeClr val="tx1"/>
              </a:solidFill>
            </a:endParaRPr>
          </a:p>
        </p:txBody>
      </p:sp>
      <p:pic>
        <p:nvPicPr>
          <p:cNvPr id="3" name="Graphic 2" descr="Quotes outline">
            <a:extLst>
              <a:ext uri="{FF2B5EF4-FFF2-40B4-BE49-F238E27FC236}">
                <a16:creationId xmlns:a16="http://schemas.microsoft.com/office/drawing/2014/main" id="{469A3DC5-8853-BC38-D16E-4A400B4ECD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57672" y="2127504"/>
            <a:ext cx="2133600" cy="2133600"/>
          </a:xfrm>
          <a:prstGeom prst="rect">
            <a:avLst/>
          </a:prstGeom>
        </p:spPr>
      </p:pic>
      <p:pic>
        <p:nvPicPr>
          <p:cNvPr id="5" name="Graphic 4" descr="Alien with one eye">
            <a:extLst>
              <a:ext uri="{FF2B5EF4-FFF2-40B4-BE49-F238E27FC236}">
                <a16:creationId xmlns:a16="http://schemas.microsoft.com/office/drawing/2014/main" id="{53FDC111-7ABF-B8AE-8966-C8BA0DCC0E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7571231" y="2667480"/>
            <a:ext cx="3438144" cy="3475751"/>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asvg="http://schemas.microsoft.com/office/drawing/2016/SVG/main" xmlns:p14="http://schemas.microsoft.com/office/powerpoint/2010/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Char Array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Manipulation</a:t>
            </a:r>
          </a:p>
        </p:txBody>
      </p:sp>
      <p:sp>
        <p:nvSpPr>
          <p:cNvPr id="125" name="Google Shape;125;p3"/>
          <p:cNvSpPr txBox="1">
            <a:spLocks noGrp="1"/>
          </p:cNvSpPr>
          <p:nvPr>
            <p:ph type="body" idx="2"/>
          </p:nvPr>
        </p:nvSpPr>
        <p:spPr>
          <a:xfrm>
            <a:off x="6096000" y="2607706"/>
            <a:ext cx="5426624"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2000" dirty="0"/>
              <a:t>Values of type char can be used inside an object of type string. Each character in a string is individually accessible by its index.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For example, if we have the string "Hi", we can access the first letter 'L' using the cursor [0].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We can also modify the string characters by assigning new values of type char. For example, we can change the string "Hi" to "Rab" by changing the first letter from 'L' to 'R'.</a:t>
            </a:r>
            <a:endParaRPr lang="lt-LT" sz="1400" dirty="0">
              <a:solidFill>
                <a:schemeClr val="tx1"/>
              </a:solidFill>
            </a:endParaRPr>
          </a:p>
        </p:txBody>
      </p:sp>
      <p:pic>
        <p:nvPicPr>
          <p:cNvPr id="3" name="Graphic 2" descr="Quotes outline">
            <a:extLst>
              <a:ext uri="{FF2B5EF4-FFF2-40B4-BE49-F238E27FC236}">
                <a16:creationId xmlns:a16="http://schemas.microsoft.com/office/drawing/2014/main" id="{469A3DC5-8853-BC38-D16E-4A400B4ECD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794760" y="2671875"/>
            <a:ext cx="2130552" cy="2133600"/>
          </a:xfrm>
          <a:prstGeom prst="rect">
            <a:avLst/>
          </a:prstGeom>
        </p:spPr>
      </p:pic>
      <p:pic>
        <p:nvPicPr>
          <p:cNvPr id="5" name="Graphic 4" descr="Alien with one eye">
            <a:extLst>
              <a:ext uri="{FF2B5EF4-FFF2-40B4-BE49-F238E27FC236}">
                <a16:creationId xmlns:a16="http://schemas.microsoft.com/office/drawing/2014/main" id="{53FDC111-7ABF-B8AE-8966-C8BA0DCC0E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1792" y="3067600"/>
            <a:ext cx="3433232" cy="3475751"/>
          </a:xfrm>
          <a:prstGeom prst="rect">
            <a:avLst/>
          </a:prstGeom>
        </p:spPr>
      </p:pic>
    </p:spTree>
    <p:extLst>
      <p:ext uri="{BB962C8B-B14F-4D97-AF65-F5344CB8AC3E}">
        <p14:creationId xmlns:p14="http://schemas.microsoft.com/office/powerpoint/2010/main" val="404548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asvg="http://schemas.microsoft.com/office/drawing/2016/SVG/main" xmlns:p14="http://schemas.microsoft.com/office/powerpoint/2010/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Char Array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Manipulation</a:t>
            </a:r>
          </a:p>
        </p:txBody>
      </p:sp>
      <p:sp>
        <p:nvSpPr>
          <p:cNvPr id="125" name="Google Shape;125;p3"/>
          <p:cNvSpPr txBox="1">
            <a:spLocks noGrp="1"/>
          </p:cNvSpPr>
          <p:nvPr>
            <p:ph type="body" idx="2"/>
          </p:nvPr>
        </p:nvSpPr>
        <p:spPr>
          <a:xfrm>
            <a:off x="2074504" y="2217365"/>
            <a:ext cx="7404776"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2000" dirty="0"/>
              <a:t>Thus, char-type values allow manipulation and actions on individual characters in strings.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It is possible to access and modify characters in strings using values of type char.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In addition, char values can be compared and sorted, providing more possibilities for manipulating and analysing text in applications.</a:t>
            </a:r>
            <a:endParaRPr lang="lt-LT" sz="1400" dirty="0">
              <a:solidFill>
                <a:schemeClr val="tx1"/>
              </a:solidFill>
            </a:endParaRPr>
          </a:p>
        </p:txBody>
      </p:sp>
      <p:pic>
        <p:nvPicPr>
          <p:cNvPr id="4" name="Picture 3">
            <a:extLst>
              <a:ext uri="{FF2B5EF4-FFF2-40B4-BE49-F238E27FC236}">
                <a16:creationId xmlns:a16="http://schemas.microsoft.com/office/drawing/2014/main" id="{7A3C1B5D-A697-29DD-9A36-A1758AC9A3A8}"/>
              </a:ext>
            </a:extLst>
          </p:cNvPr>
          <p:cNvPicPr>
            <a:picLocks noChangeAspect="1"/>
          </p:cNvPicPr>
          <p:nvPr/>
        </p:nvPicPr>
        <p:blipFill>
          <a:blip r:embed="rId3"/>
          <a:stretch>
            <a:fillRect/>
          </a:stretch>
        </p:blipFill>
        <p:spPr>
          <a:xfrm>
            <a:off x="2006857" y="5021421"/>
            <a:ext cx="7747985" cy="9297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19987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Char Array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Manipulation</a:t>
            </a:r>
          </a:p>
        </p:txBody>
      </p:sp>
      <p:sp>
        <p:nvSpPr>
          <p:cNvPr id="125" name="Google Shape;125;p3"/>
          <p:cNvSpPr txBox="1">
            <a:spLocks noGrp="1"/>
          </p:cNvSpPr>
          <p:nvPr>
            <p:ph type="body" idx="2"/>
          </p:nvPr>
        </p:nvSpPr>
        <p:spPr>
          <a:xfrm>
            <a:off x="480391" y="2372813"/>
            <a:ext cx="4536608"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2000" dirty="0"/>
              <a:t>Thus, char-type values allow manipulation and actions on individual characters in strings.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It is possible to access and modify characters in strings using values of type char.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In addition, char values can be compared and sorted, providing more possibilities for manipulating and analysing text in applications.</a:t>
            </a:r>
            <a:endParaRPr lang="lt-LT" sz="1400" dirty="0">
              <a:solidFill>
                <a:schemeClr val="tx1"/>
              </a:solidFill>
            </a:endParaRPr>
          </a:p>
        </p:txBody>
      </p:sp>
      <p:pic>
        <p:nvPicPr>
          <p:cNvPr id="3" name="Picture 2">
            <a:extLst>
              <a:ext uri="{FF2B5EF4-FFF2-40B4-BE49-F238E27FC236}">
                <a16:creationId xmlns:a16="http://schemas.microsoft.com/office/drawing/2014/main" id="{78B16243-CA71-8C85-6B0F-1DB3A42E4D70}"/>
              </a:ext>
            </a:extLst>
          </p:cNvPr>
          <p:cNvPicPr>
            <a:picLocks noChangeAspect="1"/>
          </p:cNvPicPr>
          <p:nvPr/>
        </p:nvPicPr>
        <p:blipFill>
          <a:blip r:embed="rId3"/>
          <a:stretch>
            <a:fillRect/>
          </a:stretch>
        </p:blipFill>
        <p:spPr>
          <a:xfrm>
            <a:off x="4842940" y="3654725"/>
            <a:ext cx="6868669" cy="1292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02462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err="1">
                <a:solidFill>
                  <a:schemeClr val="tx1"/>
                </a:solidFill>
                <a:latin typeface="Courier New"/>
              </a:rPr>
              <a:t>Ask the </a:t>
            </a:r>
            <a:r>
              <a:rPr lang="lt-LT" sz="1400" dirty="0">
                <a:solidFill>
                  <a:schemeClr val="tx1"/>
                </a:solidFill>
                <a:latin typeface="Courier New"/>
              </a:rPr>
              <a:t>user to enter the text. The first letter of the text should be changed to a capital letter.</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Ask the user to enter the text, but you have to change the characters 2,4,6,8 and 10 to:</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2 - g</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4 - b</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6 - *</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8 - x</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10 - w</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text of 5 characters. Check if less or more is entered. Ask the user how they would like to encode their message. Add the resulting number to the text for each individual char and print the encoded message on the screen.</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pt-BR" sz="3200" dirty="0"/>
              <a:t>String checks and formatting</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Manipulation</a:t>
            </a:r>
          </a:p>
        </p:txBody>
      </p:sp>
      <p:sp>
        <p:nvSpPr>
          <p:cNvPr id="125" name="Google Shape;125;p3"/>
          <p:cNvSpPr txBox="1">
            <a:spLocks noGrp="1"/>
          </p:cNvSpPr>
          <p:nvPr>
            <p:ph type="body" idx="2"/>
          </p:nvPr>
        </p:nvSpPr>
        <p:spPr>
          <a:xfrm>
            <a:off x="480400" y="2671875"/>
            <a:ext cx="4658528"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Checking whether a string is null or empty is an important step in the program to ensure proper data processing. There are several ways to do this.</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First, we can use the method string.IsNullOrEmpty(), which checks whether a string is null or empty. For example:</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0" indent="0">
              <a:lnSpc>
                <a:spcPct val="150000"/>
              </a:lnSpc>
              <a:spcBef>
                <a:spcPts val="0"/>
              </a:spcBef>
              <a:buSzPts val="1100"/>
            </a:pPr>
            <a:endParaRPr lang="lt-LT" sz="1400" dirty="0">
              <a:solidFill>
                <a:schemeClr val="tx1"/>
              </a:solidFill>
            </a:endParaRPr>
          </a:p>
        </p:txBody>
      </p:sp>
      <p:pic>
        <p:nvPicPr>
          <p:cNvPr id="4" name="Picture 3">
            <a:extLst>
              <a:ext uri="{FF2B5EF4-FFF2-40B4-BE49-F238E27FC236}">
                <a16:creationId xmlns:a16="http://schemas.microsoft.com/office/drawing/2014/main" id="{BE715BB5-07AC-5D58-51E0-B5D6357D5477}"/>
              </a:ext>
            </a:extLst>
          </p:cNvPr>
          <p:cNvPicPr>
            <a:picLocks noChangeAspect="1"/>
          </p:cNvPicPr>
          <p:nvPr/>
        </p:nvPicPr>
        <p:blipFill>
          <a:blip r:embed="rId3"/>
          <a:stretch>
            <a:fillRect/>
          </a:stretch>
        </p:blipFill>
        <p:spPr>
          <a:xfrm>
            <a:off x="5460713" y="2571773"/>
            <a:ext cx="5820587" cy="2391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44600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pt-BR" sz="3200" dirty="0"/>
              <a:t>String checks and formatting</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Manipulation</a:t>
            </a:r>
          </a:p>
        </p:txBody>
      </p:sp>
      <p:sp>
        <p:nvSpPr>
          <p:cNvPr id="125" name="Google Shape;125;p3"/>
          <p:cNvSpPr txBox="1">
            <a:spLocks noGrp="1"/>
          </p:cNvSpPr>
          <p:nvPr>
            <p:ph type="body" idx="2"/>
          </p:nvPr>
        </p:nvSpPr>
        <p:spPr>
          <a:xfrm>
            <a:off x="480400" y="2671875"/>
            <a:ext cx="5810672"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TryParse() method is very useful when you need to convert text to another data type, e.g. a number or a date, while avoiding possible conversion errors. This method is designed to check whether the conversion succeeded or failed and return the result as a value of type bool.</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For example, using int.TryParse(), we can try to convert text to an integer and see if it works:</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0" indent="0">
              <a:lnSpc>
                <a:spcPct val="150000"/>
              </a:lnSpc>
              <a:spcBef>
                <a:spcPts val="0"/>
              </a:spcBef>
              <a:buSzPts val="1100"/>
            </a:pPr>
            <a:endParaRPr lang="lt-LT" sz="1400" dirty="0">
              <a:solidFill>
                <a:schemeClr val="tx1"/>
              </a:solidFill>
            </a:endParaRPr>
          </a:p>
        </p:txBody>
      </p:sp>
      <p:pic>
        <p:nvPicPr>
          <p:cNvPr id="4" name="Picture 3">
            <a:extLst>
              <a:ext uri="{FF2B5EF4-FFF2-40B4-BE49-F238E27FC236}">
                <a16:creationId xmlns:a16="http://schemas.microsoft.com/office/drawing/2014/main" id="{D0B12F48-420A-53C2-4F5E-BB72408927E2}"/>
              </a:ext>
            </a:extLst>
          </p:cNvPr>
          <p:cNvPicPr>
            <a:picLocks noChangeAspect="1"/>
          </p:cNvPicPr>
          <p:nvPr/>
        </p:nvPicPr>
        <p:blipFill>
          <a:blip r:embed="rId3"/>
          <a:stretch>
            <a:fillRect/>
          </a:stretch>
        </p:blipFill>
        <p:spPr>
          <a:xfrm>
            <a:off x="6096000" y="2805487"/>
            <a:ext cx="5797642" cy="18607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71732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A4ACF2A8DF004CA94A2D6A4303FCEA" ma:contentTypeVersion="3" ma:contentTypeDescription="Create a new document." ma:contentTypeScope="" ma:versionID="dce8d8eaf1142774ac5085623c4f4acc">
  <xsd:schema xmlns:xsd="http://www.w3.org/2001/XMLSchema" xmlns:xs="http://www.w3.org/2001/XMLSchema" xmlns:p="http://schemas.microsoft.com/office/2006/metadata/properties" xmlns:ns2="a3b97f0a-8a49-47eb-801c-707cd9a5bca1" targetNamespace="http://schemas.microsoft.com/office/2006/metadata/properties" ma:root="true" ma:fieldsID="508d6a8722d5444c3f31e6dbb793e0dd"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1EA9C-10DD-4CC6-8D29-078408DD189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3b97f0a-8a49-47eb-801c-707cd9a5bca1"/>
    <ds:schemaRef ds:uri="http://www.w3.org/XML/1998/namespace"/>
    <ds:schemaRef ds:uri="http://purl.org/dc/dcmitype/"/>
  </ds:schemaRefs>
</ds:datastoreItem>
</file>

<file path=customXml/itemProps2.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3.xml><?xml version="1.0" encoding="utf-8"?>
<ds:datastoreItem xmlns:ds="http://schemas.openxmlformats.org/officeDocument/2006/customXml" ds:itemID="{AC088973-2FC3-4A51-8A04-3B14DBEDB5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7f0a-8a49-47eb-801c-707cd9a5b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1527</TotalTime>
  <Words>1854</Words>
  <Application>Microsoft Office PowerPoint</Application>
  <PresentationFormat>Widescreen</PresentationFormat>
  <Paragraphs>128</Paragraphs>
  <Slides>17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Courier New</vt:lpstr>
      <vt:lpstr>Office Theme</vt:lpstr>
      <vt:lpstr>String Manipulation</vt:lpstr>
      <vt:lpstr>Today you will learn</vt:lpstr>
      <vt:lpstr>Char Array </vt:lpstr>
      <vt:lpstr>Char Array </vt:lpstr>
      <vt:lpstr>Char Array </vt:lpstr>
      <vt:lpstr>Char Array </vt:lpstr>
      <vt:lpstr>PowerPoint Presentation</vt:lpstr>
      <vt:lpstr>String checks and formatting</vt:lpstr>
      <vt:lpstr>String checks and formatting</vt:lpstr>
      <vt:lpstr>String methods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keywords>, docId:1AC28F6741EE374799ADA01143EBD139</cp:keywords>
  <cp:lastModifiedBy>Rokas Slaboševičius</cp:lastModifiedBy>
  <cp:revision>421</cp:revision>
  <dcterms:modified xsi:type="dcterms:W3CDTF">2023-11-08T19:53:11Z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