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gjKSShKqV/PmemQq9MZG11Noo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1304" autoAdjust="0"/>
  </p:normalViewPr>
  <p:slideViewPr>
    <p:cSldViewPr snapToGrid="0">
      <p:cViewPr varScale="1">
        <p:scale>
          <a:sx n="104" d="100"/>
          <a:sy n="104"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77f24677c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4" name="Google Shape;204;g1177f24677c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77f24677c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2" name="Google Shape;212;g1177f24677c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77f24677c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0" name="Google Shape;220;g1177f24677c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77f24677c_0_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177f24677c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77f24677c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177f24677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77f24677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1177f24677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77f24677c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9" name="Google Shape;169;g1177f24677c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7f24677c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9" name="Google Shape;179;g1177f24677c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77f24677c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7" name="Google Shape;187;g1177f24677c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01656be5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6" name="Google Shape;196;g2601656be5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fontScale="90000"/>
          </a:bodyPr>
          <a:lstStyle/>
          <a:p>
            <a:pPr marL="0" marR="0" lvl="0" indent="0" algn="l" rtl="0">
              <a:lnSpc>
                <a:spcPct val="90000"/>
              </a:lnSpc>
              <a:spcBef>
                <a:spcPts val="0"/>
              </a:spcBef>
              <a:spcAft>
                <a:spcPts val="0"/>
              </a:spcAft>
              <a:buClr>
                <a:srgbClr val="000000"/>
              </a:buClr>
              <a:buSzPct val="100000"/>
              <a:buFont typeface="Arial"/>
              <a:buNone/>
            </a:pPr>
            <a:r>
              <a:rPr lang="lt-LT" sz="6000"/>
              <a:t>Async/await</a:t>
            </a:r>
            <a:endParaRPr sz="6000"/>
          </a:p>
          <a:p>
            <a:pPr marL="0" marR="0" lvl="0" indent="0" algn="l" rtl="0">
              <a:lnSpc>
                <a:spcPct val="90000"/>
              </a:lnSpc>
              <a:spcBef>
                <a:spcPts val="0"/>
              </a:spcBef>
              <a:spcAft>
                <a:spcPts val="0"/>
              </a:spcAft>
              <a:buClr>
                <a:srgbClr val="000000"/>
              </a:buClr>
              <a:buSzPct val="100000"/>
              <a:buFont typeface="Arial"/>
              <a:buNone/>
            </a:pPr>
            <a:r>
              <a:rPr lang="lt-LT" sz="6000"/>
              <a:t>Asynchronous programming</a:t>
            </a:r>
            <a:endParaRPr sz="6000"/>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177f24677c_0_5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207" name="Google Shape;207;g1177f24677c_0_5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208" name="Google Shape;208;g1177f24677c_0_51"/>
          <p:cNvSpPr txBox="1">
            <a:spLocks noGrp="1"/>
          </p:cNvSpPr>
          <p:nvPr>
            <p:ph type="body" idx="2"/>
          </p:nvPr>
        </p:nvSpPr>
        <p:spPr>
          <a:xfrm>
            <a:off x="528875" y="2671900"/>
            <a:ext cx="10859100" cy="4186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400">
                <a:solidFill>
                  <a:schemeClr val="dk1"/>
                </a:solidFill>
              </a:rPr>
              <a:t>Currently the application runs the asynchronous methods on a separate thread and doesn't block the application, but it waits for each one to finish anyway </a:t>
            </a:r>
            <a:endParaRPr sz="1400">
              <a:solidFill>
                <a:schemeClr val="dk1"/>
              </a:solidFill>
            </a:endParaRPr>
          </a:p>
          <a:p>
            <a:pPr marL="0" lvl="0" indent="0" algn="l" rtl="0">
              <a:lnSpc>
                <a:spcPct val="90000"/>
              </a:lnSpc>
              <a:spcBef>
                <a:spcPts val="1001"/>
              </a:spcBef>
              <a:spcAft>
                <a:spcPts val="0"/>
              </a:spcAft>
              <a:buNone/>
            </a:pPr>
            <a:endParaRPr sz="1400">
              <a:solidFill>
                <a:schemeClr val="dk1"/>
              </a:solidFill>
            </a:endParaRPr>
          </a:p>
          <a:p>
            <a:pPr marL="0" lvl="0" indent="0" algn="l" rtl="0">
              <a:lnSpc>
                <a:spcPct val="90000"/>
              </a:lnSpc>
              <a:spcBef>
                <a:spcPts val="1001"/>
              </a:spcBef>
              <a:spcAft>
                <a:spcPts val="0"/>
              </a:spcAft>
              <a:buNone/>
            </a:pPr>
            <a:r>
              <a:rPr lang="lt-LT" sz="1400">
                <a:solidFill>
                  <a:schemeClr val="dk1"/>
                </a:solidFill>
              </a:rPr>
              <a:t>Next change to put methods in Task objects </a:t>
            </a:r>
            <a:endParaRPr sz="1400">
              <a:solidFill>
                <a:schemeClr val="dk1"/>
              </a:solidFill>
            </a:endParaRPr>
          </a:p>
        </p:txBody>
      </p:sp>
      <p:pic>
        <p:nvPicPr>
          <p:cNvPr id="209" name="Google Shape;209;g1177f24677c_0_51"/>
          <p:cNvPicPr preferRelativeResize="0"/>
          <p:nvPr/>
        </p:nvPicPr>
        <p:blipFill>
          <a:blip r:embed="rId3">
            <a:alphaModFix/>
          </a:blip>
          <a:stretch>
            <a:fillRect/>
          </a:stretch>
        </p:blipFill>
        <p:spPr>
          <a:xfrm>
            <a:off x="4995173" y="3129350"/>
            <a:ext cx="3524250" cy="363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77f24677c_0_60"/>
          <p:cNvSpPr txBox="1">
            <a:spLocks noGrp="1"/>
          </p:cNvSpPr>
          <p:nvPr>
            <p:ph type="title"/>
          </p:nvPr>
        </p:nvSpPr>
        <p:spPr>
          <a:xfrm>
            <a:off x="480400" y="1371700"/>
            <a:ext cx="6154825"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dirty="0" err="1"/>
              <a:t>Example</a:t>
            </a:r>
            <a:r>
              <a:rPr lang="lt-LT" sz="3200" dirty="0"/>
              <a:t> </a:t>
            </a:r>
            <a:r>
              <a:rPr lang="lt-LT" sz="3200" dirty="0" err="1"/>
              <a:t>of</a:t>
            </a:r>
            <a:r>
              <a:rPr lang="lt-LT" sz="3200" dirty="0"/>
              <a:t> </a:t>
            </a:r>
            <a:r>
              <a:rPr lang="lt-LT" sz="3200" dirty="0" err="1"/>
              <a:t>breakfast</a:t>
            </a:r>
            <a:r>
              <a:rPr lang="lt-LT" sz="3200" dirty="0"/>
              <a:t> </a:t>
            </a:r>
            <a:r>
              <a:rPr lang="lt-LT" sz="3200" dirty="0" err="1"/>
              <a:t>preparation</a:t>
            </a:r>
            <a:endParaRPr dirty="0"/>
          </a:p>
        </p:txBody>
      </p:sp>
      <p:sp>
        <p:nvSpPr>
          <p:cNvPr id="215" name="Google Shape;215;g1177f24677c_0_6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216" name="Google Shape;216;g1177f24677c_0_60"/>
          <p:cNvSpPr txBox="1">
            <a:spLocks noGrp="1"/>
          </p:cNvSpPr>
          <p:nvPr>
            <p:ph type="body" idx="2"/>
          </p:nvPr>
        </p:nvSpPr>
        <p:spPr>
          <a:xfrm>
            <a:off x="528875" y="2671900"/>
            <a:ext cx="6001234" cy="41862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1001"/>
              </a:spcBef>
              <a:spcAft>
                <a:spcPts val="0"/>
              </a:spcAft>
              <a:buNone/>
            </a:pPr>
            <a:r>
              <a:rPr lang="lt-LT" sz="1400" dirty="0">
                <a:solidFill>
                  <a:schemeClr val="dk1"/>
                </a:solidFill>
              </a:rPr>
              <a:t>It </a:t>
            </a:r>
            <a:r>
              <a:rPr lang="lt-LT" sz="1400" dirty="0" err="1">
                <a:solidFill>
                  <a:schemeClr val="dk1"/>
                </a:solidFill>
              </a:rPr>
              <a:t>is</a:t>
            </a:r>
            <a:r>
              <a:rPr lang="lt-LT" sz="1400" dirty="0">
                <a:solidFill>
                  <a:schemeClr val="dk1"/>
                </a:solidFill>
              </a:rPr>
              <a:t> </a:t>
            </a:r>
            <a:r>
              <a:rPr lang="lt-LT" sz="1400" dirty="0" err="1">
                <a:solidFill>
                  <a:schemeClr val="dk1"/>
                </a:solidFill>
              </a:rPr>
              <a:t>now</a:t>
            </a:r>
            <a:r>
              <a:rPr lang="lt-LT" sz="1400" dirty="0">
                <a:solidFill>
                  <a:schemeClr val="dk1"/>
                </a:solidFill>
              </a:rPr>
              <a:t> </a:t>
            </a:r>
            <a:r>
              <a:rPr lang="lt-LT" sz="1400" dirty="0" err="1">
                <a:solidFill>
                  <a:schemeClr val="dk1"/>
                </a:solidFill>
              </a:rPr>
              <a:t>possible</a:t>
            </a:r>
            <a:r>
              <a:rPr lang="lt-LT" sz="1400" dirty="0">
                <a:solidFill>
                  <a:schemeClr val="dk1"/>
                </a:solidFill>
              </a:rPr>
              <a:t> to </a:t>
            </a:r>
            <a:r>
              <a:rPr lang="lt-LT" sz="1400" dirty="0" err="1">
                <a:solidFill>
                  <a:schemeClr val="dk1"/>
                </a:solidFill>
              </a:rPr>
              <a:t>move</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b="1" dirty="0" err="1">
                <a:solidFill>
                  <a:schemeClr val="dk1"/>
                </a:solidFill>
              </a:rPr>
              <a:t>addition</a:t>
            </a:r>
            <a:r>
              <a:rPr lang="lt-LT" sz="1400" b="1" dirty="0">
                <a:solidFill>
                  <a:schemeClr val="dk1"/>
                </a:solidFill>
              </a:rPr>
              <a:t> </a:t>
            </a:r>
            <a:r>
              <a:rPr lang="lt-LT" sz="1400" b="1" dirty="0" err="1">
                <a:solidFill>
                  <a:schemeClr val="dk1"/>
                </a:solidFill>
              </a:rPr>
              <a:t>of</a:t>
            </a:r>
            <a:r>
              <a:rPr lang="lt-LT" sz="1400" b="1" dirty="0">
                <a:solidFill>
                  <a:schemeClr val="dk1"/>
                </a:solidFill>
              </a:rPr>
              <a:t> </a:t>
            </a:r>
            <a:r>
              <a:rPr lang="lt-LT" sz="1400" dirty="0" err="1">
                <a:solidFill>
                  <a:schemeClr val="dk1"/>
                </a:solidFill>
              </a:rPr>
              <a:t>bacon</a:t>
            </a:r>
            <a:r>
              <a:rPr lang="lt-LT" sz="1400" dirty="0">
                <a:solidFill>
                  <a:schemeClr val="dk1"/>
                </a:solidFill>
              </a:rPr>
              <a:t> </a:t>
            </a:r>
            <a:r>
              <a:rPr lang="lt-LT" sz="1400" dirty="0" err="1">
                <a:solidFill>
                  <a:schemeClr val="dk1"/>
                </a:solidFill>
              </a:rPr>
              <a:t>and</a:t>
            </a:r>
            <a:r>
              <a:rPr lang="lt-LT" sz="1400" dirty="0">
                <a:solidFill>
                  <a:schemeClr val="dk1"/>
                </a:solidFill>
              </a:rPr>
              <a:t> </a:t>
            </a:r>
            <a:r>
              <a:rPr lang="lt-LT" sz="1400" dirty="0" err="1">
                <a:solidFill>
                  <a:schemeClr val="dk1"/>
                </a:solidFill>
              </a:rPr>
              <a:t>eggs</a:t>
            </a:r>
            <a:r>
              <a:rPr lang="lt-LT" sz="1400" dirty="0">
                <a:solidFill>
                  <a:schemeClr val="dk1"/>
                </a:solidFill>
              </a:rPr>
              <a:t> to </a:t>
            </a:r>
            <a:r>
              <a:rPr lang="lt-LT" sz="1400" dirty="0" err="1">
                <a:solidFill>
                  <a:schemeClr val="dk1"/>
                </a:solidFill>
              </a:rPr>
              <a:t>the</a:t>
            </a:r>
            <a:r>
              <a:rPr lang="lt-LT" sz="1400" dirty="0">
                <a:solidFill>
                  <a:schemeClr val="dk1"/>
                </a:solidFill>
              </a:rPr>
              <a:t> </a:t>
            </a:r>
            <a:r>
              <a:rPr lang="lt-LT" sz="1400" dirty="0" err="1">
                <a:solidFill>
                  <a:schemeClr val="dk1"/>
                </a:solidFill>
              </a:rPr>
              <a:t>end</a:t>
            </a:r>
            <a:r>
              <a:rPr lang="lt-LT" sz="1400" dirty="0">
                <a:solidFill>
                  <a:schemeClr val="dk1"/>
                </a:solidFill>
              </a:rPr>
              <a:t> </a:t>
            </a:r>
            <a:r>
              <a:rPr lang="lt-LT" sz="1400" dirty="0" err="1">
                <a:solidFill>
                  <a:schemeClr val="dk1"/>
                </a:solidFill>
              </a:rPr>
              <a:t>of</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method</a:t>
            </a:r>
            <a:r>
              <a:rPr lang="lt-LT" sz="1400" dirty="0">
                <a:solidFill>
                  <a:schemeClr val="dk1"/>
                </a:solidFill>
              </a:rPr>
              <a:t>.</a:t>
            </a: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In</a:t>
            </a:r>
            <a:r>
              <a:rPr lang="lt-LT" sz="1400" dirty="0">
                <a:solidFill>
                  <a:schemeClr val="dk1"/>
                </a:solidFill>
              </a:rPr>
              <a:t> </a:t>
            </a:r>
            <a:r>
              <a:rPr lang="lt-LT" sz="1400" dirty="0" err="1">
                <a:solidFill>
                  <a:schemeClr val="dk1"/>
                </a:solidFill>
              </a:rPr>
              <a:t>this</a:t>
            </a:r>
            <a:r>
              <a:rPr lang="lt-LT" sz="1400" dirty="0">
                <a:solidFill>
                  <a:schemeClr val="dk1"/>
                </a:solidFill>
              </a:rPr>
              <a:t> </a:t>
            </a:r>
            <a:r>
              <a:rPr lang="lt-LT" sz="1400" dirty="0" err="1">
                <a:solidFill>
                  <a:schemeClr val="dk1"/>
                </a:solidFill>
              </a:rPr>
              <a:t>way</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methods</a:t>
            </a:r>
            <a:r>
              <a:rPr lang="lt-LT" sz="1400" dirty="0">
                <a:solidFill>
                  <a:schemeClr val="dk1"/>
                </a:solidFill>
              </a:rPr>
              <a:t> </a:t>
            </a:r>
            <a:r>
              <a:rPr lang="lt-LT" sz="1400" dirty="0" err="1">
                <a:solidFill>
                  <a:schemeClr val="dk1"/>
                </a:solidFill>
              </a:rPr>
              <a:t>will</a:t>
            </a:r>
            <a:r>
              <a:rPr lang="lt-LT" sz="1400" dirty="0">
                <a:solidFill>
                  <a:schemeClr val="dk1"/>
                </a:solidFill>
              </a:rPr>
              <a:t> </a:t>
            </a:r>
            <a:r>
              <a:rPr lang="lt-LT" sz="1400" dirty="0" err="1">
                <a:solidFill>
                  <a:schemeClr val="dk1"/>
                </a:solidFill>
              </a:rPr>
              <a:t>begin</a:t>
            </a:r>
            <a:r>
              <a:rPr lang="lt-LT" sz="1400" dirty="0">
                <a:solidFill>
                  <a:schemeClr val="dk1"/>
                </a:solidFill>
              </a:rPr>
              <a:t> to </a:t>
            </a:r>
            <a:r>
              <a:rPr lang="lt-LT" sz="1400" dirty="0" err="1">
                <a:solidFill>
                  <a:schemeClr val="dk1"/>
                </a:solidFill>
              </a:rPr>
              <a:t>evolve</a:t>
            </a:r>
            <a:r>
              <a:rPr lang="lt-LT" sz="1400" dirty="0">
                <a:solidFill>
                  <a:schemeClr val="dk1"/>
                </a:solidFill>
              </a:rPr>
              <a:t>, </a:t>
            </a:r>
            <a:r>
              <a:rPr lang="lt-LT" sz="1400" dirty="0" err="1">
                <a:solidFill>
                  <a:schemeClr val="dk1"/>
                </a:solidFill>
              </a:rPr>
              <a:t>but</a:t>
            </a:r>
            <a:r>
              <a:rPr lang="lt-LT" sz="1400" dirty="0">
                <a:solidFill>
                  <a:schemeClr val="dk1"/>
                </a:solidFill>
              </a:rPr>
              <a:t> </a:t>
            </a:r>
            <a:r>
              <a:rPr lang="lt-LT" sz="1400" dirty="0" err="1">
                <a:solidFill>
                  <a:schemeClr val="dk1"/>
                </a:solidFill>
              </a:rPr>
              <a:t>we</a:t>
            </a:r>
            <a:r>
              <a:rPr lang="lt-LT" sz="1400" dirty="0">
                <a:solidFill>
                  <a:schemeClr val="dk1"/>
                </a:solidFill>
              </a:rPr>
              <a:t> </a:t>
            </a:r>
            <a:r>
              <a:rPr lang="lt-LT" sz="1400" dirty="0" err="1">
                <a:solidFill>
                  <a:schemeClr val="dk1"/>
                </a:solidFill>
              </a:rPr>
              <a:t>will</a:t>
            </a:r>
            <a:r>
              <a:rPr lang="lt-LT" sz="1400" dirty="0">
                <a:solidFill>
                  <a:schemeClr val="dk1"/>
                </a:solidFill>
              </a:rPr>
              <a:t> take </a:t>
            </a:r>
            <a:r>
              <a:rPr lang="lt-LT" sz="1400" dirty="0" err="1">
                <a:solidFill>
                  <a:schemeClr val="dk1"/>
                </a:solidFill>
              </a:rPr>
              <a:t>the</a:t>
            </a:r>
            <a:r>
              <a:rPr lang="lt-LT" sz="1400" dirty="0">
                <a:solidFill>
                  <a:schemeClr val="dk1"/>
                </a:solidFill>
              </a:rPr>
              <a:t> </a:t>
            </a:r>
            <a:r>
              <a:rPr lang="lt-LT" sz="1400" dirty="0" err="1">
                <a:solidFill>
                  <a:schemeClr val="dk1"/>
                </a:solidFill>
              </a:rPr>
              <a:t>result</a:t>
            </a:r>
            <a:r>
              <a:rPr lang="lt-LT" sz="1400" dirty="0">
                <a:solidFill>
                  <a:schemeClr val="dk1"/>
                </a:solidFill>
              </a:rPr>
              <a:t> </a:t>
            </a:r>
            <a:endParaRPr sz="1400"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later</a:t>
            </a:r>
            <a:r>
              <a:rPr lang="lt-LT" sz="1400" dirty="0">
                <a:solidFill>
                  <a:schemeClr val="dk1"/>
                </a:solidFill>
              </a:rPr>
              <a:t> </a:t>
            </a:r>
            <a:r>
              <a:rPr lang="lt-LT" sz="1400" dirty="0" err="1">
                <a:solidFill>
                  <a:schemeClr val="dk1"/>
                </a:solidFill>
              </a:rPr>
              <a:t>creating</a:t>
            </a:r>
            <a:r>
              <a:rPr lang="lt-LT" sz="1400" dirty="0">
                <a:solidFill>
                  <a:schemeClr val="dk1"/>
                </a:solidFill>
              </a:rPr>
              <a:t> </a:t>
            </a:r>
            <a:r>
              <a:rPr lang="lt-LT" sz="1400" dirty="0" err="1">
                <a:solidFill>
                  <a:schemeClr val="dk1"/>
                </a:solidFill>
              </a:rPr>
              <a:t>Toast</a:t>
            </a:r>
            <a:r>
              <a:rPr lang="lt-LT" sz="1400" dirty="0">
                <a:solidFill>
                  <a:schemeClr val="dk1"/>
                </a:solidFill>
              </a:rPr>
              <a:t>, </a:t>
            </a:r>
            <a:r>
              <a:rPr lang="lt-LT" sz="1400" dirty="0" err="1">
                <a:solidFill>
                  <a:schemeClr val="dk1"/>
                </a:solidFill>
              </a:rPr>
              <a:t>Juice</a:t>
            </a:r>
            <a:r>
              <a:rPr lang="lt-LT" sz="1400" dirty="0">
                <a:solidFill>
                  <a:schemeClr val="dk1"/>
                </a:solidFill>
              </a:rPr>
              <a:t>, </a:t>
            </a:r>
            <a:r>
              <a:rPr lang="lt-LT" sz="1400" dirty="0" err="1">
                <a:solidFill>
                  <a:schemeClr val="dk1"/>
                </a:solidFill>
              </a:rPr>
              <a:t>Egg</a:t>
            </a:r>
            <a:r>
              <a:rPr lang="lt-LT" sz="1400" dirty="0">
                <a:solidFill>
                  <a:schemeClr val="dk1"/>
                </a:solidFill>
              </a:rPr>
              <a:t> </a:t>
            </a:r>
            <a:r>
              <a:rPr lang="lt-LT" sz="1400" dirty="0" err="1">
                <a:solidFill>
                  <a:schemeClr val="dk1"/>
                </a:solidFill>
              </a:rPr>
              <a:t>and</a:t>
            </a:r>
            <a:r>
              <a:rPr lang="lt-LT" sz="1400" dirty="0">
                <a:solidFill>
                  <a:schemeClr val="dk1"/>
                </a:solidFill>
              </a:rPr>
              <a:t> </a:t>
            </a:r>
            <a:r>
              <a:rPr lang="lt-LT" sz="1400" dirty="0" err="1">
                <a:solidFill>
                  <a:schemeClr val="dk1"/>
                </a:solidFill>
              </a:rPr>
              <a:t>Bacon</a:t>
            </a:r>
            <a:r>
              <a:rPr lang="lt-LT" sz="1400" dirty="0">
                <a:solidFill>
                  <a:schemeClr val="dk1"/>
                </a:solidFill>
              </a:rPr>
              <a:t> </a:t>
            </a:r>
            <a:r>
              <a:rPr lang="lt-LT" sz="1400" dirty="0" err="1">
                <a:solidFill>
                  <a:schemeClr val="dk1"/>
                </a:solidFill>
              </a:rPr>
              <a:t>objects</a:t>
            </a:r>
            <a:r>
              <a:rPr lang="lt-LT" sz="1400" dirty="0">
                <a:solidFill>
                  <a:schemeClr val="dk1"/>
                </a:solidFill>
              </a:rPr>
              <a:t>.</a:t>
            </a:r>
            <a:br>
              <a:rPr lang="lt-LT" sz="1400" dirty="0">
                <a:solidFill>
                  <a:schemeClr val="dk1"/>
                </a:solidFill>
              </a:rPr>
            </a:br>
            <a:br>
              <a:rPr lang="lt-LT" sz="1400" dirty="0">
                <a:solidFill>
                  <a:schemeClr val="dk1"/>
                </a:solidFill>
              </a:rPr>
            </a:br>
            <a:br>
              <a:rPr lang="lt-LT" sz="1400" dirty="0">
                <a:solidFill>
                  <a:schemeClr val="dk1"/>
                </a:solidFill>
              </a:rPr>
            </a:b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r>
              <a:rPr lang="lt-LT" sz="1400" dirty="0">
                <a:solidFill>
                  <a:schemeClr val="dk1"/>
                </a:solidFill>
              </a:rPr>
              <a:t>https://learn.microsoft.com/en-us/dotnet/csharp/asynchronous-programming/</a:t>
            </a:r>
            <a:endParaRPr sz="1400" dirty="0">
              <a:solidFill>
                <a:schemeClr val="dk1"/>
              </a:solidFill>
            </a:endParaRPr>
          </a:p>
        </p:txBody>
      </p:sp>
      <p:pic>
        <p:nvPicPr>
          <p:cNvPr id="217" name="Google Shape;217;g1177f24677c_0_60"/>
          <p:cNvPicPr preferRelativeResize="0"/>
          <p:nvPr/>
        </p:nvPicPr>
        <p:blipFill>
          <a:blip r:embed="rId3">
            <a:alphaModFix/>
          </a:blip>
          <a:stretch>
            <a:fillRect/>
          </a:stretch>
        </p:blipFill>
        <p:spPr>
          <a:xfrm>
            <a:off x="6635225" y="1371700"/>
            <a:ext cx="5314750" cy="5093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177f24677c_0_6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223" name="Google Shape;223;g1177f24677c_0_6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224" name="Google Shape;224;g1177f24677c_0_69"/>
          <p:cNvSpPr txBox="1">
            <a:spLocks noGrp="1"/>
          </p:cNvSpPr>
          <p:nvPr>
            <p:ph type="body" idx="2"/>
          </p:nvPr>
        </p:nvSpPr>
        <p:spPr>
          <a:xfrm>
            <a:off x="528875" y="2671900"/>
            <a:ext cx="10859100" cy="4186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400">
                <a:solidFill>
                  <a:schemeClr val="dk1"/>
                </a:solidFill>
              </a:rPr>
              <a:t>The simplest check is to run the 50 Task objects </a:t>
            </a:r>
            <a:endParaRPr sz="1400">
              <a:solidFill>
                <a:schemeClr val="dk1"/>
              </a:solidFill>
            </a:endParaRPr>
          </a:p>
          <a:p>
            <a:pPr marL="0" lvl="0" indent="0" algn="l" rtl="0">
              <a:lnSpc>
                <a:spcPct val="90000"/>
              </a:lnSpc>
              <a:spcBef>
                <a:spcPts val="1001"/>
              </a:spcBef>
              <a:spcAft>
                <a:spcPts val="0"/>
              </a:spcAft>
              <a:buNone/>
            </a:pPr>
            <a:r>
              <a:rPr lang="lt-LT" sz="1400">
                <a:solidFill>
                  <a:schemeClr val="dk1"/>
                </a:solidFill>
              </a:rPr>
              <a:t>and checking how long it took to execute everything.</a:t>
            </a:r>
            <a:endParaRPr sz="1400">
              <a:solidFill>
                <a:schemeClr val="dk1"/>
              </a:solidFill>
            </a:endParaRPr>
          </a:p>
        </p:txBody>
      </p:sp>
      <p:pic>
        <p:nvPicPr>
          <p:cNvPr id="225" name="Google Shape;225;g1177f24677c_0_69"/>
          <p:cNvPicPr preferRelativeResize="0"/>
          <p:nvPr/>
        </p:nvPicPr>
        <p:blipFill>
          <a:blip r:embed="rId3">
            <a:alphaModFix/>
          </a:blip>
          <a:stretch>
            <a:fillRect/>
          </a:stretch>
        </p:blipFill>
        <p:spPr>
          <a:xfrm>
            <a:off x="5813323" y="3613375"/>
            <a:ext cx="5375525" cy="268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lt-LT"/>
              <a:t>Async/await</a:t>
            </a:r>
            <a:endParaRPr/>
          </a:p>
          <a:p>
            <a:pPr marL="0" lvl="0" indent="0" algn="l" rtl="0">
              <a:lnSpc>
                <a:spcPct val="90000"/>
              </a:lnSpc>
              <a:spcBef>
                <a:spcPts val="0"/>
              </a:spcBef>
              <a:spcAft>
                <a:spcPts val="0"/>
              </a:spcAft>
              <a:buClr>
                <a:schemeClr val="dk1"/>
              </a:buClr>
              <a:buSzPts val="1100"/>
              <a:buFont typeface="Arial"/>
              <a:buNone/>
            </a:pPr>
            <a:r>
              <a:rPr lang="lt-LT"/>
              <a:t>Asynchronous programming</a:t>
            </a:r>
            <a:endParaRPr/>
          </a:p>
        </p:txBody>
      </p:sp>
      <p:grpSp>
        <p:nvGrpSpPr>
          <p:cNvPr id="231" name="Google Shape;231;p5"/>
          <p:cNvGrpSpPr/>
          <p:nvPr/>
        </p:nvGrpSpPr>
        <p:grpSpPr>
          <a:xfrm>
            <a:off x="480002" y="898237"/>
            <a:ext cx="1835223" cy="464235"/>
            <a:chOff x="0" y="0"/>
            <a:chExt cx="1835221" cy="464234"/>
          </a:xfrm>
        </p:grpSpPr>
        <p:sp>
          <p:nvSpPr>
            <p:cNvPr id="232" name="Google Shape;232;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234" name="Google Shape;234;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35" name="Google Shape;235;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 class ProgressBar that has an int field progress. The main method of your applet should create an object of type ProgressBar and execute a loop that increments the value of the progress field by one every second until the value reaches 100. Create another thread that outputs the value of the ProgressBar object, the progress field, to the console every 3 seconds for as long as the program runs.</a:t>
            </a: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177f24677c_0_8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lt-LT"/>
              <a:t>Async/await</a:t>
            </a:r>
            <a:endParaRPr/>
          </a:p>
          <a:p>
            <a:pPr marL="0" lvl="0" indent="0" algn="l" rtl="0">
              <a:lnSpc>
                <a:spcPct val="90000"/>
              </a:lnSpc>
              <a:spcBef>
                <a:spcPts val="0"/>
              </a:spcBef>
              <a:spcAft>
                <a:spcPts val="0"/>
              </a:spcAft>
              <a:buClr>
                <a:schemeClr val="dk1"/>
              </a:buClr>
              <a:buSzPts val="1100"/>
              <a:buFont typeface="Arial"/>
              <a:buNone/>
            </a:pPr>
            <a:r>
              <a:rPr lang="lt-LT"/>
              <a:t>Asynchronous programming</a:t>
            </a:r>
            <a:endParaRPr/>
          </a:p>
        </p:txBody>
      </p:sp>
      <p:grpSp>
        <p:nvGrpSpPr>
          <p:cNvPr id="241" name="Google Shape;241;g1177f24677c_0_80"/>
          <p:cNvGrpSpPr/>
          <p:nvPr/>
        </p:nvGrpSpPr>
        <p:grpSpPr>
          <a:xfrm>
            <a:off x="480002" y="898237"/>
            <a:ext cx="1835100" cy="464100"/>
            <a:chOff x="0" y="0"/>
            <a:chExt cx="1835100" cy="464100"/>
          </a:xfrm>
        </p:grpSpPr>
        <p:sp>
          <p:nvSpPr>
            <p:cNvPr id="242" name="Google Shape;242;g1177f24677c_0_8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g1177f24677c_0_8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44" name="Google Shape;244;g1177f24677c_0_8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45" name="Google Shape;245;g1177f24677c_0_8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 program that prints the contents of your user's Desktop directory to the command line every 5 seconds after it is run.</a:t>
            </a: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7"/>
          <p:cNvSpPr/>
          <p:nvPr/>
        </p:nvSpPr>
        <p:spPr>
          <a:xfrm>
            <a:off x="480250" y="460800"/>
            <a:ext cx="5614800" cy="58530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1001"/>
              </a:spcBef>
              <a:spcAft>
                <a:spcPts val="0"/>
              </a:spcAft>
              <a:buClr>
                <a:srgbClr val="000000"/>
              </a:buClr>
              <a:buSzPts val="1300"/>
              <a:buFont typeface="Arial"/>
              <a:buNone/>
            </a:pPr>
            <a:r>
              <a:rPr lang="lt-LT" sz="1300"/>
              <a:t>Async/await </a:t>
            </a:r>
            <a:endParaRPr sz="1300"/>
          </a:p>
          <a:p>
            <a:pPr marL="0" marR="0" lvl="0" indent="0" algn="l" rtl="0">
              <a:lnSpc>
                <a:spcPct val="90000"/>
              </a:lnSpc>
              <a:spcBef>
                <a:spcPts val="1001"/>
              </a:spcBef>
              <a:spcAft>
                <a:spcPts val="0"/>
              </a:spcAft>
              <a:buClr>
                <a:srgbClr val="000000"/>
              </a:buClr>
              <a:buSzPts val="1300"/>
              <a:buFont typeface="Arial"/>
              <a:buNone/>
            </a:pPr>
            <a:r>
              <a:rPr lang="lt-LT" sz="1300"/>
              <a:t>Asynchronous programming</a:t>
            </a:r>
            <a:endParaRPr sz="1300"/>
          </a:p>
        </p:txBody>
      </p:sp>
      <p:sp>
        <p:nvSpPr>
          <p:cNvPr id="251" name="Google Shape;251;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a:t>async/await</a:t>
            </a:r>
            <a:endParaRPr sz="1600" b="0" i="0" u="none" strike="noStrike" cap="none">
              <a:solidFill>
                <a:srgbClr val="000000"/>
              </a:solidFill>
              <a:latin typeface="Arial"/>
              <a:ea typeface="Arial"/>
              <a:cs typeface="Arial"/>
              <a:sym typeface="Arial"/>
            </a:endParaRPr>
          </a:p>
        </p:txBody>
      </p:sp>
      <p:sp>
        <p:nvSpPr>
          <p:cNvPr id="252" name="Google Shape;252;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253" name="Google Shape;253;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254" name="Google Shape;254;p7"/>
          <p:cNvSpPr/>
          <p:nvPr/>
        </p:nvSpPr>
        <p:spPr>
          <a:xfrm>
            <a:off x="7503480" y="1821960"/>
            <a:ext cx="4207320" cy="79056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a:t>https://docs.microsoft.com/en-us/dotnet/csharp/programming-guide/concepts/async/</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Lecture title</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is asynchronous programming?</a:t>
            </a:r>
            <a:endParaRPr/>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Async/await keywords</a:t>
            </a:r>
            <a:endParaRPr/>
          </a:p>
        </p:txBody>
      </p:sp>
      <p:grpSp>
        <p:nvGrpSpPr>
          <p:cNvPr id="140" name="Google Shape;140;p2"/>
          <p:cNvGrpSpPr/>
          <p:nvPr/>
        </p:nvGrpSpPr>
        <p:grpSpPr>
          <a:xfrm>
            <a:off x="480390" y="3193409"/>
            <a:ext cx="731478" cy="731478"/>
            <a:chOff x="0" y="0"/>
            <a:chExt cx="731476" cy="731476"/>
          </a:xfrm>
        </p:grpSpPr>
        <p:sp>
          <p:nvSpPr>
            <p:cNvPr id="141" name="Google Shape;141;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3" name="Google Shape;143;p2"/>
          <p:cNvGrpSpPr/>
          <p:nvPr/>
        </p:nvGrpSpPr>
        <p:grpSpPr>
          <a:xfrm>
            <a:off x="480390" y="4403230"/>
            <a:ext cx="731478" cy="731478"/>
            <a:chOff x="0" y="0"/>
            <a:chExt cx="731476" cy="731476"/>
          </a:xfrm>
        </p:grpSpPr>
        <p:sp>
          <p:nvSpPr>
            <p:cNvPr id="144" name="Google Shape;144;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asynchronous/parallel programming?</a:t>
            </a:r>
            <a:endParaRPr/>
          </a:p>
        </p:txBody>
      </p:sp>
      <p:sp>
        <p:nvSpPr>
          <p:cNvPr id="151" name="Google Shape;151;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52" name="Google Shape;152;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Font typeface="Arial"/>
              <a:buChar char="•"/>
            </a:pPr>
            <a:r>
              <a:rPr lang="lt-LT" sz="1600"/>
              <a:t>Imagine that you want to do a task 100 times, each task takes on average 2 seconds.</a:t>
            </a:r>
            <a:endParaRPr sz="1600"/>
          </a:p>
          <a:p>
            <a:pPr marL="285750" lvl="0" indent="-285750" algn="l" rtl="0">
              <a:lnSpc>
                <a:spcPct val="90000"/>
              </a:lnSpc>
              <a:spcBef>
                <a:spcPts val="1001"/>
              </a:spcBef>
              <a:spcAft>
                <a:spcPts val="0"/>
              </a:spcAft>
              <a:buSzPts val="1600"/>
              <a:buChar char="•"/>
            </a:pPr>
            <a:r>
              <a:rPr lang="lt-LT" sz="1600"/>
              <a:t>It will take you about 200 seconds on average to complete the cycle 100 times.</a:t>
            </a:r>
            <a:endParaRPr sz="1600"/>
          </a:p>
          <a:p>
            <a:pPr marL="285750" lvl="0" indent="-285750" algn="l" rtl="0">
              <a:lnSpc>
                <a:spcPct val="90000"/>
              </a:lnSpc>
              <a:spcBef>
                <a:spcPts val="1001"/>
              </a:spcBef>
              <a:spcAft>
                <a:spcPts val="0"/>
              </a:spcAft>
              <a:buSzPts val="1600"/>
              <a:buChar char="•"/>
            </a:pPr>
            <a:r>
              <a:rPr lang="lt-LT" sz="1600"/>
              <a:t>What if it were possible to run all the tasks at the same time, so that they run parallel to each other?</a:t>
            </a:r>
            <a:endParaRPr sz="1600"/>
          </a:p>
          <a:p>
            <a:pPr marL="285750" lvl="0" indent="-285750" algn="l" rtl="0">
              <a:lnSpc>
                <a:spcPct val="90000"/>
              </a:lnSpc>
              <a:spcBef>
                <a:spcPts val="1001"/>
              </a:spcBef>
              <a:spcAft>
                <a:spcPts val="0"/>
              </a:spcAft>
              <a:buSzPts val="1600"/>
              <a:buChar char="•"/>
            </a:pPr>
            <a:r>
              <a:rPr lang="lt-LT" sz="1600"/>
              <a:t>This would take on average 2 seconds and is called asynchronous/parallel programming.</a:t>
            </a:r>
            <a:endParaRPr sz="1600"/>
          </a:p>
          <a:p>
            <a:pPr marL="0" lvl="0" indent="0" algn="l" rtl="0">
              <a:lnSpc>
                <a:spcPct val="150000"/>
              </a:lnSpc>
              <a:spcBef>
                <a:spcPts val="0"/>
              </a:spcBef>
              <a:spcAft>
                <a:spcPts val="0"/>
              </a:spcAft>
              <a:buSzPts val="1100"/>
              <a:buFont typeface="Arial"/>
              <a:buNone/>
            </a:pP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77f24677c_0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Why? Real world example</a:t>
            </a:r>
            <a:endParaRPr/>
          </a:p>
        </p:txBody>
      </p:sp>
      <p:sp>
        <p:nvSpPr>
          <p:cNvPr id="158" name="Google Shape;158;g1177f24677c_0_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59" name="Google Shape;159;g1177f24677c_0_2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Clr>
                <a:schemeClr val="dk1"/>
              </a:buClr>
              <a:buSzPts val="1100"/>
              <a:buFont typeface="Arial"/>
              <a:buNone/>
            </a:pPr>
            <a:r>
              <a:rPr lang="lt-LT" sz="1600">
                <a:solidFill>
                  <a:schemeClr val="dk1"/>
                </a:solidFill>
              </a:rPr>
              <a:t>These concerns are important for the programs you write today. When you write client programs, you want the UI to be responsive to user input. Your application shouldn't make a phone appear frozen while it's downloading data from the web. When you write server programs, you don't want threads blocked. Those threads could be serving other requests. Using synchronous code when asynchronous alternatives exist hurts your ability to scale out less expensively. You pay for those blocked threads.</a:t>
            </a:r>
            <a:endParaRPr sz="1600">
              <a:solidFill>
                <a:schemeClr val="dk1"/>
              </a:solidFill>
            </a:endParaRPr>
          </a:p>
          <a:p>
            <a:pPr marL="0" lvl="0" indent="0" algn="l" rtl="0">
              <a:lnSpc>
                <a:spcPct val="90000"/>
              </a:lnSpc>
              <a:spcBef>
                <a:spcPts val="1001"/>
              </a:spcBef>
              <a:spcAft>
                <a:spcPts val="0"/>
              </a:spcAft>
              <a:buClr>
                <a:schemeClr val="dk1"/>
              </a:buClr>
              <a:buSzPts val="1100"/>
              <a:buFont typeface="Arial"/>
              <a:buNone/>
            </a:pPr>
            <a:endParaRPr sz="1600">
              <a:solidFill>
                <a:schemeClr val="dk1"/>
              </a:solidFill>
            </a:endParaRPr>
          </a:p>
          <a:p>
            <a:pPr marL="0" lvl="0" indent="0" algn="l" rtl="0">
              <a:lnSpc>
                <a:spcPct val="90000"/>
              </a:lnSpc>
              <a:spcBef>
                <a:spcPts val="1001"/>
              </a:spcBef>
              <a:spcAft>
                <a:spcPts val="0"/>
              </a:spcAft>
              <a:buClr>
                <a:schemeClr val="dk1"/>
              </a:buClr>
              <a:buSzPts val="1100"/>
              <a:buFont typeface="Arial"/>
              <a:buNone/>
            </a:pPr>
            <a:r>
              <a:rPr lang="lt-LT" sz="1600">
                <a:solidFill>
                  <a:schemeClr val="dk1"/>
                </a:solidFill>
              </a:rPr>
              <a:t>Successful modern applications require asynchronous code. Without language support, writing asynchronous code required callbacks, completion events, or other means that obscured the original intent of the code. The advantage of the synchronous code is that its step-by-step actions make it easy to scan and understand. Traditional asynchronous models forced you to focus on the asynchronous nature of the code, not on the fundamental actions of the code.</a:t>
            </a:r>
            <a:endParaRPr sz="1600">
              <a:solidFill>
                <a:schemeClr val="dk1"/>
              </a:solidFill>
            </a:endParaRPr>
          </a:p>
          <a:p>
            <a:pPr marL="0" lvl="0" indent="0" algn="l" rtl="0">
              <a:lnSpc>
                <a:spcPct val="90000"/>
              </a:lnSpc>
              <a:spcBef>
                <a:spcPts val="1001"/>
              </a:spcBef>
              <a:spcAft>
                <a:spcPts val="0"/>
              </a:spcAft>
              <a:buNone/>
            </a:pP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77f24677c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165" name="Google Shape;165;g1177f24677c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66" name="Google Shape;166;g1177f24677c_0_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Font typeface="Arial"/>
              <a:buChar char="•"/>
            </a:pPr>
            <a:r>
              <a:rPr lang="lt-LT" sz="1400">
                <a:solidFill>
                  <a:schemeClr val="dk1"/>
                </a:solidFill>
              </a:rPr>
              <a:t>We will start with a synchronous example and convert it into an asynchronous one.</a:t>
            </a:r>
            <a:endParaRPr sz="1400">
              <a:solidFill>
                <a:schemeClr val="dk1"/>
              </a:solidFill>
            </a:endParaRPr>
          </a:p>
          <a:p>
            <a:pPr marL="285750" lvl="0" indent="-273050" algn="l" rtl="0">
              <a:lnSpc>
                <a:spcPct val="90000"/>
              </a:lnSpc>
              <a:spcBef>
                <a:spcPts val="1001"/>
              </a:spcBef>
              <a:spcAft>
                <a:spcPts val="0"/>
              </a:spcAft>
              <a:buClr>
                <a:schemeClr val="dk1"/>
              </a:buClr>
              <a:buSzPts val="1400"/>
              <a:buChar char="•"/>
            </a:pPr>
            <a:r>
              <a:rPr lang="lt-LT" sz="1400">
                <a:solidFill>
                  <a:schemeClr val="dk1"/>
                </a:solidFill>
              </a:rPr>
              <a:t>A good example of asynchronous programming is cooking. Let's imagine that one person (equivalent to one Thread) cooks the food. Usually people cook asynchronously - they leave the water boiling, start chopping vegetables, turn on the oven to heat up, etc.</a:t>
            </a:r>
            <a:endParaRPr sz="1400">
              <a:solidFill>
                <a:schemeClr val="dk1"/>
              </a:solidFill>
            </a:endParaRPr>
          </a:p>
          <a:p>
            <a:pPr marL="285750" lvl="0" indent="-273050" algn="l" rtl="0">
              <a:lnSpc>
                <a:spcPct val="90000"/>
              </a:lnSpc>
              <a:spcBef>
                <a:spcPts val="1001"/>
              </a:spcBef>
              <a:spcAft>
                <a:spcPts val="0"/>
              </a:spcAft>
              <a:buClr>
                <a:schemeClr val="dk1"/>
              </a:buClr>
              <a:buSzPts val="1400"/>
              <a:buChar char="•"/>
            </a:pPr>
            <a:r>
              <a:rPr lang="lt-LT" sz="1400">
                <a:solidFill>
                  <a:schemeClr val="dk1"/>
                </a:solidFill>
              </a:rPr>
              <a:t>At the start of each process, you start a new </a:t>
            </a:r>
            <a:r>
              <a:rPr lang="lt-LT" sz="1400" b="1">
                <a:solidFill>
                  <a:schemeClr val="dk1"/>
                </a:solidFill>
              </a:rPr>
              <a:t>Task </a:t>
            </a:r>
            <a:r>
              <a:rPr lang="lt-LT" sz="1400">
                <a:solidFill>
                  <a:schemeClr val="dk1"/>
                </a:solidFill>
              </a:rPr>
              <a:t>and turn your attention to those Tasks that are already finishing their processes.</a:t>
            </a:r>
            <a:endParaRPr sz="1400">
              <a:solidFill>
                <a:schemeClr val="dk1"/>
              </a:solidFill>
            </a:endParaRPr>
          </a:p>
          <a:p>
            <a:pPr marL="285750" lvl="0" indent="-273050" algn="l" rtl="0">
              <a:lnSpc>
                <a:spcPct val="90000"/>
              </a:lnSpc>
              <a:spcBef>
                <a:spcPts val="1001"/>
              </a:spcBef>
              <a:spcAft>
                <a:spcPts val="0"/>
              </a:spcAft>
              <a:buClr>
                <a:schemeClr val="dk1"/>
              </a:buClr>
              <a:buSzPts val="1400"/>
              <a:buChar char="•"/>
            </a:pPr>
            <a:r>
              <a:rPr lang="lt-LT" sz="1400">
                <a:solidFill>
                  <a:schemeClr val="dk1"/>
                </a:solidFill>
              </a:rPr>
              <a:t>This example is asynchronous, but it is not parallel because only one person (Thread) is doing it. </a:t>
            </a:r>
            <a:endParaRPr sz="1400">
              <a:solidFill>
                <a:schemeClr val="dk1"/>
              </a:solidFill>
            </a:endParaRPr>
          </a:p>
          <a:p>
            <a:pPr marL="285750" lvl="0" indent="-273050" algn="l" rtl="0">
              <a:lnSpc>
                <a:spcPct val="90000"/>
              </a:lnSpc>
              <a:spcBef>
                <a:spcPts val="1001"/>
              </a:spcBef>
              <a:spcAft>
                <a:spcPts val="0"/>
              </a:spcAft>
              <a:buClr>
                <a:schemeClr val="dk1"/>
              </a:buClr>
              <a:buSzPts val="1400"/>
              <a:buChar char="•"/>
            </a:pPr>
            <a:r>
              <a:rPr lang="lt-LT" sz="1400">
                <a:solidFill>
                  <a:schemeClr val="dk1"/>
                </a:solidFill>
              </a:rPr>
              <a:t>To create a parallel programme, we would need several people to do the work asynchronously, and then the work would be parallel.</a:t>
            </a:r>
            <a:endParaRPr sz="1400">
              <a:solidFill>
                <a:schemeClr val="dk1"/>
              </a:solidFill>
            </a:endParaRPr>
          </a:p>
          <a:p>
            <a:pPr marL="0" lvl="0" indent="0" algn="l" rtl="0">
              <a:lnSpc>
                <a:spcPct val="90000"/>
              </a:lnSpc>
              <a:spcBef>
                <a:spcPts val="1001"/>
              </a:spcBef>
              <a:spcAft>
                <a:spcPts val="0"/>
              </a:spcAft>
              <a:buNone/>
            </a:pP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177f24677c_0_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172" name="Google Shape;172;g1177f24677c_0_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73" name="Google Shape;173;g1177f24677c_0_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400">
                <a:solidFill>
                  <a:schemeClr val="dk1"/>
                </a:solidFill>
              </a:rPr>
              <a:t>Let's start with the synchronous programme.</a:t>
            </a:r>
            <a:endParaRPr sz="1400">
              <a:solidFill>
                <a:schemeClr val="dk1"/>
              </a:solidFill>
            </a:endParaRPr>
          </a:p>
          <a:p>
            <a:pPr marL="0" lvl="0" indent="0" algn="l" rtl="0">
              <a:lnSpc>
                <a:spcPct val="90000"/>
              </a:lnSpc>
              <a:spcBef>
                <a:spcPts val="1001"/>
              </a:spcBef>
              <a:spcAft>
                <a:spcPts val="0"/>
              </a:spcAft>
              <a:buNone/>
            </a:pPr>
            <a:r>
              <a:rPr lang="lt-LT" sz="1400">
                <a:solidFill>
                  <a:schemeClr val="dk1"/>
                </a:solidFill>
              </a:rPr>
              <a:t>This is a very simple app with </a:t>
            </a:r>
            <a:endParaRPr sz="1400">
              <a:solidFill>
                <a:schemeClr val="dk1"/>
              </a:solidFill>
            </a:endParaRPr>
          </a:p>
          <a:p>
            <a:pPr marL="0" lvl="0" indent="0" algn="l" rtl="0">
              <a:lnSpc>
                <a:spcPct val="90000"/>
              </a:lnSpc>
              <a:spcBef>
                <a:spcPts val="1001"/>
              </a:spcBef>
              <a:spcAft>
                <a:spcPts val="0"/>
              </a:spcAft>
              <a:buNone/>
            </a:pPr>
            <a:r>
              <a:rPr lang="lt-LT" sz="1400">
                <a:solidFill>
                  <a:schemeClr val="dk1"/>
                </a:solidFill>
              </a:rPr>
              <a:t>empty classrooms</a:t>
            </a:r>
            <a:endParaRPr sz="1400">
              <a:solidFill>
                <a:schemeClr val="dk1"/>
              </a:solidFill>
            </a:endParaRPr>
          </a:p>
        </p:txBody>
      </p:sp>
      <p:pic>
        <p:nvPicPr>
          <p:cNvPr id="174" name="Google Shape;174;g1177f24677c_0_7"/>
          <p:cNvPicPr preferRelativeResize="0"/>
          <p:nvPr/>
        </p:nvPicPr>
        <p:blipFill>
          <a:blip r:embed="rId3">
            <a:alphaModFix/>
          </a:blip>
          <a:stretch>
            <a:fillRect/>
          </a:stretch>
        </p:blipFill>
        <p:spPr>
          <a:xfrm>
            <a:off x="7312400" y="215348"/>
            <a:ext cx="3355874" cy="2753325"/>
          </a:xfrm>
          <a:prstGeom prst="rect">
            <a:avLst/>
          </a:prstGeom>
          <a:noFill/>
          <a:ln>
            <a:noFill/>
          </a:ln>
        </p:spPr>
      </p:pic>
      <p:pic>
        <p:nvPicPr>
          <p:cNvPr id="175" name="Google Shape;175;g1177f24677c_0_7"/>
          <p:cNvPicPr preferRelativeResize="0"/>
          <p:nvPr/>
        </p:nvPicPr>
        <p:blipFill>
          <a:blip r:embed="rId4">
            <a:alphaModFix/>
          </a:blip>
          <a:stretch>
            <a:fillRect/>
          </a:stretch>
        </p:blipFill>
        <p:spPr>
          <a:xfrm>
            <a:off x="4235021" y="3129350"/>
            <a:ext cx="3721950" cy="2888300"/>
          </a:xfrm>
          <a:prstGeom prst="rect">
            <a:avLst/>
          </a:prstGeom>
          <a:noFill/>
          <a:ln>
            <a:noFill/>
          </a:ln>
        </p:spPr>
      </p:pic>
      <p:pic>
        <p:nvPicPr>
          <p:cNvPr id="176" name="Google Shape;176;g1177f24677c_0_7"/>
          <p:cNvPicPr preferRelativeResize="0"/>
          <p:nvPr/>
        </p:nvPicPr>
        <p:blipFill>
          <a:blip r:embed="rId5">
            <a:alphaModFix/>
          </a:blip>
          <a:stretch>
            <a:fillRect/>
          </a:stretch>
        </p:blipFill>
        <p:spPr>
          <a:xfrm>
            <a:off x="8567249" y="3267574"/>
            <a:ext cx="3158325" cy="325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177f24677c_0_1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182" name="Google Shape;182;g1177f24677c_0_1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83" name="Google Shape;183;g1177f24677c_0_1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400">
                <a:solidFill>
                  <a:schemeClr val="dk1"/>
                </a:solidFill>
              </a:rPr>
              <a:t>As the tasks were done one after the other, it took 30 minutes.</a:t>
            </a:r>
            <a:endParaRPr sz="1400">
              <a:solidFill>
                <a:schemeClr val="dk1"/>
              </a:solidFill>
            </a:endParaRPr>
          </a:p>
          <a:p>
            <a:pPr marL="0" lvl="0" indent="0" algn="l" rtl="0">
              <a:lnSpc>
                <a:spcPct val="90000"/>
              </a:lnSpc>
              <a:spcBef>
                <a:spcPts val="1001"/>
              </a:spcBef>
              <a:spcAft>
                <a:spcPts val="0"/>
              </a:spcAft>
              <a:buNone/>
            </a:pPr>
            <a:endParaRPr sz="1400">
              <a:solidFill>
                <a:schemeClr val="dk1"/>
              </a:solidFill>
            </a:endParaRPr>
          </a:p>
          <a:p>
            <a:pPr marL="0" lvl="0" indent="0" algn="l" rtl="0">
              <a:lnSpc>
                <a:spcPct val="90000"/>
              </a:lnSpc>
              <a:spcBef>
                <a:spcPts val="1001"/>
              </a:spcBef>
              <a:spcAft>
                <a:spcPts val="0"/>
              </a:spcAft>
              <a:buNone/>
            </a:pPr>
            <a:r>
              <a:rPr lang="lt-LT" sz="1400">
                <a:solidFill>
                  <a:schemeClr val="dk1"/>
                </a:solidFill>
              </a:rPr>
              <a:t>We try to make the code asynchronous.</a:t>
            </a:r>
            <a:endParaRPr sz="1400">
              <a:solidFill>
                <a:schemeClr val="dk1"/>
              </a:solidFill>
            </a:endParaRPr>
          </a:p>
        </p:txBody>
      </p:sp>
      <p:pic>
        <p:nvPicPr>
          <p:cNvPr id="184" name="Google Shape;184;g1177f24677c_0_16"/>
          <p:cNvPicPr preferRelativeResize="0"/>
          <p:nvPr/>
        </p:nvPicPr>
        <p:blipFill>
          <a:blip r:embed="rId3">
            <a:alphaModFix/>
          </a:blip>
          <a:stretch>
            <a:fillRect/>
          </a:stretch>
        </p:blipFill>
        <p:spPr>
          <a:xfrm>
            <a:off x="8210438" y="1567188"/>
            <a:ext cx="2524125" cy="467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77f24677c_0_4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190" name="Google Shape;190;g1177f24677c_0_4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191" name="Google Shape;191;g1177f24677c_0_40"/>
          <p:cNvSpPr txBox="1">
            <a:spLocks noGrp="1"/>
          </p:cNvSpPr>
          <p:nvPr>
            <p:ph type="body" idx="2"/>
          </p:nvPr>
        </p:nvSpPr>
        <p:spPr>
          <a:xfrm>
            <a:off x="480400" y="2671900"/>
            <a:ext cx="5735766" cy="4186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400" dirty="0" err="1">
                <a:solidFill>
                  <a:schemeClr val="dk1"/>
                </a:solidFill>
              </a:rPr>
              <a:t>As</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tasks</a:t>
            </a:r>
            <a:r>
              <a:rPr lang="lt-LT" sz="1400" dirty="0">
                <a:solidFill>
                  <a:schemeClr val="dk1"/>
                </a:solidFill>
              </a:rPr>
              <a:t> </a:t>
            </a:r>
            <a:r>
              <a:rPr lang="lt-LT" sz="1400" dirty="0" err="1">
                <a:solidFill>
                  <a:schemeClr val="dk1"/>
                </a:solidFill>
              </a:rPr>
              <a:t>were</a:t>
            </a:r>
            <a:r>
              <a:rPr lang="lt-LT" sz="1400" dirty="0">
                <a:solidFill>
                  <a:schemeClr val="dk1"/>
                </a:solidFill>
              </a:rPr>
              <a:t> </a:t>
            </a:r>
            <a:r>
              <a:rPr lang="lt-LT" sz="1400" dirty="0" err="1">
                <a:solidFill>
                  <a:schemeClr val="dk1"/>
                </a:solidFill>
              </a:rPr>
              <a:t>done</a:t>
            </a:r>
            <a:r>
              <a:rPr lang="lt-LT" sz="1400" dirty="0">
                <a:solidFill>
                  <a:schemeClr val="dk1"/>
                </a:solidFill>
              </a:rPr>
              <a:t> </a:t>
            </a:r>
            <a:r>
              <a:rPr lang="lt-LT" sz="1400" dirty="0" err="1">
                <a:solidFill>
                  <a:schemeClr val="dk1"/>
                </a:solidFill>
              </a:rPr>
              <a:t>one</a:t>
            </a:r>
            <a:r>
              <a:rPr lang="lt-LT" sz="1400" dirty="0">
                <a:solidFill>
                  <a:schemeClr val="dk1"/>
                </a:solidFill>
              </a:rPr>
              <a:t> </a:t>
            </a:r>
            <a:r>
              <a:rPr lang="lt-LT" sz="1400" dirty="0" err="1">
                <a:solidFill>
                  <a:schemeClr val="dk1"/>
                </a:solidFill>
              </a:rPr>
              <a:t>after</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other</a:t>
            </a:r>
            <a:r>
              <a:rPr lang="lt-LT" sz="1400" dirty="0">
                <a:solidFill>
                  <a:schemeClr val="dk1"/>
                </a:solidFill>
              </a:rPr>
              <a:t>, it </a:t>
            </a:r>
            <a:r>
              <a:rPr lang="lt-LT" sz="1400" dirty="0" err="1">
                <a:solidFill>
                  <a:schemeClr val="dk1"/>
                </a:solidFill>
              </a:rPr>
              <a:t>took</a:t>
            </a:r>
            <a:r>
              <a:rPr lang="lt-LT" sz="1400" dirty="0">
                <a:solidFill>
                  <a:schemeClr val="dk1"/>
                </a:solidFill>
              </a:rPr>
              <a:t> 30 </a:t>
            </a:r>
            <a:r>
              <a:rPr lang="lt-LT" sz="1400" dirty="0" err="1">
                <a:solidFill>
                  <a:schemeClr val="dk1"/>
                </a:solidFill>
              </a:rPr>
              <a:t>seconds</a:t>
            </a:r>
            <a:r>
              <a:rPr lang="lt-LT" sz="1400" dirty="0">
                <a:solidFill>
                  <a:schemeClr val="dk1"/>
                </a:solidFill>
              </a:rPr>
              <a:t>.</a:t>
            </a: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We</a:t>
            </a:r>
            <a:r>
              <a:rPr lang="lt-LT" sz="1400" dirty="0">
                <a:solidFill>
                  <a:schemeClr val="dk1"/>
                </a:solidFill>
              </a:rPr>
              <a:t> </a:t>
            </a:r>
            <a:r>
              <a:rPr lang="lt-LT" sz="1400" dirty="0" err="1">
                <a:solidFill>
                  <a:schemeClr val="dk1"/>
                </a:solidFill>
              </a:rPr>
              <a:t>try</a:t>
            </a:r>
            <a:r>
              <a:rPr lang="lt-LT" sz="1400" dirty="0">
                <a:solidFill>
                  <a:schemeClr val="dk1"/>
                </a:solidFill>
              </a:rPr>
              <a:t> to </a:t>
            </a:r>
            <a:r>
              <a:rPr lang="lt-LT" sz="1400" dirty="0" err="1">
                <a:solidFill>
                  <a:schemeClr val="dk1"/>
                </a:solidFill>
              </a:rPr>
              <a:t>make</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code</a:t>
            </a:r>
            <a:r>
              <a:rPr lang="lt-LT" sz="1400" dirty="0">
                <a:solidFill>
                  <a:schemeClr val="dk1"/>
                </a:solidFill>
              </a:rPr>
              <a:t> </a:t>
            </a:r>
            <a:r>
              <a:rPr lang="lt-LT" sz="1400" dirty="0" err="1">
                <a:solidFill>
                  <a:schemeClr val="dk1"/>
                </a:solidFill>
              </a:rPr>
              <a:t>asynchronous</a:t>
            </a:r>
            <a:r>
              <a:rPr lang="lt-LT" sz="1400" dirty="0">
                <a:solidFill>
                  <a:schemeClr val="dk1"/>
                </a:solidFill>
              </a:rPr>
              <a:t>.</a:t>
            </a:r>
            <a:endParaRPr sz="1400"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The</a:t>
            </a:r>
            <a:r>
              <a:rPr lang="lt-LT" sz="1400" dirty="0">
                <a:solidFill>
                  <a:schemeClr val="dk1"/>
                </a:solidFill>
              </a:rPr>
              <a:t> </a:t>
            </a:r>
            <a:r>
              <a:rPr lang="lt-LT" sz="1400" dirty="0" err="1">
                <a:solidFill>
                  <a:schemeClr val="dk1"/>
                </a:solidFill>
              </a:rPr>
              <a:t>first</a:t>
            </a:r>
            <a:r>
              <a:rPr lang="lt-LT" sz="1400" dirty="0">
                <a:solidFill>
                  <a:schemeClr val="dk1"/>
                </a:solidFill>
              </a:rPr>
              <a:t> </a:t>
            </a:r>
            <a:r>
              <a:rPr lang="lt-LT" sz="1400" dirty="0" err="1">
                <a:solidFill>
                  <a:schemeClr val="dk1"/>
                </a:solidFill>
              </a:rPr>
              <a:t>step</a:t>
            </a:r>
            <a:r>
              <a:rPr lang="lt-LT" sz="1400" dirty="0">
                <a:solidFill>
                  <a:schemeClr val="dk1"/>
                </a:solidFill>
              </a:rPr>
              <a:t> </a:t>
            </a:r>
            <a:r>
              <a:rPr lang="lt-LT" sz="1400" dirty="0" err="1">
                <a:solidFill>
                  <a:schemeClr val="dk1"/>
                </a:solidFill>
              </a:rPr>
              <a:t>is</a:t>
            </a:r>
            <a:r>
              <a:rPr lang="lt-LT" sz="1400" dirty="0">
                <a:solidFill>
                  <a:schemeClr val="dk1"/>
                </a:solidFill>
              </a:rPr>
              <a:t> to </a:t>
            </a:r>
            <a:r>
              <a:rPr lang="lt-LT" sz="1400" dirty="0" err="1">
                <a:solidFill>
                  <a:schemeClr val="dk1"/>
                </a:solidFill>
              </a:rPr>
              <a:t>make</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calling</a:t>
            </a:r>
            <a:r>
              <a:rPr lang="lt-LT" sz="1400" dirty="0">
                <a:solidFill>
                  <a:schemeClr val="dk1"/>
                </a:solidFill>
              </a:rPr>
              <a:t> </a:t>
            </a:r>
            <a:r>
              <a:rPr lang="lt-LT" sz="1400" dirty="0" err="1">
                <a:solidFill>
                  <a:schemeClr val="dk1"/>
                </a:solidFill>
              </a:rPr>
              <a:t>methods</a:t>
            </a:r>
            <a:r>
              <a:rPr lang="lt-LT" sz="1400" dirty="0">
                <a:solidFill>
                  <a:schemeClr val="dk1"/>
                </a:solidFill>
              </a:rPr>
              <a:t> </a:t>
            </a:r>
            <a:r>
              <a:rPr lang="lt-LT" sz="1400" dirty="0" err="1">
                <a:solidFill>
                  <a:schemeClr val="dk1"/>
                </a:solidFill>
              </a:rPr>
              <a:t>asynchronous</a:t>
            </a:r>
            <a:r>
              <a:rPr lang="lt-LT" sz="1400" dirty="0">
                <a:solidFill>
                  <a:schemeClr val="dk1"/>
                </a:solidFill>
              </a:rPr>
              <a:t>.</a:t>
            </a: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Methods</a:t>
            </a:r>
            <a:r>
              <a:rPr lang="lt-LT" sz="1400" dirty="0">
                <a:solidFill>
                  <a:schemeClr val="dk1"/>
                </a:solidFill>
              </a:rPr>
              <a:t> </a:t>
            </a:r>
            <a:r>
              <a:rPr lang="lt-LT" sz="1400" dirty="0" err="1">
                <a:solidFill>
                  <a:schemeClr val="dk1"/>
                </a:solidFill>
              </a:rPr>
              <a:t>from</a:t>
            </a:r>
            <a:r>
              <a:rPr lang="lt-LT" sz="1400" dirty="0">
                <a:solidFill>
                  <a:schemeClr val="dk1"/>
                </a:solidFill>
              </a:rPr>
              <a:t> </a:t>
            </a:r>
            <a:r>
              <a:rPr lang="lt-LT" sz="1400" dirty="0" err="1">
                <a:solidFill>
                  <a:schemeClr val="dk1"/>
                </a:solidFill>
              </a:rPr>
              <a:t>which</a:t>
            </a:r>
            <a:r>
              <a:rPr lang="lt-LT" sz="1400" dirty="0">
                <a:solidFill>
                  <a:schemeClr val="dk1"/>
                </a:solidFill>
              </a:rPr>
              <a:t> </a:t>
            </a:r>
            <a:r>
              <a:rPr lang="lt-LT" sz="1400" dirty="0" err="1">
                <a:solidFill>
                  <a:schemeClr val="dk1"/>
                </a:solidFill>
              </a:rPr>
              <a:t>async</a:t>
            </a:r>
            <a:r>
              <a:rPr lang="lt-LT" sz="1400" dirty="0">
                <a:solidFill>
                  <a:schemeClr val="dk1"/>
                </a:solidFill>
              </a:rPr>
              <a:t> </a:t>
            </a:r>
            <a:r>
              <a:rPr lang="lt-LT" sz="1400" dirty="0" err="1">
                <a:solidFill>
                  <a:schemeClr val="dk1"/>
                </a:solidFill>
              </a:rPr>
              <a:t>methods</a:t>
            </a:r>
            <a:r>
              <a:rPr lang="lt-LT" sz="1400" dirty="0">
                <a:solidFill>
                  <a:schemeClr val="dk1"/>
                </a:solidFill>
              </a:rPr>
              <a:t> are </a:t>
            </a:r>
            <a:r>
              <a:rPr lang="lt-LT" sz="1400" dirty="0" err="1">
                <a:solidFill>
                  <a:schemeClr val="dk1"/>
                </a:solidFill>
              </a:rPr>
              <a:t>called</a:t>
            </a:r>
            <a:r>
              <a:rPr lang="lt-LT" sz="1400" dirty="0">
                <a:solidFill>
                  <a:schemeClr val="dk1"/>
                </a:solidFill>
              </a:rPr>
              <a:t> </a:t>
            </a:r>
            <a:r>
              <a:rPr lang="lt-LT" sz="1400" b="1" dirty="0" err="1">
                <a:solidFill>
                  <a:schemeClr val="dk1"/>
                </a:solidFill>
              </a:rPr>
              <a:t>must</a:t>
            </a:r>
            <a:r>
              <a:rPr lang="lt-LT" sz="1400" b="1" dirty="0">
                <a:solidFill>
                  <a:schemeClr val="dk1"/>
                </a:solidFill>
              </a:rPr>
              <a:t> also be </a:t>
            </a:r>
            <a:r>
              <a:rPr lang="lt-LT" sz="1400" b="1" dirty="0" err="1">
                <a:solidFill>
                  <a:schemeClr val="dk1"/>
                </a:solidFill>
              </a:rPr>
              <a:t>async</a:t>
            </a:r>
            <a:r>
              <a:rPr lang="lt-LT" sz="1400" b="1" dirty="0">
                <a:solidFill>
                  <a:schemeClr val="dk1"/>
                </a:solidFill>
              </a:rPr>
              <a:t> </a:t>
            </a:r>
            <a:r>
              <a:rPr lang="lt-LT" sz="1400" b="1" dirty="0" err="1">
                <a:solidFill>
                  <a:schemeClr val="dk1"/>
                </a:solidFill>
              </a:rPr>
              <a:t>and</a:t>
            </a:r>
            <a:r>
              <a:rPr lang="lt-LT" sz="1400" b="1" dirty="0">
                <a:solidFill>
                  <a:schemeClr val="dk1"/>
                </a:solidFill>
              </a:rPr>
              <a:t> </a:t>
            </a:r>
            <a:r>
              <a:rPr lang="lt-LT" sz="1400" b="1" dirty="0" err="1">
                <a:solidFill>
                  <a:schemeClr val="dk1"/>
                </a:solidFill>
              </a:rPr>
              <a:t>return</a:t>
            </a:r>
            <a:r>
              <a:rPr lang="lt-LT" sz="1400" b="1" dirty="0">
                <a:solidFill>
                  <a:schemeClr val="dk1"/>
                </a:solidFill>
              </a:rPr>
              <a:t> </a:t>
            </a:r>
            <a:r>
              <a:rPr lang="lt-LT" sz="1400" b="1" dirty="0" err="1">
                <a:solidFill>
                  <a:schemeClr val="dk1"/>
                </a:solidFill>
              </a:rPr>
              <a:t>Task</a:t>
            </a:r>
            <a:endParaRPr sz="1400" b="1" dirty="0">
              <a:solidFill>
                <a:schemeClr val="dk1"/>
              </a:solidFill>
            </a:endParaRPr>
          </a:p>
          <a:p>
            <a:pPr marL="0" lvl="0" indent="0" algn="l" rtl="0">
              <a:lnSpc>
                <a:spcPct val="90000"/>
              </a:lnSpc>
              <a:spcBef>
                <a:spcPts val="1001"/>
              </a:spcBef>
              <a:spcAft>
                <a:spcPts val="0"/>
              </a:spcAft>
              <a:buNone/>
            </a:pPr>
            <a:endParaRPr sz="1400" b="1"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You</a:t>
            </a:r>
            <a:r>
              <a:rPr lang="lt-LT" sz="1400" dirty="0">
                <a:solidFill>
                  <a:schemeClr val="dk1"/>
                </a:solidFill>
              </a:rPr>
              <a:t> </a:t>
            </a:r>
            <a:r>
              <a:rPr lang="lt-LT" sz="1400" dirty="0" err="1">
                <a:solidFill>
                  <a:schemeClr val="dk1"/>
                </a:solidFill>
              </a:rPr>
              <a:t>can</a:t>
            </a:r>
            <a:r>
              <a:rPr lang="lt-LT" sz="1400" dirty="0">
                <a:solidFill>
                  <a:schemeClr val="dk1"/>
                </a:solidFill>
              </a:rPr>
              <a:t> also </a:t>
            </a:r>
            <a:r>
              <a:rPr lang="lt-LT" sz="1400" dirty="0" err="1">
                <a:solidFill>
                  <a:schemeClr val="dk1"/>
                </a:solidFill>
              </a:rPr>
              <a:t>see</a:t>
            </a:r>
            <a:r>
              <a:rPr lang="lt-LT" sz="1400" dirty="0">
                <a:solidFill>
                  <a:schemeClr val="dk1"/>
                </a:solidFill>
              </a:rPr>
              <a:t> </a:t>
            </a:r>
            <a:r>
              <a:rPr lang="lt-LT" sz="1400" dirty="0" err="1">
                <a:solidFill>
                  <a:schemeClr val="dk1"/>
                </a:solidFill>
              </a:rPr>
              <a:t>that</a:t>
            </a:r>
            <a:r>
              <a:rPr lang="lt-LT" sz="1400" dirty="0">
                <a:solidFill>
                  <a:schemeClr val="dk1"/>
                </a:solidFill>
              </a:rPr>
              <a:t> </a:t>
            </a:r>
            <a:r>
              <a:rPr lang="lt-LT" sz="1400" dirty="0" err="1">
                <a:solidFill>
                  <a:schemeClr val="dk1"/>
                </a:solidFill>
              </a:rPr>
              <a:t>new</a:t>
            </a:r>
            <a:r>
              <a:rPr lang="lt-LT" sz="1400" dirty="0">
                <a:solidFill>
                  <a:schemeClr val="dk1"/>
                </a:solidFill>
              </a:rPr>
              <a:t> </a:t>
            </a:r>
            <a:r>
              <a:rPr lang="lt-LT" sz="1400" dirty="0" err="1">
                <a:solidFill>
                  <a:schemeClr val="dk1"/>
                </a:solidFill>
              </a:rPr>
              <a:t>methods</a:t>
            </a:r>
            <a:r>
              <a:rPr lang="lt-LT" sz="1400" dirty="0">
                <a:solidFill>
                  <a:schemeClr val="dk1"/>
                </a:solidFill>
              </a:rPr>
              <a:t> </a:t>
            </a:r>
            <a:r>
              <a:rPr lang="lt-LT" sz="1400" dirty="0" err="1">
                <a:solidFill>
                  <a:schemeClr val="dk1"/>
                </a:solidFill>
              </a:rPr>
              <a:t>like</a:t>
            </a:r>
            <a:r>
              <a:rPr lang="lt-LT" sz="1400" dirty="0">
                <a:solidFill>
                  <a:schemeClr val="dk1"/>
                </a:solidFill>
              </a:rPr>
              <a:t> "</a:t>
            </a:r>
            <a:r>
              <a:rPr lang="lt-LT" sz="1400" dirty="0" err="1">
                <a:solidFill>
                  <a:schemeClr val="dk1"/>
                </a:solidFill>
              </a:rPr>
              <a:t>FryEggsAsync</a:t>
            </a:r>
            <a:r>
              <a:rPr lang="lt-LT" sz="1400" dirty="0">
                <a:solidFill>
                  <a:schemeClr val="dk1"/>
                </a:solidFill>
              </a:rPr>
              <a:t>" are </a:t>
            </a:r>
            <a:r>
              <a:rPr lang="lt-LT" sz="1400" dirty="0" err="1">
                <a:solidFill>
                  <a:schemeClr val="dk1"/>
                </a:solidFill>
              </a:rPr>
              <a:t>called</a:t>
            </a:r>
            <a:r>
              <a:rPr lang="lt-LT" sz="1400" dirty="0">
                <a:solidFill>
                  <a:schemeClr val="dk1"/>
                </a:solidFill>
              </a:rPr>
              <a:t> </a:t>
            </a:r>
            <a:endParaRPr sz="1400" dirty="0">
              <a:solidFill>
                <a:schemeClr val="dk1"/>
              </a:solidFill>
            </a:endParaRPr>
          </a:p>
          <a:p>
            <a:pPr marL="0" lvl="0" indent="0" algn="l" rtl="0">
              <a:lnSpc>
                <a:spcPct val="90000"/>
              </a:lnSpc>
              <a:spcBef>
                <a:spcPts val="1001"/>
              </a:spcBef>
              <a:spcAft>
                <a:spcPts val="0"/>
              </a:spcAft>
              <a:buNone/>
            </a:pPr>
            <a:r>
              <a:rPr lang="lt-LT" sz="1400" dirty="0" err="1">
                <a:solidFill>
                  <a:schemeClr val="dk1"/>
                </a:solidFill>
              </a:rPr>
              <a:t>now</a:t>
            </a:r>
            <a:r>
              <a:rPr lang="lt-LT" sz="1400" dirty="0">
                <a:solidFill>
                  <a:schemeClr val="dk1"/>
                </a:solidFill>
              </a:rPr>
              <a:t> </a:t>
            </a:r>
            <a:r>
              <a:rPr lang="lt-LT" sz="1400" dirty="0" err="1">
                <a:solidFill>
                  <a:schemeClr val="dk1"/>
                </a:solidFill>
              </a:rPr>
              <a:t>has</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keyword</a:t>
            </a:r>
            <a:r>
              <a:rPr lang="lt-LT" sz="1400" dirty="0">
                <a:solidFill>
                  <a:schemeClr val="dk1"/>
                </a:solidFill>
              </a:rPr>
              <a:t> </a:t>
            </a:r>
            <a:r>
              <a:rPr lang="lt-LT" sz="1400" b="1" dirty="0" err="1">
                <a:solidFill>
                  <a:schemeClr val="dk1"/>
                </a:solidFill>
              </a:rPr>
              <a:t>await</a:t>
            </a:r>
            <a:r>
              <a:rPr lang="lt-LT" sz="1400" b="1" dirty="0">
                <a:solidFill>
                  <a:schemeClr val="dk1"/>
                </a:solidFill>
              </a:rPr>
              <a:t> </a:t>
            </a:r>
            <a:r>
              <a:rPr lang="lt-LT" sz="1400" dirty="0" err="1">
                <a:solidFill>
                  <a:schemeClr val="dk1"/>
                </a:solidFill>
              </a:rPr>
              <a:t>before</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title</a:t>
            </a:r>
            <a:r>
              <a:rPr lang="lt-LT" sz="1400" dirty="0">
                <a:solidFill>
                  <a:schemeClr val="dk1"/>
                </a:solidFill>
              </a:rPr>
              <a:t>, </a:t>
            </a:r>
            <a:r>
              <a:rPr lang="lt-LT" sz="1400" dirty="0" err="1">
                <a:solidFill>
                  <a:schemeClr val="dk1"/>
                </a:solidFill>
              </a:rPr>
              <a:t>which</a:t>
            </a:r>
            <a:r>
              <a:rPr lang="lt-LT" sz="1400" dirty="0">
                <a:solidFill>
                  <a:schemeClr val="dk1"/>
                </a:solidFill>
              </a:rPr>
              <a:t> </a:t>
            </a:r>
            <a:r>
              <a:rPr lang="lt-LT" sz="1400" dirty="0" err="1">
                <a:solidFill>
                  <a:schemeClr val="dk1"/>
                </a:solidFill>
              </a:rPr>
              <a:t>means</a:t>
            </a:r>
            <a:r>
              <a:rPr lang="lt-LT" sz="1400" dirty="0">
                <a:solidFill>
                  <a:schemeClr val="dk1"/>
                </a:solidFill>
              </a:rPr>
              <a:t> it </a:t>
            </a:r>
            <a:r>
              <a:rPr lang="lt-LT" sz="1400" dirty="0" err="1">
                <a:solidFill>
                  <a:schemeClr val="dk1"/>
                </a:solidFill>
              </a:rPr>
              <a:t>would</a:t>
            </a:r>
            <a:r>
              <a:rPr lang="lt-LT" sz="1400" dirty="0">
                <a:solidFill>
                  <a:schemeClr val="dk1"/>
                </a:solidFill>
              </a:rPr>
              <a:t> be </a:t>
            </a:r>
            <a:r>
              <a:rPr lang="lt-LT" sz="1400" dirty="0" err="1">
                <a:solidFill>
                  <a:schemeClr val="dk1"/>
                </a:solidFill>
              </a:rPr>
              <a:t>received</a:t>
            </a:r>
            <a:r>
              <a:rPr lang="lt-LT" sz="1400" dirty="0">
                <a:solidFill>
                  <a:schemeClr val="dk1"/>
                </a:solidFill>
              </a:rPr>
              <a:t> </a:t>
            </a:r>
            <a:r>
              <a:rPr lang="lt-LT" sz="1400" dirty="0" err="1">
                <a:solidFill>
                  <a:schemeClr val="dk1"/>
                </a:solidFill>
              </a:rPr>
              <a:t>until</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method</a:t>
            </a:r>
            <a:r>
              <a:rPr lang="lt-LT" sz="1400" dirty="0">
                <a:solidFill>
                  <a:schemeClr val="dk1"/>
                </a:solidFill>
              </a:rPr>
              <a:t> </a:t>
            </a:r>
            <a:r>
              <a:rPr lang="lt-LT" sz="1400" dirty="0" err="1">
                <a:solidFill>
                  <a:schemeClr val="dk1"/>
                </a:solidFill>
              </a:rPr>
              <a:t>finishes</a:t>
            </a:r>
            <a:r>
              <a:rPr lang="lt-LT" sz="1400" dirty="0">
                <a:solidFill>
                  <a:schemeClr val="dk1"/>
                </a:solidFill>
              </a:rPr>
              <a:t>, </a:t>
            </a:r>
            <a:r>
              <a:rPr lang="lt-LT" sz="1400" dirty="0" err="1">
                <a:solidFill>
                  <a:schemeClr val="dk1"/>
                </a:solidFill>
              </a:rPr>
              <a:t>but</a:t>
            </a:r>
            <a:r>
              <a:rPr lang="lt-LT" sz="1400" dirty="0">
                <a:solidFill>
                  <a:schemeClr val="dk1"/>
                </a:solidFill>
              </a:rPr>
              <a:t> it </a:t>
            </a:r>
            <a:r>
              <a:rPr lang="lt-LT" sz="1400" dirty="0" err="1">
                <a:solidFill>
                  <a:schemeClr val="dk1"/>
                </a:solidFill>
              </a:rPr>
              <a:t>does</a:t>
            </a:r>
            <a:r>
              <a:rPr lang="lt-LT" sz="1400" dirty="0">
                <a:solidFill>
                  <a:schemeClr val="dk1"/>
                </a:solidFill>
              </a:rPr>
              <a:t> </a:t>
            </a:r>
            <a:r>
              <a:rPr lang="lt-LT" sz="1400" dirty="0" err="1">
                <a:solidFill>
                  <a:schemeClr val="dk1"/>
                </a:solidFill>
              </a:rPr>
              <a:t>not</a:t>
            </a:r>
            <a:r>
              <a:rPr lang="lt-LT" sz="1400" dirty="0">
                <a:solidFill>
                  <a:schemeClr val="dk1"/>
                </a:solidFill>
              </a:rPr>
              <a:t> </a:t>
            </a:r>
            <a:r>
              <a:rPr lang="lt-LT" sz="1400" dirty="0" err="1">
                <a:solidFill>
                  <a:schemeClr val="dk1"/>
                </a:solidFill>
              </a:rPr>
              <a:t>block</a:t>
            </a:r>
            <a:r>
              <a:rPr lang="lt-LT" sz="1400" dirty="0">
                <a:solidFill>
                  <a:schemeClr val="dk1"/>
                </a:solidFill>
              </a:rPr>
              <a:t> </a:t>
            </a:r>
            <a:r>
              <a:rPr lang="lt-LT" sz="1400" dirty="0" err="1">
                <a:solidFill>
                  <a:schemeClr val="dk1"/>
                </a:solidFill>
              </a:rPr>
              <a:t>the</a:t>
            </a:r>
            <a:r>
              <a:rPr lang="lt-LT" sz="1400" dirty="0">
                <a:solidFill>
                  <a:schemeClr val="dk1"/>
                </a:solidFill>
              </a:rPr>
              <a:t> </a:t>
            </a:r>
            <a:r>
              <a:rPr lang="lt-LT" sz="1400" dirty="0" err="1">
                <a:solidFill>
                  <a:schemeClr val="dk1"/>
                </a:solidFill>
              </a:rPr>
              <a:t>main</a:t>
            </a:r>
            <a:r>
              <a:rPr lang="lt-LT" sz="1400" dirty="0">
                <a:solidFill>
                  <a:schemeClr val="dk1"/>
                </a:solidFill>
              </a:rPr>
              <a:t> </a:t>
            </a:r>
            <a:r>
              <a:rPr lang="lt-LT" sz="1400" dirty="0" err="1">
                <a:solidFill>
                  <a:schemeClr val="dk1"/>
                </a:solidFill>
              </a:rPr>
              <a:t>application</a:t>
            </a:r>
            <a:r>
              <a:rPr lang="lt-LT" sz="1400" dirty="0">
                <a:solidFill>
                  <a:schemeClr val="dk1"/>
                </a:solidFill>
              </a:rPr>
              <a:t> </a:t>
            </a:r>
            <a:r>
              <a:rPr lang="lt-LT" sz="1400" dirty="0" err="1">
                <a:solidFill>
                  <a:schemeClr val="dk1"/>
                </a:solidFill>
              </a:rPr>
              <a:t>Thread</a:t>
            </a:r>
            <a:r>
              <a:rPr lang="lt-LT" sz="1400" dirty="0">
                <a:solidFill>
                  <a:schemeClr val="dk1"/>
                </a:solidFill>
              </a:rPr>
              <a:t>.</a:t>
            </a:r>
            <a:endParaRPr sz="1400" dirty="0">
              <a:solidFill>
                <a:schemeClr val="dk1"/>
              </a:solidFill>
            </a:endParaRPr>
          </a:p>
          <a:p>
            <a:pPr marL="0" lvl="0" indent="0" algn="l" rtl="0">
              <a:lnSpc>
                <a:spcPct val="90000"/>
              </a:lnSpc>
              <a:spcBef>
                <a:spcPts val="1001"/>
              </a:spcBef>
              <a:spcAft>
                <a:spcPts val="0"/>
              </a:spcAft>
              <a:buNone/>
            </a:pPr>
            <a:endParaRPr sz="1400" dirty="0">
              <a:solidFill>
                <a:schemeClr val="dk1"/>
              </a:solidFill>
            </a:endParaRPr>
          </a:p>
          <a:p>
            <a:pPr marL="0" lvl="0" indent="0" algn="l" rtl="0">
              <a:lnSpc>
                <a:spcPct val="90000"/>
              </a:lnSpc>
              <a:spcBef>
                <a:spcPts val="1001"/>
              </a:spcBef>
              <a:spcAft>
                <a:spcPts val="0"/>
              </a:spcAft>
              <a:buNone/>
            </a:pPr>
            <a:endParaRPr sz="1400" b="1" dirty="0">
              <a:solidFill>
                <a:schemeClr val="dk1"/>
              </a:solidFill>
            </a:endParaRPr>
          </a:p>
        </p:txBody>
      </p:sp>
      <p:pic>
        <p:nvPicPr>
          <p:cNvPr id="192" name="Google Shape;192;g1177f24677c_0_40"/>
          <p:cNvPicPr preferRelativeResize="0"/>
          <p:nvPr/>
        </p:nvPicPr>
        <p:blipFill>
          <a:blip r:embed="rId3">
            <a:alphaModFix/>
          </a:blip>
          <a:stretch>
            <a:fillRect/>
          </a:stretch>
        </p:blipFill>
        <p:spPr>
          <a:xfrm>
            <a:off x="6216166" y="3286575"/>
            <a:ext cx="4505325" cy="933450"/>
          </a:xfrm>
          <a:prstGeom prst="rect">
            <a:avLst/>
          </a:prstGeom>
          <a:noFill/>
          <a:ln>
            <a:noFill/>
          </a:ln>
        </p:spPr>
      </p:pic>
      <p:pic>
        <p:nvPicPr>
          <p:cNvPr id="193" name="Google Shape;193;g1177f24677c_0_40"/>
          <p:cNvPicPr preferRelativeResize="0"/>
          <p:nvPr/>
        </p:nvPicPr>
        <p:blipFill>
          <a:blip r:embed="rId4">
            <a:alphaModFix/>
          </a:blip>
          <a:stretch>
            <a:fillRect/>
          </a:stretch>
        </p:blipFill>
        <p:spPr>
          <a:xfrm>
            <a:off x="7217000" y="4306650"/>
            <a:ext cx="2996825" cy="25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601656be5c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Example of breakfast preparation</a:t>
            </a:r>
            <a:endParaRPr/>
          </a:p>
        </p:txBody>
      </p:sp>
      <p:sp>
        <p:nvSpPr>
          <p:cNvPr id="199" name="Google Shape;199;g2601656be5c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00"/>
              <a:buFont typeface="Arial"/>
              <a:buNone/>
            </a:pPr>
            <a:r>
              <a:rPr lang="lt-LT" sz="1400"/>
              <a:t>Async/await</a:t>
            </a:r>
            <a:endParaRPr sz="1400"/>
          </a:p>
          <a:p>
            <a:pPr marL="0" lvl="0" indent="0" algn="l" rtl="0">
              <a:lnSpc>
                <a:spcPct val="90000"/>
              </a:lnSpc>
              <a:spcBef>
                <a:spcPts val="0"/>
              </a:spcBef>
              <a:spcAft>
                <a:spcPts val="0"/>
              </a:spcAft>
              <a:buSzPts val="1100"/>
              <a:buFont typeface="Arial"/>
              <a:buNone/>
            </a:pPr>
            <a:r>
              <a:rPr lang="lt-LT" sz="1400"/>
              <a:t>Asynchronous programming</a:t>
            </a:r>
            <a:endParaRPr sz="1400"/>
          </a:p>
        </p:txBody>
      </p:sp>
      <p:sp>
        <p:nvSpPr>
          <p:cNvPr id="200" name="Google Shape;200;g2601656be5c_0_1"/>
          <p:cNvSpPr txBox="1">
            <a:spLocks noGrp="1"/>
          </p:cNvSpPr>
          <p:nvPr>
            <p:ph type="body" idx="2"/>
          </p:nvPr>
        </p:nvSpPr>
        <p:spPr>
          <a:xfrm>
            <a:off x="480400" y="2671900"/>
            <a:ext cx="10859100" cy="4186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400">
                <a:solidFill>
                  <a:schemeClr val="dk1"/>
                </a:solidFill>
              </a:rPr>
              <a:t>When converting methods to asynchronous, change the delay methods from Task.Delay(3000).Wait() to await Task.Delay(3000) so that </a:t>
            </a:r>
            <a:endParaRPr sz="1400">
              <a:solidFill>
                <a:schemeClr val="dk1"/>
              </a:solidFill>
            </a:endParaRPr>
          </a:p>
          <a:p>
            <a:pPr marL="0" lvl="0" indent="0" algn="l" rtl="0">
              <a:lnSpc>
                <a:spcPct val="90000"/>
              </a:lnSpc>
              <a:spcBef>
                <a:spcPts val="1001"/>
              </a:spcBef>
              <a:spcAft>
                <a:spcPts val="0"/>
              </a:spcAft>
              <a:buNone/>
            </a:pPr>
            <a:r>
              <a:rPr lang="lt-LT" sz="1400">
                <a:solidFill>
                  <a:schemeClr val="dk1"/>
                </a:solidFill>
              </a:rPr>
              <a:t>to avoid blocking the main process.</a:t>
            </a:r>
            <a:endParaRPr sz="1400" b="1">
              <a:solidFill>
                <a:schemeClr val="dk1"/>
              </a:solidFill>
            </a:endParaRPr>
          </a:p>
        </p:txBody>
      </p:sp>
      <p:pic>
        <p:nvPicPr>
          <p:cNvPr id="201" name="Google Shape;201;g2601656be5c_0_1"/>
          <p:cNvPicPr preferRelativeResize="0"/>
          <p:nvPr/>
        </p:nvPicPr>
        <p:blipFill>
          <a:blip r:embed="rId3">
            <a:alphaModFix/>
          </a:blip>
          <a:stretch>
            <a:fillRect/>
          </a:stretch>
        </p:blipFill>
        <p:spPr>
          <a:xfrm>
            <a:off x="4490275" y="3476500"/>
            <a:ext cx="6743700" cy="2667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as" ma:contentTypeID="0x010100A6A4ACF2A8DF004CA94A2D6A4303FCEA" ma:contentTypeVersion="3" ma:contentTypeDescription="Kurkite naują dokumentą." ma:contentTypeScope="" ma:versionID="38d9f4914169842cf1e437f0f79b9222">
  <xsd:schema xmlns:xsd="http://www.w3.org/2001/XMLSchema" xmlns:xs="http://www.w3.org/2001/XMLSchema" xmlns:p="http://schemas.microsoft.com/office/2006/metadata/properties" xmlns:ns2="a3b97f0a-8a49-47eb-801c-707cd9a5bca1" targetNamespace="http://schemas.microsoft.com/office/2006/metadata/properties" ma:root="true" ma:fieldsID="45fa601084fec589b5256ed87d2e95eb"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1C9F9B-595F-4BE5-A52B-8AB3F73C00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0AEDE09-E18B-46A4-8BCA-AA2B0BC7EB06}">
  <ds:schemaRefs>
    <ds:schemaRef ds:uri="http://schemas.microsoft.com/sharepoint/v3/contenttype/forms"/>
  </ds:schemaRefs>
</ds:datastoreItem>
</file>

<file path=customXml/itemProps3.xml><?xml version="1.0" encoding="utf-8"?>
<ds:datastoreItem xmlns:ds="http://schemas.openxmlformats.org/officeDocument/2006/customXml" ds:itemID="{6E6A75ED-2995-4890-89A2-86EE4846B8E7}"/>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Widescreen</PresentationFormat>
  <Paragraphs>99</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Courier New</vt:lpstr>
      <vt:lpstr>Office Theme</vt:lpstr>
      <vt:lpstr>3_Office Theme</vt:lpstr>
      <vt:lpstr>Async/await Asynchronous programming</vt:lpstr>
      <vt:lpstr>Today you will learn</vt:lpstr>
      <vt:lpstr>What is asynchronous/parallel programming?</vt:lpstr>
      <vt:lpstr>Why? Real world example</vt:lpstr>
      <vt:lpstr>Example of breakfast preparation</vt:lpstr>
      <vt:lpstr>Example of breakfast preparation</vt:lpstr>
      <vt:lpstr>Example of breakfast preparation</vt:lpstr>
      <vt:lpstr>Example of breakfast preparation</vt:lpstr>
      <vt:lpstr>Example of breakfast preparation</vt:lpstr>
      <vt:lpstr>Example of breakfast preparation</vt:lpstr>
      <vt:lpstr>Example of breakfast preparation</vt:lpstr>
      <vt:lpstr>Example of breakfast preparation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Async/await Asynchronous programming</dc:title>
  <cp:keywords>, docId:1D02170E4CACE0F73AE95EDE81A87E3F</cp:keywords>
  <cp:lastModifiedBy>Rokas Slaboševičius</cp:lastModifiedBy>
  <cp:revision>1</cp:revision>
  <dcterms:modified xsi:type="dcterms:W3CDTF">2024-01-15T12:01:06Z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