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17"/>
  </p:notesMasterIdLst>
  <p:sldIdLst>
    <p:sldId id="256" r:id="rId6"/>
    <p:sldId id="257" r:id="rId7"/>
    <p:sldId id="258" r:id="rId8"/>
    <p:sldId id="259" r:id="rId9"/>
    <p:sldId id="271" r:id="rId10"/>
    <p:sldId id="272" r:id="rId11"/>
    <p:sldId id="273" r:id="rId12"/>
    <p:sldId id="260" r:id="rId13"/>
    <p:sldId id="261" r:id="rId14"/>
    <p:sldId id="262"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gjKSShKqV/PmemQq9MZG11Noo6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91304" autoAdjust="0"/>
  </p:normalViewPr>
  <p:slideViewPr>
    <p:cSldViewPr snapToGrid="0">
      <p:cViewPr varScale="1">
        <p:scale>
          <a:sx n="104" d="100"/>
          <a:sy n="104"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77f24677c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9" name="Google Shape;179;g1177f24677c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8" name="Google Shape;1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77f24677c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5" name="Google Shape;155;g1177f24677c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77f24677c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5" name="Google Shape;155;g1177f24677c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6558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77f24677c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5" name="Google Shape;155;g1177f24677c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433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77f24677c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5" name="Google Shape;155;g1177f24677c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84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77f24677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2" name="Google Shape;162;g1177f24677c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77f24677c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9" name="Google Shape;169;g1177f24677c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ct val="100000"/>
              <a:buFont typeface="Arial"/>
              <a:buNone/>
            </a:pPr>
            <a:r>
              <a:rPr lang="lt-LT" sz="6000" dirty="0" err="1"/>
              <a:t>Software</a:t>
            </a:r>
            <a:r>
              <a:rPr lang="lt-LT" sz="6000" dirty="0"/>
              <a:t> </a:t>
            </a:r>
            <a:r>
              <a:rPr lang="lt-LT" sz="6000" dirty="0" err="1"/>
              <a:t>Architecture</a:t>
            </a:r>
            <a:endParaRPr lang="lt-LT" sz="6000" dirty="0"/>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177f24677c_0_1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a:t>DRY- </a:t>
            </a:r>
            <a:r>
              <a:rPr lang="lt-LT" sz="3200" dirty="0" err="1"/>
              <a:t>Don't</a:t>
            </a:r>
            <a:r>
              <a:rPr lang="lt-LT" sz="3200" dirty="0"/>
              <a:t> </a:t>
            </a:r>
            <a:r>
              <a:rPr lang="lt-LT" sz="3200" dirty="0" err="1"/>
              <a:t>repeat</a:t>
            </a:r>
            <a:r>
              <a:rPr lang="lt-LT" sz="3200" dirty="0"/>
              <a:t> </a:t>
            </a:r>
            <a:r>
              <a:rPr lang="lt-LT" sz="3200" dirty="0" err="1"/>
              <a:t>yourself</a:t>
            </a:r>
            <a:endParaRPr lang="lt-LT" dirty="0"/>
          </a:p>
        </p:txBody>
      </p:sp>
      <p:sp>
        <p:nvSpPr>
          <p:cNvPr id="182" name="Google Shape;182;g1177f24677c_0_1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83" name="Google Shape;183;g1177f24677c_0_1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en-US" sz="1400" dirty="0">
                <a:solidFill>
                  <a:schemeClr val="dk1"/>
                </a:solidFill>
              </a:rPr>
              <a:t>DRY stands for "Don't Repeat Yourself," and it is a fundamental principle in software development and coding best practices. The DRY principle emphasizes the importance of minimizing redundancy in code by ensuring that each piece of knowledge or logic should exist in a single, unambiguous place within a software system. In other words, DRY encourages developers to avoid duplicating code, data, or concepts.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7"/>
          <p:cNvSpPr/>
          <p:nvPr/>
        </p:nvSpPr>
        <p:spPr>
          <a:xfrm>
            <a:off x="480250" y="460800"/>
            <a:ext cx="5614800" cy="585300"/>
          </a:xfrm>
          <a:prstGeom prst="rect">
            <a:avLst/>
          </a:prstGeom>
          <a:noFill/>
          <a:ln>
            <a:noFill/>
          </a:ln>
        </p:spPr>
        <p:txBody>
          <a:bodyPr spcFirstLastPara="1" wrap="square" lIns="45700" tIns="45700" rIns="45700" bIns="45700" anchor="t" anchorCtr="0">
            <a:normAutofit fontScale="85000" lnSpcReduction="20000"/>
          </a:bodyPr>
          <a:lstStyle/>
          <a:p>
            <a:pPr marL="0" marR="0" lvl="0" indent="0" algn="l" rtl="0">
              <a:lnSpc>
                <a:spcPct val="90000"/>
              </a:lnSpc>
              <a:spcBef>
                <a:spcPts val="1001"/>
              </a:spcBef>
              <a:spcAft>
                <a:spcPts val="0"/>
              </a:spcAft>
              <a:buClr>
                <a:srgbClr val="000000"/>
              </a:buClr>
              <a:buSzPts val="1300"/>
              <a:buFont typeface="Arial"/>
              <a:buNone/>
            </a:pPr>
            <a:r>
              <a:rPr lang="lt-LT" sz="1300"/>
              <a:t>Async/await </a:t>
            </a:r>
            <a:endParaRPr sz="1300"/>
          </a:p>
          <a:p>
            <a:pPr marL="0" marR="0" lvl="0" indent="0" algn="l" rtl="0">
              <a:lnSpc>
                <a:spcPct val="90000"/>
              </a:lnSpc>
              <a:spcBef>
                <a:spcPts val="1001"/>
              </a:spcBef>
              <a:spcAft>
                <a:spcPts val="0"/>
              </a:spcAft>
              <a:buClr>
                <a:srgbClr val="000000"/>
              </a:buClr>
              <a:buSzPts val="1300"/>
              <a:buFont typeface="Arial"/>
              <a:buNone/>
            </a:pPr>
            <a:r>
              <a:rPr lang="lt-LT" sz="1300"/>
              <a:t>Asynchronous programming</a:t>
            </a:r>
            <a:endParaRPr sz="1300"/>
          </a:p>
        </p:txBody>
      </p:sp>
      <p:sp>
        <p:nvSpPr>
          <p:cNvPr id="251" name="Google Shape;251;p7"/>
          <p:cNvSpPr/>
          <p:nvPr/>
        </p:nvSpPr>
        <p:spPr>
          <a:xfrm>
            <a:off x="3281760" y="1821960"/>
            <a:ext cx="3750120" cy="3290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dirty="0">
              <a:solidFill>
                <a:srgbClr val="000000"/>
              </a:solidFill>
              <a:latin typeface="Arial"/>
              <a:ea typeface="Arial"/>
              <a:cs typeface="Arial"/>
              <a:sym typeface="Arial"/>
            </a:endParaRPr>
          </a:p>
        </p:txBody>
      </p:sp>
      <p:sp>
        <p:nvSpPr>
          <p:cNvPr id="252" name="Google Shape;252;p7"/>
          <p:cNvSpPr/>
          <p:nvPr/>
        </p:nvSpPr>
        <p:spPr>
          <a:xfrm>
            <a:off x="3281760" y="2171520"/>
            <a:ext cx="3750120" cy="5036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253" name="Google Shape;253;p7"/>
          <p:cNvSpPr/>
          <p:nvPr/>
        </p:nvSpPr>
        <p:spPr>
          <a:xfrm>
            <a:off x="480240" y="5032080"/>
            <a:ext cx="2342880" cy="1364400"/>
          </a:xfrm>
          <a:prstGeom prst="rect">
            <a:avLst/>
          </a:prstGeom>
          <a:noFill/>
          <a:ln>
            <a:noFill/>
          </a:ln>
        </p:spPr>
        <p:txBody>
          <a:bodyPr spcFirstLastPara="1" wrap="square" lIns="45700" tIns="45000" rIns="45700" bIns="45000" anchor="b" anchorCtr="0">
            <a:noAutofit/>
          </a:bodyPr>
          <a:lstStyle/>
          <a:p>
            <a:pPr marL="0" marR="0" lvl="0" indent="0" algn="l" rtl="0">
              <a:lnSpc>
                <a:spcPct val="90000"/>
              </a:lnSpc>
              <a:spcBef>
                <a:spcPts val="0"/>
              </a:spcBef>
              <a:spcAft>
                <a:spcPts val="0"/>
              </a:spcAft>
              <a:buClr>
                <a:srgbClr val="000000"/>
              </a:buClr>
              <a:buSzPts val="3000"/>
              <a:buFont typeface="Arial"/>
              <a:buNone/>
            </a:pPr>
            <a:r>
              <a:rPr lang="lt-LT" sz="3000" b="1" i="0" u="none" strike="noStrike" cap="none">
                <a:solidFill>
                  <a:srgbClr val="000000"/>
                </a:solidFill>
                <a:latin typeface="Arial"/>
                <a:ea typeface="Arial"/>
                <a:cs typeface="Arial"/>
                <a:sym typeface="Arial"/>
              </a:rPr>
              <a:t>Useful information</a:t>
            </a:r>
            <a:endParaRPr sz="3000" b="0" i="0" u="none" strike="noStrike" cap="none">
              <a:solidFill>
                <a:srgbClr val="000000"/>
              </a:solidFill>
              <a:latin typeface="Arial"/>
              <a:ea typeface="Arial"/>
              <a:cs typeface="Arial"/>
              <a:sym typeface="Arial"/>
            </a:endParaRPr>
          </a:p>
        </p:txBody>
      </p:sp>
      <p:sp>
        <p:nvSpPr>
          <p:cNvPr id="254" name="Google Shape;254;p7"/>
          <p:cNvSpPr/>
          <p:nvPr/>
        </p:nvSpPr>
        <p:spPr>
          <a:xfrm>
            <a:off x="7503480" y="1821960"/>
            <a:ext cx="4207320" cy="79056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Lecture title</a:t>
            </a:r>
            <a:endParaRPr/>
          </a:p>
        </p:txBody>
      </p:sp>
      <p:sp>
        <p:nvSpPr>
          <p:cNvPr id="137" name="Google Shape;137;p2"/>
          <p:cNvSpPr txBox="1">
            <a:spLocks noGrp="1"/>
          </p:cNvSpPr>
          <p:nvPr>
            <p:ph type="title"/>
          </p:nvPr>
        </p:nvSpPr>
        <p:spPr>
          <a:xfrm>
            <a:off x="480391" y="1371705"/>
            <a:ext cx="5153927" cy="13652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138" name="Google Shape;138;p2"/>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a:t>N-</a:t>
            </a:r>
            <a:r>
              <a:rPr lang="lt-LT" dirty="0" err="1"/>
              <a:t>Tier</a:t>
            </a:r>
            <a:r>
              <a:rPr lang="lt-LT" dirty="0"/>
              <a:t> </a:t>
            </a:r>
            <a:r>
              <a:rPr lang="lt-LT" dirty="0" err="1"/>
              <a:t>Architecture</a:t>
            </a:r>
            <a:endParaRPr lang="lt-LT" dirty="0"/>
          </a:p>
        </p:txBody>
      </p:sp>
      <p:sp>
        <p:nvSpPr>
          <p:cNvPr id="139" name="Google Shape;139;p2"/>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Clean</a:t>
            </a:r>
            <a:r>
              <a:rPr lang="lt-LT" dirty="0"/>
              <a:t> </a:t>
            </a:r>
            <a:r>
              <a:rPr lang="lt-LT" dirty="0" err="1"/>
              <a:t>Architecture</a:t>
            </a:r>
            <a:endParaRPr lang="lt-LT" dirty="0"/>
          </a:p>
        </p:txBody>
      </p:sp>
      <p:grpSp>
        <p:nvGrpSpPr>
          <p:cNvPr id="140" name="Google Shape;140;p2"/>
          <p:cNvGrpSpPr/>
          <p:nvPr/>
        </p:nvGrpSpPr>
        <p:grpSpPr>
          <a:xfrm>
            <a:off x="480390" y="3193409"/>
            <a:ext cx="731478" cy="731478"/>
            <a:chOff x="0" y="0"/>
            <a:chExt cx="731476" cy="731476"/>
          </a:xfrm>
        </p:grpSpPr>
        <p:sp>
          <p:nvSpPr>
            <p:cNvPr id="141" name="Google Shape;141;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dirty="0">
                  <a:solidFill>
                    <a:srgbClr val="FEFFFF"/>
                  </a:solidFill>
                  <a:latin typeface="Arial"/>
                  <a:ea typeface="Arial"/>
                  <a:cs typeface="Arial"/>
                  <a:sym typeface="Arial"/>
                </a:rPr>
                <a:t>01</a:t>
              </a:r>
              <a:endParaRPr dirty="0"/>
            </a:p>
          </p:txBody>
        </p:sp>
      </p:grpSp>
      <p:grpSp>
        <p:nvGrpSpPr>
          <p:cNvPr id="143" name="Google Shape;143;p2"/>
          <p:cNvGrpSpPr/>
          <p:nvPr/>
        </p:nvGrpSpPr>
        <p:grpSpPr>
          <a:xfrm>
            <a:off x="480390" y="4403230"/>
            <a:ext cx="731478" cy="731478"/>
            <a:chOff x="0" y="0"/>
            <a:chExt cx="731476" cy="731476"/>
          </a:xfrm>
        </p:grpSpPr>
        <p:sp>
          <p:nvSpPr>
            <p:cNvPr id="144" name="Google Shape;144;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a:p>
          </p:txBody>
        </p:sp>
      </p:grpSp>
      <p:sp>
        <p:nvSpPr>
          <p:cNvPr id="2" name="Google Shape;138;p2">
            <a:extLst>
              <a:ext uri="{FF2B5EF4-FFF2-40B4-BE49-F238E27FC236}">
                <a16:creationId xmlns:a16="http://schemas.microsoft.com/office/drawing/2014/main" id="{2DA0198E-6C9A-479E-2FA2-F3D1250DDDCB}"/>
              </a:ext>
            </a:extLst>
          </p:cNvPr>
          <p:cNvSpPr txBox="1">
            <a:spLocks/>
          </p:cNvSpPr>
          <p:nvPr/>
        </p:nvSpPr>
        <p:spPr>
          <a:xfrm>
            <a:off x="6917316" y="3193409"/>
            <a:ext cx="4235730" cy="901701"/>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8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8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8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800"/>
              <a:buFont typeface="Arial"/>
              <a:buNone/>
              <a:defRPr sz="1300" b="0" i="0" u="none" strike="noStrike" cap="none">
                <a:solidFill>
                  <a:srgbClr val="000000"/>
                </a:solidFill>
                <a:latin typeface="Arial"/>
                <a:ea typeface="Arial"/>
                <a:cs typeface="Arial"/>
                <a:sym typeface="Arial"/>
              </a:defRPr>
            </a:lvl5pPr>
            <a:lvl6pPr marL="2743200" marR="0" lvl="5" indent="-342900" algn="l" rtl="0">
              <a:lnSpc>
                <a:spcPct val="90000"/>
              </a:lnSpc>
              <a:spcBef>
                <a:spcPts val="1000"/>
              </a:spcBef>
              <a:spcAft>
                <a:spcPts val="0"/>
              </a:spcAft>
              <a:buClr>
                <a:srgbClr val="000000"/>
              </a:buClr>
              <a:buSzPts val="1800"/>
              <a:buFont typeface="Arial"/>
              <a:buChar char="•"/>
              <a:defRPr sz="1300" b="0" i="0" u="none" strike="noStrike" cap="none">
                <a:solidFill>
                  <a:srgbClr val="000000"/>
                </a:solidFill>
                <a:latin typeface="Arial"/>
                <a:ea typeface="Arial"/>
                <a:cs typeface="Arial"/>
                <a:sym typeface="Arial"/>
              </a:defRPr>
            </a:lvl6pPr>
            <a:lvl7pPr marL="3200400" marR="0" lvl="6" indent="-342900" algn="l" rtl="0">
              <a:lnSpc>
                <a:spcPct val="90000"/>
              </a:lnSpc>
              <a:spcBef>
                <a:spcPts val="1000"/>
              </a:spcBef>
              <a:spcAft>
                <a:spcPts val="0"/>
              </a:spcAft>
              <a:buClr>
                <a:srgbClr val="000000"/>
              </a:buClr>
              <a:buSzPts val="1800"/>
              <a:buFont typeface="Arial"/>
              <a:buChar char="•"/>
              <a:defRPr sz="1300" b="0" i="0" u="none" strike="noStrike" cap="none">
                <a:solidFill>
                  <a:srgbClr val="000000"/>
                </a:solidFill>
                <a:latin typeface="Arial"/>
                <a:ea typeface="Arial"/>
                <a:cs typeface="Arial"/>
                <a:sym typeface="Arial"/>
              </a:defRPr>
            </a:lvl7pPr>
            <a:lvl8pPr marL="3657600" marR="0" lvl="7" indent="-342900" algn="l" rtl="0">
              <a:lnSpc>
                <a:spcPct val="90000"/>
              </a:lnSpc>
              <a:spcBef>
                <a:spcPts val="1000"/>
              </a:spcBef>
              <a:spcAft>
                <a:spcPts val="0"/>
              </a:spcAft>
              <a:buClr>
                <a:srgbClr val="000000"/>
              </a:buClr>
              <a:buSzPts val="1800"/>
              <a:buFont typeface="Arial"/>
              <a:buChar char="•"/>
              <a:defRPr sz="1300" b="0" i="0" u="none" strike="noStrike" cap="none">
                <a:solidFill>
                  <a:srgbClr val="000000"/>
                </a:solidFill>
                <a:latin typeface="Arial"/>
                <a:ea typeface="Arial"/>
                <a:cs typeface="Arial"/>
                <a:sym typeface="Arial"/>
              </a:defRPr>
            </a:lvl8pPr>
            <a:lvl9pPr marL="4114800" marR="0" lvl="8" indent="-342900" algn="l" rtl="0">
              <a:lnSpc>
                <a:spcPct val="90000"/>
              </a:lnSpc>
              <a:spcBef>
                <a:spcPts val="1000"/>
              </a:spcBef>
              <a:spcAft>
                <a:spcPts val="0"/>
              </a:spcAft>
              <a:buClr>
                <a:srgbClr val="000000"/>
              </a:buClr>
              <a:buSzPts val="1800"/>
              <a:buFont typeface="Arial"/>
              <a:buChar char="•"/>
              <a:defRPr sz="1300" b="0" i="0" u="none" strike="noStrike" cap="none">
                <a:solidFill>
                  <a:srgbClr val="000000"/>
                </a:solidFill>
                <a:latin typeface="Arial"/>
                <a:ea typeface="Arial"/>
                <a:cs typeface="Arial"/>
                <a:sym typeface="Arial"/>
              </a:defRPr>
            </a:lvl9pPr>
          </a:lstStyle>
          <a:p>
            <a:pPr marL="0" indent="0">
              <a:spcBef>
                <a:spcPts val="0"/>
              </a:spcBef>
            </a:pPr>
            <a:r>
              <a:rPr lang="lt-LT" dirty="0"/>
              <a:t>DDD - </a:t>
            </a:r>
            <a:r>
              <a:rPr lang="lt-LT" dirty="0" err="1"/>
              <a:t>Domain-driven</a:t>
            </a:r>
            <a:r>
              <a:rPr lang="lt-LT" dirty="0"/>
              <a:t> </a:t>
            </a:r>
            <a:r>
              <a:rPr lang="lt-LT" dirty="0" err="1"/>
              <a:t>design</a:t>
            </a:r>
            <a:endParaRPr lang="lt-LT" dirty="0"/>
          </a:p>
          <a:p>
            <a:pPr marL="0" indent="0">
              <a:spcBef>
                <a:spcPts val="0"/>
              </a:spcBef>
            </a:pPr>
            <a:endParaRPr lang="lt-LT" dirty="0"/>
          </a:p>
        </p:txBody>
      </p:sp>
      <p:sp>
        <p:nvSpPr>
          <p:cNvPr id="3" name="Google Shape;139;p2">
            <a:extLst>
              <a:ext uri="{FF2B5EF4-FFF2-40B4-BE49-F238E27FC236}">
                <a16:creationId xmlns:a16="http://schemas.microsoft.com/office/drawing/2014/main" id="{F0410141-7E3C-5EBA-15BD-5806BE4AB603}"/>
              </a:ext>
            </a:extLst>
          </p:cNvPr>
          <p:cNvSpPr txBox="1">
            <a:spLocks/>
          </p:cNvSpPr>
          <p:nvPr/>
        </p:nvSpPr>
        <p:spPr>
          <a:xfrm>
            <a:off x="6917316" y="4336410"/>
            <a:ext cx="4235730" cy="901701"/>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8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8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8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800"/>
              <a:buFont typeface="Arial"/>
              <a:buNone/>
              <a:defRPr sz="1300" b="0" i="0" u="none" strike="noStrike" cap="none">
                <a:solidFill>
                  <a:srgbClr val="000000"/>
                </a:solidFill>
                <a:latin typeface="Arial"/>
                <a:ea typeface="Arial"/>
                <a:cs typeface="Arial"/>
                <a:sym typeface="Arial"/>
              </a:defRPr>
            </a:lvl5pPr>
            <a:lvl6pPr marL="2743200" marR="0" lvl="5" indent="-342900" algn="l" rtl="0">
              <a:lnSpc>
                <a:spcPct val="90000"/>
              </a:lnSpc>
              <a:spcBef>
                <a:spcPts val="1000"/>
              </a:spcBef>
              <a:spcAft>
                <a:spcPts val="0"/>
              </a:spcAft>
              <a:buClr>
                <a:srgbClr val="000000"/>
              </a:buClr>
              <a:buSzPts val="1800"/>
              <a:buFont typeface="Arial"/>
              <a:buChar char="•"/>
              <a:defRPr sz="1300" b="0" i="0" u="none" strike="noStrike" cap="none">
                <a:solidFill>
                  <a:srgbClr val="000000"/>
                </a:solidFill>
                <a:latin typeface="Arial"/>
                <a:ea typeface="Arial"/>
                <a:cs typeface="Arial"/>
                <a:sym typeface="Arial"/>
              </a:defRPr>
            </a:lvl6pPr>
            <a:lvl7pPr marL="3200400" marR="0" lvl="6" indent="-342900" algn="l" rtl="0">
              <a:lnSpc>
                <a:spcPct val="90000"/>
              </a:lnSpc>
              <a:spcBef>
                <a:spcPts val="1000"/>
              </a:spcBef>
              <a:spcAft>
                <a:spcPts val="0"/>
              </a:spcAft>
              <a:buClr>
                <a:srgbClr val="000000"/>
              </a:buClr>
              <a:buSzPts val="1800"/>
              <a:buFont typeface="Arial"/>
              <a:buChar char="•"/>
              <a:defRPr sz="1300" b="0" i="0" u="none" strike="noStrike" cap="none">
                <a:solidFill>
                  <a:srgbClr val="000000"/>
                </a:solidFill>
                <a:latin typeface="Arial"/>
                <a:ea typeface="Arial"/>
                <a:cs typeface="Arial"/>
                <a:sym typeface="Arial"/>
              </a:defRPr>
            </a:lvl7pPr>
            <a:lvl8pPr marL="3657600" marR="0" lvl="7" indent="-342900" algn="l" rtl="0">
              <a:lnSpc>
                <a:spcPct val="90000"/>
              </a:lnSpc>
              <a:spcBef>
                <a:spcPts val="1000"/>
              </a:spcBef>
              <a:spcAft>
                <a:spcPts val="0"/>
              </a:spcAft>
              <a:buClr>
                <a:srgbClr val="000000"/>
              </a:buClr>
              <a:buSzPts val="1800"/>
              <a:buFont typeface="Arial"/>
              <a:buChar char="•"/>
              <a:defRPr sz="1300" b="0" i="0" u="none" strike="noStrike" cap="none">
                <a:solidFill>
                  <a:srgbClr val="000000"/>
                </a:solidFill>
                <a:latin typeface="Arial"/>
                <a:ea typeface="Arial"/>
                <a:cs typeface="Arial"/>
                <a:sym typeface="Arial"/>
              </a:defRPr>
            </a:lvl8pPr>
            <a:lvl9pPr marL="4114800" marR="0" lvl="8" indent="-342900" algn="l" rtl="0">
              <a:lnSpc>
                <a:spcPct val="90000"/>
              </a:lnSpc>
              <a:spcBef>
                <a:spcPts val="1000"/>
              </a:spcBef>
              <a:spcAft>
                <a:spcPts val="0"/>
              </a:spcAft>
              <a:buClr>
                <a:srgbClr val="000000"/>
              </a:buClr>
              <a:buSzPts val="1800"/>
              <a:buFont typeface="Arial"/>
              <a:buChar char="•"/>
              <a:defRPr sz="1300" b="0" i="0" u="none" strike="noStrike" cap="none">
                <a:solidFill>
                  <a:srgbClr val="000000"/>
                </a:solidFill>
                <a:latin typeface="Arial"/>
                <a:ea typeface="Arial"/>
                <a:cs typeface="Arial"/>
                <a:sym typeface="Arial"/>
              </a:defRPr>
            </a:lvl9pPr>
          </a:lstStyle>
          <a:p>
            <a:pPr marL="0" indent="0">
              <a:spcBef>
                <a:spcPts val="0"/>
              </a:spcBef>
            </a:pPr>
            <a:r>
              <a:rPr lang="lt-LT" dirty="0"/>
              <a:t>DRY -  </a:t>
            </a:r>
            <a:r>
              <a:rPr lang="lt-LT" dirty="0" err="1"/>
              <a:t>Don't</a:t>
            </a:r>
            <a:r>
              <a:rPr lang="lt-LT" dirty="0"/>
              <a:t> </a:t>
            </a:r>
            <a:r>
              <a:rPr lang="lt-LT" dirty="0" err="1"/>
              <a:t>repeat</a:t>
            </a:r>
            <a:r>
              <a:rPr lang="lt-LT" dirty="0"/>
              <a:t> </a:t>
            </a:r>
            <a:r>
              <a:rPr lang="lt-LT" dirty="0" err="1"/>
              <a:t>yourself</a:t>
            </a:r>
            <a:endParaRPr lang="lt-LT" dirty="0"/>
          </a:p>
        </p:txBody>
      </p:sp>
      <p:grpSp>
        <p:nvGrpSpPr>
          <p:cNvPr id="4" name="Google Shape;140;p2">
            <a:extLst>
              <a:ext uri="{FF2B5EF4-FFF2-40B4-BE49-F238E27FC236}">
                <a16:creationId xmlns:a16="http://schemas.microsoft.com/office/drawing/2014/main" id="{2028D455-6AAE-A84F-5EF4-CD21404DA0C7}"/>
              </a:ext>
            </a:extLst>
          </p:cNvPr>
          <p:cNvGrpSpPr/>
          <p:nvPr/>
        </p:nvGrpSpPr>
        <p:grpSpPr>
          <a:xfrm>
            <a:off x="5999118" y="3193409"/>
            <a:ext cx="731478" cy="731478"/>
            <a:chOff x="0" y="0"/>
            <a:chExt cx="731476" cy="731476"/>
          </a:xfrm>
        </p:grpSpPr>
        <p:sp>
          <p:nvSpPr>
            <p:cNvPr id="5" name="Google Shape;141;p2">
              <a:extLst>
                <a:ext uri="{FF2B5EF4-FFF2-40B4-BE49-F238E27FC236}">
                  <a16:creationId xmlns:a16="http://schemas.microsoft.com/office/drawing/2014/main" id="{3F22A509-00D5-3755-7C8B-493A21505CA3}"/>
                </a:ext>
              </a:extLst>
            </p:cNvPr>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 name="Google Shape;142;p2">
              <a:extLst>
                <a:ext uri="{FF2B5EF4-FFF2-40B4-BE49-F238E27FC236}">
                  <a16:creationId xmlns:a16="http://schemas.microsoft.com/office/drawing/2014/main" id="{FC093A8F-CDB1-E98F-2B38-36651DEE4511}"/>
                </a:ext>
              </a:extLst>
            </p:cNvPr>
            <p:cNvSpPr txBox="1"/>
            <p:nvPr/>
          </p:nvSpPr>
          <p:spPr>
            <a:xfrm>
              <a:off x="152842" y="165704"/>
              <a:ext cx="425792" cy="40006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dirty="0">
                  <a:solidFill>
                    <a:srgbClr val="FEFFFF"/>
                  </a:solidFill>
                  <a:latin typeface="Arial"/>
                  <a:ea typeface="Arial"/>
                  <a:cs typeface="Arial"/>
                  <a:sym typeface="Arial"/>
                </a:rPr>
                <a:t>03</a:t>
              </a:r>
              <a:endParaRPr dirty="0"/>
            </a:p>
          </p:txBody>
        </p:sp>
      </p:grpSp>
      <p:grpSp>
        <p:nvGrpSpPr>
          <p:cNvPr id="7" name="Google Shape;143;p2">
            <a:extLst>
              <a:ext uri="{FF2B5EF4-FFF2-40B4-BE49-F238E27FC236}">
                <a16:creationId xmlns:a16="http://schemas.microsoft.com/office/drawing/2014/main" id="{6B750789-6E87-2293-98ED-E28E394954B5}"/>
              </a:ext>
            </a:extLst>
          </p:cNvPr>
          <p:cNvGrpSpPr/>
          <p:nvPr/>
        </p:nvGrpSpPr>
        <p:grpSpPr>
          <a:xfrm>
            <a:off x="5999118" y="4403230"/>
            <a:ext cx="731478" cy="731478"/>
            <a:chOff x="0" y="0"/>
            <a:chExt cx="731476" cy="731476"/>
          </a:xfrm>
        </p:grpSpPr>
        <p:sp>
          <p:nvSpPr>
            <p:cNvPr id="8" name="Google Shape;144;p2">
              <a:extLst>
                <a:ext uri="{FF2B5EF4-FFF2-40B4-BE49-F238E27FC236}">
                  <a16:creationId xmlns:a16="http://schemas.microsoft.com/office/drawing/2014/main" id="{2A2AA1FF-EA39-26EB-DAA5-225145B45DCC}"/>
                </a:ext>
              </a:extLst>
            </p:cNvPr>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145;p2">
              <a:extLst>
                <a:ext uri="{FF2B5EF4-FFF2-40B4-BE49-F238E27FC236}">
                  <a16:creationId xmlns:a16="http://schemas.microsoft.com/office/drawing/2014/main" id="{BE524A8A-CEF1-7039-A780-9063D1290679}"/>
                </a:ext>
              </a:extLst>
            </p:cNvPr>
            <p:cNvSpPr txBox="1"/>
            <p:nvPr/>
          </p:nvSpPr>
          <p:spPr>
            <a:xfrm>
              <a:off x="152842" y="165704"/>
              <a:ext cx="425792" cy="40006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dirty="0">
                  <a:solidFill>
                    <a:srgbClr val="FEFFFF"/>
                  </a:solidFill>
                  <a:latin typeface="Arial"/>
                  <a:ea typeface="Arial"/>
                  <a:cs typeface="Arial"/>
                  <a:sym typeface="Arial"/>
                </a:rPr>
                <a:t>03</a:t>
              </a: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en-US" sz="3200" dirty="0"/>
              <a:t>What is Software Architecture?</a:t>
            </a:r>
            <a:endParaRPr lang="en-US" dirty="0"/>
          </a:p>
        </p:txBody>
      </p:sp>
      <p:sp>
        <p:nvSpPr>
          <p:cNvPr id="151" name="Google Shape;151;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52" name="Google Shape;152;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Font typeface="Arial"/>
              <a:buChar char="•"/>
            </a:pPr>
            <a:r>
              <a:rPr lang="en-US" sz="1600" dirty="0"/>
              <a:t>Software architecture refers to the high-level structuring of a software system. It‘s blueprint for a building</a:t>
            </a:r>
            <a:r>
              <a:rPr lang="lt-LT" sz="1600" dirty="0"/>
              <a:t>.</a:t>
            </a:r>
            <a:r>
              <a:rPr lang="en-US" sz="1600" dirty="0"/>
              <a:t> </a:t>
            </a:r>
            <a:r>
              <a:rPr lang="lt-LT" sz="1600" dirty="0"/>
              <a:t>J</a:t>
            </a:r>
            <a:r>
              <a:rPr lang="en-US" sz="1600" dirty="0" err="1"/>
              <a:t>ust</a:t>
            </a:r>
            <a:r>
              <a:rPr lang="en-US" sz="1600" dirty="0"/>
              <a:t> as architects design buildings, software architects design the structure of software systems. This design includes decisions about how to divide the system into parts and how these parts interact with each other.</a:t>
            </a:r>
            <a:endParaRPr lang="lt-LT" sz="1600" dirty="0"/>
          </a:p>
          <a:p>
            <a:pPr marL="0" lvl="0" indent="0" algn="l" rtl="0">
              <a:lnSpc>
                <a:spcPct val="150000"/>
              </a:lnSpc>
              <a:spcBef>
                <a:spcPts val="0"/>
              </a:spcBef>
              <a:spcAft>
                <a:spcPts val="0"/>
              </a:spcAft>
              <a:buSzPts val="1100"/>
              <a:buFont typeface="Arial"/>
              <a:buNone/>
            </a:pPr>
            <a:endParaRPr sz="14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77f24677c_0_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a:t>N-</a:t>
            </a:r>
            <a:r>
              <a:rPr lang="lt-LT" sz="3200" dirty="0" err="1"/>
              <a:t>Tier</a:t>
            </a:r>
            <a:r>
              <a:rPr lang="lt-LT" sz="3200" dirty="0"/>
              <a:t> </a:t>
            </a:r>
            <a:r>
              <a:rPr lang="lt-LT" sz="3200" dirty="0" err="1"/>
              <a:t>Architecture</a:t>
            </a:r>
            <a:endParaRPr lang="lt-LT" dirty="0"/>
          </a:p>
        </p:txBody>
      </p:sp>
      <p:sp>
        <p:nvSpPr>
          <p:cNvPr id="158" name="Google Shape;158;g1177f24677c_0_2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59" name="Google Shape;159;g1177f24677c_0_2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Clr>
                <a:schemeClr val="dk1"/>
              </a:buClr>
              <a:buSzPts val="1100"/>
              <a:buFont typeface="Arial"/>
              <a:buNone/>
            </a:pPr>
            <a:r>
              <a:rPr lang="en-US" sz="1600" dirty="0">
                <a:solidFill>
                  <a:schemeClr val="dk1"/>
                </a:solidFill>
              </a:rPr>
              <a:t>N-Tier Architecture is a software design pattern that organizes applications into separate, logical layers. Each layer has a specific responsibility and operates independently. This separation enhances scalability, maintainability, and manageability of the application.</a:t>
            </a:r>
            <a:br>
              <a:rPr lang="lt-LT" sz="1600" dirty="0">
                <a:solidFill>
                  <a:schemeClr val="dk1"/>
                </a:solidFill>
              </a:rPr>
            </a:br>
            <a:endParaRPr lang="lt-LT" sz="1600" dirty="0">
              <a:solidFill>
                <a:schemeClr val="dk1"/>
              </a:solidFill>
            </a:endParaRPr>
          </a:p>
          <a:p>
            <a:pPr marL="285750" lvl="0" indent="-285750" algn="l" rtl="0">
              <a:lnSpc>
                <a:spcPct val="90000"/>
              </a:lnSpc>
              <a:spcBef>
                <a:spcPts val="1001"/>
              </a:spcBef>
              <a:spcAft>
                <a:spcPts val="0"/>
              </a:spcAft>
              <a:buClr>
                <a:schemeClr val="dk1"/>
              </a:buClr>
              <a:buSzPts val="1100"/>
              <a:buFont typeface="Arial" panose="020B0604020202020204" pitchFamily="34" charset="0"/>
              <a:buChar char="•"/>
            </a:pPr>
            <a:r>
              <a:rPr lang="en-US" sz="1600" dirty="0">
                <a:solidFill>
                  <a:schemeClr val="dk1"/>
                </a:solidFill>
              </a:rPr>
              <a:t>Presentation Layer: The user interface. It handles user interactions and displays data.</a:t>
            </a:r>
          </a:p>
          <a:p>
            <a:pPr marL="285750" lvl="0" indent="-285750" algn="l" rtl="0">
              <a:lnSpc>
                <a:spcPct val="90000"/>
              </a:lnSpc>
              <a:spcBef>
                <a:spcPts val="1001"/>
              </a:spcBef>
              <a:spcAft>
                <a:spcPts val="0"/>
              </a:spcAft>
              <a:buClr>
                <a:schemeClr val="dk1"/>
              </a:buClr>
              <a:buSzPts val="1100"/>
              <a:buFont typeface="Arial" panose="020B0604020202020204" pitchFamily="34" charset="0"/>
              <a:buChar char="•"/>
            </a:pPr>
            <a:r>
              <a:rPr lang="en-US" sz="1600" dirty="0">
                <a:solidFill>
                  <a:schemeClr val="dk1"/>
                </a:solidFill>
              </a:rPr>
              <a:t>Business Logic Layer: The core processing layer. It controls application functionality by performing calculations, making decisions, and processing data.</a:t>
            </a:r>
          </a:p>
          <a:p>
            <a:pPr marL="285750" lvl="0" indent="-285750" algn="l" rtl="0">
              <a:lnSpc>
                <a:spcPct val="90000"/>
              </a:lnSpc>
              <a:spcBef>
                <a:spcPts val="1001"/>
              </a:spcBef>
              <a:spcAft>
                <a:spcPts val="0"/>
              </a:spcAft>
              <a:buClr>
                <a:schemeClr val="dk1"/>
              </a:buClr>
              <a:buSzPts val="1100"/>
              <a:buFont typeface="Arial" panose="020B0604020202020204" pitchFamily="34" charset="0"/>
              <a:buChar char="•"/>
            </a:pPr>
            <a:r>
              <a:rPr lang="en-US" sz="1600" dirty="0">
                <a:solidFill>
                  <a:schemeClr val="dk1"/>
                </a:solidFill>
              </a:rPr>
              <a:t>Data Access Layer: Manages data persistence and retrieval. It communicates with databases or other storage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77f24677c_0_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a:t>Data Access </a:t>
            </a:r>
            <a:r>
              <a:rPr lang="lt-LT" sz="3200" dirty="0" err="1"/>
              <a:t>Layer</a:t>
            </a:r>
            <a:r>
              <a:rPr lang="lt-LT" sz="3200" dirty="0"/>
              <a:t> (DAL)</a:t>
            </a:r>
            <a:endParaRPr lang="lt-LT" dirty="0"/>
          </a:p>
        </p:txBody>
      </p:sp>
      <p:sp>
        <p:nvSpPr>
          <p:cNvPr id="158" name="Google Shape;158;g1177f24677c_0_2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3" name="Text Placeholder 2">
            <a:extLst>
              <a:ext uri="{FF2B5EF4-FFF2-40B4-BE49-F238E27FC236}">
                <a16:creationId xmlns:a16="http://schemas.microsoft.com/office/drawing/2014/main" id="{B99A3A44-AF11-CC83-B6AF-61C344407265}"/>
              </a:ext>
            </a:extLst>
          </p:cNvPr>
          <p:cNvSpPr>
            <a:spLocks noGrp="1"/>
          </p:cNvSpPr>
          <p:nvPr>
            <p:ph type="body" idx="2"/>
          </p:nvPr>
        </p:nvSpPr>
        <p:spPr/>
        <p:txBody>
          <a:bodyPr/>
          <a:lstStyle/>
          <a:p>
            <a:endParaRPr lang="en-US"/>
          </a:p>
        </p:txBody>
      </p:sp>
      <p:pic>
        <p:nvPicPr>
          <p:cNvPr id="7" name="Picture 6">
            <a:extLst>
              <a:ext uri="{FF2B5EF4-FFF2-40B4-BE49-F238E27FC236}">
                <a16:creationId xmlns:a16="http://schemas.microsoft.com/office/drawing/2014/main" id="{174CE9AB-6FEB-AF15-1480-FB622D7615B7}"/>
              </a:ext>
            </a:extLst>
          </p:cNvPr>
          <p:cNvPicPr>
            <a:picLocks noChangeAspect="1"/>
          </p:cNvPicPr>
          <p:nvPr/>
        </p:nvPicPr>
        <p:blipFill>
          <a:blip r:embed="rId3"/>
          <a:stretch>
            <a:fillRect/>
          </a:stretch>
        </p:blipFill>
        <p:spPr>
          <a:xfrm>
            <a:off x="6946717" y="3429000"/>
            <a:ext cx="4086225" cy="1390650"/>
          </a:xfrm>
          <a:prstGeom prst="rect">
            <a:avLst/>
          </a:prstGeom>
        </p:spPr>
      </p:pic>
      <p:pic>
        <p:nvPicPr>
          <p:cNvPr id="9" name="Picture 8">
            <a:extLst>
              <a:ext uri="{FF2B5EF4-FFF2-40B4-BE49-F238E27FC236}">
                <a16:creationId xmlns:a16="http://schemas.microsoft.com/office/drawing/2014/main" id="{ED2DFD54-8EE4-B003-2007-E1584421E6B9}"/>
              </a:ext>
            </a:extLst>
          </p:cNvPr>
          <p:cNvPicPr>
            <a:picLocks noChangeAspect="1"/>
          </p:cNvPicPr>
          <p:nvPr/>
        </p:nvPicPr>
        <p:blipFill>
          <a:blip r:embed="rId4"/>
          <a:stretch>
            <a:fillRect/>
          </a:stretch>
        </p:blipFill>
        <p:spPr>
          <a:xfrm>
            <a:off x="516921" y="2652576"/>
            <a:ext cx="5867400" cy="3067050"/>
          </a:xfrm>
          <a:prstGeom prst="rect">
            <a:avLst/>
          </a:prstGeom>
        </p:spPr>
      </p:pic>
    </p:spTree>
    <p:extLst>
      <p:ext uri="{BB962C8B-B14F-4D97-AF65-F5344CB8AC3E}">
        <p14:creationId xmlns:p14="http://schemas.microsoft.com/office/powerpoint/2010/main" val="396166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77f24677c_0_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err="1"/>
              <a:t>Business</a:t>
            </a:r>
            <a:r>
              <a:rPr lang="lt-LT" sz="3200" dirty="0"/>
              <a:t> </a:t>
            </a:r>
            <a:r>
              <a:rPr lang="lt-LT" sz="3200" dirty="0" err="1"/>
              <a:t>Logic</a:t>
            </a:r>
            <a:r>
              <a:rPr lang="lt-LT" sz="3200" dirty="0"/>
              <a:t> </a:t>
            </a:r>
            <a:r>
              <a:rPr lang="lt-LT" sz="3200" dirty="0" err="1"/>
              <a:t>Layer</a:t>
            </a:r>
            <a:r>
              <a:rPr lang="lt-LT" sz="3200" dirty="0"/>
              <a:t> (BLL)</a:t>
            </a:r>
            <a:endParaRPr lang="lt-LT" dirty="0"/>
          </a:p>
        </p:txBody>
      </p:sp>
      <p:sp>
        <p:nvSpPr>
          <p:cNvPr id="158" name="Google Shape;158;g1177f24677c_0_2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3" name="Text Placeholder 2">
            <a:extLst>
              <a:ext uri="{FF2B5EF4-FFF2-40B4-BE49-F238E27FC236}">
                <a16:creationId xmlns:a16="http://schemas.microsoft.com/office/drawing/2014/main" id="{B99A3A44-AF11-CC83-B6AF-61C344407265}"/>
              </a:ext>
            </a:extLst>
          </p:cNvPr>
          <p:cNvSpPr>
            <a:spLocks noGrp="1"/>
          </p:cNvSpPr>
          <p:nvPr>
            <p:ph type="body" idx="2"/>
          </p:nvPr>
        </p:nvSpPr>
        <p:spPr/>
        <p:txBody>
          <a:bodyPr/>
          <a:lstStyle/>
          <a:p>
            <a:endParaRPr lang="en-US"/>
          </a:p>
        </p:txBody>
      </p:sp>
      <p:pic>
        <p:nvPicPr>
          <p:cNvPr id="4" name="Picture 3">
            <a:extLst>
              <a:ext uri="{FF2B5EF4-FFF2-40B4-BE49-F238E27FC236}">
                <a16:creationId xmlns:a16="http://schemas.microsoft.com/office/drawing/2014/main" id="{1801CE7F-36F6-A7FC-52F8-393BFA1EE65C}"/>
              </a:ext>
            </a:extLst>
          </p:cNvPr>
          <p:cNvPicPr>
            <a:picLocks noChangeAspect="1"/>
          </p:cNvPicPr>
          <p:nvPr/>
        </p:nvPicPr>
        <p:blipFill>
          <a:blip r:embed="rId3"/>
          <a:stretch>
            <a:fillRect/>
          </a:stretch>
        </p:blipFill>
        <p:spPr>
          <a:xfrm>
            <a:off x="5481925" y="2057263"/>
            <a:ext cx="6086475" cy="4257675"/>
          </a:xfrm>
          <a:prstGeom prst="rect">
            <a:avLst/>
          </a:prstGeom>
        </p:spPr>
      </p:pic>
    </p:spTree>
    <p:extLst>
      <p:ext uri="{BB962C8B-B14F-4D97-AF65-F5344CB8AC3E}">
        <p14:creationId xmlns:p14="http://schemas.microsoft.com/office/powerpoint/2010/main" val="364632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77f24677c_0_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err="1"/>
              <a:t>Presentation</a:t>
            </a:r>
            <a:r>
              <a:rPr lang="lt-LT" sz="3200" dirty="0"/>
              <a:t> </a:t>
            </a:r>
            <a:r>
              <a:rPr lang="lt-LT" sz="3200" dirty="0" err="1"/>
              <a:t>Layer</a:t>
            </a:r>
            <a:endParaRPr lang="lt-LT" dirty="0"/>
          </a:p>
        </p:txBody>
      </p:sp>
      <p:sp>
        <p:nvSpPr>
          <p:cNvPr id="158" name="Google Shape;158;g1177f24677c_0_2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3" name="Text Placeholder 2">
            <a:extLst>
              <a:ext uri="{FF2B5EF4-FFF2-40B4-BE49-F238E27FC236}">
                <a16:creationId xmlns:a16="http://schemas.microsoft.com/office/drawing/2014/main" id="{B99A3A44-AF11-CC83-B6AF-61C344407265}"/>
              </a:ext>
            </a:extLst>
          </p:cNvPr>
          <p:cNvSpPr>
            <a:spLocks noGrp="1"/>
          </p:cNvSpPr>
          <p:nvPr>
            <p:ph type="body" idx="2"/>
          </p:nvPr>
        </p:nvSpPr>
        <p:spPr/>
        <p:txBody>
          <a:bodyPr/>
          <a:lstStyle/>
          <a:p>
            <a:endParaRPr lang="en-US"/>
          </a:p>
        </p:txBody>
      </p:sp>
      <p:pic>
        <p:nvPicPr>
          <p:cNvPr id="4" name="Picture 3">
            <a:extLst>
              <a:ext uri="{FF2B5EF4-FFF2-40B4-BE49-F238E27FC236}">
                <a16:creationId xmlns:a16="http://schemas.microsoft.com/office/drawing/2014/main" id="{55919ECB-B9E4-048C-183D-259D81052F39}"/>
              </a:ext>
            </a:extLst>
          </p:cNvPr>
          <p:cNvPicPr>
            <a:picLocks noChangeAspect="1"/>
          </p:cNvPicPr>
          <p:nvPr/>
        </p:nvPicPr>
        <p:blipFill>
          <a:blip r:embed="rId3"/>
          <a:stretch>
            <a:fillRect/>
          </a:stretch>
        </p:blipFill>
        <p:spPr>
          <a:xfrm>
            <a:off x="4778054" y="1371700"/>
            <a:ext cx="6718089" cy="5296955"/>
          </a:xfrm>
          <a:prstGeom prst="rect">
            <a:avLst/>
          </a:prstGeom>
        </p:spPr>
      </p:pic>
    </p:spTree>
    <p:extLst>
      <p:ext uri="{BB962C8B-B14F-4D97-AF65-F5344CB8AC3E}">
        <p14:creationId xmlns:p14="http://schemas.microsoft.com/office/powerpoint/2010/main" val="250915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177f24677c_0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err="1"/>
              <a:t>Clean</a:t>
            </a:r>
            <a:r>
              <a:rPr lang="lt-LT" sz="3200" dirty="0"/>
              <a:t> </a:t>
            </a:r>
            <a:r>
              <a:rPr lang="lt-LT" sz="3200" dirty="0" err="1"/>
              <a:t>Architecture</a:t>
            </a:r>
            <a:endParaRPr lang="lt-LT" dirty="0"/>
          </a:p>
        </p:txBody>
      </p:sp>
      <p:sp>
        <p:nvSpPr>
          <p:cNvPr id="165" name="Google Shape;165;g1177f24677c_0_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66" name="Google Shape;166;g1177f24677c_0_1"/>
          <p:cNvSpPr txBox="1">
            <a:spLocks noGrp="1"/>
          </p:cNvSpPr>
          <p:nvPr>
            <p:ph type="body" idx="2"/>
          </p:nvPr>
        </p:nvSpPr>
        <p:spPr>
          <a:xfrm>
            <a:off x="480400" y="2671875"/>
            <a:ext cx="6372982" cy="39375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Font typeface="Arial"/>
              <a:buChar char="•"/>
            </a:pPr>
            <a:r>
              <a:rPr lang="en-US" sz="1400" dirty="0">
                <a:solidFill>
                  <a:schemeClr val="dk1"/>
                </a:solidFill>
              </a:rPr>
              <a:t>Clean Architecture principles, separating concerns into different layers and making it more maintainable and testable. The business logic is isolated in the Use Cases Layer, and the UI and database access are separated into their respective layers. This architecture allows for easier testing and future modifications without impacting other parts of the system.</a:t>
            </a:r>
            <a:br>
              <a:rPr lang="lt-LT" sz="1400" dirty="0">
                <a:solidFill>
                  <a:schemeClr val="dk1"/>
                </a:solidFill>
              </a:rPr>
            </a:br>
            <a:br>
              <a:rPr lang="lt-LT" sz="1400" dirty="0">
                <a:solidFill>
                  <a:schemeClr val="dk1"/>
                </a:solidFill>
              </a:rPr>
            </a:br>
            <a:r>
              <a:rPr lang="lt-LT" sz="1400" dirty="0">
                <a:solidFill>
                  <a:schemeClr val="dk1"/>
                </a:solidFill>
              </a:rPr>
              <a:t>https://github.com/jasontaylordev/CleanArchitecture</a:t>
            </a:r>
            <a:endParaRPr lang="en-US" sz="1400" dirty="0">
              <a:solidFill>
                <a:schemeClr val="dk1"/>
              </a:solidFill>
            </a:endParaRPr>
          </a:p>
        </p:txBody>
      </p:sp>
      <p:pic>
        <p:nvPicPr>
          <p:cNvPr id="1028" name="Picture 4" descr="Practicing Clean Architecture in C# | by Genny Allcroft | Better Programming">
            <a:extLst>
              <a:ext uri="{FF2B5EF4-FFF2-40B4-BE49-F238E27FC236}">
                <a16:creationId xmlns:a16="http://schemas.microsoft.com/office/drawing/2014/main" id="{5477B3A3-2605-92C4-7B51-C4A28ECAB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217" y="2210125"/>
            <a:ext cx="5034395" cy="3697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177f24677c_0_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err="1"/>
              <a:t>Domain-Driven</a:t>
            </a:r>
            <a:r>
              <a:rPr lang="lt-LT" sz="3200" dirty="0"/>
              <a:t> Design (DDD)</a:t>
            </a:r>
            <a:endParaRPr lang="lt-LT" dirty="0"/>
          </a:p>
        </p:txBody>
      </p:sp>
      <p:sp>
        <p:nvSpPr>
          <p:cNvPr id="172" name="Google Shape;172;g1177f24677c_0_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73" name="Google Shape;173;g1177f24677c_0_7"/>
          <p:cNvSpPr txBox="1">
            <a:spLocks noGrp="1"/>
          </p:cNvSpPr>
          <p:nvPr>
            <p:ph type="body" idx="2"/>
          </p:nvPr>
        </p:nvSpPr>
        <p:spPr>
          <a:xfrm>
            <a:off x="480400" y="2671875"/>
            <a:ext cx="5929636"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en-US" sz="1400" dirty="0">
                <a:solidFill>
                  <a:schemeClr val="dk1"/>
                </a:solidFill>
              </a:rPr>
              <a:t>Domain-Driven Design (DDD) is a software development approach that places the core focus on the domain or business problem being solved. It's a set of principles, patterns, and practices aimed at creating complex software systems that accurately represent real-world domains.</a:t>
            </a:r>
            <a:br>
              <a:rPr lang="lt-LT" sz="1400" dirty="0">
                <a:solidFill>
                  <a:schemeClr val="dk1"/>
                </a:solidFill>
              </a:rPr>
            </a:br>
            <a:br>
              <a:rPr lang="lt-LT" sz="1400" dirty="0">
                <a:solidFill>
                  <a:schemeClr val="dk1"/>
                </a:solidFill>
              </a:rPr>
            </a:br>
            <a:br>
              <a:rPr lang="lt-LT" sz="1400" dirty="0">
                <a:solidFill>
                  <a:schemeClr val="dk1"/>
                </a:solidFill>
              </a:rPr>
            </a:br>
            <a:r>
              <a:rPr lang="lt-LT" sz="1400" dirty="0">
                <a:solidFill>
                  <a:schemeClr val="dk1"/>
                </a:solidFill>
              </a:rPr>
              <a:t>https://github.com/ardalis/ddd-guestbook</a:t>
            </a:r>
            <a:endParaRPr lang="en-US" sz="1400" dirty="0">
              <a:solidFill>
                <a:schemeClr val="dk1"/>
              </a:solidFill>
            </a:endParaRPr>
          </a:p>
        </p:txBody>
      </p:sp>
      <p:pic>
        <p:nvPicPr>
          <p:cNvPr id="3" name="Picture 2">
            <a:extLst>
              <a:ext uri="{FF2B5EF4-FFF2-40B4-BE49-F238E27FC236}">
                <a16:creationId xmlns:a16="http://schemas.microsoft.com/office/drawing/2014/main" id="{0D0F94A6-6357-9AE4-3909-B667555D93C1}"/>
              </a:ext>
            </a:extLst>
          </p:cNvPr>
          <p:cNvPicPr>
            <a:picLocks noChangeAspect="1"/>
          </p:cNvPicPr>
          <p:nvPr/>
        </p:nvPicPr>
        <p:blipFill>
          <a:blip r:embed="rId3"/>
          <a:stretch>
            <a:fillRect/>
          </a:stretch>
        </p:blipFill>
        <p:spPr>
          <a:xfrm>
            <a:off x="6596784" y="1371699"/>
            <a:ext cx="5114816" cy="52376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4" ma:contentTypeDescription="Kurkite naują dokumentą." ma:contentTypeScope="" ma:versionID="08d68a36c92ffacd566fdfddc870dc50">
  <xsd:schema xmlns:xsd="http://www.w3.org/2001/XMLSchema" xmlns:xs="http://www.w3.org/2001/XMLSchema" xmlns:p="http://schemas.microsoft.com/office/2006/metadata/properties" xmlns:ns2="a3b97f0a-8a49-47eb-801c-707cd9a5bca1" targetNamespace="http://schemas.microsoft.com/office/2006/metadata/properties" ma:root="true" ma:fieldsID="ebfdd39916c5dd47cd5e2945ece20c3e"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AEDE09-E18B-46A4-8BCA-AA2B0BC7EB06}">
  <ds:schemaRefs>
    <ds:schemaRef ds:uri="http://schemas.microsoft.com/sharepoint/v3/contenttype/forms"/>
  </ds:schemaRefs>
</ds:datastoreItem>
</file>

<file path=customXml/itemProps2.xml><?xml version="1.0" encoding="utf-8"?>
<ds:datastoreItem xmlns:ds="http://schemas.openxmlformats.org/officeDocument/2006/customXml" ds:itemID="{8C1C9F9B-595F-4BE5-A52B-8AB3F73C00E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65EB805-8827-4417-B7B3-B106A7F30774}"/>
</file>

<file path=docProps/app.xml><?xml version="1.0" encoding="utf-8"?>
<Properties xmlns="http://schemas.openxmlformats.org/officeDocument/2006/extended-properties" xmlns:vt="http://schemas.openxmlformats.org/officeDocument/2006/docPropsVTypes">
  <TotalTime>172</TotalTime>
  <Words>462</Words>
  <Application>Microsoft Office PowerPoint</Application>
  <PresentationFormat>Widescreen</PresentationFormat>
  <Paragraphs>49</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Calibri</vt:lpstr>
      <vt:lpstr>Office Theme</vt:lpstr>
      <vt:lpstr>3_Office Theme</vt:lpstr>
      <vt:lpstr>Software Architecture</vt:lpstr>
      <vt:lpstr>Today you will learn</vt:lpstr>
      <vt:lpstr>What is Software Architecture?</vt:lpstr>
      <vt:lpstr>N-Tier Architecture</vt:lpstr>
      <vt:lpstr>Data Access Layer (DAL)</vt:lpstr>
      <vt:lpstr>Business Logic Layer (BLL)</vt:lpstr>
      <vt:lpstr>Presentation Layer</vt:lpstr>
      <vt:lpstr>Clean Architecture</vt:lpstr>
      <vt:lpstr>Domain-Driven Design (DDD)</vt:lpstr>
      <vt:lpstr>DRY- Don't repeat yourself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Async/await Asynchronous programming</dc:title>
  <cp:keywords>, docId:1D02170E4CACE0F73AE95EDE81A87E3F</cp:keywords>
  <cp:lastModifiedBy>Rokas Slaboševičius</cp:lastModifiedBy>
  <cp:revision>3</cp:revision>
  <dcterms:modified xsi:type="dcterms:W3CDTF">2024-01-30T15:18:05Z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