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MXuibZU6/7jZTtKOxfj+9qayg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550a236543_0_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75" name="Google Shape;275;g2550a236543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550a236543_0_7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g2550a236543_0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550a236543_0_8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g2550a23654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09" name="Google Shape;2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550a23654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16" name="Google Shape;216;g2550a23654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550a236543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24" name="Google Shape;224;g2550a236543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550a236543_0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33" name="Google Shape;233;g2550a236543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550a236543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42" name="Google Shape;242;g2550a236543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550a236543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dirty="0"/>
          </a:p>
        </p:txBody>
      </p:sp>
      <p:sp>
        <p:nvSpPr>
          <p:cNvPr id="249" name="Google Shape;249;g2550a236543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550a236543_0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257" name="Google Shape;257;g2550a236543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273287" y="2618264"/>
            <a:ext cx="7050156" cy="238760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6" name="Google Shape;16;p9"/>
          <p:cNvSpPr txBox="1">
            <a:spLocks noGrp="1"/>
          </p:cNvSpPr>
          <p:nvPr>
            <p:ph type="body" idx="1"/>
          </p:nvPr>
        </p:nvSpPr>
        <p:spPr>
          <a:xfrm>
            <a:off x="3273287" y="5930348"/>
            <a:ext cx="7050155" cy="927653"/>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600"/>
              <a:buFont typeface="Arial"/>
              <a:buNone/>
              <a:defRPr sz="1600" b="1"/>
            </a:lvl2pPr>
            <a:lvl3pPr marL="1371600" lvl="2" indent="-228600" algn="l">
              <a:lnSpc>
                <a:spcPct val="90000"/>
              </a:lnSpc>
              <a:spcBef>
                <a:spcPts val="1000"/>
              </a:spcBef>
              <a:spcAft>
                <a:spcPts val="0"/>
              </a:spcAft>
              <a:buClr>
                <a:srgbClr val="000000"/>
              </a:buClr>
              <a:buSzPts val="1600"/>
              <a:buFont typeface="Arial"/>
              <a:buNone/>
              <a:defRPr sz="1600" b="1"/>
            </a:lvl3pPr>
            <a:lvl4pPr marL="1828800" lvl="3" indent="-228600" algn="l">
              <a:lnSpc>
                <a:spcPct val="90000"/>
              </a:lnSpc>
              <a:spcBef>
                <a:spcPts val="1000"/>
              </a:spcBef>
              <a:spcAft>
                <a:spcPts val="0"/>
              </a:spcAft>
              <a:buClr>
                <a:srgbClr val="000000"/>
              </a:buClr>
              <a:buSzPts val="1600"/>
              <a:buFont typeface="Arial"/>
              <a:buNone/>
              <a:defRPr sz="1600" b="1"/>
            </a:lvl4pPr>
            <a:lvl5pPr marL="2286000" lvl="4" indent="-228600" algn="l">
              <a:lnSpc>
                <a:spcPct val="90000"/>
              </a:lnSpc>
              <a:spcBef>
                <a:spcPts val="1000"/>
              </a:spcBef>
              <a:spcAft>
                <a:spcPts val="0"/>
              </a:spcAft>
              <a:buClr>
                <a:srgbClr val="000000"/>
              </a:buClr>
              <a:buSzPts val="1600"/>
              <a:buFont typeface="Arial"/>
              <a:buNone/>
              <a:defRPr sz="16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7" name="Google Shape;17;p9" descr="Graphic 7"/>
          <p:cNvPicPr preferRelativeResize="0"/>
          <p:nvPr/>
        </p:nvPicPr>
        <p:blipFill rotWithShape="1">
          <a:blip r:embed="rId2">
            <a:alphaModFix/>
          </a:blip>
          <a:srcRect/>
          <a:stretch/>
        </p:blipFill>
        <p:spPr>
          <a:xfrm>
            <a:off x="475294" y="458787"/>
            <a:ext cx="2334168" cy="683027"/>
          </a:xfrm>
          <a:prstGeom prst="rect">
            <a:avLst/>
          </a:prstGeom>
          <a:noFill/>
          <a:ln>
            <a:noFill/>
          </a:ln>
        </p:spPr>
      </p:pic>
      <p:sp>
        <p:nvSpPr>
          <p:cNvPr id="18" name="Google Shape;18;p9"/>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 name="Google Shape;19;p9"/>
          <p:cNvSpPr>
            <a:spLocks noGrp="1"/>
          </p:cNvSpPr>
          <p:nvPr>
            <p:ph type="pic" idx="3"/>
          </p:nvPr>
        </p:nvSpPr>
        <p:spPr>
          <a:xfrm>
            <a:off x="10323513" y="458787"/>
            <a:ext cx="1377951" cy="1377951"/>
          </a:xfrm>
          <a:prstGeom prst="rect">
            <a:avLst/>
          </a:prstGeom>
          <a:noFill/>
          <a:ln>
            <a:noFill/>
          </a:ln>
        </p:spPr>
      </p:sp>
      <p:sp>
        <p:nvSpPr>
          <p:cNvPr id="20" name="Google Shape;20;p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type="tx">
  <p:cSld name="TITLE_AND_BODY">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3" name="Google Shape;23;p10"/>
          <p:cNvSpPr txBox="1">
            <a:spLocks noGrp="1"/>
          </p:cNvSpPr>
          <p:nvPr>
            <p:ph type="title"/>
          </p:nvPr>
        </p:nvSpPr>
        <p:spPr>
          <a:xfrm>
            <a:off x="480390" y="1371706"/>
            <a:ext cx="5153928" cy="136525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10"/>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10"/>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10"/>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10"/>
          <p:cNvSpPr txBox="1">
            <a:spLocks noGrp="1"/>
          </p:cNvSpPr>
          <p:nvPr>
            <p:ph type="body" idx="5"/>
          </p:nvPr>
        </p:nvSpPr>
        <p:spPr>
          <a:xfrm>
            <a:off x="7476658" y="3193409"/>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 name="Google Shape;28;p10"/>
          <p:cNvSpPr txBox="1">
            <a:spLocks noGrp="1"/>
          </p:cNvSpPr>
          <p:nvPr>
            <p:ph type="body" idx="6"/>
          </p:nvPr>
        </p:nvSpPr>
        <p:spPr>
          <a:xfrm>
            <a:off x="7476658" y="4336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10"/>
          <p:cNvSpPr txBox="1">
            <a:spLocks noGrp="1"/>
          </p:cNvSpPr>
          <p:nvPr>
            <p:ph type="body" idx="7"/>
          </p:nvPr>
        </p:nvSpPr>
        <p:spPr>
          <a:xfrm>
            <a:off x="7476658" y="5479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1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Clr>
                <a:srgbClr val="000000"/>
              </a:buClr>
              <a:buSzPts val="1400"/>
              <a:buFont typeface="Arial"/>
              <a:buNone/>
              <a:defRPr/>
            </a:lvl2pPr>
            <a:lvl3pPr lvl="2" algn="l">
              <a:lnSpc>
                <a:spcPct val="100000"/>
              </a:lnSpc>
              <a:spcBef>
                <a:spcPts val="0"/>
              </a:spcBef>
              <a:spcAft>
                <a:spcPts val="0"/>
              </a:spcAft>
              <a:buClr>
                <a:srgbClr val="000000"/>
              </a:buClr>
              <a:buSzPts val="1400"/>
              <a:buFont typeface="Arial"/>
              <a:buNone/>
              <a:defRPr/>
            </a:lvl3pPr>
            <a:lvl4pPr lvl="3" algn="l">
              <a:lnSpc>
                <a:spcPct val="100000"/>
              </a:lnSpc>
              <a:spcBef>
                <a:spcPts val="0"/>
              </a:spcBef>
              <a:spcAft>
                <a:spcPts val="0"/>
              </a:spcAft>
              <a:buClr>
                <a:srgbClr val="000000"/>
              </a:buClr>
              <a:buSzPts val="1400"/>
              <a:buFont typeface="Arial"/>
              <a:buNone/>
              <a:defRPr/>
            </a:lvl4pPr>
            <a:lvl5pPr lvl="4" algn="l">
              <a:lnSpc>
                <a:spcPct val="100000"/>
              </a:lnSpc>
              <a:spcBef>
                <a:spcPts val="0"/>
              </a:spcBef>
              <a:spcAft>
                <a:spcPts val="0"/>
              </a:spcAft>
              <a:buClr>
                <a:srgbClr val="000000"/>
              </a:buClr>
              <a:buSzPts val="1400"/>
              <a:buFont typeface="Arial"/>
              <a:buNone/>
              <a:defRPr/>
            </a:lvl5pPr>
            <a:lvl6pPr lvl="5" algn="l">
              <a:lnSpc>
                <a:spcPct val="100000"/>
              </a:lnSpc>
              <a:spcBef>
                <a:spcPts val="0"/>
              </a:spcBef>
              <a:spcAft>
                <a:spcPts val="0"/>
              </a:spcAft>
              <a:buClr>
                <a:srgbClr val="000000"/>
              </a:buClr>
              <a:buSzPts val="1400"/>
              <a:buFont typeface="Arial"/>
              <a:buNone/>
              <a:defRPr/>
            </a:lvl6pPr>
            <a:lvl7pPr lvl="6" algn="l">
              <a:lnSpc>
                <a:spcPct val="100000"/>
              </a:lnSpc>
              <a:spcBef>
                <a:spcPts val="0"/>
              </a:spcBef>
              <a:spcAft>
                <a:spcPts val="0"/>
              </a:spcAft>
              <a:buClr>
                <a:srgbClr val="000000"/>
              </a:buClr>
              <a:buSzPts val="1400"/>
              <a:buFont typeface="Arial"/>
              <a:buNone/>
              <a:defRPr/>
            </a:lvl7pPr>
            <a:lvl8pPr lvl="7" algn="l">
              <a:lnSpc>
                <a:spcPct val="100000"/>
              </a:lnSpc>
              <a:spcBef>
                <a:spcPts val="0"/>
              </a:spcBef>
              <a:spcAft>
                <a:spcPts val="0"/>
              </a:spcAft>
              <a:buClr>
                <a:srgbClr val="000000"/>
              </a:buClr>
              <a:buSzPts val="1400"/>
              <a:buFont typeface="Arial"/>
              <a:buNone/>
              <a:defRPr/>
            </a:lvl8pPr>
            <a:lvl9pPr lvl="8" algn="l">
              <a:lnSpc>
                <a:spcPct val="100000"/>
              </a:lnSpc>
              <a:spcBef>
                <a:spcPts val="0"/>
              </a:spcBef>
              <a:spcAft>
                <a:spcPts val="0"/>
              </a:spcAft>
              <a:buClr>
                <a:srgbClr val="000000"/>
              </a:buClr>
              <a:buSzPts val="1400"/>
              <a:buFont typeface="Arial"/>
              <a:buNone/>
              <a:defRPr/>
            </a:lvl9pPr>
          </a:lstStyle>
          <a:p>
            <a:endParaRPr/>
          </a:p>
        </p:txBody>
      </p:sp>
      <p:sp>
        <p:nvSpPr>
          <p:cNvPr id="33" name="Google Shape;33;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Font typeface="Arial"/>
              <a:buNone/>
              <a:defRPr sz="1300"/>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4" name="Google Shape;3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Font typeface="Arial"/>
              <a:buNone/>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5" name="Google Shape;3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Font typeface="Arial"/>
              <a:buNone/>
              <a:defRPr b="1"/>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rgbClr val="191919"/>
        </a:solidFill>
        <a:effectLst/>
      </p:bgPr>
    </p:bg>
    <p:spTree>
      <p:nvGrpSpPr>
        <p:cNvPr id="1" name="Shape 36"/>
        <p:cNvGrpSpPr/>
        <p:nvPr/>
      </p:nvGrpSpPr>
      <p:grpSpPr>
        <a:xfrm>
          <a:off x="0" y="0"/>
          <a:ext cx="0" cy="0"/>
          <a:chOff x="0" y="0"/>
          <a:chExt cx="0" cy="0"/>
        </a:xfrm>
      </p:grpSpPr>
      <p:sp>
        <p:nvSpPr>
          <p:cNvPr id="37" name="Google Shape;37;p14"/>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EFFFF"/>
              </a:buClr>
              <a:buSzPts val="1300"/>
              <a:buFont typeface="Arial"/>
              <a:buNone/>
              <a:defRPr>
                <a:solidFill>
                  <a:srgbClr val="FEFFFF"/>
                </a:solidFill>
              </a:defRPr>
            </a:lvl1pPr>
            <a:lvl2pPr marL="914400" lvl="1" indent="-228600" algn="l">
              <a:lnSpc>
                <a:spcPct val="90000"/>
              </a:lnSpc>
              <a:spcBef>
                <a:spcPts val="1000"/>
              </a:spcBef>
              <a:spcAft>
                <a:spcPts val="0"/>
              </a:spcAft>
              <a:buClr>
                <a:srgbClr val="FEFFFF"/>
              </a:buClr>
              <a:buSzPts val="1300"/>
              <a:buFont typeface="Arial"/>
              <a:buNone/>
              <a:defRPr>
                <a:solidFill>
                  <a:srgbClr val="FEFFFF"/>
                </a:solidFill>
              </a:defRPr>
            </a:lvl2pPr>
            <a:lvl3pPr marL="1371600" lvl="2" indent="-228600" algn="l">
              <a:lnSpc>
                <a:spcPct val="90000"/>
              </a:lnSpc>
              <a:spcBef>
                <a:spcPts val="1000"/>
              </a:spcBef>
              <a:spcAft>
                <a:spcPts val="0"/>
              </a:spcAft>
              <a:buClr>
                <a:srgbClr val="FEFFFF"/>
              </a:buClr>
              <a:buSzPts val="1300"/>
              <a:buFont typeface="Arial"/>
              <a:buNone/>
              <a:defRPr>
                <a:solidFill>
                  <a:srgbClr val="FEFFFF"/>
                </a:solidFill>
              </a:defRPr>
            </a:lvl3pPr>
            <a:lvl4pPr marL="1828800" lvl="3" indent="-228600" algn="l">
              <a:lnSpc>
                <a:spcPct val="90000"/>
              </a:lnSpc>
              <a:spcBef>
                <a:spcPts val="1000"/>
              </a:spcBef>
              <a:spcAft>
                <a:spcPts val="0"/>
              </a:spcAft>
              <a:buClr>
                <a:srgbClr val="FEFFFF"/>
              </a:buClr>
              <a:buSzPts val="1300"/>
              <a:buFont typeface="Arial"/>
              <a:buNone/>
              <a:defRPr>
                <a:solidFill>
                  <a:srgbClr val="FEFFFF"/>
                </a:solidFill>
              </a:defRPr>
            </a:lvl4pPr>
            <a:lvl5pPr marL="2286000" lvl="4" indent="-228600" algn="l">
              <a:lnSpc>
                <a:spcPct val="90000"/>
              </a:lnSpc>
              <a:spcBef>
                <a:spcPts val="1000"/>
              </a:spcBef>
              <a:spcAft>
                <a:spcPts val="0"/>
              </a:spcAft>
              <a:buClr>
                <a:srgbClr val="FEFFFF"/>
              </a:buClr>
              <a:buSzPts val="1300"/>
              <a:buFont typeface="Arial"/>
              <a:buNone/>
              <a:defRPr>
                <a:solidFill>
                  <a:srgbClr val="FEFFFF"/>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grpSp>
        <p:nvGrpSpPr>
          <p:cNvPr id="38" name="Google Shape;38;p14"/>
          <p:cNvGrpSpPr/>
          <p:nvPr/>
        </p:nvGrpSpPr>
        <p:grpSpPr>
          <a:xfrm>
            <a:off x="11078620" y="458787"/>
            <a:ext cx="632990" cy="680886"/>
            <a:chOff x="0" y="0"/>
            <a:chExt cx="632988" cy="680884"/>
          </a:xfrm>
        </p:grpSpPr>
        <p:sp>
          <p:nvSpPr>
            <p:cNvPr id="39" name="Google Shape;39;p14"/>
            <p:cNvSpPr/>
            <p:nvPr/>
          </p:nvSpPr>
          <p:spPr>
            <a:xfrm>
              <a:off x="141653" y="388083"/>
              <a:ext cx="132745" cy="106890"/>
            </a:xfrm>
            <a:custGeom>
              <a:avLst/>
              <a:gdLst/>
              <a:ahLst/>
              <a:cxnLst/>
              <a:rect l="l" t="t"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 name="Google Shape;40;p14"/>
            <p:cNvSpPr/>
            <p:nvPr/>
          </p:nvSpPr>
          <p:spPr>
            <a:xfrm>
              <a:off x="138090" y="251334"/>
              <a:ext cx="357253" cy="123444"/>
            </a:xfrm>
            <a:custGeom>
              <a:avLst/>
              <a:gdLst/>
              <a:ahLst/>
              <a:cxnLst/>
              <a:rect l="l" t="t"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 name="Google Shape;41;p14"/>
            <p:cNvSpPr/>
            <p:nvPr/>
          </p:nvSpPr>
          <p:spPr>
            <a:xfrm>
              <a:off x="359033" y="388083"/>
              <a:ext cx="132746" cy="106890"/>
            </a:xfrm>
            <a:custGeom>
              <a:avLst/>
              <a:gdLst/>
              <a:ahLst/>
              <a:cxnLst/>
              <a:rect l="l" t="t"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 name="Google Shape;42;p14"/>
            <p:cNvSpPr/>
            <p:nvPr/>
          </p:nvSpPr>
          <p:spPr>
            <a:xfrm>
              <a:off x="0" y="0"/>
              <a:ext cx="632988" cy="680884"/>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3" name="Google Shape;43;p14"/>
          <p:cNvSpPr>
            <a:spLocks noGrp="1"/>
          </p:cNvSpPr>
          <p:nvPr>
            <p:ph type="pic" idx="2"/>
          </p:nvPr>
        </p:nvSpPr>
        <p:spPr>
          <a:xfrm>
            <a:off x="479612" y="1854200"/>
            <a:ext cx="11231996" cy="5003800"/>
          </a:xfrm>
          <a:prstGeom prst="rect">
            <a:avLst/>
          </a:prstGeom>
          <a:noFill/>
          <a:ln>
            <a:noFill/>
          </a:ln>
        </p:spPr>
      </p:sp>
      <p:sp>
        <p:nvSpPr>
          <p:cNvPr id="44" name="Google Shape;44;p14"/>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5"/>
        <p:cNvGrpSpPr/>
        <p:nvPr/>
      </p:nvGrpSpPr>
      <p:grpSpPr>
        <a:xfrm>
          <a:off x="0" y="0"/>
          <a:ext cx="0" cy="0"/>
          <a:chOff x="0" y="0"/>
          <a:chExt cx="0" cy="0"/>
        </a:xfrm>
      </p:grpSpPr>
      <p:sp>
        <p:nvSpPr>
          <p:cNvPr id="46" name="Google Shape;46;p19"/>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7" name="Google Shape;47;p1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8"/>
        <p:cNvGrpSpPr/>
        <p:nvPr/>
      </p:nvGrpSpPr>
      <p:grpSpPr>
        <a:xfrm>
          <a:off x="0" y="0"/>
          <a:ext cx="0" cy="0"/>
          <a:chOff x="0" y="0"/>
          <a:chExt cx="0" cy="0"/>
        </a:xfrm>
      </p:grpSpPr>
      <p:sp>
        <p:nvSpPr>
          <p:cNvPr id="49" name="Google Shape;49;p2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20"/>
          <p:cNvSpPr txBox="1">
            <a:spLocks noGrp="1"/>
          </p:cNvSpPr>
          <p:nvPr>
            <p:ph type="body" idx="2"/>
          </p:nvPr>
        </p:nvSpPr>
        <p:spPr>
          <a:xfrm>
            <a:off x="3281688" y="18218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20"/>
          <p:cNvSpPr txBox="1">
            <a:spLocks noGrp="1"/>
          </p:cNvSpPr>
          <p:nvPr>
            <p:ph type="body" idx="3"/>
          </p:nvPr>
        </p:nvSpPr>
        <p:spPr>
          <a:xfrm>
            <a:off x="3281688" y="217143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20"/>
          <p:cNvSpPr txBox="1">
            <a:spLocks noGrp="1"/>
          </p:cNvSpPr>
          <p:nvPr>
            <p:ph type="title"/>
          </p:nvPr>
        </p:nvSpPr>
        <p:spPr>
          <a:xfrm>
            <a:off x="480390" y="5032099"/>
            <a:ext cx="2343493" cy="136525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20"/>
          <p:cNvSpPr txBox="1">
            <a:spLocks noGrp="1"/>
          </p:cNvSpPr>
          <p:nvPr>
            <p:ph type="body" idx="4"/>
          </p:nvPr>
        </p:nvSpPr>
        <p:spPr>
          <a:xfrm>
            <a:off x="7503551" y="1821808"/>
            <a:ext cx="4208059" cy="79117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20"/>
          <p:cNvSpPr txBox="1">
            <a:spLocks noGrp="1"/>
          </p:cNvSpPr>
          <p:nvPr>
            <p:ph type="body" idx="5"/>
          </p:nvPr>
        </p:nvSpPr>
        <p:spPr>
          <a:xfrm>
            <a:off x="3281688" y="2727012"/>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5" name="Google Shape;55;p20"/>
          <p:cNvSpPr txBox="1">
            <a:spLocks noGrp="1"/>
          </p:cNvSpPr>
          <p:nvPr>
            <p:ph type="body" idx="6"/>
          </p:nvPr>
        </p:nvSpPr>
        <p:spPr>
          <a:xfrm>
            <a:off x="3281688" y="3076635"/>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6" name="Google Shape;56;p20"/>
          <p:cNvSpPr txBox="1">
            <a:spLocks noGrp="1"/>
          </p:cNvSpPr>
          <p:nvPr>
            <p:ph type="body" idx="7"/>
          </p:nvPr>
        </p:nvSpPr>
        <p:spPr>
          <a:xfrm>
            <a:off x="7503551" y="2724846"/>
            <a:ext cx="4208059" cy="898746"/>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20"/>
          <p:cNvSpPr txBox="1">
            <a:spLocks noGrp="1"/>
          </p:cNvSpPr>
          <p:nvPr>
            <p:ph type="body" idx="8"/>
          </p:nvPr>
        </p:nvSpPr>
        <p:spPr>
          <a:xfrm>
            <a:off x="3281688" y="36506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8" name="Google Shape;58;p20"/>
          <p:cNvSpPr txBox="1">
            <a:spLocks noGrp="1"/>
          </p:cNvSpPr>
          <p:nvPr>
            <p:ph type="body" idx="9"/>
          </p:nvPr>
        </p:nvSpPr>
        <p:spPr>
          <a:xfrm>
            <a:off x="3281688" y="400023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9" name="Google Shape;59;p20"/>
          <p:cNvSpPr txBox="1">
            <a:spLocks noGrp="1"/>
          </p:cNvSpPr>
          <p:nvPr>
            <p:ph type="body" idx="13"/>
          </p:nvPr>
        </p:nvSpPr>
        <p:spPr>
          <a:xfrm>
            <a:off x="7503551" y="3666016"/>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0" name="Google Shape;60;p20"/>
          <p:cNvSpPr txBox="1">
            <a:spLocks noGrp="1"/>
          </p:cNvSpPr>
          <p:nvPr>
            <p:ph type="body" idx="14"/>
          </p:nvPr>
        </p:nvSpPr>
        <p:spPr>
          <a:xfrm>
            <a:off x="3281688" y="4571989"/>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20"/>
          <p:cNvSpPr txBox="1">
            <a:spLocks noGrp="1"/>
          </p:cNvSpPr>
          <p:nvPr>
            <p:ph type="body" idx="15"/>
          </p:nvPr>
        </p:nvSpPr>
        <p:spPr>
          <a:xfrm>
            <a:off x="3281688" y="492161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16"/>
          </p:nvPr>
        </p:nvSpPr>
        <p:spPr>
          <a:xfrm>
            <a:off x="3281688" y="5493370"/>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3" name="Google Shape;63;p20"/>
          <p:cNvSpPr txBox="1">
            <a:spLocks noGrp="1"/>
          </p:cNvSpPr>
          <p:nvPr>
            <p:ph type="body" idx="17"/>
          </p:nvPr>
        </p:nvSpPr>
        <p:spPr>
          <a:xfrm>
            <a:off x="3281688" y="584299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4" name="Google Shape;64;p20"/>
          <p:cNvSpPr txBox="1">
            <a:spLocks noGrp="1"/>
          </p:cNvSpPr>
          <p:nvPr>
            <p:ph type="body" idx="18"/>
          </p:nvPr>
        </p:nvSpPr>
        <p:spPr>
          <a:xfrm>
            <a:off x="7503551" y="4605022"/>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20"/>
          <p:cNvSpPr txBox="1">
            <a:spLocks noGrp="1"/>
          </p:cNvSpPr>
          <p:nvPr>
            <p:ph type="body" idx="19"/>
          </p:nvPr>
        </p:nvSpPr>
        <p:spPr>
          <a:xfrm>
            <a:off x="7503551" y="5493370"/>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6" name="Google Shape;66;p2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2743200" marR="0" lvl="5"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6pPr>
            <a:lvl7pPr marL="3200400" marR="0" lvl="6"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7pPr>
            <a:lvl8pPr marL="3657600" marR="0" lvl="7"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8pPr>
            <a:lvl9pPr marL="4114800" marR="0" lvl="8"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9pPr>
          </a:lstStyle>
          <a:p>
            <a:endParaRPr/>
          </a:p>
        </p:txBody>
      </p:sp>
      <p:grpSp>
        <p:nvGrpSpPr>
          <p:cNvPr id="7" name="Google Shape;7;p8"/>
          <p:cNvGrpSpPr/>
          <p:nvPr/>
        </p:nvGrpSpPr>
        <p:grpSpPr>
          <a:xfrm>
            <a:off x="11078622" y="458786"/>
            <a:ext cx="632990" cy="680887"/>
            <a:chOff x="0" y="-1"/>
            <a:chExt cx="632988" cy="680885"/>
          </a:xfrm>
        </p:grpSpPr>
        <p:sp>
          <p:nvSpPr>
            <p:cNvPr id="8" name="Google Shape;8;p8"/>
            <p:cNvSpPr/>
            <p:nvPr/>
          </p:nvSpPr>
          <p:spPr>
            <a:xfrm>
              <a:off x="0" y="-1"/>
              <a:ext cx="632988" cy="680885"/>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398678"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p:nvPr/>
          </p:nvSpPr>
          <p:spPr>
            <a:xfrm>
              <a:off x="180852"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8"/>
            <p:cNvSpPr/>
            <p:nvPr/>
          </p:nvSpPr>
          <p:spPr>
            <a:xfrm>
              <a:off x="96663" y="87806"/>
              <a:ext cx="440106" cy="435109"/>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 name="Google Shape;12;p8"/>
          <p:cNvSpPr txBox="1">
            <a:spLocks noGrp="1"/>
          </p:cNvSpPr>
          <p:nvPr>
            <p:ph type="title"/>
          </p:nvPr>
        </p:nvSpPr>
        <p:spPr>
          <a:xfrm>
            <a:off x="609600" y="274637"/>
            <a:ext cx="10972800" cy="1143001"/>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s://www.geeksforgeeks.org/introduction-to-sorting-algorith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
          <p:cNvSpPr txBox="1">
            <a:spLocks noGrp="1"/>
          </p:cNvSpPr>
          <p:nvPr>
            <p:ph type="ctrTitle" idx="4294967295"/>
          </p:nvPr>
        </p:nvSpPr>
        <p:spPr>
          <a:xfrm>
            <a:off x="2569902" y="3298202"/>
            <a:ext cx="7050155" cy="2387601"/>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6000"/>
              <a:buFont typeface="Arial"/>
              <a:buNone/>
            </a:pPr>
            <a:r>
              <a:rPr lang="lt-LT" sz="6000"/>
              <a:t>Arrays</a:t>
            </a:r>
            <a:endParaRPr sz="6000" b="1" i="0" u="none" strike="noStrike" cap="none">
              <a:solidFill>
                <a:srgbClr val="000000"/>
              </a:solidFill>
              <a:latin typeface="Arial"/>
              <a:ea typeface="Arial"/>
              <a:cs typeface="Arial"/>
              <a:sym typeface="Arial"/>
            </a:endParaRPr>
          </a:p>
        </p:txBody>
      </p:sp>
      <p:sp>
        <p:nvSpPr>
          <p:cNvPr id="189" name="Google Shape;189;p1"/>
          <p:cNvSpPr txBox="1"/>
          <p:nvPr/>
        </p:nvSpPr>
        <p:spPr>
          <a:xfrm>
            <a:off x="643096" y="5892513"/>
            <a:ext cx="2267498" cy="33855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Data</a:t>
            </a:r>
            <a:endParaRPr sz="1600" b="1" i="0" u="none" strike="noStrike" cap="none">
              <a:solidFill>
                <a:srgbClr val="000000"/>
              </a:solidFill>
              <a:latin typeface="Arial"/>
              <a:ea typeface="Arial"/>
              <a:cs typeface="Arial"/>
              <a:sym typeface="Arial"/>
            </a:endParaRPr>
          </a:p>
        </p:txBody>
      </p:sp>
      <p:sp>
        <p:nvSpPr>
          <p:cNvPr id="190" name="Google Shape;190;p1"/>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err="1"/>
              <a:t>Lecturer</a:t>
            </a:r>
            <a:endParaRPr dirty="0"/>
          </a:p>
          <a:p>
            <a:pPr marL="0" lvl="0" indent="0" algn="l" rtl="0">
              <a:lnSpc>
                <a:spcPct val="90000"/>
              </a:lnSpc>
              <a:spcBef>
                <a:spcPts val="1000"/>
              </a:spcBef>
              <a:spcAft>
                <a:spcPts val="0"/>
              </a:spcAft>
              <a:buClr>
                <a:srgbClr val="000000"/>
              </a:buClr>
              <a:buSzPts val="1600"/>
              <a:buFont typeface="Arial"/>
              <a:buNone/>
            </a:pPr>
            <a:r>
              <a:rPr lang="lt-LT" dirty="0"/>
              <a:t>Rokas Slaboševičius</a:t>
            </a:r>
            <a:endParaRPr dirty="0"/>
          </a:p>
        </p:txBody>
      </p:sp>
      <p:pic>
        <p:nvPicPr>
          <p:cNvPr id="191" name="Google Shape;191;p1" descr="Picture Placeholder 16"/>
          <p:cNvPicPr preferRelativeResize="0">
            <a:picLocks noGrp="1"/>
          </p:cNvPicPr>
          <p:nvPr>
            <p:ph type="pic" idx="3"/>
          </p:nvPr>
        </p:nvPicPr>
        <p:blipFill rotWithShape="1">
          <a:blip r:embed="rId3">
            <a:alphaModFix/>
          </a:blip>
          <a:srcRect/>
          <a:stretch/>
        </p:blipFill>
        <p:spPr>
          <a:xfrm>
            <a:off x="9866313" y="458787"/>
            <a:ext cx="1835151" cy="1835151"/>
          </a:xfrm>
          <a:prstGeom prst="rect">
            <a:avLst/>
          </a:prstGeom>
          <a:noFill/>
          <a:ln>
            <a:noFill/>
          </a:ln>
        </p:spPr>
      </p:pic>
      <p:sp>
        <p:nvSpPr>
          <p:cNvPr id="192" name="Google Shape;192;p1"/>
          <p:cNvSpPr txBox="1">
            <a:spLocks noGrp="1"/>
          </p:cNvSpPr>
          <p:nvPr>
            <p:ph type="body" idx="1"/>
          </p:nvPr>
        </p:nvSpPr>
        <p:spPr>
          <a:xfrm>
            <a:off x="2569902" y="5930347"/>
            <a:ext cx="7050155" cy="9276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5"/>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ts val="1300"/>
              <a:buFont typeface="Arial"/>
              <a:buNone/>
            </a:pPr>
            <a:r>
              <a:rPr lang="lt-LT"/>
              <a:t>Arrays</a:t>
            </a:r>
            <a:endParaRPr/>
          </a:p>
        </p:txBody>
      </p:sp>
      <p:grpSp>
        <p:nvGrpSpPr>
          <p:cNvPr id="268" name="Google Shape;268;p5"/>
          <p:cNvGrpSpPr/>
          <p:nvPr/>
        </p:nvGrpSpPr>
        <p:grpSpPr>
          <a:xfrm>
            <a:off x="480002" y="898237"/>
            <a:ext cx="1835100" cy="464100"/>
            <a:chOff x="0" y="0"/>
            <a:chExt cx="1835100" cy="464100"/>
          </a:xfrm>
        </p:grpSpPr>
        <p:sp>
          <p:nvSpPr>
            <p:cNvPr id="269" name="Google Shape;269;p5"/>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0" name="Google Shape;270;p5"/>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1</a:t>
              </a:r>
              <a:endParaRPr sz="1600" b="1" i="0" u="none" strike="noStrike" cap="none">
                <a:solidFill>
                  <a:srgbClr val="FEFFFF"/>
                </a:solidFill>
                <a:latin typeface="Arial"/>
                <a:ea typeface="Arial"/>
                <a:cs typeface="Arial"/>
                <a:sym typeface="Arial"/>
              </a:endParaRPr>
            </a:p>
          </p:txBody>
        </p:sp>
      </p:grpSp>
      <p:pic>
        <p:nvPicPr>
          <p:cNvPr id="271" name="Google Shape;271;p5"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72" name="Google Shape;272;p5"/>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Char char="−"/>
            </a:pPr>
            <a:r>
              <a:rPr lang="lt-LT" dirty="0" err="1">
                <a:solidFill>
                  <a:schemeClr val="dk1"/>
                </a:solidFill>
                <a:latin typeface="Courier New"/>
                <a:ea typeface="Courier New"/>
                <a:cs typeface="Courier New"/>
                <a:sym typeface="Courier New"/>
              </a:rPr>
              <a:t>Write</a:t>
            </a:r>
            <a:r>
              <a:rPr lang="lt-LT" dirty="0">
                <a:solidFill>
                  <a:schemeClr val="dk1"/>
                </a:solidFill>
                <a:latin typeface="Courier New"/>
                <a:ea typeface="Courier New"/>
                <a:cs typeface="Courier New"/>
                <a:sym typeface="Courier New"/>
              </a:rPr>
              <a:t> a </a:t>
            </a:r>
            <a:r>
              <a:rPr lang="lt-LT" dirty="0" err="1">
                <a:solidFill>
                  <a:schemeClr val="dk1"/>
                </a:solidFill>
                <a:latin typeface="Courier New"/>
                <a:ea typeface="Courier New"/>
                <a:cs typeface="Courier New"/>
                <a:sym typeface="Courier New"/>
              </a:rPr>
              <a:t>method</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that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takes</a:t>
            </a:r>
            <a:r>
              <a:rPr lang="lt-LT" dirty="0">
                <a:solidFill>
                  <a:schemeClr val="dk1"/>
                </a:solidFill>
                <a:latin typeface="Courier New"/>
                <a:ea typeface="Courier New"/>
                <a:cs typeface="Courier New"/>
                <a:sym typeface="Courier New"/>
              </a:rPr>
              <a:t> a </a:t>
            </a:r>
            <a:r>
              <a:rPr lang="lt-LT" dirty="0" err="1">
                <a:solidFill>
                  <a:schemeClr val="dk1"/>
                </a:solidFill>
                <a:latin typeface="Courier New"/>
                <a:ea typeface="Courier New"/>
                <a:cs typeface="Courier New"/>
                <a:sym typeface="Courier New"/>
              </a:rPr>
              <a:t>single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parameter</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an</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array</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of</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integers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and</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returns</a:t>
            </a:r>
            <a:r>
              <a:rPr lang="lt-LT" dirty="0">
                <a:solidFill>
                  <a:schemeClr val="dk1"/>
                </a:solidFill>
                <a:latin typeface="Courier New"/>
                <a:ea typeface="Courier New"/>
                <a:cs typeface="Courier New"/>
                <a:sym typeface="Courier New"/>
              </a:rPr>
              <a:t> a </a:t>
            </a:r>
            <a:r>
              <a:rPr lang="lt-LT" dirty="0" err="1">
                <a:solidFill>
                  <a:schemeClr val="dk1"/>
                </a:solidFill>
                <a:latin typeface="Courier New"/>
                <a:ea typeface="Courier New"/>
                <a:cs typeface="Courier New"/>
                <a:sym typeface="Courier New"/>
              </a:rPr>
              <a:t>new</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array</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where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each</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element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is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square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of</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original</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array</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element</a:t>
            </a:r>
            <a:r>
              <a:rPr lang="lt-LT" dirty="0">
                <a:solidFill>
                  <a:schemeClr val="dk1"/>
                </a:solidFill>
                <a:latin typeface="Courier New"/>
                <a:ea typeface="Courier New"/>
                <a:cs typeface="Courier New"/>
                <a:sym typeface="Courier New"/>
              </a:rPr>
              <a:t>(</a:t>
            </a:r>
            <a:r>
              <a:rPr lang="lt-LT" dirty="0" err="1">
                <a:solidFill>
                  <a:schemeClr val="dk1"/>
                </a:solidFill>
                <a:latin typeface="Courier New"/>
                <a:ea typeface="Courier New"/>
                <a:cs typeface="Courier New"/>
                <a:sym typeface="Courier New"/>
              </a:rPr>
              <a:t>power</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by</a:t>
            </a:r>
            <a:r>
              <a:rPr lang="lt-LT" dirty="0">
                <a:solidFill>
                  <a:schemeClr val="dk1"/>
                </a:solidFill>
                <a:latin typeface="Courier New"/>
                <a:ea typeface="Courier New"/>
                <a:cs typeface="Courier New"/>
                <a:sym typeface="Courier New"/>
              </a:rPr>
              <a:t> 2). </a:t>
            </a:r>
            <a:r>
              <a:rPr lang="lt-LT" dirty="0" err="1">
                <a:solidFill>
                  <a:schemeClr val="dk1"/>
                </a:solidFill>
                <a:latin typeface="Courier New"/>
                <a:ea typeface="Courier New"/>
                <a:cs typeface="Courier New"/>
                <a:sym typeface="Courier New"/>
              </a:rPr>
              <a:t>For</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example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if</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input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is</a:t>
            </a:r>
            <a:r>
              <a:rPr lang="lt-LT" dirty="0">
                <a:solidFill>
                  <a:schemeClr val="dk1"/>
                </a:solidFill>
                <a:latin typeface="Courier New"/>
                <a:ea typeface="Courier New"/>
                <a:cs typeface="Courier New"/>
                <a:sym typeface="Courier New"/>
              </a:rPr>
              <a:t> {1, 2, 3},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output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should</a:t>
            </a:r>
            <a:r>
              <a:rPr lang="lt-LT" dirty="0">
                <a:solidFill>
                  <a:schemeClr val="dk1"/>
                </a:solidFill>
                <a:latin typeface="Courier New"/>
                <a:ea typeface="Courier New"/>
                <a:cs typeface="Courier New"/>
                <a:sym typeface="Courier New"/>
              </a:rPr>
              <a:t> be {1, 4, 9}.</a:t>
            </a:r>
            <a:endParaRPr dirty="0">
              <a:solidFill>
                <a:schemeClr val="dk1"/>
              </a:solidFill>
              <a:latin typeface="Courier New"/>
              <a:ea typeface="Courier New"/>
              <a:cs typeface="Courier New"/>
              <a:sym typeface="Courier New"/>
            </a:endParaRPr>
          </a:p>
          <a:p>
            <a:pPr marL="285750" marR="0" lvl="0" indent="-285750" algn="l" rtl="0">
              <a:lnSpc>
                <a:spcPct val="150000"/>
              </a:lnSpc>
              <a:spcBef>
                <a:spcPts val="0"/>
              </a:spcBef>
              <a:spcAft>
                <a:spcPts val="0"/>
              </a:spcAft>
              <a:buClr>
                <a:schemeClr val="dk1"/>
              </a:buClr>
              <a:buSzPts val="1100"/>
              <a:buChar char="−"/>
            </a:pPr>
            <a:r>
              <a:rPr lang="lt-LT" dirty="0" err="1">
                <a:solidFill>
                  <a:schemeClr val="dk1"/>
                </a:solidFill>
                <a:latin typeface="Courier New"/>
                <a:ea typeface="Courier New"/>
                <a:cs typeface="Courier New"/>
                <a:sym typeface="Courier New"/>
              </a:rPr>
              <a:t>Write</a:t>
            </a:r>
            <a:r>
              <a:rPr lang="lt-LT" dirty="0">
                <a:solidFill>
                  <a:schemeClr val="dk1"/>
                </a:solidFill>
                <a:latin typeface="Courier New"/>
                <a:ea typeface="Courier New"/>
                <a:cs typeface="Courier New"/>
                <a:sym typeface="Courier New"/>
              </a:rPr>
              <a:t> a </a:t>
            </a:r>
            <a:r>
              <a:rPr lang="lt-LT" dirty="0" err="1">
                <a:solidFill>
                  <a:schemeClr val="dk1"/>
                </a:solidFill>
                <a:latin typeface="Courier New"/>
                <a:ea typeface="Courier New"/>
                <a:cs typeface="Courier New"/>
                <a:sym typeface="Courier New"/>
              </a:rPr>
              <a:t>method</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that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takes</a:t>
            </a:r>
            <a:r>
              <a:rPr lang="lt-LT" dirty="0">
                <a:solidFill>
                  <a:schemeClr val="dk1"/>
                </a:solidFill>
                <a:latin typeface="Courier New"/>
                <a:ea typeface="Courier New"/>
                <a:cs typeface="Courier New"/>
                <a:sym typeface="Courier New"/>
              </a:rPr>
              <a:t> a </a:t>
            </a:r>
            <a:r>
              <a:rPr lang="lt-LT" dirty="0" err="1">
                <a:solidFill>
                  <a:schemeClr val="dk1"/>
                </a:solidFill>
                <a:latin typeface="Courier New"/>
                <a:ea typeface="Courier New"/>
                <a:cs typeface="Courier New"/>
                <a:sym typeface="Courier New"/>
              </a:rPr>
              <a:t>single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parameter</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an</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array</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of</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integers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and</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returns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sum</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of</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all</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elements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of</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array</a:t>
            </a:r>
            <a:r>
              <a:rPr lang="lt-LT"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a:p>
            <a:pPr marL="285750" marR="0" lvl="0" indent="-285750" algn="l" rtl="0">
              <a:lnSpc>
                <a:spcPct val="150000"/>
              </a:lnSpc>
              <a:spcBef>
                <a:spcPts val="0"/>
              </a:spcBef>
              <a:spcAft>
                <a:spcPts val="0"/>
              </a:spcAft>
              <a:buClr>
                <a:schemeClr val="dk1"/>
              </a:buClr>
              <a:buSzPts val="1100"/>
              <a:buChar char="−"/>
            </a:pPr>
            <a:r>
              <a:rPr lang="lt-LT" dirty="0" err="1">
                <a:solidFill>
                  <a:schemeClr val="dk1"/>
                </a:solidFill>
                <a:latin typeface="Courier New"/>
                <a:ea typeface="Courier New"/>
                <a:cs typeface="Courier New"/>
                <a:sym typeface="Courier New"/>
              </a:rPr>
              <a:t>Write</a:t>
            </a:r>
            <a:r>
              <a:rPr lang="lt-LT" dirty="0">
                <a:solidFill>
                  <a:schemeClr val="dk1"/>
                </a:solidFill>
                <a:latin typeface="Courier New"/>
                <a:ea typeface="Courier New"/>
                <a:cs typeface="Courier New"/>
                <a:sym typeface="Courier New"/>
              </a:rPr>
              <a:t> a </a:t>
            </a:r>
            <a:r>
              <a:rPr lang="lt-LT" dirty="0" err="1">
                <a:solidFill>
                  <a:schemeClr val="dk1"/>
                </a:solidFill>
                <a:latin typeface="Courier New"/>
                <a:ea typeface="Courier New"/>
                <a:cs typeface="Courier New"/>
                <a:sym typeface="Courier New"/>
              </a:rPr>
              <a:t>method</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that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takes</a:t>
            </a:r>
            <a:r>
              <a:rPr lang="lt-LT" dirty="0">
                <a:solidFill>
                  <a:schemeClr val="dk1"/>
                </a:solidFill>
                <a:latin typeface="Courier New"/>
                <a:ea typeface="Courier New"/>
                <a:cs typeface="Courier New"/>
                <a:sym typeface="Courier New"/>
              </a:rPr>
              <a:t> a </a:t>
            </a:r>
            <a:r>
              <a:rPr lang="lt-LT" dirty="0" err="1">
                <a:solidFill>
                  <a:schemeClr val="dk1"/>
                </a:solidFill>
                <a:latin typeface="Courier New"/>
                <a:ea typeface="Courier New"/>
                <a:cs typeface="Courier New"/>
                <a:sym typeface="Courier New"/>
              </a:rPr>
              <a:t>single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parameter</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an</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array</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of</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integers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and</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returns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largest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element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of</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array</a:t>
            </a:r>
            <a:r>
              <a:rPr lang="lt-LT"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dirty="0" err="1">
                <a:solidFill>
                  <a:schemeClr val="dk1"/>
                </a:solidFill>
                <a:latin typeface="Courier New"/>
                <a:ea typeface="Courier New"/>
                <a:cs typeface="Courier New"/>
                <a:sym typeface="Courier New"/>
              </a:rPr>
              <a:t>Write</a:t>
            </a:r>
            <a:r>
              <a:rPr lang="lt-LT" dirty="0">
                <a:solidFill>
                  <a:schemeClr val="dk1"/>
                </a:solidFill>
                <a:latin typeface="Courier New"/>
                <a:ea typeface="Courier New"/>
                <a:cs typeface="Courier New"/>
                <a:sym typeface="Courier New"/>
              </a:rPr>
              <a:t> a </a:t>
            </a:r>
            <a:r>
              <a:rPr lang="lt-LT" dirty="0" err="1">
                <a:solidFill>
                  <a:schemeClr val="dk1"/>
                </a:solidFill>
                <a:latin typeface="Courier New"/>
                <a:ea typeface="Courier New"/>
                <a:cs typeface="Courier New"/>
                <a:sym typeface="Courier New"/>
              </a:rPr>
              <a:t>method</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that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prints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b="1" dirty="0" err="1">
                <a:solidFill>
                  <a:schemeClr val="dk1"/>
                </a:solidFill>
                <a:latin typeface="Courier New"/>
                <a:ea typeface="Courier New"/>
                <a:cs typeface="Courier New"/>
                <a:sym typeface="Courier New"/>
              </a:rPr>
              <a:t>int</a:t>
            </a:r>
            <a:r>
              <a:rPr lang="lt-LT" b="1"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array</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from</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back</a:t>
            </a:r>
            <a:r>
              <a:rPr lang="lt-LT" dirty="0">
                <a:solidFill>
                  <a:schemeClr val="dk1"/>
                </a:solidFill>
                <a:latin typeface="Courier New"/>
                <a:ea typeface="Courier New"/>
                <a:cs typeface="Courier New"/>
                <a:sym typeface="Courier New"/>
              </a:rPr>
              <a:t> to </a:t>
            </a:r>
            <a:r>
              <a:rPr lang="lt-LT" dirty="0" err="1">
                <a:solidFill>
                  <a:schemeClr val="dk1"/>
                </a:solidFill>
                <a:latin typeface="Courier New"/>
                <a:ea typeface="Courier New"/>
                <a:cs typeface="Courier New"/>
                <a:sym typeface="Courier New"/>
              </a:rPr>
              <a:t>front</a:t>
            </a:r>
            <a:r>
              <a:rPr lang="lt-LT"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2550a236543_0_6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String -&gt; char[]</a:t>
            </a:r>
            <a:endParaRPr/>
          </a:p>
        </p:txBody>
      </p:sp>
      <p:sp>
        <p:nvSpPr>
          <p:cNvPr id="278" name="Google Shape;278;g2550a236543_0_6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Arrays</a:t>
            </a:r>
            <a:endParaRPr/>
          </a:p>
        </p:txBody>
      </p:sp>
      <p:sp>
        <p:nvSpPr>
          <p:cNvPr id="279" name="Google Shape;279;g2550a236543_0_69"/>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Let's see how we can turn a </a:t>
            </a:r>
            <a:r>
              <a:rPr lang="lt-LT" sz="1600" b="1"/>
              <a:t>string </a:t>
            </a:r>
            <a:r>
              <a:rPr lang="lt-LT" sz="1600"/>
              <a:t>variable into an array of characters </a:t>
            </a:r>
            <a:r>
              <a:rPr lang="lt-LT" sz="1600" b="1"/>
              <a:t>char[]</a:t>
            </a:r>
            <a:endParaRPr sz="1600" b="1"/>
          </a:p>
          <a:p>
            <a:pPr marL="0" lvl="0" indent="0" algn="l" rtl="0">
              <a:lnSpc>
                <a:spcPct val="150000"/>
              </a:lnSpc>
              <a:spcBef>
                <a:spcPts val="0"/>
              </a:spcBef>
              <a:spcAft>
                <a:spcPts val="0"/>
              </a:spcAft>
              <a:buNone/>
            </a:pPr>
            <a:r>
              <a:rPr lang="lt-LT" sz="1600" b="1"/>
              <a:t>The ToCharArray() </a:t>
            </a:r>
            <a:r>
              <a:rPr lang="lt-LT" sz="1600"/>
              <a:t>method returns an array of characters created from the </a:t>
            </a:r>
            <a:r>
              <a:rPr lang="lt-LT" sz="1600" b="1"/>
              <a:t>sentence </a:t>
            </a:r>
            <a:r>
              <a:rPr lang="lt-LT" sz="1600"/>
              <a:t>variable.</a:t>
            </a:r>
            <a:endParaRPr sz="1600"/>
          </a:p>
          <a:p>
            <a:pPr marL="0" lvl="0" indent="0" algn="l" rtl="0">
              <a:lnSpc>
                <a:spcPct val="150000"/>
              </a:lnSpc>
              <a:spcBef>
                <a:spcPts val="0"/>
              </a:spcBef>
              <a:spcAft>
                <a:spcPts val="0"/>
              </a:spcAft>
              <a:buNone/>
            </a:pPr>
            <a:r>
              <a:rPr lang="lt-LT" sz="1600"/>
              <a:t>Rotate the loop every two indices to make every second letter uppercase</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Then we use the option to create a string from an array of characters and print it:</a:t>
            </a:r>
            <a:endParaRPr sz="1600" b="1">
              <a:solidFill>
                <a:srgbClr val="FF0000"/>
              </a:solidFill>
            </a:endParaRPr>
          </a:p>
        </p:txBody>
      </p:sp>
      <p:pic>
        <p:nvPicPr>
          <p:cNvPr id="280" name="Google Shape;280;g2550a236543_0_69"/>
          <p:cNvPicPr preferRelativeResize="0"/>
          <p:nvPr/>
        </p:nvPicPr>
        <p:blipFill>
          <a:blip r:embed="rId3">
            <a:alphaModFix/>
          </a:blip>
          <a:stretch>
            <a:fillRect/>
          </a:stretch>
        </p:blipFill>
        <p:spPr>
          <a:xfrm>
            <a:off x="2947150" y="3878625"/>
            <a:ext cx="8515350" cy="1524000"/>
          </a:xfrm>
          <a:prstGeom prst="rect">
            <a:avLst/>
          </a:prstGeom>
          <a:noFill/>
          <a:ln>
            <a:noFill/>
          </a:ln>
        </p:spPr>
      </p:pic>
      <p:pic>
        <p:nvPicPr>
          <p:cNvPr id="281" name="Google Shape;281;g2550a236543_0_69"/>
          <p:cNvPicPr preferRelativeResize="0"/>
          <p:nvPr/>
        </p:nvPicPr>
        <p:blipFill>
          <a:blip r:embed="rId4">
            <a:alphaModFix/>
          </a:blip>
          <a:stretch>
            <a:fillRect/>
          </a:stretch>
        </p:blipFill>
        <p:spPr>
          <a:xfrm>
            <a:off x="618300" y="6078600"/>
            <a:ext cx="9681795" cy="453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2550a236543_0_77"/>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ts val="1300"/>
              <a:buFont typeface="Arial"/>
              <a:buNone/>
            </a:pPr>
            <a:r>
              <a:rPr lang="lt-LT"/>
              <a:t>Arrays</a:t>
            </a:r>
            <a:endParaRPr/>
          </a:p>
        </p:txBody>
      </p:sp>
      <p:grpSp>
        <p:nvGrpSpPr>
          <p:cNvPr id="287" name="Google Shape;287;g2550a236543_0_77"/>
          <p:cNvGrpSpPr/>
          <p:nvPr/>
        </p:nvGrpSpPr>
        <p:grpSpPr>
          <a:xfrm>
            <a:off x="480002" y="898237"/>
            <a:ext cx="1835100" cy="464100"/>
            <a:chOff x="0" y="0"/>
            <a:chExt cx="1835100" cy="464100"/>
          </a:xfrm>
        </p:grpSpPr>
        <p:sp>
          <p:nvSpPr>
            <p:cNvPr id="288" name="Google Shape;288;g2550a236543_0_77"/>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89" name="Google Shape;289;g2550a236543_0_77"/>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a:t>
              </a:r>
              <a:r>
                <a:rPr lang="lt-LT" sz="1600" b="1">
                  <a:solidFill>
                    <a:srgbClr val="FEFFFF"/>
                  </a:solidFill>
                </a:rPr>
                <a:t>2</a:t>
              </a:r>
              <a:endParaRPr sz="1600" b="1" i="0" u="none" strike="noStrike" cap="none">
                <a:solidFill>
                  <a:srgbClr val="FEFFFF"/>
                </a:solidFill>
                <a:latin typeface="Arial"/>
                <a:ea typeface="Arial"/>
                <a:cs typeface="Arial"/>
                <a:sym typeface="Arial"/>
              </a:endParaRPr>
            </a:p>
          </p:txBody>
        </p:sp>
      </p:grpSp>
      <p:pic>
        <p:nvPicPr>
          <p:cNvPr id="290" name="Google Shape;290;g2550a236543_0_77"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291" name="Google Shape;291;g2550a236543_0_77"/>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Char char="−"/>
            </a:pPr>
            <a:r>
              <a:rPr lang="lt-LT">
                <a:solidFill>
                  <a:schemeClr val="dk1"/>
                </a:solidFill>
                <a:latin typeface="Courier New"/>
                <a:ea typeface="Courier New"/>
                <a:cs typeface="Courier New"/>
                <a:sym typeface="Courier New"/>
              </a:rPr>
              <a:t>Write a method that takes one parameter, the </a:t>
            </a:r>
            <a:r>
              <a:rPr lang="lt-LT" b="1">
                <a:solidFill>
                  <a:schemeClr val="dk1"/>
                </a:solidFill>
                <a:latin typeface="Courier New"/>
                <a:ea typeface="Courier New"/>
                <a:cs typeface="Courier New"/>
                <a:sym typeface="Courier New"/>
              </a:rPr>
              <a:t>string word</a:t>
            </a:r>
            <a:r>
              <a:rPr lang="lt-LT">
                <a:solidFill>
                  <a:schemeClr val="dk1"/>
                </a:solidFill>
                <a:latin typeface="Courier New"/>
                <a:ea typeface="Courier New"/>
                <a:cs typeface="Courier New"/>
                <a:sym typeface="Courier New"/>
              </a:rPr>
              <a:t>, and returns a </a:t>
            </a:r>
            <a:r>
              <a:rPr lang="lt-LT" b="1">
                <a:solidFill>
                  <a:schemeClr val="dk1"/>
                </a:solidFill>
                <a:latin typeface="Courier New"/>
                <a:ea typeface="Courier New"/>
                <a:cs typeface="Courier New"/>
                <a:sym typeface="Courier New"/>
              </a:rPr>
              <a:t>char </a:t>
            </a:r>
            <a:r>
              <a:rPr lang="lt-LT">
                <a:solidFill>
                  <a:schemeClr val="dk1"/>
                </a:solidFill>
                <a:latin typeface="Courier New"/>
                <a:ea typeface="Courier New"/>
                <a:cs typeface="Courier New"/>
                <a:sym typeface="Courier New"/>
              </a:rPr>
              <a:t>array corresponding to the original string. For example, if the input is "hello", the output should be {'l', 'a', 'b', 'a', 's'}.</a:t>
            </a:r>
            <a:endParaRPr>
              <a:solidFill>
                <a:schemeClr val="dk1"/>
              </a:solidFill>
              <a:latin typeface="Courier New"/>
              <a:ea typeface="Courier New"/>
              <a:cs typeface="Courier New"/>
              <a:sym typeface="Courier New"/>
            </a:endParaRPr>
          </a:p>
          <a:p>
            <a:pPr marL="285750" marR="0" lvl="0" indent="-285750" algn="l" rtl="0">
              <a:lnSpc>
                <a:spcPct val="150000"/>
              </a:lnSpc>
              <a:spcBef>
                <a:spcPts val="0"/>
              </a:spcBef>
              <a:spcAft>
                <a:spcPts val="0"/>
              </a:spcAft>
              <a:buClr>
                <a:schemeClr val="dk1"/>
              </a:buClr>
              <a:buSzPts val="1100"/>
              <a:buChar char="−"/>
            </a:pPr>
            <a:r>
              <a:rPr lang="lt-LT">
                <a:solidFill>
                  <a:schemeClr val="dk1"/>
                </a:solidFill>
                <a:latin typeface="Courier New"/>
                <a:ea typeface="Courier New"/>
                <a:cs typeface="Courier New"/>
                <a:sym typeface="Courier New"/>
              </a:rPr>
              <a:t>Create a method that takes one parameter, </a:t>
            </a:r>
            <a:r>
              <a:rPr lang="lt-LT" b="1">
                <a:solidFill>
                  <a:schemeClr val="dk1"/>
                </a:solidFill>
                <a:latin typeface="Courier New"/>
                <a:ea typeface="Courier New"/>
                <a:cs typeface="Courier New"/>
                <a:sym typeface="Courier New"/>
              </a:rPr>
              <a:t>string sentence</a:t>
            </a:r>
            <a:r>
              <a:rPr lang="lt-LT">
                <a:solidFill>
                  <a:schemeClr val="dk1"/>
                </a:solidFill>
                <a:latin typeface="Courier New"/>
                <a:ea typeface="Courier New"/>
                <a:cs typeface="Courier New"/>
                <a:sym typeface="Courier New"/>
              </a:rPr>
              <a:t>, and returns the first letter of the sentence. The function must use a char array.</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Write a method that takes one parameter, </a:t>
            </a:r>
            <a:r>
              <a:rPr lang="lt-LT" b="1">
                <a:solidFill>
                  <a:schemeClr val="dk1"/>
                </a:solidFill>
                <a:latin typeface="Courier New"/>
                <a:ea typeface="Courier New"/>
                <a:cs typeface="Courier New"/>
                <a:sym typeface="Courier New"/>
              </a:rPr>
              <a:t>string sentence</a:t>
            </a:r>
            <a:r>
              <a:rPr lang="lt-LT">
                <a:solidFill>
                  <a:schemeClr val="dk1"/>
                </a:solidFill>
                <a:latin typeface="Courier New"/>
                <a:ea typeface="Courier New"/>
                <a:cs typeface="Courier New"/>
                <a:sym typeface="Courier New"/>
              </a:rPr>
              <a:t>, and returns the last letter of the sentence. The function must use a char array.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2550a236543_0_89"/>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FEFFFF"/>
              </a:buClr>
              <a:buSzPts val="1300"/>
              <a:buFont typeface="Arial"/>
              <a:buNone/>
            </a:pPr>
            <a:r>
              <a:rPr lang="lt-LT"/>
              <a:t>Arrays</a:t>
            </a:r>
            <a:endParaRPr/>
          </a:p>
        </p:txBody>
      </p:sp>
      <p:grpSp>
        <p:nvGrpSpPr>
          <p:cNvPr id="297" name="Google Shape;297;g2550a236543_0_89"/>
          <p:cNvGrpSpPr/>
          <p:nvPr/>
        </p:nvGrpSpPr>
        <p:grpSpPr>
          <a:xfrm>
            <a:off x="480002" y="898237"/>
            <a:ext cx="1835100" cy="464100"/>
            <a:chOff x="0" y="0"/>
            <a:chExt cx="1835100" cy="464100"/>
          </a:xfrm>
        </p:grpSpPr>
        <p:sp>
          <p:nvSpPr>
            <p:cNvPr id="298" name="Google Shape;298;g2550a236543_0_89"/>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9" name="Google Shape;299;g2550a236543_0_89"/>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a:t>
              </a:r>
              <a:r>
                <a:rPr lang="lt-LT" sz="1600" b="1">
                  <a:solidFill>
                    <a:srgbClr val="FEFFFF"/>
                  </a:solidFill>
                </a:rPr>
                <a:t>3</a:t>
              </a:r>
              <a:endParaRPr sz="1600" b="1" i="0" u="none" strike="noStrike" cap="none">
                <a:solidFill>
                  <a:srgbClr val="FEFFFF"/>
                </a:solidFill>
                <a:latin typeface="Arial"/>
                <a:ea typeface="Arial"/>
                <a:cs typeface="Arial"/>
                <a:sym typeface="Arial"/>
              </a:endParaRPr>
            </a:p>
          </p:txBody>
        </p:sp>
      </p:grpSp>
      <p:pic>
        <p:nvPicPr>
          <p:cNvPr id="300" name="Google Shape;300;g2550a236543_0_89"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301" name="Google Shape;301;g2550a236543_0_89"/>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lt-LT" dirty="0" err="1">
                <a:solidFill>
                  <a:schemeClr val="dk1"/>
                </a:solidFill>
                <a:latin typeface="Courier New"/>
                <a:ea typeface="Courier New"/>
                <a:cs typeface="Courier New"/>
                <a:sym typeface="Courier New"/>
              </a:rPr>
              <a:t>Advanced</a:t>
            </a:r>
            <a:r>
              <a:rPr lang="lt-LT"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a:p>
            <a:pPr marL="285750" marR="0" lvl="0" indent="-285750" algn="l" rtl="0">
              <a:lnSpc>
                <a:spcPct val="150000"/>
              </a:lnSpc>
              <a:spcBef>
                <a:spcPts val="0"/>
              </a:spcBef>
              <a:spcAft>
                <a:spcPts val="0"/>
              </a:spcAft>
              <a:buClr>
                <a:schemeClr val="dk1"/>
              </a:buClr>
              <a:buSzPts val="1100"/>
              <a:buChar char="−"/>
            </a:pPr>
            <a:r>
              <a:rPr lang="lt-LT" dirty="0" err="1">
                <a:solidFill>
                  <a:schemeClr val="dk1"/>
                </a:solidFill>
                <a:latin typeface="Courier New"/>
                <a:ea typeface="Courier New"/>
                <a:cs typeface="Courier New"/>
                <a:sym typeface="Courier New"/>
              </a:rPr>
              <a:t>Sort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array</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in</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ascending</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order</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do</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not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use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Sort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method</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you</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must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sign</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your</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own</a:t>
            </a:r>
            <a:r>
              <a:rPr lang="lt-LT"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dirty="0" err="1">
                <a:solidFill>
                  <a:schemeClr val="dk1"/>
                </a:solidFill>
                <a:latin typeface="Courier New"/>
                <a:ea typeface="Courier New"/>
                <a:cs typeface="Courier New"/>
                <a:sym typeface="Courier New"/>
              </a:rPr>
              <a:t>Sort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array</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in</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descending</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order</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do</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not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use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Sort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method</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you</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must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sign</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your</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own</a:t>
            </a:r>
            <a:r>
              <a:rPr lang="lt-LT"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a:p>
            <a:pPr marL="285750" marR="0" lvl="0" indent="-285750" algn="l" rtl="0">
              <a:lnSpc>
                <a:spcPct val="150000"/>
              </a:lnSpc>
              <a:spcBef>
                <a:spcPts val="0"/>
              </a:spcBef>
              <a:spcAft>
                <a:spcPts val="0"/>
              </a:spcAft>
              <a:buClr>
                <a:schemeClr val="dk1"/>
              </a:buClr>
              <a:buSzPts val="1100"/>
              <a:buChar char="−"/>
            </a:pPr>
            <a:r>
              <a:rPr lang="lt-LT" dirty="0" err="1">
                <a:solidFill>
                  <a:schemeClr val="dk1"/>
                </a:solidFill>
                <a:latin typeface="Courier New"/>
                <a:ea typeface="Courier New"/>
                <a:cs typeface="Courier New"/>
                <a:sym typeface="Courier New"/>
              </a:rPr>
              <a:t>Write</a:t>
            </a:r>
            <a:r>
              <a:rPr lang="lt-LT" dirty="0">
                <a:solidFill>
                  <a:schemeClr val="dk1"/>
                </a:solidFill>
                <a:latin typeface="Courier New"/>
                <a:ea typeface="Courier New"/>
                <a:cs typeface="Courier New"/>
                <a:sym typeface="Courier New"/>
              </a:rPr>
              <a:t> a </a:t>
            </a:r>
            <a:r>
              <a:rPr lang="lt-LT" dirty="0" err="1">
                <a:solidFill>
                  <a:schemeClr val="dk1"/>
                </a:solidFill>
                <a:latin typeface="Courier New"/>
                <a:ea typeface="Courier New"/>
                <a:cs typeface="Courier New"/>
                <a:sym typeface="Courier New"/>
              </a:rPr>
              <a:t>method</a:t>
            </a:r>
            <a:r>
              <a:rPr lang="lt-LT" dirty="0">
                <a:solidFill>
                  <a:schemeClr val="dk1"/>
                </a:solidFill>
                <a:latin typeface="Courier New"/>
                <a:ea typeface="Courier New"/>
                <a:cs typeface="Courier New"/>
                <a:sym typeface="Courier New"/>
              </a:rPr>
              <a:t> to </a:t>
            </a:r>
            <a:r>
              <a:rPr lang="lt-LT" dirty="0" err="1">
                <a:solidFill>
                  <a:schemeClr val="dk1"/>
                </a:solidFill>
                <a:latin typeface="Courier New"/>
                <a:ea typeface="Courier New"/>
                <a:cs typeface="Courier New"/>
                <a:sym typeface="Courier New"/>
              </a:rPr>
              <a:t>add</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an</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element</a:t>
            </a:r>
            <a:r>
              <a:rPr lang="lt-LT" dirty="0">
                <a:solidFill>
                  <a:schemeClr val="dk1"/>
                </a:solidFill>
                <a:latin typeface="Courier New"/>
                <a:ea typeface="Courier New"/>
                <a:cs typeface="Courier New"/>
                <a:sym typeface="Courier New"/>
              </a:rPr>
              <a:t> to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array</a:t>
            </a:r>
            <a:r>
              <a:rPr lang="lt-LT"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a:p>
            <a:pPr marL="285750" marR="0" lvl="0" indent="-285750" algn="l" rtl="0">
              <a:lnSpc>
                <a:spcPct val="150000"/>
              </a:lnSpc>
              <a:spcBef>
                <a:spcPts val="0"/>
              </a:spcBef>
              <a:spcAft>
                <a:spcPts val="0"/>
              </a:spcAft>
              <a:buClr>
                <a:schemeClr val="dk1"/>
              </a:buClr>
              <a:buSzPts val="1100"/>
              <a:buChar char="−"/>
            </a:pPr>
            <a:r>
              <a:rPr lang="lt-LT" dirty="0" err="1">
                <a:solidFill>
                  <a:schemeClr val="dk1"/>
                </a:solidFill>
                <a:latin typeface="Courier New"/>
                <a:ea typeface="Courier New"/>
                <a:cs typeface="Courier New"/>
                <a:sym typeface="Courier New"/>
              </a:rPr>
              <a:t>Write</a:t>
            </a:r>
            <a:r>
              <a:rPr lang="lt-LT" dirty="0">
                <a:solidFill>
                  <a:schemeClr val="dk1"/>
                </a:solidFill>
                <a:latin typeface="Courier New"/>
                <a:ea typeface="Courier New"/>
                <a:cs typeface="Courier New"/>
                <a:sym typeface="Courier New"/>
              </a:rPr>
              <a:t> a </a:t>
            </a:r>
            <a:r>
              <a:rPr lang="lt-LT" dirty="0" err="1">
                <a:solidFill>
                  <a:schemeClr val="dk1"/>
                </a:solidFill>
                <a:latin typeface="Courier New"/>
                <a:ea typeface="Courier New"/>
                <a:cs typeface="Courier New"/>
                <a:sym typeface="Courier New"/>
              </a:rPr>
              <a:t>method</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that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deletes</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an</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element</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from</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array</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the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array</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must</a:t>
            </a:r>
            <a:r>
              <a:rPr lang="lt-LT" dirty="0">
                <a:solidFill>
                  <a:schemeClr val="dk1"/>
                </a:solidFill>
                <a:latin typeface="Courier New"/>
                <a:ea typeface="Courier New"/>
                <a:cs typeface="Courier New"/>
                <a:sym typeface="Courier New"/>
              </a:rPr>
              <a:t> also be </a:t>
            </a:r>
            <a:r>
              <a:rPr lang="lt-LT" dirty="0" err="1">
                <a:solidFill>
                  <a:schemeClr val="dk1"/>
                </a:solidFill>
                <a:latin typeface="Courier New"/>
                <a:ea typeface="Courier New"/>
                <a:cs typeface="Courier New"/>
                <a:sym typeface="Courier New"/>
              </a:rPr>
              <a:t>reduced</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by</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one</a:t>
            </a:r>
            <a:r>
              <a:rPr lang="lt-LT" dirty="0">
                <a:solidFill>
                  <a:schemeClr val="dk1"/>
                </a:solidFill>
                <a:latin typeface="Courier New"/>
                <a:ea typeface="Courier New"/>
                <a:cs typeface="Courier New"/>
                <a:sym typeface="Courier New"/>
              </a:rPr>
              <a:t> </a:t>
            </a:r>
            <a:r>
              <a:rPr lang="lt-LT" dirty="0" err="1">
                <a:solidFill>
                  <a:schemeClr val="dk1"/>
                </a:solidFill>
                <a:latin typeface="Courier New"/>
                <a:ea typeface="Courier New"/>
                <a:cs typeface="Courier New"/>
                <a:sym typeface="Courier New"/>
              </a:rPr>
              <a:t>element</a:t>
            </a:r>
            <a:r>
              <a:rPr lang="lt-LT" dirty="0">
                <a:solidFill>
                  <a:schemeClr val="dk1"/>
                </a:solidFill>
                <a:latin typeface="Courier New"/>
                <a:ea typeface="Courier New"/>
                <a:cs typeface="Courier New"/>
                <a:sym typeface="Courier New"/>
              </a:rPr>
              <a:t>.</a:t>
            </a:r>
            <a:br>
              <a:rPr lang="lt-LT" dirty="0">
                <a:solidFill>
                  <a:schemeClr val="dk1"/>
                </a:solidFill>
                <a:latin typeface="Courier New"/>
                <a:ea typeface="Courier New"/>
                <a:cs typeface="Courier New"/>
                <a:sym typeface="Courier New"/>
              </a:rPr>
            </a:br>
            <a:br>
              <a:rPr lang="lt-LT" dirty="0">
                <a:solidFill>
                  <a:schemeClr val="dk1"/>
                </a:solidFill>
                <a:latin typeface="Courier New"/>
                <a:ea typeface="Courier New"/>
                <a:cs typeface="Courier New"/>
                <a:sym typeface="Courier New"/>
              </a:rPr>
            </a:br>
            <a:r>
              <a:rPr lang="en-US" dirty="0">
                <a:solidFill>
                  <a:schemeClr val="dk1"/>
                </a:solidFill>
                <a:latin typeface="Courier New"/>
                <a:ea typeface="Courier New"/>
                <a:cs typeface="Courier New"/>
                <a:sym typeface="Courier New"/>
              </a:rPr>
              <a:t>Useful information about sorting:</a:t>
            </a:r>
            <a:br>
              <a:rPr lang="lt-LT" dirty="0">
                <a:solidFill>
                  <a:schemeClr val="dk1"/>
                </a:solidFill>
                <a:latin typeface="Courier New"/>
                <a:ea typeface="Courier New"/>
                <a:cs typeface="Courier New"/>
                <a:sym typeface="Courier New"/>
              </a:rPr>
            </a:br>
            <a:r>
              <a:rPr lang="lt-LT" dirty="0">
                <a:solidFill>
                  <a:schemeClr val="dk1"/>
                </a:solidFill>
                <a:latin typeface="Courier New"/>
                <a:ea typeface="Courier New"/>
                <a:cs typeface="Courier New"/>
                <a:sym typeface="Courier New"/>
                <a:hlinkClick r:id="rId4"/>
              </a:rPr>
              <a:t>https://www.geeksforgeeks.org/introduction-to-sorting-algorithm/</a:t>
            </a:r>
            <a:endParaRPr lang="lt-LT" dirty="0">
              <a:solidFill>
                <a:schemeClr val="dk1"/>
              </a:solidFill>
              <a:latin typeface="Courier New"/>
              <a:ea typeface="Courier New"/>
              <a:cs typeface="Courier New"/>
              <a:sym typeface="Courier New"/>
            </a:endParaRPr>
          </a:p>
          <a:p>
            <a:pPr marL="285750" marR="0" lvl="0" indent="-285750" algn="l" rtl="0">
              <a:lnSpc>
                <a:spcPct val="150000"/>
              </a:lnSpc>
              <a:spcBef>
                <a:spcPts val="0"/>
              </a:spcBef>
              <a:spcAft>
                <a:spcPts val="0"/>
              </a:spcAft>
              <a:buClr>
                <a:schemeClr val="dk1"/>
              </a:buClr>
              <a:buSzPts val="1100"/>
              <a:buChar char="−"/>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300"/>
              <a:buFont typeface="Arial"/>
              <a:buNone/>
            </a:pPr>
            <a:r>
              <a:rPr lang="lt-LT"/>
              <a:t>Arrays</a:t>
            </a:r>
            <a:endParaRPr/>
          </a:p>
        </p:txBody>
      </p:sp>
      <p:sp>
        <p:nvSpPr>
          <p:cNvPr id="198" name="Google Shape;198;p2"/>
          <p:cNvSpPr txBox="1">
            <a:spLocks noGrp="1"/>
          </p:cNvSpPr>
          <p:nvPr>
            <p:ph type="title"/>
          </p:nvPr>
        </p:nvSpPr>
        <p:spPr>
          <a:xfrm>
            <a:off x="480391" y="1371705"/>
            <a:ext cx="5154000" cy="13653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3000"/>
              <a:buFont typeface="Arial"/>
              <a:buNone/>
            </a:pPr>
            <a:r>
              <a:rPr lang="lt-LT"/>
              <a:t>Today you will learn</a:t>
            </a:r>
            <a:endParaRPr/>
          </a:p>
        </p:txBody>
      </p:sp>
      <p:sp>
        <p:nvSpPr>
          <p:cNvPr id="199" name="Google Shape;199;p2"/>
          <p:cNvSpPr txBox="1">
            <a:spLocks noGrp="1"/>
          </p:cNvSpPr>
          <p:nvPr>
            <p:ph type="body" idx="2"/>
          </p:nvPr>
        </p:nvSpPr>
        <p:spPr>
          <a:xfrm>
            <a:off x="1398588" y="3193409"/>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Arrays</a:t>
            </a:r>
            <a:endParaRPr/>
          </a:p>
        </p:txBody>
      </p:sp>
      <p:sp>
        <p:nvSpPr>
          <p:cNvPr id="200" name="Google Shape;200;p2"/>
          <p:cNvSpPr txBox="1">
            <a:spLocks noGrp="1"/>
          </p:cNvSpPr>
          <p:nvPr>
            <p:ph type="body" idx="3"/>
          </p:nvPr>
        </p:nvSpPr>
        <p:spPr>
          <a:xfrm>
            <a:off x="1398588" y="4336410"/>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a:t>String array operations</a:t>
            </a:r>
            <a:endParaRPr/>
          </a:p>
        </p:txBody>
      </p:sp>
      <p:grpSp>
        <p:nvGrpSpPr>
          <p:cNvPr id="201" name="Google Shape;201;p2"/>
          <p:cNvGrpSpPr/>
          <p:nvPr/>
        </p:nvGrpSpPr>
        <p:grpSpPr>
          <a:xfrm>
            <a:off x="480390" y="3193409"/>
            <a:ext cx="731400" cy="731400"/>
            <a:chOff x="0" y="0"/>
            <a:chExt cx="731400" cy="731400"/>
          </a:xfrm>
        </p:grpSpPr>
        <p:sp>
          <p:nvSpPr>
            <p:cNvPr id="202" name="Google Shape;202;p2"/>
            <p:cNvSpPr/>
            <p:nvPr/>
          </p:nvSpPr>
          <p:spPr>
            <a:xfrm>
              <a:off x="0" y="0"/>
              <a:ext cx="731400" cy="731400"/>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3" name="Google Shape;203;p2"/>
            <p:cNvSpPr txBox="1"/>
            <p:nvPr/>
          </p:nvSpPr>
          <p:spPr>
            <a:xfrm>
              <a:off x="152842" y="178122"/>
              <a:ext cx="425700" cy="3753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grpSp>
      <p:grpSp>
        <p:nvGrpSpPr>
          <p:cNvPr id="204" name="Google Shape;204;p2"/>
          <p:cNvGrpSpPr/>
          <p:nvPr/>
        </p:nvGrpSpPr>
        <p:grpSpPr>
          <a:xfrm>
            <a:off x="480390" y="4403230"/>
            <a:ext cx="731400" cy="731400"/>
            <a:chOff x="0" y="0"/>
            <a:chExt cx="731400" cy="731400"/>
          </a:xfrm>
        </p:grpSpPr>
        <p:sp>
          <p:nvSpPr>
            <p:cNvPr id="205" name="Google Shape;205;p2"/>
            <p:cNvSpPr/>
            <p:nvPr/>
          </p:nvSpPr>
          <p:spPr>
            <a:xfrm>
              <a:off x="0" y="0"/>
              <a:ext cx="731400" cy="731400"/>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6" name="Google Shape;206;p2"/>
            <p:cNvSpPr txBox="1"/>
            <p:nvPr/>
          </p:nvSpPr>
          <p:spPr>
            <a:xfrm>
              <a:off x="152842" y="178122"/>
              <a:ext cx="425700" cy="3753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02</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What are arrays?</a:t>
            </a:r>
            <a:endParaRPr/>
          </a:p>
        </p:txBody>
      </p:sp>
      <p:sp>
        <p:nvSpPr>
          <p:cNvPr id="212" name="Google Shape;212;p3"/>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Arrays</a:t>
            </a:r>
            <a:endParaRPr/>
          </a:p>
        </p:txBody>
      </p:sp>
      <p:sp>
        <p:nvSpPr>
          <p:cNvPr id="213" name="Google Shape;213;p3"/>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An array is a data type that holds many values of the same data type. </a:t>
            </a:r>
            <a:endParaRPr sz="1600"/>
          </a:p>
          <a:p>
            <a:pPr marL="0" lvl="0" indent="0" algn="l" rtl="0">
              <a:lnSpc>
                <a:spcPct val="150000"/>
              </a:lnSpc>
              <a:spcBef>
                <a:spcPts val="0"/>
              </a:spcBef>
              <a:spcAft>
                <a:spcPts val="0"/>
              </a:spcAft>
              <a:buNone/>
            </a:pPr>
            <a:r>
              <a:rPr lang="lt-LT" sz="1600"/>
              <a:t>You can think of it as a wardrobe where you can put one item on each shelf, but on the condition that all the items in the wardrobe are of the same type, e.g. only trousers, only screwdrivers, only lamps.</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In programming terms, you could store a handful of strings or numbers or booleans in an array.</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2550a236543_0_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What are arrays?</a:t>
            </a:r>
            <a:endParaRPr/>
          </a:p>
        </p:txBody>
      </p:sp>
      <p:sp>
        <p:nvSpPr>
          <p:cNvPr id="219" name="Google Shape;219;g2550a236543_0_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Arrays</a:t>
            </a:r>
            <a:endParaRPr/>
          </a:p>
        </p:txBody>
      </p:sp>
      <p:sp>
        <p:nvSpPr>
          <p:cNvPr id="220" name="Google Shape;220;g2550a236543_0_0"/>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There are two ways to create an array variable:</a:t>
            </a:r>
            <a:endParaRPr sz="1600"/>
          </a:p>
          <a:p>
            <a:pPr marL="0" lvl="0" indent="0" algn="l" rtl="0">
              <a:lnSpc>
                <a:spcPct val="150000"/>
              </a:lnSpc>
              <a:spcBef>
                <a:spcPts val="0"/>
              </a:spcBef>
              <a:spcAft>
                <a:spcPts val="0"/>
              </a:spcAft>
              <a:buNone/>
            </a:pPr>
            <a:endParaRPr sz="1600"/>
          </a:p>
          <a:p>
            <a:pPr marL="457200" lvl="0" indent="-330200" algn="l" rtl="0">
              <a:lnSpc>
                <a:spcPct val="150000"/>
              </a:lnSpc>
              <a:spcBef>
                <a:spcPts val="0"/>
              </a:spcBef>
              <a:spcAft>
                <a:spcPts val="0"/>
              </a:spcAft>
              <a:buSzPts val="1600"/>
              <a:buAutoNum type="arabicPeriod"/>
            </a:pPr>
            <a:r>
              <a:rPr lang="lt-LT" sz="1600"/>
              <a:t>We initialize the array and tell it to hold 10 elements.</a:t>
            </a:r>
            <a:endParaRPr sz="1600"/>
          </a:p>
          <a:p>
            <a:pPr marL="457200" lvl="0" indent="-330200" algn="l" rtl="0">
              <a:lnSpc>
                <a:spcPct val="150000"/>
              </a:lnSpc>
              <a:spcBef>
                <a:spcPts val="0"/>
              </a:spcBef>
              <a:spcAft>
                <a:spcPts val="0"/>
              </a:spcAft>
              <a:buSzPts val="1600"/>
              <a:buAutoNum type="arabicPeriod"/>
            </a:pPr>
            <a:r>
              <a:rPr lang="lt-LT" sz="1600"/>
              <a:t>Initialise the array by specifying the elements inside the array at once </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b="1">
              <a:solidFill>
                <a:srgbClr val="FF0000"/>
              </a:solidFill>
            </a:endParaRPr>
          </a:p>
        </p:txBody>
      </p:sp>
      <p:pic>
        <p:nvPicPr>
          <p:cNvPr id="221" name="Google Shape;221;g2550a236543_0_0"/>
          <p:cNvPicPr preferRelativeResize="0"/>
          <p:nvPr/>
        </p:nvPicPr>
        <p:blipFill>
          <a:blip r:embed="rId3">
            <a:alphaModFix/>
          </a:blip>
          <a:stretch>
            <a:fillRect/>
          </a:stretch>
        </p:blipFill>
        <p:spPr>
          <a:xfrm>
            <a:off x="1013141" y="4513200"/>
            <a:ext cx="5082954" cy="1066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2550a236543_0_2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What are arrays?</a:t>
            </a:r>
            <a:endParaRPr/>
          </a:p>
        </p:txBody>
      </p:sp>
      <p:sp>
        <p:nvSpPr>
          <p:cNvPr id="227" name="Google Shape;227;g2550a236543_0_2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Arrays</a:t>
            </a:r>
            <a:endParaRPr/>
          </a:p>
        </p:txBody>
      </p:sp>
      <p:sp>
        <p:nvSpPr>
          <p:cNvPr id="228" name="Google Shape;228;g2550a236543_0_2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If we want to access elements within an array, we have to use an array variable and enter an index in </a:t>
            </a:r>
            <a:r>
              <a:rPr lang="lt-LT" sz="1600" b="1"/>
              <a:t>[] </a:t>
            </a:r>
            <a:r>
              <a:rPr lang="lt-LT" sz="1600"/>
              <a:t>(square brackets) that tells us which element we want to access. </a:t>
            </a:r>
            <a:endParaRPr sz="1600"/>
          </a:p>
          <a:p>
            <a:pPr marL="0" lvl="0" indent="0" algn="l" rtl="0">
              <a:lnSpc>
                <a:spcPct val="150000"/>
              </a:lnSpc>
              <a:spcBef>
                <a:spcPts val="0"/>
              </a:spcBef>
              <a:spcAft>
                <a:spcPts val="0"/>
              </a:spcAft>
              <a:buNone/>
            </a:pPr>
            <a:r>
              <a:rPr lang="lt-LT" sz="1600"/>
              <a:t>Indexing starts from 0 instead of 1, so to access the first three elements of the array the code would look like this:</a:t>
            </a:r>
            <a:br>
              <a:rPr lang="lt-LT" sz="1600"/>
            </a:b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b="1">
              <a:solidFill>
                <a:srgbClr val="FF0000"/>
              </a:solidFill>
            </a:endParaRPr>
          </a:p>
        </p:txBody>
      </p:sp>
      <p:pic>
        <p:nvPicPr>
          <p:cNvPr id="229" name="Google Shape;229;g2550a236543_0_22"/>
          <p:cNvPicPr preferRelativeResize="0"/>
          <p:nvPr/>
        </p:nvPicPr>
        <p:blipFill>
          <a:blip r:embed="rId3">
            <a:alphaModFix/>
          </a:blip>
          <a:stretch>
            <a:fillRect/>
          </a:stretch>
        </p:blipFill>
        <p:spPr>
          <a:xfrm>
            <a:off x="611141" y="4116750"/>
            <a:ext cx="5105400" cy="1047750"/>
          </a:xfrm>
          <a:prstGeom prst="rect">
            <a:avLst/>
          </a:prstGeom>
          <a:noFill/>
          <a:ln>
            <a:noFill/>
          </a:ln>
        </p:spPr>
      </p:pic>
      <p:pic>
        <p:nvPicPr>
          <p:cNvPr id="230" name="Google Shape;230;g2550a236543_0_22"/>
          <p:cNvPicPr preferRelativeResize="0"/>
          <p:nvPr/>
        </p:nvPicPr>
        <p:blipFill>
          <a:blip r:embed="rId4">
            <a:alphaModFix/>
          </a:blip>
          <a:stretch>
            <a:fillRect/>
          </a:stretch>
        </p:blipFill>
        <p:spPr>
          <a:xfrm>
            <a:off x="5968941" y="4382750"/>
            <a:ext cx="866775" cy="60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2550a236543_0_3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What are arrays?</a:t>
            </a:r>
            <a:endParaRPr/>
          </a:p>
        </p:txBody>
      </p:sp>
      <p:sp>
        <p:nvSpPr>
          <p:cNvPr id="236" name="Google Shape;236;g2550a236543_0_31"/>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Arrays</a:t>
            </a:r>
            <a:endParaRPr/>
          </a:p>
        </p:txBody>
      </p:sp>
      <p:sp>
        <p:nvSpPr>
          <p:cNvPr id="237" name="Google Shape;237;g2550a236543_0_31"/>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solidFill>
                  <a:srgbClr val="191919"/>
                </a:solidFill>
              </a:rPr>
              <a:t>To change the values by index:</a:t>
            </a:r>
            <a:endParaRPr sz="1600">
              <a:solidFill>
                <a:srgbClr val="191919"/>
              </a:solidFill>
            </a:endParaRPr>
          </a:p>
          <a:p>
            <a:pPr marL="0" lvl="0" indent="0" algn="l" rtl="0">
              <a:lnSpc>
                <a:spcPct val="150000"/>
              </a:lnSpc>
              <a:spcBef>
                <a:spcPts val="0"/>
              </a:spcBef>
              <a:spcAft>
                <a:spcPts val="0"/>
              </a:spcAft>
              <a:buNone/>
            </a:pPr>
            <a:endParaRPr sz="1600">
              <a:solidFill>
                <a:srgbClr val="191919"/>
              </a:solidFill>
            </a:endParaRPr>
          </a:p>
          <a:p>
            <a:pPr marL="0" lvl="0" indent="0" algn="l" rtl="0">
              <a:lnSpc>
                <a:spcPct val="150000"/>
              </a:lnSpc>
              <a:spcBef>
                <a:spcPts val="0"/>
              </a:spcBef>
              <a:spcAft>
                <a:spcPts val="0"/>
              </a:spcAft>
              <a:buNone/>
            </a:pPr>
            <a:endParaRPr sz="1600">
              <a:solidFill>
                <a:srgbClr val="191919"/>
              </a:solidFill>
            </a:endParaRPr>
          </a:p>
          <a:p>
            <a:pPr marL="0" lvl="0" indent="0" algn="l" rtl="0">
              <a:lnSpc>
                <a:spcPct val="150000"/>
              </a:lnSpc>
              <a:spcBef>
                <a:spcPts val="0"/>
              </a:spcBef>
              <a:spcAft>
                <a:spcPts val="0"/>
              </a:spcAft>
              <a:buNone/>
            </a:pPr>
            <a:endParaRPr sz="1600">
              <a:solidFill>
                <a:srgbClr val="191919"/>
              </a:solidFill>
            </a:endParaRPr>
          </a:p>
          <a:p>
            <a:pPr marL="0" lvl="0" indent="0" algn="l" rtl="0">
              <a:lnSpc>
                <a:spcPct val="150000"/>
              </a:lnSpc>
              <a:spcBef>
                <a:spcPts val="0"/>
              </a:spcBef>
              <a:spcAft>
                <a:spcPts val="0"/>
              </a:spcAft>
              <a:buNone/>
            </a:pPr>
            <a:endParaRPr sz="1600">
              <a:solidFill>
                <a:srgbClr val="191919"/>
              </a:solidFill>
            </a:endParaRPr>
          </a:p>
          <a:p>
            <a:pPr marL="0" lvl="0" indent="0" algn="l" rtl="0">
              <a:lnSpc>
                <a:spcPct val="150000"/>
              </a:lnSpc>
              <a:spcBef>
                <a:spcPts val="0"/>
              </a:spcBef>
              <a:spcAft>
                <a:spcPts val="0"/>
              </a:spcAft>
              <a:buNone/>
            </a:pPr>
            <a:endParaRPr sz="1600">
              <a:solidFill>
                <a:srgbClr val="191919"/>
              </a:solidFill>
            </a:endParaRPr>
          </a:p>
          <a:p>
            <a:pPr marL="0" lvl="0" indent="0" algn="l" rtl="0">
              <a:lnSpc>
                <a:spcPct val="150000"/>
              </a:lnSpc>
              <a:spcBef>
                <a:spcPts val="0"/>
              </a:spcBef>
              <a:spcAft>
                <a:spcPts val="0"/>
              </a:spcAft>
              <a:buNone/>
            </a:pPr>
            <a:endParaRPr sz="1600">
              <a:solidFill>
                <a:srgbClr val="191919"/>
              </a:solidFill>
            </a:endParaRPr>
          </a:p>
          <a:p>
            <a:pPr marL="0" lvl="0" indent="0" algn="l" rtl="0">
              <a:lnSpc>
                <a:spcPct val="150000"/>
              </a:lnSpc>
              <a:spcBef>
                <a:spcPts val="0"/>
              </a:spcBef>
              <a:spcAft>
                <a:spcPts val="0"/>
              </a:spcAft>
              <a:buNone/>
            </a:pPr>
            <a:endParaRPr sz="1600">
              <a:solidFill>
                <a:srgbClr val="191919"/>
              </a:solidFill>
            </a:endParaRPr>
          </a:p>
          <a:p>
            <a:pPr marL="0" lvl="0" indent="0" algn="l" rtl="0">
              <a:lnSpc>
                <a:spcPct val="150000"/>
              </a:lnSpc>
              <a:spcBef>
                <a:spcPts val="0"/>
              </a:spcBef>
              <a:spcAft>
                <a:spcPts val="0"/>
              </a:spcAft>
              <a:buNone/>
            </a:pPr>
            <a:endParaRPr sz="1600">
              <a:solidFill>
                <a:srgbClr val="191919"/>
              </a:solidFill>
            </a:endParaRPr>
          </a:p>
          <a:p>
            <a:pPr marL="0" lvl="0" indent="0" algn="l" rtl="0">
              <a:lnSpc>
                <a:spcPct val="150000"/>
              </a:lnSpc>
              <a:spcBef>
                <a:spcPts val="0"/>
              </a:spcBef>
              <a:spcAft>
                <a:spcPts val="0"/>
              </a:spcAft>
              <a:buNone/>
            </a:pPr>
            <a:r>
              <a:rPr lang="lt-LT" sz="1600">
                <a:solidFill>
                  <a:srgbClr val="191919"/>
                </a:solidFill>
              </a:rPr>
              <a:t>If we were to create an array without initial values, all values in the array would have to be determined in this way.</a:t>
            </a:r>
            <a:endParaRPr sz="1600">
              <a:solidFill>
                <a:srgbClr val="191919"/>
              </a:solidFill>
            </a:endParaRPr>
          </a:p>
          <a:p>
            <a:pPr marL="0" lvl="0" indent="0" algn="l" rtl="0">
              <a:lnSpc>
                <a:spcPct val="150000"/>
              </a:lnSpc>
              <a:spcBef>
                <a:spcPts val="0"/>
              </a:spcBef>
              <a:spcAft>
                <a:spcPts val="0"/>
              </a:spcAft>
              <a:buNone/>
            </a:pPr>
            <a:endParaRPr sz="1600">
              <a:solidFill>
                <a:srgbClr val="191919"/>
              </a:solidFill>
            </a:endParaRPr>
          </a:p>
        </p:txBody>
      </p:sp>
      <p:pic>
        <p:nvPicPr>
          <p:cNvPr id="238" name="Google Shape;238;g2550a236543_0_31"/>
          <p:cNvPicPr preferRelativeResize="0"/>
          <p:nvPr/>
        </p:nvPicPr>
        <p:blipFill>
          <a:blip r:embed="rId3">
            <a:alphaModFix/>
          </a:blip>
          <a:stretch>
            <a:fillRect/>
          </a:stretch>
        </p:blipFill>
        <p:spPr>
          <a:xfrm>
            <a:off x="577088" y="3503750"/>
            <a:ext cx="5267325" cy="2000250"/>
          </a:xfrm>
          <a:prstGeom prst="rect">
            <a:avLst/>
          </a:prstGeom>
          <a:noFill/>
          <a:ln>
            <a:noFill/>
          </a:ln>
        </p:spPr>
      </p:pic>
      <p:pic>
        <p:nvPicPr>
          <p:cNvPr id="239" name="Google Shape;239;g2550a236543_0_31"/>
          <p:cNvPicPr preferRelativeResize="0"/>
          <p:nvPr/>
        </p:nvPicPr>
        <p:blipFill>
          <a:blip r:embed="rId4">
            <a:alphaModFix/>
          </a:blip>
          <a:stretch>
            <a:fillRect/>
          </a:stretch>
        </p:blipFill>
        <p:spPr>
          <a:xfrm>
            <a:off x="5922366" y="4811375"/>
            <a:ext cx="438150" cy="58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2550a236543_0_7"/>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Important aspects</a:t>
            </a:r>
            <a:endParaRPr/>
          </a:p>
        </p:txBody>
      </p:sp>
      <p:sp>
        <p:nvSpPr>
          <p:cNvPr id="245" name="Google Shape;245;g2550a236543_0_7"/>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Arrays</a:t>
            </a:r>
            <a:endParaRPr/>
          </a:p>
        </p:txBody>
      </p:sp>
      <p:sp>
        <p:nvSpPr>
          <p:cNvPr id="246" name="Google Shape;246;g2550a236543_0_7"/>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457200" lvl="0" indent="-330200" algn="l" rtl="0">
              <a:lnSpc>
                <a:spcPct val="150000"/>
              </a:lnSpc>
              <a:spcBef>
                <a:spcPts val="0"/>
              </a:spcBef>
              <a:spcAft>
                <a:spcPts val="0"/>
              </a:spcAft>
              <a:buSzPts val="1600"/>
              <a:buAutoNum type="arabicPeriod"/>
            </a:pPr>
            <a:r>
              <a:rPr lang="lt-LT" sz="1600"/>
              <a:t>When initializing the array without entering your own values, the program will use the default values of the data type:</a:t>
            </a:r>
            <a:endParaRPr sz="1600"/>
          </a:p>
          <a:p>
            <a:pPr marL="914400" lvl="1" indent="-330200" algn="l" rtl="0">
              <a:lnSpc>
                <a:spcPct val="150000"/>
              </a:lnSpc>
              <a:spcBef>
                <a:spcPts val="0"/>
              </a:spcBef>
              <a:spcAft>
                <a:spcPts val="0"/>
              </a:spcAft>
              <a:buSzPts val="1600"/>
              <a:buAutoNum type="alphaLcPeriod"/>
            </a:pPr>
            <a:r>
              <a:rPr lang="lt-LT" sz="1600" b="1"/>
              <a:t>string </a:t>
            </a:r>
            <a:r>
              <a:rPr lang="lt-LT" sz="1600"/>
              <a:t>- null</a:t>
            </a:r>
            <a:endParaRPr sz="1600"/>
          </a:p>
          <a:p>
            <a:pPr marL="914400" lvl="1" indent="-330200" algn="l" rtl="0">
              <a:lnSpc>
                <a:spcPct val="150000"/>
              </a:lnSpc>
              <a:spcBef>
                <a:spcPts val="0"/>
              </a:spcBef>
              <a:spcAft>
                <a:spcPts val="0"/>
              </a:spcAft>
              <a:buSzPts val="1600"/>
              <a:buAutoNum type="alphaLcPeriod"/>
            </a:pPr>
            <a:r>
              <a:rPr lang="lt-LT" sz="1600" b="1"/>
              <a:t>int </a:t>
            </a:r>
            <a:r>
              <a:rPr lang="lt-LT" sz="1600"/>
              <a:t>- 0</a:t>
            </a:r>
            <a:endParaRPr sz="1600"/>
          </a:p>
          <a:p>
            <a:pPr marL="457200" lvl="0" indent="-330200" algn="l" rtl="0">
              <a:lnSpc>
                <a:spcPct val="150000"/>
              </a:lnSpc>
              <a:spcBef>
                <a:spcPts val="0"/>
              </a:spcBef>
              <a:spcAft>
                <a:spcPts val="0"/>
              </a:spcAft>
              <a:buSzPts val="1600"/>
              <a:buAutoNum type="arabicPeriod"/>
            </a:pPr>
            <a:r>
              <a:rPr lang="lt-LT" sz="1600"/>
              <a:t>It is not possible to change the size of the array (the only way is to create a new larger array and move the values of the old one)</a:t>
            </a:r>
            <a:endParaRPr sz="1600"/>
          </a:p>
          <a:p>
            <a:pPr marL="457200" lvl="0" indent="-330200" algn="l" rtl="0">
              <a:lnSpc>
                <a:spcPct val="150000"/>
              </a:lnSpc>
              <a:spcBef>
                <a:spcPts val="0"/>
              </a:spcBef>
              <a:spcAft>
                <a:spcPts val="0"/>
              </a:spcAft>
              <a:buSzPts val="1600"/>
              <a:buAutoNum type="arabicPeriod"/>
            </a:pPr>
            <a:r>
              <a:rPr lang="lt-LT" sz="1600"/>
              <a:t>An array is a reference type, so if you pass it to a method or another variable and change the values of the elements, the elements of the original array will change.</a:t>
            </a:r>
            <a:endParaRPr sz="1600"/>
          </a:p>
          <a:p>
            <a:pPr marL="457200" lvl="0" indent="-330200" algn="l" rtl="0">
              <a:lnSpc>
                <a:spcPct val="150000"/>
              </a:lnSpc>
              <a:spcBef>
                <a:spcPts val="0"/>
              </a:spcBef>
              <a:spcAft>
                <a:spcPts val="0"/>
              </a:spcAft>
              <a:buSzPts val="1600"/>
              <a:buAutoNum type="arabicPeriod"/>
            </a:pPr>
            <a:r>
              <a:rPr lang="lt-LT" sz="1600"/>
              <a:t>Deleting an item from an array is not possible as the array size is fixed </a:t>
            </a:r>
            <a:r>
              <a:rPr lang="lt-LT" sz="1600">
                <a:solidFill>
                  <a:schemeClr val="dk1"/>
                </a:solidFill>
              </a:rPr>
              <a:t>(the only way is to create a new smaller array and move the values of the old one without the one you want to delete)</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b="1">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2550a236543_0_5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Iteration through an array</a:t>
            </a:r>
            <a:endParaRPr/>
          </a:p>
        </p:txBody>
      </p:sp>
      <p:sp>
        <p:nvSpPr>
          <p:cNvPr id="252" name="Google Shape;252;g2550a236543_0_5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Arrays</a:t>
            </a:r>
            <a:endParaRPr/>
          </a:p>
        </p:txBody>
      </p:sp>
      <p:sp>
        <p:nvSpPr>
          <p:cNvPr id="253" name="Google Shape;253;g2550a236543_0_50"/>
          <p:cNvSpPr txBox="1">
            <a:spLocks noGrp="1"/>
          </p:cNvSpPr>
          <p:nvPr>
            <p:ph type="body" idx="2"/>
          </p:nvPr>
        </p:nvSpPr>
        <p:spPr>
          <a:xfrm>
            <a:off x="480400" y="2263806"/>
            <a:ext cx="10859100" cy="441726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50000"/>
              </a:lnSpc>
              <a:spcBef>
                <a:spcPts val="0"/>
              </a:spcBef>
              <a:spcAft>
                <a:spcPts val="0"/>
              </a:spcAft>
              <a:buNone/>
            </a:pPr>
            <a:r>
              <a:rPr lang="lt-LT" sz="1600" dirty="0" err="1"/>
              <a:t>As</a:t>
            </a:r>
            <a:r>
              <a:rPr lang="lt-LT" sz="1600" dirty="0"/>
              <a:t> </a:t>
            </a:r>
            <a:r>
              <a:rPr lang="lt-LT" sz="1600" dirty="0" err="1"/>
              <a:t>you</a:t>
            </a:r>
            <a:r>
              <a:rPr lang="lt-LT" sz="1600" dirty="0"/>
              <a:t> </a:t>
            </a:r>
            <a:r>
              <a:rPr lang="lt-LT" sz="1600" dirty="0" err="1"/>
              <a:t>have</a:t>
            </a:r>
            <a:r>
              <a:rPr lang="lt-LT" sz="1600" dirty="0"/>
              <a:t> </a:t>
            </a:r>
            <a:r>
              <a:rPr lang="lt-LT" sz="1600" dirty="0" err="1"/>
              <a:t>already</a:t>
            </a:r>
            <a:r>
              <a:rPr lang="lt-LT" sz="1600" dirty="0"/>
              <a:t> </a:t>
            </a:r>
            <a:r>
              <a:rPr lang="lt-LT" sz="1600" dirty="0" err="1"/>
              <a:t>seen</a:t>
            </a:r>
            <a:r>
              <a:rPr lang="lt-LT" sz="1600" dirty="0"/>
              <a:t>, </a:t>
            </a:r>
            <a:r>
              <a:rPr lang="lt-LT" sz="1600" dirty="0" err="1"/>
              <a:t>the</a:t>
            </a:r>
            <a:r>
              <a:rPr lang="lt-LT" sz="1600" dirty="0"/>
              <a:t> </a:t>
            </a:r>
            <a:r>
              <a:rPr lang="lt-LT" sz="1600" dirty="0" err="1"/>
              <a:t>elements</a:t>
            </a:r>
            <a:r>
              <a:rPr lang="lt-LT" sz="1600" dirty="0"/>
              <a:t> </a:t>
            </a:r>
            <a:r>
              <a:rPr lang="lt-LT" sz="1600" dirty="0" err="1"/>
              <a:t>in</a:t>
            </a:r>
            <a:r>
              <a:rPr lang="lt-LT" sz="1600" dirty="0"/>
              <a:t> </a:t>
            </a:r>
            <a:r>
              <a:rPr lang="lt-LT" sz="1600" dirty="0" err="1"/>
              <a:t>the</a:t>
            </a:r>
            <a:r>
              <a:rPr lang="lt-LT" sz="1600" dirty="0"/>
              <a:t> </a:t>
            </a:r>
            <a:r>
              <a:rPr lang="lt-LT" sz="1600" dirty="0" err="1"/>
              <a:t>array</a:t>
            </a:r>
            <a:r>
              <a:rPr lang="lt-LT" sz="1600" dirty="0"/>
              <a:t> are </a:t>
            </a:r>
            <a:r>
              <a:rPr lang="lt-LT" sz="1600" dirty="0" err="1"/>
              <a:t>accessed</a:t>
            </a:r>
            <a:r>
              <a:rPr lang="lt-LT" sz="1600" dirty="0"/>
              <a:t> </a:t>
            </a:r>
            <a:r>
              <a:rPr lang="lt-LT" sz="1600" dirty="0" err="1"/>
              <a:t>using</a:t>
            </a:r>
            <a:r>
              <a:rPr lang="lt-LT" sz="1600" dirty="0"/>
              <a:t> a </a:t>
            </a:r>
            <a:r>
              <a:rPr lang="lt-LT" sz="1600" dirty="0" err="1"/>
              <a:t>number</a:t>
            </a:r>
            <a:r>
              <a:rPr lang="lt-LT" sz="1600" dirty="0"/>
              <a:t>, </a:t>
            </a:r>
            <a:r>
              <a:rPr lang="lt-LT" sz="1600" dirty="0" err="1"/>
              <a:t>which</a:t>
            </a:r>
            <a:r>
              <a:rPr lang="lt-LT" sz="1600" dirty="0"/>
              <a:t> </a:t>
            </a:r>
            <a:r>
              <a:rPr lang="lt-LT" sz="1600" dirty="0" err="1"/>
              <a:t>means</a:t>
            </a:r>
            <a:r>
              <a:rPr lang="lt-LT" sz="1600" dirty="0"/>
              <a:t> </a:t>
            </a:r>
            <a:r>
              <a:rPr lang="lt-LT" sz="1600" dirty="0" err="1"/>
              <a:t>that</a:t>
            </a:r>
            <a:r>
              <a:rPr lang="lt-LT" sz="1600" dirty="0"/>
              <a:t> </a:t>
            </a:r>
            <a:r>
              <a:rPr lang="lt-LT" sz="1600" dirty="0" err="1"/>
              <a:t>we</a:t>
            </a:r>
            <a:r>
              <a:rPr lang="lt-LT" sz="1600" dirty="0"/>
              <a:t> </a:t>
            </a:r>
            <a:r>
              <a:rPr lang="lt-LT" sz="1600" dirty="0" err="1"/>
              <a:t>can</a:t>
            </a:r>
            <a:r>
              <a:rPr lang="lt-LT" sz="1600" dirty="0"/>
              <a:t> also put a </a:t>
            </a:r>
            <a:r>
              <a:rPr lang="lt-LT" sz="1600" dirty="0" err="1"/>
              <a:t>number</a:t>
            </a:r>
            <a:r>
              <a:rPr lang="lt-LT" sz="1600" dirty="0"/>
              <a:t> </a:t>
            </a:r>
            <a:r>
              <a:rPr lang="lt-LT" sz="1600" dirty="0" err="1"/>
              <a:t>variable</a:t>
            </a:r>
            <a:r>
              <a:rPr lang="lt-LT" sz="1600" dirty="0"/>
              <a:t> </a:t>
            </a:r>
            <a:r>
              <a:rPr lang="lt-LT" sz="1600" dirty="0" err="1"/>
              <a:t>in</a:t>
            </a:r>
            <a:r>
              <a:rPr lang="lt-LT" sz="1600" dirty="0"/>
              <a:t> </a:t>
            </a:r>
            <a:r>
              <a:rPr lang="lt-LT" sz="1600" dirty="0" err="1"/>
              <a:t>there</a:t>
            </a:r>
            <a:r>
              <a:rPr lang="lt-LT" sz="1600" dirty="0"/>
              <a:t>, </a:t>
            </a:r>
            <a:r>
              <a:rPr lang="lt-LT" sz="1600" dirty="0" err="1"/>
              <a:t>which</a:t>
            </a:r>
            <a:r>
              <a:rPr lang="lt-LT" sz="1600" dirty="0"/>
              <a:t> </a:t>
            </a:r>
            <a:r>
              <a:rPr lang="lt-LT" sz="1600" dirty="0" err="1"/>
              <a:t>means</a:t>
            </a:r>
            <a:r>
              <a:rPr lang="lt-LT" sz="1600" dirty="0"/>
              <a:t> </a:t>
            </a:r>
            <a:r>
              <a:rPr lang="lt-LT" sz="1600" dirty="0" err="1"/>
              <a:t>that</a:t>
            </a:r>
            <a:r>
              <a:rPr lang="lt-LT" sz="1600" dirty="0"/>
              <a:t> </a:t>
            </a:r>
            <a:r>
              <a:rPr lang="lt-LT" sz="1600" dirty="0" err="1"/>
              <a:t>we</a:t>
            </a:r>
            <a:r>
              <a:rPr lang="lt-LT" sz="1600" dirty="0"/>
              <a:t> </a:t>
            </a:r>
            <a:r>
              <a:rPr lang="lt-LT" sz="1600" dirty="0" err="1"/>
              <a:t>can</a:t>
            </a:r>
            <a:r>
              <a:rPr lang="lt-LT" sz="1600" dirty="0"/>
              <a:t> put a </a:t>
            </a:r>
            <a:r>
              <a:rPr lang="lt-LT" sz="1600" dirty="0" err="1"/>
              <a:t>variable</a:t>
            </a:r>
            <a:r>
              <a:rPr lang="lt-LT" sz="1600" dirty="0"/>
              <a:t> </a:t>
            </a:r>
            <a:r>
              <a:rPr lang="lt-LT" sz="1600" dirty="0" err="1"/>
              <a:t>from</a:t>
            </a:r>
            <a:r>
              <a:rPr lang="lt-LT" sz="1600" dirty="0"/>
              <a:t> </a:t>
            </a:r>
            <a:r>
              <a:rPr lang="lt-LT" sz="1600" dirty="0" err="1"/>
              <a:t>the</a:t>
            </a:r>
            <a:r>
              <a:rPr lang="lt-LT" sz="1600" dirty="0"/>
              <a:t> </a:t>
            </a:r>
            <a:r>
              <a:rPr lang="lt-LT" sz="1600" b="1" dirty="0" err="1"/>
              <a:t>for</a:t>
            </a:r>
            <a:r>
              <a:rPr lang="lt-LT" sz="1600" b="1" dirty="0"/>
              <a:t> </a:t>
            </a:r>
            <a:r>
              <a:rPr lang="lt-LT" sz="1600" dirty="0" err="1"/>
              <a:t>loop</a:t>
            </a:r>
            <a:r>
              <a:rPr lang="lt-LT" sz="1600" dirty="0"/>
              <a:t>, </a:t>
            </a:r>
            <a:r>
              <a:rPr lang="lt-LT" sz="1600" dirty="0" err="1"/>
              <a:t>which</a:t>
            </a:r>
            <a:r>
              <a:rPr lang="lt-LT" sz="1600" dirty="0"/>
              <a:t> </a:t>
            </a:r>
            <a:r>
              <a:rPr lang="lt-LT" sz="1600" dirty="0" err="1"/>
              <a:t>tells</a:t>
            </a:r>
            <a:r>
              <a:rPr lang="lt-LT" sz="1600" dirty="0"/>
              <a:t> </a:t>
            </a:r>
            <a:r>
              <a:rPr lang="lt-LT" sz="1600" dirty="0" err="1"/>
              <a:t>us</a:t>
            </a:r>
            <a:r>
              <a:rPr lang="lt-LT" sz="1600" dirty="0"/>
              <a:t> </a:t>
            </a:r>
            <a:r>
              <a:rPr lang="lt-LT" sz="1600" dirty="0" err="1"/>
              <a:t>which</a:t>
            </a:r>
            <a:r>
              <a:rPr lang="lt-LT" sz="1600" dirty="0"/>
              <a:t> </a:t>
            </a:r>
            <a:r>
              <a:rPr lang="lt-LT" sz="1600" dirty="0" err="1"/>
              <a:t>iteration</a:t>
            </a:r>
            <a:r>
              <a:rPr lang="lt-LT" sz="1600" dirty="0"/>
              <a:t> </a:t>
            </a:r>
            <a:r>
              <a:rPr lang="lt-LT" sz="1600" dirty="0" err="1"/>
              <a:t>of</a:t>
            </a:r>
            <a:r>
              <a:rPr lang="lt-LT" sz="1600" dirty="0"/>
              <a:t> </a:t>
            </a:r>
            <a:r>
              <a:rPr lang="lt-LT" sz="1600" dirty="0" err="1"/>
              <a:t>the</a:t>
            </a:r>
            <a:r>
              <a:rPr lang="lt-LT" sz="1600" dirty="0"/>
              <a:t> </a:t>
            </a:r>
            <a:r>
              <a:rPr lang="lt-LT" sz="1600" dirty="0" err="1"/>
              <a:t>loop</a:t>
            </a:r>
            <a:r>
              <a:rPr lang="lt-LT" sz="1600" dirty="0"/>
              <a:t> it </a:t>
            </a:r>
            <a:r>
              <a:rPr lang="lt-LT" sz="1600" dirty="0" err="1"/>
              <a:t>is</a:t>
            </a:r>
            <a:r>
              <a:rPr lang="lt-LT" sz="1600" dirty="0"/>
              <a:t>. </a:t>
            </a:r>
            <a:r>
              <a:rPr lang="lt-LT" sz="1600" dirty="0" err="1"/>
              <a:t>We</a:t>
            </a:r>
            <a:r>
              <a:rPr lang="lt-LT" sz="1600" dirty="0"/>
              <a:t> </a:t>
            </a:r>
            <a:r>
              <a:rPr lang="lt-LT" sz="1600" dirty="0" err="1"/>
              <a:t>try</a:t>
            </a:r>
            <a:r>
              <a:rPr lang="lt-LT" sz="1600" dirty="0"/>
              <a:t> to </a:t>
            </a:r>
            <a:r>
              <a:rPr lang="lt-LT" sz="1600" dirty="0" err="1"/>
              <a:t>print</a:t>
            </a:r>
            <a:r>
              <a:rPr lang="lt-LT" sz="1600" dirty="0"/>
              <a:t> </a:t>
            </a:r>
            <a:r>
              <a:rPr lang="lt-LT" sz="1600" dirty="0" err="1"/>
              <a:t>an</a:t>
            </a:r>
            <a:r>
              <a:rPr lang="lt-LT" sz="1600" dirty="0"/>
              <a:t> </a:t>
            </a:r>
            <a:r>
              <a:rPr lang="lt-LT" sz="1600" dirty="0" err="1"/>
              <a:t>array</a:t>
            </a:r>
            <a:r>
              <a:rPr lang="lt-LT" sz="1600" dirty="0"/>
              <a:t> </a:t>
            </a:r>
            <a:r>
              <a:rPr lang="lt-LT" sz="1600" dirty="0" err="1"/>
              <a:t>of</a:t>
            </a:r>
            <a:r>
              <a:rPr lang="lt-LT" sz="1600" dirty="0"/>
              <a:t> </a:t>
            </a:r>
            <a:r>
              <a:rPr lang="lt-LT" sz="1600" b="1" dirty="0" err="1"/>
              <a:t>string</a:t>
            </a:r>
            <a:r>
              <a:rPr lang="lt-LT" sz="1600" b="1" dirty="0"/>
              <a:t> </a:t>
            </a:r>
            <a:r>
              <a:rPr lang="lt-LT" sz="1600" dirty="0"/>
              <a:t>data </a:t>
            </a:r>
            <a:r>
              <a:rPr lang="lt-LT" sz="1600" dirty="0" err="1"/>
              <a:t>type</a:t>
            </a:r>
            <a:r>
              <a:rPr lang="lt-LT" sz="1600" dirty="0"/>
              <a:t> </a:t>
            </a:r>
            <a:r>
              <a:rPr lang="lt-LT" sz="1600" dirty="0" err="1"/>
              <a:t>using</a:t>
            </a:r>
            <a:r>
              <a:rPr lang="lt-LT" sz="1600" dirty="0"/>
              <a:t> a </a:t>
            </a:r>
            <a:r>
              <a:rPr lang="lt-LT" sz="1600" b="1" dirty="0" err="1"/>
              <a:t>for</a:t>
            </a:r>
            <a:r>
              <a:rPr lang="lt-LT" sz="1600" b="1" dirty="0"/>
              <a:t> </a:t>
            </a:r>
            <a:r>
              <a:rPr lang="lt-LT" sz="1600" dirty="0" err="1"/>
              <a:t>loop</a:t>
            </a:r>
            <a:r>
              <a:rPr lang="lt-LT" sz="1600" dirty="0"/>
              <a:t>.</a:t>
            </a:r>
            <a:endParaRPr sz="1600" dirty="0"/>
          </a:p>
          <a:p>
            <a:pPr marL="0" lvl="0" indent="0" algn="l" rtl="0">
              <a:lnSpc>
                <a:spcPct val="150000"/>
              </a:lnSpc>
              <a:spcBef>
                <a:spcPts val="0"/>
              </a:spcBef>
              <a:spcAft>
                <a:spcPts val="0"/>
              </a:spcAft>
              <a:buNone/>
            </a:pPr>
            <a:endParaRPr sz="1600" dirty="0"/>
          </a:p>
          <a:p>
            <a:pPr marL="0" lvl="0" indent="0" algn="l" rtl="0">
              <a:lnSpc>
                <a:spcPct val="150000"/>
              </a:lnSpc>
              <a:spcBef>
                <a:spcPts val="0"/>
              </a:spcBef>
              <a:spcAft>
                <a:spcPts val="0"/>
              </a:spcAft>
              <a:buNone/>
            </a:pPr>
            <a:r>
              <a:rPr lang="lt-LT" sz="1600" dirty="0" err="1"/>
              <a:t>We</a:t>
            </a:r>
            <a:r>
              <a:rPr lang="lt-LT" sz="1600" dirty="0"/>
              <a:t> </a:t>
            </a:r>
            <a:r>
              <a:rPr lang="lt-LT" sz="1600" dirty="0" err="1"/>
              <a:t>have</a:t>
            </a:r>
            <a:r>
              <a:rPr lang="lt-LT" sz="1600" dirty="0"/>
              <a:t> </a:t>
            </a:r>
            <a:r>
              <a:rPr lang="lt-LT" sz="1600" dirty="0" err="1"/>
              <a:t>created</a:t>
            </a:r>
            <a:r>
              <a:rPr lang="lt-LT" sz="1600" dirty="0"/>
              <a:t> </a:t>
            </a:r>
            <a:r>
              <a:rPr lang="lt-LT" sz="1600" dirty="0" err="1"/>
              <a:t>an</a:t>
            </a:r>
            <a:r>
              <a:rPr lang="lt-LT" sz="1600" dirty="0"/>
              <a:t> </a:t>
            </a:r>
            <a:r>
              <a:rPr lang="lt-LT" sz="1600" dirty="0" err="1"/>
              <a:t>array</a:t>
            </a:r>
            <a:r>
              <a:rPr lang="lt-LT" sz="1600" dirty="0"/>
              <a:t> </a:t>
            </a:r>
            <a:r>
              <a:rPr lang="lt-LT" sz="1600" dirty="0" err="1"/>
              <a:t>of</a:t>
            </a:r>
            <a:r>
              <a:rPr lang="lt-LT" sz="1600" dirty="0"/>
              <a:t> </a:t>
            </a:r>
            <a:r>
              <a:rPr lang="lt-LT" sz="1600" dirty="0" err="1"/>
              <a:t>string</a:t>
            </a:r>
            <a:r>
              <a:rPr lang="lt-LT" sz="1600" dirty="0"/>
              <a:t> data </a:t>
            </a:r>
            <a:r>
              <a:rPr lang="lt-LT" sz="1600" dirty="0" err="1"/>
              <a:t>type</a:t>
            </a:r>
            <a:r>
              <a:rPr lang="lt-LT" sz="1600" dirty="0"/>
              <a:t>,</a:t>
            </a:r>
            <a:endParaRPr sz="1600" dirty="0"/>
          </a:p>
          <a:p>
            <a:pPr marL="0" lvl="0" indent="0" algn="l" rtl="0">
              <a:lnSpc>
                <a:spcPct val="150000"/>
              </a:lnSpc>
              <a:spcBef>
                <a:spcPts val="0"/>
              </a:spcBef>
              <a:spcAft>
                <a:spcPts val="0"/>
              </a:spcAft>
              <a:buNone/>
            </a:pPr>
            <a:r>
              <a:rPr lang="lt-LT" sz="1600" dirty="0" err="1"/>
              <a:t>we</a:t>
            </a:r>
            <a:r>
              <a:rPr lang="lt-LT" sz="1600" dirty="0"/>
              <a:t> </a:t>
            </a:r>
            <a:r>
              <a:rPr lang="lt-LT" sz="1600" dirty="0" err="1"/>
              <a:t>immediately</a:t>
            </a:r>
            <a:r>
              <a:rPr lang="lt-LT" sz="1600" dirty="0"/>
              <a:t> put 4 </a:t>
            </a:r>
            <a:r>
              <a:rPr lang="lt-LT" sz="1600" dirty="0" err="1"/>
              <a:t>values</a:t>
            </a:r>
            <a:r>
              <a:rPr lang="lt-LT" sz="1600" dirty="0"/>
              <a:t> </a:t>
            </a:r>
            <a:r>
              <a:rPr lang="lt-LT" sz="1600" dirty="0" err="1"/>
              <a:t>inside</a:t>
            </a:r>
            <a:r>
              <a:rPr lang="lt-LT" sz="1600" dirty="0"/>
              <a:t> (</a:t>
            </a:r>
            <a:r>
              <a:rPr lang="lt-LT" sz="1600" dirty="0" err="1"/>
              <a:t>this</a:t>
            </a:r>
            <a:r>
              <a:rPr lang="lt-LT" sz="1600" dirty="0"/>
              <a:t> </a:t>
            </a:r>
            <a:r>
              <a:rPr lang="lt-LT" sz="1600" dirty="0" err="1"/>
              <a:t>means</a:t>
            </a:r>
            <a:r>
              <a:rPr lang="lt-LT" sz="1600" dirty="0"/>
              <a:t>,</a:t>
            </a:r>
            <a:endParaRPr sz="1600" dirty="0"/>
          </a:p>
          <a:p>
            <a:pPr marL="0" lvl="0" indent="0" algn="l" rtl="0">
              <a:lnSpc>
                <a:spcPct val="150000"/>
              </a:lnSpc>
              <a:spcBef>
                <a:spcPts val="0"/>
              </a:spcBef>
              <a:spcAft>
                <a:spcPts val="0"/>
              </a:spcAft>
              <a:buNone/>
            </a:pPr>
            <a:r>
              <a:rPr lang="lt-LT" sz="1600" dirty="0" err="1"/>
              <a:t>that</a:t>
            </a:r>
            <a:r>
              <a:rPr lang="lt-LT" sz="1600" dirty="0"/>
              <a:t> </a:t>
            </a:r>
            <a:r>
              <a:rPr lang="lt-LT" sz="1600" dirty="0" err="1"/>
              <a:t>the</a:t>
            </a:r>
            <a:r>
              <a:rPr lang="lt-LT" sz="1600" dirty="0"/>
              <a:t> </a:t>
            </a:r>
            <a:r>
              <a:rPr lang="lt-LT" sz="1600" dirty="0" err="1"/>
              <a:t>array</a:t>
            </a:r>
            <a:r>
              <a:rPr lang="lt-LT" sz="1600" dirty="0"/>
              <a:t> </a:t>
            </a:r>
            <a:r>
              <a:rPr lang="lt-LT" sz="1600" dirty="0" err="1"/>
              <a:t>will</a:t>
            </a:r>
            <a:r>
              <a:rPr lang="lt-LT" sz="1600" dirty="0"/>
              <a:t> be </a:t>
            </a:r>
            <a:r>
              <a:rPr lang="lt-LT" sz="1600" dirty="0" err="1"/>
              <a:t>of</a:t>
            </a:r>
            <a:r>
              <a:rPr lang="lt-LT" sz="1600" dirty="0"/>
              <a:t> </a:t>
            </a:r>
            <a:r>
              <a:rPr lang="lt-LT" sz="1600" dirty="0" err="1"/>
              <a:t>size</a:t>
            </a:r>
            <a:r>
              <a:rPr lang="lt-LT" sz="1600" dirty="0"/>
              <a:t> 4 </a:t>
            </a:r>
            <a:r>
              <a:rPr lang="lt-LT" sz="1600" dirty="0" err="1"/>
              <a:t>elements</a:t>
            </a:r>
            <a:r>
              <a:rPr lang="lt-LT" sz="1600" dirty="0"/>
              <a:t>).</a:t>
            </a:r>
            <a:endParaRPr sz="1600" dirty="0"/>
          </a:p>
          <a:p>
            <a:pPr marL="0" lvl="0" indent="0" algn="l" rtl="0">
              <a:lnSpc>
                <a:spcPct val="150000"/>
              </a:lnSpc>
              <a:spcBef>
                <a:spcPts val="0"/>
              </a:spcBef>
              <a:spcAft>
                <a:spcPts val="0"/>
              </a:spcAft>
              <a:buNone/>
            </a:pPr>
            <a:r>
              <a:rPr lang="lt-LT" sz="1600" dirty="0" err="1"/>
              <a:t>Then</a:t>
            </a:r>
            <a:r>
              <a:rPr lang="lt-LT" sz="1600" dirty="0"/>
              <a:t>, </a:t>
            </a:r>
            <a:r>
              <a:rPr lang="lt-LT" sz="1600" dirty="0" err="1"/>
              <a:t>when</a:t>
            </a:r>
            <a:r>
              <a:rPr lang="lt-LT" sz="1600" dirty="0"/>
              <a:t> </a:t>
            </a:r>
            <a:r>
              <a:rPr lang="lt-LT" sz="1600" dirty="0" err="1"/>
              <a:t>describing</a:t>
            </a:r>
            <a:r>
              <a:rPr lang="lt-LT" sz="1600" dirty="0"/>
              <a:t> </a:t>
            </a:r>
            <a:r>
              <a:rPr lang="lt-LT" sz="1600" dirty="0" err="1"/>
              <a:t>the</a:t>
            </a:r>
            <a:r>
              <a:rPr lang="lt-LT" sz="1600" dirty="0"/>
              <a:t> </a:t>
            </a:r>
            <a:r>
              <a:rPr lang="lt-LT" sz="1600" dirty="0" err="1"/>
              <a:t>array</a:t>
            </a:r>
            <a:r>
              <a:rPr lang="lt-LT" sz="1600" dirty="0"/>
              <a:t>, </a:t>
            </a:r>
            <a:r>
              <a:rPr lang="lt-LT" sz="1600" dirty="0" err="1"/>
              <a:t>we</a:t>
            </a:r>
            <a:r>
              <a:rPr lang="lt-LT" sz="1600" dirty="0"/>
              <a:t> </a:t>
            </a:r>
            <a:r>
              <a:rPr lang="lt-LT" sz="1600" dirty="0" err="1"/>
              <a:t>say</a:t>
            </a:r>
            <a:r>
              <a:rPr lang="lt-LT" sz="1600" dirty="0"/>
              <a:t> </a:t>
            </a:r>
            <a:r>
              <a:rPr lang="lt-LT" sz="1600" dirty="0" err="1"/>
              <a:t>that</a:t>
            </a:r>
            <a:r>
              <a:rPr lang="lt-LT" sz="1600" dirty="0"/>
              <a:t> </a:t>
            </a:r>
            <a:r>
              <a:rPr lang="lt-LT" sz="1600" dirty="0" err="1"/>
              <a:t>iterations</a:t>
            </a:r>
            <a:r>
              <a:rPr lang="lt-LT" sz="1600" dirty="0"/>
              <a:t> </a:t>
            </a:r>
            <a:r>
              <a:rPr lang="lt-LT" sz="1600" dirty="0" err="1"/>
              <a:t>will</a:t>
            </a:r>
            <a:r>
              <a:rPr lang="lt-LT" sz="1600" dirty="0"/>
              <a:t> take </a:t>
            </a:r>
            <a:r>
              <a:rPr lang="lt-LT" sz="1600" dirty="0" err="1"/>
              <a:t>place</a:t>
            </a:r>
            <a:r>
              <a:rPr lang="lt-LT" sz="1600" dirty="0"/>
              <a:t> </a:t>
            </a:r>
            <a:r>
              <a:rPr lang="lt-LT" sz="1600" dirty="0" err="1"/>
              <a:t>until</a:t>
            </a:r>
            <a:r>
              <a:rPr lang="lt-LT" sz="1600" dirty="0"/>
              <a:t> </a:t>
            </a:r>
            <a:r>
              <a:rPr lang="lt-LT" sz="1600" b="1" dirty="0"/>
              <a:t>i </a:t>
            </a:r>
            <a:r>
              <a:rPr lang="lt-LT" sz="1600" dirty="0" err="1"/>
              <a:t>is</a:t>
            </a:r>
            <a:r>
              <a:rPr lang="lt-LT" sz="1600" dirty="0"/>
              <a:t> </a:t>
            </a:r>
            <a:r>
              <a:rPr lang="lt-LT" sz="1600" dirty="0" err="1"/>
              <a:t>less</a:t>
            </a:r>
            <a:r>
              <a:rPr lang="lt-LT" sz="1600" dirty="0"/>
              <a:t> </a:t>
            </a:r>
            <a:r>
              <a:rPr lang="lt-LT" sz="1600" dirty="0" err="1"/>
              <a:t>than</a:t>
            </a:r>
            <a:r>
              <a:rPr lang="lt-LT" sz="1600" dirty="0"/>
              <a:t> </a:t>
            </a:r>
            <a:r>
              <a:rPr lang="lt-LT" sz="1600" dirty="0" err="1"/>
              <a:t>the</a:t>
            </a:r>
            <a:r>
              <a:rPr lang="lt-LT" sz="1600" dirty="0"/>
              <a:t> </a:t>
            </a:r>
            <a:r>
              <a:rPr lang="lt-LT" sz="1600" dirty="0" err="1"/>
              <a:t>array's</a:t>
            </a:r>
            <a:r>
              <a:rPr lang="lt-LT" sz="1600" dirty="0"/>
              <a:t> </a:t>
            </a:r>
            <a:r>
              <a:rPr lang="lt-LT" sz="1600" dirty="0" err="1"/>
              <a:t>property</a:t>
            </a:r>
            <a:r>
              <a:rPr lang="lt-LT" sz="1600" dirty="0"/>
              <a:t> </a:t>
            </a:r>
            <a:r>
              <a:rPr lang="lt-LT" sz="1600" b="1" dirty="0" err="1"/>
              <a:t>Length</a:t>
            </a:r>
            <a:r>
              <a:rPr lang="lt-LT" sz="1600" dirty="0"/>
              <a:t>. At </a:t>
            </a:r>
            <a:r>
              <a:rPr lang="lt-LT" sz="1600" dirty="0" err="1"/>
              <a:t>this</a:t>
            </a:r>
            <a:r>
              <a:rPr lang="lt-LT" sz="1600" dirty="0"/>
              <a:t> </a:t>
            </a:r>
            <a:r>
              <a:rPr lang="lt-LT" sz="1600" dirty="0" err="1"/>
              <a:t>point</a:t>
            </a:r>
            <a:endParaRPr sz="1600" dirty="0"/>
          </a:p>
          <a:p>
            <a:pPr marL="0" lvl="0" indent="0" algn="l" rtl="0">
              <a:lnSpc>
                <a:spcPct val="150000"/>
              </a:lnSpc>
              <a:spcBef>
                <a:spcPts val="0"/>
              </a:spcBef>
              <a:spcAft>
                <a:spcPts val="0"/>
              </a:spcAft>
              <a:buNone/>
            </a:pPr>
            <a:r>
              <a:rPr lang="lt-LT" sz="1600" dirty="0"/>
              <a:t>it </a:t>
            </a:r>
            <a:r>
              <a:rPr lang="lt-LT" sz="1600" dirty="0" err="1"/>
              <a:t>is</a:t>
            </a:r>
            <a:r>
              <a:rPr lang="lt-LT" sz="1600" dirty="0"/>
              <a:t> </a:t>
            </a:r>
            <a:r>
              <a:rPr lang="lt-LT" sz="1600" dirty="0" err="1"/>
              <a:t>worth</a:t>
            </a:r>
            <a:r>
              <a:rPr lang="lt-LT" sz="1600" dirty="0"/>
              <a:t> </a:t>
            </a:r>
            <a:r>
              <a:rPr lang="lt-LT" sz="1600" dirty="0" err="1"/>
              <a:t>mentioning</a:t>
            </a:r>
            <a:r>
              <a:rPr lang="lt-LT" sz="1600" dirty="0"/>
              <a:t> </a:t>
            </a:r>
            <a:r>
              <a:rPr lang="lt-LT" sz="1600" dirty="0" err="1"/>
              <a:t>that</a:t>
            </a:r>
            <a:r>
              <a:rPr lang="lt-LT" sz="1600" dirty="0"/>
              <a:t> </a:t>
            </a:r>
            <a:r>
              <a:rPr lang="lt-LT" sz="1600" b="1" dirty="0" err="1"/>
              <a:t>Length</a:t>
            </a:r>
            <a:r>
              <a:rPr lang="lt-LT" sz="1600" b="1" dirty="0"/>
              <a:t> </a:t>
            </a:r>
            <a:r>
              <a:rPr lang="lt-LT" sz="1600" dirty="0" err="1"/>
              <a:t>is</a:t>
            </a:r>
            <a:r>
              <a:rPr lang="lt-LT" sz="1600" dirty="0"/>
              <a:t> </a:t>
            </a:r>
            <a:r>
              <a:rPr lang="lt-LT" sz="1600" dirty="0" err="1"/>
              <a:t>like</a:t>
            </a:r>
            <a:r>
              <a:rPr lang="lt-LT" sz="1600" dirty="0"/>
              <a:t> a </a:t>
            </a:r>
            <a:r>
              <a:rPr lang="lt-LT" sz="1600" dirty="0" err="1"/>
              <a:t>length</a:t>
            </a:r>
            <a:r>
              <a:rPr lang="lt-LT" sz="1600" dirty="0"/>
              <a:t> </a:t>
            </a:r>
            <a:r>
              <a:rPr lang="lt-LT" sz="1600" dirty="0" err="1"/>
              <a:t>variable</a:t>
            </a:r>
            <a:r>
              <a:rPr lang="lt-LT" sz="1600" dirty="0"/>
              <a:t> </a:t>
            </a:r>
            <a:r>
              <a:rPr lang="lt-LT" sz="1600" dirty="0" err="1"/>
              <a:t>in</a:t>
            </a:r>
            <a:r>
              <a:rPr lang="lt-LT" sz="1600" dirty="0"/>
              <a:t> </a:t>
            </a:r>
            <a:r>
              <a:rPr lang="lt-LT" sz="1600" dirty="0" err="1"/>
              <a:t>mathematics</a:t>
            </a:r>
            <a:r>
              <a:rPr lang="lt-LT" sz="1600" dirty="0"/>
              <a:t>, it </a:t>
            </a:r>
            <a:r>
              <a:rPr lang="lt-LT" sz="1600" dirty="0" err="1"/>
              <a:t>describes</a:t>
            </a:r>
            <a:r>
              <a:rPr lang="lt-LT" sz="1600" dirty="0"/>
              <a:t> </a:t>
            </a:r>
            <a:r>
              <a:rPr lang="lt-LT" sz="1600" dirty="0" err="1"/>
              <a:t>the</a:t>
            </a:r>
            <a:r>
              <a:rPr lang="lt-LT" sz="1600" dirty="0"/>
              <a:t> </a:t>
            </a:r>
            <a:r>
              <a:rPr lang="lt-LT" sz="1600" dirty="0" err="1"/>
              <a:t>length</a:t>
            </a:r>
            <a:r>
              <a:rPr lang="lt-LT" sz="1600" dirty="0"/>
              <a:t> </a:t>
            </a:r>
            <a:r>
              <a:rPr lang="lt-LT" sz="1600" dirty="0" err="1"/>
              <a:t>of</a:t>
            </a:r>
            <a:r>
              <a:rPr lang="lt-LT" sz="1600" dirty="0"/>
              <a:t> </a:t>
            </a:r>
            <a:r>
              <a:rPr lang="lt-LT" sz="1600" dirty="0" err="1"/>
              <a:t>the</a:t>
            </a:r>
            <a:r>
              <a:rPr lang="lt-LT" sz="1600" dirty="0"/>
              <a:t> </a:t>
            </a:r>
            <a:r>
              <a:rPr lang="lt-LT" sz="1600" dirty="0" err="1"/>
              <a:t>array</a:t>
            </a:r>
            <a:r>
              <a:rPr lang="lt-LT" sz="1600" dirty="0"/>
              <a:t> </a:t>
            </a:r>
            <a:r>
              <a:rPr lang="lt-LT" sz="1600" dirty="0" err="1"/>
              <a:t>and</a:t>
            </a:r>
            <a:r>
              <a:rPr lang="lt-LT" sz="1600" dirty="0"/>
              <a:t> </a:t>
            </a:r>
            <a:r>
              <a:rPr lang="lt-LT" sz="1600" dirty="0" err="1"/>
              <a:t>since</a:t>
            </a:r>
            <a:r>
              <a:rPr lang="lt-LT" sz="1600" dirty="0"/>
              <a:t> </a:t>
            </a:r>
            <a:r>
              <a:rPr lang="lt-LT" sz="1600" dirty="0" err="1"/>
              <a:t>the</a:t>
            </a:r>
            <a:r>
              <a:rPr lang="lt-LT" sz="1600" dirty="0"/>
              <a:t> </a:t>
            </a:r>
            <a:r>
              <a:rPr lang="lt-LT" sz="1600" dirty="0" err="1"/>
              <a:t>array</a:t>
            </a:r>
            <a:r>
              <a:rPr lang="lt-LT" sz="1600" dirty="0"/>
              <a:t> </a:t>
            </a:r>
            <a:r>
              <a:rPr lang="lt-LT" sz="1600" dirty="0" err="1"/>
              <a:t>is</a:t>
            </a:r>
            <a:r>
              <a:rPr lang="lt-LT" sz="1600" dirty="0"/>
              <a:t> </a:t>
            </a:r>
            <a:r>
              <a:rPr lang="lt-LT" sz="1600" dirty="0" err="1"/>
              <a:t>indexed</a:t>
            </a:r>
            <a:r>
              <a:rPr lang="lt-LT" sz="1600" dirty="0"/>
              <a:t> </a:t>
            </a:r>
            <a:r>
              <a:rPr lang="lt-LT" sz="1600" dirty="0" err="1"/>
              <a:t>from</a:t>
            </a:r>
            <a:r>
              <a:rPr lang="lt-LT" sz="1600" dirty="0"/>
              <a:t> 0, </a:t>
            </a:r>
            <a:r>
              <a:rPr lang="lt-LT" sz="1600" dirty="0" err="1"/>
              <a:t>if</a:t>
            </a:r>
            <a:r>
              <a:rPr lang="lt-LT" sz="1600" dirty="0"/>
              <a:t> </a:t>
            </a:r>
            <a:r>
              <a:rPr lang="lt-LT" sz="1600" dirty="0" err="1"/>
              <a:t>we</a:t>
            </a:r>
            <a:r>
              <a:rPr lang="lt-LT" sz="1600" dirty="0"/>
              <a:t> </a:t>
            </a:r>
            <a:r>
              <a:rPr lang="lt-LT" sz="1600" dirty="0" err="1"/>
              <a:t>iterate</a:t>
            </a:r>
            <a:r>
              <a:rPr lang="lt-LT" sz="1600" dirty="0"/>
              <a:t> </a:t>
            </a:r>
            <a:r>
              <a:rPr lang="lt-LT" sz="1600" dirty="0" err="1"/>
              <a:t>the</a:t>
            </a:r>
            <a:r>
              <a:rPr lang="lt-LT" sz="1600" dirty="0"/>
              <a:t> </a:t>
            </a:r>
            <a:r>
              <a:rPr lang="lt-LT" sz="1600" dirty="0" err="1"/>
              <a:t>loop</a:t>
            </a:r>
            <a:r>
              <a:rPr lang="lt-LT" sz="1600" dirty="0"/>
              <a:t> </a:t>
            </a:r>
            <a:r>
              <a:rPr lang="lt-LT" sz="1600" dirty="0" err="1"/>
              <a:t>until</a:t>
            </a:r>
            <a:r>
              <a:rPr lang="lt-LT" sz="1600" dirty="0"/>
              <a:t> </a:t>
            </a:r>
            <a:r>
              <a:rPr lang="lt-LT" sz="1600" b="1" dirty="0"/>
              <a:t>i </a:t>
            </a:r>
            <a:r>
              <a:rPr lang="lt-LT" sz="1600" dirty="0" err="1"/>
              <a:t>is</a:t>
            </a:r>
            <a:r>
              <a:rPr lang="lt-LT" sz="1600" dirty="0"/>
              <a:t> </a:t>
            </a:r>
            <a:r>
              <a:rPr lang="lt-LT" sz="1600" dirty="0" err="1"/>
              <a:t>less</a:t>
            </a:r>
            <a:r>
              <a:rPr lang="lt-LT" sz="1600" dirty="0"/>
              <a:t> </a:t>
            </a:r>
            <a:r>
              <a:rPr lang="lt-LT" sz="1600" dirty="0" err="1"/>
              <a:t>than</a:t>
            </a:r>
            <a:r>
              <a:rPr lang="lt-LT" sz="1600" dirty="0"/>
              <a:t> </a:t>
            </a:r>
            <a:r>
              <a:rPr lang="lt-LT" sz="1600" dirty="0" err="1"/>
              <a:t>or</a:t>
            </a:r>
            <a:r>
              <a:rPr lang="lt-LT" sz="1600" dirty="0"/>
              <a:t> </a:t>
            </a:r>
            <a:r>
              <a:rPr lang="lt-LT" sz="1600" dirty="0" err="1"/>
              <a:t>equal</a:t>
            </a:r>
            <a:r>
              <a:rPr lang="lt-LT" sz="1600" dirty="0"/>
              <a:t> to </a:t>
            </a:r>
            <a:r>
              <a:rPr lang="lt-LT" sz="1600" b="1" dirty="0" err="1"/>
              <a:t>Length</a:t>
            </a:r>
            <a:r>
              <a:rPr lang="lt-LT" sz="1600" b="1" dirty="0"/>
              <a:t> </a:t>
            </a:r>
            <a:r>
              <a:rPr lang="lt-LT" sz="1600" dirty="0" err="1"/>
              <a:t>we</a:t>
            </a:r>
            <a:r>
              <a:rPr lang="lt-LT" sz="1600" dirty="0"/>
              <a:t> </a:t>
            </a:r>
            <a:r>
              <a:rPr lang="lt-LT" sz="1600" dirty="0" err="1"/>
              <a:t>will</a:t>
            </a:r>
            <a:r>
              <a:rPr lang="lt-LT" sz="1600" dirty="0"/>
              <a:t> </a:t>
            </a:r>
            <a:r>
              <a:rPr lang="lt-LT" sz="1600" dirty="0" err="1"/>
              <a:t>encounter</a:t>
            </a:r>
            <a:r>
              <a:rPr lang="lt-LT" sz="1600" dirty="0"/>
              <a:t> </a:t>
            </a:r>
            <a:r>
              <a:rPr lang="lt-LT" sz="1600" b="1" dirty="0" err="1"/>
              <a:t>NullPointerException</a:t>
            </a:r>
            <a:endParaRPr sz="1600" b="1" dirty="0"/>
          </a:p>
        </p:txBody>
      </p:sp>
      <p:pic>
        <p:nvPicPr>
          <p:cNvPr id="254" name="Google Shape;254;g2550a236543_0_50"/>
          <p:cNvPicPr preferRelativeResize="0"/>
          <p:nvPr/>
        </p:nvPicPr>
        <p:blipFill>
          <a:blip r:embed="rId3">
            <a:alphaModFix/>
          </a:blip>
          <a:stretch>
            <a:fillRect/>
          </a:stretch>
        </p:blipFill>
        <p:spPr>
          <a:xfrm>
            <a:off x="5055606" y="3564006"/>
            <a:ext cx="6734175" cy="1000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2550a236543_0_5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Iteration through an array</a:t>
            </a:r>
            <a:endParaRPr/>
          </a:p>
        </p:txBody>
      </p:sp>
      <p:sp>
        <p:nvSpPr>
          <p:cNvPr id="260" name="Google Shape;260;g2550a236543_0_58"/>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Arrays</a:t>
            </a:r>
            <a:endParaRPr/>
          </a:p>
        </p:txBody>
      </p:sp>
      <p:sp>
        <p:nvSpPr>
          <p:cNvPr id="261" name="Google Shape;261;g2550a236543_0_58"/>
          <p:cNvSpPr txBox="1">
            <a:spLocks noGrp="1"/>
          </p:cNvSpPr>
          <p:nvPr>
            <p:ph type="body" idx="2"/>
          </p:nvPr>
        </p:nvSpPr>
        <p:spPr>
          <a:xfrm>
            <a:off x="480400" y="2671875"/>
            <a:ext cx="10859100" cy="40092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Let's see how values can be assigned to an array by iterating through it.</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It is also possible to assign values during iteration to an array whose values were assigned during initialization.</a:t>
            </a:r>
            <a:endParaRPr sz="1600"/>
          </a:p>
        </p:txBody>
      </p:sp>
      <p:pic>
        <p:nvPicPr>
          <p:cNvPr id="262" name="Google Shape;262;g2550a236543_0_58"/>
          <p:cNvPicPr preferRelativeResize="0"/>
          <p:nvPr/>
        </p:nvPicPr>
        <p:blipFill>
          <a:blip r:embed="rId3">
            <a:alphaModFix/>
          </a:blip>
          <a:stretch>
            <a:fillRect/>
          </a:stretch>
        </p:blipFill>
        <p:spPr>
          <a:xfrm>
            <a:off x="597375" y="3199550"/>
            <a:ext cx="4733925" cy="22479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A4ACF2A8DF004CA94A2D6A4303FCEA" ma:contentTypeVersion="3" ma:contentTypeDescription="Create a new document." ma:contentTypeScope="" ma:versionID="dce8d8eaf1142774ac5085623c4f4acc">
  <xsd:schema xmlns:xsd="http://www.w3.org/2001/XMLSchema" xmlns:xs="http://www.w3.org/2001/XMLSchema" xmlns:p="http://schemas.microsoft.com/office/2006/metadata/properties" xmlns:ns2="a3b97f0a-8a49-47eb-801c-707cd9a5bca1" targetNamespace="http://schemas.microsoft.com/office/2006/metadata/properties" ma:root="true" ma:fieldsID="508d6a8722d5444c3f31e6dbb793e0dd"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4A8D38-000C-4BDF-9F25-D2F130574A8F}">
  <ds:schemaRefs>
    <ds:schemaRef ds:uri="http://schemas.microsoft.com/sharepoint/v3/contenttype/forms"/>
  </ds:schemaRefs>
</ds:datastoreItem>
</file>

<file path=customXml/itemProps2.xml><?xml version="1.0" encoding="utf-8"?>
<ds:datastoreItem xmlns:ds="http://schemas.openxmlformats.org/officeDocument/2006/customXml" ds:itemID="{D2120737-AA98-4603-941F-6DCABE68D9AE}">
  <ds:schemaRefs>
    <ds:schemaRef ds:uri="http://purl.org/dc/dcmitype/"/>
    <ds:schemaRef ds:uri="a3b97f0a-8a49-47eb-801c-707cd9a5bca1"/>
    <ds:schemaRef ds:uri="http://schemas.microsoft.com/office/2006/documentManagement/types"/>
    <ds:schemaRef ds:uri="http://schemas.microsoft.com/office/infopath/2007/PartnerControls"/>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56E90A5-2566-4E7E-8F19-369E1E1D4B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b97f0a-8a49-47eb-801c-707cd9a5b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104</TotalTime>
  <Words>999</Words>
  <Application>Microsoft Office PowerPoint</Application>
  <PresentationFormat>Widescreen</PresentationFormat>
  <Paragraphs>101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Courier New</vt:lpstr>
      <vt:lpstr>Office Theme</vt:lpstr>
      <vt:lpstr>Arrays</vt:lpstr>
      <vt:lpstr>Today you will learn</vt:lpstr>
      <vt:lpstr>What are arrays?</vt:lpstr>
      <vt:lpstr>What are arrays?</vt:lpstr>
      <vt:lpstr>What are arrays?</vt:lpstr>
      <vt:lpstr>What are arrays?</vt:lpstr>
      <vt:lpstr>Important aspects</vt:lpstr>
      <vt:lpstr>Iteration through an array</vt:lpstr>
      <vt:lpstr>Iteration through an array</vt:lpstr>
      <vt:lpstr>PowerPoint Presentation</vt:lpstr>
      <vt:lpstr>String -&gt; char[]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cp:keywords>, docId:0B96731CC637E115AD7028AA43162E51</cp:keywords>
  <cp:lastModifiedBy>Rokas Slaboševičius</cp:lastModifiedBy>
  <cp:revision>3</cp:revision>
  <dcterms:modified xsi:type="dcterms:W3CDTF">2023-11-22T17:38:53Z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