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17"/>
  </p:notesMasterIdLst>
  <p:sldIdLst>
    <p:sldId id="257" r:id="rId6"/>
    <p:sldId id="280" r:id="rId7"/>
    <p:sldId id="364" r:id="rId8"/>
    <p:sldId id="366" r:id="rId9"/>
    <p:sldId id="365" r:id="rId10"/>
    <p:sldId id="370" r:id="rId11"/>
    <p:sldId id="334" r:id="rId12"/>
    <p:sldId id="367" r:id="rId13"/>
    <p:sldId id="369" r:id="rId14"/>
    <p:sldId id="368" r:id="rId15"/>
    <p:sldId id="277"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BF17B-5141-436A-A86B-21205B866D73}" v="8" dt="2023-07-03T10:20:33.52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688"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8735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40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530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p14="http://schemas.microsoft.com/office/powerpoint/2010/main">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dotnet/api/system.collections.generic.dictionary-2?view=net-7.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en-US" dirty="0"/>
              <a:t>Dictionary</a:t>
            </a:r>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a16="http://schemas.microsoft.com/office/drawing/2014/main" xmlns:p14="http://schemas.microsoft.com/office/powerpoint/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Dictionary</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169085"/>
            <a:ext cx="10719364" cy="5228266"/>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a:lnSpc>
                <a:spcPct val="150000"/>
              </a:lnSpc>
              <a:spcBef>
                <a:spcPts val="0"/>
              </a:spcBef>
              <a:buSzPts val="1100"/>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Create a method that returns whether a coin flip resulted in heads or tails. Enhance your program so that it asks the user to enter their first and last name when starting. The user should see the following menu options: 1. Flip a coin 2. Print current results 3. Log out.</a:t>
            </a: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When option 1 is chosen, the program flips a coin and updates the count of how many times the user has flipped heads. When option 2 is selected, the program should display the percentage of times the user has flipped heads or tails.</a:t>
            </a: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Upon selecting option 3, the program asks to enter a first and last name. If a new name is entered, a new record should be created in a dictionary to track the results for the new person.</a:t>
            </a: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If "Admin </a:t>
            </a:r>
            <a:r>
              <a:rPr lang="en-US" sz="1400" dirty="0" err="1">
                <a:solidFill>
                  <a:schemeClr val="tx1"/>
                </a:solidFill>
                <a:latin typeface="Courier New"/>
              </a:rPr>
              <a:t>Admin</a:t>
            </a:r>
            <a:r>
              <a:rPr lang="en-US" sz="1400" dirty="0">
                <a:solidFill>
                  <a:schemeClr val="tx1"/>
                </a:solidFill>
                <a:latin typeface="Courier New"/>
              </a:rPr>
              <a:t>" is entered during the login process, the program should only display two menu options for the user: 1. Print current results 2. Log out.</a:t>
            </a: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When option 1 is selected, it should print the percentage statistics of all users' coin flips.</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1262942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dirty="0">
                <a:ln>
                  <a:noFill/>
                </a:ln>
                <a:solidFill>
                  <a:srgbClr val="000000"/>
                </a:solidFill>
                <a:effectLst/>
                <a:uLnTx/>
                <a:uFillTx/>
                <a:latin typeface="Arial"/>
                <a:ea typeface="Arial"/>
              </a:rPr>
              <a:t>Dictionary</a:t>
            </a: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Useful information</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https://learn.microsoft.com/en-us/dotnet/api/system.collections.generic.dictionary-2?view=net-7.0</a:t>
            </a:r>
            <a:endParaRPr lang="en-US"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p14="http://schemas.microsoft.com/office/powerpoint/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Dictionary</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What is Dictionary?</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sp>
        <p:nvSpPr>
          <p:cNvPr id="12" name="Text Placeholder 3">
            <a:extLst>
              <a:ext uri="{FF2B5EF4-FFF2-40B4-BE49-F238E27FC236}">
                <a16:creationId xmlns:a16="http://schemas.microsoft.com/office/drawing/2014/main" id="{BE8EDAA8-A0F8-100A-18F9-327AA25726DD}"/>
              </a:ext>
            </a:extLst>
          </p:cNvPr>
          <p:cNvSpPr txBox="1">
            <a:spLocks/>
          </p:cNvSpPr>
          <p:nvPr/>
        </p:nvSpPr>
        <p:spPr>
          <a:xfrm>
            <a:off x="1398588" y="4121043"/>
            <a:ext cx="4235730" cy="901701"/>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When to use Dictionary?</a:t>
            </a:r>
          </a:p>
        </p:txBody>
      </p:sp>
      <p:grpSp>
        <p:nvGrpSpPr>
          <p:cNvPr id="13" name="Oval 12">
            <a:extLst>
              <a:ext uri="{FF2B5EF4-FFF2-40B4-BE49-F238E27FC236}">
                <a16:creationId xmlns:a16="http://schemas.microsoft.com/office/drawing/2014/main" id="{C3D6DA89-C45C-1553-04DA-741E2387017C}"/>
              </a:ext>
            </a:extLst>
          </p:cNvPr>
          <p:cNvGrpSpPr/>
          <p:nvPr/>
        </p:nvGrpSpPr>
        <p:grpSpPr>
          <a:xfrm>
            <a:off x="480390" y="4121043"/>
            <a:ext cx="731478" cy="731478"/>
            <a:chOff x="0" y="0"/>
            <a:chExt cx="731476" cy="731476"/>
          </a:xfrm>
        </p:grpSpPr>
        <p:sp>
          <p:nvSpPr>
            <p:cNvPr id="14" name="Circle">
              <a:extLst>
                <a:ext uri="{FF2B5EF4-FFF2-40B4-BE49-F238E27FC236}">
                  <a16:creationId xmlns:a16="http://schemas.microsoft.com/office/drawing/2014/main" id="{F4D5769B-EB63-9699-FAEB-E83BE3011B81}"/>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5" name="01">
              <a:extLst>
                <a:ext uri="{FF2B5EF4-FFF2-40B4-BE49-F238E27FC236}">
                  <a16:creationId xmlns:a16="http://schemas.microsoft.com/office/drawing/2014/main" id="{4F996724-3A3A-056A-ED1C-8E086F83337E}"/>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lang="lt-LT" dirty="0"/>
                <a:t>02</a:t>
              </a:r>
              <a:endParaRPr dirty="0"/>
            </a:p>
          </p:txBody>
        </p:sp>
      </p:grpSp>
      <p:sp>
        <p:nvSpPr>
          <p:cNvPr id="16" name="Text Placeholder 3">
            <a:extLst>
              <a:ext uri="{FF2B5EF4-FFF2-40B4-BE49-F238E27FC236}">
                <a16:creationId xmlns:a16="http://schemas.microsoft.com/office/drawing/2014/main" id="{1342CF17-6787-6130-513D-3D949348CC42}"/>
              </a:ext>
            </a:extLst>
          </p:cNvPr>
          <p:cNvSpPr txBox="1">
            <a:spLocks/>
          </p:cNvSpPr>
          <p:nvPr/>
        </p:nvSpPr>
        <p:spPr>
          <a:xfrm>
            <a:off x="1398588" y="5048677"/>
            <a:ext cx="4235730" cy="901701"/>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Dictionary attributes</a:t>
            </a:r>
          </a:p>
        </p:txBody>
      </p:sp>
      <p:grpSp>
        <p:nvGrpSpPr>
          <p:cNvPr id="17" name="Oval 12">
            <a:extLst>
              <a:ext uri="{FF2B5EF4-FFF2-40B4-BE49-F238E27FC236}">
                <a16:creationId xmlns:a16="http://schemas.microsoft.com/office/drawing/2014/main" id="{54E06E64-3081-57D0-DE1B-A9BAD237C0BE}"/>
              </a:ext>
            </a:extLst>
          </p:cNvPr>
          <p:cNvGrpSpPr/>
          <p:nvPr/>
        </p:nvGrpSpPr>
        <p:grpSpPr>
          <a:xfrm>
            <a:off x="480390" y="5048677"/>
            <a:ext cx="731478" cy="731478"/>
            <a:chOff x="0" y="0"/>
            <a:chExt cx="731476" cy="731476"/>
          </a:xfrm>
        </p:grpSpPr>
        <p:sp>
          <p:nvSpPr>
            <p:cNvPr id="18" name="Circle">
              <a:extLst>
                <a:ext uri="{FF2B5EF4-FFF2-40B4-BE49-F238E27FC236}">
                  <a16:creationId xmlns:a16="http://schemas.microsoft.com/office/drawing/2014/main" id="{E8B05861-CF6E-7A0E-FB33-FD258A37DEAD}"/>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9" name="01">
              <a:extLst>
                <a:ext uri="{FF2B5EF4-FFF2-40B4-BE49-F238E27FC236}">
                  <a16:creationId xmlns:a16="http://schemas.microsoft.com/office/drawing/2014/main" id="{9BDC76DE-8BDA-40C1-8AC7-8FC348A0FCC4}"/>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lang="lt-LT" dirty="0"/>
                <a:t>03</a:t>
              </a:r>
              <a:endParaRPr dirty="0"/>
            </a:p>
          </p:txBody>
        </p:sp>
      </p:grpSp>
      <p:sp>
        <p:nvSpPr>
          <p:cNvPr id="2" name="Text Placeholder 3">
            <a:extLst>
              <a:ext uri="{FF2B5EF4-FFF2-40B4-BE49-F238E27FC236}">
                <a16:creationId xmlns:a16="http://schemas.microsoft.com/office/drawing/2014/main" id="{FC88B1BC-2FD0-77F3-189A-867D1317C0B7}"/>
              </a:ext>
            </a:extLst>
          </p:cNvPr>
          <p:cNvSpPr txBox="1">
            <a:spLocks/>
          </p:cNvSpPr>
          <p:nvPr/>
        </p:nvSpPr>
        <p:spPr>
          <a:xfrm>
            <a:off x="6770004" y="3193409"/>
            <a:ext cx="4235730" cy="901701"/>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Dictionary </a:t>
            </a:r>
            <a:r>
              <a:rPr lang="en-US" dirty="0" err="1"/>
              <a:t>methods</a:t>
            </a:r>
            <a:endParaRPr lang="lt-LT" dirty="0"/>
          </a:p>
        </p:txBody>
      </p:sp>
      <p:grpSp>
        <p:nvGrpSpPr>
          <p:cNvPr id="3" name="Oval 12">
            <a:extLst>
              <a:ext uri="{FF2B5EF4-FFF2-40B4-BE49-F238E27FC236}">
                <a16:creationId xmlns:a16="http://schemas.microsoft.com/office/drawing/2014/main" id="{DDA223A1-A2E1-D20B-923A-69BCEDB61A50}"/>
              </a:ext>
            </a:extLst>
          </p:cNvPr>
          <p:cNvGrpSpPr/>
          <p:nvPr/>
        </p:nvGrpSpPr>
        <p:grpSpPr>
          <a:xfrm>
            <a:off x="5851806" y="3193409"/>
            <a:ext cx="731478" cy="731478"/>
            <a:chOff x="0" y="0"/>
            <a:chExt cx="731476" cy="731476"/>
          </a:xfrm>
        </p:grpSpPr>
        <p:sp>
          <p:nvSpPr>
            <p:cNvPr id="4" name="Circle">
              <a:extLst>
                <a:ext uri="{FF2B5EF4-FFF2-40B4-BE49-F238E27FC236}">
                  <a16:creationId xmlns:a16="http://schemas.microsoft.com/office/drawing/2014/main" id="{1AF31356-E8ED-426C-277B-346B3B4A30F7}"/>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5" name="01">
              <a:extLst>
                <a:ext uri="{FF2B5EF4-FFF2-40B4-BE49-F238E27FC236}">
                  <a16:creationId xmlns:a16="http://schemas.microsoft.com/office/drawing/2014/main" id="{A542A9DE-5127-599C-3B5D-D49B2787E54C}"/>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lang="lt-LT" dirty="0"/>
                <a:t>03</a:t>
              </a:r>
              <a:endParaRPr dirty="0"/>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a16="http://schemas.microsoft.com/office/drawing/2014/main" xmlns:p14="http://schemas.microsoft.com/office/powerpoint/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What </a:t>
            </a:r>
            <a:r>
              <a:rPr lang="en-US" sz="3200" dirty="0" err="1"/>
              <a:t>is </a:t>
            </a:r>
            <a:r>
              <a:rPr lang="en-US" sz="3200" dirty="0"/>
              <a:t>Dictionary?</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Dictionary</a:t>
            </a:r>
          </a:p>
        </p:txBody>
      </p:sp>
      <p:sp>
        <p:nvSpPr>
          <p:cNvPr id="125" name="Google Shape;125;p3"/>
          <p:cNvSpPr txBox="1">
            <a:spLocks noGrp="1"/>
          </p:cNvSpPr>
          <p:nvPr>
            <p:ph type="body" idx="2"/>
          </p:nvPr>
        </p:nvSpPr>
        <p:spPr>
          <a:xfrm>
            <a:off x="480400" y="2671875"/>
            <a:ext cx="5615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 dictionary is a data structure in the C# programming language that allows </a:t>
            </a:r>
            <a:r>
              <a:rPr lang="en-US" sz="1600" b="1" kern="1200" spc="-1" dirty="0">
                <a:solidFill>
                  <a:prstClr val="black"/>
                </a:solidFill>
                <a:ea typeface="+mn-lt"/>
              </a:rPr>
              <a:t>key-value </a:t>
            </a:r>
            <a:r>
              <a:rPr lang="lt-LT" sz="1600" kern="1200" spc="-1" dirty="0">
                <a:solidFill>
                  <a:prstClr val="black"/>
                </a:solidFill>
                <a:ea typeface="+mn-lt"/>
              </a:rPr>
              <a:t>pairs to be stored.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means that each entry in the dictionary consists of a unique key and its associated value.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 key can be any type of value, usually in the form of text or a number, and a value can be any type of object.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dictionary is dynamic and makes it easy to add, remove or modify entries.</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dictionary uses unique keys (</a:t>
            </a:r>
            <a:r>
              <a:rPr lang="lt-LT" sz="1600" b="1" kern="1200" spc="-1" dirty="0">
                <a:solidFill>
                  <a:prstClr val="black"/>
                </a:solidFill>
                <a:ea typeface="+mn-lt"/>
              </a:rPr>
              <a:t>key</a:t>
            </a:r>
            <a:r>
              <a:rPr lang="lt-LT" sz="1600" kern="1200" spc="-1" dirty="0">
                <a:solidFill>
                  <a:prstClr val="black"/>
                </a:solidFill>
                <a:ea typeface="+mn-lt"/>
              </a:rPr>
              <a:t>), which must have a </a:t>
            </a:r>
            <a:r>
              <a:rPr lang="lt-LT" sz="1600" b="1" kern="1200" spc="-1" dirty="0">
                <a:solidFill>
                  <a:prstClr val="black"/>
                </a:solidFill>
                <a:ea typeface="+mn-lt"/>
              </a:rPr>
              <a:t>value </a:t>
            </a:r>
            <a:r>
              <a:rPr lang="lt-LT" sz="1600" kern="1200" spc="-1" dirty="0">
                <a:solidFill>
                  <a:prstClr val="black"/>
                </a:solidFill>
                <a:ea typeface="+mn-lt"/>
              </a:rPr>
              <a:t>equivalent.</a:t>
            </a:r>
            <a:endParaRPr lang="lt-LT" sz="1400" dirty="0">
              <a:solidFill>
                <a:schemeClr val="tx1"/>
              </a:solidFill>
            </a:endParaRPr>
          </a:p>
        </p:txBody>
      </p:sp>
      <p:pic>
        <p:nvPicPr>
          <p:cNvPr id="3" name="Graphic 2" descr="Open book with table lamp, books, pen and pencil">
            <a:extLst>
              <a:ext uri="{FF2B5EF4-FFF2-40B4-BE49-F238E27FC236}">
                <a16:creationId xmlns:a16="http://schemas.microsoft.com/office/drawing/2014/main" id="{68C77A2A-57FD-20DC-1848-F6A85DDF08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3400" y="757101"/>
            <a:ext cx="6858000" cy="6858000"/>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dirty="0" err="1"/>
              <a:t>When to use </a:t>
            </a:r>
            <a:r>
              <a:rPr lang="en-US" dirty="0"/>
              <a:t>Dictionary? </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Dictionary</a:t>
            </a:r>
          </a:p>
        </p:txBody>
      </p:sp>
      <p:sp>
        <p:nvSpPr>
          <p:cNvPr id="125" name="Google Shape;125;p3"/>
          <p:cNvSpPr txBox="1">
            <a:spLocks noGrp="1"/>
          </p:cNvSpPr>
          <p:nvPr>
            <p:ph type="body" idx="2"/>
          </p:nvPr>
        </p:nvSpPr>
        <p:spPr>
          <a:xfrm>
            <a:off x="6045200" y="2671875"/>
            <a:ext cx="52943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dictionary is useful when we want to perform an efficient key search.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allows you to quickly retrieve the value using the key as an index.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addition, the dictionary keys and values can be used to perform various operations such as searching, sorting, filtering or displaying all entries.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 dictionary is very useful when we have large amounts of data that we want to organise and manage efficiently.</a:t>
            </a:r>
            <a:endParaRPr lang="lt-LT" sz="1400" dirty="0">
              <a:solidFill>
                <a:schemeClr val="tx1"/>
              </a:solidFill>
            </a:endParaRPr>
          </a:p>
        </p:txBody>
      </p:sp>
      <p:pic>
        <p:nvPicPr>
          <p:cNvPr id="3" name="Picture 2">
            <a:extLst>
              <a:ext uri="{FF2B5EF4-FFF2-40B4-BE49-F238E27FC236}">
                <a16:creationId xmlns:a16="http://schemas.microsoft.com/office/drawing/2014/main" id="{AA72240D-1F97-730E-BC66-7AC6F1AD5B76}"/>
              </a:ext>
            </a:extLst>
          </p:cNvPr>
          <p:cNvPicPr>
            <a:picLocks noChangeAspect="1"/>
          </p:cNvPicPr>
          <p:nvPr/>
        </p:nvPicPr>
        <p:blipFill>
          <a:blip r:embed="rId3"/>
          <a:stretch>
            <a:fillRect/>
          </a:stretch>
        </p:blipFill>
        <p:spPr>
          <a:xfrm>
            <a:off x="531391" y="2671875"/>
            <a:ext cx="5082010" cy="1176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0EA9648A-1E00-4DFA-E471-CDED7DCA2D76}"/>
              </a:ext>
            </a:extLst>
          </p:cNvPr>
          <p:cNvPicPr>
            <a:picLocks noChangeAspect="1"/>
          </p:cNvPicPr>
          <p:nvPr/>
        </p:nvPicPr>
        <p:blipFill>
          <a:blip r:embed="rId4"/>
          <a:stretch>
            <a:fillRect/>
          </a:stretch>
        </p:blipFill>
        <p:spPr>
          <a:xfrm>
            <a:off x="420142" y="4546755"/>
            <a:ext cx="5313909" cy="834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9134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Dictionary </a:t>
            </a:r>
            <a:r>
              <a:rPr lang="en-US" sz="3200" dirty="0" err="1"/>
              <a:t>attributes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Dictionary</a:t>
            </a:r>
          </a:p>
        </p:txBody>
      </p:sp>
      <p:sp>
        <p:nvSpPr>
          <p:cNvPr id="125" name="Google Shape;125;p3"/>
          <p:cNvSpPr txBox="1">
            <a:spLocks noGrp="1"/>
          </p:cNvSpPr>
          <p:nvPr>
            <p:ph type="body" idx="2"/>
          </p:nvPr>
        </p:nvSpPr>
        <p:spPr>
          <a:xfrm>
            <a:off x="480400" y="2671875"/>
            <a:ext cx="8974750" cy="3937472"/>
          </a:xfrm>
          <a:prstGeom prst="rect">
            <a:avLst/>
          </a:prstGeom>
          <a:noFill/>
          <a:ln>
            <a:noFill/>
          </a:ln>
        </p:spPr>
        <p:txBody>
          <a:bodyPr spcFirstLastPara="1" wrap="square" lIns="91425" tIns="45700" rIns="91425" bIns="45700" anchor="t" anchorCtr="0">
            <a:normAutofit lnSpcReduction="10000"/>
          </a:bodyPr>
          <a:lstStyle/>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Fast access times</a:t>
            </a:r>
            <a:r>
              <a:rPr lang="lt-LT" sz="1600" kern="1200" spc="-1" dirty="0">
                <a:solidFill>
                  <a:prstClr val="black"/>
                </a:solidFill>
                <a:ea typeface="+mn-lt"/>
              </a:rPr>
              <a:t>: Dictionaries allow quick access to values using a key as an index. This is particularly important when we have large amounts of data and want to search or retrieve values efficiently.</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Simple and efficient data organisation</a:t>
            </a:r>
            <a:r>
              <a:rPr lang="lt-LT" sz="1600" kern="1200" spc="-1" dirty="0">
                <a:solidFill>
                  <a:prstClr val="black"/>
                </a:solidFill>
                <a:ea typeface="+mn-lt"/>
              </a:rPr>
              <a:t>: dictionaries allow data to be stored in key-value pairs, making it easier to organise and manage information. They have a dynamic structure that makes it easy to add, remove or modify entries.</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Multi-operational</a:t>
            </a:r>
            <a:r>
              <a:rPr lang="lt-LT" sz="1600" kern="1200" spc="-1" dirty="0">
                <a:solidFill>
                  <a:prstClr val="black"/>
                </a:solidFill>
                <a:ea typeface="+mn-lt"/>
              </a:rPr>
              <a:t>: Dictionaries can be manipulated in a variety of ways, such as searching, sorting, filtering or displaying dictionaries. This gives more flexibility and functionality in applications that need to manipulate data.</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Unique key requirements</a:t>
            </a:r>
            <a:r>
              <a:rPr lang="lt-LT" sz="1600" kern="1200" spc="-1" dirty="0">
                <a:solidFill>
                  <a:prstClr val="black"/>
                </a:solidFill>
                <a:ea typeface="+mn-lt"/>
              </a:rPr>
              <a:t>: dictionaries ensure that keys are unique, meaning that no two records in a data structure can have the same key value. This helps to avoid conflicts and ensures that each entry in the dictionary is unique.</a:t>
            </a:r>
            <a:endParaRPr lang="lt-LT" sz="1400" dirty="0">
              <a:solidFill>
                <a:schemeClr val="tx1"/>
              </a:solidFill>
            </a:endParaRPr>
          </a:p>
        </p:txBody>
      </p:sp>
      <p:pic>
        <p:nvPicPr>
          <p:cNvPr id="3" name="Picture 2">
            <a:extLst>
              <a:ext uri="{FF2B5EF4-FFF2-40B4-BE49-F238E27FC236}">
                <a16:creationId xmlns:a16="http://schemas.microsoft.com/office/drawing/2014/main" id="{EB6273E8-C7BB-274A-BFC8-F226D784C086}"/>
              </a:ext>
            </a:extLst>
          </p:cNvPr>
          <p:cNvPicPr>
            <a:picLocks noChangeAspect="1"/>
          </p:cNvPicPr>
          <p:nvPr/>
        </p:nvPicPr>
        <p:blipFill>
          <a:blip r:embed="rId3"/>
          <a:stretch>
            <a:fillRect/>
          </a:stretch>
        </p:blipFill>
        <p:spPr>
          <a:xfrm>
            <a:off x="6883399" y="1034537"/>
            <a:ext cx="3230869" cy="14086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8320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dirty="0"/>
              <a:t>Dictionary </a:t>
            </a:r>
            <a:r>
              <a:rPr lang="en-US" dirty="0" err="1"/>
              <a:t>methods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Dictionary</a:t>
            </a:r>
          </a:p>
        </p:txBody>
      </p:sp>
      <p:sp>
        <p:nvSpPr>
          <p:cNvPr id="125" name="Google Shape;125;p3"/>
          <p:cNvSpPr txBox="1">
            <a:spLocks noGrp="1"/>
          </p:cNvSpPr>
          <p:nvPr>
            <p:ph type="body" idx="2"/>
          </p:nvPr>
        </p:nvSpPr>
        <p:spPr>
          <a:xfrm>
            <a:off x="6045200" y="2671875"/>
            <a:ext cx="52943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As a dictionary consists of complex key-meaning combinations, there are a number of important and inherent techniques.</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main methods you may often need to use when choosing a dictionary as your collection type are:</a:t>
            </a:r>
          </a:p>
          <a:p>
            <a:pPr marL="742950" lvl="1" indent="-285750">
              <a:spcBef>
                <a:spcPts val="1001"/>
              </a:spcBef>
              <a:buClrTx/>
              <a:buSzTx/>
              <a:buFont typeface="Arial" panose="020B0604020202020204" pitchFamily="34" charset="0"/>
              <a:buChar char="•"/>
            </a:pPr>
            <a:r>
              <a:rPr lang="lt-LT" sz="1400" b="1" dirty="0">
                <a:solidFill>
                  <a:schemeClr val="tx1"/>
                </a:solidFill>
              </a:rPr>
              <a:t>Dictionary.ContainsKey(x)</a:t>
            </a:r>
            <a:r>
              <a:rPr lang="lt-LT" sz="1400" dirty="0">
                <a:solidFill>
                  <a:schemeClr val="tx1"/>
                </a:solidFill>
              </a:rPr>
              <a:t>: Checks if the value you entered in the key exists.</a:t>
            </a:r>
          </a:p>
          <a:p>
            <a:pPr marL="742950" lvl="1" indent="-285750">
              <a:spcBef>
                <a:spcPts val="1001"/>
              </a:spcBef>
              <a:buClrTx/>
              <a:buSzTx/>
              <a:buFont typeface="Arial" panose="020B0604020202020204" pitchFamily="34" charset="0"/>
              <a:buChar char="•"/>
            </a:pPr>
            <a:r>
              <a:rPr lang="lt-LT" sz="1400" b="1" dirty="0">
                <a:solidFill>
                  <a:schemeClr val="tx1"/>
                </a:solidFill>
              </a:rPr>
              <a:t>Dictionary.Remove(x)</a:t>
            </a:r>
            <a:r>
              <a:rPr lang="lt-LT" sz="1400" dirty="0">
                <a:solidFill>
                  <a:schemeClr val="tx1"/>
                </a:solidFill>
              </a:rPr>
              <a:t>: removes an entry with key x</a:t>
            </a:r>
          </a:p>
          <a:p>
            <a:pPr marL="742950" lvl="1" indent="-285750">
              <a:spcBef>
                <a:spcPts val="1001"/>
              </a:spcBef>
              <a:buClrTx/>
              <a:buSzTx/>
              <a:buFont typeface="Arial" panose="020B0604020202020204" pitchFamily="34" charset="0"/>
              <a:buChar char="•"/>
            </a:pPr>
            <a:r>
              <a:rPr lang="lt-LT" sz="1400" b="1" dirty="0">
                <a:solidFill>
                  <a:schemeClr val="tx1"/>
                </a:solidFill>
              </a:rPr>
              <a:t>Dictionary.ContainsValue(x)</a:t>
            </a:r>
            <a:r>
              <a:rPr lang="lt-LT" sz="1400" dirty="0">
                <a:solidFill>
                  <a:schemeClr val="tx1"/>
                </a:solidFill>
              </a:rPr>
              <a:t>: checks if there is a value that contains the value x</a:t>
            </a:r>
          </a:p>
          <a:p>
            <a:pPr marL="285750" indent="-285750">
              <a:lnSpc>
                <a:spcPct val="90000"/>
              </a:lnSpc>
              <a:spcBef>
                <a:spcPts val="1001"/>
              </a:spcBef>
              <a:buClrTx/>
              <a:buSzTx/>
              <a:buFont typeface="Arial" panose="020B0604020202020204" pitchFamily="34" charset="0"/>
              <a:buChar char="•"/>
            </a:pPr>
            <a:r>
              <a:rPr lang="lt-LT" sz="1400" dirty="0">
                <a:solidFill>
                  <a:schemeClr val="tx1"/>
                </a:solidFill>
              </a:rPr>
              <a:t>Also, since a dictionary consists of keys and values, we can call them separately using the words </a:t>
            </a:r>
            <a:r>
              <a:rPr lang="lt-LT" sz="1400" b="1" dirty="0">
                <a:solidFill>
                  <a:schemeClr val="tx1"/>
                </a:solidFill>
              </a:rPr>
              <a:t>Dictionary.Keys </a:t>
            </a:r>
            <a:r>
              <a:rPr lang="lt-LT" sz="1400" dirty="0">
                <a:solidFill>
                  <a:schemeClr val="tx1"/>
                </a:solidFill>
              </a:rPr>
              <a:t>and </a:t>
            </a:r>
            <a:r>
              <a:rPr lang="lt-LT" sz="1400" b="1" dirty="0">
                <a:solidFill>
                  <a:schemeClr val="tx1"/>
                </a:solidFill>
              </a:rPr>
              <a:t>Dictionary.Values</a:t>
            </a:r>
            <a:r>
              <a:rPr lang="lt-LT" sz="1400" dirty="0">
                <a:solidFill>
                  <a:schemeClr val="tx1"/>
                </a:solidFill>
              </a:rPr>
              <a:t>, which have their own structure equivalents </a:t>
            </a:r>
            <a:r>
              <a:rPr lang="lt-LT" sz="1400" b="1" dirty="0">
                <a:solidFill>
                  <a:schemeClr val="tx1"/>
                </a:solidFill>
              </a:rPr>
              <a:t>KeyCollection </a:t>
            </a:r>
            <a:r>
              <a:rPr lang="lt-LT" sz="1400" dirty="0">
                <a:solidFill>
                  <a:schemeClr val="tx1"/>
                </a:solidFill>
              </a:rPr>
              <a:t>and </a:t>
            </a:r>
            <a:r>
              <a:rPr lang="lt-LT" sz="1400" b="1" dirty="0">
                <a:solidFill>
                  <a:schemeClr val="tx1"/>
                </a:solidFill>
              </a:rPr>
              <a:t>ValueCollection</a:t>
            </a:r>
          </a:p>
        </p:txBody>
      </p:sp>
      <p:pic>
        <p:nvPicPr>
          <p:cNvPr id="4" name="Picture 3">
            <a:extLst>
              <a:ext uri="{FF2B5EF4-FFF2-40B4-BE49-F238E27FC236}">
                <a16:creationId xmlns:a16="http://schemas.microsoft.com/office/drawing/2014/main" id="{899B9FB0-0D4F-0ABB-B28A-9CE9C0435DAE}"/>
              </a:ext>
            </a:extLst>
          </p:cNvPr>
          <p:cNvPicPr>
            <a:picLocks noChangeAspect="1"/>
          </p:cNvPicPr>
          <p:nvPr/>
        </p:nvPicPr>
        <p:blipFill>
          <a:blip r:embed="rId3"/>
          <a:stretch>
            <a:fillRect/>
          </a:stretch>
        </p:blipFill>
        <p:spPr>
          <a:xfrm>
            <a:off x="1090347" y="2981262"/>
            <a:ext cx="3801005" cy="895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0C891D5-1BBF-303F-5292-B6C1424B121E}"/>
              </a:ext>
            </a:extLst>
          </p:cNvPr>
          <p:cNvPicPr>
            <a:picLocks noChangeAspect="1"/>
          </p:cNvPicPr>
          <p:nvPr/>
        </p:nvPicPr>
        <p:blipFill>
          <a:blip r:embed="rId4"/>
          <a:stretch>
            <a:fillRect/>
          </a:stretch>
        </p:blipFill>
        <p:spPr>
          <a:xfrm>
            <a:off x="2814612" y="4297675"/>
            <a:ext cx="2076740" cy="228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AE4C50C-0591-0588-536A-9CD17D7B369D}"/>
              </a:ext>
            </a:extLst>
          </p:cNvPr>
          <p:cNvPicPr>
            <a:picLocks noChangeAspect="1"/>
          </p:cNvPicPr>
          <p:nvPr/>
        </p:nvPicPr>
        <p:blipFill>
          <a:blip r:embed="rId5"/>
          <a:stretch>
            <a:fillRect/>
          </a:stretch>
        </p:blipFill>
        <p:spPr>
          <a:xfrm>
            <a:off x="949602" y="4739263"/>
            <a:ext cx="3941750" cy="1768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29345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Dictionary</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DEVELOP METHODS FOR THE FOLLOWING TASKS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dictionary to store the names and ages of three people. Print out the names and ages of all the people in the dictionary.</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dictionary to store the names of countries and their capitals. Ask the user to enter the name of the country and show its capital (the method must return the </a:t>
            </a:r>
            <a:r>
              <a:rPr lang="lt-LT" sz="1400" dirty="0" err="1">
                <a:solidFill>
                  <a:schemeClr val="tx1"/>
                </a:solidFill>
                <a:latin typeface="Courier New"/>
              </a:rPr>
              <a:t>capital</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dictionary to store the names and quantities of fruit. Design a method to print the existing fruits. Create a method that allows the user to add or update fruits/quantities (If a fruit already exists its value should be </a:t>
            </a:r>
            <a:r>
              <a:rPr lang="lt-LT" sz="1400" dirty="0" err="1">
                <a:solidFill>
                  <a:schemeClr val="tx1"/>
                </a:solidFill>
                <a:latin typeface="Courier New"/>
              </a:rPr>
              <a:t>updated</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Dictionary</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DEVELOP METHODS FOR THE FOLLOWING TASKS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dictionary to store the names of cities and their populations. Ask the user to enter the name of the city and show its population.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dictionary to store words and their translations. Allow the user to enter a word and display its translation.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dictionary to store students' names and grades. Ask the user to enter the student's name and display their grades.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dictionary to store the names of the months and their day numbers. Print out the names of months with fewer than 31 days.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50000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Dictionary</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DEVELOP METHODS FOR THE FOLLOWING TASKS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 application that allows the user to enter a list of words. The program must count the number of times each word appears in the list and print the results. Use a dictionary to complete this task. </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dictionary to store film titles and genres. Write a function that accepts a genre name and returns a list of films belonging to that genre. Allow the user to select the genre and print the list of films</a:t>
            </a:r>
            <a:r>
              <a:rPr lang="en-US" sz="1400" dirty="0">
                <a:solidFill>
                  <a:schemeClr val="tx1"/>
                </a:solidFill>
                <a:latin typeface="Courier New"/>
              </a:rPr>
              <a:t>. </a:t>
            </a: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generates a random sequence of numbers. Allow the user to enter the desired length and range of the sequence. The program must generate the sequence of numbers and store it in a dictionary, where the key is a number and the value is the number of occurrences of the number. Print the generated sequence and the number of repetitions.</a:t>
            </a: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388220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5431EA9C-10DD-4CC6-8D29-078408DD189C}">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dcmitype/"/>
    <ds:schemaRef ds:uri="http://purl.org/dc/elements/1.1/"/>
    <ds:schemaRef ds:uri="http://schemas.openxmlformats.org/package/2006/metadata/core-properties"/>
    <ds:schemaRef ds:uri="a3b97f0a-8a49-47eb-801c-707cd9a5bca1"/>
    <ds:schemaRef ds:uri="http://www.w3.org/XML/1998/namespace"/>
  </ds:schemaRefs>
</ds:datastoreItem>
</file>

<file path=customXml/itemProps3.xml><?xml version="1.0" encoding="utf-8"?>
<ds:datastoreItem xmlns:ds="http://schemas.openxmlformats.org/officeDocument/2006/customXml" ds:itemID="{AA3F0A26-90BD-475C-923F-FE4191320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289</TotalTime>
  <Words>1117</Words>
  <Application>Microsoft Office PowerPoint</Application>
  <PresentationFormat>Widescreen</PresentationFormat>
  <Paragraphs>88</Paragraphs>
  <Slides>11</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Courier New</vt:lpstr>
      <vt:lpstr>Symbol</vt:lpstr>
      <vt:lpstr>Wingdings</vt:lpstr>
      <vt:lpstr>Office Theme</vt:lpstr>
      <vt:lpstr>3_Office Theme</vt:lpstr>
      <vt:lpstr>Dictionary</vt:lpstr>
      <vt:lpstr>Today you will learn</vt:lpstr>
      <vt:lpstr>What is Dictionary?</vt:lpstr>
      <vt:lpstr>When to use Dictionary? </vt:lpstr>
      <vt:lpstr>Dictionary attributes</vt:lpstr>
      <vt:lpstr>Dictionary methods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docId:A871A1E5A8701271440FD5FE6FAF291C</cp:keywords>
  <cp:lastModifiedBy>Rokas Slaboševičius</cp:lastModifiedBy>
  <cp:revision>421</cp:revision>
  <dcterms:modified xsi:type="dcterms:W3CDTF">2023-12-04T16:06:48Z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