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2G2if4xu1yUlWkIiMEx1RRD1D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slideMaster" Target="slideMasters/slideMaster1.xml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presProps" Target="presProps.xml"/><Relationship Id="rId16" Type="http://schemas.openxmlformats.org/officeDocument/2006/relationships/slide" Target="slides/slide11.xml"/><Relationship Id="rId29" Type="http://schemas.openxmlformats.org/officeDocument/2006/relationships/customXml" Target="../customXml/item2.xml"/><Relationship Id="rId24" Type="http://schemas.openxmlformats.org/officeDocument/2006/relationships/slide" Target="slides/slide19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slide" Target="slides/slide18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7" Type="http://customschemas.google.com/relationships/presentationmetadata" Target="metadata"/><Relationship Id="rId14" Type="http://schemas.openxmlformats.org/officeDocument/2006/relationships/slide" Target="slides/slide9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 showMasterPhAnim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 showMasterPhAnim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 showMasterPhAnim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f4fa17838_0_138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6" name="Google Shape;226;g10f4fa17838_0_13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 showMasterPhAnim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f4fa17838_0_154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0f4fa17838_0_15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 showMasterPhAnim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f4fa17838_0_16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4" name="Google Shape;244;g10f4fa17838_0_16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 showMasterPhAnim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f4fa17838_0_17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2" name="Google Shape;252;g10f4fa17838_0_17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 showMasterPhAnim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f4fa17838_0_178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9" name="Google Shape;259;g10f4fa17838_0_17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 showMasterPhAnim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f4fa17838_0_18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6" name="Google Shape;266;g10f4fa17838_0_18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 showMasterPhAnim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f4fa17838_0_19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3" name="Google Shape;273;g10f4fa17838_0_19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 showMasterPhAnim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f4fa17838_0_20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0" name="Google Shape;280;g10f4fa17838_0_20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 showMasterPhAnim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f4fa17838_0_209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7" name="Google Shape;287;g10f4fa17838_0_20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 showMasterPhAnim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 showMasterPhAnim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f4fa17838_0_229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10f4fa17838_0_22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 showMasterPhAnim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 showMasterPhAnim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 showMasterPhAnim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f4fa17838_0_1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1" name="Google Shape;161;g10f4fa17838_0_1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 showMasterPhAnim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f4fa17838_0_3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8" name="Google Shape;168;g10f4fa17838_0_3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 showMasterPhAnim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f4fa17838_0_5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7" name="Google Shape;177;g10f4fa17838_0_5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 showMasterPhAnim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f4fa17838_0_7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8" name="Google Shape;188;g10f4fa17838_0_7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 showMasterPhAnim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f4fa17838_0_89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6" name="Google Shape;196;g10f4fa17838_0_8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 showMasterPhAnim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f4fa17838_0_10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6" name="Google Shape;206;g10f4fa17838_0_10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/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" type="body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Graphic 7" id="17" name="Google Shape;1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7"/>
            <a:ext cx="2334168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/>
          <p:nvPr>
            <p:ph idx="2" type="body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9"/>
          <p:cNvSpPr/>
          <p:nvPr>
            <p:ph idx="3" type="pic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5"/>
          <p:cNvSpPr txBox="1"/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5"/>
          <p:cNvSpPr txBox="1"/>
          <p:nvPr>
            <p:ph idx="1"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5"/>
          <p:cNvSpPr txBox="1"/>
          <p:nvPr>
            <p:ph idx="2"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6"/>
          <p:cNvSpPr txBox="1"/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"/>
          <p:cNvSpPr txBox="1"/>
          <p:nvPr>
            <p:ph idx="1"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8"/>
          <p:cNvSpPr txBox="1"/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8"/>
          <p:cNvSpPr txBox="1"/>
          <p:nvPr>
            <p:ph idx="1"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48"/>
          <p:cNvSpPr txBox="1"/>
          <p:nvPr>
            <p:ph idx="2"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48"/>
          <p:cNvSpPr txBox="1"/>
          <p:nvPr>
            <p:ph idx="3"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9"/>
          <p:cNvSpPr txBox="1"/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9"/>
          <p:cNvSpPr txBox="1"/>
          <p:nvPr>
            <p:ph idx="1"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49"/>
          <p:cNvSpPr txBox="1"/>
          <p:nvPr>
            <p:ph idx="2"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49"/>
          <p:cNvSpPr txBox="1"/>
          <p:nvPr>
            <p:ph idx="3"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0"/>
          <p:cNvSpPr txBox="1"/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0"/>
          <p:cNvSpPr txBox="1"/>
          <p:nvPr>
            <p:ph idx="1"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50"/>
          <p:cNvSpPr txBox="1"/>
          <p:nvPr>
            <p:ph idx="2"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50"/>
          <p:cNvSpPr txBox="1"/>
          <p:nvPr>
            <p:ph idx="3"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1"/>
          <p:cNvSpPr txBox="1"/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1"/>
          <p:cNvSpPr txBox="1"/>
          <p:nvPr>
            <p:ph idx="1"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51"/>
          <p:cNvSpPr txBox="1"/>
          <p:nvPr>
            <p:ph idx="2"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2"/>
          <p:cNvSpPr txBox="1"/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2"/>
          <p:cNvSpPr txBox="1"/>
          <p:nvPr>
            <p:ph idx="1"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52"/>
          <p:cNvSpPr txBox="1"/>
          <p:nvPr>
            <p:ph idx="2"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52"/>
          <p:cNvSpPr txBox="1"/>
          <p:nvPr>
            <p:ph idx="3"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52"/>
          <p:cNvSpPr txBox="1"/>
          <p:nvPr>
            <p:ph idx="4"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3"/>
          <p:cNvSpPr txBox="1"/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3"/>
          <p:cNvSpPr txBox="1"/>
          <p:nvPr>
            <p:ph idx="1"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53"/>
          <p:cNvSpPr txBox="1"/>
          <p:nvPr>
            <p:ph idx="2"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53"/>
          <p:cNvSpPr txBox="1"/>
          <p:nvPr>
            <p:ph idx="3"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53"/>
          <p:cNvSpPr txBox="1"/>
          <p:nvPr>
            <p:ph idx="4"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53"/>
          <p:cNvSpPr txBox="1"/>
          <p:nvPr>
            <p:ph idx="5"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53"/>
          <p:cNvSpPr txBox="1"/>
          <p:nvPr>
            <p:ph idx="6"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type="title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2" type="body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3" type="body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4" type="body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5" type="body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6" type="body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7" type="body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4_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rgbClr val="191919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8" name="Google Shape;38;p14"/>
          <p:cNvGrpSpPr/>
          <p:nvPr/>
        </p:nvGrpSpPr>
        <p:grpSpPr>
          <a:xfrm>
            <a:off x="11078620" y="458787"/>
            <a:ext cx="632990" cy="680886"/>
            <a:chOff x="0" y="0"/>
            <a:chExt cx="632988" cy="680884"/>
          </a:xfrm>
        </p:grpSpPr>
        <p:sp>
          <p:nvSpPr>
            <p:cNvPr id="39" name="Google Shape;39;p14"/>
            <p:cNvSpPr/>
            <p:nvPr/>
          </p:nvSpPr>
          <p:spPr>
            <a:xfrm>
              <a:off x="141653" y="388083"/>
              <a:ext cx="132745" cy="106890"/>
            </a:xfrm>
            <a:custGeom>
              <a:rect b="b" l="l" r="r" t="t"/>
              <a:pathLst>
                <a:path extrusionOk="0" h="21600" w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138090" y="251334"/>
              <a:ext cx="357253" cy="123444"/>
            </a:xfrm>
            <a:custGeom>
              <a:rect b="b" l="l" r="r" t="t"/>
              <a:pathLst>
                <a:path extrusionOk="0" h="20730" w="2160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359033" y="388083"/>
              <a:ext cx="132746" cy="106890"/>
            </a:xfrm>
            <a:custGeom>
              <a:rect b="b" l="l" r="r" t="t"/>
              <a:pathLst>
                <a:path extrusionOk="0" h="21600" w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0"/>
              <a:ext cx="632988" cy="680884"/>
            </a:xfrm>
            <a:custGeom>
              <a:rect b="b" l="l" r="r" t="t"/>
              <a:pathLst>
                <a:path extrusionOk="0" h="21407" w="2160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4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3" type="body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type="title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4" type="body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sz="16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5" type="body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6" type="body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7" type="body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sz="16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8" type="body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9" type="body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3" type="body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sz="16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4" type="body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5" type="body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6" type="body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7" type="body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8" type="body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sz="16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9" type="body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sz="16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3"/>
          <p:cNvSpPr txBox="1"/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"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/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4"/>
          <p:cNvSpPr txBox="1"/>
          <p:nvPr>
            <p:ph idx="1"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1F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" name="Google Shape;7;p8"/>
          <p:cNvGrpSpPr/>
          <p:nvPr/>
        </p:nvGrpSpPr>
        <p:grpSpPr>
          <a:xfrm>
            <a:off x="11078622" y="458786"/>
            <a:ext cx="632990" cy="680887"/>
            <a:chOff x="0" y="-1"/>
            <a:chExt cx="632988" cy="680885"/>
          </a:xfrm>
        </p:grpSpPr>
        <p:sp>
          <p:nvSpPr>
            <p:cNvPr id="8" name="Google Shape;8;p8"/>
            <p:cNvSpPr/>
            <p:nvPr/>
          </p:nvSpPr>
          <p:spPr>
            <a:xfrm>
              <a:off x="0" y="-1"/>
              <a:ext cx="632988" cy="680885"/>
            </a:xfrm>
            <a:custGeom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98678" y="414250"/>
              <a:ext cx="54346" cy="54111"/>
            </a:xfrm>
            <a:custGeom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180852" y="414250"/>
              <a:ext cx="54346" cy="54111"/>
            </a:xfrm>
            <a:custGeom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96663" y="87806"/>
              <a:ext cx="440106" cy="435109"/>
            </a:xfrm>
            <a:custGeom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 txBox="1"/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'#'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1F6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7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69" name="Google Shape;69;p17"/>
            <p:cNvSpPr/>
            <p:nvPr/>
          </p:nvSpPr>
          <p:spPr>
            <a:xfrm>
              <a:off x="11078640" y="458640"/>
              <a:ext cx="632160" cy="680040"/>
            </a:xfrm>
            <a:custGeom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11477160" y="873000"/>
              <a:ext cx="53640" cy="53280"/>
            </a:xfrm>
            <a:custGeom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11259360" y="873000"/>
              <a:ext cx="53640" cy="53280"/>
            </a:xfrm>
            <a:custGeom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11175120" y="546480"/>
              <a:ext cx="439560" cy="434520"/>
            </a:xfrm>
            <a:custGeom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7"/>
          <p:cNvSpPr txBox="1"/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7"/>
          <p:cNvSpPr txBox="1"/>
          <p:nvPr>
            <p:ph type="body" idx="1"/>
          </p:nvPr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/>
          <p:nvPr>
            <p:ph type="ctrTitle" idx="4294967295"/>
          </p:nvPr>
        </p:nvSpPr>
        <p:spPr>
          <a:xfrm>
            <a:off x="2569902" y="3298202"/>
            <a:ext cx="7050155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lt-LT" sz="6000"/>
              <a:t>System.String</a:t>
            </a:r>
            <a:endParaRPr sz="6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 txBox="1"/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Lecturer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Vilmantas Neviera</a:t>
            </a:r>
            <a:endParaRPr/>
          </a:p>
        </p:txBody>
      </p:sp>
      <p:pic>
        <p:nvPicPr>
          <p:cNvPr id="130" name="Google Shape;130;p1" descr="Picture Placeholder 16"/>
          <p:cNvPicPr preferRelativeResize="0"/>
          <p:nvPr>
            <p:ph type="pic" idx="3"/>
          </p:nvPr>
        </p:nvPicPr>
        <p:blipFill rotWithShape="1">
          <a:blip r:embed="rId3">
            <a:alphaModFix/>
          </a:blip>
          <a:srcRect l="0" t="0" r="0" b="0"/>
          <a:stretch/>
        </p:blipFill>
        <p:spPr>
          <a:xfrm>
            <a:off x="9866313" y="458787"/>
            <a:ext cx="1835151" cy="18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"/>
          <p:cNvSpPr txBox="1"/>
          <p:nvPr>
            <p:ph type="body" idx="1"/>
          </p:nvPr>
        </p:nvSpPr>
        <p:spPr>
          <a:xfrm>
            <a:off x="2569902" y="5930347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"/>
          <p:cNvSpPr txBox="1"/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System.String</a:t>
            </a:r>
            <a:endParaRPr/>
          </a:p>
        </p:txBody>
      </p:sp>
      <p:grpSp>
        <p:nvGrpSpPr>
          <p:cNvPr id="219" name="Google Shape;219;p5"/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220" name="Google Shape;220;p5"/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r>
                <a:t/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"/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1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2" name="Google Shape;222;p5" descr="Picture Placeholder 2"/>
          <p:cNvPicPr preferRelativeResize="0"/>
          <p:nvPr>
            <p:ph type="pic" idx="2"/>
          </p:nvPr>
        </p:nvPicPr>
        <p:blipFill rotWithShape="1">
          <a:blip r:embed="rId3">
            <a:alphaModFix/>
          </a:blip>
          <a:srcRect l="0" t="0" r="0" b="0"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5"/>
          <p:cNvSpPr txBox="1"/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variable of type string and assign text to it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the nth character of the string and print it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text length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lt-LT"/>
              <a:t>word[index]</a:t>
            </a:r>
            <a:endParaRPr/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lt-LT"/>
              <a:t>word.length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f4fa17838_0_138"/>
          <p:cNvSpPr txBox="1"/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lt-LT" sz="1600"/>
              <a:t>Returns a new line by copying a sequence of specified characters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lt-LT" sz="1500">
                <a:solidFill>
                  <a:schemeClr val="dk1"/>
                </a:solidFill>
              </a:rPr>
              <a:t>string </a:t>
            </a:r>
            <a:r>
              <a:rPr lang="lt-LT" sz="1500">
                <a:solidFill>
                  <a:srgbClr val="7F6000"/>
                </a:solidFill>
              </a:rPr>
              <a:t>subs </a:t>
            </a:r>
            <a:r>
              <a:rPr lang="lt-LT" sz="1500">
                <a:solidFill>
                  <a:schemeClr val="dk1"/>
                </a:solidFill>
              </a:rPr>
              <a:t>= word.</a:t>
            </a:r>
            <a:r>
              <a:rPr lang="lt-LT" sz="1500" b="1">
                <a:solidFill>
                  <a:schemeClr val="dk1"/>
                </a:solidFill>
              </a:rPr>
              <a:t>Substring</a:t>
            </a:r>
            <a:r>
              <a:rPr lang="lt-LT" sz="1500">
                <a:solidFill>
                  <a:schemeClr val="dk1"/>
                </a:solidFill>
              </a:rPr>
              <a:t>(i, k);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lt-LT" sz="1500">
                <a:solidFill>
                  <a:schemeClr val="dk1"/>
                </a:solidFill>
              </a:rPr>
              <a:t>returns a </a:t>
            </a:r>
            <a:r>
              <a:rPr lang="lt-LT" sz="1500">
                <a:solidFill>
                  <a:schemeClr val="dk1"/>
                </a:solidFill>
              </a:rPr>
              <a:t>string of </a:t>
            </a:r>
            <a:r>
              <a:rPr lang="lt-LT" sz="1500">
                <a:solidFill>
                  <a:schemeClr val="dk1"/>
                </a:solidFill>
              </a:rPr>
              <a:t>length</a:t>
            </a:r>
            <a:r>
              <a:rPr lang="lt-LT" sz="1500" b="1">
                <a:solidFill>
                  <a:schemeClr val="dk1"/>
                </a:solidFill>
              </a:rPr>
              <a:t> k </a:t>
            </a:r>
            <a:r>
              <a:rPr lang="lt-LT" sz="1500">
                <a:solidFill>
                  <a:schemeClr val="dk1"/>
                </a:solidFill>
              </a:rPr>
              <a:t>from index </a:t>
            </a:r>
            <a:r>
              <a:rPr lang="lt-LT" sz="1500" b="1">
                <a:solidFill>
                  <a:schemeClr val="dk1"/>
                </a:solidFill>
              </a:rPr>
              <a:t>i</a:t>
            </a:r>
            <a:endParaRPr sz="1500" b="1" i="1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lt-LT" sz="1500">
                <a:solidFill>
                  <a:schemeClr val="dk1"/>
                </a:solidFill>
              </a:rPr>
              <a:t>string </a:t>
            </a:r>
            <a:r>
              <a:rPr lang="lt-LT" sz="1500">
                <a:solidFill>
                  <a:srgbClr val="7F6000"/>
                </a:solidFill>
              </a:rPr>
              <a:t>subs </a:t>
            </a:r>
            <a:r>
              <a:rPr lang="lt-LT" sz="1500">
                <a:solidFill>
                  <a:schemeClr val="dk1"/>
                </a:solidFill>
              </a:rPr>
              <a:t>= word.</a:t>
            </a:r>
            <a:r>
              <a:rPr lang="lt-LT" sz="1500" b="1">
                <a:solidFill>
                  <a:schemeClr val="dk1"/>
                </a:solidFill>
              </a:rPr>
              <a:t>Substring</a:t>
            </a:r>
            <a:r>
              <a:rPr lang="lt-LT" sz="1500">
                <a:solidFill>
                  <a:schemeClr val="dk1"/>
                </a:solidFill>
              </a:rPr>
              <a:t>(i)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lt-LT" sz="1500">
                <a:solidFill>
                  <a:schemeClr val="dk1"/>
                </a:solidFill>
              </a:rPr>
              <a:t>returns the string starting from the</a:t>
            </a:r>
            <a:r>
              <a:rPr lang="lt-LT" sz="1500" b="1">
                <a:solidFill>
                  <a:schemeClr val="dk1"/>
                </a:solidFill>
              </a:rPr>
              <a:t> ith </a:t>
            </a:r>
            <a:r>
              <a:rPr lang="lt-LT" sz="1500">
                <a:solidFill>
                  <a:schemeClr val="dk1"/>
                </a:solidFill>
              </a:rPr>
              <a:t>position to the end of the string.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lt-LT" sz="1500">
                <a:solidFill>
                  <a:schemeClr val="dk1"/>
                </a:solidFill>
              </a:rPr>
              <a:t>"CodeAcademy".Substring(2,5); // result: "deAca"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lt-LT" sz="1500">
                <a:solidFill>
                  <a:schemeClr val="dk1"/>
                </a:solidFill>
              </a:rPr>
              <a:t>"CodeAcademy".Substring(2); // result: "deAcademy"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9" name="Google Shape;229;g10f4fa17838_0_138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Method Substring</a:t>
            </a:r>
            <a:endParaRPr/>
          </a:p>
        </p:txBody>
      </p:sp>
      <p:sp>
        <p:nvSpPr>
          <p:cNvPr id="230" name="Google Shape;230;g10f4fa17838_0_138"/>
          <p:cNvSpPr txBox="1"/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System.String</a:t>
            </a:r>
            <a:endParaRPr/>
          </a:p>
        </p:txBody>
      </p:sp>
      <p:pic>
        <p:nvPicPr>
          <p:cNvPr id="231" name="Google Shape;231;g10f4fa17838_0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91" y="3297975"/>
            <a:ext cx="572452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f4fa17838_0_154"/>
          <p:cNvSpPr txBox="1"/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System.String</a:t>
            </a:r>
            <a:endParaRPr/>
          </a:p>
        </p:txBody>
      </p:sp>
      <p:grpSp>
        <p:nvGrpSpPr>
          <p:cNvPr id="237" name="Google Shape;237;g10f4fa17838_0_154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238" name="Google Shape;238;g10f4fa17838_0_154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r>
                <a:t/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10f4fa17838_0_154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</a:t>
              </a:r>
              <a:r>
                <a:rPr lang="lt-LT" sz="1600" b="1">
                  <a:solidFill>
                    <a:srgbClr val="FEFFFF"/>
                  </a:solidFill>
                </a:rPr>
                <a:t>2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0" name="Google Shape;240;g10f4fa17838_0_154" descr="Picture Placeholder 2"/>
          <p:cNvPicPr preferRelativeResize="0"/>
          <p:nvPr>
            <p:ph type="pic" idx="2"/>
          </p:nvPr>
        </p:nvPicPr>
        <p:blipFill rotWithShape="1">
          <a:blip r:embed="rId3">
            <a:alphaModFix/>
          </a:blip>
          <a:srcRect l="0" t="0" r="0" b="0"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10f4fa17838_0_154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s = "My name is ..."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the </a:t>
            </a:r>
            <a:r>
              <a:rPr lang="lt-LT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Substring(i) 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 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 get only the name and print it</a:t>
            </a:r>
            <a:endParaRPr sz="140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the </a:t>
            </a:r>
            <a:r>
              <a:rPr lang="lt-LT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Substring(i, k) 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get the string "My" and print it.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f4fa17838_0_163"/>
          <p:cNvSpPr txBox="1"/>
          <p:nvPr>
            <p:ph type="body" idx="2"/>
          </p:nvPr>
        </p:nvSpPr>
        <p:spPr>
          <a:xfrm>
            <a:off x="480400" y="3129350"/>
            <a:ext cx="10859100" cy="3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lt-LT" sz="1600"/>
              <a:t>string </a:t>
            </a:r>
            <a:r>
              <a:rPr lang="lt-LT" sz="1600">
                <a:solidFill>
                  <a:srgbClr val="4A86E8"/>
                </a:solidFill>
              </a:rPr>
              <a:t>name </a:t>
            </a:r>
            <a:r>
              <a:rPr lang="lt-LT" sz="1600"/>
              <a:t>= "</a:t>
            </a:r>
            <a:r>
              <a:rPr lang="lt-LT" sz="1600">
                <a:solidFill>
                  <a:srgbClr val="E06666"/>
                </a:solidFill>
              </a:rPr>
              <a:t>CodeAcademy</a:t>
            </a:r>
            <a:r>
              <a:rPr lang="lt-LT" sz="1600"/>
              <a:t>"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lt-LT" sz="1600">
                <a:solidFill>
                  <a:srgbClr val="4A86E8"/>
                </a:solidFill>
              </a:rPr>
              <a:t>name</a:t>
            </a:r>
            <a:r>
              <a:rPr lang="lt-LT" sz="1600"/>
              <a:t>.indexOf</a:t>
            </a:r>
            <a:r>
              <a:rPr lang="lt-LT" sz="1600">
                <a:solidFill>
                  <a:srgbClr val="E06666"/>
                </a:solidFill>
              </a:rPr>
              <a:t>(</a:t>
            </a:r>
            <a:r>
              <a:rPr lang="lt-LT" sz="1600"/>
              <a:t>"c"); // 0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lt-LT" sz="1600">
                <a:solidFill>
                  <a:srgbClr val="4A86E8"/>
                </a:solidFill>
              </a:rPr>
              <a:t>name</a:t>
            </a:r>
            <a:r>
              <a:rPr lang="lt-LT" sz="1600"/>
              <a:t>.IndexOf('</a:t>
            </a:r>
            <a:r>
              <a:rPr lang="lt-LT" sz="1600">
                <a:solidFill>
                  <a:srgbClr val="E06666"/>
                </a:solidFill>
              </a:rPr>
              <a:t>d</a:t>
            </a:r>
            <a:r>
              <a:rPr lang="lt-LT" sz="1600"/>
              <a:t>'); // 2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lt-LT" sz="1600">
                <a:solidFill>
                  <a:srgbClr val="4A86E8"/>
                </a:solidFill>
              </a:rPr>
              <a:t>name</a:t>
            </a:r>
            <a:r>
              <a:rPr lang="lt-LT" sz="1600"/>
              <a:t>.IndexOf("</a:t>
            </a:r>
            <a:r>
              <a:rPr lang="lt-LT" sz="1600">
                <a:solidFill>
                  <a:srgbClr val="E06666"/>
                </a:solidFill>
              </a:rPr>
              <a:t>Academy</a:t>
            </a:r>
            <a:r>
              <a:rPr lang="lt-LT" sz="1600"/>
              <a:t>"); // 4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lt-LT" sz="1600">
                <a:solidFill>
                  <a:srgbClr val="3C78D8"/>
                </a:solidFill>
              </a:rPr>
              <a:t>name</a:t>
            </a:r>
            <a:r>
              <a:rPr lang="lt-LT" sz="1600"/>
              <a:t>.IndexOf("</a:t>
            </a:r>
            <a:r>
              <a:rPr lang="lt-LT" sz="1600">
                <a:solidFill>
                  <a:srgbClr val="E06666"/>
                </a:solidFill>
              </a:rPr>
              <a:t>d</a:t>
            </a:r>
            <a:r>
              <a:rPr lang="lt-LT" sz="1600"/>
              <a:t>", 3); // 7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lt-LT" sz="1600">
                <a:solidFill>
                  <a:srgbClr val="3C78D8"/>
                </a:solidFill>
              </a:rPr>
              <a:t>name</a:t>
            </a:r>
            <a:r>
              <a:rPr lang="lt-LT" sz="1600"/>
              <a:t>.IndexOf("</a:t>
            </a:r>
            <a:r>
              <a:rPr lang="lt-LT" sz="1600">
                <a:solidFill>
                  <a:srgbClr val="E06666"/>
                </a:solidFill>
              </a:rPr>
              <a:t>Monday</a:t>
            </a:r>
            <a:r>
              <a:rPr lang="lt-LT" sz="1600"/>
              <a:t>"); // -1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lt-LT" sz="1600">
                <a:solidFill>
                  <a:srgbClr val="3C78D8"/>
                </a:solidFill>
              </a:rPr>
              <a:t>name</a:t>
            </a:r>
            <a:r>
              <a:rPr lang="lt-LT" sz="1600"/>
              <a:t>.LastIndexOf("</a:t>
            </a:r>
            <a:r>
              <a:rPr lang="lt-LT" sz="1600">
                <a:solidFill>
                  <a:srgbClr val="E06666"/>
                </a:solidFill>
              </a:rPr>
              <a:t>e</a:t>
            </a:r>
            <a:r>
              <a:rPr lang="lt-LT" sz="1600"/>
              <a:t>") // 8</a:t>
            </a:r>
            <a:endParaRPr sz="1600"/>
          </a:p>
        </p:txBody>
      </p:sp>
      <p:sp>
        <p:nvSpPr>
          <p:cNvPr id="247" name="Google Shape;247;g10f4fa17838_0_16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Method IndexOf</a:t>
            </a:r>
            <a:endParaRPr/>
          </a:p>
        </p:txBody>
      </p:sp>
      <p:sp>
        <p:nvSpPr>
          <p:cNvPr id="248" name="Google Shape;248;g10f4fa17838_0_163"/>
          <p:cNvSpPr txBox="1"/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System.String</a:t>
            </a:r>
            <a:endParaRPr/>
          </a:p>
        </p:txBody>
      </p:sp>
      <p:pic>
        <p:nvPicPr>
          <p:cNvPr id="249" name="Google Shape;249;g10f4fa17838_0_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116" y="2060525"/>
            <a:ext cx="572452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f4fa17838_0_17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Method Trim()</a:t>
            </a:r>
            <a:endParaRPr/>
          </a:p>
        </p:txBody>
      </p:sp>
      <p:sp>
        <p:nvSpPr>
          <p:cNvPr id="255" name="Google Shape;255;g10f4fa17838_0_170"/>
          <p:cNvSpPr txBox="1"/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System.String</a:t>
            </a:r>
            <a:endParaRPr/>
          </a:p>
        </p:txBody>
      </p:sp>
      <p:sp>
        <p:nvSpPr>
          <p:cNvPr id="256" name="Google Shape;256;g10f4fa17838_0_170"/>
          <p:cNvSpPr txBox="1"/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 sz="1600"/>
              <a:t>string </a:t>
            </a:r>
            <a:r>
              <a:rPr lang="lt-LT" sz="1600">
                <a:solidFill>
                  <a:srgbClr val="3C78D8"/>
                </a:solidFill>
              </a:rPr>
              <a:t>word2 </a:t>
            </a:r>
            <a:r>
              <a:rPr lang="lt-LT" sz="1600"/>
              <a:t>= </a:t>
            </a:r>
            <a:r>
              <a:rPr lang="lt-LT" sz="1600">
                <a:solidFill>
                  <a:srgbClr val="3C78D8"/>
                </a:solidFill>
              </a:rPr>
              <a:t>word1</a:t>
            </a:r>
            <a:r>
              <a:rPr lang="lt-LT" sz="1600"/>
              <a:t>.Trim();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lt-LT" sz="1600"/>
              <a:t>returns a new line consisting of word1 minus leading and trailing spaces. Middle spaces are not discarded.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string </a:t>
            </a:r>
            <a:r>
              <a:rPr lang="lt-LT" sz="1600">
                <a:solidFill>
                  <a:srgbClr val="3C78D8"/>
                </a:solidFill>
              </a:rPr>
              <a:t>word1 </a:t>
            </a:r>
            <a:r>
              <a:rPr lang="lt-LT" sz="1600"/>
              <a:t>= </a:t>
            </a:r>
            <a:r>
              <a:rPr lang="lt-LT" sz="1600">
                <a:solidFill>
                  <a:srgbClr val="E06666"/>
                </a:solidFill>
              </a:rPr>
              <a:t>" Hello, John !   </a:t>
            </a:r>
            <a:r>
              <a:rPr lang="lt-LT" sz="1600"/>
              <a:t>";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string </a:t>
            </a:r>
            <a:r>
              <a:rPr lang="lt-LT" sz="1600">
                <a:solidFill>
                  <a:srgbClr val="3C78D8"/>
                </a:solidFill>
              </a:rPr>
              <a:t>word2 </a:t>
            </a:r>
            <a:r>
              <a:rPr lang="lt-LT" sz="1600"/>
              <a:t>= </a:t>
            </a:r>
            <a:r>
              <a:rPr lang="lt-LT" sz="1600">
                <a:solidFill>
                  <a:srgbClr val="3C78D8"/>
                </a:solidFill>
              </a:rPr>
              <a:t>word1</a:t>
            </a:r>
            <a:r>
              <a:rPr lang="lt-LT" sz="1600"/>
              <a:t>.Trim();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>
                <a:solidFill>
                  <a:srgbClr val="38761D"/>
                </a:solidFill>
              </a:rPr>
              <a:t>//word1 is </a:t>
            </a:r>
            <a:r>
              <a:rPr lang="lt-LT" sz="1600">
                <a:solidFill>
                  <a:srgbClr val="38761D"/>
                </a:solidFill>
              </a:rPr>
              <a:t>" Hello, John !   " - with spaces</a:t>
            </a:r>
            <a:endParaRPr sz="1600"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>
                <a:solidFill>
                  <a:srgbClr val="38761D"/>
                </a:solidFill>
              </a:rPr>
              <a:t>// word2 is "Hello, John !" = without spaces at the end</a:t>
            </a:r>
            <a:endParaRPr sz="16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f4fa17838_0_178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Methods for joining lines</a:t>
            </a:r>
            <a:endParaRPr/>
          </a:p>
        </p:txBody>
      </p:sp>
      <p:sp>
        <p:nvSpPr>
          <p:cNvPr id="262" name="Google Shape;262;g10f4fa17838_0_178"/>
          <p:cNvSpPr txBox="1"/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System.String</a:t>
            </a:r>
            <a:endParaRPr/>
          </a:p>
        </p:txBody>
      </p:sp>
      <p:sp>
        <p:nvSpPr>
          <p:cNvPr id="263" name="Google Shape;263;g10f4fa17838_0_178"/>
          <p:cNvSpPr txBox="1"/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string </a:t>
            </a:r>
            <a:r>
              <a:rPr lang="lt-LT" sz="1600">
                <a:solidFill>
                  <a:srgbClr val="3C78D8"/>
                </a:solidFill>
              </a:rPr>
              <a:t>word1 </a:t>
            </a:r>
            <a:r>
              <a:rPr lang="lt-LT" sz="1600"/>
              <a:t>= </a:t>
            </a:r>
            <a:r>
              <a:rPr lang="lt-LT" sz="1600">
                <a:solidFill>
                  <a:srgbClr val="E06666"/>
                </a:solidFill>
              </a:rPr>
              <a:t>"ap"</a:t>
            </a:r>
            <a:r>
              <a:rPr lang="lt-LT" sz="1600"/>
              <a:t>, </a:t>
            </a:r>
            <a:r>
              <a:rPr lang="lt-LT" sz="1600">
                <a:solidFill>
                  <a:srgbClr val="3C78D8"/>
                </a:solidFill>
              </a:rPr>
              <a:t>word2 </a:t>
            </a:r>
            <a:r>
              <a:rPr lang="lt-LT" sz="1600"/>
              <a:t>= </a:t>
            </a:r>
            <a:r>
              <a:rPr lang="lt-LT" sz="1600">
                <a:solidFill>
                  <a:srgbClr val="E06666"/>
                </a:solidFill>
              </a:rPr>
              <a:t>"gal"</a:t>
            </a:r>
            <a:r>
              <a:rPr lang="lt-LT" sz="1600"/>
              <a:t>, </a:t>
            </a:r>
            <a:r>
              <a:rPr lang="lt-LT" sz="1600">
                <a:solidFill>
                  <a:srgbClr val="3C78D8"/>
                </a:solidFill>
              </a:rPr>
              <a:t>word3 </a:t>
            </a:r>
            <a:r>
              <a:rPr lang="lt-LT" sz="1600"/>
              <a:t>= </a:t>
            </a:r>
            <a:r>
              <a:rPr lang="lt-LT" sz="1600">
                <a:solidFill>
                  <a:srgbClr val="E06666"/>
                </a:solidFill>
              </a:rPr>
              <a:t>"voti</a:t>
            </a:r>
            <a:r>
              <a:rPr lang="lt-LT" sz="1600"/>
              <a:t>";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string </a:t>
            </a:r>
            <a:r>
              <a:rPr lang="lt-LT" sz="1600">
                <a:solidFill>
                  <a:srgbClr val="3C78D8"/>
                </a:solidFill>
              </a:rPr>
              <a:t>result </a:t>
            </a:r>
            <a:r>
              <a:rPr lang="lt-LT" sz="1600"/>
              <a:t>= </a:t>
            </a:r>
            <a:r>
              <a:rPr lang="lt-LT" sz="1600">
                <a:solidFill>
                  <a:srgbClr val="3C78D8"/>
                </a:solidFill>
              </a:rPr>
              <a:t>word1 </a:t>
            </a:r>
            <a:r>
              <a:rPr lang="lt-LT" sz="1600"/>
              <a:t>+ </a:t>
            </a:r>
            <a:r>
              <a:rPr lang="lt-LT" sz="1600">
                <a:solidFill>
                  <a:srgbClr val="3C78D8"/>
                </a:solidFill>
              </a:rPr>
              <a:t>word2 </a:t>
            </a:r>
            <a:r>
              <a:rPr lang="lt-LT" sz="1600"/>
              <a:t>+ </a:t>
            </a:r>
            <a:r>
              <a:rPr lang="lt-LT" sz="1600">
                <a:solidFill>
                  <a:srgbClr val="3C78D8"/>
                </a:solidFill>
              </a:rPr>
              <a:t>word3</a:t>
            </a:r>
            <a:r>
              <a:rPr lang="lt-LT" sz="1600"/>
              <a:t>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string result = </a:t>
            </a:r>
            <a:r>
              <a:rPr lang="lt-LT" sz="1600">
                <a:solidFill>
                  <a:srgbClr val="E06666"/>
                </a:solidFill>
              </a:rPr>
              <a:t>""</a:t>
            </a:r>
            <a:endParaRPr sz="1600">
              <a:solidFill>
                <a:srgbClr val="E06666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>
                <a:solidFill>
                  <a:srgbClr val="3C78D8"/>
                </a:solidFill>
              </a:rPr>
              <a:t>result </a:t>
            </a:r>
            <a:r>
              <a:rPr lang="lt-LT" sz="1600"/>
              <a:t>+= </a:t>
            </a:r>
            <a:r>
              <a:rPr lang="lt-LT" sz="1600">
                <a:solidFill>
                  <a:srgbClr val="3C78D8"/>
                </a:solidFill>
              </a:rPr>
              <a:t>word1</a:t>
            </a:r>
            <a:r>
              <a:rPr lang="lt-LT" sz="1600"/>
              <a:t>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>
                <a:solidFill>
                  <a:srgbClr val="3C78D8"/>
                </a:solidFill>
              </a:rPr>
              <a:t>result </a:t>
            </a:r>
            <a:r>
              <a:rPr lang="lt-LT" sz="1600"/>
              <a:t>+= </a:t>
            </a:r>
            <a:r>
              <a:rPr lang="lt-LT" sz="1600">
                <a:solidFill>
                  <a:srgbClr val="3C78D8"/>
                </a:solidFill>
              </a:rPr>
              <a:t>word2</a:t>
            </a:r>
            <a:r>
              <a:rPr lang="lt-LT" sz="1600"/>
              <a:t>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>
                <a:solidFill>
                  <a:srgbClr val="3C78D8"/>
                </a:solidFill>
              </a:rPr>
              <a:t>result </a:t>
            </a:r>
            <a:r>
              <a:rPr lang="lt-LT" sz="1600"/>
              <a:t>+= </a:t>
            </a:r>
            <a:r>
              <a:rPr lang="lt-LT" sz="1600">
                <a:solidFill>
                  <a:srgbClr val="3C78D8"/>
                </a:solidFill>
              </a:rPr>
              <a:t>word3</a:t>
            </a:r>
            <a:r>
              <a:rPr lang="lt-LT" sz="1600"/>
              <a:t>;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f4fa17838_0_184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Translating numbers into text</a:t>
            </a:r>
            <a:endParaRPr/>
          </a:p>
        </p:txBody>
      </p:sp>
      <p:sp>
        <p:nvSpPr>
          <p:cNvPr id="269" name="Google Shape;269;g10f4fa17838_0_184"/>
          <p:cNvSpPr txBox="1"/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System.String</a:t>
            </a:r>
            <a:endParaRPr/>
          </a:p>
        </p:txBody>
      </p:sp>
      <p:sp>
        <p:nvSpPr>
          <p:cNvPr id="270" name="Google Shape;270;g10f4fa17838_0_184"/>
          <p:cNvSpPr txBox="1"/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I would ask for ways to do it: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lt-LT" sz="1600"/>
              <a:t>string </a:t>
            </a:r>
            <a:r>
              <a:rPr lang="lt-LT" sz="1600">
                <a:solidFill>
                  <a:srgbClr val="3C78D8"/>
                </a:solidFill>
              </a:rPr>
              <a:t>s </a:t>
            </a:r>
            <a:r>
              <a:rPr lang="lt-LT" sz="1600"/>
              <a:t>= </a:t>
            </a:r>
            <a:r>
              <a:rPr lang="lt-LT" sz="1600">
                <a:solidFill>
                  <a:srgbClr val="E06666"/>
                </a:solidFill>
              </a:rPr>
              <a:t>"" </a:t>
            </a:r>
            <a:r>
              <a:rPr lang="lt-LT" sz="1600"/>
              <a:t>+ </a:t>
            </a:r>
            <a:r>
              <a:rPr lang="lt-LT" sz="1600">
                <a:solidFill>
                  <a:srgbClr val="3C78D8"/>
                </a:solidFill>
              </a:rPr>
              <a:t>number</a:t>
            </a:r>
            <a:r>
              <a:rPr lang="lt-LT" sz="1600"/>
              <a:t>;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lt-LT" sz="1600">
                <a:solidFill>
                  <a:srgbClr val="3C78D8"/>
                </a:solidFill>
              </a:rPr>
              <a:t>s </a:t>
            </a:r>
            <a:r>
              <a:rPr lang="lt-LT" sz="1600"/>
              <a:t>= "</a:t>
            </a:r>
            <a:r>
              <a:rPr lang="lt-LT" sz="1600">
                <a:solidFill>
                  <a:srgbClr val="E06666"/>
                </a:solidFill>
              </a:rPr>
              <a:t>" </a:t>
            </a:r>
            <a:r>
              <a:rPr lang="lt-LT" sz="1600"/>
              <a:t>+ 123; // "123"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lt-LT" sz="1600"/>
              <a:t>string s = Convert.ToString(</a:t>
            </a:r>
            <a:r>
              <a:rPr lang="lt-LT" sz="1600">
                <a:solidFill>
                  <a:srgbClr val="3C78D8"/>
                </a:solidFill>
              </a:rPr>
              <a:t>number</a:t>
            </a:r>
            <a:r>
              <a:rPr lang="lt-LT" sz="1600"/>
              <a:t>)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lt-LT" sz="1600">
                <a:solidFill>
                  <a:srgbClr val="3C78D8"/>
                </a:solidFill>
              </a:rPr>
              <a:t>s </a:t>
            </a:r>
            <a:r>
              <a:rPr lang="lt-LT" sz="1600"/>
              <a:t>= Convert.ToString(123); // "123"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lt-LT" sz="1600">
                <a:solidFill>
                  <a:srgbClr val="3C78D8"/>
                </a:solidFill>
              </a:rPr>
              <a:t>s </a:t>
            </a:r>
            <a:r>
              <a:rPr lang="lt-LT" sz="1600"/>
              <a:t>= Convert.ToString(123.1231); // "123.1231"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 b="1"/>
              <a:t>Convert </a:t>
            </a:r>
            <a:r>
              <a:rPr lang="lt-LT" sz="1600"/>
              <a:t>is a class for converting different types of variables. There are also methods like </a:t>
            </a:r>
            <a:r>
              <a:rPr lang="lt-LT" sz="1600" b="1"/>
              <a:t>Convert.ToInt32()</a:t>
            </a:r>
            <a:r>
              <a:rPr lang="lt-LT" sz="1600"/>
              <a:t>, </a:t>
            </a:r>
            <a:r>
              <a:rPr lang="lt-LT" sz="1600" b="1"/>
              <a:t>Convert.ToChar()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f4fa17838_0_192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Questions for repetition</a:t>
            </a:r>
            <a:endParaRPr/>
          </a:p>
        </p:txBody>
      </p:sp>
      <p:sp>
        <p:nvSpPr>
          <p:cNvPr id="276" name="Google Shape;276;g10f4fa17838_0_192"/>
          <p:cNvSpPr txBox="1"/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System.String</a:t>
            </a:r>
            <a:endParaRPr/>
          </a:p>
        </p:txBody>
      </p:sp>
      <p:sp>
        <p:nvSpPr>
          <p:cNvPr id="277" name="Google Shape;277;g10f4fa17838_0_192"/>
          <p:cNvSpPr txBox="1"/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 sz="1600"/>
              <a:t>Which package does the String class belong to?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 sz="1600"/>
              <a:t>What value will be returned for "Good afternoon".Length?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 sz="1600"/>
              <a:t>How do I define an empty row?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 sz="1600"/>
              <a:t>String </a:t>
            </a:r>
            <a:r>
              <a:rPr lang="lt-LT" sz="1600">
                <a:solidFill>
                  <a:srgbClr val="3C78D8"/>
                </a:solidFill>
              </a:rPr>
              <a:t>city </a:t>
            </a:r>
            <a:r>
              <a:rPr lang="lt-LT" sz="1600"/>
              <a:t>= </a:t>
            </a:r>
            <a:r>
              <a:rPr lang="lt-LT" sz="1600">
                <a:solidFill>
                  <a:srgbClr val="E06666"/>
                </a:solidFill>
              </a:rPr>
              <a:t>"Vilnius"</a:t>
            </a:r>
            <a:r>
              <a:rPr lang="lt-LT" sz="1600"/>
              <a:t>; What will </a:t>
            </a:r>
            <a:r>
              <a:rPr lang="lt-LT" sz="1600">
                <a:solidFill>
                  <a:srgbClr val="3C78D8"/>
                </a:solidFill>
              </a:rPr>
              <a:t>city</a:t>
            </a:r>
            <a:r>
              <a:rPr lang="lt-LT" sz="1600"/>
              <a:t>[2] </a:t>
            </a:r>
            <a:r>
              <a:rPr lang="lt-LT" sz="1600"/>
              <a:t>return</a:t>
            </a:r>
            <a:r>
              <a:rPr lang="lt-LT" sz="1600"/>
              <a:t>?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 sz="1600">
                <a:solidFill>
                  <a:srgbClr val="3C78D8"/>
                </a:solidFill>
              </a:rPr>
              <a:t>city</a:t>
            </a:r>
            <a:r>
              <a:rPr lang="lt-LT" sz="1600"/>
              <a:t>.Substring(2, 4)?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 sz="1600">
                <a:solidFill>
                  <a:srgbClr val="3C78D8"/>
                </a:solidFill>
              </a:rPr>
              <a:t>city</a:t>
            </a:r>
            <a:r>
              <a:rPr lang="lt-LT" sz="1600"/>
              <a:t>.LastIndexOf("i")?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f4fa17838_0_20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Questions for repetition</a:t>
            </a:r>
            <a:endParaRPr/>
          </a:p>
        </p:txBody>
      </p:sp>
      <p:sp>
        <p:nvSpPr>
          <p:cNvPr id="283" name="Google Shape;283;g10f4fa17838_0_203"/>
          <p:cNvSpPr txBox="1"/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System.String</a:t>
            </a:r>
            <a:endParaRPr/>
          </a:p>
        </p:txBody>
      </p:sp>
      <p:sp>
        <p:nvSpPr>
          <p:cNvPr id="284" name="Google Shape;284;g10f4fa17838_0_203"/>
          <p:cNvSpPr txBox="1"/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 sz="1600"/>
              <a:t>What does the </a:t>
            </a:r>
            <a:r>
              <a:rPr lang="lt-LT" sz="1600" b="1"/>
              <a:t>Trim() </a:t>
            </a:r>
            <a:r>
              <a:rPr lang="lt-LT" sz="1600"/>
              <a:t>method </a:t>
            </a:r>
            <a:r>
              <a:rPr lang="lt-LT" sz="1600"/>
              <a:t>do</a:t>
            </a:r>
            <a:r>
              <a:rPr lang="lt-LT" sz="1600"/>
              <a:t>?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 sz="1600"/>
              <a:t>What will be the meaning of </a:t>
            </a:r>
            <a:r>
              <a:rPr lang="lt-LT" sz="1600" b="1"/>
              <a:t>s</a:t>
            </a:r>
            <a:r>
              <a:rPr lang="lt-LT" sz="1600"/>
              <a:t>? </a:t>
            </a:r>
            <a:r>
              <a:rPr lang="lt-LT" sz="1600">
                <a:solidFill>
                  <a:srgbClr val="3C78D8"/>
                </a:solidFill>
              </a:rPr>
              <a:t>s </a:t>
            </a:r>
            <a:r>
              <a:rPr lang="lt-LT" sz="1600"/>
              <a:t>= </a:t>
            </a:r>
            <a:r>
              <a:rPr lang="lt-LT" sz="1600">
                <a:solidFill>
                  <a:srgbClr val="E06666"/>
                </a:solidFill>
              </a:rPr>
              <a:t>"uncle"</a:t>
            </a:r>
            <a:r>
              <a:rPr lang="lt-LT" sz="1600"/>
              <a:t>.Replace(</a:t>
            </a:r>
            <a:r>
              <a:rPr lang="lt-LT" sz="1600">
                <a:solidFill>
                  <a:srgbClr val="E06666"/>
                </a:solidFill>
              </a:rPr>
              <a:t>"d"</a:t>
            </a:r>
            <a:r>
              <a:rPr lang="lt-LT" sz="1600"/>
              <a:t>, </a:t>
            </a:r>
            <a:r>
              <a:rPr lang="lt-LT" sz="1600">
                <a:solidFill>
                  <a:srgbClr val="E06666"/>
                </a:solidFill>
              </a:rPr>
              <a:t>"m"</a:t>
            </a:r>
            <a:r>
              <a:rPr lang="lt-LT" sz="1600"/>
              <a:t>);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 sz="1600"/>
              <a:t>How does a </a:t>
            </a:r>
            <a:r>
              <a:rPr lang="lt-LT" sz="1600"/>
              <a:t>call to </a:t>
            </a:r>
            <a:r>
              <a:rPr lang="lt-LT" sz="1600" b="1"/>
              <a:t>s</a:t>
            </a:r>
            <a:r>
              <a:rPr lang="lt-LT" sz="1600"/>
              <a:t>.ToUpperInvariant() </a:t>
            </a:r>
            <a:r>
              <a:rPr lang="lt-LT" sz="1600"/>
              <a:t>change the </a:t>
            </a:r>
            <a:r>
              <a:rPr lang="lt-LT" sz="1600"/>
              <a:t>string </a:t>
            </a:r>
            <a:r>
              <a:rPr lang="lt-LT" sz="1600" b="1"/>
              <a:t>s</a:t>
            </a:r>
            <a:r>
              <a:rPr lang="lt-LT" sz="1600"/>
              <a:t>?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 sz="1600"/>
              <a:t>What is the simplest way to convert a number into a string (text) ?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f4fa17838_0_209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Questions for repetition</a:t>
            </a:r>
            <a:endParaRPr/>
          </a:p>
        </p:txBody>
      </p:sp>
      <p:sp>
        <p:nvSpPr>
          <p:cNvPr id="290" name="Google Shape;290;g10f4fa17838_0_209"/>
          <p:cNvSpPr txBox="1"/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System.String</a:t>
            </a:r>
            <a:endParaRPr/>
          </a:p>
        </p:txBody>
      </p:sp>
      <p:sp>
        <p:nvSpPr>
          <p:cNvPr id="291" name="Google Shape;291;g10f4fa17838_0_209"/>
          <p:cNvSpPr txBox="1"/>
          <p:nvPr>
            <p:ph type="body" idx="2"/>
          </p:nvPr>
        </p:nvSpPr>
        <p:spPr>
          <a:xfrm>
            <a:off x="451300" y="2160900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string </a:t>
            </a:r>
            <a:r>
              <a:rPr lang="lt-LT" sz="1600">
                <a:solidFill>
                  <a:srgbClr val="3C78D8"/>
                </a:solidFill>
              </a:rPr>
              <a:t>test </a:t>
            </a:r>
            <a:r>
              <a:rPr lang="lt-LT" sz="1600"/>
              <a:t>= </a:t>
            </a:r>
            <a:r>
              <a:rPr lang="lt-LT" sz="1600">
                <a:solidFill>
                  <a:srgbClr val="E06666"/>
                </a:solidFill>
              </a:rPr>
              <a:t>"Hello my friend!"</a:t>
            </a:r>
            <a:r>
              <a:rPr lang="lt-LT" sz="1600"/>
              <a:t>;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>
                <a:solidFill>
                  <a:srgbClr val="3C78D8"/>
                </a:solidFill>
              </a:rPr>
              <a:t>test</a:t>
            </a:r>
            <a:r>
              <a:rPr lang="lt-LT" sz="1600"/>
              <a:t>.Substring(5);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string </a:t>
            </a:r>
            <a:r>
              <a:rPr lang="lt-LT" sz="1600">
                <a:solidFill>
                  <a:srgbClr val="3C78D8"/>
                </a:solidFill>
              </a:rPr>
              <a:t>hello </a:t>
            </a:r>
            <a:r>
              <a:rPr lang="lt-LT" sz="1600"/>
              <a:t>= </a:t>
            </a:r>
            <a:r>
              <a:rPr lang="lt-LT" sz="1600">
                <a:solidFill>
                  <a:srgbClr val="3C78D8"/>
                </a:solidFill>
              </a:rPr>
              <a:t>test</a:t>
            </a:r>
            <a:r>
              <a:rPr lang="lt-LT" sz="1600"/>
              <a:t>.Substring(0, 5);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string </a:t>
            </a:r>
            <a:r>
              <a:rPr lang="lt-LT" sz="1600">
                <a:solidFill>
                  <a:srgbClr val="6D9EEB"/>
                </a:solidFill>
              </a:rPr>
              <a:t>friend </a:t>
            </a:r>
            <a:r>
              <a:rPr lang="lt-LT" sz="1600"/>
              <a:t>= </a:t>
            </a:r>
            <a:r>
              <a:rPr lang="lt-LT" sz="1600">
                <a:solidFill>
                  <a:srgbClr val="3C78D8"/>
                </a:solidFill>
              </a:rPr>
              <a:t>test</a:t>
            </a:r>
            <a:r>
              <a:rPr lang="lt-LT" sz="1600"/>
              <a:t>.Substring(8, 7);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char </a:t>
            </a:r>
            <a:r>
              <a:rPr lang="lt-LT" sz="1600">
                <a:solidFill>
                  <a:srgbClr val="3C78D8"/>
                </a:solidFill>
              </a:rPr>
              <a:t>m </a:t>
            </a:r>
            <a:r>
              <a:rPr lang="lt-LT" sz="1600"/>
              <a:t>= </a:t>
            </a:r>
            <a:r>
              <a:rPr lang="lt-LT" sz="1600">
                <a:solidFill>
                  <a:srgbClr val="3C78D8"/>
                </a:solidFill>
              </a:rPr>
              <a:t>test</a:t>
            </a:r>
            <a:r>
              <a:rPr lang="lt-LT" sz="1600"/>
              <a:t>[6];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string </a:t>
            </a:r>
            <a:r>
              <a:rPr lang="lt-LT" sz="1600">
                <a:solidFill>
                  <a:srgbClr val="3C78D8"/>
                </a:solidFill>
              </a:rPr>
              <a:t>replacedE </a:t>
            </a:r>
            <a:r>
              <a:rPr lang="lt-LT" sz="1600"/>
              <a:t>= </a:t>
            </a:r>
            <a:r>
              <a:rPr lang="lt-LT" sz="1600">
                <a:solidFill>
                  <a:srgbClr val="3C78D8"/>
                </a:solidFill>
              </a:rPr>
              <a:t>test</a:t>
            </a:r>
            <a:r>
              <a:rPr lang="lt-LT" sz="1600"/>
              <a:t>.Replace(</a:t>
            </a:r>
            <a:r>
              <a:rPr lang="lt-LT" sz="1600">
                <a:solidFill>
                  <a:srgbClr val="E06666"/>
                </a:solidFill>
              </a:rPr>
              <a:t>'e'</a:t>
            </a:r>
            <a:r>
              <a:rPr lang="lt-LT" sz="1600"/>
              <a:t>, </a:t>
            </a:r>
            <a:r>
              <a:rPr lang="lt-LT" sz="1600">
                <a:solidFill>
                  <a:srgbClr val="E06666"/>
                </a:solidFill>
              </a:rPr>
              <a:t>'W'</a:t>
            </a:r>
            <a:r>
              <a:rPr lang="lt-LT" sz="1600"/>
              <a:t>);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int </a:t>
            </a:r>
            <a:r>
              <a:rPr lang="lt-LT" sz="1600">
                <a:solidFill>
                  <a:srgbClr val="3C78D8"/>
                </a:solidFill>
              </a:rPr>
              <a:t>myIndex </a:t>
            </a:r>
            <a:r>
              <a:rPr lang="lt-LT" sz="1600"/>
              <a:t>= </a:t>
            </a:r>
            <a:r>
              <a:rPr lang="lt-LT" sz="1600">
                <a:solidFill>
                  <a:srgbClr val="3C78D8"/>
                </a:solidFill>
              </a:rPr>
              <a:t>test</a:t>
            </a:r>
            <a:r>
              <a:rPr lang="lt-LT" sz="1600"/>
              <a:t>.IndexOf(</a:t>
            </a:r>
            <a:r>
              <a:rPr lang="lt-LT" sz="1600">
                <a:solidFill>
                  <a:srgbClr val="E06666"/>
                </a:solidFill>
              </a:rPr>
              <a:t>"my"</a:t>
            </a:r>
            <a:r>
              <a:rPr lang="lt-LT" sz="1600"/>
              <a:t>);</a:t>
            </a:r>
            <a:endParaRPr sz="16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Console.WriteLine(</a:t>
            </a:r>
            <a:r>
              <a:rPr lang="lt-LT" sz="1600">
                <a:solidFill>
                  <a:srgbClr val="E06666"/>
                </a:solidFill>
              </a:rPr>
              <a:t>$"test: </a:t>
            </a:r>
            <a:r>
              <a:rPr lang="lt-LT" sz="1600">
                <a:solidFill>
                  <a:srgbClr val="3C78D8"/>
                </a:solidFill>
              </a:rPr>
              <a:t>{test}</a:t>
            </a:r>
            <a:r>
              <a:rPr lang="lt-LT" sz="1600">
                <a:solidFill>
                  <a:srgbClr val="E06666"/>
                </a:solidFill>
              </a:rPr>
              <a:t>"</a:t>
            </a:r>
            <a:r>
              <a:rPr lang="lt-LT" sz="1600"/>
              <a:t>); //test: Hello my friend!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Console.WriteLine(</a:t>
            </a:r>
            <a:r>
              <a:rPr lang="lt-LT" sz="1600">
                <a:solidFill>
                  <a:srgbClr val="E06666"/>
                </a:solidFill>
              </a:rPr>
              <a:t>$"hello: </a:t>
            </a:r>
            <a:r>
              <a:rPr lang="lt-LT" sz="1600">
                <a:solidFill>
                  <a:srgbClr val="3C78D8"/>
                </a:solidFill>
              </a:rPr>
              <a:t>{hello}</a:t>
            </a:r>
            <a:r>
              <a:rPr lang="lt-LT" sz="1600">
                <a:solidFill>
                  <a:srgbClr val="E06666"/>
                </a:solidFill>
              </a:rPr>
              <a:t>"</a:t>
            </a:r>
            <a:r>
              <a:rPr lang="lt-LT" sz="1600"/>
              <a:t>); //hello: Hello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Console.WriteLine(</a:t>
            </a:r>
            <a:r>
              <a:rPr lang="lt-LT" sz="1600">
                <a:solidFill>
                  <a:srgbClr val="E06666"/>
                </a:solidFill>
              </a:rPr>
              <a:t>$"friend: </a:t>
            </a:r>
            <a:r>
              <a:rPr lang="lt-LT" sz="1600">
                <a:solidFill>
                  <a:srgbClr val="6D9EEB"/>
                </a:solidFill>
              </a:rPr>
              <a:t>{friend}</a:t>
            </a:r>
            <a:r>
              <a:rPr lang="lt-LT" sz="1600">
                <a:solidFill>
                  <a:srgbClr val="E06666"/>
                </a:solidFill>
              </a:rPr>
              <a:t>"</a:t>
            </a:r>
            <a:r>
              <a:rPr lang="lt-LT" sz="1600"/>
              <a:t>); // friend: friend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Console.WriteLine(</a:t>
            </a:r>
            <a:r>
              <a:rPr lang="lt-LT" sz="1600">
                <a:solidFill>
                  <a:srgbClr val="E06666"/>
                </a:solidFill>
              </a:rPr>
              <a:t>$"m: </a:t>
            </a:r>
            <a:r>
              <a:rPr lang="lt-LT" sz="1600">
                <a:solidFill>
                  <a:srgbClr val="3C78D8"/>
                </a:solidFill>
              </a:rPr>
              <a:t>{m}</a:t>
            </a:r>
            <a:r>
              <a:rPr lang="lt-LT" sz="1600">
                <a:solidFill>
                  <a:srgbClr val="E06666"/>
                </a:solidFill>
              </a:rPr>
              <a:t>"</a:t>
            </a:r>
            <a:r>
              <a:rPr lang="lt-LT" sz="1600"/>
              <a:t>); // m: m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Console.WriteLine(</a:t>
            </a:r>
            <a:r>
              <a:rPr lang="lt-LT" sz="1600">
                <a:solidFill>
                  <a:srgbClr val="E06666"/>
                </a:solidFill>
              </a:rPr>
              <a:t>$"replacedE: </a:t>
            </a:r>
            <a:r>
              <a:rPr lang="lt-LT" sz="1600">
                <a:solidFill>
                  <a:srgbClr val="3C78D8"/>
                </a:solidFill>
              </a:rPr>
              <a:t>{replacedE}</a:t>
            </a:r>
            <a:r>
              <a:rPr lang="lt-LT" sz="1600">
                <a:solidFill>
                  <a:srgbClr val="E06666"/>
                </a:solidFill>
              </a:rPr>
              <a:t>"</a:t>
            </a:r>
            <a:r>
              <a:rPr lang="lt-LT" sz="1600"/>
              <a:t>); //replacedE: HWllo my friWnd!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Console.WriteLine(</a:t>
            </a:r>
            <a:r>
              <a:rPr lang="lt-LT" sz="1600">
                <a:solidFill>
                  <a:srgbClr val="E06666"/>
                </a:solidFill>
              </a:rPr>
              <a:t>$"myIndex: </a:t>
            </a:r>
            <a:r>
              <a:rPr lang="lt-LT" sz="1600">
                <a:solidFill>
                  <a:srgbClr val="3C78D8"/>
                </a:solidFill>
              </a:rPr>
              <a:t>{myIndex}</a:t>
            </a:r>
            <a:r>
              <a:rPr lang="lt-LT" sz="1600">
                <a:solidFill>
                  <a:srgbClr val="E06666"/>
                </a:solidFill>
              </a:rPr>
              <a:t>"</a:t>
            </a:r>
            <a:r>
              <a:rPr lang="lt-LT" sz="1600"/>
              <a:t>); // myIndex: 6</a:t>
            </a:r>
            <a:endParaRPr sz="16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/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System.String</a:t>
            </a:r>
            <a:endParaRPr/>
          </a:p>
        </p:txBody>
      </p:sp>
      <p:sp>
        <p:nvSpPr>
          <p:cNvPr id="137" name="Google Shape;137;p2"/>
          <p:cNvSpPr txBox="1"/>
          <p:nvPr>
            <p:ph type="title"/>
          </p:nvPr>
        </p:nvSpPr>
        <p:spPr>
          <a:xfrm>
            <a:off x="480391" y="1371705"/>
            <a:ext cx="5153927" cy="1365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lt-LT"/>
              <a:t>Today you will learn</a:t>
            </a:r>
            <a:endParaRPr/>
          </a:p>
        </p:txBody>
      </p:sp>
      <p:sp>
        <p:nvSpPr>
          <p:cNvPr id="138" name="Google Shape;138;p2"/>
          <p:cNvSpPr txBox="1"/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How to use the string class</a:t>
            </a:r>
            <a:endParaRPr/>
          </a:p>
        </p:txBody>
      </p:sp>
      <p:sp>
        <p:nvSpPr>
          <p:cNvPr id="139" name="Google Shape;139;p2"/>
          <p:cNvSpPr txBox="1"/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What methods does the string class have</a:t>
            </a:r>
            <a:endParaRPr/>
          </a:p>
        </p:txBody>
      </p:sp>
      <p:sp>
        <p:nvSpPr>
          <p:cNvPr id="140" name="Google Shape;140;p2"/>
          <p:cNvSpPr txBox="1"/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How string characters are indexed</a:t>
            </a:r>
            <a:endParaRPr/>
          </a:p>
        </p:txBody>
      </p:sp>
      <p:grpSp>
        <p:nvGrpSpPr>
          <p:cNvPr id="141" name="Google Shape;141;p2"/>
          <p:cNvGrpSpPr/>
          <p:nvPr/>
        </p:nvGrpSpPr>
        <p:grpSpPr>
          <a:xfrm>
            <a:off x="480390" y="3193409"/>
            <a:ext cx="731478" cy="731478"/>
            <a:chOff x="0" y="0"/>
            <a:chExt cx="731476" cy="731476"/>
          </a:xfrm>
        </p:grpSpPr>
        <p:sp>
          <p:nvSpPr>
            <p:cNvPr id="142" name="Google Shape;142;p2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r>
                <a:t/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</p:grpSp>
      <p:grpSp>
        <p:nvGrpSpPr>
          <p:cNvPr id="144" name="Google Shape;144;p2"/>
          <p:cNvGrpSpPr/>
          <p:nvPr/>
        </p:nvGrpSpPr>
        <p:grpSpPr>
          <a:xfrm>
            <a:off x="480390" y="4403230"/>
            <a:ext cx="731478" cy="731478"/>
            <a:chOff x="0" y="0"/>
            <a:chExt cx="731476" cy="731476"/>
          </a:xfrm>
        </p:grpSpPr>
        <p:sp>
          <p:nvSpPr>
            <p:cNvPr id="145" name="Google Shape;145;p2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r>
                <a:t/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</p:grpSp>
      <p:grpSp>
        <p:nvGrpSpPr>
          <p:cNvPr id="147" name="Google Shape;147;p2"/>
          <p:cNvGrpSpPr/>
          <p:nvPr/>
        </p:nvGrpSpPr>
        <p:grpSpPr>
          <a:xfrm>
            <a:off x="480390" y="5514578"/>
            <a:ext cx="731478" cy="731478"/>
            <a:chOff x="0" y="0"/>
            <a:chExt cx="731476" cy="731476"/>
          </a:xfrm>
        </p:grpSpPr>
        <p:sp>
          <p:nvSpPr>
            <p:cNvPr id="148" name="Google Shape;148;p2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r>
                <a:t/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f4fa17838_0_229"/>
          <p:cNvSpPr txBox="1"/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System.String</a:t>
            </a:r>
            <a:endParaRPr/>
          </a:p>
        </p:txBody>
      </p:sp>
      <p:grpSp>
        <p:nvGrpSpPr>
          <p:cNvPr id="297" name="Google Shape;297;g10f4fa17838_0_229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298" name="Google Shape;298;g10f4fa17838_0_229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r>
                <a:t/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10f4fa17838_0_229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>
                  <a:solidFill>
                    <a:srgbClr val="FEFFFF"/>
                  </a:solidFill>
                </a:rPr>
                <a:t>Task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0" name="Google Shape;300;g10f4fa17838_0_229" descr="Picture Placeholder 2"/>
          <p:cNvPicPr preferRelativeResize="0"/>
          <p:nvPr>
            <p:ph type="pic" idx="2"/>
          </p:nvPr>
        </p:nvPicPr>
        <p:blipFill rotWithShape="1">
          <a:blip r:embed="rId3">
            <a:alphaModFix/>
          </a:blip>
          <a:srcRect l="0" t="0" r="0" b="0"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10f4fa17838_0_229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 the 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methods of the </a:t>
            </a:r>
            <a:r>
              <a:rPr lang="lt-LT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.Substring()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.Replace()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.IndexOf()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.Trim()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.ToLowerInvariant()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.ToUpperInvariant()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/>
              <a:t>System.String</a:t>
            </a:r>
            <a:endParaRPr/>
          </a:p>
        </p:txBody>
      </p:sp>
      <p:sp>
        <p:nvSpPr>
          <p:cNvPr id="307" name="Google Shape;307;p7"/>
          <p:cNvSpPr/>
          <p:nvPr/>
        </p:nvSpPr>
        <p:spPr>
          <a:xfrm>
            <a:off x="3281760" y="1821960"/>
            <a:ext cx="3750120" cy="32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/>
              <a:t>String class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7"/>
          <p:cNvSpPr/>
          <p:nvPr/>
        </p:nvSpPr>
        <p:spPr>
          <a:xfrm>
            <a:off x="3281760" y="2171520"/>
            <a:ext cx="3750120" cy="50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7"/>
          <p:cNvSpPr/>
          <p:nvPr/>
        </p:nvSpPr>
        <p:spPr>
          <a:xfrm>
            <a:off x="480240" y="5032080"/>
            <a:ext cx="2342880" cy="13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0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lt-LT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information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7"/>
          <p:cNvSpPr/>
          <p:nvPr/>
        </p:nvSpPr>
        <p:spPr>
          <a:xfrm>
            <a:off x="7503480" y="1821960"/>
            <a:ext cx="4207320" cy="79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/>
              <a:t>https://docs.microsoft.com/en-us/dotnet/api/system.string?view=net-6.0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About the String class</a:t>
            </a:r>
            <a:endParaRPr/>
          </a:p>
        </p:txBody>
      </p:sp>
      <p:sp>
        <p:nvSpPr>
          <p:cNvPr id="155" name="Google Shape;155;p3"/>
          <p:cNvSpPr txBox="1"/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System.String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3"/>
          <p:cNvSpPr txBox="1"/>
          <p:nvPr>
            <p:ph type="body" idx="2"/>
          </p:nvPr>
        </p:nvSpPr>
        <p:spPr>
          <a:xfrm>
            <a:off x="480400" y="2671875"/>
            <a:ext cx="10859100" cy="393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lt-LT" sz="1600"/>
              <a:t>An object of class type String defines a sequence of string characters</a:t>
            </a:r>
            <a:endParaRPr sz="1600">
              <a:solidFill>
                <a:srgbClr val="00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lt-LT" sz="1600"/>
              <a:t>The String class is contained in the System.String package, which does not require its import statement</a:t>
            </a:r>
            <a:endParaRPr sz="1600">
              <a:solidFill>
                <a:srgbClr val="00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lt-LT" sz="1600"/>
              <a:t>Like other classes, String has a set of constructors and methods.</a:t>
            </a:r>
            <a:endParaRPr sz="1600">
              <a:solidFill>
                <a:srgbClr val="00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lt-LT" sz="1600"/>
              <a:t>Unlike other classes, String objects can have two operations, + and +=, which combine strings.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57" name="Google Shape;15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900" y="4575375"/>
            <a:ext cx="4144600" cy="18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7993" y="4575375"/>
            <a:ext cx="4363707" cy="18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f4fa17838_0_15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Lines</a:t>
            </a:r>
            <a:endParaRPr/>
          </a:p>
        </p:txBody>
      </p:sp>
      <p:sp>
        <p:nvSpPr>
          <p:cNvPr id="164" name="Google Shape;164;g10f4fa17838_0_15"/>
          <p:cNvSpPr txBox="1"/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System.String</a:t>
            </a:r>
            <a:endParaRPr sz="1400"/>
          </a:p>
        </p:txBody>
      </p:sp>
      <p:sp>
        <p:nvSpPr>
          <p:cNvPr id="165" name="Google Shape;165;g10f4fa17838_0_15"/>
          <p:cNvSpPr txBox="1"/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lt-LT" sz="1600"/>
              <a:t>Defined by enclosing the text in quotation marks: 'This is a direct line'</a:t>
            </a:r>
            <a:endParaRPr sz="1600">
              <a:solidFill>
                <a:srgbClr val="00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lt-LT" sz="1600"/>
              <a:t>Do not call the constructor.</a:t>
            </a:r>
            <a:endParaRPr sz="1600">
              <a:solidFill>
                <a:srgbClr val="00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lt-LT" sz="1600"/>
              <a:t>Can be assigned to variables of type String.</a:t>
            </a:r>
            <a:endParaRPr sz="1600"/>
          </a:p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600"/>
              <a:buChar char="•"/>
            </a:pPr>
            <a:r>
              <a:rPr lang="lt-LT" sz="1600"/>
              <a:t>Can be passed in constructors and string parameters.</a:t>
            </a:r>
            <a:endParaRPr sz="1600"/>
          </a:p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lt-LT" sz="1600"/>
              <a:t>Contains a set of useful methods for the String class.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f4fa17838_0_30"/>
          <p:cNvSpPr txBox="1"/>
          <p:nvPr>
            <p:ph type="title"/>
          </p:nvPr>
        </p:nvSpPr>
        <p:spPr>
          <a:xfrm>
            <a:off x="480400" y="1371700"/>
            <a:ext cx="10800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Examples of lines</a:t>
            </a:r>
            <a:endParaRPr/>
          </a:p>
        </p:txBody>
      </p:sp>
      <p:sp>
        <p:nvSpPr>
          <p:cNvPr id="171" name="Google Shape;171;g10f4fa17838_0_30"/>
          <p:cNvSpPr txBox="1"/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System.String</a:t>
            </a:r>
            <a:endParaRPr sz="1400"/>
          </a:p>
        </p:txBody>
      </p:sp>
      <p:sp>
        <p:nvSpPr>
          <p:cNvPr id="172" name="Google Shape;172;g10f4fa17838_0_30"/>
          <p:cNvSpPr txBox="1"/>
          <p:nvPr>
            <p:ph type="body" idx="2"/>
          </p:nvPr>
        </p:nvSpPr>
        <p:spPr>
          <a:xfrm>
            <a:off x="480400" y="5295000"/>
            <a:ext cx="88518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If we try to get a character with a higher index, we will get an error: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>
                <a:solidFill>
                  <a:srgbClr val="FF0000"/>
                </a:solidFill>
              </a:rPr>
              <a:t>System.IndexOutOfRangeException: 'Index was outside the bounds of the array.'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73" name="Google Shape;173;g10f4fa17838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125" y="2129725"/>
            <a:ext cx="3859325" cy="17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10f4fa17838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00" y="4108450"/>
            <a:ext cx="48006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f4fa17838_0_5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Empty rows</a:t>
            </a:r>
            <a:endParaRPr/>
          </a:p>
        </p:txBody>
      </p:sp>
      <p:sp>
        <p:nvSpPr>
          <p:cNvPr id="180" name="Google Shape;180;g10f4fa17838_0_50"/>
          <p:cNvSpPr txBox="1"/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System.String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81" name="Google Shape;181;g10f4fa17838_0_50"/>
          <p:cNvSpPr txBox="1"/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An empty string has no characters; its length is 0.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An empty string is different from an uninitial:string</a:t>
            </a:r>
            <a:endParaRPr sz="1600"/>
          </a:p>
        </p:txBody>
      </p:sp>
      <p:pic>
        <p:nvPicPr>
          <p:cNvPr id="182" name="Google Shape;182;g10f4fa17838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32" y="3178225"/>
            <a:ext cx="2775825" cy="7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0f4fa17838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30" y="5174150"/>
            <a:ext cx="1976025" cy="49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g10f4fa17838_0_50"/>
          <p:cNvCxnSpPr/>
          <p:nvPr/>
        </p:nvCxnSpPr>
        <p:spPr>
          <a:xfrm flipH="1">
            <a:off x="2589700" y="5415300"/>
            <a:ext cx="1397100" cy="8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g10f4fa17838_0_50"/>
          <p:cNvSpPr txBox="1"/>
          <p:nvPr/>
        </p:nvSpPr>
        <p:spPr>
          <a:xfrm>
            <a:off x="4031125" y="5219250"/>
            <a:ext cx="15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b="1"/>
              <a:t>word1 </a:t>
            </a:r>
            <a:r>
              <a:rPr lang="lt-LT"/>
              <a:t>is </a:t>
            </a:r>
            <a:r>
              <a:rPr lang="lt-LT" b="1"/>
              <a:t>null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f4fa17838_0_7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Other constructors</a:t>
            </a:r>
            <a:endParaRPr/>
          </a:p>
        </p:txBody>
      </p:sp>
      <p:sp>
        <p:nvSpPr>
          <p:cNvPr id="191" name="Google Shape;191;g10f4fa17838_0_77"/>
          <p:cNvSpPr txBox="1"/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System.String</a:t>
            </a:r>
            <a:endParaRPr sz="1400"/>
          </a:p>
        </p:txBody>
      </p:sp>
      <p:sp>
        <p:nvSpPr>
          <p:cNvPr id="192" name="Google Shape;192;g10f4fa17838_0_77"/>
          <p:cNvSpPr txBox="1"/>
          <p:nvPr/>
        </p:nvSpPr>
        <p:spPr>
          <a:xfrm>
            <a:off x="480400" y="2482925"/>
            <a:ext cx="4414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You can use an array to create a string</a:t>
            </a:r>
            <a:endParaRPr sz="1600"/>
          </a:p>
        </p:txBody>
      </p:sp>
      <p:pic>
        <p:nvPicPr>
          <p:cNvPr id="193" name="Google Shape;193;g10f4fa17838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00" y="3298975"/>
            <a:ext cx="4779875" cy="6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f4fa17838_0_89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Method replacement</a:t>
            </a:r>
            <a:endParaRPr/>
          </a:p>
        </p:txBody>
      </p:sp>
      <p:sp>
        <p:nvSpPr>
          <p:cNvPr id="199" name="Google Shape;199;g10f4fa17838_0_89"/>
          <p:cNvSpPr txBox="1"/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System.String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00" name="Google Shape;200;g10f4fa17838_0_89"/>
          <p:cNvSpPr txBox="1"/>
          <p:nvPr/>
        </p:nvSpPr>
        <p:spPr>
          <a:xfrm>
            <a:off x="480400" y="2482925"/>
            <a:ext cx="6903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 sz="1600"/>
              <a:t>string word2 = word1.Replace(oldChar, newChar);</a:t>
            </a:r>
            <a:endParaRPr sz="1600"/>
          </a:p>
        </p:txBody>
      </p:sp>
      <p:pic>
        <p:nvPicPr>
          <p:cNvPr id="201" name="Google Shape;201;g10f4fa17838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00" y="3992525"/>
            <a:ext cx="4232425" cy="7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10f4fa17838_0_89"/>
          <p:cNvSpPr txBox="1"/>
          <p:nvPr/>
        </p:nvSpPr>
        <p:spPr>
          <a:xfrm>
            <a:off x="952150" y="2914025"/>
            <a:ext cx="9809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 sz="1600"/>
              <a:t>returns a new line where all oldChar characters in word1 are replaced by newChar</a:t>
            </a:r>
            <a:endParaRPr sz="1600"/>
          </a:p>
        </p:txBody>
      </p:sp>
      <p:sp>
        <p:nvSpPr>
          <p:cNvPr id="203" name="Google Shape;203;g10f4fa17838_0_89"/>
          <p:cNvSpPr txBox="1"/>
          <p:nvPr/>
        </p:nvSpPr>
        <p:spPr>
          <a:xfrm>
            <a:off x="480400" y="5344900"/>
            <a:ext cx="4965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/>
              <a:t>// word2 is "papa" and word1 remains "mama"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f4fa17838_0_105"/>
          <p:cNvSpPr txBox="1"/>
          <p:nvPr>
            <p:ph type="title"/>
          </p:nvPr>
        </p:nvSpPr>
        <p:spPr>
          <a:xfrm>
            <a:off x="480400" y="1371700"/>
            <a:ext cx="108009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Parameter length and []</a:t>
            </a:r>
            <a:endParaRPr/>
          </a:p>
        </p:txBody>
      </p:sp>
      <p:sp>
        <p:nvSpPr>
          <p:cNvPr id="209" name="Google Shape;209;g10f4fa17838_0_105"/>
          <p:cNvSpPr txBox="1"/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System.String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10" name="Google Shape;210;g10f4fa17838_0_105"/>
          <p:cNvSpPr txBox="1"/>
          <p:nvPr/>
        </p:nvSpPr>
        <p:spPr>
          <a:xfrm>
            <a:off x="1669975" y="25212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200"/>
              <a:t>string </a:t>
            </a:r>
            <a:r>
              <a:rPr lang="lt-LT" sz="2200"/>
              <a:t>length;</a:t>
            </a:r>
            <a:endParaRPr sz="2200"/>
          </a:p>
        </p:txBody>
      </p:sp>
      <p:sp>
        <p:nvSpPr>
          <p:cNvPr id="211" name="Google Shape;211;g10f4fa17838_0_105"/>
          <p:cNvSpPr txBox="1"/>
          <p:nvPr/>
        </p:nvSpPr>
        <p:spPr>
          <a:xfrm>
            <a:off x="6335600" y="2638000"/>
            <a:ext cx="518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200"/>
              <a:t>Returns the number of characters in the string</a:t>
            </a:r>
            <a:endParaRPr sz="2200"/>
          </a:p>
        </p:txBody>
      </p:sp>
      <p:sp>
        <p:nvSpPr>
          <p:cNvPr id="212" name="Google Shape;212;g10f4fa17838_0_105"/>
          <p:cNvSpPr txBox="1"/>
          <p:nvPr/>
        </p:nvSpPr>
        <p:spPr>
          <a:xfrm>
            <a:off x="1669975" y="32963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200"/>
              <a:t>word[index]</a:t>
            </a:r>
            <a:endParaRPr sz="2200"/>
          </a:p>
        </p:txBody>
      </p:sp>
      <p:sp>
        <p:nvSpPr>
          <p:cNvPr id="213" name="Google Shape;213;g10f4fa17838_0_105"/>
          <p:cNvSpPr txBox="1"/>
          <p:nvPr/>
        </p:nvSpPr>
        <p:spPr>
          <a:xfrm>
            <a:off x="6335600" y="3296375"/>
            <a:ext cx="5185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200"/>
              <a:t>Returns the character in the index position.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as" ma:contentTypeID="0x010100A6A4ACF2A8DF004CA94A2D6A4303FCEA" ma:contentTypeVersion="3" ma:contentTypeDescription="Kurkite naują dokumentą." ma:contentTypeScope="" ma:versionID="38d9f4914169842cf1e437f0f79b9222">
  <xsd:schema xmlns:xsd="http://www.w3.org/2001/XMLSchema" xmlns:xs="http://www.w3.org/2001/XMLSchema" xmlns:p="http://schemas.microsoft.com/office/2006/metadata/properties" xmlns:ns2="a3b97f0a-8a49-47eb-801c-707cd9a5bca1" targetNamespace="http://schemas.microsoft.com/office/2006/metadata/properties" ma:root="true" ma:fieldsID="45fa601084fec589b5256ed87d2e95eb" ns2:_="">
    <xsd:import namespace="a3b97f0a-8a49-47eb-801c-707cd9a5bc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b97f0a-8a49-47eb-801c-707cd9a5bc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urinio tipas"/>
        <xsd:element ref="dc:title" minOccurs="0" maxOccurs="1" ma:index="4" ma:displayName="Antraštė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8E11E0-4CE2-4E19-B208-6E4E262705EA}"/>
</file>

<file path=customXml/itemProps2.xml><?xml version="1.0" encoding="utf-8"?>
<ds:datastoreItem xmlns:ds="http://schemas.openxmlformats.org/officeDocument/2006/customXml" ds:itemID="{2B9A83BE-C768-4FF5-A9FD-5C13451414F1}"/>
</file>

<file path=customXml/itemProps3.xml><?xml version="1.0" encoding="utf-8"?>
<ds:datastoreItem xmlns:ds="http://schemas.openxmlformats.org/officeDocument/2006/customXml" ds:itemID="{C57C3C32-0AED-4482-9F30-B73D439B3E6E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keywords>, docId:F06D5A4D48D0CEACFAC1C99B715E58D5</cp:keyword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0x010100A6A4ACF2A8DF004CA94A2D6A4303FCEA</vt:lpwstr>
  </property>
</Properties>
</file>