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2Ay434KiZ7V0Lzd8LdZkF7ou0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7:12:40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24575,'-1'15'0,"-1"0"0,0 1 0,-5 15 0,-5 38 0,-14 154 0,14-152 0,8-47 0,0 0 0,-1 31 0,3-18 0,-12 69 0,12-95 0,-7 43 0,1-12 0,1 0 0,0 60 0,7-58 0,-1-1 0,-12 69 0,5-49 0,3 1 0,6 129 0,2-70 0,-3 642 0,0-759 0,0 0 0,0 0 0,1 1 0,0-1 0,1 0 0,-1 0 0,1 0 0,0-1 0,1 1 0,-1 0 0,1-1 0,4 7 0,3 0 0,1 1 0,0-1 0,16 14 0,-18-18 0,22 34-1365,-21-31-5461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7:15:17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816 298 24575,'11'-1'0,"1"-1"0,-1-1 0,1 1 0,-1-2 0,0 0 0,14-6 0,29-9 0,14-2 0,-1-2 0,88-45 0,-113 51 0,0 3 0,1 1 0,44-7 0,-12 3 0,-51 12 0,2 1 0,-1 2 0,37 0 0,-35 3 0,-1-2 0,1-2 0,28-5 0,-22 3 0,1 1 0,-1 1 0,1 2 0,42 4 0,-28-1 0,53-4 0,-35-10 0,-48 8 0,0 0 0,28-1 0,310 4 0,-169 2 0,-169 1 0,0-1 0,35 9 0,-34-5 0,1-2 0,24 2 0,-26-4 0,12-1 0,-1 2 0,52 9 0,-11 2 0,-45-9 0,0 1 0,27 9 0,-43-11 0,0 1 0,0 0 0,0 1 0,0 0 0,-1 0 0,0 1 0,0 0 0,14 13 0,1 5 0,30 38 0,-47-52 0,1-1 0,-2 1 0,1 1 0,-1-1 0,-1 1 0,0 0 0,5 20 0,-2-2 0,-1 1 0,-1-1 0,-2 1 0,-1 0 0,-1 0 0,-2-1 0,-8 60 0,-55 134 0,59-202 0,-1-1 0,-1 0 0,-1 0 0,0-1 0,-2 0 0,0-1 0,-1 0 0,-1 0 0,-19 22 0,-3-3 0,-2-2 0,-72 55 0,37-34 0,-72 73 0,121-110 0,-1-1 0,-1-1 0,-36 20 0,27-18 0,-1 0 0,-55 21 0,54-25 0,18-9 0,0-1 0,0-1 0,0 0 0,-27 2 0,-22 4 0,-106 14 0,146-20 0,1-1 0,-1-1 0,-29-1 0,29-2 0,0 2 0,0 1 0,-26 5 0,12 0 0,-76 3 0,71-8 0,-50 9 0,57-6 0,-1-2 0,-69-3 0,-27 2 0,61 10 0,52-8 0,-1 0 0,-30 1 0,10-8 0,1-1 0,0-2 0,0-2 0,0-2 0,2-2 0,-1-1 0,-46-23 0,-200-76 0,183 77 0,70 25 0,-1-2 0,2-1 0,-52-28 0,29 12 0,47 25 0,0 0 0,0 0 0,1-1 0,-1 0 0,1-1 0,0 1 0,0-2 0,1 1 0,0-1 0,0 0 0,-9-13 0,-5-16 0,1-2 0,2-1 0,2 0 0,-22-78 0,1 3 0,31 92 0,0 0 0,-2-23 0,-2-7 0,7 39 0,0-1 0,1 0 0,1 1 0,0-1 0,1-22 0,1 29 0,0 1 0,0-1 0,1 1 0,0 0 0,0-1 0,0 1 0,1 0 0,0 0 0,0 0 0,0 1 0,1-1 0,0 1 0,8-8 0,2-2 0,1 1 0,0 1 0,1 1 0,0 0 0,1 1 0,1 1 0,-1 0 0,2 2 0,-1 0 0,1 1 0,0 0 0,34-5 0,-2 1 0,-1-2 0,0-2 0,61-29 0,30-12 0,-101 44 60,60-10 0,-86 19-246,1 2 1,0 0-1,-1 0 0,1 1 1,0 1-1,-1 0 1,25 7-1,-23-3-6640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7:15:32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24575,'11'0'0,"1"0"0,-1-1 0,0 0 0,0-1 0,0-1 0,0 1 0,0-2 0,0 0 0,-1 0 0,0 0 0,0-2 0,0 1 0,0-1 0,-1 0 0,0-1 0,0 0 0,-1-1 0,12-13 0,-16 21 0,-3 7 0,-4 25 0,-10 38 0,-5-16 0,12-39 0,0 1 0,2 1 0,0-1 0,0 1 0,-1 28 0,6 78-1365,-1-101-5461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7:12:26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7:12:27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7:12:30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24575,'0'-3'0,"0"1"0,1-1 0,-1 1 0,1-1 0,0 1 0,-1-1 0,1 1 0,0 0 0,0 0 0,1-1 0,-1 1 0,0 0 0,1 0 0,-1 0 0,1 0 0,0 1 0,-1-1 0,1 0 0,0 1 0,0-1 0,4-1 0,-5 2 0,0 0 0,0 1 0,0 0 0,1-1 0,-1 1 0,0 0 0,0 0 0,0-1 0,0 1 0,1 0 0,-1 0 0,0 0 0,0 0 0,0 1 0,1-1 0,-1 0 0,0 0 0,0 1 0,0-1 0,0 1 0,0-1 0,0 1 0,1-1 0,-1 1 0,-1 0 0,1-1 0,0 1 0,0 0 0,0 0 0,0 0 0,0 0 0,-1 0 0,1 0 0,0 0 0,-1 0 0,1 0 0,-1 0 0,1 0 0,-1 0 0,1 0 0,-1 0 0,0 1 0,0-1 0,0 0 0,1 2 0,0 4 0,0 1 0,-1-1 0,1 0 0,-1 0 0,-1 1 0,1-1 0,-1 0 0,0 0 0,-1 0 0,0 0 0,0 0 0,-1 0 0,1 0 0,-2 0 0,1-1 0,-1 0 0,1 0 0,-2 0 0,1 0 0,-6 5 0,10-10 0,0-1 0,-1 1 0,1-1 0,0 1 0,-1-1 0,1 1 0,0-1 0,-1 0 0,1 1 0,0-1 0,-1 1 0,1-1 0,-1 0 0,1 0 0,-1 1 0,1-1 0,-1 0 0,1 0 0,-1 1 0,1-1 0,-1 0 0,1 0 0,-1 0 0,1 0 0,-1 0 0,0 0 0,1 0 0,-1 0 0,1 0 0,-1 0 0,1 0 0,-2-1 0,-2-16 0,11-26 0,-5 39 0,0-1 0,1 1 0,-1 0 0,1-1 0,0 1 0,0 1 0,1-1 0,-1 0 0,1 1 0,0 0 0,-1 0 0,2 0 0,-1 0 0,7-3 0,-10 5 0,0 1 0,1-1 0,-1 0 0,1 1 0,-1-1 0,1 1 0,-1 0 0,1-1 0,-1 1 0,1 0 0,-1 0 0,1 0 0,0 0 0,-1 0 0,1 0 0,-1 1 0,1-1 0,-1 0 0,1 1 0,-1 0 0,1-1 0,-1 1 0,0 0 0,1-1 0,-1 1 0,0 0 0,1 0 0,-1 0 0,0 0 0,0 0 0,0 0 0,0 1 0,0-1 0,0 0 0,0 1 0,-1-1 0,1 0 0,0 1 0,-1-1 0,1 1 0,-1-1 0,1 1 0,-1-1 0,0 1 0,1-1 0,-1 1 0,0 2 0,0 2 0,1 0 0,-1-1 0,0 1 0,-1 0 0,1 0 0,-1-1 0,0 1 0,-3 7 0,4-11 0,0 0 0,-1-1 0,1 1 0,-1 0 0,0-1 0,1 1 0,-1 0 0,0-1 0,0 1 0,0-1 0,0 1 0,-1-1 0,1 0 0,0 1 0,0-1 0,-1 0 0,1 0 0,-1 0 0,1 0 0,-1 0 0,0 0 0,1 0 0,-1-1 0,0 1 0,1 0 0,-1-1 0,0 0 0,0 1 0,-3-1 0,4 0 4,-1 0 0,1-1-1,0 1 1,-1-1-1,1 1 1,0-1 0,0 0-1,-1 1 1,1-1 0,0 0-1,0 0 1,0 0-1,0 0 1,0 0 0,0 0-1,0 0 1,1 0 0,-1 0-1,0-1 1,0 1-1,1 0 1,-1 0 0,1-1-1,-1 1 1,1 0 0,0-1-1,-1 1 1,1 0-1,0-1 1,0 1 0,0-1-1,0-1 1,5-46-1489,0 26-5341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7:12:31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200 108 24575,'-8'3'0,"0"0"0,0 0 0,1 1 0,-1-1 0,1 2 0,0-1 0,-7 6 0,-47 26 0,53-33 0,4-1 0,1-1 0,-1 1 0,0-1 0,1 0 0,-1 0 0,0 0 0,0-1 0,-6 1 0,8-1 0,1-1 0,0 1 0,0-1 0,-1 1 0,1-1 0,0 0 0,0 1 0,0-1 0,0 0 0,0 0 0,0 0 0,0 0 0,0 0 0,0 0 0,1 0 0,-1 0 0,0 0 0,0 0 0,1-1 0,-1 1 0,1 0 0,-1 0 0,1-1 0,0 1 0,-1 0 0,1 0 0,0-1 0,0 1 0,0 0 0,0-3 0,0-4 0,0 0 0,1 0 0,-1 0 0,1 0 0,1 1 0,0-1 0,0 0 0,1 0 0,-1 1 0,2 0 0,-1-1 0,1 1 0,0 1 0,0-1 0,1 0 0,0 1 0,0 0 0,1 0 0,6-5 0,-11 10-5,0 0-1,0 0 1,-1 1-1,1-1 0,0 0 1,0 1-1,0-1 1,0 1-1,0-1 0,0 1 1,0-1-1,0 1 1,0 0-1,0-1 1,0 1-1,0 0 0,0 0 1,0 0-1,2 0 1,-2 0 11,0 1 0,-1-1 1,1 1-1,-1-1 1,1 1-1,-1-1 1,1 1-1,-1-1 0,1 1 1,-1-1-1,1 1 1,-1-1-1,0 1 0,1 0 1,-1-1-1,0 1 1,1 0-1,-1-1 0,0 1 1,0 0-1,0 0 1,0 0-1,-1 54-174,0-34-1065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7:12:43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24575,'-3'2'0,"1"0"0,-1 0 0,0 1 0,0-1 0,1 1 0,-1-1 0,1 1 0,0 0 0,0 0 0,0-1 0,0 2 0,1-1 0,-1 0 0,1 0 0,-2 6 0,-1-2 0,-2 7 0,0 0 0,0 0 0,1 0 0,1 1 0,0 0 0,-1 15 0,-2 18 0,0-11 0,2 0 0,1 40 0,5 639 0,0-695-170,2 1-1,1 0 0,1-1 1,0 0-1,2 0 0,0 0 1,13 23-1,-13-30-6655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7:14:04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24575,'60'-1'0,"92"5"0,-135-2 0,-1 0 0,1 1 0,-1 1 0,0 1 0,0 0 0,-1 2 0,17 7 0,20 15 0,56 40 0,-100-64 0,8 7 0,0 0 0,-1 1 0,-1 0 0,14 17 0,-19-21 0,0 1 0,-1 1 0,-1-1 0,0 1 0,0 1 0,-1-1 0,-1 1 0,0 0 0,0 0 0,4 22 0,2 29 0,-4 0 0,0 107 0,-7-163 0,0 42 0,-2 0 0,-11 68 0,-13 80 0,17-134 0,5-33 0,-1-1 0,-2 1 0,-11 31 0,3-21 0,0 3 0,-29 57 0,38-89 0,0 0 0,-1 0 0,0-1 0,-1 0 0,0-1 0,0 0 0,-1 0 0,0-1 0,0 0 0,-13 8 0,6-5 0,1 1 0,-24 22 0,31-26 0,0 0 0,-1 0 0,0 0 0,-1-1 0,1-1 0,-1 0 0,-1 0 0,1-1 0,-1 0 0,-12 4 0,-1 2 0,22-7 0,16-6 0,8-4 0,0-1 0,-1-1 0,0-1 0,-1-1 0,0-1 0,33-23 0,-13 2 0,69-69 0,14-48 0,-104 128 0,0-2 0,18-31 0,8-9 0,-38 53 0,0 0 0,-1 0 0,0-1 0,0 0 0,-1 0 0,-1 0 0,0-1 0,0 0 0,-1 0 0,2-15 0,-2-8 0,-1-1 0,-4-41 0,0 11 0,2 45 0,-1 0 0,-1 0 0,-1 0 0,0 0 0,-2 0 0,-1 1 0,0 0 0,-2 0 0,0 0 0,-1 1 0,-1 1 0,-21-31 0,-80-131 0,84 142 0,11 17 0,1-1 0,-13-25 0,21 35 0,-1 0 0,-1 1 0,0 0 0,-1 0 0,0 1 0,0 0 0,-1 0 0,-18-11 0,-30-28 0,54 44 0,-1 1 0,1 0 0,-1 0 0,0 0 0,0 1 0,-1 0 0,1 0 0,-1 1 0,-9-3 0,-70-11 0,12 3 0,63 10 0,0 0 0,0-1 0,1-1 0,-1 1 0,1-2 0,0 1 0,0-2 0,0 1 0,-9-9 0,19 14 0,0 1 0,-1 0 0,1 0 0,-1-1 0,1 1 0,0 0 0,-1-1 0,1 1 0,0-1 0,-1 1 0,1 0 0,0-1 0,0 1 0,-1-1 0,1 1 0,0-1 0,0 1 0,0-1 0,0 1 0,0-1 0,0 1 0,-1-1 0,1 1 0,0-1 0,0 1 0,0-1 0,1 1 0,-1 0 0,0-1 0,0 1 0,0-1 0,0 1 0,1-2 0,16-1 0,23 10 0,33 17 0,92 43 0,-31-11 0,-107-46 0,0 2 0,44 26 0,-60-31 0,1 1 0,-2 1 0,1 0 0,-2 0 0,1 1 0,-1 0 0,0 0 0,8 14 0,0 4 0,0 1 0,-2 1 0,-2 0 0,0 1 0,-2 0 0,-1 1 0,-2 0 0,-1 1 0,-2 0 0,3 54 0,-7-66 0,1 0 0,6 28 0,-5-36 0,0 0 0,-2 0 0,1 0 0,-1 1 0,-1-1 0,0 0 0,-1 0 0,-1 0 0,-2 14 0,-16 54 0,13-45 0,-16 45 0,-6 12 0,19-57 0,-24 58 0,14-50 0,4-6 0,-38 62 0,40-79 0,-1 3 0,-1-1 0,0 0 0,-28 27 0,22-31 0,-43 30 0,15-13 0,47-33 5,0-1 0,1 0 0,-1 0-1,0 0 1,0 0 0,-1-1 0,1 1 0,0-1-1,-1 0 1,1 0 0,0 0 0,-1 0 0,0 0-1,1-1 1,-1 0 0,1 0 0,-1 0-1,1 0 1,-1 0 0,1-1 0,-1 0 0,1 1-1,-1-1 1,-4-2 0,1-1-140,1 0 0,0 0 0,0-1 0,0 1 0,0-1 0,1-1 0,-1 1 0,1-1 0,1 0 0,-6-8 0,1 1-6691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7:14:05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24575,'48'1'0,"-11"0"0,0-2 0,0-1 0,63-11 0,-30-5 0,-24 5 0,1 2 0,76-7 0,-1 19 0,26-2 0,-145 1-124,0 0 0,-1-1 0,1 1 0,0-1 0,-1 0 0,1 1-1,-1-1 1,1 0 0,-1 0 0,3-2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7:14:06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24575,'7'2'0,"0"1"0,1-1 0,-1 2 0,0-1 0,0 1 0,-1 0 0,1 0 0,-1 1 0,7 6 0,-11-10 0,8 8 0,-1 1 0,1 0 0,-2 0 0,1 0 0,-2 1 0,1 1 0,10 22 0,32 90 0,-10 32 0,-24-82 0,-4-31-101,-7-30-25,-1 1-1,0 0 1,-1 0-1,-1 0 1,0 0 0,-1 0-1,0 0 1,-1 0-1,-3 25 1,-3-23-6700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354d581cc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56" name="Google Shape;156;g25354d581c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354d581cc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63" name="Google Shape;163;g25354d581c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354d581cc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71" name="Google Shape;171;g25354d581c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354d581cc_0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25354d581c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341369042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99" name="Google Shape;99;g2534136904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341369042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07" name="Google Shape;107;g253413690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341369042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19" name="Google Shape;119;g2534136904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341369042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27" name="Google Shape;127;g2534136904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354d581c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49" name="Google Shape;149;g25354d581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customXml" Target="../ink/ink1.xml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1.xml"/><Relationship Id="rId3" Type="http://schemas.openxmlformats.org/officeDocument/2006/relationships/image" Target="../media/image11.png"/><Relationship Id="rId7" Type="http://schemas.openxmlformats.org/officeDocument/2006/relationships/customXml" Target="../ink/ink8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9.xml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Ref is out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 err="1"/>
              <a:t>Lecturer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/>
              <a:t>Roka Slaboševičius</a:t>
            </a:r>
            <a:endParaRPr dirty="0"/>
          </a:p>
        </p:txBody>
      </p:sp>
      <p:pic>
        <p:nvPicPr>
          <p:cNvPr id="74" name="Google Shape;74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354d581cc_0_12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What is out?</a:t>
            </a:r>
            <a:endParaRPr/>
          </a:p>
        </p:txBody>
      </p:sp>
      <p:sp>
        <p:nvSpPr>
          <p:cNvPr id="159" name="Google Shape;159;g25354d581cc_0_12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Ref is out</a:t>
            </a:r>
            <a:endParaRPr/>
          </a:p>
        </p:txBody>
      </p:sp>
      <p:sp>
        <p:nvSpPr>
          <p:cNvPr id="160" name="Google Shape;160;g25354d581cc_0_12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600"/>
              <a:t>Depending on the situation, the </a:t>
            </a:r>
            <a:r>
              <a:rPr lang="lt-LT" sz="1600" b="1"/>
              <a:t>out </a:t>
            </a:r>
            <a:r>
              <a:rPr lang="lt-LT" sz="1600"/>
              <a:t>keyword can be useful in different situations: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600"/>
              <a:t>When functions need to return more than one value.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When you want a function to assign a value to a variable whose initial value is irrelevant.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Security: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It should also be mentioned that a function using the out parameter must assign a value to this parameter before exiting the function. In other words, functions that use </a:t>
            </a:r>
            <a:r>
              <a:rPr lang="lt-LT" sz="1600" b="1"/>
              <a:t>out </a:t>
            </a:r>
            <a:r>
              <a:rPr lang="lt-LT" sz="1600"/>
              <a:t>parameters must guarantee that the </a:t>
            </a:r>
            <a:r>
              <a:rPr lang="lt-LT" sz="1600" b="1"/>
              <a:t>out </a:t>
            </a:r>
            <a:r>
              <a:rPr lang="lt-LT" sz="1600"/>
              <a:t>parameter will be initialized.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354d581cc_0_22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What is out?</a:t>
            </a:r>
            <a:endParaRPr/>
          </a:p>
        </p:txBody>
      </p:sp>
      <p:sp>
        <p:nvSpPr>
          <p:cNvPr id="166" name="Google Shape;166;g25354d581cc_0_22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Ref is out</a:t>
            </a:r>
            <a:endParaRPr/>
          </a:p>
        </p:txBody>
      </p:sp>
      <p:sp>
        <p:nvSpPr>
          <p:cNvPr id="167" name="Google Shape;167;g25354d581cc_0_22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What is worth noting is that the width and height variables passed with the out keyword are created and passed at the same time.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As you can see above the </a:t>
            </a:r>
            <a:r>
              <a:rPr lang="lt-LT" sz="1600" b="1"/>
              <a:t>GetDimensions() </a:t>
            </a:r>
            <a:r>
              <a:rPr lang="lt-LT" sz="1600"/>
              <a:t>method they are not declared, but after the </a:t>
            </a:r>
            <a:r>
              <a:rPr lang="lt-LT" sz="1600" b="1"/>
              <a:t>GetDimensions() </a:t>
            </a:r>
            <a:r>
              <a:rPr lang="lt-LT" sz="1600"/>
              <a:t>method they are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used for printing.</a:t>
            </a:r>
            <a:endParaRPr sz="1600"/>
          </a:p>
        </p:txBody>
      </p:sp>
      <p:pic>
        <p:nvPicPr>
          <p:cNvPr id="168" name="Google Shape;168;g25354d581cc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998" y="4209950"/>
            <a:ext cx="8463651" cy="23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354d581cc_0_35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What is out?</a:t>
            </a:r>
            <a:endParaRPr/>
          </a:p>
        </p:txBody>
      </p:sp>
      <p:sp>
        <p:nvSpPr>
          <p:cNvPr id="174" name="Google Shape;174;g25354d581cc_0_35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Ref is out</a:t>
            </a:r>
            <a:endParaRPr/>
          </a:p>
        </p:txBody>
      </p:sp>
      <p:sp>
        <p:nvSpPr>
          <p:cNvPr id="175" name="Google Shape;175;g25354d581cc_0_35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Here are two real-life applications of </a:t>
            </a:r>
            <a:r>
              <a:rPr lang="lt-LT" sz="1600" b="1"/>
              <a:t>out</a:t>
            </a:r>
            <a:r>
              <a:rPr lang="lt-LT" sz="1600"/>
              <a:t>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A two-way modified method from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one of our lectures.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The first method using </a:t>
            </a:r>
            <a:r>
              <a:rPr lang="lt-LT" sz="1600" b="1"/>
              <a:t>while(true) </a:t>
            </a:r>
            <a:r>
              <a:rPr lang="lt-LT" sz="1600"/>
              <a:t>may appear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simpler, but better avoided because there is no direct variable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to control the cycle.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In the second example, the loop is controlled by the variable </a:t>
            </a:r>
            <a:r>
              <a:rPr lang="lt-LT" sz="1600" b="1"/>
              <a:t>isValid</a:t>
            </a:r>
            <a:r>
              <a:rPr lang="lt-LT" sz="1600"/>
              <a:t>.</a:t>
            </a:r>
            <a:endParaRPr sz="1600"/>
          </a:p>
        </p:txBody>
      </p:sp>
      <p:pic>
        <p:nvPicPr>
          <p:cNvPr id="176" name="Google Shape;176;g25354d581cc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225" y="3523975"/>
            <a:ext cx="5615700" cy="320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5354d581cc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400" y="311550"/>
            <a:ext cx="5980925" cy="28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354d581cc_0_47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ct val="100000"/>
              <a:buFont typeface="Arial"/>
              <a:buNone/>
            </a:pPr>
            <a:r>
              <a:rPr lang="lt-LT"/>
              <a:t>Out and ref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ct val="100000"/>
              <a:buFont typeface="Arial"/>
              <a:buNone/>
            </a:pPr>
            <a:endParaRPr/>
          </a:p>
        </p:txBody>
      </p:sp>
      <p:grpSp>
        <p:nvGrpSpPr>
          <p:cNvPr id="183" name="Google Shape;183;g25354d581cc_0_47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184" name="Google Shape;184;g25354d581cc_0_47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25354d581cc_0_47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</a:t>
              </a:r>
              <a:r>
                <a:rPr lang="lt-LT" sz="1600" b="1">
                  <a:solidFill>
                    <a:srgbClr val="FEFFFF"/>
                  </a:solidFill>
                </a:rPr>
                <a:t>2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6" name="Google Shape;186;g25354d581cc_0_47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5354d581cc_0_47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GetUserData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 that accepts two variables of type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first name and last name. The method must read the user's first and last name from the console, then return them via the out parameters.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 that continues until the user enters a number greater than 100. In the loop, use the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TryParse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method, which returns two values: whether the conversion of the input to a number (a variable of type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bool)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was successful, and the number itself (if the conversion was successful). This method uses the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parameter to return the number.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Divide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 that accepts two numbers of type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performs division. The method should return the quotient as the result and the remainder via the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parameter. The method must be safe, i.e. if an attempt is made to divide by zero, the method returns false and does not evaluate the quotient and remainder.</a:t>
            </a:r>
            <a:endParaRPr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/>
              <a:t>Ref is out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480391" y="1371705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/>
              <a:t>Today you will learn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Ref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Out</a:t>
            </a:r>
            <a:endParaRPr/>
          </a:p>
        </p:txBody>
      </p:sp>
      <p:grpSp>
        <p:nvGrpSpPr>
          <p:cNvPr id="84" name="Google Shape;84;p2"/>
          <p:cNvGrpSpPr/>
          <p:nvPr/>
        </p:nvGrpSpPr>
        <p:grpSpPr>
          <a:xfrm>
            <a:off x="480390" y="3193409"/>
            <a:ext cx="731400" cy="731400"/>
            <a:chOff x="0" y="0"/>
            <a:chExt cx="731400" cy="731400"/>
          </a:xfrm>
        </p:grpSpPr>
        <p:sp>
          <p:nvSpPr>
            <p:cNvPr id="85" name="Google Shape;85;p2"/>
            <p:cNvSpPr/>
            <p:nvPr/>
          </p:nvSpPr>
          <p:spPr>
            <a:xfrm>
              <a:off x="0" y="0"/>
              <a:ext cx="731400" cy="7314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 txBox="1"/>
            <p:nvPr/>
          </p:nvSpPr>
          <p:spPr>
            <a:xfrm>
              <a:off x="152842" y="178122"/>
              <a:ext cx="4257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480390" y="4403230"/>
            <a:ext cx="731400" cy="731400"/>
            <a:chOff x="0" y="0"/>
            <a:chExt cx="731400" cy="731400"/>
          </a:xfrm>
        </p:grpSpPr>
        <p:sp>
          <p:nvSpPr>
            <p:cNvPr id="88" name="Google Shape;88;p2"/>
            <p:cNvSpPr/>
            <p:nvPr/>
          </p:nvSpPr>
          <p:spPr>
            <a:xfrm>
              <a:off x="0" y="0"/>
              <a:ext cx="731400" cy="7314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 txBox="1"/>
            <p:nvPr/>
          </p:nvSpPr>
          <p:spPr>
            <a:xfrm>
              <a:off x="152842" y="178122"/>
              <a:ext cx="4257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What is the ref keyword?</a:t>
            </a:r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Ref is out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b="1"/>
              <a:t>The ref </a:t>
            </a:r>
            <a:r>
              <a:rPr lang="lt-LT" sz="1600"/>
              <a:t>keyword is used in </a:t>
            </a:r>
            <a:r>
              <a:rPr lang="lt-LT" sz="1600" b="1"/>
              <a:t>C# to </a:t>
            </a:r>
            <a:r>
              <a:rPr lang="lt-LT" sz="1600"/>
              <a:t>pass a variable as a </a:t>
            </a:r>
            <a:r>
              <a:rPr lang="lt-LT" sz="1600" u="sng"/>
              <a:t>reference to a method </a:t>
            </a:r>
            <a:r>
              <a:rPr lang="lt-LT" sz="1600"/>
              <a:t>rather than </a:t>
            </a:r>
            <a:r>
              <a:rPr lang="lt-LT" sz="1600" u="sng"/>
              <a:t>as a value</a:t>
            </a:r>
            <a:r>
              <a:rPr lang="lt-LT" sz="1600"/>
              <a:t>. When a variable is passed as a reference, it means that any changes made to the variable inside the method will be reflected in the external variable. That is, if the value of a variable inside a method is changed, the original variable outside the method will also be changed.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341369042_0_2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What is the ref keyword?</a:t>
            </a:r>
            <a:endParaRPr/>
          </a:p>
        </p:txBody>
      </p:sp>
      <p:sp>
        <p:nvSpPr>
          <p:cNvPr id="102" name="Google Shape;102;g25341369042_0_2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Ref is out</a:t>
            </a:r>
            <a:endParaRPr/>
          </a:p>
        </p:txBody>
      </p:sp>
      <p:sp>
        <p:nvSpPr>
          <p:cNvPr id="103" name="Google Shape;103;g25341369042_0_2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Simply put, </a:t>
            </a:r>
            <a:r>
              <a:rPr lang="lt-LT" sz="1600" b="1"/>
              <a:t>ref </a:t>
            </a:r>
            <a:r>
              <a:rPr lang="lt-LT" sz="1600"/>
              <a:t>allows us to change the values of variables within a method.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lt-LT" sz="1600"/>
              <a:t>Here's a simple example of how we can use </a:t>
            </a:r>
            <a:r>
              <a:rPr lang="lt-LT" sz="1600" b="1"/>
              <a:t>ref</a:t>
            </a:r>
            <a:r>
              <a:rPr lang="lt-LT" sz="1600"/>
              <a:t>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Here, we have the </a:t>
            </a:r>
            <a:r>
              <a:rPr lang="lt-LT" sz="1600" b="1"/>
              <a:t>ChangeValue </a:t>
            </a:r>
            <a:r>
              <a:rPr lang="lt-LT" sz="1600"/>
              <a:t>method,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which accepts a variable of type int as a reference (via the </a:t>
            </a:r>
            <a:r>
              <a:rPr lang="lt-LT" sz="1600" b="1"/>
              <a:t>ref </a:t>
            </a:r>
            <a:r>
              <a:rPr lang="lt-LT" sz="1600"/>
              <a:t>keyword).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In the </a:t>
            </a:r>
            <a:r>
              <a:rPr lang="lt-LT" sz="1600" b="1"/>
              <a:t>ChangeValue </a:t>
            </a:r>
            <a:r>
              <a:rPr lang="lt-LT" sz="1600"/>
              <a:t>method we change the value of the variable </a:t>
            </a:r>
            <a:r>
              <a:rPr lang="lt-LT" sz="1600" b="1"/>
              <a:t>x </a:t>
            </a:r>
            <a:r>
              <a:rPr lang="lt-LT" sz="1600"/>
              <a:t>to 200.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Since </a:t>
            </a:r>
            <a:r>
              <a:rPr lang="lt-LT" sz="1600" b="1"/>
              <a:t>x </a:t>
            </a:r>
            <a:r>
              <a:rPr lang="lt-LT" sz="1600"/>
              <a:t>is passed as a reference, this change is reflected in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and in variable </a:t>
            </a:r>
            <a:r>
              <a:rPr lang="lt-LT" sz="1600" b="1"/>
              <a:t>a</a:t>
            </a:r>
            <a:r>
              <a:rPr lang="lt-LT" sz="1600"/>
              <a:t>, outside the </a:t>
            </a:r>
            <a:r>
              <a:rPr lang="lt-LT" sz="1600" b="1"/>
              <a:t>ChangeValue </a:t>
            </a:r>
            <a:r>
              <a:rPr lang="lt-LT" sz="1600"/>
              <a:t>method.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Therefore, by typing </a:t>
            </a:r>
            <a:r>
              <a:rPr lang="lt-LT" sz="1600" b="1"/>
              <a:t>a </a:t>
            </a:r>
            <a:r>
              <a:rPr lang="lt-LT" sz="1600"/>
              <a:t>after the </a:t>
            </a:r>
            <a:r>
              <a:rPr lang="lt-LT" sz="1600" b="1"/>
              <a:t>ChangeValue </a:t>
            </a:r>
            <a:r>
              <a:rPr lang="lt-LT" sz="1600"/>
              <a:t>method </a:t>
            </a:r>
            <a:endParaRPr sz="16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call, we see a new value of 200 instead of the original value of 100.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It is very important to understand that </a:t>
            </a:r>
            <a:r>
              <a:rPr lang="lt-LT" sz="1600" b="1"/>
              <a:t>ref </a:t>
            </a:r>
            <a:r>
              <a:rPr lang="lt-LT" sz="1600"/>
              <a:t>requires that the variable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be </a:t>
            </a:r>
            <a:r>
              <a:rPr lang="lt-LT" sz="1600" u="sng"/>
              <a:t>pre-initialised </a:t>
            </a:r>
            <a:r>
              <a:rPr lang="lt-LT" sz="1600"/>
              <a:t>before being passed as a method reference.</a:t>
            </a:r>
            <a:endParaRPr sz="1600"/>
          </a:p>
        </p:txBody>
      </p:sp>
      <p:pic>
        <p:nvPicPr>
          <p:cNvPr id="104" name="Google Shape;104;g2534136904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6199" y="3230574"/>
            <a:ext cx="4094775" cy="28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341369042_0_1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Why is this happening?</a:t>
            </a:r>
            <a:endParaRPr/>
          </a:p>
        </p:txBody>
      </p:sp>
      <p:sp>
        <p:nvSpPr>
          <p:cNvPr id="110" name="Google Shape;110;g25341369042_0_1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Ref is out</a:t>
            </a:r>
            <a:endParaRPr/>
          </a:p>
        </p:txBody>
      </p:sp>
      <p:sp>
        <p:nvSpPr>
          <p:cNvPr id="111" name="Google Shape;111;g25341369042_0_1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The program stores variables in memory, for each variable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by allocating the right amount of memory, these variables will "live"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in memory until their </a:t>
            </a:r>
            <a:r>
              <a:rPr lang="lt-LT" sz="1600" b="1"/>
              <a:t>scope </a:t>
            </a:r>
            <a:r>
              <a:rPr lang="lt-LT" sz="1600"/>
              <a:t>expires (at this point, it's enough to understand,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that scope is the method where the variable was created).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So if we pass a variable as a parameter to another method,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a new variable is created and extracted(</a:t>
            </a:r>
            <a:r>
              <a:rPr lang="lt-LT" sz="1600" b="1"/>
              <a:t>allocation</a:t>
            </a:r>
            <a:r>
              <a:rPr lang="lt-LT" sz="1600"/>
              <a:t>)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a new place in memory.</a:t>
            </a:r>
            <a:endParaRPr sz="1600"/>
          </a:p>
        </p:txBody>
      </p:sp>
      <p:pic>
        <p:nvPicPr>
          <p:cNvPr id="112" name="Google Shape;112;g25341369042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5513" y="2791075"/>
            <a:ext cx="1457325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5341369042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775" y="3848288"/>
            <a:ext cx="373380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5341369042_0_13"/>
          <p:cNvSpPr/>
          <p:nvPr/>
        </p:nvSpPr>
        <p:spPr>
          <a:xfrm>
            <a:off x="7966550" y="3212925"/>
            <a:ext cx="2668050" cy="1127350"/>
          </a:xfrm>
          <a:custGeom>
            <a:avLst/>
            <a:gdLst/>
            <a:ahLst/>
            <a:cxnLst/>
            <a:rect l="l" t="t" r="r" b="b"/>
            <a:pathLst>
              <a:path w="106722" h="45094" extrusionOk="0">
                <a:moveTo>
                  <a:pt x="0" y="45094"/>
                </a:moveTo>
                <a:cubicBezTo>
                  <a:pt x="7954" y="44092"/>
                  <a:pt x="33695" y="45469"/>
                  <a:pt x="47724" y="39081"/>
                </a:cubicBezTo>
                <a:cubicBezTo>
                  <a:pt x="61753" y="32693"/>
                  <a:pt x="74342" y="13278"/>
                  <a:pt x="84175" y="6764"/>
                </a:cubicBezTo>
                <a:cubicBezTo>
                  <a:pt x="94008" y="251"/>
                  <a:pt x="102964" y="1127"/>
                  <a:pt x="10672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" name="Google Shape;115;g25341369042_0_13"/>
          <p:cNvSpPr/>
          <p:nvPr/>
        </p:nvSpPr>
        <p:spPr>
          <a:xfrm>
            <a:off x="8483250" y="3645075"/>
            <a:ext cx="2217100" cy="948850"/>
          </a:xfrm>
          <a:custGeom>
            <a:avLst/>
            <a:gdLst/>
            <a:ahLst/>
            <a:cxnLst/>
            <a:rect l="l" t="t" r="r" b="b"/>
            <a:pathLst>
              <a:path w="88684" h="37954" extrusionOk="0">
                <a:moveTo>
                  <a:pt x="0" y="37954"/>
                </a:moveTo>
                <a:cubicBezTo>
                  <a:pt x="8079" y="37328"/>
                  <a:pt x="36576" y="37390"/>
                  <a:pt x="48476" y="34196"/>
                </a:cubicBezTo>
                <a:cubicBezTo>
                  <a:pt x="60376" y="31002"/>
                  <a:pt x="64697" y="24488"/>
                  <a:pt x="71398" y="18789"/>
                </a:cubicBezTo>
                <a:cubicBezTo>
                  <a:pt x="78099" y="13090"/>
                  <a:pt x="85803" y="3132"/>
                  <a:pt x="88684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" name="Google Shape;116;g25341369042_0_13"/>
          <p:cNvSpPr/>
          <p:nvPr/>
        </p:nvSpPr>
        <p:spPr>
          <a:xfrm>
            <a:off x="9979628" y="3701450"/>
            <a:ext cx="852250" cy="1831925"/>
          </a:xfrm>
          <a:custGeom>
            <a:avLst/>
            <a:gdLst/>
            <a:ahLst/>
            <a:cxnLst/>
            <a:rect l="l" t="t" r="r" b="b"/>
            <a:pathLst>
              <a:path w="34090" h="73277" extrusionOk="0">
                <a:moveTo>
                  <a:pt x="1022" y="73277"/>
                </a:moveTo>
                <a:cubicBezTo>
                  <a:pt x="1210" y="70897"/>
                  <a:pt x="-1922" y="68141"/>
                  <a:pt x="2149" y="58997"/>
                </a:cubicBezTo>
                <a:cubicBezTo>
                  <a:pt x="6220" y="49853"/>
                  <a:pt x="20124" y="28246"/>
                  <a:pt x="25447" y="18413"/>
                </a:cubicBezTo>
                <a:cubicBezTo>
                  <a:pt x="30771" y="8580"/>
                  <a:pt x="32650" y="3069"/>
                  <a:pt x="3409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973BD5-3CAA-B25C-1F17-0C06DF70C2C8}"/>
                  </a:ext>
                </a:extLst>
              </p14:cNvPr>
              <p14:cNvContentPartPr/>
              <p14:nvPr/>
            </p14:nvContentPartPr>
            <p14:xfrm>
              <a:off x="6576623" y="4154680"/>
              <a:ext cx="54720" cy="918720"/>
            </p14:xfrm>
          </p:contentPart>
        </mc:Choice>
        <mc:Fallback xmlns:a16="http://schemas.microsoft.com/office/drawing/2014/main"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973BD5-3CAA-B25C-1F17-0C06DF70C2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67983" y="4145680"/>
                <a:ext cx="72360" cy="9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CAE2EBE-D2D6-30E2-CE23-33A381B0399F}"/>
              </a:ext>
            </a:extLst>
          </p:cNvPr>
          <p:cNvGrpSpPr/>
          <p:nvPr/>
        </p:nvGrpSpPr>
        <p:grpSpPr>
          <a:xfrm>
            <a:off x="6577703" y="5778280"/>
            <a:ext cx="152280" cy="529200"/>
            <a:chOff x="6577703" y="5778280"/>
            <a:chExt cx="152280" cy="52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A71AEAF-93BC-CA94-9571-D84C5C0661D8}"/>
                    </a:ext>
                  </a:extLst>
                </p14:cNvPr>
                <p14:cNvContentPartPr/>
                <p14:nvPr/>
              </p14:nvContentPartPr>
              <p14:xfrm>
                <a:off x="6684623" y="5823640"/>
                <a:ext cx="1800" cy="360"/>
              </p14:xfrm>
            </p:contentPart>
          </mc:Choice>
          <mc:Fallback xmlns:a16="http://schemas.microsoft.com/office/drawing/2014/main"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A71AEAF-93BC-CA94-9571-D84C5C0661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75623" y="581464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1CC2C8A-6E19-9CF1-B8B6-B446BB152FBD}"/>
                    </a:ext>
                  </a:extLst>
                </p14:cNvPr>
                <p14:cNvContentPartPr/>
                <p14:nvPr/>
              </p14:nvContentPartPr>
              <p14:xfrm>
                <a:off x="6693623" y="6285160"/>
                <a:ext cx="360" cy="360"/>
              </p14:xfrm>
            </p:contentPart>
          </mc:Choice>
          <mc:Fallback xmlns:a16="http://schemas.microsoft.com/office/drawing/2014/main"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1CC2C8A-6E19-9CF1-B8B6-B446BB152F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84623" y="6276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FFBDF94-BCCD-298D-7604-C109EBD85B1E}"/>
                    </a:ext>
                  </a:extLst>
                </p14:cNvPr>
                <p14:cNvContentPartPr/>
                <p14:nvPr/>
              </p14:nvContentPartPr>
              <p14:xfrm>
                <a:off x="6684623" y="5778280"/>
                <a:ext cx="45360" cy="69480"/>
              </p14:xfrm>
            </p:contentPart>
          </mc:Choice>
          <mc:Fallback xmlns:a16="http://schemas.microsoft.com/office/drawing/2014/main"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FFBDF94-BCCD-298D-7604-C109EBD85B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75623" y="5769280"/>
                  <a:ext cx="63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031E998-3117-8031-D63C-1330FBEAB701}"/>
                    </a:ext>
                  </a:extLst>
                </p14:cNvPr>
                <p14:cNvContentPartPr/>
                <p14:nvPr/>
              </p14:nvContentPartPr>
              <p14:xfrm>
                <a:off x="6648263" y="6237280"/>
                <a:ext cx="72000" cy="69120"/>
              </p14:xfrm>
            </p:contentPart>
          </mc:Choice>
          <mc:Fallback xmlns:a16="http://schemas.microsoft.com/office/drawing/2014/main"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031E998-3117-8031-D63C-1330FBEAB7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39623" y="6228640"/>
                  <a:ext cx="89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DE5BDE-079A-11F5-A1EF-4332BC27BE58}"/>
                    </a:ext>
                  </a:extLst>
                </p14:cNvPr>
                <p14:cNvContentPartPr/>
                <p14:nvPr/>
              </p14:nvContentPartPr>
              <p14:xfrm>
                <a:off x="6577703" y="5841280"/>
                <a:ext cx="36360" cy="466200"/>
              </p14:xfrm>
            </p:contentPart>
          </mc:Choice>
          <mc:Fallback xmlns:a16="http://schemas.microsoft.com/office/drawing/2014/main"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DE5BDE-079A-11F5-A1EF-4332BC27BE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69063" y="5832280"/>
                  <a:ext cx="54000" cy="483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341369042_0_26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Why is this happening?</a:t>
            </a:r>
            <a:endParaRPr/>
          </a:p>
        </p:txBody>
      </p:sp>
      <p:sp>
        <p:nvSpPr>
          <p:cNvPr id="122" name="Google Shape;122;g25341369042_0_26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Ref is out</a:t>
            </a:r>
            <a:endParaRPr/>
          </a:p>
        </p:txBody>
      </p:sp>
      <p:sp>
        <p:nvSpPr>
          <p:cNvPr id="123" name="Google Shape;123;g25341369042_0_26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 err="1"/>
              <a:t>As a consequence, </a:t>
            </a:r>
            <a:r>
              <a:rPr lang="lt-LT" sz="1600" dirty="0"/>
              <a:t>if we change the value of variable </a:t>
            </a:r>
            <a:r>
              <a:rPr lang="lt-LT" sz="1600" b="1" dirty="0"/>
              <a:t>x in </a:t>
            </a:r>
            <a:r>
              <a:rPr lang="lt-LT" sz="1600" b="1" dirty="0" err="1"/>
              <a:t>DoSomething</a:t>
            </a:r>
            <a:r>
              <a:rPr lang="lt-LT" sz="1600" b="1" dirty="0"/>
              <a:t>()</a:t>
            </a:r>
            <a:r>
              <a:rPr lang="lt-LT" sz="1600" dirty="0"/>
              <a:t>, the original value that we passed to </a:t>
            </a:r>
            <a:r>
              <a:rPr lang="lt-LT" sz="1600" b="1" dirty="0" err="1"/>
              <a:t>main </a:t>
            </a:r>
            <a:r>
              <a:rPr lang="lt-LT" sz="1600" dirty="0"/>
              <a:t>does not change because, as we can see, a completely different variable is created in memory, which simply has the same value.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/>
              <a:t>If you are wondering how the program chooses which </a:t>
            </a:r>
            <a:r>
              <a:rPr lang="lt-LT" sz="1600" b="1" dirty="0"/>
              <a:t>x </a:t>
            </a:r>
            <a:r>
              <a:rPr lang="lt-LT" sz="1600" dirty="0"/>
              <a:t>variable to use, "under the hood" variables have addresses, like apartments or houses.    </a:t>
            </a:r>
            <a:endParaRPr sz="1600" dirty="0"/>
          </a:p>
        </p:txBody>
      </p:sp>
      <p:pic>
        <p:nvPicPr>
          <p:cNvPr id="124" name="Google Shape;124;g25341369042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2250" y="3429000"/>
            <a:ext cx="1294500" cy="35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341369042_0_38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Why is this happening?</a:t>
            </a:r>
            <a:endParaRPr/>
          </a:p>
        </p:txBody>
      </p:sp>
      <p:sp>
        <p:nvSpPr>
          <p:cNvPr id="130" name="Google Shape;130;g25341369042_0_38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Ref is out</a:t>
            </a:r>
            <a:endParaRPr/>
          </a:p>
        </p:txBody>
      </p:sp>
      <p:sp>
        <p:nvSpPr>
          <p:cNvPr id="131" name="Google Shape;131;g25341369042_0_38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However, if we describe a method with the </a:t>
            </a:r>
            <a:r>
              <a:rPr lang="lt-LT" sz="1600" b="1"/>
              <a:t>ref </a:t>
            </a:r>
            <a:r>
              <a:rPr lang="lt-LT" sz="1600"/>
              <a:t>keyword, we are saying that we will not pass a value to this method, but the original variable, in other words, </a:t>
            </a:r>
            <a:r>
              <a:rPr lang="lt-LT" sz="1600" u="sng"/>
              <a:t>we will pass the address in memory of the original variable</a:t>
            </a:r>
            <a:r>
              <a:rPr lang="lt-LT" sz="1600"/>
              <a:t>.</a:t>
            </a:r>
            <a:endParaRPr sz="1600"/>
          </a:p>
        </p:txBody>
      </p:sp>
      <p:pic>
        <p:nvPicPr>
          <p:cNvPr id="132" name="Google Shape;132;g25341369042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975" y="3556538"/>
            <a:ext cx="40767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5341369042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450" y="3437163"/>
            <a:ext cx="1428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5341369042_0_38"/>
          <p:cNvSpPr/>
          <p:nvPr/>
        </p:nvSpPr>
        <p:spPr>
          <a:xfrm>
            <a:off x="3579300" y="3757806"/>
            <a:ext cx="4118925" cy="319425"/>
          </a:xfrm>
          <a:custGeom>
            <a:avLst/>
            <a:gdLst/>
            <a:ahLst/>
            <a:cxnLst/>
            <a:rect l="l" t="t" r="r" b="b"/>
            <a:pathLst>
              <a:path w="164757" h="12777" extrusionOk="0">
                <a:moveTo>
                  <a:pt x="0" y="12777"/>
                </a:moveTo>
                <a:cubicBezTo>
                  <a:pt x="9958" y="12026"/>
                  <a:pt x="41462" y="9521"/>
                  <a:pt x="59750" y="8268"/>
                </a:cubicBezTo>
                <a:cubicBezTo>
                  <a:pt x="78038" y="7015"/>
                  <a:pt x="93256" y="6576"/>
                  <a:pt x="109728" y="5261"/>
                </a:cubicBezTo>
                <a:cubicBezTo>
                  <a:pt x="126200" y="3946"/>
                  <a:pt x="149436" y="1128"/>
                  <a:pt x="158580" y="376"/>
                </a:cubicBezTo>
                <a:cubicBezTo>
                  <a:pt x="167724" y="-375"/>
                  <a:pt x="163590" y="689"/>
                  <a:pt x="164592" y="752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" name="Google Shape;135;g25341369042_0_38"/>
          <p:cNvSpPr/>
          <p:nvPr/>
        </p:nvSpPr>
        <p:spPr>
          <a:xfrm>
            <a:off x="4396625" y="3879925"/>
            <a:ext cx="3250525" cy="413375"/>
          </a:xfrm>
          <a:custGeom>
            <a:avLst/>
            <a:gdLst/>
            <a:ahLst/>
            <a:cxnLst/>
            <a:rect l="l" t="t" r="r" b="b"/>
            <a:pathLst>
              <a:path w="130021" h="16535" extrusionOk="0">
                <a:moveTo>
                  <a:pt x="0" y="16535"/>
                </a:moveTo>
                <a:cubicBezTo>
                  <a:pt x="9520" y="15971"/>
                  <a:pt x="38768" y="14781"/>
                  <a:pt x="57119" y="13153"/>
                </a:cubicBezTo>
                <a:cubicBezTo>
                  <a:pt x="75470" y="11525"/>
                  <a:pt x="97954" y="8957"/>
                  <a:pt x="110104" y="6765"/>
                </a:cubicBezTo>
                <a:cubicBezTo>
                  <a:pt x="122254" y="4573"/>
                  <a:pt x="126702" y="1128"/>
                  <a:pt x="130021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" name="Google Shape;136;g25341369042_0_38"/>
          <p:cNvSpPr/>
          <p:nvPr/>
        </p:nvSpPr>
        <p:spPr>
          <a:xfrm>
            <a:off x="6021900" y="3898725"/>
            <a:ext cx="1841325" cy="1418575"/>
          </a:xfrm>
          <a:custGeom>
            <a:avLst/>
            <a:gdLst/>
            <a:ahLst/>
            <a:cxnLst/>
            <a:rect l="l" t="t" r="r" b="b"/>
            <a:pathLst>
              <a:path w="73653" h="56743" extrusionOk="0">
                <a:moveTo>
                  <a:pt x="0" y="56743"/>
                </a:moveTo>
                <a:cubicBezTo>
                  <a:pt x="5950" y="52484"/>
                  <a:pt x="24363" y="37578"/>
                  <a:pt x="35699" y="31190"/>
                </a:cubicBezTo>
                <a:cubicBezTo>
                  <a:pt x="47035" y="24802"/>
                  <a:pt x="61690" y="23611"/>
                  <a:pt x="68016" y="18413"/>
                </a:cubicBezTo>
                <a:cubicBezTo>
                  <a:pt x="74342" y="13215"/>
                  <a:pt x="72714" y="3069"/>
                  <a:pt x="73653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0D7182-151B-5B7B-3BC0-0A608ABAD345}"/>
              </a:ext>
            </a:extLst>
          </p:cNvPr>
          <p:cNvGrpSpPr/>
          <p:nvPr/>
        </p:nvGrpSpPr>
        <p:grpSpPr>
          <a:xfrm>
            <a:off x="6205103" y="5216190"/>
            <a:ext cx="321120" cy="713520"/>
            <a:chOff x="6205103" y="5216190"/>
            <a:chExt cx="32112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E96367B-D1C2-C8C7-EA46-B2E453FAD588}"/>
                    </a:ext>
                  </a:extLst>
                </p14:cNvPr>
                <p14:cNvContentPartPr/>
                <p14:nvPr/>
              </p14:nvContentPartPr>
              <p14:xfrm>
                <a:off x="6205103" y="5277030"/>
                <a:ext cx="321120" cy="652680"/>
              </p14:xfrm>
            </p:contentPart>
          </mc:Choice>
          <mc:Fallback xmlns:a16="http://schemas.microsoft.com/office/drawing/2014/main"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E96367B-D1C2-C8C7-EA46-B2E453FAD58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96103" y="5268030"/>
                  <a:ext cx="33876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DAEEC57-D617-DCA4-EBC6-526DD009B1E5}"/>
                    </a:ext>
                  </a:extLst>
                </p14:cNvPr>
                <p14:cNvContentPartPr/>
                <p14:nvPr/>
              </p14:nvContentPartPr>
              <p14:xfrm>
                <a:off x="6205103" y="5216190"/>
                <a:ext cx="304920" cy="30960"/>
              </p14:xfrm>
            </p:contentPart>
          </mc:Choice>
          <mc:Fallback xmlns:a16="http://schemas.microsoft.com/office/drawing/2014/main"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DAEEC57-D617-DCA4-EBC6-526DD009B1E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96103" y="5207550"/>
                  <a:ext cx="322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0FC1307-1056-6F28-5887-A25F8BA2B613}"/>
                    </a:ext>
                  </a:extLst>
                </p14:cNvPr>
                <p14:cNvContentPartPr/>
                <p14:nvPr/>
              </p14:nvContentPartPr>
              <p14:xfrm>
                <a:off x="6222743" y="5281710"/>
                <a:ext cx="106920" cy="261720"/>
              </p14:xfrm>
            </p:contentPart>
          </mc:Choice>
          <mc:Fallback xmlns:a16="http://schemas.microsoft.com/office/drawing/2014/main"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0FC1307-1056-6F28-5887-A25F8BA2B6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14103" y="5273070"/>
                  <a:ext cx="124560" cy="27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E0B29E-EC90-79AF-223A-AF84FBA91982}"/>
                  </a:ext>
                </a:extLst>
              </p14:cNvPr>
              <p14:cNvContentPartPr/>
              <p14:nvPr/>
            </p14:nvContentPartPr>
            <p14:xfrm>
              <a:off x="2325023" y="5521110"/>
              <a:ext cx="1297080" cy="622800"/>
            </p14:xfrm>
          </p:contentPart>
        </mc:Choice>
        <mc:Fallback xmlns:a16="http://schemas.microsoft.com/office/drawing/2014/main"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E0B29E-EC90-79AF-223A-AF84FBA919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16383" y="5512110"/>
                <a:ext cx="131472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3B5C6F6-5408-211D-EADC-7C5F45F87F87}"/>
                  </a:ext>
                </a:extLst>
              </p14:cNvPr>
              <p14:cNvContentPartPr/>
              <p14:nvPr/>
            </p14:nvContentPartPr>
            <p14:xfrm>
              <a:off x="8140463" y="3668550"/>
              <a:ext cx="75960" cy="156600"/>
            </p14:xfrm>
          </p:contentPart>
        </mc:Choice>
        <mc:Fallback xmlns:a16="http://schemas.microsoft.com/office/drawing/2014/main"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3B5C6F6-5408-211D-EADC-7C5F45F87F8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31463" y="3659910"/>
                <a:ext cx="93600" cy="17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ct val="100000"/>
              <a:buFont typeface="Arial"/>
              <a:buNone/>
            </a:pPr>
            <a:r>
              <a:rPr lang="lt-LT"/>
              <a:t>Out and ref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ct val="100000"/>
              <a:buFont typeface="Arial"/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143" name="Google Shape;143;p5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5" name="Google Shape;145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 that swaps the values of two variables of type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int. 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These variables must be passed as a reference (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 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an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IncrementByN 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 that takes a variable of type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 a reference (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and increments its value by the specified number. 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method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TrimAndCapitalize 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 accepts a variable of type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 a reference (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 The method must remove the leading and trailing spaces (if any) from the string and make the first letter of the string uppercase.</a:t>
            </a:r>
            <a:endParaRPr dirty="0"/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354d581cc_0_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What is out?</a:t>
            </a:r>
            <a:endParaRPr/>
          </a:p>
        </p:txBody>
      </p:sp>
      <p:sp>
        <p:nvSpPr>
          <p:cNvPr id="152" name="Google Shape;152;g25354d581cc_0_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Ref is out</a:t>
            </a:r>
            <a:endParaRPr/>
          </a:p>
        </p:txBody>
      </p:sp>
      <p:sp>
        <p:nvSpPr>
          <p:cNvPr id="153" name="Google Shape;153;g25354d581cc_0_0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b="1"/>
              <a:t>The out </a:t>
            </a:r>
            <a:r>
              <a:rPr lang="lt-LT" sz="1600"/>
              <a:t>keyword is a special feature of the </a:t>
            </a:r>
            <a:r>
              <a:rPr lang="lt-LT" sz="1600" b="1"/>
              <a:t>C# </a:t>
            </a:r>
            <a:r>
              <a:rPr lang="lt-LT" sz="1600"/>
              <a:t>language used for parameters that will be given the value captured in the method. Unlike the </a:t>
            </a:r>
            <a:r>
              <a:rPr lang="lt-LT" sz="1600" b="1"/>
              <a:t>ref </a:t>
            </a:r>
            <a:r>
              <a:rPr lang="lt-LT" sz="1600"/>
              <a:t>keyword, the </a:t>
            </a:r>
            <a:r>
              <a:rPr lang="lt-LT" sz="1600" b="1"/>
              <a:t>out </a:t>
            </a:r>
            <a:r>
              <a:rPr lang="lt-LT" sz="1600"/>
              <a:t>parameter does not require an initial value before passing it to the function. All that needs to be done is to declare the variable before passing it as an </a:t>
            </a:r>
            <a:r>
              <a:rPr lang="lt-LT" sz="1600" b="1"/>
              <a:t>out </a:t>
            </a:r>
            <a:r>
              <a:rPr lang="lt-LT" sz="1600"/>
              <a:t>parameter.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4ACF2A8DF004CA94A2D6A4303FCEA" ma:contentTypeVersion="3" ma:contentTypeDescription="Create a new document." ma:contentTypeScope="" ma:versionID="dce8d8eaf1142774ac5085623c4f4acc">
  <xsd:schema xmlns:xsd="http://www.w3.org/2001/XMLSchema" xmlns:xs="http://www.w3.org/2001/XMLSchema" xmlns:p="http://schemas.microsoft.com/office/2006/metadata/properties" xmlns:ns2="a3b97f0a-8a49-47eb-801c-707cd9a5bca1" targetNamespace="http://schemas.microsoft.com/office/2006/metadata/properties" ma:root="true" ma:fieldsID="508d6a8722d5444c3f31e6dbb793e0dd" ns2:_="">
    <xsd:import namespace="a3b97f0a-8a49-47eb-801c-707cd9a5bc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7f0a-8a49-47eb-801c-707cd9a5b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679EB7-66F1-4849-9108-39647F4E9A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CB79FB-3753-4EAE-ADAA-704B0E8066E8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a3b97f0a-8a49-47eb-801c-707cd9a5bca1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3DED4E9-332F-4752-A245-32DECD86CC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b97f0a-8a49-47eb-801c-707cd9a5b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Microsoft Office PowerPoint</Application>
  <PresentationFormat>Widescreen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Ref is out</vt:lpstr>
      <vt:lpstr>Today you will learn</vt:lpstr>
      <vt:lpstr>What is the ref keyword?</vt:lpstr>
      <vt:lpstr>What is the ref keyword?</vt:lpstr>
      <vt:lpstr>Why is this happening?</vt:lpstr>
      <vt:lpstr>Why is this happening?</vt:lpstr>
      <vt:lpstr>Why is this happening?</vt:lpstr>
      <vt:lpstr>PowerPoint Presentation</vt:lpstr>
      <vt:lpstr>What is out?</vt:lpstr>
      <vt:lpstr>What is out?</vt:lpstr>
      <vt:lpstr>What is out?</vt:lpstr>
      <vt:lpstr>What is out?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 ir out</dc:title>
  <cp:keywords>, docId:52C6747C0E60C5AE29DA465C5C408BA7</cp:keywords>
  <cp:lastModifiedBy>Rokas Slaboševičius</cp:lastModifiedBy>
  <cp:revision>3</cp:revision>
  <dcterms:modified xsi:type="dcterms:W3CDTF">2023-11-16T16:09:56Z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0x010100A6A4ACF2A8DF004CA94A2D6A4303FCEA</vt:lpwstr>
  </property>
</Properties>
</file>