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16"/>
  </p:notesMasterIdLst>
  <p:sldIdLst>
    <p:sldId id="257" r:id="rId6"/>
    <p:sldId id="280" r:id="rId7"/>
    <p:sldId id="364" r:id="rId8"/>
    <p:sldId id="366" r:id="rId9"/>
    <p:sldId id="367" r:id="rId10"/>
    <p:sldId id="368" r:id="rId11"/>
    <p:sldId id="369" r:id="rId12"/>
    <p:sldId id="334" r:id="rId13"/>
    <p:sldId id="365" r:id="rId14"/>
    <p:sldId id="277"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53B2E-704E-4529-BF39-5A85A75C35A4}" v="6" dt="2023-06-29T10:38:59.15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6428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2839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p14="http://schemas.microsoft.com/office/powerpoint/2010/main">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ikihow.com/Beat-Impossible-Tic-Tac-To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959100" y="3298202"/>
            <a:ext cx="6660957" cy="2387601"/>
          </a:xfrm>
          <a:prstGeom prst="rect">
            <a:avLst/>
          </a:prstGeom>
        </p:spPr>
        <p:txBody>
          <a:bodyPr lIns="45719" tIns="45720" rIns="45719" bIns="45720" anchor="t">
            <a:normAutofit fontScale="90000"/>
          </a:bodyPr>
          <a:lstStyle/>
          <a:p>
            <a:r>
              <a:rPr lang="en-US" dirty="0"/>
              <a:t>Random </a:t>
            </a:r>
            <a:r>
              <a:rPr lang="en-US" dirty="0" err="1"/>
              <a:t>class </a:t>
            </a:r>
            <a:r>
              <a:rPr lang="lt-LT" dirty="0"/>
              <a:t>and repetition of two-dimensional arrays</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 xmlns:a16="http://schemas.microsoft.com/office/drawing/2014/main" xmlns:mc="http://schemas.openxmlformats.org/markup-compatibility/2006" xmlns:p159="http://schemas.microsoft.com/office/powerpoint/2015/09/main" xmlns:p14="http://schemas.microsoft.com/office/powerpoint/2010/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dirty="0"/>
              <a:t>Lecturer</a:t>
            </a:r>
          </a:p>
          <a:p>
            <a:r>
              <a:rPr lang="en-US" dirty="0"/>
              <a:t>Rokas </a:t>
            </a:r>
            <a:r>
              <a:rPr lang="en-US" dirty="0" err="1"/>
              <a:t>Slabo</a:t>
            </a:r>
            <a:r>
              <a:rPr lang="lt-LT" dirty="0" err="1"/>
              <a:t>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a14="http://schemas.microsoft.com/office/drawing/2010/main" xmlns:ma14="http://schemas.microsoft.com/office/mac/drawingml/2011/main" xmlns:a16="http://schemas.microsoft.com/office/drawing/2014/main" xmlns:p14="http://schemas.microsoft.com/office/powerpoint/2010/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300" b="0" i="0" u="none" strike="noStrike" kern="1200" cap="none" spc="-1" normalizeH="0" baseline="0" noProof="0" dirty="0">
                <a:ln>
                  <a:noFill/>
                </a:ln>
                <a:solidFill>
                  <a:srgbClr val="000000"/>
                </a:solidFill>
                <a:effectLst/>
                <a:uLnTx/>
                <a:uFillTx/>
                <a:latin typeface="Arial"/>
                <a:ea typeface="Arial"/>
              </a:rPr>
              <a:t>Random class and repetition of two-dimensional arrays</a:t>
            </a: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Useful information</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dirty="0">
                <a:solidFill>
                  <a:prstClr val="black"/>
                </a:solidFill>
                <a:latin typeface="Arial"/>
                <a:ea typeface="+mn-lt"/>
                <a:cs typeface="Arial"/>
                <a:hlinkClick r:id="rId2"/>
              </a:rPr>
              <a:t>https://www.wikihow.com/Beat-Impossible-Tic-Tac-Toe</a:t>
            </a:r>
            <a:endParaRPr lang="lt-LT"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p14="http://schemas.microsoft.com/office/powerpoint/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Random class and repetition of two-dimensional arrays</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xfrm>
            <a:off x="5056188" y="3574409"/>
            <a:ext cx="4235730" cy="901701"/>
          </a:xfrm>
          <a:prstGeom prst="rect">
            <a:avLst/>
          </a:prstGeom>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lt-LT" dirty="0"/>
              <a:t>Random class</a:t>
            </a:r>
            <a:endParaRPr dirty="0"/>
          </a:p>
        </p:txBody>
      </p:sp>
      <p:grpSp>
        <p:nvGrpSpPr>
          <p:cNvPr id="228" name="Oval 12"/>
          <p:cNvGrpSpPr/>
          <p:nvPr/>
        </p:nvGrpSpPr>
        <p:grpSpPr>
          <a:xfrm>
            <a:off x="4137990" y="3574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sp>
        <p:nvSpPr>
          <p:cNvPr id="12" name="Text Placeholder 3">
            <a:extLst>
              <a:ext uri="{FF2B5EF4-FFF2-40B4-BE49-F238E27FC236}">
                <a16:creationId xmlns:a16="http://schemas.microsoft.com/office/drawing/2014/main" id="{838F207D-B7FA-F7B6-6CC0-26960D16155A}"/>
              </a:ext>
            </a:extLst>
          </p:cNvPr>
          <p:cNvSpPr txBox="1">
            <a:spLocks/>
          </p:cNvSpPr>
          <p:nvPr/>
        </p:nvSpPr>
        <p:spPr>
          <a:xfrm>
            <a:off x="5056188" y="4584594"/>
            <a:ext cx="4235730" cy="901701"/>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6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dirty="0"/>
              <a:t>Random class practice</a:t>
            </a:r>
          </a:p>
        </p:txBody>
      </p:sp>
      <p:grpSp>
        <p:nvGrpSpPr>
          <p:cNvPr id="13" name="Oval 12">
            <a:extLst>
              <a:ext uri="{FF2B5EF4-FFF2-40B4-BE49-F238E27FC236}">
                <a16:creationId xmlns:a16="http://schemas.microsoft.com/office/drawing/2014/main" id="{6A904494-E53E-62FB-9BE9-9ED4A0131596}"/>
              </a:ext>
            </a:extLst>
          </p:cNvPr>
          <p:cNvGrpSpPr/>
          <p:nvPr/>
        </p:nvGrpSpPr>
        <p:grpSpPr>
          <a:xfrm>
            <a:off x="4137990" y="4584594"/>
            <a:ext cx="731478" cy="731478"/>
            <a:chOff x="0" y="0"/>
            <a:chExt cx="731476" cy="731476"/>
          </a:xfrm>
        </p:grpSpPr>
        <p:sp>
          <p:nvSpPr>
            <p:cNvPr id="14" name="Circle">
              <a:extLst>
                <a:ext uri="{FF2B5EF4-FFF2-40B4-BE49-F238E27FC236}">
                  <a16:creationId xmlns:a16="http://schemas.microsoft.com/office/drawing/2014/main" id="{1A288098-FF37-8394-DE2F-73CE88C33B7C}"/>
                </a:ext>
              </a:extLst>
            </p:cNvPr>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5" name="01">
              <a:extLst>
                <a:ext uri="{FF2B5EF4-FFF2-40B4-BE49-F238E27FC236}">
                  <a16:creationId xmlns:a16="http://schemas.microsoft.com/office/drawing/2014/main" id="{503EAD05-9980-AC48-816F-24BBF15A3C82}"/>
                </a:ext>
              </a:extLst>
            </p:cNvPr>
            <p:cNvSpPr txBox="1"/>
            <p:nvPr/>
          </p:nvSpPr>
          <p:spPr>
            <a:xfrm>
              <a:off x="152842" y="165685"/>
              <a:ext cx="425792" cy="400107"/>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000">
                  <a:solidFill>
                    <a:srgbClr val="FEFFFF"/>
                  </a:solidFill>
                </a:defRPr>
              </a:lvl1pPr>
            </a:lstStyle>
            <a:p>
              <a:r>
                <a:rPr lang="lt-LT" dirty="0"/>
                <a:t>02</a:t>
              </a:r>
              <a:endParaRPr dirty="0"/>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a14="http://schemas.microsoft.com/office/drawing/2010/main" xmlns:ma14="http://schemas.microsoft.com/office/mac/drawingml/2011/main" xmlns:a16="http://schemas.microsoft.com/office/drawing/2014/main" xmlns:p14="http://schemas.microsoft.com/office/powerpoint/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Random </a:t>
            </a:r>
            <a:r>
              <a:rPr lang="lt-LT" sz="3200" dirty="0"/>
              <a:t>class</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Random class and repetition of two-dimensional arrays</a:t>
            </a:r>
          </a:p>
        </p:txBody>
      </p:sp>
      <p:sp>
        <p:nvSpPr>
          <p:cNvPr id="125" name="Google Shape;125;p3"/>
          <p:cNvSpPr txBox="1">
            <a:spLocks noGrp="1"/>
          </p:cNvSpPr>
          <p:nvPr>
            <p:ph type="body" idx="2"/>
          </p:nvPr>
        </p:nvSpPr>
        <p:spPr>
          <a:xfrm>
            <a:off x="6673850" y="2671875"/>
            <a:ext cx="4665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element of randomness is important in many programming situations, and the C# programming language provides the possibility to use the Random class to generate random numbers.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Random class gives the programmer control over the generation of numbers according to certain rules, and allows the implementation of random logic.</a:t>
            </a:r>
            <a:endParaRPr lang="lt-LT" sz="1400" dirty="0">
              <a:solidFill>
                <a:schemeClr val="tx1"/>
              </a:solidFill>
            </a:endParaRPr>
          </a:p>
        </p:txBody>
      </p:sp>
      <p:pic>
        <p:nvPicPr>
          <p:cNvPr id="3" name="Graphic 2" descr="Balloons with presents">
            <a:extLst>
              <a:ext uri="{FF2B5EF4-FFF2-40B4-BE49-F238E27FC236}">
                <a16:creationId xmlns:a16="http://schemas.microsoft.com/office/drawing/2014/main" id="{37A62BBB-93C0-747F-3250-A1F68F73EE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801" y="2084150"/>
            <a:ext cx="4324350" cy="4324350"/>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Random </a:t>
            </a:r>
            <a:r>
              <a:rPr lang="lt-LT" sz="3200" dirty="0"/>
              <a:t>class</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Random class and repetition of two-dimensional arrays</a:t>
            </a:r>
          </a:p>
        </p:txBody>
      </p:sp>
      <p:sp>
        <p:nvSpPr>
          <p:cNvPr id="125" name="Google Shape;125;p3"/>
          <p:cNvSpPr txBox="1">
            <a:spLocks noGrp="1"/>
          </p:cNvSpPr>
          <p:nvPr>
            <p:ph type="body" idx="2"/>
          </p:nvPr>
        </p:nvSpPr>
        <p:spPr>
          <a:xfrm>
            <a:off x="480400" y="2671875"/>
            <a:ext cx="42440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To use the Random class, you need to initialize it and then you can generate random numbers using its methods.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For example, it is possible to generate random numbers in the range from a specified minimum to a maximum number.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also possible to generate random values of type boolean or even random byte sequences of a specified length.</a:t>
            </a:r>
            <a:endParaRPr lang="lt-LT" sz="1400" dirty="0">
              <a:solidFill>
                <a:schemeClr val="tx1"/>
              </a:solidFill>
            </a:endParaRPr>
          </a:p>
        </p:txBody>
      </p:sp>
      <p:pic>
        <p:nvPicPr>
          <p:cNvPr id="3" name="Picture 2">
            <a:extLst>
              <a:ext uri="{FF2B5EF4-FFF2-40B4-BE49-F238E27FC236}">
                <a16:creationId xmlns:a16="http://schemas.microsoft.com/office/drawing/2014/main" id="{87896026-88EE-0632-F6C3-E4D70EA47BC8}"/>
              </a:ext>
            </a:extLst>
          </p:cNvPr>
          <p:cNvPicPr>
            <a:picLocks noChangeAspect="1"/>
          </p:cNvPicPr>
          <p:nvPr/>
        </p:nvPicPr>
        <p:blipFill>
          <a:blip r:embed="rId3"/>
          <a:stretch>
            <a:fillRect/>
          </a:stretch>
        </p:blipFill>
        <p:spPr>
          <a:xfrm>
            <a:off x="5505450" y="3129201"/>
            <a:ext cx="6096000" cy="14377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9175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dirty="0"/>
              <a:t>Random </a:t>
            </a:r>
            <a:r>
              <a:rPr lang="lt-LT" sz="3200" dirty="0"/>
              <a:t>class</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Random class and repetition of two-dimensional arrays</a:t>
            </a:r>
          </a:p>
        </p:txBody>
      </p:sp>
      <p:sp>
        <p:nvSpPr>
          <p:cNvPr id="125" name="Google Shape;125;p3"/>
          <p:cNvSpPr txBox="1">
            <a:spLocks noGrp="1"/>
          </p:cNvSpPr>
          <p:nvPr>
            <p:ph type="body" idx="2"/>
          </p:nvPr>
        </p:nvSpPr>
        <p:spPr>
          <a:xfrm>
            <a:off x="6673850" y="2671875"/>
            <a:ext cx="4665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important to note that the Random class uses various algorithms and </a:t>
            </a:r>
            <a:r>
              <a:rPr lang="en-US" sz="1600" kern="1200" spc="-1" dirty="0">
                <a:solidFill>
                  <a:prstClr val="black"/>
                </a:solidFill>
                <a:ea typeface="+mn-lt"/>
              </a:rPr>
              <a:t>seeds </a:t>
            </a:r>
            <a:r>
              <a:rPr lang="lt-LT" sz="1600" kern="1200" spc="-1" dirty="0">
                <a:solidFill>
                  <a:prstClr val="black"/>
                </a:solidFill>
                <a:ea typeface="+mn-lt"/>
              </a:rPr>
              <a:t>to generate random numbers.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important for the programmer to choose the right </a:t>
            </a:r>
            <a:r>
              <a:rPr lang="en-US" sz="1600" kern="1200" spc="-1" dirty="0">
                <a:solidFill>
                  <a:prstClr val="black"/>
                </a:solidFill>
                <a:ea typeface="+mn-lt"/>
              </a:rPr>
              <a:t>seed </a:t>
            </a:r>
            <a:r>
              <a:rPr lang="lt-LT" sz="1600" kern="1200" spc="-1" dirty="0">
                <a:solidFill>
                  <a:prstClr val="black"/>
                </a:solidFill>
                <a:ea typeface="+mn-lt"/>
              </a:rPr>
              <a:t>if predictable results are to be obtained. </a:t>
            </a:r>
            <a:endParaRPr lang="en-US" sz="1600" kern="1200" spc="-1" dirty="0">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It is also important to note that the Random class does not guarantee complete randomness, but provides sufficient functionality for most practical tasks where randomness is required.</a:t>
            </a:r>
            <a:endParaRPr lang="lt-LT" sz="1400" dirty="0">
              <a:solidFill>
                <a:schemeClr val="tx1"/>
              </a:solidFill>
            </a:endParaRPr>
          </a:p>
        </p:txBody>
      </p:sp>
      <p:pic>
        <p:nvPicPr>
          <p:cNvPr id="3" name="Picture 2">
            <a:extLst>
              <a:ext uri="{FF2B5EF4-FFF2-40B4-BE49-F238E27FC236}">
                <a16:creationId xmlns:a16="http://schemas.microsoft.com/office/drawing/2014/main" id="{B709EDC7-3A46-CD83-BD9A-BCD4073F3AF0}"/>
              </a:ext>
            </a:extLst>
          </p:cNvPr>
          <p:cNvPicPr>
            <a:picLocks noChangeAspect="1"/>
          </p:cNvPicPr>
          <p:nvPr/>
        </p:nvPicPr>
        <p:blipFill>
          <a:blip r:embed="rId3"/>
          <a:stretch>
            <a:fillRect/>
          </a:stretch>
        </p:blipFill>
        <p:spPr>
          <a:xfrm>
            <a:off x="974442" y="3047560"/>
            <a:ext cx="4058216" cy="2438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38091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Random class and repetition of two-dimensional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644895" y="1441475"/>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method that generates random numbers from 1 to 10 and displays them in the console.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method that generates random values of type boolean and displays them in the console. </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method that generates a random letter A-Z and displays it on the console. Extend the method so that you can use it to generate a random password.</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Design a program that generates random numbers from 1 to 6 and sums them. Repeat this procedure 100 times and display the resulting sums.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program that generates a random number between 1 and 100 and allows the user to guess whether it is greater or less than 50. If the guessed number is larger the program should output "The guessed number is too large" and the correspondingly smaller number.</a:t>
            </a:r>
          </a:p>
        </p:txBody>
      </p:sp>
    </p:spTree>
    <p:extLst>
      <p:ext uri="{BB962C8B-B14F-4D97-AF65-F5344CB8AC3E}">
        <p14:creationId xmlns:p14="http://schemas.microsoft.com/office/powerpoint/2010/main" val="28741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Random class and repetition of two-dimensional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We repeat what we have learnt and do exercises that we didn't do in previous lessons. We consult and work together to solve problems that have caused problems. We ask questions on all topics where there may have been confusion. When we have finished, we continue with further problems found in the slides from Lesson 15. We show how the projects and individual tasks went.</a:t>
            </a:r>
          </a:p>
          <a:p>
            <a:pPr marL="285750" indent="-285750">
              <a:lnSpc>
                <a:spcPct val="150000"/>
              </a:lnSpc>
              <a:spcBef>
                <a:spcPts val="0"/>
              </a:spcBef>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3448443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Random class and repetition of two-dimensional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Design a method that generates a random matrix of 1 to 8 rows and 1 to 8 columns. Fill it with random numbers from 1-80. Create an additional method that will calculate how many even numbers and how many odd numbers there were in the matrix as percentages. Extend your program so that each column is assigned a decimal counterpart that is specific to its index digit, e.g. the first column should have the numbers 1-9, the second 10-19, the third 20-29, etc. (This will be the ticket drawing functionality). Extend the number generation so that the numbers drawn are not repeated.</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Add the functionality to your app to draw a ticket and enter the lottery. After the ticket has been drawn, the app should draw random but NOT random numbers. If the drawn number exists in the ticket, we should see 2 variations of the ticket in the console - one where all the numbers are marked, and one where there is an X instead of the drawn number.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The program should output the number of times the number had to be guessed before it matched</a:t>
            </a:r>
            <a:br>
              <a:rPr lang="lt-LT" sz="1400" dirty="0">
                <a:solidFill>
                  <a:schemeClr val="tx1"/>
                </a:solidFill>
                <a:latin typeface="Courier New"/>
              </a:rPr>
            </a:br>
            <a:r>
              <a:rPr lang="lt-LT" sz="1400" dirty="0">
                <a:solidFill>
                  <a:schemeClr val="tx1"/>
                </a:solidFill>
                <a:latin typeface="Courier New"/>
              </a:rPr>
              <a:t>the number on the user's ticket. For example: there were 10 draws before you drew X.</a:t>
            </a:r>
            <a:br>
              <a:rPr lang="lt-LT" sz="1400" dirty="0">
                <a:solidFill>
                  <a:schemeClr val="tx1"/>
                </a:solidFill>
                <a:latin typeface="Courier New"/>
              </a:rPr>
            </a:b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D6284B96-BB4E-2590-22E5-C55F26F1C5A1}"/>
              </a:ext>
            </a:extLst>
          </p:cNvPr>
          <p:cNvPicPr>
            <a:picLocks noChangeAspect="1"/>
          </p:cNvPicPr>
          <p:nvPr/>
        </p:nvPicPr>
        <p:blipFill>
          <a:blip r:embed="rId3"/>
          <a:stretch>
            <a:fillRect/>
          </a:stretch>
        </p:blipFill>
        <p:spPr>
          <a:xfrm>
            <a:off x="11021113" y="5185147"/>
            <a:ext cx="983231" cy="1212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http://schemas.openxmlformats.org/officeDocument/2006/math" xmlns:a14="http://schemas.microsoft.com/office/drawing/2010/main" xmlns:ma14="http://schemas.microsoft.com/office/mac/drawingml/2011/main" xmlns:p14="http://schemas.microsoft.com/office/powerpoint/2010/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Random class and repetition of two-dimensional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en-US" dirty="0" err="1"/>
                <a:t>Project </a:t>
              </a:r>
              <a:r>
                <a:rPr lang="en-US" dirty="0"/>
                <a:t>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a16="http://schemas.microsoft.com/office/drawing/2014/main" xmlns:p14="http://schemas.microsoft.com/office/powerpoint/2010/main" xmlns:mc="http://schemas.openxmlformats.org/markup-compatibility/2006" xmlns:p159="http://schemas.microsoft.com/office/powerpoint/2015/09/main"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en-US" sz="1400" dirty="0" err="1">
                <a:solidFill>
                  <a:schemeClr val="tx1"/>
                </a:solidFill>
                <a:latin typeface="Courier New"/>
              </a:rPr>
              <a:t>Supplement the </a:t>
            </a:r>
            <a:r>
              <a:rPr lang="lt-LT" sz="1400" dirty="0">
                <a:solidFill>
                  <a:schemeClr val="tx1"/>
                </a:solidFill>
                <a:latin typeface="Courier New"/>
              </a:rPr>
              <a:t>project in </a:t>
            </a:r>
            <a:r>
              <a:rPr lang="en-US" sz="1400" dirty="0">
                <a:solidFill>
                  <a:schemeClr val="tx1"/>
                </a:solidFill>
                <a:latin typeface="Courier New"/>
              </a:rPr>
              <a:t>Lesson 13 </a:t>
            </a:r>
            <a:r>
              <a:rPr lang="lt-LT" sz="1400" dirty="0">
                <a:solidFill>
                  <a:schemeClr val="tx1"/>
                </a:solidFill>
                <a:latin typeface="Courier New"/>
              </a:rPr>
              <a:t>(</a:t>
            </a:r>
            <a:r>
              <a:rPr lang="lt-LT" sz="1400" dirty="0" err="1">
                <a:solidFill>
                  <a:schemeClr val="tx1"/>
                </a:solidFill>
                <a:latin typeface="Courier New"/>
              </a:rPr>
              <a:t>Tic</a:t>
            </a:r>
            <a:r>
              <a:rPr lang="lt-LT" sz="1400" dirty="0">
                <a:solidFill>
                  <a:schemeClr val="tx1"/>
                </a:solidFill>
                <a:latin typeface="Courier New"/>
              </a:rPr>
              <a:t>–</a:t>
            </a:r>
            <a:r>
              <a:rPr lang="lt-LT" sz="1400" dirty="0" err="1">
                <a:solidFill>
                  <a:schemeClr val="tx1"/>
                </a:solidFill>
                <a:latin typeface="Courier New"/>
              </a:rPr>
              <a:t>Tack-Toe</a:t>
            </a:r>
            <a:r>
              <a:rPr lang="lt-LT" sz="1400" dirty="0">
                <a:solidFill>
                  <a:schemeClr val="tx1"/>
                </a:solidFill>
                <a:latin typeface="Courier New"/>
              </a:rPr>
              <a:t>) </a:t>
            </a:r>
            <a:r>
              <a:rPr lang="lt-LT" sz="1400" dirty="0" err="1">
                <a:solidFill>
                  <a:schemeClr val="tx1"/>
                </a:solidFill>
                <a:latin typeface="Courier New"/>
              </a:rPr>
              <a:t>with</a:t>
            </a:r>
            <a:r>
              <a:rPr lang="lt-LT" sz="1400" dirty="0">
                <a:solidFill>
                  <a:schemeClr val="tx1"/>
                </a:solidFill>
                <a:latin typeface="Courier New"/>
              </a:rPr>
              <a:t> „</a:t>
            </a:r>
            <a:r>
              <a:rPr lang="lt-LT" sz="1400" dirty="0" err="1">
                <a:solidFill>
                  <a:schemeClr val="tx1"/>
                </a:solidFill>
                <a:latin typeface="Courier New"/>
              </a:rPr>
              <a:t>artificial</a:t>
            </a:r>
            <a:r>
              <a:rPr lang="lt-LT" sz="1400" dirty="0">
                <a:solidFill>
                  <a:schemeClr val="tx1"/>
                </a:solidFill>
                <a:latin typeface="Courier New"/>
              </a:rPr>
              <a:t> </a:t>
            </a:r>
            <a:r>
              <a:rPr lang="lt-LT" sz="1400" dirty="0" err="1">
                <a:solidFill>
                  <a:schemeClr val="tx1"/>
                </a:solidFill>
                <a:latin typeface="Courier New"/>
              </a:rPr>
              <a:t>intelligence</a:t>
            </a:r>
            <a:r>
              <a:rPr lang="lt-LT" sz="1400" dirty="0">
                <a:solidFill>
                  <a:schemeClr val="tx1"/>
                </a:solidFill>
                <a:latin typeface="Courier New"/>
              </a:rPr>
              <a:t>“.</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Your programme should have 4 levels of difficulty:</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Easy: The computer plays completely randomly without evaluating what the player is doing</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Normal: The computer should play a mix of </a:t>
            </a:r>
            <a:r>
              <a:rPr lang="en-US" sz="1400" dirty="0">
                <a:solidFill>
                  <a:schemeClr val="tx1"/>
                </a:solidFill>
                <a:latin typeface="Courier New"/>
              </a:rPr>
              <a:t>50% </a:t>
            </a:r>
            <a:r>
              <a:rPr lang="en-US" sz="1400" dirty="0" err="1">
                <a:solidFill>
                  <a:schemeClr val="tx1"/>
                </a:solidFill>
                <a:latin typeface="Courier New"/>
              </a:rPr>
              <a:t>random and </a:t>
            </a:r>
            <a:r>
              <a:rPr lang="en-US" sz="1400" dirty="0">
                <a:solidFill>
                  <a:schemeClr val="tx1"/>
                </a:solidFill>
                <a:latin typeface="Courier New"/>
              </a:rPr>
              <a:t>50% </a:t>
            </a:r>
            <a:r>
              <a:rPr lang="en-US" sz="1400" dirty="0" err="1">
                <a:solidFill>
                  <a:schemeClr val="tx1"/>
                </a:solidFill>
                <a:latin typeface="Courier New"/>
              </a:rPr>
              <a:t>defensive </a:t>
            </a:r>
            <a:r>
              <a:rPr lang="lt-LT" sz="1400" dirty="0">
                <a:solidFill>
                  <a:schemeClr val="tx1"/>
                </a:solidFill>
                <a:latin typeface="Courier New"/>
              </a:rPr>
              <a:t>moves.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Difficult: the computer should play a mix of </a:t>
            </a:r>
            <a:r>
              <a:rPr lang="en-US" sz="1400" dirty="0">
                <a:solidFill>
                  <a:schemeClr val="tx1"/>
                </a:solidFill>
                <a:latin typeface="Courier New"/>
              </a:rPr>
              <a:t>15% </a:t>
            </a:r>
            <a:r>
              <a:rPr lang="en-US" sz="1400" dirty="0" err="1">
                <a:solidFill>
                  <a:schemeClr val="tx1"/>
                </a:solidFill>
                <a:latin typeface="Courier New"/>
              </a:rPr>
              <a:t>random and </a:t>
            </a:r>
            <a:r>
              <a:rPr lang="en-US" sz="1400" dirty="0">
                <a:solidFill>
                  <a:schemeClr val="tx1"/>
                </a:solidFill>
                <a:latin typeface="Courier New"/>
              </a:rPr>
              <a:t>85% </a:t>
            </a:r>
            <a:r>
              <a:rPr lang="en-US" sz="1400" dirty="0" err="1">
                <a:solidFill>
                  <a:schemeClr val="tx1"/>
                </a:solidFill>
                <a:latin typeface="Courier New"/>
              </a:rPr>
              <a:t>defensive </a:t>
            </a:r>
            <a:r>
              <a:rPr lang="lt-LT" sz="1400" dirty="0">
                <a:solidFill>
                  <a:schemeClr val="tx1"/>
                </a:solidFill>
                <a:latin typeface="Courier New"/>
              </a:rPr>
              <a:t>moves.</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The most complex: The computer should replicate the best moves in all cases. For X, it should use an unbeatable strategy; for O, it should always keep positions in the strongest positions.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Help:</a:t>
            </a:r>
          </a:p>
          <a:p>
            <a:pPr marL="285750" indent="-285750">
              <a:lnSpc>
                <a:spcPct val="150000"/>
              </a:lnSpc>
              <a:spcBef>
                <a:spcPts val="0"/>
              </a:spcBef>
              <a:buSzPts val="1100"/>
              <a:buFont typeface="Arial" panose="020B0604020202020204" pitchFamily="34" charset="0"/>
              <a:buChar char="−"/>
            </a:pPr>
            <a:r>
              <a:rPr lang="lt-LT" sz="1400" dirty="0" err="1">
                <a:solidFill>
                  <a:schemeClr val="tx1"/>
                </a:solidFill>
                <a:latin typeface="Courier New"/>
              </a:rPr>
              <a:t>Tic</a:t>
            </a:r>
            <a:r>
              <a:rPr lang="lt-LT" sz="1400" dirty="0">
                <a:solidFill>
                  <a:schemeClr val="tx1"/>
                </a:solidFill>
                <a:latin typeface="Courier New"/>
              </a:rPr>
              <a:t>–</a:t>
            </a:r>
            <a:r>
              <a:rPr lang="lt-LT" sz="1400" dirty="0" err="1">
                <a:solidFill>
                  <a:schemeClr val="tx1"/>
                </a:solidFill>
                <a:latin typeface="Courier New"/>
              </a:rPr>
              <a:t>Tack-Toe</a:t>
            </a:r>
            <a:r>
              <a:rPr lang="lt-LT" sz="1400" dirty="0">
                <a:solidFill>
                  <a:schemeClr val="tx1"/>
                </a:solidFill>
                <a:latin typeface="Courier New"/>
              </a:rPr>
              <a:t> </a:t>
            </a:r>
            <a:r>
              <a:rPr lang="lt-LT" sz="1400" dirty="0" err="1">
                <a:solidFill>
                  <a:schemeClr val="tx1"/>
                </a:solidFill>
                <a:latin typeface="Courier New"/>
              </a:rPr>
              <a:t>have</a:t>
            </a:r>
            <a:r>
              <a:rPr lang="lt-LT" sz="1400" dirty="0">
                <a:solidFill>
                  <a:schemeClr val="tx1"/>
                </a:solidFill>
                <a:latin typeface="Courier New"/>
              </a:rPr>
              <a:t> a sequence of moves that is impossible to play around. Write your own algorithm with it in mind https://www.rd.com/article/how-to-win-tic-tac-toe/  </a:t>
            </a:r>
            <a:endParaRPr lang="lt-LT" sz="1400" dirty="0">
              <a:solidFill>
                <a:schemeClr val="tx1"/>
              </a:solidFill>
            </a:endParaRPr>
          </a:p>
          <a:p>
            <a:pPr lvl="1" indent="0"/>
            <a:endParaRPr lang="lt-LT" sz="1400" dirty="0"/>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892958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ma14="http://schemas.microsoft.com/office/mac/drawingml/2011/main" xmlns:a14="http://schemas.microsoft.com/office/drawing/2010/main" xmlns:m="http://schemas.openxmlformats.org/officeDocument/2006/math" xmlns:p14="http://schemas.microsoft.com/office/powerpoint/2010/main">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2.xml><?xml version="1.0" encoding="utf-8"?>
<ds:datastoreItem xmlns:ds="http://schemas.openxmlformats.org/officeDocument/2006/customXml" ds:itemID="{5431EA9C-10DD-4CC6-8D29-078408DD189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3b97f0a-8a49-47eb-801c-707cd9a5bca1"/>
    <ds:schemaRef ds:uri="http://www.w3.org/XML/1998/namespace"/>
    <ds:schemaRef ds:uri="http://purl.org/dc/dcmitype/"/>
  </ds:schemaRefs>
</ds:datastoreItem>
</file>

<file path=customXml/itemProps3.xml><?xml version="1.0" encoding="utf-8"?>
<ds:datastoreItem xmlns:ds="http://schemas.openxmlformats.org/officeDocument/2006/customXml" ds:itemID="{C905313F-154A-409B-948B-FFB2A7D066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2125</TotalTime>
  <Words>890</Words>
  <Application>Microsoft Office PowerPoint</Application>
  <PresentationFormat>Widescreen</PresentationFormat>
  <Paragraphs>57</Paragraphs>
  <Slides>10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Courier New</vt:lpstr>
      <vt:lpstr>Symbol</vt:lpstr>
      <vt:lpstr>Wingdings</vt:lpstr>
      <vt:lpstr>Office Theme</vt:lpstr>
      <vt:lpstr>3_Office Theme</vt:lpstr>
      <vt:lpstr>Random class and repetition of two-dimensional arrays</vt:lpstr>
      <vt:lpstr>Today you will learn</vt:lpstr>
      <vt:lpstr>Random class</vt:lpstr>
      <vt:lpstr>Random class</vt:lpstr>
      <vt:lpstr>Random class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docId:AD82C80D9A65403963864C8E42349918</cp:keywords>
  <cp:lastModifiedBy>Rokas Slaboševičius</cp:lastModifiedBy>
  <cp:revision>421</cp:revision>
  <dcterms:modified xsi:type="dcterms:W3CDTF">2023-11-29T17:15:50Z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