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hATfrKB6GkPn8obrSe9Q/Zutf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774" autoAdjust="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e48fd3aa03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4" name="Google Shape;154;g1e48fd3aa03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e4b11e95d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e4b11e95d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4b11e95d3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0" name="Google Shape;170;g1e4b11e95d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4b11e95d3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9" name="Google Shape;179;g1e4b11e95d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4b11e95d3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7" name="Google Shape;187;g1e4b11e95d3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4b11e95d3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6" name="Google Shape;196;g1e4b11e95d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4b11e95d3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4" name="Google Shape;204;g1e4b11e95d3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e4b11e95d3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2" name="Google Shape;212;g1e4b11e95d3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a6c1cca9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25a6c1cca9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8fd3aa0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7" name="Google Shape;107;g1e48fd3aa0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48fd3aa03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4" name="Google Shape;114;g1e48fd3aa0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48fd3aa03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1" name="Google Shape;121;g1e48fd3aa0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48fd3aa03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9" name="Google Shape;129;g1e48fd3aa03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e48fd3aa03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7" name="Google Shape;137;g1e48fd3aa03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e48fd3aa03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5" name="Google Shape;145;g1e48fd3aa0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Abstractions</a:t>
            </a:r>
            <a:endParaRPr sz="6000" b="1" i="0" u="none" strike="noStrike" cap="none" dirty="0">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en-US" dirty="0"/>
              <a:t>Rokas </a:t>
            </a:r>
            <a:r>
              <a:rPr lang="en-US" dirty="0" err="1"/>
              <a:t>Slabo</a:t>
            </a:r>
            <a:r>
              <a:rPr lang="lt-LT" dirty="0"/>
              <a:t>š</a:t>
            </a:r>
            <a:r>
              <a:rPr lang="en-US" dirty="0" err="1"/>
              <a:t>evi</a:t>
            </a:r>
            <a:r>
              <a:rPr lang="lt-LT" dirty="0"/>
              <a:t>č</a:t>
            </a:r>
            <a:r>
              <a:rPr lang="en-US" dirty="0" err="1"/>
              <a:t>ius</a:t>
            </a:r>
            <a:endParaRPr lang="en-US" dirty="0"/>
          </a:p>
          <a:p>
            <a:pPr marL="0" lvl="0" indent="0" algn="l" rtl="0">
              <a:lnSpc>
                <a:spcPct val="90000"/>
              </a:lnSpc>
              <a:spcBef>
                <a:spcPts val="1000"/>
              </a:spcBef>
              <a:spcAft>
                <a:spcPts val="0"/>
              </a:spcAft>
              <a:buClr>
                <a:srgbClr val="000000"/>
              </a:buClr>
              <a:buSzPts val="1600"/>
              <a:buFont typeface="Arial"/>
              <a:buNone/>
            </a:pPr>
            <a:endParaRPr dirty="0"/>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e48fd3aa03_0_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a:t>
            </a:r>
            <a:endParaRPr/>
          </a:p>
        </p:txBody>
      </p:sp>
      <p:sp>
        <p:nvSpPr>
          <p:cNvPr id="157" name="Google Shape;157;g1e48fd3aa03_0_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58" name="Google Shape;158;g1e48fd3aa03_0_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When we run the program, we can see that the program entered the constructor in the Animal class with the weight value passed in the Dog class constructor.</a:t>
            </a:r>
            <a:endParaRPr sz="1600"/>
          </a:p>
        </p:txBody>
      </p:sp>
      <p:pic>
        <p:nvPicPr>
          <p:cNvPr id="159" name="Google Shape;159;g1e48fd3aa03_0_46"/>
          <p:cNvPicPr preferRelativeResize="0"/>
          <p:nvPr/>
        </p:nvPicPr>
        <p:blipFill>
          <a:blip r:embed="rId3">
            <a:alphaModFix/>
          </a:blip>
          <a:stretch>
            <a:fillRect/>
          </a:stretch>
        </p:blipFill>
        <p:spPr>
          <a:xfrm>
            <a:off x="689738" y="3521350"/>
            <a:ext cx="402907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e4b11e95d3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 - abstract method</a:t>
            </a:r>
            <a:endParaRPr/>
          </a:p>
        </p:txBody>
      </p:sp>
      <p:sp>
        <p:nvSpPr>
          <p:cNvPr id="165" name="Google Shape;165;g1e4b11e95d3_0_0"/>
          <p:cNvSpPr txBox="1">
            <a:spLocks noGrp="1"/>
          </p:cNvSpPr>
          <p:nvPr>
            <p:ph type="body" idx="2"/>
          </p:nvPr>
        </p:nvSpPr>
        <p:spPr>
          <a:xfrm>
            <a:off x="480400" y="2671875"/>
            <a:ext cx="6576182"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t>Let's</a:t>
            </a:r>
            <a:r>
              <a:rPr lang="lt-LT" sz="1600" dirty="0"/>
              <a:t> </a:t>
            </a:r>
            <a:r>
              <a:rPr lang="lt-LT" sz="1600" dirty="0" err="1"/>
              <a:t>look</a:t>
            </a:r>
            <a:r>
              <a:rPr lang="lt-LT" sz="1600" dirty="0"/>
              <a:t> at </a:t>
            </a:r>
            <a:r>
              <a:rPr lang="lt-LT" sz="1600" dirty="0" err="1"/>
              <a:t>how</a:t>
            </a:r>
            <a:r>
              <a:rPr lang="lt-LT" sz="1600" dirty="0"/>
              <a:t> </a:t>
            </a:r>
            <a:r>
              <a:rPr lang="lt-LT" sz="1600" dirty="0" err="1"/>
              <a:t>abstract</a:t>
            </a:r>
            <a:r>
              <a:rPr lang="lt-LT" sz="1600" dirty="0"/>
              <a:t> </a:t>
            </a:r>
            <a:r>
              <a:rPr lang="lt-LT" sz="1600" dirty="0" err="1"/>
              <a:t>methods</a:t>
            </a:r>
            <a:r>
              <a:rPr lang="lt-LT" sz="1600" dirty="0"/>
              <a:t> are </a:t>
            </a:r>
            <a:r>
              <a:rPr lang="lt-LT" sz="1600" dirty="0" err="1"/>
              <a:t>used</a:t>
            </a:r>
            <a:r>
              <a:rPr lang="lt-LT" sz="1600" dirty="0"/>
              <a:t>.</a:t>
            </a:r>
            <a:endParaRPr sz="1600" dirty="0"/>
          </a:p>
          <a:p>
            <a:pPr marL="0" lvl="0" indent="0" algn="l" rtl="0">
              <a:lnSpc>
                <a:spcPct val="150000"/>
              </a:lnSpc>
              <a:spcBef>
                <a:spcPts val="0"/>
              </a:spcBef>
              <a:spcAft>
                <a:spcPts val="0"/>
              </a:spcAft>
              <a:buNone/>
            </a:pPr>
            <a:r>
              <a:rPr lang="lt-LT" sz="1600" dirty="0" err="1"/>
              <a:t>Let's</a:t>
            </a:r>
            <a:r>
              <a:rPr lang="lt-LT" sz="1600" dirty="0"/>
              <a:t> </a:t>
            </a:r>
            <a:r>
              <a:rPr lang="lt-LT" sz="1600" dirty="0" err="1"/>
              <a:t>create</a:t>
            </a:r>
            <a:r>
              <a:rPr lang="lt-LT" sz="1600" dirty="0"/>
              <a:t> </a:t>
            </a:r>
            <a:r>
              <a:rPr lang="lt-LT" sz="1600" dirty="0" err="1"/>
              <a:t>an</a:t>
            </a:r>
            <a:r>
              <a:rPr lang="lt-LT" sz="1600" dirty="0"/>
              <a:t> </a:t>
            </a:r>
            <a:r>
              <a:rPr lang="lt-LT" sz="1600" dirty="0" err="1"/>
              <a:t>abstract</a:t>
            </a:r>
            <a:r>
              <a:rPr lang="lt-LT" sz="1600" dirty="0"/>
              <a:t> </a:t>
            </a:r>
            <a:r>
              <a:rPr lang="lt-LT" sz="1600" dirty="0" err="1"/>
              <a:t>MakeNoise</a:t>
            </a:r>
            <a:r>
              <a:rPr lang="lt-LT" sz="1600" dirty="0"/>
              <a:t>() </a:t>
            </a:r>
            <a:r>
              <a:rPr lang="lt-LT" sz="1600" dirty="0" err="1"/>
              <a:t>method</a:t>
            </a:r>
            <a:r>
              <a:rPr lang="lt-LT" sz="1600" dirty="0"/>
              <a:t> </a:t>
            </a:r>
            <a:r>
              <a:rPr lang="lt-LT" sz="1600" dirty="0" err="1"/>
              <a:t>in</a:t>
            </a:r>
            <a:r>
              <a:rPr lang="lt-LT" sz="1600" dirty="0"/>
              <a:t> </a:t>
            </a:r>
            <a:r>
              <a:rPr lang="lt-LT" sz="1600" dirty="0" err="1"/>
              <a:t>the</a:t>
            </a:r>
            <a:r>
              <a:rPr lang="lt-LT" sz="1600" dirty="0"/>
              <a:t> </a:t>
            </a:r>
            <a:r>
              <a:rPr lang="lt-LT" sz="1600" dirty="0" err="1"/>
              <a:t>Animal</a:t>
            </a:r>
            <a:r>
              <a:rPr lang="lt-LT" sz="1600" dirty="0"/>
              <a:t> </a:t>
            </a:r>
            <a:r>
              <a:rPr lang="lt-LT" sz="1600" dirty="0" err="1"/>
              <a:t>class</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As</a:t>
            </a:r>
            <a:r>
              <a:rPr lang="lt-LT" sz="1600" dirty="0"/>
              <a:t> </a:t>
            </a:r>
            <a:r>
              <a:rPr lang="lt-LT" sz="1600" dirty="0" err="1"/>
              <a:t>you</a:t>
            </a:r>
            <a:r>
              <a:rPr lang="lt-LT" sz="1600" dirty="0"/>
              <a:t> </a:t>
            </a:r>
            <a:r>
              <a:rPr lang="lt-LT" sz="1600" dirty="0" err="1"/>
              <a:t>can</a:t>
            </a:r>
            <a:r>
              <a:rPr lang="lt-LT" sz="1600" dirty="0"/>
              <a:t> </a:t>
            </a:r>
            <a:r>
              <a:rPr lang="lt-LT" sz="1600" dirty="0" err="1"/>
              <a:t>see</a:t>
            </a:r>
            <a:r>
              <a:rPr lang="lt-LT" sz="1600" dirty="0"/>
              <a:t> - </a:t>
            </a:r>
            <a:r>
              <a:rPr lang="lt-LT" sz="1600" dirty="0" err="1"/>
              <a:t>abstract</a:t>
            </a:r>
            <a:r>
              <a:rPr lang="lt-LT" sz="1600" dirty="0"/>
              <a:t> </a:t>
            </a:r>
            <a:r>
              <a:rPr lang="lt-LT" sz="1600" dirty="0" err="1"/>
              <a:t>methods</a:t>
            </a:r>
            <a:r>
              <a:rPr lang="lt-LT" sz="1600" dirty="0"/>
              <a:t> </a:t>
            </a:r>
            <a:r>
              <a:rPr lang="lt-LT" sz="1600" dirty="0" err="1"/>
              <a:t>don't</a:t>
            </a:r>
            <a:r>
              <a:rPr lang="lt-LT" sz="1600" dirty="0"/>
              <a:t> </a:t>
            </a:r>
            <a:r>
              <a:rPr lang="lt-LT" sz="1600" dirty="0" err="1"/>
              <a:t>have</a:t>
            </a:r>
            <a:r>
              <a:rPr lang="lt-LT" sz="1600" dirty="0"/>
              <a:t> a "</a:t>
            </a:r>
            <a:r>
              <a:rPr lang="lt-LT" sz="1600" dirty="0" err="1"/>
              <a:t>body</a:t>
            </a:r>
            <a:r>
              <a:rPr lang="lt-LT" sz="1600" dirty="0"/>
              <a:t>", </a:t>
            </a:r>
            <a:r>
              <a:rPr lang="lt-LT" sz="1600" dirty="0" err="1"/>
              <a:t>they</a:t>
            </a:r>
            <a:r>
              <a:rPr lang="lt-LT" sz="1600" dirty="0"/>
              <a:t> </a:t>
            </a:r>
            <a:r>
              <a:rPr lang="lt-LT" sz="1600" dirty="0" err="1"/>
              <a:t>only</a:t>
            </a:r>
            <a:r>
              <a:rPr lang="lt-LT" sz="1600" dirty="0"/>
              <a:t> </a:t>
            </a:r>
            <a:r>
              <a:rPr lang="lt-LT" sz="1600" dirty="0" err="1"/>
              <a:t>have</a:t>
            </a:r>
            <a:r>
              <a:rPr lang="lt-LT" sz="1600" dirty="0"/>
              <a:t> a </a:t>
            </a:r>
            <a:r>
              <a:rPr lang="lt-LT" sz="1600" dirty="0" err="1"/>
              <a:t>method</a:t>
            </a:r>
            <a:r>
              <a:rPr lang="lt-LT" sz="1600" dirty="0"/>
              <a:t> </a:t>
            </a:r>
            <a:r>
              <a:rPr lang="lt-LT" sz="1600" dirty="0" err="1"/>
              <a:t>declarations</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MakeNoise</a:t>
            </a:r>
            <a:r>
              <a:rPr lang="lt-LT" sz="1600" dirty="0"/>
              <a:t> - </a:t>
            </a:r>
            <a:r>
              <a:rPr lang="lt-LT" sz="1600" dirty="0" err="1"/>
              <a:t>its</a:t>
            </a:r>
            <a:r>
              <a:rPr lang="lt-LT" sz="1600" dirty="0"/>
              <a:t> </a:t>
            </a:r>
            <a:r>
              <a:rPr lang="lt-LT" sz="1600" dirty="0" err="1"/>
              <a:t>implementation</a:t>
            </a:r>
            <a:r>
              <a:rPr lang="lt-LT" sz="1600" dirty="0"/>
              <a:t> </a:t>
            </a:r>
            <a:r>
              <a:rPr lang="lt-LT" sz="1600" dirty="0" err="1"/>
              <a:t>must</a:t>
            </a:r>
            <a:r>
              <a:rPr lang="lt-LT" sz="1600" dirty="0"/>
              <a:t> take care </a:t>
            </a:r>
            <a:r>
              <a:rPr lang="lt-LT" sz="1600" dirty="0" err="1"/>
              <a:t>of</a:t>
            </a:r>
            <a:endParaRPr sz="1600" dirty="0"/>
          </a:p>
          <a:p>
            <a:pPr marL="0" lvl="0" indent="0" algn="l" rtl="0">
              <a:lnSpc>
                <a:spcPct val="150000"/>
              </a:lnSpc>
              <a:spcBef>
                <a:spcPts val="0"/>
              </a:spcBef>
              <a:spcAft>
                <a:spcPts val="0"/>
              </a:spcAft>
              <a:buNone/>
            </a:pPr>
            <a:r>
              <a:rPr lang="lt-LT" sz="1600" dirty="0" err="1"/>
              <a:t>the</a:t>
            </a:r>
            <a:r>
              <a:rPr lang="lt-LT" sz="1600" dirty="0"/>
              <a:t> </a:t>
            </a:r>
            <a:r>
              <a:rPr lang="lt-LT" sz="1600" dirty="0" err="1"/>
              <a:t>classes</a:t>
            </a:r>
            <a:r>
              <a:rPr lang="lt-LT" sz="1600" dirty="0"/>
              <a:t> </a:t>
            </a:r>
            <a:r>
              <a:rPr lang="lt-LT" sz="1600" dirty="0" err="1"/>
              <a:t>that</a:t>
            </a:r>
            <a:r>
              <a:rPr lang="lt-LT" sz="1600" dirty="0"/>
              <a:t> </a:t>
            </a:r>
            <a:r>
              <a:rPr lang="lt-LT" sz="1600" dirty="0" err="1"/>
              <a:t>inherit</a:t>
            </a:r>
            <a:r>
              <a:rPr lang="lt-LT" sz="1600" dirty="0"/>
              <a:t> </a:t>
            </a:r>
            <a:r>
              <a:rPr lang="lt-LT" sz="1600" dirty="0" err="1"/>
              <a:t>from</a:t>
            </a:r>
            <a:r>
              <a:rPr lang="lt-LT" sz="1600" dirty="0"/>
              <a:t> it, </a:t>
            </a:r>
            <a:r>
              <a:rPr lang="lt-LT" sz="1600" dirty="0" err="1"/>
              <a:t>in</a:t>
            </a:r>
            <a:r>
              <a:rPr lang="lt-LT" sz="1600" dirty="0"/>
              <a:t> </a:t>
            </a:r>
            <a:r>
              <a:rPr lang="lt-LT" sz="1600" dirty="0" err="1"/>
              <a:t>this</a:t>
            </a:r>
            <a:r>
              <a:rPr lang="lt-LT" sz="1600" dirty="0"/>
              <a:t> </a:t>
            </a:r>
            <a:r>
              <a:rPr lang="lt-LT" sz="1600" dirty="0" err="1"/>
              <a:t>case</a:t>
            </a:r>
            <a:r>
              <a:rPr lang="lt-LT" sz="1600" dirty="0"/>
              <a:t> </a:t>
            </a:r>
            <a:r>
              <a:rPr lang="lt-LT" sz="1600" dirty="0" err="1"/>
              <a:t>the</a:t>
            </a:r>
            <a:r>
              <a:rPr lang="lt-LT" sz="1600" dirty="0"/>
              <a:t> </a:t>
            </a:r>
            <a:r>
              <a:rPr lang="lt-LT" sz="1600" dirty="0" err="1"/>
              <a:t>single</a:t>
            </a:r>
            <a:r>
              <a:rPr lang="lt-LT" sz="1600" dirty="0"/>
              <a:t> </a:t>
            </a:r>
            <a:r>
              <a:rPr lang="lt-LT" sz="1600" dirty="0" err="1"/>
              <a:t>class</a:t>
            </a:r>
            <a:r>
              <a:rPr lang="lt-LT" sz="1600" dirty="0"/>
              <a:t> </a:t>
            </a:r>
            <a:r>
              <a:rPr lang="lt-LT" sz="1600" dirty="0" err="1"/>
              <a:t>Dog</a:t>
            </a:r>
            <a:r>
              <a:rPr lang="lt-LT" sz="1600" dirty="0"/>
              <a:t>.</a:t>
            </a:r>
            <a:endParaRPr sz="1600" dirty="0"/>
          </a:p>
        </p:txBody>
      </p:sp>
      <p:sp>
        <p:nvSpPr>
          <p:cNvPr id="166" name="Google Shape;166;g1e4b11e95d3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167" name="Google Shape;167;g1e4b11e95d3_0_0"/>
          <p:cNvPicPr preferRelativeResize="0"/>
          <p:nvPr/>
        </p:nvPicPr>
        <p:blipFill>
          <a:blip r:embed="rId3">
            <a:alphaModFix/>
          </a:blip>
          <a:stretch>
            <a:fillRect/>
          </a:stretch>
        </p:blipFill>
        <p:spPr>
          <a:xfrm>
            <a:off x="7321825" y="2493050"/>
            <a:ext cx="3810000"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e4b11e95d3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 - abstract method</a:t>
            </a:r>
            <a:endParaRPr/>
          </a:p>
        </p:txBody>
      </p:sp>
      <p:sp>
        <p:nvSpPr>
          <p:cNvPr id="173" name="Google Shape;173;g1e4b11e95d3_0_8"/>
          <p:cNvSpPr txBox="1">
            <a:spLocks noGrp="1"/>
          </p:cNvSpPr>
          <p:nvPr>
            <p:ph type="body" idx="2"/>
          </p:nvPr>
        </p:nvSpPr>
        <p:spPr>
          <a:xfrm>
            <a:off x="480400" y="2671875"/>
            <a:ext cx="65300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t>As</a:t>
            </a:r>
            <a:r>
              <a:rPr lang="lt-LT" sz="1600" dirty="0"/>
              <a:t> </a:t>
            </a:r>
            <a:r>
              <a:rPr lang="lt-LT" sz="1600" dirty="0" err="1"/>
              <a:t>you</a:t>
            </a:r>
            <a:r>
              <a:rPr lang="lt-LT" sz="1600" dirty="0"/>
              <a:t> </a:t>
            </a:r>
            <a:r>
              <a:rPr lang="lt-LT" sz="1600" dirty="0" err="1"/>
              <a:t>can</a:t>
            </a:r>
            <a:r>
              <a:rPr lang="lt-LT" sz="1600" dirty="0"/>
              <a:t> </a:t>
            </a:r>
            <a:r>
              <a:rPr lang="lt-LT" sz="1600" dirty="0" err="1"/>
              <a:t>see</a:t>
            </a:r>
            <a:r>
              <a:rPr lang="lt-LT" sz="1600" dirty="0"/>
              <a:t>, </a:t>
            </a:r>
            <a:r>
              <a:rPr lang="lt-LT" sz="1600" dirty="0" err="1"/>
              <a:t>the</a:t>
            </a:r>
            <a:r>
              <a:rPr lang="lt-LT" sz="1600" dirty="0"/>
              <a:t> </a:t>
            </a:r>
            <a:r>
              <a:rPr lang="lt-LT" sz="1600" dirty="0" err="1"/>
              <a:t>Dog</a:t>
            </a:r>
            <a:r>
              <a:rPr lang="lt-LT" sz="1600" dirty="0"/>
              <a:t> </a:t>
            </a:r>
            <a:r>
              <a:rPr lang="lt-LT" sz="1600" dirty="0" err="1"/>
              <a:t>class</a:t>
            </a:r>
            <a:r>
              <a:rPr lang="lt-LT" sz="1600" dirty="0"/>
              <a:t> </a:t>
            </a:r>
            <a:r>
              <a:rPr lang="lt-LT" sz="1600" dirty="0" err="1"/>
              <a:t>immediately</a:t>
            </a:r>
            <a:r>
              <a:rPr lang="lt-LT" sz="1600" dirty="0"/>
              <a:t> </a:t>
            </a:r>
            <a:r>
              <a:rPr lang="lt-LT" sz="1600" dirty="0" err="1"/>
              <a:t>reports</a:t>
            </a:r>
            <a:r>
              <a:rPr lang="lt-LT" sz="1600" dirty="0"/>
              <a:t> </a:t>
            </a:r>
            <a:r>
              <a:rPr lang="lt-LT" sz="1600" dirty="0" err="1"/>
              <a:t>an</a:t>
            </a:r>
            <a:r>
              <a:rPr lang="lt-LT" sz="1600" dirty="0"/>
              <a:t> </a:t>
            </a:r>
            <a:r>
              <a:rPr lang="lt-LT" sz="1600" dirty="0" err="1"/>
              <a:t>error</a:t>
            </a:r>
            <a:r>
              <a:rPr lang="lt-LT" sz="1600" dirty="0"/>
              <a:t>, </a:t>
            </a:r>
            <a:r>
              <a:rPr lang="lt-LT" sz="1600" dirty="0" err="1"/>
              <a:t>this</a:t>
            </a:r>
            <a:r>
              <a:rPr lang="lt-LT" sz="1600" dirty="0"/>
              <a:t> </a:t>
            </a:r>
            <a:r>
              <a:rPr lang="lt-LT" sz="1600" dirty="0" err="1"/>
              <a:t>error</a:t>
            </a:r>
            <a:r>
              <a:rPr lang="lt-LT" sz="1600" dirty="0"/>
              <a:t> </a:t>
            </a:r>
            <a:r>
              <a:rPr lang="lt-LT" sz="1600" dirty="0" err="1"/>
              <a:t>is</a:t>
            </a:r>
            <a:r>
              <a:rPr lang="lt-LT" sz="1600" dirty="0"/>
              <a:t> </a:t>
            </a:r>
            <a:r>
              <a:rPr lang="lt-LT" sz="1600" dirty="0" err="1"/>
              <a:t>because</a:t>
            </a:r>
            <a:r>
              <a:rPr lang="lt-LT" sz="1600" dirty="0"/>
              <a:t>, </a:t>
            </a:r>
            <a:endParaRPr sz="1600" dirty="0"/>
          </a:p>
          <a:p>
            <a:pPr marL="0" lvl="0" indent="0" algn="l" rtl="0">
              <a:lnSpc>
                <a:spcPct val="150000"/>
              </a:lnSpc>
              <a:spcBef>
                <a:spcPts val="0"/>
              </a:spcBef>
              <a:spcAft>
                <a:spcPts val="0"/>
              </a:spcAft>
              <a:buNone/>
            </a:pPr>
            <a:r>
              <a:rPr lang="lt-LT" sz="1600" dirty="0" err="1"/>
              <a:t>that</a:t>
            </a:r>
            <a:r>
              <a:rPr lang="lt-LT" sz="1600" dirty="0"/>
              <a:t> </a:t>
            </a:r>
            <a:r>
              <a:rPr lang="lt-LT" sz="1600" dirty="0" err="1"/>
              <a:t>the</a:t>
            </a:r>
            <a:r>
              <a:rPr lang="lt-LT" sz="1600" dirty="0"/>
              <a:t> </a:t>
            </a:r>
            <a:r>
              <a:rPr lang="lt-LT" sz="1600" dirty="0" err="1"/>
              <a:t>MakeNoise</a:t>
            </a:r>
            <a:r>
              <a:rPr lang="lt-LT" sz="1600" dirty="0"/>
              <a:t> </a:t>
            </a:r>
            <a:r>
              <a:rPr lang="lt-LT" sz="1600" dirty="0" err="1"/>
              <a:t>method</a:t>
            </a:r>
            <a:r>
              <a:rPr lang="lt-LT" sz="1600" dirty="0"/>
              <a:t> </a:t>
            </a:r>
            <a:r>
              <a:rPr lang="lt-LT" sz="1600" dirty="0" err="1"/>
              <a:t>is</a:t>
            </a:r>
            <a:r>
              <a:rPr lang="lt-LT" sz="1600" dirty="0"/>
              <a:t> </a:t>
            </a:r>
            <a:r>
              <a:rPr lang="lt-LT" sz="1600" dirty="0" err="1"/>
              <a:t>not</a:t>
            </a:r>
            <a:r>
              <a:rPr lang="lt-LT" sz="1600" dirty="0"/>
              <a:t> </a:t>
            </a:r>
            <a:r>
              <a:rPr lang="lt-LT" sz="1600" dirty="0" err="1"/>
              <a:t>overridden</a:t>
            </a:r>
            <a:r>
              <a:rPr lang="lt-LT" sz="1600" dirty="0"/>
              <a:t>, </a:t>
            </a:r>
            <a:r>
              <a:rPr lang="lt-LT" sz="1600" dirty="0" err="1"/>
              <a:t>the</a:t>
            </a:r>
            <a:r>
              <a:rPr lang="lt-LT" sz="1600" dirty="0"/>
              <a:t> </a:t>
            </a:r>
            <a:r>
              <a:rPr lang="lt-LT" sz="1600" dirty="0" err="1"/>
              <a:t>bugs</a:t>
            </a:r>
            <a:r>
              <a:rPr lang="lt-LT" sz="1600" dirty="0"/>
              <a:t> </a:t>
            </a:r>
            <a:r>
              <a:rPr lang="lt-LT" sz="1600" dirty="0" err="1"/>
              <a:t>that</a:t>
            </a:r>
            <a:r>
              <a:rPr lang="lt-LT" sz="1600" dirty="0"/>
              <a:t> </a:t>
            </a:r>
            <a:r>
              <a:rPr lang="lt-LT" sz="1600" dirty="0" err="1"/>
              <a:t>made</a:t>
            </a:r>
            <a:r>
              <a:rPr lang="lt-LT" sz="1600" dirty="0"/>
              <a:t> </a:t>
            </a:r>
            <a:r>
              <a:rPr lang="lt-LT" sz="1600" dirty="0" err="1"/>
              <a:t>that</a:t>
            </a:r>
            <a:endParaRPr sz="1600" dirty="0"/>
          </a:p>
          <a:p>
            <a:pPr marL="0" lvl="0" indent="0" algn="l" rtl="0">
              <a:lnSpc>
                <a:spcPct val="150000"/>
              </a:lnSpc>
              <a:spcBef>
                <a:spcPts val="0"/>
              </a:spcBef>
              <a:spcAft>
                <a:spcPts val="0"/>
              </a:spcAft>
              <a:buNone/>
            </a:pPr>
            <a:r>
              <a:rPr lang="lt-LT" sz="1600" dirty="0" err="1"/>
              <a:t>we</a:t>
            </a:r>
            <a:r>
              <a:rPr lang="lt-LT" sz="1600" dirty="0"/>
              <a:t> </a:t>
            </a:r>
            <a:r>
              <a:rPr lang="lt-LT" sz="1600" dirty="0" err="1"/>
              <a:t>won't</a:t>
            </a:r>
            <a:r>
              <a:rPr lang="lt-LT" sz="1600" dirty="0"/>
              <a:t> </a:t>
            </a:r>
            <a:r>
              <a:rPr lang="lt-LT" sz="1600" dirty="0" err="1"/>
              <a:t>see</a:t>
            </a:r>
            <a:r>
              <a:rPr lang="lt-LT" sz="1600" dirty="0"/>
              <a:t> it </a:t>
            </a:r>
            <a:r>
              <a:rPr lang="lt-LT" sz="1600" dirty="0" err="1"/>
              <a:t>again</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Repetition</a:t>
            </a:r>
            <a:r>
              <a:rPr lang="lt-LT" sz="1600" dirty="0"/>
              <a:t>:</a:t>
            </a:r>
            <a:endParaRPr sz="1600" dirty="0"/>
          </a:p>
          <a:p>
            <a:pPr marL="0" lvl="0" indent="0" algn="l" rtl="0">
              <a:lnSpc>
                <a:spcPct val="150000"/>
              </a:lnSpc>
              <a:spcBef>
                <a:spcPts val="0"/>
              </a:spcBef>
              <a:spcAft>
                <a:spcPts val="0"/>
              </a:spcAft>
              <a:buNone/>
            </a:pPr>
            <a:r>
              <a:rPr lang="lt-LT" sz="1600" dirty="0" err="1"/>
              <a:t>Both</a:t>
            </a:r>
            <a:r>
              <a:rPr lang="lt-LT" sz="1600" dirty="0"/>
              <a:t> </a:t>
            </a:r>
            <a:r>
              <a:rPr lang="lt-LT" sz="1600" dirty="0" err="1"/>
              <a:t>abstract</a:t>
            </a:r>
            <a:r>
              <a:rPr lang="lt-LT" sz="1600" dirty="0"/>
              <a:t> </a:t>
            </a:r>
            <a:r>
              <a:rPr lang="lt-LT" sz="1600" dirty="0" err="1"/>
              <a:t>properties</a:t>
            </a:r>
            <a:r>
              <a:rPr lang="lt-LT" sz="1600" dirty="0"/>
              <a:t> </a:t>
            </a:r>
            <a:r>
              <a:rPr lang="lt-LT" sz="1600" dirty="0" err="1"/>
              <a:t>and</a:t>
            </a:r>
            <a:r>
              <a:rPr lang="lt-LT" sz="1600" dirty="0"/>
              <a:t> </a:t>
            </a:r>
            <a:r>
              <a:rPr lang="lt-LT" sz="1600" dirty="0" err="1"/>
              <a:t>methods</a:t>
            </a:r>
            <a:r>
              <a:rPr lang="lt-LT" sz="1600" dirty="0"/>
              <a:t> </a:t>
            </a:r>
            <a:r>
              <a:rPr lang="lt-LT" sz="1600" dirty="0" err="1"/>
              <a:t>must</a:t>
            </a:r>
            <a:r>
              <a:rPr lang="lt-LT" sz="1600" dirty="0"/>
              <a:t> be </a:t>
            </a:r>
            <a:r>
              <a:rPr lang="lt-LT" sz="1600" dirty="0" err="1"/>
              <a:t>implemented</a:t>
            </a:r>
            <a:r>
              <a:rPr lang="lt-LT" sz="1600" dirty="0"/>
              <a:t> </a:t>
            </a:r>
            <a:r>
              <a:rPr lang="lt-LT" sz="1600" dirty="0" err="1"/>
              <a:t>in</a:t>
            </a:r>
            <a:r>
              <a:rPr lang="lt-LT" sz="1600" dirty="0"/>
              <a:t> </a:t>
            </a:r>
            <a:r>
              <a:rPr lang="lt-LT" sz="1600" dirty="0" err="1"/>
              <a:t>child</a:t>
            </a:r>
            <a:r>
              <a:rPr lang="lt-LT" sz="1600" dirty="0"/>
              <a:t> </a:t>
            </a:r>
            <a:r>
              <a:rPr lang="lt-LT" sz="1600" dirty="0" err="1"/>
              <a:t>classes</a:t>
            </a:r>
            <a:endParaRPr sz="1600" dirty="0"/>
          </a:p>
        </p:txBody>
      </p:sp>
      <p:sp>
        <p:nvSpPr>
          <p:cNvPr id="174" name="Google Shape;174;g1e4b11e95d3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175" name="Google Shape;175;g1e4b11e95d3_0_8"/>
          <p:cNvPicPr preferRelativeResize="0"/>
          <p:nvPr/>
        </p:nvPicPr>
        <p:blipFill>
          <a:blip r:embed="rId3">
            <a:alphaModFix/>
          </a:blip>
          <a:stretch>
            <a:fillRect/>
          </a:stretch>
        </p:blipFill>
        <p:spPr>
          <a:xfrm>
            <a:off x="7141050" y="1723175"/>
            <a:ext cx="4552950" cy="1771650"/>
          </a:xfrm>
          <a:prstGeom prst="rect">
            <a:avLst/>
          </a:prstGeom>
          <a:noFill/>
          <a:ln>
            <a:noFill/>
          </a:ln>
        </p:spPr>
      </p:pic>
      <p:pic>
        <p:nvPicPr>
          <p:cNvPr id="176" name="Google Shape;176;g1e4b11e95d3_0_8"/>
          <p:cNvPicPr preferRelativeResize="0"/>
          <p:nvPr/>
        </p:nvPicPr>
        <p:blipFill>
          <a:blip r:embed="rId4">
            <a:alphaModFix/>
          </a:blip>
          <a:stretch>
            <a:fillRect/>
          </a:stretch>
        </p:blipFill>
        <p:spPr>
          <a:xfrm>
            <a:off x="7625575" y="3707725"/>
            <a:ext cx="4457700" cy="29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e4b11e95d3_0_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Cat class</a:t>
            </a:r>
            <a:endParaRPr/>
          </a:p>
        </p:txBody>
      </p:sp>
      <p:sp>
        <p:nvSpPr>
          <p:cNvPr id="182" name="Google Shape;182;g1e4b11e95d3_0_1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Let's create a second child class Cat, inherit from animal and implement it</a:t>
            </a:r>
            <a:endParaRPr sz="1600"/>
          </a:p>
        </p:txBody>
      </p:sp>
      <p:sp>
        <p:nvSpPr>
          <p:cNvPr id="183" name="Google Shape;183;g1e4b11e95d3_0_1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184" name="Google Shape;184;g1e4b11e95d3_0_18"/>
          <p:cNvPicPr preferRelativeResize="0"/>
          <p:nvPr/>
        </p:nvPicPr>
        <p:blipFill>
          <a:blip r:embed="rId3">
            <a:alphaModFix/>
          </a:blip>
          <a:stretch>
            <a:fillRect/>
          </a:stretch>
        </p:blipFill>
        <p:spPr>
          <a:xfrm>
            <a:off x="754950" y="3251763"/>
            <a:ext cx="4457700" cy="301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e4b11e95d3_0_2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Name field</a:t>
            </a:r>
            <a:endParaRPr/>
          </a:p>
        </p:txBody>
      </p:sp>
      <p:sp>
        <p:nvSpPr>
          <p:cNvPr id="190" name="Google Shape;190;g1e4b11e95d3_0_27"/>
          <p:cNvSpPr txBox="1">
            <a:spLocks noGrp="1"/>
          </p:cNvSpPr>
          <p:nvPr>
            <p:ph type="body" idx="2"/>
          </p:nvPr>
        </p:nvSpPr>
        <p:spPr>
          <a:xfrm>
            <a:off x="480400" y="2161309"/>
            <a:ext cx="10859100" cy="4448066"/>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t>For</a:t>
            </a:r>
            <a:r>
              <a:rPr lang="lt-LT" sz="1600" dirty="0"/>
              <a:t> a </a:t>
            </a:r>
            <a:r>
              <a:rPr lang="lt-LT" sz="1600" dirty="0" err="1"/>
              <a:t>more</a:t>
            </a:r>
            <a:r>
              <a:rPr lang="lt-LT" sz="1600" dirty="0"/>
              <a:t> </a:t>
            </a:r>
            <a:r>
              <a:rPr lang="lt-LT" sz="1600" dirty="0" err="1"/>
              <a:t>realistic</a:t>
            </a:r>
            <a:r>
              <a:rPr lang="lt-LT" sz="1600" dirty="0"/>
              <a:t> </a:t>
            </a:r>
            <a:r>
              <a:rPr lang="lt-LT" sz="1600" dirty="0" err="1"/>
              <a:t>scenario</a:t>
            </a:r>
            <a:r>
              <a:rPr lang="lt-LT" sz="1600" dirty="0"/>
              <a:t>, </a:t>
            </a:r>
            <a:r>
              <a:rPr lang="lt-LT" sz="1600" dirty="0" err="1"/>
              <a:t>let's</a:t>
            </a:r>
            <a:r>
              <a:rPr lang="lt-LT" sz="1600" dirty="0"/>
              <a:t> </a:t>
            </a:r>
            <a:r>
              <a:rPr lang="lt-LT" sz="1600" dirty="0" err="1"/>
              <a:t>add</a:t>
            </a:r>
            <a:r>
              <a:rPr lang="lt-LT" sz="1600" dirty="0"/>
              <a:t> </a:t>
            </a:r>
            <a:r>
              <a:rPr lang="lt-LT" sz="1600" dirty="0" err="1"/>
              <a:t>the</a:t>
            </a:r>
            <a:r>
              <a:rPr lang="lt-LT" sz="1600" dirty="0"/>
              <a:t> </a:t>
            </a:r>
            <a:r>
              <a:rPr lang="lt-LT" sz="1600" dirty="0" err="1"/>
              <a:t>abstract</a:t>
            </a:r>
            <a:r>
              <a:rPr lang="lt-LT" sz="1600" dirty="0"/>
              <a:t> </a:t>
            </a:r>
            <a:r>
              <a:rPr lang="lt-LT" sz="1600" dirty="0" err="1"/>
              <a:t>field</a:t>
            </a:r>
            <a:r>
              <a:rPr lang="lt-LT" sz="1600" dirty="0"/>
              <a:t> Name to </a:t>
            </a:r>
            <a:r>
              <a:rPr lang="lt-LT" sz="1600" dirty="0" err="1"/>
              <a:t>the</a:t>
            </a:r>
            <a:r>
              <a:rPr lang="lt-LT" sz="1600" dirty="0"/>
              <a:t> </a:t>
            </a:r>
            <a:r>
              <a:rPr lang="lt-LT" sz="1600" dirty="0" err="1"/>
              <a:t>Animal</a:t>
            </a:r>
            <a:r>
              <a:rPr lang="lt-LT" sz="1600" dirty="0"/>
              <a:t> </a:t>
            </a:r>
            <a:r>
              <a:rPr lang="lt-LT" sz="1600" dirty="0" err="1"/>
              <a:t>class</a:t>
            </a:r>
            <a:r>
              <a:rPr lang="lt-LT" sz="1600" dirty="0"/>
              <a:t> </a:t>
            </a:r>
            <a:r>
              <a:rPr lang="lt-LT" sz="1600" dirty="0" err="1"/>
              <a:t>and</a:t>
            </a:r>
            <a:r>
              <a:rPr lang="lt-LT" sz="1600" dirty="0"/>
              <a:t> </a:t>
            </a:r>
            <a:r>
              <a:rPr lang="lt-LT" sz="1600" dirty="0" err="1"/>
              <a:t>add</a:t>
            </a:r>
            <a:r>
              <a:rPr lang="lt-LT" sz="1600" dirty="0"/>
              <a:t> it to </a:t>
            </a:r>
            <a:r>
              <a:rPr lang="lt-LT" sz="1600" dirty="0" err="1"/>
              <a:t>the</a:t>
            </a:r>
            <a:r>
              <a:rPr lang="lt-LT" sz="1600" dirty="0"/>
              <a:t> </a:t>
            </a:r>
            <a:r>
              <a:rPr lang="lt-LT" sz="1600" dirty="0" err="1"/>
              <a:t>Animal</a:t>
            </a:r>
            <a:r>
              <a:rPr lang="lt-LT" sz="1600" dirty="0"/>
              <a:t> </a:t>
            </a:r>
            <a:r>
              <a:rPr lang="lt-LT" sz="1600" dirty="0" err="1"/>
              <a:t>constructor</a:t>
            </a:r>
            <a:r>
              <a:rPr lang="lt-LT" sz="1600" dirty="0"/>
              <a:t>. </a:t>
            </a:r>
            <a:endParaRPr sz="1600" dirty="0"/>
          </a:p>
          <a:p>
            <a:pPr marL="0" lvl="0" indent="0" algn="l" rtl="0">
              <a:lnSpc>
                <a:spcPct val="150000"/>
              </a:lnSpc>
              <a:spcBef>
                <a:spcPts val="0"/>
              </a:spcBef>
              <a:spcAft>
                <a:spcPts val="0"/>
              </a:spcAft>
              <a:buNone/>
            </a:pPr>
            <a:r>
              <a:rPr lang="lt-LT" sz="1600" dirty="0" err="1"/>
              <a:t>Note</a:t>
            </a:r>
            <a:r>
              <a:rPr lang="lt-LT" sz="1600" dirty="0"/>
              <a:t> </a:t>
            </a:r>
            <a:r>
              <a:rPr lang="lt-LT" sz="1600" dirty="0" err="1"/>
              <a:t>that</a:t>
            </a:r>
            <a:r>
              <a:rPr lang="lt-LT" sz="1600" dirty="0"/>
              <a:t> </a:t>
            </a:r>
            <a:r>
              <a:rPr lang="lt-LT" sz="1600" dirty="0" err="1"/>
              <a:t>if</a:t>
            </a:r>
            <a:r>
              <a:rPr lang="lt-LT" sz="1600" dirty="0"/>
              <a:t> </a:t>
            </a:r>
            <a:r>
              <a:rPr lang="lt-LT" sz="1600" dirty="0" err="1"/>
              <a:t>you</a:t>
            </a:r>
            <a:r>
              <a:rPr lang="lt-LT" sz="1600" dirty="0"/>
              <a:t> </a:t>
            </a:r>
            <a:r>
              <a:rPr lang="lt-LT" sz="1600" dirty="0" err="1"/>
              <a:t>change</a:t>
            </a:r>
            <a:r>
              <a:rPr lang="lt-LT" sz="1600" dirty="0"/>
              <a:t> </a:t>
            </a:r>
            <a:r>
              <a:rPr lang="lt-LT" sz="1600" dirty="0" err="1"/>
              <a:t>the</a:t>
            </a:r>
            <a:r>
              <a:rPr lang="lt-LT" sz="1600" dirty="0"/>
              <a:t> </a:t>
            </a:r>
            <a:r>
              <a:rPr lang="lt-LT" sz="1600" dirty="0" err="1"/>
              <a:t>constructor</a:t>
            </a:r>
            <a:r>
              <a:rPr lang="lt-LT" sz="1600" dirty="0"/>
              <a:t> </a:t>
            </a:r>
            <a:r>
              <a:rPr lang="lt-LT" sz="1600" dirty="0" err="1"/>
              <a:t>of</a:t>
            </a:r>
            <a:r>
              <a:rPr lang="lt-LT" sz="1600" dirty="0"/>
              <a:t> </a:t>
            </a:r>
            <a:r>
              <a:rPr lang="lt-LT" sz="1600" dirty="0" err="1"/>
              <a:t>the</a:t>
            </a:r>
            <a:r>
              <a:rPr lang="lt-LT" sz="1600" dirty="0"/>
              <a:t> </a:t>
            </a:r>
            <a:r>
              <a:rPr lang="lt-LT" sz="1600" dirty="0" err="1"/>
              <a:t>parent</a:t>
            </a:r>
            <a:r>
              <a:rPr lang="lt-LT" sz="1600" dirty="0"/>
              <a:t> </a:t>
            </a:r>
            <a:r>
              <a:rPr lang="lt-LT" sz="1600" dirty="0" err="1"/>
              <a:t>class</a:t>
            </a:r>
            <a:r>
              <a:rPr lang="lt-LT" sz="1600" dirty="0"/>
              <a:t>, </a:t>
            </a:r>
            <a:r>
              <a:rPr lang="lt-LT" sz="1600" dirty="0" err="1"/>
              <a:t>you</a:t>
            </a:r>
            <a:r>
              <a:rPr lang="lt-LT" sz="1600" dirty="0"/>
              <a:t> </a:t>
            </a:r>
            <a:r>
              <a:rPr lang="lt-LT" sz="1600" dirty="0" err="1"/>
              <a:t>have</a:t>
            </a:r>
            <a:r>
              <a:rPr lang="lt-LT" sz="1600" dirty="0"/>
              <a:t> to </a:t>
            </a:r>
            <a:r>
              <a:rPr lang="lt-LT" sz="1600" dirty="0" err="1"/>
              <a:t>add</a:t>
            </a:r>
            <a:r>
              <a:rPr lang="lt-LT" sz="1600" dirty="0"/>
              <a:t> </a:t>
            </a:r>
            <a:r>
              <a:rPr lang="lt-LT" sz="1600" dirty="0" err="1"/>
              <a:t>parameters</a:t>
            </a:r>
            <a:r>
              <a:rPr lang="lt-LT" sz="1600" dirty="0"/>
              <a:t> to </a:t>
            </a:r>
            <a:r>
              <a:rPr lang="lt-LT" sz="1600" dirty="0" err="1"/>
              <a:t>the</a:t>
            </a:r>
            <a:r>
              <a:rPr lang="lt-LT" sz="1600" dirty="0"/>
              <a:t> </a:t>
            </a:r>
            <a:r>
              <a:rPr lang="lt-LT" sz="1600" dirty="0" err="1"/>
              <a:t>constructor</a:t>
            </a:r>
            <a:r>
              <a:rPr lang="lt-LT" sz="1600" dirty="0"/>
              <a:t> </a:t>
            </a:r>
            <a:r>
              <a:rPr lang="lt-LT" sz="1600" dirty="0" err="1"/>
              <a:t>of</a:t>
            </a:r>
            <a:r>
              <a:rPr lang="lt-LT" sz="1600" dirty="0"/>
              <a:t> </a:t>
            </a:r>
            <a:r>
              <a:rPr lang="lt-LT" sz="1600" dirty="0" err="1"/>
              <a:t>the</a:t>
            </a:r>
            <a:r>
              <a:rPr lang="lt-LT" sz="1600" dirty="0"/>
              <a:t> </a:t>
            </a:r>
            <a:r>
              <a:rPr lang="lt-LT" sz="1600" dirty="0" err="1"/>
              <a:t>child</a:t>
            </a:r>
            <a:r>
              <a:rPr lang="lt-LT" sz="1600" dirty="0"/>
              <a:t> </a:t>
            </a:r>
            <a:r>
              <a:rPr lang="lt-LT" sz="1600" dirty="0" err="1"/>
              <a:t>classes</a:t>
            </a:r>
            <a:r>
              <a:rPr lang="lt-LT" sz="1600" dirty="0"/>
              <a:t> </a:t>
            </a:r>
            <a:r>
              <a:rPr lang="lt-LT" sz="1600" dirty="0" err="1"/>
              <a:t>and</a:t>
            </a:r>
            <a:r>
              <a:rPr lang="lt-LT" sz="1600" dirty="0"/>
              <a:t> </a:t>
            </a:r>
            <a:r>
              <a:rPr lang="lt-LT" sz="1600" dirty="0" err="1"/>
              <a:t>pass</a:t>
            </a:r>
            <a:r>
              <a:rPr lang="lt-LT" sz="1600" dirty="0"/>
              <a:t> </a:t>
            </a:r>
            <a:r>
              <a:rPr lang="lt-LT" sz="1600" dirty="0" err="1"/>
              <a:t>them</a:t>
            </a:r>
            <a:r>
              <a:rPr lang="lt-LT" sz="1600" dirty="0"/>
              <a:t> to </a:t>
            </a:r>
            <a:r>
              <a:rPr lang="lt-LT" sz="1600" b="1" dirty="0"/>
              <a:t>base() </a:t>
            </a:r>
            <a:r>
              <a:rPr lang="lt-LT" sz="1600" dirty="0" err="1"/>
              <a:t>as</a:t>
            </a:r>
            <a:r>
              <a:rPr lang="lt-LT" sz="1600" dirty="0"/>
              <a:t> </a:t>
            </a:r>
            <a:r>
              <a:rPr lang="lt-LT" sz="1600" dirty="0" err="1"/>
              <a:t>well</a:t>
            </a:r>
            <a:r>
              <a:rPr lang="lt-LT" sz="1600" dirty="0"/>
              <a:t>.</a:t>
            </a:r>
            <a:endParaRPr sz="1600" dirty="0"/>
          </a:p>
        </p:txBody>
      </p:sp>
      <p:sp>
        <p:nvSpPr>
          <p:cNvPr id="191" name="Google Shape;191;g1e4b11e95d3_0_2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192" name="Google Shape;192;g1e4b11e95d3_0_27"/>
          <p:cNvPicPr preferRelativeResize="0"/>
          <p:nvPr/>
        </p:nvPicPr>
        <p:blipFill>
          <a:blip r:embed="rId3">
            <a:alphaModFix/>
          </a:blip>
          <a:stretch>
            <a:fillRect/>
          </a:stretch>
        </p:blipFill>
        <p:spPr>
          <a:xfrm>
            <a:off x="3460700" y="3336600"/>
            <a:ext cx="3360050" cy="3521399"/>
          </a:xfrm>
          <a:prstGeom prst="rect">
            <a:avLst/>
          </a:prstGeom>
          <a:noFill/>
          <a:ln>
            <a:noFill/>
          </a:ln>
        </p:spPr>
      </p:pic>
      <p:pic>
        <p:nvPicPr>
          <p:cNvPr id="193" name="Google Shape;193;g1e4b11e95d3_0_27"/>
          <p:cNvPicPr preferRelativeResize="0"/>
          <p:nvPr/>
        </p:nvPicPr>
        <p:blipFill>
          <a:blip r:embed="rId4">
            <a:alphaModFix/>
          </a:blip>
          <a:stretch>
            <a:fillRect/>
          </a:stretch>
        </p:blipFill>
        <p:spPr>
          <a:xfrm>
            <a:off x="6964127" y="3972075"/>
            <a:ext cx="4555299" cy="220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e4b11e95d3_0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List&lt;Animal&gt;</a:t>
            </a:r>
            <a:endParaRPr/>
          </a:p>
        </p:txBody>
      </p:sp>
      <p:sp>
        <p:nvSpPr>
          <p:cNvPr id="199" name="Google Shape;199;g1e4b11e95d3_0_3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One </a:t>
            </a:r>
            <a:r>
              <a:rPr lang="lt-LT" sz="1600" dirty="0" err="1"/>
              <a:t>way</a:t>
            </a:r>
            <a:r>
              <a:rPr lang="lt-LT" sz="1600" dirty="0"/>
              <a:t> to </a:t>
            </a:r>
            <a:r>
              <a:rPr lang="lt-LT" sz="1600" dirty="0" err="1"/>
              <a:t>see</a:t>
            </a:r>
            <a:r>
              <a:rPr lang="lt-LT" sz="1600" dirty="0"/>
              <a:t> </a:t>
            </a:r>
            <a:r>
              <a:rPr lang="lt-LT" sz="1600" dirty="0" err="1"/>
              <a:t>the</a:t>
            </a:r>
            <a:r>
              <a:rPr lang="lt-LT" sz="1600" dirty="0"/>
              <a:t> "</a:t>
            </a:r>
            <a:r>
              <a:rPr lang="lt-LT" sz="1600" dirty="0" err="1"/>
              <a:t>beauty</a:t>
            </a:r>
            <a:r>
              <a:rPr lang="lt-LT" sz="1600" dirty="0"/>
              <a:t>" </a:t>
            </a:r>
            <a:r>
              <a:rPr lang="lt-LT" sz="1600" dirty="0" err="1"/>
              <a:t>of</a:t>
            </a:r>
            <a:r>
              <a:rPr lang="lt-LT" sz="1600" dirty="0"/>
              <a:t> </a:t>
            </a:r>
            <a:r>
              <a:rPr lang="lt-LT" sz="1600" dirty="0" err="1"/>
              <a:t>abstractions</a:t>
            </a:r>
            <a:r>
              <a:rPr lang="lt-LT" sz="1600" dirty="0"/>
              <a:t> </a:t>
            </a:r>
            <a:r>
              <a:rPr lang="lt-LT" sz="1600" dirty="0" err="1"/>
              <a:t>is</a:t>
            </a:r>
            <a:r>
              <a:rPr lang="lt-LT" sz="1600" dirty="0"/>
              <a:t> to </a:t>
            </a:r>
            <a:r>
              <a:rPr lang="lt-LT" sz="1600" dirty="0" err="1"/>
              <a:t>create</a:t>
            </a:r>
            <a:r>
              <a:rPr lang="lt-LT" sz="1600" dirty="0"/>
              <a:t> a </a:t>
            </a:r>
            <a:r>
              <a:rPr lang="lt-LT" sz="1600" dirty="0" err="1"/>
              <a:t>list</a:t>
            </a:r>
            <a:r>
              <a:rPr lang="lt-LT" sz="1600" dirty="0"/>
              <a:t> </a:t>
            </a:r>
            <a:r>
              <a:rPr lang="lt-LT" sz="1600" dirty="0" err="1"/>
              <a:t>specifying</a:t>
            </a:r>
            <a:r>
              <a:rPr lang="lt-LT" sz="1600" dirty="0"/>
              <a:t> </a:t>
            </a:r>
            <a:r>
              <a:rPr lang="lt-LT" sz="1600" dirty="0" err="1"/>
              <a:t>the</a:t>
            </a:r>
            <a:r>
              <a:rPr lang="lt-LT" sz="1600" dirty="0"/>
              <a:t> data </a:t>
            </a:r>
            <a:r>
              <a:rPr lang="lt-LT" sz="1600" dirty="0" err="1"/>
              <a:t>type</a:t>
            </a:r>
            <a:r>
              <a:rPr lang="lt-LT" sz="1600" dirty="0"/>
              <a:t> </a:t>
            </a:r>
            <a:r>
              <a:rPr lang="lt-LT" sz="1600" dirty="0" err="1"/>
              <a:t>of</a:t>
            </a:r>
            <a:r>
              <a:rPr lang="lt-LT" sz="1600" dirty="0"/>
              <a:t> </a:t>
            </a:r>
            <a:r>
              <a:rPr lang="lt-LT" sz="1600" dirty="0" err="1"/>
              <a:t>the</a:t>
            </a:r>
            <a:r>
              <a:rPr lang="lt-LT" sz="1600" dirty="0"/>
              <a:t> </a:t>
            </a:r>
            <a:r>
              <a:rPr lang="lt-LT" sz="1600" dirty="0" err="1"/>
              <a:t>parent</a:t>
            </a:r>
            <a:r>
              <a:rPr lang="lt-LT" sz="1600" dirty="0"/>
              <a:t> </a:t>
            </a:r>
            <a:r>
              <a:rPr lang="lt-LT" sz="1600" dirty="0" err="1"/>
              <a:t>class</a:t>
            </a:r>
            <a:r>
              <a:rPr lang="lt-LT" sz="1600" dirty="0"/>
              <a:t>, </a:t>
            </a:r>
            <a:r>
              <a:rPr lang="lt-LT" sz="1600" dirty="0" err="1"/>
              <a:t>but</a:t>
            </a:r>
            <a:r>
              <a:rPr lang="lt-LT" sz="1600" dirty="0"/>
              <a:t> </a:t>
            </a:r>
            <a:r>
              <a:rPr lang="lt-LT" sz="1600" dirty="0" err="1"/>
              <a:t>putting</a:t>
            </a:r>
            <a:r>
              <a:rPr lang="lt-LT" sz="1600" dirty="0"/>
              <a:t> </a:t>
            </a:r>
            <a:r>
              <a:rPr lang="lt-LT" sz="1600" dirty="0" err="1"/>
              <a:t>the</a:t>
            </a:r>
            <a:r>
              <a:rPr lang="lt-LT" sz="1600" dirty="0"/>
              <a:t> </a:t>
            </a:r>
            <a:r>
              <a:rPr lang="lt-LT" sz="1600" dirty="0" err="1"/>
              <a:t>child</a:t>
            </a:r>
            <a:r>
              <a:rPr lang="lt-LT" sz="1600" dirty="0"/>
              <a:t> </a:t>
            </a:r>
            <a:r>
              <a:rPr lang="lt-LT" sz="1600" dirty="0" err="1"/>
              <a:t>class</a:t>
            </a:r>
            <a:r>
              <a:rPr lang="lt-LT" sz="1600" dirty="0"/>
              <a:t> </a:t>
            </a:r>
            <a:r>
              <a:rPr lang="lt-LT" sz="1600" dirty="0" err="1"/>
              <a:t>objects</a:t>
            </a:r>
            <a:r>
              <a:rPr lang="lt-LT" sz="1600" dirty="0"/>
              <a:t> </a:t>
            </a:r>
            <a:r>
              <a:rPr lang="lt-LT" sz="1600" dirty="0" err="1"/>
              <a:t>inside</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a:t>At </a:t>
            </a:r>
            <a:r>
              <a:rPr lang="lt-LT" sz="1600" dirty="0" err="1"/>
              <a:t>first</a:t>
            </a:r>
            <a:r>
              <a:rPr lang="lt-LT" sz="1600" dirty="0"/>
              <a:t> </a:t>
            </a:r>
            <a:r>
              <a:rPr lang="lt-LT" sz="1600" dirty="0" err="1"/>
              <a:t>glance</a:t>
            </a:r>
            <a:r>
              <a:rPr lang="lt-LT" sz="1600" dirty="0"/>
              <a:t>, </a:t>
            </a:r>
            <a:r>
              <a:rPr lang="lt-LT" sz="1600" dirty="0" err="1"/>
              <a:t>this</a:t>
            </a:r>
            <a:r>
              <a:rPr lang="lt-LT" sz="1600" dirty="0"/>
              <a:t> </a:t>
            </a:r>
            <a:r>
              <a:rPr lang="lt-LT" sz="1600" dirty="0" err="1"/>
              <a:t>may</a:t>
            </a:r>
            <a:r>
              <a:rPr lang="lt-LT" sz="1600" dirty="0"/>
              <a:t> </a:t>
            </a:r>
            <a:r>
              <a:rPr lang="lt-LT" sz="1600" dirty="0" err="1"/>
              <a:t>seem</a:t>
            </a:r>
            <a:r>
              <a:rPr lang="lt-LT" sz="1600" dirty="0"/>
              <a:t> </a:t>
            </a:r>
            <a:r>
              <a:rPr lang="lt-LT" sz="1600" dirty="0" err="1"/>
              <a:t>strange</a:t>
            </a:r>
            <a:r>
              <a:rPr lang="lt-LT" sz="1600" dirty="0"/>
              <a:t>: </a:t>
            </a:r>
            <a:r>
              <a:rPr lang="lt-LT" sz="1600" dirty="0" err="1"/>
              <a:t>we</a:t>
            </a:r>
            <a:r>
              <a:rPr lang="lt-LT" sz="1600" dirty="0"/>
              <a:t> </a:t>
            </a:r>
            <a:r>
              <a:rPr lang="lt-LT" sz="1600" dirty="0" err="1"/>
              <a:t>have</a:t>
            </a:r>
            <a:r>
              <a:rPr lang="lt-LT" sz="1600" dirty="0"/>
              <a:t> </a:t>
            </a:r>
            <a:r>
              <a:rPr lang="lt-LT" sz="1600" dirty="0" err="1"/>
              <a:t>specified</a:t>
            </a:r>
            <a:r>
              <a:rPr lang="lt-LT" sz="1600" dirty="0"/>
              <a:t> a </a:t>
            </a:r>
            <a:r>
              <a:rPr lang="lt-LT" sz="1600" dirty="0" err="1"/>
              <a:t>completely</a:t>
            </a:r>
            <a:r>
              <a:rPr lang="lt-LT" sz="1600" dirty="0"/>
              <a:t> </a:t>
            </a:r>
            <a:r>
              <a:rPr lang="lt-LT" sz="1600" dirty="0" err="1"/>
              <a:t>different</a:t>
            </a:r>
            <a:r>
              <a:rPr lang="lt-LT" sz="1600" dirty="0"/>
              <a:t> data </a:t>
            </a:r>
            <a:r>
              <a:rPr lang="lt-LT" sz="1600" dirty="0" err="1"/>
              <a:t>type</a:t>
            </a:r>
            <a:r>
              <a:rPr lang="lt-LT" sz="1600" dirty="0"/>
              <a:t> </a:t>
            </a:r>
            <a:r>
              <a:rPr lang="lt-LT" sz="1600" dirty="0" err="1"/>
              <a:t>than</a:t>
            </a:r>
            <a:r>
              <a:rPr lang="lt-LT" sz="1600" dirty="0"/>
              <a:t> </a:t>
            </a:r>
            <a:r>
              <a:rPr lang="lt-LT" sz="1600" dirty="0" err="1"/>
              <a:t>the</a:t>
            </a:r>
            <a:r>
              <a:rPr lang="lt-LT" sz="1600" dirty="0"/>
              <a:t> </a:t>
            </a:r>
            <a:r>
              <a:rPr lang="lt-LT" sz="1600" dirty="0" err="1"/>
              <a:t>one</a:t>
            </a:r>
            <a:r>
              <a:rPr lang="lt-LT" sz="1600" dirty="0"/>
              <a:t> </a:t>
            </a:r>
            <a:r>
              <a:rPr lang="lt-LT" sz="1600" dirty="0" err="1"/>
              <a:t>we</a:t>
            </a:r>
            <a:r>
              <a:rPr lang="lt-LT" sz="1600" dirty="0"/>
              <a:t> </a:t>
            </a:r>
            <a:r>
              <a:rPr lang="lt-LT" sz="1600" dirty="0" err="1"/>
              <a:t>were</a:t>
            </a:r>
            <a:r>
              <a:rPr lang="lt-LT" sz="1600" dirty="0"/>
              <a:t> </a:t>
            </a:r>
            <a:r>
              <a:rPr lang="lt-LT" sz="1600" dirty="0" err="1"/>
              <a:t>adding</a:t>
            </a:r>
            <a:r>
              <a:rPr lang="lt-LT" sz="1600" dirty="0"/>
              <a:t> </a:t>
            </a:r>
            <a:r>
              <a:rPr lang="lt-LT" sz="1600" dirty="0" err="1"/>
              <a:t>the</a:t>
            </a:r>
            <a:r>
              <a:rPr lang="lt-LT" sz="1600" dirty="0"/>
              <a:t> </a:t>
            </a:r>
            <a:r>
              <a:rPr lang="lt-LT" sz="1600" dirty="0" err="1"/>
              <a:t>objects</a:t>
            </a:r>
            <a:r>
              <a:rPr lang="lt-LT" sz="1600" dirty="0"/>
              <a:t> to.</a:t>
            </a:r>
            <a:endParaRPr sz="1600" dirty="0"/>
          </a:p>
          <a:p>
            <a:pPr marL="0" lvl="0" indent="0" algn="l" rtl="0">
              <a:lnSpc>
                <a:spcPct val="150000"/>
              </a:lnSpc>
              <a:spcBef>
                <a:spcPts val="0"/>
              </a:spcBef>
              <a:spcAft>
                <a:spcPts val="0"/>
              </a:spcAft>
              <a:buNone/>
            </a:pPr>
            <a:r>
              <a:rPr lang="lt-LT" sz="1600" dirty="0" err="1"/>
              <a:t>When</a:t>
            </a:r>
            <a:r>
              <a:rPr lang="lt-LT" sz="1600" dirty="0"/>
              <a:t> </a:t>
            </a:r>
            <a:r>
              <a:rPr lang="lt-LT" sz="1600" dirty="0" err="1"/>
              <a:t>we</a:t>
            </a:r>
            <a:r>
              <a:rPr lang="lt-LT" sz="1600" dirty="0"/>
              <a:t> </a:t>
            </a:r>
            <a:r>
              <a:rPr lang="lt-LT" sz="1600" dirty="0" err="1"/>
              <a:t>created</a:t>
            </a:r>
            <a:r>
              <a:rPr lang="lt-LT" sz="1600" dirty="0"/>
              <a:t> </a:t>
            </a:r>
            <a:r>
              <a:rPr lang="lt-LT" sz="1600" dirty="0" err="1"/>
              <a:t>the</a:t>
            </a:r>
            <a:r>
              <a:rPr lang="lt-LT" sz="1600" dirty="0"/>
              <a:t> </a:t>
            </a:r>
            <a:r>
              <a:rPr lang="lt-LT" sz="1600" dirty="0" err="1"/>
              <a:t>list</a:t>
            </a:r>
            <a:r>
              <a:rPr lang="lt-LT" sz="1600" dirty="0"/>
              <a:t>, </a:t>
            </a:r>
            <a:r>
              <a:rPr lang="lt-LT" sz="1600" dirty="0" err="1"/>
              <a:t>we</a:t>
            </a:r>
            <a:r>
              <a:rPr lang="lt-LT" sz="1600" dirty="0"/>
              <a:t> </a:t>
            </a:r>
            <a:r>
              <a:rPr lang="lt-LT" sz="1600" dirty="0" err="1"/>
              <a:t>specified</a:t>
            </a:r>
            <a:r>
              <a:rPr lang="lt-LT" sz="1600" dirty="0"/>
              <a:t> </a:t>
            </a:r>
            <a:r>
              <a:rPr lang="lt-LT" sz="1600" dirty="0" err="1"/>
              <a:t>the</a:t>
            </a:r>
            <a:r>
              <a:rPr lang="lt-LT" sz="1600" dirty="0"/>
              <a:t> </a:t>
            </a:r>
            <a:r>
              <a:rPr lang="lt-LT" sz="1600" dirty="0" err="1"/>
              <a:t>Animal</a:t>
            </a:r>
            <a:r>
              <a:rPr lang="lt-LT" sz="1600" dirty="0"/>
              <a:t> data </a:t>
            </a:r>
            <a:r>
              <a:rPr lang="lt-LT" sz="1600" dirty="0" err="1"/>
              <a:t>type</a:t>
            </a:r>
            <a:r>
              <a:rPr lang="lt-LT" sz="1600" dirty="0"/>
              <a:t>, </a:t>
            </a:r>
            <a:r>
              <a:rPr lang="lt-LT" sz="1600" dirty="0" err="1"/>
              <a:t>but</a:t>
            </a:r>
            <a:r>
              <a:rPr lang="lt-LT" sz="1600" dirty="0"/>
              <a:t> put </a:t>
            </a:r>
            <a:r>
              <a:rPr lang="lt-LT" sz="1600" dirty="0" err="1"/>
              <a:t>the</a:t>
            </a:r>
            <a:r>
              <a:rPr lang="lt-LT" sz="1600" dirty="0"/>
              <a:t> </a:t>
            </a:r>
            <a:r>
              <a:rPr lang="lt-LT" sz="1600" dirty="0" err="1"/>
              <a:t>Dog</a:t>
            </a:r>
            <a:r>
              <a:rPr lang="lt-LT" sz="1600" dirty="0"/>
              <a:t> </a:t>
            </a:r>
            <a:r>
              <a:rPr lang="lt-LT" sz="1600" dirty="0" err="1"/>
              <a:t>and</a:t>
            </a:r>
            <a:r>
              <a:rPr lang="lt-LT" sz="1600" dirty="0"/>
              <a:t> </a:t>
            </a:r>
            <a:r>
              <a:rPr lang="lt-LT" sz="1600" dirty="0" err="1"/>
              <a:t>Cat</a:t>
            </a:r>
            <a:r>
              <a:rPr lang="lt-LT" sz="1600" dirty="0"/>
              <a:t> </a:t>
            </a:r>
            <a:r>
              <a:rPr lang="lt-LT" sz="1600" dirty="0" err="1"/>
              <a:t>objects</a:t>
            </a:r>
            <a:r>
              <a:rPr lang="lt-LT" sz="1600" dirty="0"/>
              <a:t> </a:t>
            </a:r>
            <a:r>
              <a:rPr lang="lt-LT" sz="1600" dirty="0" err="1"/>
              <a:t>inside</a:t>
            </a:r>
            <a:r>
              <a:rPr lang="lt-LT" sz="1600" dirty="0"/>
              <a:t>.</a:t>
            </a:r>
            <a:endParaRPr sz="1600" dirty="0"/>
          </a:p>
          <a:p>
            <a:pPr marL="0" lvl="0" indent="0" algn="l" rtl="0">
              <a:lnSpc>
                <a:spcPct val="150000"/>
              </a:lnSpc>
              <a:spcBef>
                <a:spcPts val="0"/>
              </a:spcBef>
              <a:spcAft>
                <a:spcPts val="0"/>
              </a:spcAft>
              <a:buNone/>
            </a:pPr>
            <a:r>
              <a:rPr lang="lt-LT" sz="1600" dirty="0" err="1"/>
              <a:t>This</a:t>
            </a:r>
            <a:r>
              <a:rPr lang="lt-LT" sz="1600" dirty="0"/>
              <a:t> </a:t>
            </a:r>
            <a:r>
              <a:rPr lang="lt-LT" sz="1600" dirty="0" err="1"/>
              <a:t>is</a:t>
            </a:r>
            <a:r>
              <a:rPr lang="lt-LT" sz="1600" dirty="0"/>
              <a:t> </a:t>
            </a:r>
            <a:r>
              <a:rPr lang="lt-LT" sz="1600" dirty="0" err="1"/>
              <a:t>called</a:t>
            </a:r>
            <a:r>
              <a:rPr lang="lt-LT" sz="1600" dirty="0"/>
              <a:t> </a:t>
            </a:r>
            <a:r>
              <a:rPr lang="lt-LT" sz="1600" dirty="0" err="1"/>
              <a:t>polymorphism</a:t>
            </a:r>
            <a:r>
              <a:rPr lang="lt-LT" sz="1600" dirty="0"/>
              <a:t>, </a:t>
            </a:r>
            <a:r>
              <a:rPr lang="lt-LT" sz="1600" dirty="0" err="1"/>
              <a:t>and</a:t>
            </a:r>
            <a:r>
              <a:rPr lang="lt-LT" sz="1600" dirty="0"/>
              <a:t> </a:t>
            </a:r>
            <a:r>
              <a:rPr lang="lt-LT" sz="1600" dirty="0" err="1"/>
              <a:t>this</a:t>
            </a:r>
            <a:r>
              <a:rPr lang="lt-LT" sz="1600" dirty="0"/>
              <a:t> </a:t>
            </a:r>
            <a:r>
              <a:rPr lang="lt-LT" sz="1600" dirty="0" err="1"/>
              <a:t>is</a:t>
            </a:r>
            <a:r>
              <a:rPr lang="lt-LT" sz="1600" dirty="0"/>
              <a:t> </a:t>
            </a:r>
            <a:r>
              <a:rPr lang="lt-LT" sz="1600" dirty="0" err="1"/>
              <a:t>one</a:t>
            </a:r>
            <a:r>
              <a:rPr lang="lt-LT" sz="1600" dirty="0"/>
              <a:t> </a:t>
            </a:r>
            <a:r>
              <a:rPr lang="lt-LT" sz="1600" dirty="0" err="1"/>
              <a:t>of</a:t>
            </a:r>
            <a:r>
              <a:rPr lang="lt-LT" sz="1600" dirty="0"/>
              <a:t> </a:t>
            </a:r>
            <a:r>
              <a:rPr lang="lt-LT" sz="1600" dirty="0" err="1"/>
              <a:t>the</a:t>
            </a:r>
            <a:r>
              <a:rPr lang="lt-LT" sz="1600" dirty="0"/>
              <a:t> </a:t>
            </a:r>
            <a:r>
              <a:rPr lang="lt-LT" sz="1600" dirty="0" err="1"/>
              <a:t>first</a:t>
            </a:r>
            <a:r>
              <a:rPr lang="lt-LT" sz="1600" dirty="0"/>
              <a:t> </a:t>
            </a:r>
            <a:r>
              <a:rPr lang="lt-LT" sz="1600" dirty="0" err="1"/>
              <a:t>examples</a:t>
            </a:r>
            <a:r>
              <a:rPr lang="lt-LT" sz="1600" dirty="0"/>
              <a:t> </a:t>
            </a:r>
            <a:r>
              <a:rPr lang="lt-LT" sz="1600" dirty="0" err="1"/>
              <a:t>of</a:t>
            </a:r>
            <a:r>
              <a:rPr lang="lt-LT" sz="1600" dirty="0"/>
              <a:t> it, </a:t>
            </a:r>
            <a:r>
              <a:rPr lang="lt-LT" sz="1600" dirty="0" err="1"/>
              <a:t>which</a:t>
            </a:r>
            <a:r>
              <a:rPr lang="lt-LT" sz="1600" dirty="0"/>
              <a:t> </a:t>
            </a:r>
            <a:r>
              <a:rPr lang="lt-LT" sz="1600" dirty="0" err="1"/>
              <a:t>we</a:t>
            </a:r>
            <a:r>
              <a:rPr lang="lt-LT" sz="1600" dirty="0"/>
              <a:t> </a:t>
            </a:r>
            <a:r>
              <a:rPr lang="lt-LT" sz="1600" dirty="0" err="1"/>
              <a:t>will</a:t>
            </a:r>
            <a:r>
              <a:rPr lang="lt-LT" sz="1600" dirty="0"/>
              <a:t> </a:t>
            </a:r>
            <a:r>
              <a:rPr lang="lt-LT" sz="1600" dirty="0" err="1"/>
              <a:t>go</a:t>
            </a:r>
            <a:r>
              <a:rPr lang="lt-LT" sz="1600" dirty="0"/>
              <a:t> </a:t>
            </a:r>
            <a:r>
              <a:rPr lang="lt-LT" sz="1600" dirty="0" err="1"/>
              <a:t>into</a:t>
            </a:r>
            <a:r>
              <a:rPr lang="lt-LT" sz="1600" dirty="0"/>
              <a:t> </a:t>
            </a:r>
            <a:r>
              <a:rPr lang="lt-LT" sz="1600" dirty="0" err="1"/>
              <a:t>more</a:t>
            </a:r>
            <a:r>
              <a:rPr lang="lt-LT" sz="1600" dirty="0"/>
              <a:t> </a:t>
            </a:r>
            <a:r>
              <a:rPr lang="lt-LT" sz="1600" dirty="0" err="1"/>
              <a:t>in</a:t>
            </a:r>
            <a:r>
              <a:rPr lang="lt-LT" sz="1600" dirty="0"/>
              <a:t> </a:t>
            </a:r>
            <a:r>
              <a:rPr lang="lt-LT" sz="1600" dirty="0" err="1"/>
              <a:t>the</a:t>
            </a:r>
            <a:r>
              <a:rPr lang="lt-LT" sz="1600" dirty="0"/>
              <a:t> </a:t>
            </a:r>
            <a:r>
              <a:rPr lang="lt-LT" sz="1600" dirty="0" err="1"/>
              <a:t>future</a:t>
            </a:r>
            <a:r>
              <a:rPr lang="lt-LT" sz="1600" dirty="0"/>
              <a:t>.</a:t>
            </a:r>
            <a:endParaRPr sz="1600" dirty="0"/>
          </a:p>
        </p:txBody>
      </p:sp>
      <p:sp>
        <p:nvSpPr>
          <p:cNvPr id="200" name="Google Shape;200;g1e4b11e95d3_0_3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201" name="Google Shape;201;g1e4b11e95d3_0_37"/>
          <p:cNvPicPr preferRelativeResize="0"/>
          <p:nvPr/>
        </p:nvPicPr>
        <p:blipFill>
          <a:blip r:embed="rId3">
            <a:alphaModFix/>
          </a:blip>
          <a:stretch>
            <a:fillRect/>
          </a:stretch>
        </p:blipFill>
        <p:spPr>
          <a:xfrm>
            <a:off x="480388" y="3392350"/>
            <a:ext cx="3114675"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e4b11e95d3_0_4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List&lt;Animal&gt;</a:t>
            </a:r>
            <a:endParaRPr/>
          </a:p>
        </p:txBody>
      </p:sp>
      <p:sp>
        <p:nvSpPr>
          <p:cNvPr id="207" name="Google Shape;207;g1e4b11e95d3_0_47"/>
          <p:cNvSpPr txBox="1">
            <a:spLocks noGrp="1"/>
          </p:cNvSpPr>
          <p:nvPr>
            <p:ph type="body" idx="2"/>
          </p:nvPr>
        </p:nvSpPr>
        <p:spPr>
          <a:xfrm>
            <a:off x="480400" y="2671875"/>
            <a:ext cx="4618073"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t>We</a:t>
            </a:r>
            <a:r>
              <a:rPr lang="lt-LT" sz="1600" dirty="0"/>
              <a:t> </a:t>
            </a:r>
            <a:r>
              <a:rPr lang="lt-LT" sz="1600" dirty="0" err="1"/>
              <a:t>can</a:t>
            </a:r>
            <a:r>
              <a:rPr lang="lt-LT" sz="1600" dirty="0"/>
              <a:t> also </a:t>
            </a:r>
            <a:r>
              <a:rPr lang="lt-LT" sz="1600" dirty="0" err="1"/>
              <a:t>pass</a:t>
            </a:r>
            <a:r>
              <a:rPr lang="lt-LT" sz="1600" dirty="0"/>
              <a:t> </a:t>
            </a:r>
            <a:r>
              <a:rPr lang="lt-LT" sz="1600" dirty="0" err="1"/>
              <a:t>this</a:t>
            </a:r>
            <a:r>
              <a:rPr lang="lt-LT" sz="1600" dirty="0"/>
              <a:t> </a:t>
            </a:r>
            <a:r>
              <a:rPr lang="lt-LT" sz="1600" dirty="0" err="1"/>
              <a:t>list</a:t>
            </a:r>
            <a:r>
              <a:rPr lang="lt-LT" sz="1600" dirty="0"/>
              <a:t> to a </a:t>
            </a:r>
            <a:r>
              <a:rPr lang="lt-LT" sz="1600" dirty="0" err="1"/>
              <a:t>method</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By</a:t>
            </a:r>
            <a:r>
              <a:rPr lang="lt-LT" sz="1600" dirty="0"/>
              <a:t> </a:t>
            </a:r>
            <a:r>
              <a:rPr lang="lt-LT" sz="1600" dirty="0" err="1"/>
              <a:t>iterating</a:t>
            </a:r>
            <a:r>
              <a:rPr lang="lt-LT" sz="1600" dirty="0"/>
              <a:t> </a:t>
            </a:r>
            <a:r>
              <a:rPr lang="lt-LT" sz="1600" dirty="0" err="1"/>
              <a:t>through</a:t>
            </a:r>
            <a:r>
              <a:rPr lang="lt-LT" sz="1600" dirty="0"/>
              <a:t> </a:t>
            </a:r>
            <a:r>
              <a:rPr lang="lt-LT" sz="1600" dirty="0" err="1"/>
              <a:t>the</a:t>
            </a:r>
            <a:r>
              <a:rPr lang="lt-LT" sz="1600" dirty="0"/>
              <a:t> </a:t>
            </a:r>
            <a:r>
              <a:rPr lang="lt-LT" sz="1600" dirty="0" err="1"/>
              <a:t>Animals</a:t>
            </a:r>
            <a:r>
              <a:rPr lang="lt-LT" sz="1600" dirty="0"/>
              <a:t> </a:t>
            </a:r>
            <a:r>
              <a:rPr lang="lt-LT" sz="1600" dirty="0" err="1"/>
              <a:t>type</a:t>
            </a:r>
            <a:r>
              <a:rPr lang="lt-LT" sz="1600" dirty="0"/>
              <a:t> </a:t>
            </a:r>
            <a:r>
              <a:rPr lang="lt-LT" sz="1600" dirty="0" err="1"/>
              <a:t>list</a:t>
            </a:r>
            <a:r>
              <a:rPr lang="lt-LT" sz="1600" dirty="0"/>
              <a:t>, </a:t>
            </a:r>
            <a:r>
              <a:rPr lang="lt-LT" sz="1600" dirty="0" err="1"/>
              <a:t>we</a:t>
            </a:r>
            <a:r>
              <a:rPr lang="lt-LT" sz="1600" dirty="0"/>
              <a:t> </a:t>
            </a:r>
            <a:r>
              <a:rPr lang="lt-LT" sz="1600" dirty="0" err="1"/>
              <a:t>can</a:t>
            </a:r>
            <a:r>
              <a:rPr lang="lt-LT" sz="1600" dirty="0"/>
              <a:t> </a:t>
            </a:r>
            <a:endParaRPr sz="1600" dirty="0"/>
          </a:p>
          <a:p>
            <a:pPr marL="0" lvl="0" indent="0" algn="l" rtl="0">
              <a:lnSpc>
                <a:spcPct val="150000"/>
              </a:lnSpc>
              <a:spcBef>
                <a:spcPts val="0"/>
              </a:spcBef>
              <a:spcAft>
                <a:spcPts val="0"/>
              </a:spcAft>
              <a:buNone/>
            </a:pPr>
            <a:r>
              <a:rPr lang="lt-LT" sz="1600" dirty="0"/>
              <a:t>to </a:t>
            </a:r>
            <a:r>
              <a:rPr lang="lt-LT" sz="1600" dirty="0" err="1"/>
              <a:t>reach</a:t>
            </a:r>
            <a:r>
              <a:rPr lang="lt-LT" sz="1600" dirty="0"/>
              <a:t> </a:t>
            </a:r>
            <a:r>
              <a:rPr lang="lt-LT" sz="1600" dirty="0" err="1"/>
              <a:t>all</a:t>
            </a:r>
            <a:r>
              <a:rPr lang="lt-LT" sz="1600" dirty="0"/>
              <a:t> </a:t>
            </a:r>
            <a:r>
              <a:rPr lang="lt-LT" sz="1600" dirty="0" err="1"/>
              <a:t>child</a:t>
            </a:r>
            <a:r>
              <a:rPr lang="lt-LT" sz="1600" dirty="0"/>
              <a:t> </a:t>
            </a:r>
            <a:r>
              <a:rPr lang="lt-LT" sz="1600" dirty="0" err="1"/>
              <a:t>objects</a:t>
            </a:r>
            <a:r>
              <a:rPr lang="lt-LT" sz="1600" dirty="0"/>
              <a:t> </a:t>
            </a:r>
            <a:r>
              <a:rPr lang="lt-LT" sz="1600" dirty="0" err="1"/>
              <a:t>in</a:t>
            </a:r>
            <a:r>
              <a:rPr lang="lt-LT" sz="1600" dirty="0"/>
              <a:t> Name </a:t>
            </a:r>
            <a:r>
              <a:rPr lang="lt-LT" sz="1600" dirty="0" err="1"/>
              <a:t>property</a:t>
            </a:r>
            <a:r>
              <a:rPr lang="lt-LT" sz="1600" dirty="0"/>
              <a:t> </a:t>
            </a:r>
            <a:r>
              <a:rPr lang="lt-LT" sz="1600" dirty="0" err="1"/>
              <a:t>so</a:t>
            </a:r>
            <a:r>
              <a:rPr lang="lt-LT" sz="1600" dirty="0"/>
              <a:t>,</a:t>
            </a:r>
            <a:endParaRPr sz="1600" dirty="0"/>
          </a:p>
          <a:p>
            <a:pPr marL="0" lvl="0" indent="0" algn="l" rtl="0">
              <a:lnSpc>
                <a:spcPct val="150000"/>
              </a:lnSpc>
              <a:spcBef>
                <a:spcPts val="0"/>
              </a:spcBef>
              <a:spcAft>
                <a:spcPts val="0"/>
              </a:spcAft>
              <a:buNone/>
            </a:pPr>
            <a:r>
              <a:rPr lang="lt-LT" sz="1600" dirty="0" err="1"/>
              <a:t>because</a:t>
            </a:r>
            <a:r>
              <a:rPr lang="lt-LT" sz="1600" dirty="0"/>
              <a:t> </a:t>
            </a:r>
            <a:r>
              <a:rPr lang="lt-LT" sz="1600" dirty="0" err="1"/>
              <a:t>when</a:t>
            </a:r>
            <a:r>
              <a:rPr lang="lt-LT" sz="1600" dirty="0"/>
              <a:t> </a:t>
            </a:r>
            <a:r>
              <a:rPr lang="lt-LT" sz="1600" dirty="0" err="1"/>
              <a:t>we</a:t>
            </a:r>
            <a:r>
              <a:rPr lang="lt-LT" sz="1600" dirty="0"/>
              <a:t> </a:t>
            </a:r>
            <a:r>
              <a:rPr lang="lt-LT" sz="1600" dirty="0" err="1"/>
              <a:t>create</a:t>
            </a:r>
            <a:r>
              <a:rPr lang="lt-LT" sz="1600" dirty="0"/>
              <a:t> a </a:t>
            </a:r>
            <a:r>
              <a:rPr lang="lt-LT" sz="1600" dirty="0" err="1"/>
              <a:t>children's</a:t>
            </a:r>
            <a:r>
              <a:rPr lang="lt-LT" sz="1600" dirty="0"/>
              <a:t> </a:t>
            </a:r>
            <a:r>
              <a:rPr lang="lt-LT" sz="1600" dirty="0" err="1"/>
              <a:t>class</a:t>
            </a:r>
            <a:r>
              <a:rPr lang="lt-LT" sz="1600" dirty="0"/>
              <a:t> </a:t>
            </a:r>
            <a:r>
              <a:rPr lang="lt-LT" sz="1600" dirty="0" err="1"/>
              <a:t>we</a:t>
            </a:r>
            <a:r>
              <a:rPr lang="lt-LT" sz="1600" dirty="0"/>
              <a:t> </a:t>
            </a:r>
            <a:r>
              <a:rPr lang="lt-LT" sz="1600" dirty="0" err="1"/>
              <a:t>must</a:t>
            </a:r>
            <a:r>
              <a:rPr lang="lt-LT" sz="1600" dirty="0"/>
              <a:t> </a:t>
            </a:r>
            <a:r>
              <a:rPr lang="lt-LT" sz="1600" dirty="0" err="1"/>
              <a:t>use</a:t>
            </a:r>
            <a:r>
              <a:rPr lang="lt-LT" sz="1600" dirty="0"/>
              <a:t> </a:t>
            </a:r>
            <a:r>
              <a:rPr lang="lt-LT" sz="1600" dirty="0" err="1"/>
              <a:t>this</a:t>
            </a:r>
            <a:r>
              <a:rPr lang="lt-LT" sz="1600" dirty="0"/>
              <a:t> </a:t>
            </a:r>
            <a:r>
              <a:rPr lang="lt-LT" sz="1600" dirty="0" err="1"/>
              <a:t>field</a:t>
            </a:r>
            <a:r>
              <a:rPr lang="lt-LT" sz="1600" dirty="0"/>
              <a:t> </a:t>
            </a:r>
            <a:r>
              <a:rPr lang="lt-LT" sz="1600" dirty="0" err="1"/>
              <a:t>implement</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For</a:t>
            </a:r>
            <a:r>
              <a:rPr lang="lt-LT" sz="1600" dirty="0"/>
              <a:t> </a:t>
            </a:r>
            <a:r>
              <a:rPr lang="lt-LT" sz="1600" dirty="0" err="1"/>
              <a:t>the</a:t>
            </a:r>
            <a:r>
              <a:rPr lang="lt-LT" sz="1600" dirty="0"/>
              <a:t> </a:t>
            </a:r>
            <a:r>
              <a:rPr lang="lt-LT" sz="1600" dirty="0" err="1"/>
              <a:t>same</a:t>
            </a:r>
            <a:r>
              <a:rPr lang="lt-LT" sz="1600" dirty="0"/>
              <a:t> </a:t>
            </a:r>
            <a:r>
              <a:rPr lang="lt-LT" sz="1600" dirty="0" err="1"/>
              <a:t>reason</a:t>
            </a:r>
            <a:r>
              <a:rPr lang="lt-LT" sz="1600" dirty="0"/>
              <a:t>, </a:t>
            </a:r>
            <a:r>
              <a:rPr lang="lt-LT" sz="1600" dirty="0" err="1"/>
              <a:t>we</a:t>
            </a:r>
            <a:r>
              <a:rPr lang="lt-LT" sz="1600" dirty="0"/>
              <a:t> </a:t>
            </a:r>
            <a:r>
              <a:rPr lang="lt-LT" sz="1600" dirty="0" err="1"/>
              <a:t>can</a:t>
            </a:r>
            <a:r>
              <a:rPr lang="lt-LT" sz="1600" dirty="0"/>
              <a:t> </a:t>
            </a:r>
            <a:r>
              <a:rPr lang="lt-LT" sz="1600" dirty="0" err="1"/>
              <a:t>call</a:t>
            </a:r>
            <a:r>
              <a:rPr lang="lt-LT" sz="1600" dirty="0"/>
              <a:t> </a:t>
            </a:r>
            <a:r>
              <a:rPr lang="lt-LT" sz="1600" dirty="0" err="1"/>
              <a:t>for</a:t>
            </a:r>
            <a:r>
              <a:rPr lang="lt-LT" sz="1600" dirty="0"/>
              <a:t> a </a:t>
            </a:r>
            <a:r>
              <a:rPr lang="lt-LT" sz="1600" dirty="0" err="1"/>
              <a:t>method</a:t>
            </a:r>
            <a:endParaRPr sz="1600" dirty="0"/>
          </a:p>
          <a:p>
            <a:pPr marL="0" lvl="0" indent="0" algn="l" rtl="0">
              <a:lnSpc>
                <a:spcPct val="150000"/>
              </a:lnSpc>
              <a:spcBef>
                <a:spcPts val="0"/>
              </a:spcBef>
              <a:spcAft>
                <a:spcPts val="0"/>
              </a:spcAft>
              <a:buNone/>
            </a:pPr>
            <a:r>
              <a:rPr lang="lt-LT" sz="1600" dirty="0" err="1"/>
              <a:t>MakeNoise</a:t>
            </a:r>
            <a:r>
              <a:rPr lang="lt-LT" sz="1600" dirty="0"/>
              <a:t>.</a:t>
            </a:r>
            <a:endParaRPr sz="1600" dirty="0"/>
          </a:p>
        </p:txBody>
      </p:sp>
      <p:sp>
        <p:nvSpPr>
          <p:cNvPr id="208" name="Google Shape;208;g1e4b11e95d3_0_4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209" name="Google Shape;209;g1e4b11e95d3_0_47"/>
          <p:cNvPicPr preferRelativeResize="0"/>
          <p:nvPr/>
        </p:nvPicPr>
        <p:blipFill>
          <a:blip r:embed="rId3">
            <a:alphaModFix/>
          </a:blip>
          <a:stretch>
            <a:fillRect/>
          </a:stretch>
        </p:blipFill>
        <p:spPr>
          <a:xfrm>
            <a:off x="5202488" y="2231763"/>
            <a:ext cx="6943725" cy="402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e4b11e95d3_0_5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Cat and Dog</a:t>
            </a:r>
            <a:endParaRPr/>
          </a:p>
        </p:txBody>
      </p:sp>
      <p:sp>
        <p:nvSpPr>
          <p:cNvPr id="215" name="Google Shape;215;g1e4b11e95d3_0_58"/>
          <p:cNvSpPr txBox="1">
            <a:spLocks noGrp="1"/>
          </p:cNvSpPr>
          <p:nvPr>
            <p:ph type="body" idx="2"/>
          </p:nvPr>
        </p:nvSpPr>
        <p:spPr>
          <a:xfrm>
            <a:off x="480400" y="2273575"/>
            <a:ext cx="11288100" cy="43356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Worth noting:</a:t>
            </a:r>
            <a:endParaRPr sz="1600"/>
          </a:p>
          <a:p>
            <a:pPr marL="0" lvl="0" indent="0" algn="l" rtl="0">
              <a:lnSpc>
                <a:spcPct val="150000"/>
              </a:lnSpc>
              <a:spcBef>
                <a:spcPts val="0"/>
              </a:spcBef>
              <a:spcAft>
                <a:spcPts val="0"/>
              </a:spcAft>
              <a:buNone/>
            </a:pPr>
            <a:r>
              <a:rPr lang="lt-LT" sz="1600"/>
              <a:t>Child classes can have their own unique Properties, they don't have to be just overridden fields/methods inherited from the parent class.</a:t>
            </a:r>
            <a:endParaRPr sz="1600"/>
          </a:p>
          <a:p>
            <a:pPr marL="0" lvl="0" indent="0" algn="l" rtl="0">
              <a:lnSpc>
                <a:spcPct val="150000"/>
              </a:lnSpc>
              <a:spcBef>
                <a:spcPts val="0"/>
              </a:spcBef>
              <a:spcAft>
                <a:spcPts val="0"/>
              </a:spcAft>
              <a:buNone/>
            </a:pPr>
            <a:r>
              <a:rPr lang="lt-LT" sz="1600"/>
              <a:t>As you can see here, both Dog and Cat classes have a Property unique to their class. Notice how the constructor looks</a:t>
            </a:r>
            <a:endParaRPr sz="1600"/>
          </a:p>
        </p:txBody>
      </p:sp>
      <p:sp>
        <p:nvSpPr>
          <p:cNvPr id="216" name="Google Shape;216;g1e4b11e95d3_0_5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pic>
        <p:nvPicPr>
          <p:cNvPr id="217" name="Google Shape;217;g1e4b11e95d3_0_58"/>
          <p:cNvPicPr preferRelativeResize="0"/>
          <p:nvPr/>
        </p:nvPicPr>
        <p:blipFill>
          <a:blip r:embed="rId3">
            <a:alphaModFix/>
          </a:blip>
          <a:stretch>
            <a:fillRect/>
          </a:stretch>
        </p:blipFill>
        <p:spPr>
          <a:xfrm>
            <a:off x="293425" y="4004625"/>
            <a:ext cx="5706951" cy="2396800"/>
          </a:xfrm>
          <a:prstGeom prst="rect">
            <a:avLst/>
          </a:prstGeom>
          <a:noFill/>
          <a:ln>
            <a:noFill/>
          </a:ln>
        </p:spPr>
      </p:pic>
      <p:pic>
        <p:nvPicPr>
          <p:cNvPr id="218" name="Google Shape;218;g1e4b11e95d3_0_58"/>
          <p:cNvPicPr preferRelativeResize="0"/>
          <p:nvPr/>
        </p:nvPicPr>
        <p:blipFill>
          <a:blip r:embed="rId4">
            <a:alphaModFix/>
          </a:blip>
          <a:stretch>
            <a:fillRect/>
          </a:stretch>
        </p:blipFill>
        <p:spPr>
          <a:xfrm>
            <a:off x="6056897" y="4004625"/>
            <a:ext cx="5907350" cy="253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Abstractions</a:t>
            </a:r>
            <a:endParaRPr/>
          </a:p>
        </p:txBody>
      </p:sp>
      <p:grpSp>
        <p:nvGrpSpPr>
          <p:cNvPr id="224" name="Google Shape;224;p5"/>
          <p:cNvGrpSpPr/>
          <p:nvPr/>
        </p:nvGrpSpPr>
        <p:grpSpPr>
          <a:xfrm>
            <a:off x="480002" y="898237"/>
            <a:ext cx="1835100" cy="464100"/>
            <a:chOff x="0" y="0"/>
            <a:chExt cx="1835100" cy="464100"/>
          </a:xfrm>
        </p:grpSpPr>
        <p:sp>
          <p:nvSpPr>
            <p:cNvPr id="225" name="Google Shape;225;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6" name="Google Shape;226;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27" name="Google Shape;227;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28" name="Google Shape;228;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an abstract class GeometricShape with abstract methods GetArea() to calculate the area and GetPerimeter() to calculate the perimeter. Create Triangle and Square classes inheriting GeometricShape and override methods.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an abstract class Animal with an abstract method MakeNoise(), create classes Dog and Cat which will inherit Animal and implement methods.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list from the GeometricShape data type, add objects of the Triangle and Square classes to this list and iteratively print the perimeters and areas of these classes.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5a6c1cca9b_0_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Abstractions</a:t>
            </a:r>
            <a:endParaRPr/>
          </a:p>
        </p:txBody>
      </p:sp>
      <p:grpSp>
        <p:nvGrpSpPr>
          <p:cNvPr id="234" name="Google Shape;234;g25a6c1cca9b_0_0"/>
          <p:cNvGrpSpPr/>
          <p:nvPr/>
        </p:nvGrpSpPr>
        <p:grpSpPr>
          <a:xfrm>
            <a:off x="480002" y="898237"/>
            <a:ext cx="1835100" cy="464100"/>
            <a:chOff x="0" y="0"/>
            <a:chExt cx="1835100" cy="464100"/>
          </a:xfrm>
        </p:grpSpPr>
        <p:sp>
          <p:nvSpPr>
            <p:cNvPr id="235" name="Google Shape;235;g25a6c1cca9b_0_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6" name="Google Shape;236;g25a6c1cca9b_0_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37" name="Google Shape;237;g25a6c1cca9b_0_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38" name="Google Shape;238;g25a6c1cca9b_0_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an abstract class Vehicle and think about what features are common to all vehicles? Create several different vehicle classes such as Bus, Truck, Scooter. Think about what features are unique to these vehicles and implement them.</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Human class and assign it a list of Vechicle classes, create a method that will allow any vehicle to be assigned to this class.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Make the Human class abstract, create several different human type classes inheriting the Human class and add lists for vehicles.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Abstractions</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Abstract classes</a:t>
            </a:r>
            <a:endParaRPr/>
          </a:p>
        </p:txBody>
      </p:sp>
      <p:sp>
        <p:nvSpPr>
          <p:cNvPr id="83" name="Google Shape;83;p2"/>
          <p:cNvSpPr txBox="1">
            <a:spLocks noGrp="1"/>
          </p:cNvSpPr>
          <p:nvPr>
            <p:ph type="body" idx="3"/>
          </p:nvPr>
        </p:nvSpPr>
        <p:spPr>
          <a:xfrm>
            <a:off x="1398588" y="4336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Abstract fields</a:t>
            </a:r>
            <a:endParaRPr/>
          </a:p>
        </p:txBody>
      </p:sp>
      <p:sp>
        <p:nvSpPr>
          <p:cNvPr id="84" name="Google Shape;84;p2"/>
          <p:cNvSpPr txBox="1">
            <a:spLocks noGrp="1"/>
          </p:cNvSpPr>
          <p:nvPr>
            <p:ph type="body" idx="4"/>
          </p:nvPr>
        </p:nvSpPr>
        <p:spPr>
          <a:xfrm>
            <a:off x="1398588" y="5479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Inheritance of abstract classes</a:t>
            </a:r>
            <a:endParaRPr/>
          </a:p>
        </p:txBody>
      </p:sp>
      <p:sp>
        <p:nvSpPr>
          <p:cNvPr id="85" name="Google Shape;85;p2"/>
          <p:cNvSpPr txBox="1">
            <a:spLocks noGrp="1"/>
          </p:cNvSpPr>
          <p:nvPr>
            <p:ph type="body" idx="5"/>
          </p:nvPr>
        </p:nvSpPr>
        <p:spPr>
          <a:xfrm>
            <a:off x="747665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Using abstract classes in simple classes</a:t>
            </a:r>
            <a:endParaRPr/>
          </a:p>
        </p:txBody>
      </p:sp>
      <p:grpSp>
        <p:nvGrpSpPr>
          <p:cNvPr id="86" name="Google Shape;86;p2"/>
          <p:cNvGrpSpPr/>
          <p:nvPr/>
        </p:nvGrpSpPr>
        <p:grpSpPr>
          <a:xfrm>
            <a:off x="480390" y="3193409"/>
            <a:ext cx="731400" cy="731400"/>
            <a:chOff x="0" y="0"/>
            <a:chExt cx="731400" cy="731400"/>
          </a:xfrm>
        </p:grpSpPr>
        <p:sp>
          <p:nvSpPr>
            <p:cNvPr id="87" name="Google Shape;87;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grpSp>
        <p:nvGrpSpPr>
          <p:cNvPr id="89" name="Google Shape;89;p2"/>
          <p:cNvGrpSpPr/>
          <p:nvPr/>
        </p:nvGrpSpPr>
        <p:grpSpPr>
          <a:xfrm>
            <a:off x="480390" y="4403230"/>
            <a:ext cx="731400" cy="731400"/>
            <a:chOff x="0" y="0"/>
            <a:chExt cx="731400" cy="731400"/>
          </a:xfrm>
        </p:grpSpPr>
        <p:sp>
          <p:nvSpPr>
            <p:cNvPr id="90" name="Google Shape;90;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grpSp>
      <p:grpSp>
        <p:nvGrpSpPr>
          <p:cNvPr id="92" name="Google Shape;92;p2"/>
          <p:cNvGrpSpPr/>
          <p:nvPr/>
        </p:nvGrpSpPr>
        <p:grpSpPr>
          <a:xfrm>
            <a:off x="480390" y="5514578"/>
            <a:ext cx="731400" cy="731400"/>
            <a:chOff x="0" y="0"/>
            <a:chExt cx="731400" cy="731400"/>
          </a:xfrm>
        </p:grpSpPr>
        <p:sp>
          <p:nvSpPr>
            <p:cNvPr id="93" name="Google Shape;93;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grpSp>
      <p:grpSp>
        <p:nvGrpSpPr>
          <p:cNvPr id="95" name="Google Shape;95;p2"/>
          <p:cNvGrpSpPr/>
          <p:nvPr/>
        </p:nvGrpSpPr>
        <p:grpSpPr>
          <a:xfrm>
            <a:off x="6557633" y="3193409"/>
            <a:ext cx="731400" cy="731400"/>
            <a:chOff x="0" y="0"/>
            <a:chExt cx="731400" cy="731400"/>
          </a:xfrm>
        </p:grpSpPr>
        <p:sp>
          <p:nvSpPr>
            <p:cNvPr id="96" name="Google Shape;96;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is abstraction?</a:t>
            </a:r>
            <a:endParaRPr/>
          </a:p>
        </p:txBody>
      </p:sp>
      <p:sp>
        <p:nvSpPr>
          <p:cNvPr id="103" name="Google Shape;103;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04" name="Google Shape;104;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Abstraction is a CS (computer science) process in which only the "necessary" data is displayed, while the unnecessary details of an object are hidden from the user. </a:t>
            </a:r>
            <a:endParaRPr sz="1600"/>
          </a:p>
          <a:p>
            <a:pPr marL="0" lvl="0" indent="0" algn="l" rtl="0">
              <a:lnSpc>
                <a:spcPct val="150000"/>
              </a:lnSpc>
              <a:spcBef>
                <a:spcPts val="0"/>
              </a:spcBef>
              <a:spcAft>
                <a:spcPts val="0"/>
              </a:spcAft>
              <a:buNone/>
            </a:pPr>
            <a:r>
              <a:rPr lang="lt-LT" sz="1600"/>
              <a:t>Take your mobile phone for example, you just need to know which buttons to press to send a message, take a photo or make a call. What happens when you press the button, how your messages are sent, how your phone connects to the network - all these details are hidden from the user, they are an abstraction.</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e48fd3aa03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is abstraction?</a:t>
            </a:r>
            <a:endParaRPr/>
          </a:p>
        </p:txBody>
      </p:sp>
      <p:sp>
        <p:nvSpPr>
          <p:cNvPr id="110" name="Google Shape;110;g1e48fd3aa03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11" name="Google Shape;111;g1e48fd3aa03_0_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ts val="1100"/>
              <a:buFont typeface="Arial"/>
              <a:buNone/>
            </a:pPr>
            <a:r>
              <a:rPr lang="lt-LT" sz="1600"/>
              <a:t>In C# programming, an abstraction is used to create a "blueprint" of a class for other classes. This is achieved by using "abstract" classes and "interfaces".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Clr>
                <a:schemeClr val="dk1"/>
              </a:buClr>
              <a:buSzPts val="1100"/>
              <a:buFont typeface="Arial"/>
              <a:buNone/>
            </a:pPr>
            <a:r>
              <a:rPr lang="lt-LT" sz="1600" b="1"/>
              <a:t>The Abstract </a:t>
            </a:r>
            <a:r>
              <a:rPr lang="lt-LT" sz="1600"/>
              <a:t>class is a special class that </a:t>
            </a:r>
            <a:r>
              <a:rPr lang="lt-LT" sz="1600" u="sng"/>
              <a:t>cannot be initialized</a:t>
            </a:r>
            <a:r>
              <a:rPr lang="lt-LT" sz="1600"/>
              <a:t>. Therefore, you cannot create an object of the </a:t>
            </a:r>
            <a:r>
              <a:rPr lang="lt-LT" sz="1600" b="1"/>
              <a:t>abstract </a:t>
            </a:r>
            <a:r>
              <a:rPr lang="lt-LT" sz="1600"/>
              <a:t>class. It acts as a blueprint for other classes. An </a:t>
            </a:r>
            <a:r>
              <a:rPr lang="lt-LT" sz="1600" b="1"/>
              <a:t>abstract </a:t>
            </a:r>
            <a:r>
              <a:rPr lang="lt-LT" sz="1600"/>
              <a:t>class can have both </a:t>
            </a:r>
            <a:r>
              <a:rPr lang="lt-LT" sz="1600" b="1"/>
              <a:t>abstract </a:t>
            </a:r>
            <a:r>
              <a:rPr lang="lt-LT" sz="1600"/>
              <a:t>(unimplemented) and concrete (implemented) methods. </a:t>
            </a:r>
            <a:r>
              <a:rPr lang="lt-LT" sz="1600" b="1"/>
              <a:t>Abstract </a:t>
            </a:r>
            <a:r>
              <a:rPr lang="lt-LT" sz="1600"/>
              <a:t>methods are those that are </a:t>
            </a:r>
            <a:r>
              <a:rPr lang="lt-LT" sz="1600" u="sng"/>
              <a:t>declared but not implemented in the </a:t>
            </a:r>
            <a:r>
              <a:rPr lang="lt-LT" sz="1600" b="1"/>
              <a:t>abstract </a:t>
            </a:r>
            <a:r>
              <a:rPr lang="lt-LT" sz="1600"/>
              <a:t>class. Concrete classes that inherit an </a:t>
            </a:r>
            <a:r>
              <a:rPr lang="lt-LT" sz="1600" b="1"/>
              <a:t>abstract </a:t>
            </a:r>
            <a:r>
              <a:rPr lang="lt-LT" sz="1600"/>
              <a:t>class must implement </a:t>
            </a:r>
            <a:r>
              <a:rPr lang="lt-LT" sz="1600" b="1"/>
              <a:t>abstract </a:t>
            </a:r>
            <a:r>
              <a:rPr lang="lt-LT" sz="1600"/>
              <a:t>methods.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Clr>
                <a:schemeClr val="dk1"/>
              </a:buClr>
              <a:buSzPts val="1100"/>
              <a:buFont typeface="Arial"/>
              <a:buNone/>
            </a:pPr>
            <a:r>
              <a:rPr lang="lt-LT" sz="1600" b="1"/>
              <a:t>Interface </a:t>
            </a:r>
            <a:r>
              <a:rPr lang="lt-LT" sz="1600"/>
              <a:t>- learning for the future</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e48fd3aa03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Abstract class</a:t>
            </a:r>
            <a:endParaRPr/>
          </a:p>
        </p:txBody>
      </p:sp>
      <p:sp>
        <p:nvSpPr>
          <p:cNvPr id="117" name="Google Shape;117;g1e48fd3aa03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18" name="Google Shape;118;g1e48fd3aa03_0_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 first "blueprint" we will create is an abstract class for different animal species.</a:t>
            </a:r>
            <a:endParaRPr sz="1600"/>
          </a:p>
          <a:p>
            <a:pPr marL="0" lvl="0" indent="0" algn="l" rtl="0">
              <a:lnSpc>
                <a:spcPct val="150000"/>
              </a:lnSpc>
              <a:spcBef>
                <a:spcPts val="0"/>
              </a:spcBef>
              <a:spcAft>
                <a:spcPts val="0"/>
              </a:spcAft>
              <a:buNone/>
            </a:pPr>
            <a:r>
              <a:rPr lang="lt-LT" sz="1600"/>
              <a:t>What needs to be understood is that the abstract class will be inherited by the standard classes and the abstract class must have properties that are common to all the classes that will inherit it.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For example: if we want to create an abstract class Animal, which will be inherited by different animal classes like Cat or Dog, we need to think about what properties cats and dogs have in common, and then what properties are unique to those classes.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first property that is common is that both dogs and cats have the same weight measurements, so we can put the Weight property in the abstract class Animal.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e48fd3aa03_0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a:t>
            </a:r>
            <a:endParaRPr/>
          </a:p>
        </p:txBody>
      </p:sp>
      <p:sp>
        <p:nvSpPr>
          <p:cNvPr id="124" name="Google Shape;124;g1e48fd3aa03_0_1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25" name="Google Shape;125;g1e48fd3aa03_0_1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 first version of the class will look like this: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Weight property which will be held by all hereditary classes and</a:t>
            </a:r>
            <a:endParaRPr sz="1600"/>
          </a:p>
          <a:p>
            <a:pPr marL="0" lvl="0" indent="0" algn="l" rtl="0">
              <a:lnSpc>
                <a:spcPct val="150000"/>
              </a:lnSpc>
              <a:spcBef>
                <a:spcPts val="0"/>
              </a:spcBef>
              <a:spcAft>
                <a:spcPts val="0"/>
              </a:spcAft>
              <a:buNone/>
            </a:pPr>
            <a:r>
              <a:rPr lang="lt-LT" sz="1600"/>
              <a:t>constructor which will initialize the Weight property</a:t>
            </a:r>
            <a:endParaRPr sz="1600"/>
          </a:p>
        </p:txBody>
      </p:sp>
      <p:pic>
        <p:nvPicPr>
          <p:cNvPr id="126" name="Google Shape;126;g1e48fd3aa03_0_14"/>
          <p:cNvPicPr preferRelativeResize="0"/>
          <p:nvPr/>
        </p:nvPicPr>
        <p:blipFill>
          <a:blip r:embed="rId3">
            <a:alphaModFix/>
          </a:blip>
          <a:stretch>
            <a:fillRect/>
          </a:stretch>
        </p:blipFill>
        <p:spPr>
          <a:xfrm>
            <a:off x="6765438" y="2964550"/>
            <a:ext cx="3990975"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e48fd3aa03_0_2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a:t>
            </a:r>
            <a:endParaRPr/>
          </a:p>
        </p:txBody>
      </p:sp>
      <p:sp>
        <p:nvSpPr>
          <p:cNvPr id="132" name="Google Shape;132;g1e48fd3aa03_0_2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33" name="Google Shape;133;g1e48fd3aa03_0_2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When we create a dog class and inherit the Animal class, we immediately get an error:</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This bug says that we must implement everything that is marked </a:t>
            </a:r>
            <a:r>
              <a:rPr lang="lt-LT" sz="1600" b="1"/>
              <a:t>abstract </a:t>
            </a:r>
            <a:r>
              <a:rPr lang="lt-LT" sz="1600"/>
              <a:t>in the Animal class </a:t>
            </a:r>
            <a:r>
              <a:rPr lang="lt-LT" sz="1600" b="1"/>
              <a:t>and the constructor</a:t>
            </a:r>
            <a:endParaRPr sz="1600"/>
          </a:p>
        </p:txBody>
      </p:sp>
      <p:pic>
        <p:nvPicPr>
          <p:cNvPr id="134" name="Google Shape;134;g1e48fd3aa03_0_21"/>
          <p:cNvPicPr preferRelativeResize="0"/>
          <p:nvPr/>
        </p:nvPicPr>
        <p:blipFill>
          <a:blip r:embed="rId3">
            <a:alphaModFix/>
          </a:blip>
          <a:stretch>
            <a:fillRect/>
          </a:stretch>
        </p:blipFill>
        <p:spPr>
          <a:xfrm>
            <a:off x="595725" y="3203913"/>
            <a:ext cx="7962900" cy="141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e48fd3aa03_0_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a:t>
            </a:r>
            <a:endParaRPr/>
          </a:p>
        </p:txBody>
      </p:sp>
      <p:sp>
        <p:nvSpPr>
          <p:cNvPr id="140" name="Google Shape;140;g1e48fd3aa03_0_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41" name="Google Shape;141;g1e48fd3aa03_0_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This creates the Dog class constructor:</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42" name="Google Shape;142;g1e48fd3aa03_0_29"/>
          <p:cNvPicPr preferRelativeResize="0"/>
          <p:nvPr/>
        </p:nvPicPr>
        <p:blipFill>
          <a:blip r:embed="rId3">
            <a:alphaModFix/>
          </a:blip>
          <a:stretch>
            <a:fillRect/>
          </a:stretch>
        </p:blipFill>
        <p:spPr>
          <a:xfrm>
            <a:off x="662175" y="3328563"/>
            <a:ext cx="4419600" cy="195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e48fd3aa03_0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class</a:t>
            </a:r>
            <a:endParaRPr/>
          </a:p>
        </p:txBody>
      </p:sp>
      <p:sp>
        <p:nvSpPr>
          <p:cNvPr id="148" name="Google Shape;148;g1e48fd3aa03_0_3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Abstractions</a:t>
            </a:r>
            <a:endParaRPr/>
          </a:p>
        </p:txBody>
      </p:sp>
      <p:sp>
        <p:nvSpPr>
          <p:cNvPr id="149" name="Google Shape;149;g1e48fd3aa03_0_3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Let's see how the constructor works, by putting a breakpoint in the constructor of the </a:t>
            </a:r>
            <a:r>
              <a:rPr lang="lt-LT" sz="1600" b="1"/>
              <a:t>Animal </a:t>
            </a:r>
            <a:r>
              <a:rPr lang="lt-LT" sz="1600"/>
              <a:t>class and creating an object of the Dog class, we run the program</a:t>
            </a:r>
            <a:endParaRPr sz="1600"/>
          </a:p>
        </p:txBody>
      </p:sp>
      <p:pic>
        <p:nvPicPr>
          <p:cNvPr id="150" name="Google Shape;150;g1e48fd3aa03_0_37"/>
          <p:cNvPicPr preferRelativeResize="0"/>
          <p:nvPr/>
        </p:nvPicPr>
        <p:blipFill>
          <a:blip r:embed="rId3">
            <a:alphaModFix/>
          </a:blip>
          <a:stretch>
            <a:fillRect/>
          </a:stretch>
        </p:blipFill>
        <p:spPr>
          <a:xfrm>
            <a:off x="601841" y="3506875"/>
            <a:ext cx="2744760" cy="1066900"/>
          </a:xfrm>
          <a:prstGeom prst="rect">
            <a:avLst/>
          </a:prstGeom>
          <a:noFill/>
          <a:ln>
            <a:noFill/>
          </a:ln>
        </p:spPr>
      </p:pic>
      <p:pic>
        <p:nvPicPr>
          <p:cNvPr id="151" name="Google Shape;151;g1e48fd3aa03_0_37"/>
          <p:cNvPicPr preferRelativeResize="0"/>
          <p:nvPr/>
        </p:nvPicPr>
        <p:blipFill>
          <a:blip r:embed="rId4">
            <a:alphaModFix/>
          </a:blip>
          <a:stretch>
            <a:fillRect/>
          </a:stretch>
        </p:blipFill>
        <p:spPr>
          <a:xfrm>
            <a:off x="3836500" y="3551375"/>
            <a:ext cx="3848100" cy="2457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45A4C-E46F-4870-94B2-C15C7A5FF2BD}"/>
</file>

<file path=customXml/itemProps2.xml><?xml version="1.0" encoding="utf-8"?>
<ds:datastoreItem xmlns:ds="http://schemas.openxmlformats.org/officeDocument/2006/customXml" ds:itemID="{57020429-01CE-4FE9-BCFB-6CA7DE4B2584}">
  <ds:schemaRefs>
    <ds:schemaRef ds:uri="http://schemas.microsoft.com/sharepoint/v3/contenttype/forms"/>
  </ds:schemaRefs>
</ds:datastoreItem>
</file>

<file path=customXml/itemProps3.xml><?xml version="1.0" encoding="utf-8"?>
<ds:datastoreItem xmlns:ds="http://schemas.openxmlformats.org/officeDocument/2006/customXml" ds:itemID="{178A8076-F549-43D1-A4F7-FBB06E24A78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107</TotalTime>
  <Words>1164</Words>
  <Application>Microsoft Office PowerPoint</Application>
  <PresentationFormat>Widescreen</PresentationFormat>
  <Paragraphs>125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Abstractions</vt:lpstr>
      <vt:lpstr>Today you will learn</vt:lpstr>
      <vt:lpstr>What is abstraction?</vt:lpstr>
      <vt:lpstr>What is abstraction?</vt:lpstr>
      <vt:lpstr>Abstract class</vt:lpstr>
      <vt:lpstr>Animal class</vt:lpstr>
      <vt:lpstr>Animal class</vt:lpstr>
      <vt:lpstr>Animal class</vt:lpstr>
      <vt:lpstr>Animal class</vt:lpstr>
      <vt:lpstr>Animal class</vt:lpstr>
      <vt:lpstr>Animal class - abstract method</vt:lpstr>
      <vt:lpstr>Animal class - abstract method</vt:lpstr>
      <vt:lpstr>Cat class</vt:lpstr>
      <vt:lpstr>Name field</vt:lpstr>
      <vt:lpstr>List&lt;Animal&gt;</vt:lpstr>
      <vt:lpstr>List&lt;Animal&gt;</vt:lpstr>
      <vt:lpstr>Cat and Dog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Abstractions</dc:title>
  <cp:keywords>, docId:896CDE4B408CC8E5AE3A130C6C3141BB</cp:keywords>
  <cp:lastModifiedBy>Rokas Slaboševičius</cp:lastModifiedBy>
  <cp:revision>4</cp:revision>
  <dcterms:modified xsi:type="dcterms:W3CDTF">2023-12-20T16:06:14Z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