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5" r:id="rId5"/>
  </p:sldMasterIdLst>
  <p:notesMasterIdLst>
    <p:notesMasterId r:id="rId26"/>
  </p:notesMasterIdLst>
  <p:sldIdLst>
    <p:sldId id="256" r:id="rId6"/>
    <p:sldId id="257" r:id="rId7"/>
    <p:sldId id="258" r:id="rId8"/>
    <p:sldId id="260" r:id="rId9"/>
    <p:sldId id="259"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tBVRDGKkzFExXlSGFPe40ypav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customschemas.google.com/relationships/presentationmetadata" Target="meta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kas Slaboševičius" userId="5b5a1ad6-e0e0-4118-b388-ee941114d16c" providerId="ADAL" clId="{BAEF3C47-FF46-4B7A-A2E0-2493ADF3F5B6}"/>
    <pc:docChg chg="custSel modSld">
      <pc:chgData name="Rokas Slaboševičius" userId="5b5a1ad6-e0e0-4118-b388-ee941114d16c" providerId="ADAL" clId="{BAEF3C47-FF46-4B7A-A2E0-2493ADF3F5B6}" dt="2023-12-28T17:04:44.030" v="4" actId="27636"/>
      <pc:docMkLst>
        <pc:docMk/>
      </pc:docMkLst>
      <pc:sldChg chg="modSp mod">
        <pc:chgData name="Rokas Slaboševičius" userId="5b5a1ad6-e0e0-4118-b388-ee941114d16c" providerId="ADAL" clId="{BAEF3C47-FF46-4B7A-A2E0-2493ADF3F5B6}" dt="2023-12-28T17:04:44.002" v="0" actId="27636"/>
        <pc:sldMkLst>
          <pc:docMk/>
          <pc:sldMk cId="0" sldId="261"/>
        </pc:sldMkLst>
        <pc:spChg chg="mod">
          <ac:chgData name="Rokas Slaboševičius" userId="5b5a1ad6-e0e0-4118-b388-ee941114d16c" providerId="ADAL" clId="{BAEF3C47-FF46-4B7A-A2E0-2493ADF3F5B6}" dt="2023-12-28T17:04:44.002" v="0" actId="27636"/>
          <ac:spMkLst>
            <pc:docMk/>
            <pc:sldMk cId="0" sldId="261"/>
            <ac:spMk id="177" creationId="{00000000-0000-0000-0000-000000000000}"/>
          </ac:spMkLst>
        </pc:spChg>
      </pc:sldChg>
      <pc:sldChg chg="modSp mod">
        <pc:chgData name="Rokas Slaboševičius" userId="5b5a1ad6-e0e0-4118-b388-ee941114d16c" providerId="ADAL" clId="{BAEF3C47-FF46-4B7A-A2E0-2493ADF3F5B6}" dt="2023-12-28T17:04:44.017" v="1" actId="27636"/>
        <pc:sldMkLst>
          <pc:docMk/>
          <pc:sldMk cId="0" sldId="269"/>
        </pc:sldMkLst>
        <pc:spChg chg="mod">
          <ac:chgData name="Rokas Slaboševičius" userId="5b5a1ad6-e0e0-4118-b388-ee941114d16c" providerId="ADAL" clId="{BAEF3C47-FF46-4B7A-A2E0-2493ADF3F5B6}" dt="2023-12-28T17:04:44.017" v="1" actId="27636"/>
          <ac:spMkLst>
            <pc:docMk/>
            <pc:sldMk cId="0" sldId="269"/>
            <ac:spMk id="246" creationId="{00000000-0000-0000-0000-000000000000}"/>
          </ac:spMkLst>
        </pc:spChg>
      </pc:sldChg>
      <pc:sldChg chg="modSp mod">
        <pc:chgData name="Rokas Slaboševičius" userId="5b5a1ad6-e0e0-4118-b388-ee941114d16c" providerId="ADAL" clId="{BAEF3C47-FF46-4B7A-A2E0-2493ADF3F5B6}" dt="2023-12-28T17:04:44.020" v="2" actId="27636"/>
        <pc:sldMkLst>
          <pc:docMk/>
          <pc:sldMk cId="0" sldId="270"/>
        </pc:sldMkLst>
        <pc:spChg chg="mod">
          <ac:chgData name="Rokas Slaboševičius" userId="5b5a1ad6-e0e0-4118-b388-ee941114d16c" providerId="ADAL" clId="{BAEF3C47-FF46-4B7A-A2E0-2493ADF3F5B6}" dt="2023-12-28T17:04:44.020" v="2" actId="27636"/>
          <ac:spMkLst>
            <pc:docMk/>
            <pc:sldMk cId="0" sldId="270"/>
            <ac:spMk id="256" creationId="{00000000-0000-0000-0000-000000000000}"/>
          </ac:spMkLst>
        </pc:spChg>
      </pc:sldChg>
      <pc:sldChg chg="modSp mod">
        <pc:chgData name="Rokas Slaboševičius" userId="5b5a1ad6-e0e0-4118-b388-ee941114d16c" providerId="ADAL" clId="{BAEF3C47-FF46-4B7A-A2E0-2493ADF3F5B6}" dt="2023-12-28T17:04:44.025" v="3" actId="27636"/>
        <pc:sldMkLst>
          <pc:docMk/>
          <pc:sldMk cId="0" sldId="273"/>
        </pc:sldMkLst>
        <pc:spChg chg="mod">
          <ac:chgData name="Rokas Slaboševičius" userId="5b5a1ad6-e0e0-4118-b388-ee941114d16c" providerId="ADAL" clId="{BAEF3C47-FF46-4B7A-A2E0-2493ADF3F5B6}" dt="2023-12-28T17:04:44.025" v="3" actId="27636"/>
          <ac:spMkLst>
            <pc:docMk/>
            <pc:sldMk cId="0" sldId="273"/>
            <ac:spMk id="282" creationId="{00000000-0000-0000-0000-000000000000}"/>
          </ac:spMkLst>
        </pc:spChg>
      </pc:sldChg>
      <pc:sldChg chg="modSp mod">
        <pc:chgData name="Rokas Slaboševičius" userId="5b5a1ad6-e0e0-4118-b388-ee941114d16c" providerId="ADAL" clId="{BAEF3C47-FF46-4B7A-A2E0-2493ADF3F5B6}" dt="2023-12-28T17:04:44.030" v="4" actId="27636"/>
        <pc:sldMkLst>
          <pc:docMk/>
          <pc:sldMk cId="0" sldId="274"/>
        </pc:sldMkLst>
        <pc:spChg chg="mod">
          <ac:chgData name="Rokas Slaboševičius" userId="5b5a1ad6-e0e0-4118-b388-ee941114d16c" providerId="ADAL" clId="{BAEF3C47-FF46-4B7A-A2E0-2493ADF3F5B6}" dt="2023-12-28T17:04:44.030" v="4" actId="27636"/>
          <ac:spMkLst>
            <pc:docMk/>
            <pc:sldMk cId="0" sldId="274"/>
            <ac:spMk id="29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2ccc383d1_1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08" name="Google Shape;208;g112ccc383d1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2ccc383d1_1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19" name="Google Shape;219;g112ccc383d1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12ccc383d1_1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29" name="Google Shape;229;g112ccc383d1_1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2ccc383d1_1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37" name="Google Shape;237;g112ccc383d1_1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ccc383d1_1_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112ccc383d1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2ccc383d1_1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64" name="Google Shape;264;g112ccc383d1_1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2ccc383d1_1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71" name="Google Shape;271;g112ccc383d1_1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12ccc383d1_1_1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112ccc383d1_1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2ccc383d1_1_1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g112ccc383d1_1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2" name="Google Shape;15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2ccc383d1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7" name="Google Shape;167;g112ccc383d1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2ccc383d1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0" name="Google Shape;160;g112ccc383d1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2ccc383d1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3" name="Google Shape;173;g112ccc383d1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2ccc383d1_1_1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80" name="Google Shape;180;g112ccc383d1_1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2ccc383d1_1_1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90" name="Google Shape;190;g112ccc383d1_1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2ccc383d1_1_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00" name="Google Shape;200;g112ccc383d1_1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2"/>
        <p:cNvGrpSpPr/>
        <p:nvPr/>
      </p:nvGrpSpPr>
      <p:grpSpPr>
        <a:xfrm>
          <a:off x="0" y="0"/>
          <a:ext cx="0" cy="0"/>
          <a:chOff x="0" y="0"/>
          <a:chExt cx="0" cy="0"/>
        </a:xfrm>
      </p:grpSpPr>
      <p:sp>
        <p:nvSpPr>
          <p:cNvPr id="83" name="Google Shape;83;p45"/>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5"/>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5"/>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46"/>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8"/>
        <p:cNvGrpSpPr/>
        <p:nvPr/>
      </p:nvGrpSpPr>
      <p:grpSpPr>
        <a:xfrm>
          <a:off x="0" y="0"/>
          <a:ext cx="0" cy="0"/>
          <a:chOff x="0" y="0"/>
          <a:chExt cx="0" cy="0"/>
        </a:xfrm>
      </p:grpSpPr>
      <p:sp>
        <p:nvSpPr>
          <p:cNvPr id="89" name="Google Shape;89;p47"/>
          <p:cNvSpPr txBox="1">
            <a:spLocks noGrp="1"/>
          </p:cNvSpPr>
          <p:nvPr>
            <p:ph type="subTitle" idx="1"/>
          </p:nvPr>
        </p:nvSpPr>
        <p:spPr>
          <a:xfrm>
            <a:off x="480240" y="4373640"/>
            <a:ext cx="2342880" cy="1243188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0"/>
        <p:cNvGrpSpPr/>
        <p:nvPr/>
      </p:nvGrpSpPr>
      <p:grpSpPr>
        <a:xfrm>
          <a:off x="0" y="0"/>
          <a:ext cx="0" cy="0"/>
          <a:chOff x="0" y="0"/>
          <a:chExt cx="0" cy="0"/>
        </a:xfrm>
      </p:grpSpPr>
      <p:sp>
        <p:nvSpPr>
          <p:cNvPr id="91" name="Google Shape;91;p48"/>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8"/>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8"/>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48"/>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5"/>
        <p:cNvGrpSpPr/>
        <p:nvPr/>
      </p:nvGrpSpPr>
      <p:grpSpPr>
        <a:xfrm>
          <a:off x="0" y="0"/>
          <a:ext cx="0" cy="0"/>
          <a:chOff x="0" y="0"/>
          <a:chExt cx="0" cy="0"/>
        </a:xfrm>
      </p:grpSpPr>
      <p:sp>
        <p:nvSpPr>
          <p:cNvPr id="96" name="Google Shape;96;p49"/>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9"/>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49"/>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49"/>
          <p:cNvSpPr txBox="1">
            <a:spLocks noGrp="1"/>
          </p:cNvSpPr>
          <p:nvPr>
            <p:ph type="body" idx="3"/>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0"/>
        <p:cNvGrpSpPr/>
        <p:nvPr/>
      </p:nvGrpSpPr>
      <p:grpSpPr>
        <a:xfrm>
          <a:off x="0" y="0"/>
          <a:ext cx="0" cy="0"/>
          <a:chOff x="0" y="0"/>
          <a:chExt cx="0" cy="0"/>
        </a:xfrm>
      </p:grpSpPr>
      <p:sp>
        <p:nvSpPr>
          <p:cNvPr id="101" name="Google Shape;101;p50"/>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50"/>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50"/>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50"/>
          <p:cNvSpPr txBox="1">
            <a:spLocks noGrp="1"/>
          </p:cNvSpPr>
          <p:nvPr>
            <p:ph type="body" idx="3"/>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5"/>
        <p:cNvGrpSpPr/>
        <p:nvPr/>
      </p:nvGrpSpPr>
      <p:grpSpPr>
        <a:xfrm>
          <a:off x="0" y="0"/>
          <a:ext cx="0" cy="0"/>
          <a:chOff x="0" y="0"/>
          <a:chExt cx="0" cy="0"/>
        </a:xfrm>
      </p:grpSpPr>
      <p:sp>
        <p:nvSpPr>
          <p:cNvPr id="106" name="Google Shape;106;p51"/>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51"/>
          <p:cNvSpPr txBox="1">
            <a:spLocks noGrp="1"/>
          </p:cNvSpPr>
          <p:nvPr>
            <p:ph type="body" idx="1"/>
          </p:nvPr>
        </p:nvSpPr>
        <p:spPr>
          <a:xfrm>
            <a:off x="480240" y="46080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51"/>
          <p:cNvSpPr txBox="1">
            <a:spLocks noGrp="1"/>
          </p:cNvSpPr>
          <p:nvPr>
            <p:ph type="body" idx="2"/>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9"/>
        <p:cNvGrpSpPr/>
        <p:nvPr/>
      </p:nvGrpSpPr>
      <p:grpSpPr>
        <a:xfrm>
          <a:off x="0" y="0"/>
          <a:ext cx="0" cy="0"/>
          <a:chOff x="0" y="0"/>
          <a:chExt cx="0" cy="0"/>
        </a:xfrm>
      </p:grpSpPr>
      <p:sp>
        <p:nvSpPr>
          <p:cNvPr id="110" name="Google Shape;110;p52"/>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52"/>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52"/>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52"/>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52"/>
          <p:cNvSpPr txBox="1">
            <a:spLocks noGrp="1"/>
          </p:cNvSpPr>
          <p:nvPr>
            <p:ph type="body" idx="4"/>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5"/>
        <p:cNvGrpSpPr/>
        <p:nvPr/>
      </p:nvGrpSpPr>
      <p:grpSpPr>
        <a:xfrm>
          <a:off x="0" y="0"/>
          <a:ext cx="0" cy="0"/>
          <a:chOff x="0" y="0"/>
          <a:chExt cx="0" cy="0"/>
        </a:xfrm>
      </p:grpSpPr>
      <p:sp>
        <p:nvSpPr>
          <p:cNvPr id="116" name="Google Shape;116;p5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53"/>
          <p:cNvSpPr txBox="1">
            <a:spLocks noGrp="1"/>
          </p:cNvSpPr>
          <p:nvPr>
            <p:ph type="body" idx="1"/>
          </p:nvPr>
        </p:nvSpPr>
        <p:spPr>
          <a:xfrm>
            <a:off x="48024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53"/>
          <p:cNvSpPr txBox="1">
            <a:spLocks noGrp="1"/>
          </p:cNvSpPr>
          <p:nvPr>
            <p:ph type="body" idx="2"/>
          </p:nvPr>
        </p:nvSpPr>
        <p:spPr>
          <a:xfrm>
            <a:off x="237888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53"/>
          <p:cNvSpPr txBox="1">
            <a:spLocks noGrp="1"/>
          </p:cNvSpPr>
          <p:nvPr>
            <p:ph type="body" idx="3"/>
          </p:nvPr>
        </p:nvSpPr>
        <p:spPr>
          <a:xfrm>
            <a:off x="427752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53"/>
          <p:cNvSpPr txBox="1">
            <a:spLocks noGrp="1"/>
          </p:cNvSpPr>
          <p:nvPr>
            <p:ph type="body" idx="4"/>
          </p:nvPr>
        </p:nvSpPr>
        <p:spPr>
          <a:xfrm>
            <a:off x="48024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53"/>
          <p:cNvSpPr txBox="1">
            <a:spLocks noGrp="1"/>
          </p:cNvSpPr>
          <p:nvPr>
            <p:ph type="body" idx="5"/>
          </p:nvPr>
        </p:nvSpPr>
        <p:spPr>
          <a:xfrm>
            <a:off x="237888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53"/>
          <p:cNvSpPr txBox="1">
            <a:spLocks noGrp="1"/>
          </p:cNvSpPr>
          <p:nvPr>
            <p:ph type="body" idx="6"/>
          </p:nvPr>
        </p:nvSpPr>
        <p:spPr>
          <a:xfrm>
            <a:off x="427752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6"/>
        <p:cNvGrpSpPr/>
        <p:nvPr/>
      </p:nvGrpSpPr>
      <p:grpSpPr>
        <a:xfrm>
          <a:off x="0" y="0"/>
          <a:ext cx="0" cy="0"/>
          <a:chOff x="0" y="0"/>
          <a:chExt cx="0" cy="0"/>
        </a:xfrm>
      </p:grpSpPr>
      <p:sp>
        <p:nvSpPr>
          <p:cNvPr id="77" name="Google Shape;77;p4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3"/>
          <p:cNvSpPr txBox="1">
            <a:spLocks noGrp="1"/>
          </p:cNvSpPr>
          <p:nvPr>
            <p:ph type="subTitle" idx="1"/>
          </p:nvPr>
        </p:nvSpPr>
        <p:spPr>
          <a:xfrm>
            <a:off x="480240" y="459360"/>
            <a:ext cx="5614920" cy="45612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4"/>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67"/>
        <p:cNvGrpSpPr/>
        <p:nvPr/>
      </p:nvGrpSpPr>
      <p:grpSpPr>
        <a:xfrm>
          <a:off x="0" y="0"/>
          <a:ext cx="0" cy="0"/>
          <a:chOff x="0" y="0"/>
          <a:chExt cx="0" cy="0"/>
        </a:xfrm>
      </p:grpSpPr>
      <p:grpSp>
        <p:nvGrpSpPr>
          <p:cNvPr id="68" name="Google Shape;68;p17"/>
          <p:cNvGrpSpPr/>
          <p:nvPr/>
        </p:nvGrpSpPr>
        <p:grpSpPr>
          <a:xfrm>
            <a:off x="11078640" y="458640"/>
            <a:ext cx="632160" cy="680040"/>
            <a:chOff x="11078640" y="458640"/>
            <a:chExt cx="632160" cy="680040"/>
          </a:xfrm>
        </p:grpSpPr>
        <p:sp>
          <p:nvSpPr>
            <p:cNvPr id="69" name="Google Shape;69;p17"/>
            <p:cNvSpPr/>
            <p:nvPr/>
          </p:nvSpPr>
          <p:spPr>
            <a:xfrm>
              <a:off x="11078640" y="458640"/>
              <a:ext cx="632160" cy="680040"/>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114771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112593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11175120" y="546480"/>
              <a:ext cx="439560" cy="434520"/>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7"/>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7"/>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dotnet/csharp/fundamentals/types/generics"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a:t>Generics</a:t>
            </a:r>
            <a:endParaRPr sz="6000" b="1" i="0" u="none" strike="noStrike" cap="none">
              <a:solidFill>
                <a:srgbClr val="000000"/>
              </a:solidFill>
              <a:latin typeface="Arial"/>
              <a:ea typeface="Arial"/>
              <a:cs typeface="Arial"/>
              <a:sym typeface="Arial"/>
            </a:endParaRPr>
          </a:p>
        </p:txBody>
      </p:sp>
      <p:sp>
        <p:nvSpPr>
          <p:cNvPr id="128" name="Google Shape;128;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129" name="Google Shape;129;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err="1"/>
              <a:t>Lecturer</a:t>
            </a:r>
            <a:endParaRPr dirty="0"/>
          </a:p>
          <a:p>
            <a:pPr marL="0" lvl="0" indent="0" algn="l" rtl="0">
              <a:lnSpc>
                <a:spcPct val="90000"/>
              </a:lnSpc>
              <a:spcBef>
                <a:spcPts val="1000"/>
              </a:spcBef>
              <a:spcAft>
                <a:spcPts val="0"/>
              </a:spcAft>
              <a:buClr>
                <a:srgbClr val="000000"/>
              </a:buClr>
              <a:buSzPts val="1600"/>
              <a:buFont typeface="Arial"/>
              <a:buNone/>
            </a:pPr>
            <a:r>
              <a:rPr lang="lt-LT" dirty="0"/>
              <a:t>Rokas Slaboševičius</a:t>
            </a:r>
            <a:endParaRPr dirty="0"/>
          </a:p>
        </p:txBody>
      </p:sp>
      <p:pic>
        <p:nvPicPr>
          <p:cNvPr id="130" name="Google Shape;130;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131" name="Google Shape;131;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12ccc383d1_1_1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 type parameter</a:t>
            </a:r>
            <a:endParaRPr/>
          </a:p>
        </p:txBody>
      </p:sp>
      <p:sp>
        <p:nvSpPr>
          <p:cNvPr id="211" name="Google Shape;211;g112ccc383d1_1_1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212" name="Google Shape;212;g112ccc383d1_1_17"/>
          <p:cNvSpPr txBox="1">
            <a:spLocks noGrp="1"/>
          </p:cNvSpPr>
          <p:nvPr>
            <p:ph type="body" idx="2"/>
          </p:nvPr>
        </p:nvSpPr>
        <p:spPr>
          <a:xfrm>
            <a:off x="480400" y="2671875"/>
            <a:ext cx="10859100" cy="4053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To add an item to your list, you need to create a public function</a:t>
            </a:r>
            <a:endParaRPr sz="1600"/>
          </a:p>
          <a:p>
            <a:pPr marL="0" lvl="0" indent="0" algn="l" rtl="0">
              <a:lnSpc>
                <a:spcPct val="150000"/>
              </a:lnSpc>
              <a:spcBef>
                <a:spcPts val="0"/>
              </a:spcBef>
              <a:spcAft>
                <a:spcPts val="0"/>
              </a:spcAft>
              <a:buNone/>
            </a:pPr>
            <a:r>
              <a:rPr lang="lt-LT" sz="1600"/>
              <a:t>In this case, it looks like this: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The most important thing is to pay attention to the parameters.</a:t>
            </a:r>
            <a:endParaRPr sz="1600"/>
          </a:p>
          <a:p>
            <a:pPr marL="0" lvl="0" indent="0" algn="l" rtl="0">
              <a:lnSpc>
                <a:spcPct val="150000"/>
              </a:lnSpc>
              <a:spcBef>
                <a:spcPts val="0"/>
              </a:spcBef>
              <a:spcAft>
                <a:spcPts val="0"/>
              </a:spcAft>
              <a:buNone/>
            </a:pPr>
            <a:r>
              <a:rPr lang="lt-LT" sz="1600"/>
              <a:t>the type of the elementToAdd parameter is T</a:t>
            </a:r>
            <a:endParaRPr sz="1600"/>
          </a:p>
          <a:p>
            <a:pPr marL="0" lvl="0" indent="0" algn="l" rtl="0">
              <a:lnSpc>
                <a:spcPct val="150000"/>
              </a:lnSpc>
              <a:spcBef>
                <a:spcPts val="0"/>
              </a:spcBef>
              <a:spcAft>
                <a:spcPts val="0"/>
              </a:spcAft>
              <a:buNone/>
            </a:pPr>
            <a:r>
              <a:rPr lang="lt-LT" sz="1600"/>
              <a:t>This means that when calling this function, you need to specify the same</a:t>
            </a:r>
            <a:endParaRPr sz="1600"/>
          </a:p>
          <a:p>
            <a:pPr marL="0" lvl="0" indent="0" algn="l" rtl="0">
              <a:lnSpc>
                <a:spcPct val="150000"/>
              </a:lnSpc>
              <a:spcBef>
                <a:spcPts val="0"/>
              </a:spcBef>
              <a:spcAft>
                <a:spcPts val="0"/>
              </a:spcAft>
              <a:buNone/>
            </a:pPr>
            <a:r>
              <a:rPr lang="lt-LT" sz="1600"/>
              <a:t>the data type you specified when you initialised this object.</a:t>
            </a:r>
            <a:endParaRPr sz="1600"/>
          </a:p>
          <a:p>
            <a:pPr marL="0" lvl="0" indent="0" algn="l" rtl="0">
              <a:lnSpc>
                <a:spcPct val="150000"/>
              </a:lnSpc>
              <a:spcBef>
                <a:spcPts val="0"/>
              </a:spcBef>
              <a:spcAft>
                <a:spcPts val="0"/>
              </a:spcAft>
              <a:buNone/>
            </a:pPr>
            <a:endParaRPr sz="1600"/>
          </a:p>
        </p:txBody>
      </p:sp>
      <p:pic>
        <p:nvPicPr>
          <p:cNvPr id="213" name="Google Shape;213;g112ccc383d1_1_17"/>
          <p:cNvPicPr preferRelativeResize="0"/>
          <p:nvPr/>
        </p:nvPicPr>
        <p:blipFill>
          <a:blip r:embed="rId3">
            <a:alphaModFix/>
          </a:blip>
          <a:stretch>
            <a:fillRect/>
          </a:stretch>
        </p:blipFill>
        <p:spPr>
          <a:xfrm>
            <a:off x="7430300" y="4275400"/>
            <a:ext cx="4552950" cy="2362200"/>
          </a:xfrm>
          <a:prstGeom prst="rect">
            <a:avLst/>
          </a:prstGeom>
          <a:noFill/>
          <a:ln>
            <a:noFill/>
          </a:ln>
        </p:spPr>
      </p:pic>
      <p:pic>
        <p:nvPicPr>
          <p:cNvPr id="214" name="Google Shape;214;g112ccc383d1_1_17"/>
          <p:cNvPicPr preferRelativeResize="0"/>
          <p:nvPr/>
        </p:nvPicPr>
        <p:blipFill>
          <a:blip r:embed="rId4">
            <a:alphaModFix/>
          </a:blip>
          <a:stretch>
            <a:fillRect/>
          </a:stretch>
        </p:blipFill>
        <p:spPr>
          <a:xfrm>
            <a:off x="7430291" y="3286113"/>
            <a:ext cx="3743325" cy="285750"/>
          </a:xfrm>
          <a:prstGeom prst="rect">
            <a:avLst/>
          </a:prstGeom>
          <a:noFill/>
          <a:ln>
            <a:noFill/>
          </a:ln>
        </p:spPr>
      </p:pic>
      <p:sp>
        <p:nvSpPr>
          <p:cNvPr id="215" name="Google Shape;215;g112ccc383d1_1_17"/>
          <p:cNvSpPr/>
          <p:nvPr/>
        </p:nvSpPr>
        <p:spPr>
          <a:xfrm>
            <a:off x="5548650" y="3550275"/>
            <a:ext cx="4936325" cy="1488925"/>
          </a:xfrm>
          <a:custGeom>
            <a:avLst/>
            <a:gdLst/>
            <a:ahLst/>
            <a:cxnLst/>
            <a:rect l="l" t="t" r="r" b="b"/>
            <a:pathLst>
              <a:path w="197453" h="59557" extrusionOk="0">
                <a:moveTo>
                  <a:pt x="0" y="58806"/>
                </a:moveTo>
                <a:cubicBezTo>
                  <a:pt x="5654" y="58214"/>
                  <a:pt x="22510" y="62522"/>
                  <a:pt x="33926" y="55252"/>
                </a:cubicBezTo>
                <a:cubicBezTo>
                  <a:pt x="45343" y="47982"/>
                  <a:pt x="42920" y="21971"/>
                  <a:pt x="68499" y="15186"/>
                </a:cubicBezTo>
                <a:cubicBezTo>
                  <a:pt x="94079" y="8401"/>
                  <a:pt x="166939" y="17071"/>
                  <a:pt x="187403" y="14540"/>
                </a:cubicBezTo>
                <a:cubicBezTo>
                  <a:pt x="207867" y="12009"/>
                  <a:pt x="190635" y="2423"/>
                  <a:pt x="191281" y="0"/>
                </a:cubicBezTo>
              </a:path>
            </a:pathLst>
          </a:custGeom>
          <a:noFill/>
          <a:ln w="9525" cap="flat" cmpd="sng">
            <a:solidFill>
              <a:srgbClr val="FF0000"/>
            </a:solidFill>
            <a:prstDash val="solid"/>
            <a:round/>
            <a:headEnd type="none" w="med" len="med"/>
            <a:tailEnd type="none" w="med" len="med"/>
          </a:ln>
        </p:spPr>
        <p:txBody>
          <a:bodyPr/>
          <a:lstStyle/>
          <a:p>
            <a:endParaRPr lang="en-US"/>
          </a:p>
        </p:txBody>
      </p:sp>
      <p:cxnSp>
        <p:nvCxnSpPr>
          <p:cNvPr id="216" name="Google Shape;216;g112ccc383d1_1_17"/>
          <p:cNvCxnSpPr/>
          <p:nvPr/>
        </p:nvCxnSpPr>
        <p:spPr>
          <a:xfrm flipH="1">
            <a:off x="9127125" y="3534125"/>
            <a:ext cx="1187400" cy="816000"/>
          </a:xfrm>
          <a:prstGeom prst="straightConnector1">
            <a:avLst/>
          </a:prstGeom>
          <a:noFill/>
          <a:ln w="9525" cap="flat" cmpd="sng">
            <a:solidFill>
              <a:srgbClr val="FF9900"/>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2ccc383d1_1_2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 type parameter</a:t>
            </a:r>
            <a:endParaRPr/>
          </a:p>
        </p:txBody>
      </p:sp>
      <p:sp>
        <p:nvSpPr>
          <p:cNvPr id="222" name="Google Shape;222;g112ccc383d1_1_2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223" name="Google Shape;223;g112ccc383d1_1_29"/>
          <p:cNvSpPr txBox="1">
            <a:spLocks noGrp="1"/>
          </p:cNvSpPr>
          <p:nvPr>
            <p:ph type="body" idx="2"/>
          </p:nvPr>
        </p:nvSpPr>
        <p:spPr>
          <a:xfrm>
            <a:off x="480400" y="2671875"/>
            <a:ext cx="10859100" cy="4053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Since the size of the array is fixed, when creating your own generic List functionality, you need to create an incrementing array when it is full.</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The CheckIfFull function only checks if the index is the same size</a:t>
            </a:r>
            <a:endParaRPr sz="1600"/>
          </a:p>
          <a:p>
            <a:pPr marL="0" lvl="0" indent="0" algn="l" rtl="0">
              <a:lnSpc>
                <a:spcPct val="150000"/>
              </a:lnSpc>
              <a:spcBef>
                <a:spcPts val="0"/>
              </a:spcBef>
              <a:spcAft>
                <a:spcPts val="0"/>
              </a:spcAft>
              <a:buNone/>
            </a:pPr>
            <a:r>
              <a:rPr lang="lt-LT" sz="1600"/>
              <a:t>as well as the size of the array, which means that the array is full.</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If the array is full, the function </a:t>
            </a:r>
            <a:r>
              <a:rPr lang="lt-LT" sz="1600">
                <a:solidFill>
                  <a:srgbClr val="FF0000"/>
                </a:solidFill>
              </a:rPr>
              <a:t>T</a:t>
            </a:r>
            <a:r>
              <a:rPr lang="lt-LT" sz="1600"/>
              <a:t>[] IncreaseListSize() is called</a:t>
            </a:r>
            <a:endParaRPr sz="1600"/>
          </a:p>
          <a:p>
            <a:pPr marL="0" lvl="0" indent="0" algn="l" rtl="0">
              <a:lnSpc>
                <a:spcPct val="150000"/>
              </a:lnSpc>
              <a:spcBef>
                <a:spcPts val="0"/>
              </a:spcBef>
              <a:spcAft>
                <a:spcPts val="0"/>
              </a:spcAft>
              <a:buNone/>
            </a:pPr>
            <a:r>
              <a:rPr lang="lt-LT" sz="1600"/>
              <a:t>Note that the return type of this function is T[]</a:t>
            </a:r>
            <a:endParaRPr sz="1600"/>
          </a:p>
          <a:p>
            <a:pPr marL="0" lvl="0" indent="0" algn="l" rtl="0">
              <a:lnSpc>
                <a:spcPct val="150000"/>
              </a:lnSpc>
              <a:spcBef>
                <a:spcPts val="0"/>
              </a:spcBef>
              <a:spcAft>
                <a:spcPts val="0"/>
              </a:spcAft>
              <a:buNone/>
            </a:pPr>
            <a:r>
              <a:rPr lang="lt-LT" sz="1600"/>
              <a:t>The purpose of this function is to rebuild an existing array into a larger one while keeping the existing values</a:t>
            </a:r>
            <a:endParaRPr sz="1600"/>
          </a:p>
        </p:txBody>
      </p:sp>
      <p:pic>
        <p:nvPicPr>
          <p:cNvPr id="224" name="Google Shape;224;g112ccc383d1_1_29"/>
          <p:cNvPicPr preferRelativeResize="0"/>
          <p:nvPr/>
        </p:nvPicPr>
        <p:blipFill>
          <a:blip r:embed="rId3">
            <a:alphaModFix/>
          </a:blip>
          <a:stretch>
            <a:fillRect/>
          </a:stretch>
        </p:blipFill>
        <p:spPr>
          <a:xfrm>
            <a:off x="5880850" y="3129350"/>
            <a:ext cx="2571750" cy="542925"/>
          </a:xfrm>
          <a:prstGeom prst="rect">
            <a:avLst/>
          </a:prstGeom>
          <a:noFill/>
          <a:ln>
            <a:noFill/>
          </a:ln>
        </p:spPr>
      </p:pic>
      <p:pic>
        <p:nvPicPr>
          <p:cNvPr id="225" name="Google Shape;225;g112ccc383d1_1_29"/>
          <p:cNvPicPr preferRelativeResize="0"/>
          <p:nvPr/>
        </p:nvPicPr>
        <p:blipFill>
          <a:blip r:embed="rId4">
            <a:alphaModFix/>
          </a:blip>
          <a:stretch>
            <a:fillRect/>
          </a:stretch>
        </p:blipFill>
        <p:spPr>
          <a:xfrm>
            <a:off x="8701823" y="3172526"/>
            <a:ext cx="2098236" cy="1066900"/>
          </a:xfrm>
          <a:prstGeom prst="rect">
            <a:avLst/>
          </a:prstGeom>
          <a:noFill/>
          <a:ln>
            <a:noFill/>
          </a:ln>
        </p:spPr>
      </p:pic>
      <p:pic>
        <p:nvPicPr>
          <p:cNvPr id="226" name="Google Shape;226;g112ccc383d1_1_29"/>
          <p:cNvPicPr preferRelativeResize="0"/>
          <p:nvPr/>
        </p:nvPicPr>
        <p:blipFill>
          <a:blip r:embed="rId5">
            <a:alphaModFix/>
          </a:blip>
          <a:stretch>
            <a:fillRect/>
          </a:stretch>
        </p:blipFill>
        <p:spPr>
          <a:xfrm>
            <a:off x="8320082" y="4415250"/>
            <a:ext cx="2329398" cy="106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112ccc383d1_1_4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 type parameter</a:t>
            </a:r>
            <a:endParaRPr/>
          </a:p>
        </p:txBody>
      </p:sp>
      <p:sp>
        <p:nvSpPr>
          <p:cNvPr id="232" name="Google Shape;232;g112ccc383d1_1_4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233" name="Google Shape;233;g112ccc383d1_1_42"/>
          <p:cNvSpPr txBox="1">
            <a:spLocks noGrp="1"/>
          </p:cNvSpPr>
          <p:nvPr>
            <p:ph type="body" idx="2"/>
          </p:nvPr>
        </p:nvSpPr>
        <p:spPr>
          <a:xfrm>
            <a:off x="480400" y="2671875"/>
            <a:ext cx="10859100" cy="4053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As you can see, we have an object of our own creation that is very similar to the List&lt;T&gt; collection.</a:t>
            </a:r>
            <a:endParaRPr sz="1600"/>
          </a:p>
          <a:p>
            <a:pPr marL="0" lvl="0" indent="0" algn="l" rtl="0">
              <a:lnSpc>
                <a:spcPct val="150000"/>
              </a:lnSpc>
              <a:spcBef>
                <a:spcPts val="0"/>
              </a:spcBef>
              <a:spcAft>
                <a:spcPts val="0"/>
              </a:spcAft>
              <a:buNone/>
            </a:pPr>
            <a:r>
              <a:rPr lang="lt-LT" sz="1600"/>
              <a:t>It would also be possible to create functionality to delete an item.</a:t>
            </a:r>
            <a:endParaRPr sz="1600"/>
          </a:p>
        </p:txBody>
      </p:sp>
      <p:pic>
        <p:nvPicPr>
          <p:cNvPr id="234" name="Google Shape;234;g112ccc383d1_1_42"/>
          <p:cNvPicPr preferRelativeResize="0"/>
          <p:nvPr/>
        </p:nvPicPr>
        <p:blipFill>
          <a:blip r:embed="rId3">
            <a:alphaModFix/>
          </a:blip>
          <a:stretch>
            <a:fillRect/>
          </a:stretch>
        </p:blipFill>
        <p:spPr>
          <a:xfrm>
            <a:off x="6874600" y="3277725"/>
            <a:ext cx="3601475" cy="326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12ccc383d1_1_5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 type parameter</a:t>
            </a:r>
            <a:endParaRPr/>
          </a:p>
        </p:txBody>
      </p:sp>
      <p:sp>
        <p:nvSpPr>
          <p:cNvPr id="240" name="Google Shape;240;g112ccc383d1_1_5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pic>
        <p:nvPicPr>
          <p:cNvPr id="241" name="Google Shape;241;g112ccc383d1_1_52"/>
          <p:cNvPicPr preferRelativeResize="0"/>
          <p:nvPr/>
        </p:nvPicPr>
        <p:blipFill>
          <a:blip r:embed="rId3">
            <a:alphaModFix/>
          </a:blip>
          <a:stretch>
            <a:fillRect/>
          </a:stretch>
        </p:blipFill>
        <p:spPr>
          <a:xfrm>
            <a:off x="5685975" y="676373"/>
            <a:ext cx="4121226" cy="5824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5"/>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ct val="100000"/>
              <a:buFont typeface="Arial"/>
              <a:buNone/>
            </a:pPr>
            <a:r>
              <a:rPr lang="lt-LT"/>
              <a:t>Generics</a:t>
            </a:r>
            <a:endParaRPr/>
          </a:p>
          <a:p>
            <a:pPr marL="0" lvl="0" indent="0" algn="l" rtl="0">
              <a:lnSpc>
                <a:spcPct val="90000"/>
              </a:lnSpc>
              <a:spcBef>
                <a:spcPts val="1000"/>
              </a:spcBef>
              <a:spcAft>
                <a:spcPts val="0"/>
              </a:spcAft>
              <a:buClr>
                <a:srgbClr val="FEFFFF"/>
              </a:buClr>
              <a:buSzPct val="100000"/>
              <a:buFont typeface="Arial"/>
              <a:buNone/>
            </a:pPr>
            <a:endParaRPr/>
          </a:p>
        </p:txBody>
      </p:sp>
      <p:grpSp>
        <p:nvGrpSpPr>
          <p:cNvPr id="247" name="Google Shape;247;p5"/>
          <p:cNvGrpSpPr/>
          <p:nvPr/>
        </p:nvGrpSpPr>
        <p:grpSpPr>
          <a:xfrm>
            <a:off x="480002" y="898237"/>
            <a:ext cx="1835223" cy="464235"/>
            <a:chOff x="0" y="0"/>
            <a:chExt cx="1835221" cy="464234"/>
          </a:xfrm>
        </p:grpSpPr>
        <p:sp>
          <p:nvSpPr>
            <p:cNvPr id="248" name="Google Shape;248;p5"/>
            <p:cNvSpPr/>
            <p:nvPr/>
          </p:nvSpPr>
          <p:spPr>
            <a:xfrm>
              <a:off x="0" y="0"/>
              <a:ext cx="1835221" cy="464234"/>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9" name="Google Shape;249;p5"/>
            <p:cNvSpPr txBox="1"/>
            <p:nvPr/>
          </p:nvSpPr>
          <p:spPr>
            <a:xfrm>
              <a:off x="113705" y="62841"/>
              <a:ext cx="1607810" cy="33855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1</a:t>
              </a:r>
              <a:endParaRPr sz="1600" b="1" i="0" u="none" strike="noStrike" cap="none">
                <a:solidFill>
                  <a:srgbClr val="FEFFFF"/>
                </a:solidFill>
                <a:latin typeface="Arial"/>
                <a:ea typeface="Arial"/>
                <a:cs typeface="Arial"/>
                <a:sym typeface="Arial"/>
              </a:endParaRPr>
            </a:p>
          </p:txBody>
        </p:sp>
      </p:grpSp>
      <p:pic>
        <p:nvPicPr>
          <p:cNvPr id="250" name="Google Shape;250;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51" name="Google Shape;251;p5"/>
          <p:cNvSpPr txBox="1"/>
          <p:nvPr/>
        </p:nvSpPr>
        <p:spPr>
          <a:xfrm>
            <a:off x="594095" y="1832383"/>
            <a:ext cx="10719364" cy="4564967"/>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Create a generic class Validation that has a function called Validate</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The purpose of the validate function would be to check whether the passed parameter is null</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If it is null it will throw an error.</a:t>
            </a:r>
            <a:endParaRPr>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112ccc383d1_1_60"/>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ct val="100000"/>
              <a:buFont typeface="Arial"/>
              <a:buNone/>
            </a:pPr>
            <a:r>
              <a:rPr lang="lt-LT"/>
              <a:t>Generics</a:t>
            </a:r>
            <a:endParaRPr/>
          </a:p>
          <a:p>
            <a:pPr marL="0" lvl="0" indent="0" algn="l" rtl="0">
              <a:lnSpc>
                <a:spcPct val="90000"/>
              </a:lnSpc>
              <a:spcBef>
                <a:spcPts val="1000"/>
              </a:spcBef>
              <a:spcAft>
                <a:spcPts val="0"/>
              </a:spcAft>
              <a:buClr>
                <a:srgbClr val="FEFFFF"/>
              </a:buClr>
              <a:buSzPct val="100000"/>
              <a:buFont typeface="Arial"/>
              <a:buNone/>
            </a:pPr>
            <a:endParaRPr/>
          </a:p>
        </p:txBody>
      </p:sp>
      <p:grpSp>
        <p:nvGrpSpPr>
          <p:cNvPr id="257" name="Google Shape;257;g112ccc383d1_1_60"/>
          <p:cNvGrpSpPr/>
          <p:nvPr/>
        </p:nvGrpSpPr>
        <p:grpSpPr>
          <a:xfrm>
            <a:off x="480002" y="898237"/>
            <a:ext cx="1835100" cy="464100"/>
            <a:chOff x="0" y="0"/>
            <a:chExt cx="1835100" cy="464100"/>
          </a:xfrm>
        </p:grpSpPr>
        <p:sp>
          <p:nvSpPr>
            <p:cNvPr id="258" name="Google Shape;258;g112ccc383d1_1_60"/>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9" name="Google Shape;259;g112ccc383d1_1_60"/>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2</a:t>
              </a:r>
              <a:endParaRPr sz="1600" b="1" i="0" u="none" strike="noStrike" cap="none">
                <a:solidFill>
                  <a:srgbClr val="FEFFFF"/>
                </a:solidFill>
                <a:latin typeface="Arial"/>
                <a:ea typeface="Arial"/>
                <a:cs typeface="Arial"/>
                <a:sym typeface="Arial"/>
              </a:endParaRPr>
            </a:p>
          </p:txBody>
        </p:sp>
      </p:grpSp>
      <p:pic>
        <p:nvPicPr>
          <p:cNvPr id="260" name="Google Shape;260;g112ccc383d1_1_60"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61" name="Google Shape;261;g112ccc383d1_1_60"/>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Modify the program of the first task so that the Validation class does not need to be initialized</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It would be possible to simply call the method in Validate</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E.g. Validation.Validate&lt;string&gt;(null);</a:t>
            </a:r>
            <a:endParaRPr>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12ccc383d1_1_6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type T vs Object</a:t>
            </a:r>
            <a:endParaRPr/>
          </a:p>
        </p:txBody>
      </p:sp>
      <p:sp>
        <p:nvSpPr>
          <p:cNvPr id="267" name="Google Shape;267;g112ccc383d1_1_6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268" name="Google Shape;268;g112ccc383d1_1_69"/>
          <p:cNvSpPr txBox="1">
            <a:spLocks noGrp="1"/>
          </p:cNvSpPr>
          <p:nvPr>
            <p:ph type="body" idx="2"/>
          </p:nvPr>
        </p:nvSpPr>
        <p:spPr>
          <a:xfrm>
            <a:off x="480400" y="2671875"/>
            <a:ext cx="10859100" cy="4053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How these functionalities differ:</a:t>
            </a:r>
            <a:endParaRPr sz="1600"/>
          </a:p>
          <a:p>
            <a:pPr marL="0" lvl="0" indent="0" algn="l" rtl="0">
              <a:lnSpc>
                <a:spcPct val="150000"/>
              </a:lnSpc>
              <a:spcBef>
                <a:spcPts val="0"/>
              </a:spcBef>
              <a:spcAft>
                <a:spcPts val="0"/>
              </a:spcAft>
              <a:buNone/>
            </a:pPr>
            <a:endParaRPr sz="1600"/>
          </a:p>
          <a:p>
            <a:pPr marL="0" lvl="0" indent="457200" algn="l" rtl="0">
              <a:lnSpc>
                <a:spcPct val="150000"/>
              </a:lnSpc>
              <a:spcBef>
                <a:spcPts val="0"/>
              </a:spcBef>
              <a:spcAft>
                <a:spcPts val="0"/>
              </a:spcAft>
              <a:buNone/>
            </a:pPr>
            <a:r>
              <a:rPr lang="lt-LT" sz="1600" b="1"/>
              <a:t>List&lt;T&gt; and List&lt;object&gt; ?</a:t>
            </a:r>
            <a:endParaRPr sz="16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112ccc383d1_1_7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type T vs Object</a:t>
            </a:r>
            <a:endParaRPr/>
          </a:p>
        </p:txBody>
      </p:sp>
      <p:sp>
        <p:nvSpPr>
          <p:cNvPr id="274" name="Google Shape;274;g112ccc383d1_1_7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pic>
        <p:nvPicPr>
          <p:cNvPr id="275" name="Google Shape;275;g112ccc383d1_1_76"/>
          <p:cNvPicPr preferRelativeResize="0"/>
          <p:nvPr/>
        </p:nvPicPr>
        <p:blipFill>
          <a:blip r:embed="rId3">
            <a:alphaModFix/>
          </a:blip>
          <a:stretch>
            <a:fillRect/>
          </a:stretch>
        </p:blipFill>
        <p:spPr>
          <a:xfrm>
            <a:off x="370500" y="2614275"/>
            <a:ext cx="5557350" cy="1808400"/>
          </a:xfrm>
          <a:prstGeom prst="rect">
            <a:avLst/>
          </a:prstGeom>
          <a:noFill/>
          <a:ln>
            <a:noFill/>
          </a:ln>
        </p:spPr>
      </p:pic>
      <p:pic>
        <p:nvPicPr>
          <p:cNvPr id="276" name="Google Shape;276;g112ccc383d1_1_76"/>
          <p:cNvPicPr preferRelativeResize="0"/>
          <p:nvPr/>
        </p:nvPicPr>
        <p:blipFill>
          <a:blip r:embed="rId4">
            <a:alphaModFix/>
          </a:blip>
          <a:stretch>
            <a:fillRect/>
          </a:stretch>
        </p:blipFill>
        <p:spPr>
          <a:xfrm>
            <a:off x="6193050" y="3914800"/>
            <a:ext cx="5498474" cy="2500115"/>
          </a:xfrm>
          <a:prstGeom prst="rect">
            <a:avLst/>
          </a:prstGeom>
          <a:noFill/>
          <a:ln>
            <a:noFill/>
          </a:ln>
        </p:spPr>
      </p:pic>
      <p:sp>
        <p:nvSpPr>
          <p:cNvPr id="277" name="Google Shape;277;g112ccc383d1_1_76"/>
          <p:cNvSpPr txBox="1"/>
          <p:nvPr/>
        </p:nvSpPr>
        <p:spPr>
          <a:xfrm>
            <a:off x="47700" y="6455300"/>
            <a:ext cx="798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lt-LT"/>
              <a:t>url: https://stackoverflow.com/questions/4424030/c-system-object-vs-generics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112ccc383d1_1_122"/>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ct val="100000"/>
              <a:buFont typeface="Arial"/>
              <a:buNone/>
            </a:pPr>
            <a:r>
              <a:rPr lang="lt-LT"/>
              <a:t>Generics</a:t>
            </a:r>
            <a:endParaRPr/>
          </a:p>
          <a:p>
            <a:pPr marL="0" lvl="0" indent="0" algn="l" rtl="0">
              <a:lnSpc>
                <a:spcPct val="90000"/>
              </a:lnSpc>
              <a:spcBef>
                <a:spcPts val="1000"/>
              </a:spcBef>
              <a:spcAft>
                <a:spcPts val="0"/>
              </a:spcAft>
              <a:buClr>
                <a:srgbClr val="FEFFFF"/>
              </a:buClr>
              <a:buSzPct val="100000"/>
              <a:buFont typeface="Arial"/>
              <a:buNone/>
            </a:pPr>
            <a:endParaRPr/>
          </a:p>
        </p:txBody>
      </p:sp>
      <p:grpSp>
        <p:nvGrpSpPr>
          <p:cNvPr id="283" name="Google Shape;283;g112ccc383d1_1_122"/>
          <p:cNvGrpSpPr/>
          <p:nvPr/>
        </p:nvGrpSpPr>
        <p:grpSpPr>
          <a:xfrm>
            <a:off x="480002" y="898237"/>
            <a:ext cx="1835100" cy="464100"/>
            <a:chOff x="0" y="0"/>
            <a:chExt cx="1835100" cy="464100"/>
          </a:xfrm>
        </p:grpSpPr>
        <p:sp>
          <p:nvSpPr>
            <p:cNvPr id="284" name="Google Shape;284;g112ccc383d1_1_122"/>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5" name="Google Shape;285;g112ccc383d1_1_122"/>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3</a:t>
              </a:r>
              <a:endParaRPr sz="1600" b="1" i="0" u="none" strike="noStrike" cap="none">
                <a:solidFill>
                  <a:srgbClr val="FEFFFF"/>
                </a:solidFill>
                <a:latin typeface="Arial"/>
                <a:ea typeface="Arial"/>
                <a:cs typeface="Arial"/>
                <a:sym typeface="Arial"/>
              </a:endParaRPr>
            </a:p>
          </p:txBody>
        </p:sp>
      </p:grpSp>
      <p:pic>
        <p:nvPicPr>
          <p:cNvPr id="286" name="Google Shape;286;g112ccc383d1_1_122"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87" name="Google Shape;287;g112ccc383d1_1_122"/>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Type T parameters can be specified in more than one, e.g. ShowValues&lt;T1, T2&gt;</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Create a function that asks for 2 generic types</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Takes 2 variables via parameters, one of the first generic type, the second of the second generic type</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They are both printed to the console.</a:t>
            </a:r>
            <a:endParaRPr>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lt-LT" b="1">
                <a:solidFill>
                  <a:schemeClr val="dk1"/>
                </a:solidFill>
                <a:latin typeface="Courier New"/>
                <a:ea typeface="Courier New"/>
                <a:cs typeface="Courier New"/>
                <a:sym typeface="Courier New"/>
              </a:rPr>
              <a:t>When calling these functions, pass different types.</a:t>
            </a:r>
            <a:endParaRPr b="1">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12ccc383d1_1_133"/>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ct val="100000"/>
              <a:buFont typeface="Arial"/>
              <a:buNone/>
            </a:pPr>
            <a:r>
              <a:rPr lang="lt-LT"/>
              <a:t>Generics</a:t>
            </a:r>
            <a:endParaRPr/>
          </a:p>
          <a:p>
            <a:pPr marL="0" lvl="0" indent="0" algn="l" rtl="0">
              <a:lnSpc>
                <a:spcPct val="90000"/>
              </a:lnSpc>
              <a:spcBef>
                <a:spcPts val="1000"/>
              </a:spcBef>
              <a:spcAft>
                <a:spcPts val="0"/>
              </a:spcAft>
              <a:buClr>
                <a:srgbClr val="FEFFFF"/>
              </a:buClr>
              <a:buSzPct val="100000"/>
              <a:buFont typeface="Arial"/>
              <a:buNone/>
            </a:pPr>
            <a:endParaRPr/>
          </a:p>
        </p:txBody>
      </p:sp>
      <p:grpSp>
        <p:nvGrpSpPr>
          <p:cNvPr id="293" name="Google Shape;293;g112ccc383d1_1_133"/>
          <p:cNvGrpSpPr/>
          <p:nvPr/>
        </p:nvGrpSpPr>
        <p:grpSpPr>
          <a:xfrm>
            <a:off x="480002" y="898237"/>
            <a:ext cx="1835100" cy="464100"/>
            <a:chOff x="0" y="0"/>
            <a:chExt cx="1835100" cy="464100"/>
          </a:xfrm>
        </p:grpSpPr>
        <p:sp>
          <p:nvSpPr>
            <p:cNvPr id="294" name="Google Shape;294;g112ccc383d1_1_133"/>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5" name="Google Shape;295;g112ccc383d1_1_133"/>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4</a:t>
              </a:r>
              <a:endParaRPr sz="1600" b="1" i="0" u="none" strike="noStrike" cap="none">
                <a:solidFill>
                  <a:srgbClr val="FEFFFF"/>
                </a:solidFill>
                <a:latin typeface="Arial"/>
                <a:ea typeface="Arial"/>
                <a:cs typeface="Arial"/>
                <a:sym typeface="Arial"/>
              </a:endParaRPr>
            </a:p>
          </p:txBody>
        </p:sp>
      </p:grpSp>
      <p:pic>
        <p:nvPicPr>
          <p:cNvPr id="296" name="Google Shape;296;g112ccc383d1_1_133"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97" name="Google Shape;297;g112ccc383d1_1_133"/>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Extend the MySelfCreatedList sample class with a method to delete an item from an array.</a:t>
            </a:r>
            <a:endParaRPr b="1">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300"/>
              <a:buFont typeface="Arial"/>
              <a:buNone/>
            </a:pPr>
            <a:r>
              <a:rPr lang="lt-LT"/>
              <a:t>Generics</a:t>
            </a:r>
            <a:endParaRPr/>
          </a:p>
        </p:txBody>
      </p:sp>
      <p:sp>
        <p:nvSpPr>
          <p:cNvPr id="137" name="Google Shape;137;p2"/>
          <p:cNvSpPr txBox="1">
            <a:spLocks noGrp="1"/>
          </p:cNvSpPr>
          <p:nvPr>
            <p:ph type="title"/>
          </p:nvPr>
        </p:nvSpPr>
        <p:spPr>
          <a:xfrm>
            <a:off x="480391" y="1371705"/>
            <a:ext cx="5153927" cy="13652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Today you will learn</a:t>
            </a:r>
            <a:endParaRPr/>
          </a:p>
        </p:txBody>
      </p:sp>
      <p:sp>
        <p:nvSpPr>
          <p:cNvPr id="138" name="Google Shape;138;p2"/>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What is Generics</a:t>
            </a:r>
            <a:endParaRPr/>
          </a:p>
        </p:txBody>
      </p:sp>
      <p:sp>
        <p:nvSpPr>
          <p:cNvPr id="139" name="Google Shape;139;p2"/>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How to create Generic classes/methods</a:t>
            </a:r>
            <a:endParaRPr/>
          </a:p>
        </p:txBody>
      </p:sp>
      <p:sp>
        <p:nvSpPr>
          <p:cNvPr id="140" name="Google Shape;140;p2"/>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How to use Generic classes/methods</a:t>
            </a:r>
            <a:endParaRPr/>
          </a:p>
        </p:txBody>
      </p:sp>
      <p:grpSp>
        <p:nvGrpSpPr>
          <p:cNvPr id="141" name="Google Shape;141;p2"/>
          <p:cNvGrpSpPr/>
          <p:nvPr/>
        </p:nvGrpSpPr>
        <p:grpSpPr>
          <a:xfrm>
            <a:off x="480390" y="3193409"/>
            <a:ext cx="731478" cy="731478"/>
            <a:chOff x="0" y="0"/>
            <a:chExt cx="731476" cy="731476"/>
          </a:xfrm>
        </p:grpSpPr>
        <p:sp>
          <p:nvSpPr>
            <p:cNvPr id="142" name="Google Shape;142;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3" name="Google Shape;143;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01</a:t>
              </a:r>
              <a:endParaRPr/>
            </a:p>
          </p:txBody>
        </p:sp>
      </p:grpSp>
      <p:grpSp>
        <p:nvGrpSpPr>
          <p:cNvPr id="144" name="Google Shape;144;p2"/>
          <p:cNvGrpSpPr/>
          <p:nvPr/>
        </p:nvGrpSpPr>
        <p:grpSpPr>
          <a:xfrm>
            <a:off x="480390" y="4403230"/>
            <a:ext cx="731478" cy="731478"/>
            <a:chOff x="0" y="0"/>
            <a:chExt cx="731476" cy="731476"/>
          </a:xfrm>
        </p:grpSpPr>
        <p:sp>
          <p:nvSpPr>
            <p:cNvPr id="145" name="Google Shape;145;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6" name="Google Shape;146;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02</a:t>
              </a:r>
              <a:endParaRPr/>
            </a:p>
          </p:txBody>
        </p:sp>
      </p:grpSp>
      <p:grpSp>
        <p:nvGrpSpPr>
          <p:cNvPr id="147" name="Google Shape;147;p2"/>
          <p:cNvGrpSpPr/>
          <p:nvPr/>
        </p:nvGrpSpPr>
        <p:grpSpPr>
          <a:xfrm>
            <a:off x="480390" y="5514578"/>
            <a:ext cx="731478" cy="731478"/>
            <a:chOff x="0" y="0"/>
            <a:chExt cx="731476" cy="731476"/>
          </a:xfrm>
        </p:grpSpPr>
        <p:sp>
          <p:nvSpPr>
            <p:cNvPr id="148" name="Google Shape;148;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03</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
          <p:cNvSpPr/>
          <p:nvPr/>
        </p:nvSpPr>
        <p:spPr>
          <a:xfrm>
            <a:off x="480240" y="460800"/>
            <a:ext cx="5614920" cy="45288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300"/>
              <a:buFont typeface="Arial"/>
              <a:buNone/>
            </a:pPr>
            <a:r>
              <a:rPr lang="lt-LT" sz="1300" b="0" i="0" u="none" strike="noStrike" cap="none">
                <a:solidFill>
                  <a:srgbClr val="000000"/>
                </a:solidFill>
                <a:latin typeface="Arial"/>
                <a:ea typeface="Arial"/>
                <a:cs typeface="Arial"/>
                <a:sym typeface="Arial"/>
              </a:rPr>
              <a:t>Lecture title</a:t>
            </a:r>
            <a:endParaRPr sz="1300" b="0" i="0" u="none" strike="noStrike" cap="none">
              <a:solidFill>
                <a:srgbClr val="000000"/>
              </a:solidFill>
              <a:latin typeface="Arial"/>
              <a:ea typeface="Arial"/>
              <a:cs typeface="Arial"/>
              <a:sym typeface="Arial"/>
            </a:endParaRPr>
          </a:p>
          <a:p>
            <a:pPr marL="0" marR="0" lvl="0" indent="0" algn="l" rtl="0">
              <a:lnSpc>
                <a:spcPct val="90000"/>
              </a:lnSpc>
              <a:spcBef>
                <a:spcPts val="1001"/>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sp>
        <p:nvSpPr>
          <p:cNvPr id="303" name="Google Shape;303;p7"/>
          <p:cNvSpPr/>
          <p:nvPr/>
        </p:nvSpPr>
        <p:spPr>
          <a:xfrm>
            <a:off x="3281760" y="1821960"/>
            <a:ext cx="3750120" cy="3290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r>
              <a:rPr lang="lt-LT" sz="1600" b="1"/>
              <a:t>Generics</a:t>
            </a:r>
            <a:endParaRPr sz="1600" b="0" i="0" u="none" strike="noStrike" cap="none">
              <a:solidFill>
                <a:srgbClr val="000000"/>
              </a:solidFill>
              <a:latin typeface="Arial"/>
              <a:ea typeface="Arial"/>
              <a:cs typeface="Arial"/>
              <a:sym typeface="Arial"/>
            </a:endParaRPr>
          </a:p>
        </p:txBody>
      </p:sp>
      <p:sp>
        <p:nvSpPr>
          <p:cNvPr id="304" name="Google Shape;304;p7"/>
          <p:cNvSpPr/>
          <p:nvPr/>
        </p:nvSpPr>
        <p:spPr>
          <a:xfrm>
            <a:off x="3281760" y="2171520"/>
            <a:ext cx="3750120" cy="5036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305" name="Google Shape;305;p7"/>
          <p:cNvSpPr/>
          <p:nvPr/>
        </p:nvSpPr>
        <p:spPr>
          <a:xfrm>
            <a:off x="480240" y="5032080"/>
            <a:ext cx="2342880" cy="1364400"/>
          </a:xfrm>
          <a:prstGeom prst="rect">
            <a:avLst/>
          </a:prstGeom>
          <a:noFill/>
          <a:ln>
            <a:noFill/>
          </a:ln>
        </p:spPr>
        <p:txBody>
          <a:bodyPr spcFirstLastPara="1" wrap="square" lIns="45700" tIns="45000" rIns="45700" bIns="45000" anchor="b" anchorCtr="0">
            <a:noAutofit/>
          </a:bodyPr>
          <a:lstStyle/>
          <a:p>
            <a:pPr marL="0" marR="0" lvl="0" indent="0" algn="l" rtl="0">
              <a:lnSpc>
                <a:spcPct val="90000"/>
              </a:lnSpc>
              <a:spcBef>
                <a:spcPts val="0"/>
              </a:spcBef>
              <a:spcAft>
                <a:spcPts val="0"/>
              </a:spcAft>
              <a:buClr>
                <a:srgbClr val="000000"/>
              </a:buClr>
              <a:buSzPts val="3000"/>
              <a:buFont typeface="Arial"/>
              <a:buNone/>
            </a:pPr>
            <a:r>
              <a:rPr lang="lt-LT" sz="3000" b="1" i="0" u="none" strike="noStrike" cap="none">
                <a:solidFill>
                  <a:srgbClr val="000000"/>
                </a:solidFill>
                <a:latin typeface="Arial"/>
                <a:ea typeface="Arial"/>
                <a:cs typeface="Arial"/>
                <a:sym typeface="Arial"/>
              </a:rPr>
              <a:t>Useful information</a:t>
            </a:r>
            <a:endParaRPr sz="3000" b="0" i="0" u="none" strike="noStrike" cap="none">
              <a:solidFill>
                <a:srgbClr val="000000"/>
              </a:solidFill>
              <a:latin typeface="Arial"/>
              <a:ea typeface="Arial"/>
              <a:cs typeface="Arial"/>
              <a:sym typeface="Arial"/>
            </a:endParaRPr>
          </a:p>
        </p:txBody>
      </p:sp>
      <p:sp>
        <p:nvSpPr>
          <p:cNvPr id="306" name="Google Shape;306;p7"/>
          <p:cNvSpPr/>
          <p:nvPr/>
        </p:nvSpPr>
        <p:spPr>
          <a:xfrm>
            <a:off x="7503475" y="1821896"/>
            <a:ext cx="4207200" cy="302070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r>
              <a:rPr lang="lt-LT" sz="1600" u="sng">
                <a:solidFill>
                  <a:schemeClr val="hlink"/>
                </a:solidFill>
                <a:hlinkClick r:id="rId3"/>
              </a:rPr>
              <a:t>https://docs.microsoft.com/en-us/dotnet/csharp/fundamentals/types/generics</a:t>
            </a:r>
            <a:endParaRPr sz="1600"/>
          </a:p>
          <a:p>
            <a:pPr marL="0" marR="0" lvl="0" indent="0" algn="l" rtl="0">
              <a:lnSpc>
                <a:spcPct val="90000"/>
              </a:lnSpc>
              <a:spcBef>
                <a:spcPts val="0"/>
              </a:spcBef>
              <a:spcAft>
                <a:spcPts val="0"/>
              </a:spcAft>
              <a:buClr>
                <a:srgbClr val="000000"/>
              </a:buClr>
              <a:buSzPts val="1600"/>
              <a:buFont typeface="Arial"/>
              <a:buNone/>
            </a:pPr>
            <a:endParaRPr sz="1600"/>
          </a:p>
          <a:p>
            <a:pPr marL="0" marR="0" lvl="0" indent="0" algn="l" rtl="0">
              <a:lnSpc>
                <a:spcPct val="90000"/>
              </a:lnSpc>
              <a:spcBef>
                <a:spcPts val="0"/>
              </a:spcBef>
              <a:spcAft>
                <a:spcPts val="0"/>
              </a:spcAft>
              <a:buClr>
                <a:srgbClr val="000000"/>
              </a:buClr>
              <a:buSzPts val="1600"/>
              <a:buFont typeface="Arial"/>
              <a:buNone/>
            </a:pPr>
            <a:endParaRPr sz="1600"/>
          </a:p>
          <a:p>
            <a:pPr marL="0" marR="0" lvl="0" indent="0" algn="l" rtl="0">
              <a:lnSpc>
                <a:spcPct val="90000"/>
              </a:lnSpc>
              <a:spcBef>
                <a:spcPts val="0"/>
              </a:spcBef>
              <a:spcAft>
                <a:spcPts val="0"/>
              </a:spcAft>
              <a:buClr>
                <a:srgbClr val="000000"/>
              </a:buClr>
              <a:buSzPts val="1600"/>
              <a:buFont typeface="Arial"/>
              <a:buNone/>
            </a:pPr>
            <a:r>
              <a:rPr lang="lt-LT" sz="1600"/>
              <a:t>https://www.youtube.com/watch?v=VP8nAeYxHfs&amp;ab_channel=.NETInterviewPreparationvideos</a:t>
            </a:r>
            <a:endParaRPr sz="1600"/>
          </a:p>
          <a:p>
            <a:pPr marL="0" marR="0" lvl="0" indent="0" algn="l" rtl="0">
              <a:lnSpc>
                <a:spcPct val="90000"/>
              </a:lnSpc>
              <a:spcBef>
                <a:spcPts val="0"/>
              </a:spcBef>
              <a:spcAft>
                <a:spcPts val="0"/>
              </a:spcAft>
              <a:buClr>
                <a:srgbClr val="000000"/>
              </a:buClr>
              <a:buSzPts val="1600"/>
              <a:buFont typeface="Arial"/>
              <a:buNone/>
            </a:pPr>
            <a:endParaRPr sz="1600"/>
          </a:p>
          <a:p>
            <a:pPr marL="0" marR="0" lvl="0" indent="0" algn="l" rtl="0">
              <a:lnSpc>
                <a:spcPct val="90000"/>
              </a:lnSpc>
              <a:spcBef>
                <a:spcPts val="0"/>
              </a:spcBef>
              <a:spcAft>
                <a:spcPts val="0"/>
              </a:spcAft>
              <a:buClr>
                <a:srgbClr val="000000"/>
              </a:buClr>
              <a:buSzPts val="1600"/>
              <a:buFont typeface="Arial"/>
              <a:buNone/>
            </a:pPr>
            <a:endParaRPr sz="1600"/>
          </a:p>
          <a:p>
            <a:pPr marL="0" marR="0" lvl="0" indent="0" algn="l" rtl="0">
              <a:lnSpc>
                <a:spcPct val="90000"/>
              </a:lnSpc>
              <a:spcBef>
                <a:spcPts val="0"/>
              </a:spcBef>
              <a:spcAft>
                <a:spcPts val="0"/>
              </a:spcAft>
              <a:buClr>
                <a:srgbClr val="000000"/>
              </a:buClr>
              <a:buSzPts val="1600"/>
              <a:buFont typeface="Arial"/>
              <a:buNone/>
            </a:pP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What is Generic?</a:t>
            </a:r>
            <a:endParaRPr/>
          </a:p>
        </p:txBody>
      </p:sp>
      <p:sp>
        <p:nvSpPr>
          <p:cNvPr id="155" name="Google Shape;155;p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156" name="Google Shape;156;p3"/>
          <p:cNvSpPr txBox="1">
            <a:spLocks noGrp="1"/>
          </p:cNvSpPr>
          <p:nvPr>
            <p:ph type="body" idx="2"/>
          </p:nvPr>
        </p:nvSpPr>
        <p:spPr>
          <a:xfrm>
            <a:off x="480400" y="2671875"/>
            <a:ext cx="10859100" cy="7896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1001"/>
              </a:spcBef>
              <a:spcAft>
                <a:spcPts val="0"/>
              </a:spcAft>
              <a:buClr>
                <a:srgbClr val="000000"/>
              </a:buClr>
              <a:buSzPts val="1600"/>
              <a:buFont typeface="Arial"/>
              <a:buChar char="•"/>
            </a:pPr>
            <a:r>
              <a:rPr lang="lt-LT" sz="1600"/>
              <a:t>Non-data type specific/non-data type specific functionality</a:t>
            </a:r>
            <a:endParaRPr sz="1600">
              <a:solidFill>
                <a:srgbClr val="000000"/>
              </a:solidFill>
            </a:endParaRPr>
          </a:p>
          <a:p>
            <a:pPr marL="0" lvl="0" indent="0" algn="l" rtl="0">
              <a:lnSpc>
                <a:spcPct val="150000"/>
              </a:lnSpc>
              <a:spcBef>
                <a:spcPts val="0"/>
              </a:spcBef>
              <a:spcAft>
                <a:spcPts val="0"/>
              </a:spcAft>
              <a:buSzPts val="1100"/>
              <a:buFont typeface="Arial"/>
              <a:buNone/>
            </a:pPr>
            <a:endParaRPr sz="1400">
              <a:solidFill>
                <a:schemeClr val="dk1"/>
              </a:solidFill>
            </a:endParaRPr>
          </a:p>
        </p:txBody>
      </p:sp>
      <p:pic>
        <p:nvPicPr>
          <p:cNvPr id="157" name="Google Shape;157;p3"/>
          <p:cNvPicPr preferRelativeResize="0"/>
          <p:nvPr/>
        </p:nvPicPr>
        <p:blipFill>
          <a:blip r:embed="rId3">
            <a:alphaModFix/>
          </a:blip>
          <a:stretch>
            <a:fillRect/>
          </a:stretch>
        </p:blipFill>
        <p:spPr>
          <a:xfrm>
            <a:off x="3233725" y="3807750"/>
            <a:ext cx="5724525" cy="1495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12ccc383d1_0_1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170" name="Google Shape;170;g112ccc383d1_0_10"/>
          <p:cNvSpPr txBox="1">
            <a:spLocks noGrp="1"/>
          </p:cNvSpPr>
          <p:nvPr>
            <p:ph type="body" idx="2"/>
          </p:nvPr>
        </p:nvSpPr>
        <p:spPr>
          <a:xfrm>
            <a:off x="706575" y="2686950"/>
            <a:ext cx="10859100" cy="14841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5400">
                <a:solidFill>
                  <a:schemeClr val="dk1"/>
                </a:solidFill>
              </a:rPr>
              <a:t>"To decouple data type from logic"</a:t>
            </a:r>
            <a:endParaRPr sz="5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12ccc383d1_0_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The List collection is "generic". Why?</a:t>
            </a:r>
            <a:endParaRPr/>
          </a:p>
        </p:txBody>
      </p:sp>
      <p:sp>
        <p:nvSpPr>
          <p:cNvPr id="163" name="Google Shape;163;g112ccc383d1_0_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164" name="Google Shape;164;g112ccc383d1_0_2"/>
          <p:cNvSpPr txBox="1">
            <a:spLocks noGrp="1"/>
          </p:cNvSpPr>
          <p:nvPr>
            <p:ph type="body" idx="2"/>
          </p:nvPr>
        </p:nvSpPr>
        <p:spPr>
          <a:xfrm>
            <a:off x="480400" y="2671875"/>
            <a:ext cx="10859100" cy="37623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400">
                <a:solidFill>
                  <a:schemeClr val="dk1"/>
                </a:solidFill>
              </a:rPr>
              <a:t>When we create a List, we specify the data type from which the List will be built.</a:t>
            </a:r>
            <a:endParaRPr sz="1400">
              <a:solidFill>
                <a:schemeClr val="dk1"/>
              </a:solidFill>
            </a:endParaRPr>
          </a:p>
          <a:p>
            <a:pPr marL="0" lvl="0" indent="0" algn="l" rtl="0">
              <a:lnSpc>
                <a:spcPct val="150000"/>
              </a:lnSpc>
              <a:spcBef>
                <a:spcPts val="0"/>
              </a:spcBef>
              <a:spcAft>
                <a:spcPts val="0"/>
              </a:spcAft>
              <a:buSzPts val="1100"/>
              <a:buFont typeface="Arial"/>
              <a:buNone/>
            </a:pPr>
            <a:endParaRPr sz="1400">
              <a:solidFill>
                <a:schemeClr val="dk1"/>
              </a:solidFill>
            </a:endParaRPr>
          </a:p>
          <a:p>
            <a:pPr marL="0" lvl="0" indent="0" algn="l" rtl="0">
              <a:lnSpc>
                <a:spcPct val="150000"/>
              </a:lnSpc>
              <a:spcBef>
                <a:spcPts val="0"/>
              </a:spcBef>
              <a:spcAft>
                <a:spcPts val="0"/>
              </a:spcAft>
              <a:buSzPts val="1100"/>
              <a:buFont typeface="Arial"/>
              <a:buNone/>
            </a:pPr>
            <a:r>
              <a:rPr lang="lt-LT" sz="1400">
                <a:solidFill>
                  <a:schemeClr val="dk1"/>
                </a:solidFill>
              </a:rPr>
              <a:t>The List collection does not strictly specify the type of data from which it can be built</a:t>
            </a:r>
            <a:endParaRPr sz="1400">
              <a:solidFill>
                <a:schemeClr val="dk1"/>
              </a:solidFill>
            </a:endParaRPr>
          </a:p>
          <a:p>
            <a:pPr marL="0" lvl="0" indent="0" algn="l" rtl="0">
              <a:lnSpc>
                <a:spcPct val="150000"/>
              </a:lnSpc>
              <a:spcBef>
                <a:spcPts val="0"/>
              </a:spcBef>
              <a:spcAft>
                <a:spcPts val="0"/>
              </a:spcAft>
              <a:buSzPts val="1100"/>
              <a:buFont typeface="Arial"/>
              <a:buNone/>
            </a:pPr>
            <a:endParaRPr sz="1400">
              <a:solidFill>
                <a:schemeClr val="dk1"/>
              </a:solidFill>
            </a:endParaRPr>
          </a:p>
          <a:p>
            <a:pPr marL="0" lvl="0" indent="0" algn="l" rtl="0">
              <a:lnSpc>
                <a:spcPct val="150000"/>
              </a:lnSpc>
              <a:spcBef>
                <a:spcPts val="0"/>
              </a:spcBef>
              <a:spcAft>
                <a:spcPts val="0"/>
              </a:spcAft>
              <a:buSzPts val="1100"/>
              <a:buFont typeface="Arial"/>
              <a:buNone/>
            </a:pPr>
            <a:r>
              <a:rPr lang="lt-LT" sz="1400">
                <a:solidFill>
                  <a:schemeClr val="dk1"/>
                </a:solidFill>
              </a:rPr>
              <a:t>For example:</a:t>
            </a:r>
            <a:br>
              <a:rPr lang="lt-LT" sz="1400">
                <a:solidFill>
                  <a:schemeClr val="dk1"/>
                </a:solidFill>
              </a:rPr>
            </a:br>
            <a:r>
              <a:rPr lang="lt-LT" sz="1400">
                <a:solidFill>
                  <a:schemeClr val="dk1"/>
                </a:solidFill>
              </a:rPr>
              <a:t>	var listOfStrings = new </a:t>
            </a:r>
            <a:r>
              <a:rPr lang="lt-LT" sz="1400">
                <a:solidFill>
                  <a:srgbClr val="FF0000"/>
                </a:solidFill>
              </a:rPr>
              <a:t>List&lt;string</a:t>
            </a:r>
            <a:r>
              <a:rPr lang="lt-LT" sz="1400">
                <a:solidFill>
                  <a:schemeClr val="dk1"/>
                </a:solidFill>
              </a:rPr>
              <a:t>&gt;();  </a:t>
            </a:r>
            <a:endParaRPr sz="1400">
              <a:solidFill>
                <a:schemeClr val="dk1"/>
              </a:solidFill>
            </a:endParaRPr>
          </a:p>
          <a:p>
            <a:pPr marL="0" lvl="0" indent="0" algn="l" rtl="0">
              <a:lnSpc>
                <a:spcPct val="150000"/>
              </a:lnSpc>
              <a:spcBef>
                <a:spcPts val="0"/>
              </a:spcBef>
              <a:spcAft>
                <a:spcPts val="0"/>
              </a:spcAft>
              <a:buSzPts val="1100"/>
              <a:buFont typeface="Arial"/>
              <a:buNone/>
            </a:pPr>
            <a:r>
              <a:rPr lang="lt-LT" sz="1400">
                <a:solidFill>
                  <a:srgbClr val="FF0000"/>
                </a:solidFill>
              </a:rPr>
              <a:t>	List&lt;string&gt; </a:t>
            </a:r>
            <a:r>
              <a:rPr lang="lt-LT" sz="1400">
                <a:solidFill>
                  <a:schemeClr val="dk1"/>
                </a:solidFill>
              </a:rPr>
              <a:t>- we specify the type of the list, which means that within the List functionality, the logic is programmed so that the list can be composed of any data type and we specify the type to be used when initializing.</a:t>
            </a:r>
            <a:endParaRPr sz="1400">
              <a:solidFill>
                <a:schemeClr val="dk1"/>
              </a:solidFill>
            </a:endParaRPr>
          </a:p>
          <a:p>
            <a:pPr marL="0" lvl="0" indent="0" algn="l" rtl="0">
              <a:lnSpc>
                <a:spcPct val="150000"/>
              </a:lnSpc>
              <a:spcBef>
                <a:spcPts val="0"/>
              </a:spcBef>
              <a:spcAft>
                <a:spcPts val="0"/>
              </a:spcAft>
              <a:buSzPts val="1100"/>
              <a:buFont typeface="Arial"/>
              <a:buNone/>
            </a:pPr>
            <a:r>
              <a:rPr lang="lt-LT" sz="1400">
                <a:solidFill>
                  <a:schemeClr val="dk1"/>
                </a:solidFill>
              </a:rPr>
              <a:t>	We can also create a </a:t>
            </a:r>
            <a:r>
              <a:rPr lang="lt-LT" sz="1400">
                <a:solidFill>
                  <a:srgbClr val="FF0000"/>
                </a:solidFill>
              </a:rPr>
              <a:t>List&lt;Human</a:t>
            </a:r>
            <a:r>
              <a:rPr lang="lt-LT" sz="1400">
                <a:solidFill>
                  <a:schemeClr val="dk1"/>
                </a:solidFill>
              </a:rPr>
              <a:t>&gt;.</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12ccc383d1_1_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 type parameter</a:t>
            </a:r>
            <a:endParaRPr/>
          </a:p>
        </p:txBody>
      </p:sp>
      <p:sp>
        <p:nvSpPr>
          <p:cNvPr id="176" name="Google Shape;176;g112ccc383d1_1_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177" name="Google Shape;177;g112ccc383d1_1_0"/>
          <p:cNvSpPr txBox="1">
            <a:spLocks noGrp="1"/>
          </p:cNvSpPr>
          <p:nvPr>
            <p:ph type="body" idx="2"/>
          </p:nvPr>
        </p:nvSpPr>
        <p:spPr>
          <a:xfrm>
            <a:off x="536925" y="2671900"/>
            <a:ext cx="10859100" cy="3035100"/>
          </a:xfrm>
          <a:prstGeom prst="rect">
            <a:avLst/>
          </a:prstGeom>
          <a:noFill/>
          <a:ln>
            <a:noFill/>
          </a:ln>
        </p:spPr>
        <p:txBody>
          <a:bodyPr spcFirstLastPara="1" wrap="square" lIns="91425" tIns="45700" rIns="91425" bIns="45700" anchor="t" anchorCtr="0">
            <a:normAutofit lnSpcReduction="10000"/>
          </a:bodyPr>
          <a:lstStyle/>
          <a:p>
            <a:pPr marL="457200" lvl="0" indent="-330200" algn="l" rtl="0">
              <a:lnSpc>
                <a:spcPct val="90000"/>
              </a:lnSpc>
              <a:spcBef>
                <a:spcPts val="1001"/>
              </a:spcBef>
              <a:spcAft>
                <a:spcPts val="0"/>
              </a:spcAft>
              <a:buSzPts val="1600"/>
              <a:buChar char="•"/>
            </a:pPr>
            <a:r>
              <a:rPr lang="lt-LT" sz="1600"/>
              <a:t>T type is used to indicate that the functionality you are developing will allow you to specify the type you want.</a:t>
            </a:r>
            <a:endParaRPr sz="1600"/>
          </a:p>
          <a:p>
            <a:pPr marL="457200" lvl="0" indent="0" algn="l" rtl="0">
              <a:lnSpc>
                <a:spcPct val="90000"/>
              </a:lnSpc>
              <a:spcBef>
                <a:spcPts val="1001"/>
              </a:spcBef>
              <a:spcAft>
                <a:spcPts val="0"/>
              </a:spcAft>
              <a:buNone/>
            </a:pPr>
            <a:endParaRPr sz="1600"/>
          </a:p>
          <a:p>
            <a:pPr marL="457200" lvl="0" indent="-330200" algn="l" rtl="0">
              <a:lnSpc>
                <a:spcPct val="90000"/>
              </a:lnSpc>
              <a:spcBef>
                <a:spcPts val="1001"/>
              </a:spcBef>
              <a:spcAft>
                <a:spcPts val="0"/>
              </a:spcAft>
              <a:buSzPts val="1600"/>
              <a:buChar char="•"/>
            </a:pPr>
            <a:r>
              <a:rPr lang="lt-LT" sz="1600"/>
              <a:t>For example: </a:t>
            </a:r>
            <a:endParaRPr sz="1600"/>
          </a:p>
          <a:p>
            <a:pPr marL="914400" lvl="1" indent="-228600" algn="l" rtl="0">
              <a:lnSpc>
                <a:spcPct val="150000"/>
              </a:lnSpc>
              <a:spcBef>
                <a:spcPts val="0"/>
              </a:spcBef>
              <a:spcAft>
                <a:spcPts val="0"/>
              </a:spcAft>
              <a:buClr>
                <a:schemeClr val="dk1"/>
              </a:buClr>
              <a:buSzPts val="1400"/>
              <a:buNone/>
            </a:pPr>
            <a:r>
              <a:rPr lang="lt-LT" sz="1400">
                <a:solidFill>
                  <a:schemeClr val="dk1"/>
                </a:solidFill>
              </a:rPr>
              <a:t>ShowItem&lt;T&gt; (T item)</a:t>
            </a:r>
            <a:endParaRPr sz="1400">
              <a:solidFill>
                <a:schemeClr val="dk1"/>
              </a:solidFill>
            </a:endParaRPr>
          </a:p>
          <a:p>
            <a:pPr marL="0" lvl="0" indent="0" algn="l" rtl="0">
              <a:lnSpc>
                <a:spcPct val="150000"/>
              </a:lnSpc>
              <a:spcBef>
                <a:spcPts val="0"/>
              </a:spcBef>
              <a:spcAft>
                <a:spcPts val="0"/>
              </a:spcAft>
              <a:buNone/>
            </a:pPr>
            <a:endParaRPr sz="1400">
              <a:solidFill>
                <a:schemeClr val="dk1"/>
              </a:solidFill>
            </a:endParaRPr>
          </a:p>
          <a:p>
            <a:pPr marL="457200" lvl="0" indent="-317500" algn="l" rtl="0">
              <a:lnSpc>
                <a:spcPct val="150000"/>
              </a:lnSpc>
              <a:spcBef>
                <a:spcPts val="0"/>
              </a:spcBef>
              <a:spcAft>
                <a:spcPts val="0"/>
              </a:spcAft>
              <a:buClr>
                <a:schemeClr val="dk1"/>
              </a:buClr>
              <a:buSzPts val="1400"/>
              <a:buChar char="•"/>
            </a:pPr>
            <a:r>
              <a:rPr lang="lt-LT" sz="1400">
                <a:solidFill>
                  <a:schemeClr val="dk1"/>
                </a:solidFill>
              </a:rPr>
              <a:t>This is how I specify that when calling the ShowItem function, you will need to specify the data type of the variable to be passed to the parameters.</a:t>
            </a:r>
            <a:endParaRPr sz="1400">
              <a:solidFill>
                <a:schemeClr val="dk1"/>
              </a:solidFill>
            </a:endParaRPr>
          </a:p>
          <a:p>
            <a:pPr marL="914400" lvl="1" indent="-228600" algn="l" rtl="0">
              <a:lnSpc>
                <a:spcPct val="150000"/>
              </a:lnSpc>
              <a:spcBef>
                <a:spcPts val="0"/>
              </a:spcBef>
              <a:spcAft>
                <a:spcPts val="0"/>
              </a:spcAft>
              <a:buClr>
                <a:schemeClr val="dk1"/>
              </a:buClr>
              <a:buSzPts val="1400"/>
              <a:buNone/>
            </a:pPr>
            <a:r>
              <a:rPr lang="lt-LT" sz="1400">
                <a:solidFill>
                  <a:schemeClr val="dk1"/>
                </a:solidFill>
              </a:rPr>
              <a:t>For example: </a:t>
            </a:r>
            <a:r>
              <a:rPr lang="lt-LT" sz="1400">
                <a:solidFill>
                  <a:srgbClr val="FF0000"/>
                </a:solidFill>
              </a:rPr>
              <a:t>showItem&lt;string</a:t>
            </a:r>
            <a:r>
              <a:rPr lang="lt-LT" sz="1400">
                <a:solidFill>
                  <a:schemeClr val="dk1"/>
                </a:solidFill>
              </a:rPr>
              <a:t>&gt;("</a:t>
            </a:r>
            <a:r>
              <a:rPr lang="lt-LT" sz="1400">
                <a:solidFill>
                  <a:srgbClr val="FF0000"/>
                </a:solidFill>
              </a:rPr>
              <a:t>Name</a:t>
            </a:r>
            <a:r>
              <a:rPr lang="lt-LT" sz="1400">
                <a:solidFill>
                  <a:schemeClr val="dk1"/>
                </a:solidFill>
              </a:rPr>
              <a:t>");</a:t>
            </a:r>
            <a:endParaRPr sz="1400">
              <a:solidFill>
                <a:schemeClr val="dk1"/>
              </a:solidFill>
            </a:endParaRPr>
          </a:p>
          <a:p>
            <a:pPr marL="1371600" lvl="2" indent="-228600" algn="l" rtl="0">
              <a:lnSpc>
                <a:spcPct val="150000"/>
              </a:lnSpc>
              <a:spcBef>
                <a:spcPts val="0"/>
              </a:spcBef>
              <a:spcAft>
                <a:spcPts val="0"/>
              </a:spcAft>
              <a:buClr>
                <a:schemeClr val="dk1"/>
              </a:buClr>
              <a:buSzPts val="1400"/>
              <a:buNone/>
            </a:pPr>
            <a:r>
              <a:rPr lang="lt-LT" sz="1400">
                <a:solidFill>
                  <a:srgbClr val="FF0000"/>
                </a:solidFill>
              </a:rPr>
              <a:t>ShowItem&lt;int</a:t>
            </a:r>
            <a:r>
              <a:rPr lang="lt-LT" sz="1400">
                <a:solidFill>
                  <a:schemeClr val="dk1"/>
                </a:solidFill>
              </a:rPr>
              <a:t>&gt;(</a:t>
            </a:r>
            <a:r>
              <a:rPr lang="lt-LT" sz="1400">
                <a:solidFill>
                  <a:srgbClr val="FF0000"/>
                </a:solidFill>
              </a:rPr>
              <a:t>5</a:t>
            </a:r>
            <a:r>
              <a:rPr lang="lt-LT" sz="1400">
                <a:solidFill>
                  <a:schemeClr val="dk1"/>
                </a:solidFill>
              </a:rPr>
              <a:t>);</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2ccc383d1_1_10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 type parameter</a:t>
            </a:r>
            <a:endParaRPr/>
          </a:p>
        </p:txBody>
      </p:sp>
      <p:sp>
        <p:nvSpPr>
          <p:cNvPr id="183" name="Google Shape;183;g112ccc383d1_1_10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184" name="Google Shape;184;g112ccc383d1_1_101"/>
          <p:cNvSpPr txBox="1">
            <a:spLocks noGrp="1"/>
          </p:cNvSpPr>
          <p:nvPr>
            <p:ph type="body" idx="2"/>
          </p:nvPr>
        </p:nvSpPr>
        <p:spPr>
          <a:xfrm>
            <a:off x="480400" y="2671875"/>
            <a:ext cx="10859100" cy="30351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As you can see, when we call the ShowItem function we specify which data type</a:t>
            </a:r>
            <a:endParaRPr sz="1400">
              <a:solidFill>
                <a:schemeClr val="dk1"/>
              </a:solidFill>
            </a:endParaRPr>
          </a:p>
          <a:p>
            <a:pPr marL="0" lvl="0" indent="0" algn="l" rtl="0">
              <a:lnSpc>
                <a:spcPct val="150000"/>
              </a:lnSpc>
              <a:spcBef>
                <a:spcPts val="0"/>
              </a:spcBef>
              <a:spcAft>
                <a:spcPts val="0"/>
              </a:spcAft>
              <a:buNone/>
            </a:pPr>
            <a:r>
              <a:rPr lang="lt-LT" sz="1400">
                <a:solidFill>
                  <a:schemeClr val="dk1"/>
                </a:solidFill>
              </a:rPr>
              <a:t>we want to use and pass a variable of the specified data type to the parameters.</a:t>
            </a:r>
            <a:endParaRPr sz="1400">
              <a:solidFill>
                <a:schemeClr val="dk1"/>
              </a:solidFill>
            </a:endParaRPr>
          </a:p>
        </p:txBody>
      </p:sp>
      <p:pic>
        <p:nvPicPr>
          <p:cNvPr id="185" name="Google Shape;185;g112ccc383d1_1_101"/>
          <p:cNvPicPr preferRelativeResize="0"/>
          <p:nvPr/>
        </p:nvPicPr>
        <p:blipFill>
          <a:blip r:embed="rId3">
            <a:alphaModFix/>
          </a:blip>
          <a:stretch>
            <a:fillRect/>
          </a:stretch>
        </p:blipFill>
        <p:spPr>
          <a:xfrm>
            <a:off x="7260775" y="3000100"/>
            <a:ext cx="3219450" cy="762000"/>
          </a:xfrm>
          <a:prstGeom prst="rect">
            <a:avLst/>
          </a:prstGeom>
          <a:noFill/>
          <a:ln>
            <a:noFill/>
          </a:ln>
        </p:spPr>
      </p:pic>
      <p:pic>
        <p:nvPicPr>
          <p:cNvPr id="186" name="Google Shape;186;g112ccc383d1_1_101"/>
          <p:cNvPicPr preferRelativeResize="0"/>
          <p:nvPr/>
        </p:nvPicPr>
        <p:blipFill>
          <a:blip r:embed="rId4">
            <a:alphaModFix/>
          </a:blip>
          <a:stretch>
            <a:fillRect/>
          </a:stretch>
        </p:blipFill>
        <p:spPr>
          <a:xfrm>
            <a:off x="7260775" y="4163050"/>
            <a:ext cx="3943350" cy="704850"/>
          </a:xfrm>
          <a:prstGeom prst="rect">
            <a:avLst/>
          </a:prstGeom>
          <a:noFill/>
          <a:ln>
            <a:noFill/>
          </a:ln>
        </p:spPr>
      </p:pic>
      <p:pic>
        <p:nvPicPr>
          <p:cNvPr id="187" name="Google Shape;187;g112ccc383d1_1_101"/>
          <p:cNvPicPr preferRelativeResize="0"/>
          <p:nvPr/>
        </p:nvPicPr>
        <p:blipFill>
          <a:blip r:embed="rId5">
            <a:alphaModFix/>
          </a:blip>
          <a:stretch>
            <a:fillRect/>
          </a:stretch>
        </p:blipFill>
        <p:spPr>
          <a:xfrm>
            <a:off x="7260775" y="5154525"/>
            <a:ext cx="2228850" cy="55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12ccc383d1_1_11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 type parameter</a:t>
            </a:r>
            <a:endParaRPr/>
          </a:p>
        </p:txBody>
      </p:sp>
      <p:sp>
        <p:nvSpPr>
          <p:cNvPr id="193" name="Google Shape;193;g112ccc383d1_1_11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194" name="Google Shape;194;g112ccc383d1_1_110"/>
          <p:cNvSpPr txBox="1">
            <a:spLocks noGrp="1"/>
          </p:cNvSpPr>
          <p:nvPr>
            <p:ph type="body" idx="2"/>
          </p:nvPr>
        </p:nvSpPr>
        <p:spPr>
          <a:xfrm>
            <a:off x="480400" y="2671900"/>
            <a:ext cx="10859100" cy="30351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400">
                <a:solidFill>
                  <a:schemeClr val="dk1"/>
                </a:solidFill>
              </a:rPr>
              <a:t>Another example would be creating a function that returns </a:t>
            </a:r>
            <a:endParaRPr sz="1400">
              <a:solidFill>
                <a:schemeClr val="dk1"/>
              </a:solidFill>
            </a:endParaRPr>
          </a:p>
          <a:p>
            <a:pPr marL="0" lvl="0" indent="0" algn="l" rtl="0">
              <a:lnSpc>
                <a:spcPct val="150000"/>
              </a:lnSpc>
              <a:spcBef>
                <a:spcPts val="0"/>
              </a:spcBef>
              <a:spcAft>
                <a:spcPts val="0"/>
              </a:spcAft>
              <a:buNone/>
            </a:pPr>
            <a:r>
              <a:rPr lang="lt-LT" sz="1400">
                <a:solidFill>
                  <a:schemeClr val="dk1"/>
                </a:solidFill>
              </a:rPr>
              <a:t>the type of generic variable passed.</a:t>
            </a:r>
            <a:endParaRPr sz="1400">
              <a:solidFill>
                <a:schemeClr val="dk1"/>
              </a:solidFill>
            </a:endParaRPr>
          </a:p>
          <a:p>
            <a:pPr marL="0" lvl="0" indent="0" algn="l" rtl="0">
              <a:lnSpc>
                <a:spcPct val="150000"/>
              </a:lnSpc>
              <a:spcBef>
                <a:spcPts val="0"/>
              </a:spcBef>
              <a:spcAft>
                <a:spcPts val="0"/>
              </a:spcAft>
              <a:buNone/>
            </a:pPr>
            <a:endParaRPr sz="1400">
              <a:solidFill>
                <a:schemeClr val="dk1"/>
              </a:solidFill>
            </a:endParaRPr>
          </a:p>
          <a:p>
            <a:pPr marL="0" lvl="0" indent="0" algn="l" rtl="0">
              <a:lnSpc>
                <a:spcPct val="150000"/>
              </a:lnSpc>
              <a:spcBef>
                <a:spcPts val="0"/>
              </a:spcBef>
              <a:spcAft>
                <a:spcPts val="0"/>
              </a:spcAft>
              <a:buNone/>
            </a:pPr>
            <a:endParaRPr sz="1400">
              <a:solidFill>
                <a:schemeClr val="dk1"/>
              </a:solidFill>
            </a:endParaRPr>
          </a:p>
        </p:txBody>
      </p:sp>
      <p:pic>
        <p:nvPicPr>
          <p:cNvPr id="195" name="Google Shape;195;g112ccc383d1_1_110"/>
          <p:cNvPicPr preferRelativeResize="0"/>
          <p:nvPr/>
        </p:nvPicPr>
        <p:blipFill>
          <a:blip r:embed="rId3">
            <a:alphaModFix/>
          </a:blip>
          <a:stretch>
            <a:fillRect/>
          </a:stretch>
        </p:blipFill>
        <p:spPr>
          <a:xfrm>
            <a:off x="7567750" y="2789850"/>
            <a:ext cx="3409950" cy="762000"/>
          </a:xfrm>
          <a:prstGeom prst="rect">
            <a:avLst/>
          </a:prstGeom>
          <a:noFill/>
          <a:ln>
            <a:noFill/>
          </a:ln>
        </p:spPr>
      </p:pic>
      <p:pic>
        <p:nvPicPr>
          <p:cNvPr id="196" name="Google Shape;196;g112ccc383d1_1_110"/>
          <p:cNvPicPr preferRelativeResize="0"/>
          <p:nvPr/>
        </p:nvPicPr>
        <p:blipFill>
          <a:blip r:embed="rId4">
            <a:alphaModFix/>
          </a:blip>
          <a:stretch>
            <a:fillRect/>
          </a:stretch>
        </p:blipFill>
        <p:spPr>
          <a:xfrm>
            <a:off x="7567750" y="3944975"/>
            <a:ext cx="3681870" cy="846200"/>
          </a:xfrm>
          <a:prstGeom prst="rect">
            <a:avLst/>
          </a:prstGeom>
          <a:noFill/>
          <a:ln>
            <a:noFill/>
          </a:ln>
        </p:spPr>
      </p:pic>
      <p:pic>
        <p:nvPicPr>
          <p:cNvPr id="197" name="Google Shape;197;g112ccc383d1_1_110"/>
          <p:cNvPicPr preferRelativeResize="0"/>
          <p:nvPr/>
        </p:nvPicPr>
        <p:blipFill>
          <a:blip r:embed="rId5">
            <a:alphaModFix/>
          </a:blip>
          <a:stretch>
            <a:fillRect/>
          </a:stretch>
        </p:blipFill>
        <p:spPr>
          <a:xfrm>
            <a:off x="7567750" y="5140475"/>
            <a:ext cx="2067425" cy="60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12ccc383d1_1_9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T type parameter</a:t>
            </a:r>
            <a:endParaRPr/>
          </a:p>
        </p:txBody>
      </p:sp>
      <p:sp>
        <p:nvSpPr>
          <p:cNvPr id="203" name="Google Shape;203;g112ccc383d1_1_9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Generics</a:t>
            </a:r>
            <a:endParaRPr/>
          </a:p>
        </p:txBody>
      </p:sp>
      <p:sp>
        <p:nvSpPr>
          <p:cNvPr id="204" name="Google Shape;204;g112ccc383d1_1_94"/>
          <p:cNvSpPr txBox="1">
            <a:spLocks noGrp="1"/>
          </p:cNvSpPr>
          <p:nvPr>
            <p:ph type="body" idx="2"/>
          </p:nvPr>
        </p:nvSpPr>
        <p:spPr>
          <a:xfrm>
            <a:off x="480400" y="2671875"/>
            <a:ext cx="10859100" cy="4053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We create our equivalent of List, which will be a class that we create to specify the data type of what the list will consist of and to add additional elements to it</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The first parameter is T[] MyArray, which is a simple array type variable, but its type is T.</a:t>
            </a:r>
            <a:endParaRPr sz="1600"/>
          </a:p>
        </p:txBody>
      </p:sp>
      <p:pic>
        <p:nvPicPr>
          <p:cNvPr id="205" name="Google Shape;205;g112ccc383d1_1_94"/>
          <p:cNvPicPr preferRelativeResize="0"/>
          <p:nvPr/>
        </p:nvPicPr>
        <p:blipFill>
          <a:blip r:embed="rId3">
            <a:alphaModFix/>
          </a:blip>
          <a:stretch>
            <a:fillRect/>
          </a:stretch>
        </p:blipFill>
        <p:spPr>
          <a:xfrm>
            <a:off x="625813" y="4733000"/>
            <a:ext cx="2828925" cy="14287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A4ACF2A8DF004CA94A2D6A4303FCEA" ma:contentTypeVersion="3" ma:contentTypeDescription="Create a new document." ma:contentTypeScope="" ma:versionID="dce8d8eaf1142774ac5085623c4f4acc">
  <xsd:schema xmlns:xsd="http://www.w3.org/2001/XMLSchema" xmlns:xs="http://www.w3.org/2001/XMLSchema" xmlns:p="http://schemas.microsoft.com/office/2006/metadata/properties" xmlns:ns2="a3b97f0a-8a49-47eb-801c-707cd9a5bca1" targetNamespace="http://schemas.microsoft.com/office/2006/metadata/properties" ma:root="true" ma:fieldsID="508d6a8722d5444c3f31e6dbb793e0dd"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5E4AF2-7836-4B48-B5AD-DF7700513780}">
  <ds:schemaRefs>
    <ds:schemaRef ds:uri="http://schemas.microsoft.com/office/2006/documentManagement/types"/>
    <ds:schemaRef ds:uri="http://purl.org/dc/dcmitype/"/>
    <ds:schemaRef ds:uri="http://schemas.microsoft.com/office/infopath/2007/PartnerControls"/>
    <ds:schemaRef ds:uri="a3b97f0a-8a49-47eb-801c-707cd9a5bca1"/>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F7C16BE-28B9-49E9-850F-F1567449F676}">
  <ds:schemaRefs>
    <ds:schemaRef ds:uri="http://schemas.microsoft.com/sharepoint/v3/contenttype/forms"/>
  </ds:schemaRefs>
</ds:datastoreItem>
</file>

<file path=customXml/itemProps3.xml><?xml version="1.0" encoding="utf-8"?>
<ds:datastoreItem xmlns:ds="http://schemas.openxmlformats.org/officeDocument/2006/customXml" ds:itemID="{CDFF4F12-2007-4557-A11F-B1FAC567FE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97f0a-8a49-47eb-801c-707cd9a5b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233</TotalTime>
  <Words>848</Words>
  <Application>Microsoft Office PowerPoint</Application>
  <PresentationFormat>Widescreen</PresentationFormat>
  <Paragraphs>112</Paragraphs>
  <Slides>20</Slides>
  <Notes>20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Calibri</vt:lpstr>
      <vt:lpstr>Courier New</vt:lpstr>
      <vt:lpstr>Office Theme</vt:lpstr>
      <vt:lpstr>3_Office Theme</vt:lpstr>
      <vt:lpstr>Generics</vt:lpstr>
      <vt:lpstr>Today you will learn</vt:lpstr>
      <vt:lpstr>What is Generic?</vt:lpstr>
      <vt:lpstr>PowerPoint Presentation</vt:lpstr>
      <vt:lpstr>The List collection is "generic". Why?</vt:lpstr>
      <vt:lpstr>T type parameter</vt:lpstr>
      <vt:lpstr>T type parameter</vt:lpstr>
      <vt:lpstr>T type parameter</vt:lpstr>
      <vt:lpstr>T type parameter</vt:lpstr>
      <vt:lpstr>T type parameter</vt:lpstr>
      <vt:lpstr>T type parameter</vt:lpstr>
      <vt:lpstr>T type parameter</vt:lpstr>
      <vt:lpstr>T type parameter</vt:lpstr>
      <vt:lpstr>PowerPoint Presentation</vt:lpstr>
      <vt:lpstr>PowerPoint Presentation</vt:lpstr>
      <vt:lpstr>type T vs Object</vt:lpstr>
      <vt:lpstr>type T vs Object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dc:title>
  <cp:keywords>, docId:3A48BEE7D6130035857ACDA1BC5E2B0C</cp:keywords>
  <cp:lastModifiedBy>Rokas Slaboševičius</cp:lastModifiedBy>
  <cp:revision>6</cp:revision>
  <dcterms:modified xsi:type="dcterms:W3CDTF">2023-12-28T17:04:54Z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