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ZPXLCxeo3+SDOidZbWxykbeBK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899DF-FC6D-4313-B0F4-9839EE35A133}" v="2" dt="2023-05-23T09:04:45.841"/>
  </p1510:revLst>
</p1510:revInfo>
</file>

<file path=ppt/tableStyles.xml><?xml version="1.0" encoding="utf-8"?>
<a:tblStyleLst xmlns:a="http://schemas.openxmlformats.org/drawingml/2006/main" def="{5D6AAF79-D415-49D1-84C2-0B589D572F9C}">
  <a:tblStyle styleId="{5D6AAF79-D415-49D1-84C2-0B589D572F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89890" autoAdjust="0"/>
  </p:normalViewPr>
  <p:slideViewPr>
    <p:cSldViewPr snapToGrid="0">
      <p:cViewPr varScale="1">
        <p:scale>
          <a:sx n="102" d="100"/>
          <a:sy n="102"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508fe9abe_0_8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1508fe9ab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508fe9abe_0_9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1508fe9ab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508fe9abe_0_10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11508fe9ab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2" name="Google Shape;1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508fe9abe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0" name="Google Shape;160;g11508fe9abe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508fe9ab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7" name="Google Shape;167;g11508fe9ab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508fe9abe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4" name="Google Shape;174;g11508fe9abe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508fe9abe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1" name="Google Shape;181;g11508fe9abe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508fe9abe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8" name="Google Shape;188;g11508fe9abe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508fe9abe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6" name="Google Shape;196;g11508fe9abe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csharp/csharp_exception_handling.htm"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dirty="0" err="1"/>
              <a:t>Exception</a:t>
            </a:r>
            <a:r>
              <a:rPr lang="lt-LT" sz="6000" dirty="0"/>
              <a:t> </a:t>
            </a:r>
            <a:r>
              <a:rPr lang="lt-LT" sz="6000" dirty="0" err="1"/>
              <a:t>handling</a:t>
            </a:r>
            <a:endParaRPr sz="6000" b="1" i="0" u="none" strike="noStrike" cap="none" dirty="0">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Exception handling</a:t>
            </a:r>
            <a:endParaRPr/>
          </a:p>
        </p:txBody>
      </p:sp>
      <p:grpSp>
        <p:nvGrpSpPr>
          <p:cNvPr id="207" name="Google Shape;207;p5"/>
          <p:cNvGrpSpPr/>
          <p:nvPr/>
        </p:nvGrpSpPr>
        <p:grpSpPr>
          <a:xfrm>
            <a:off x="480002" y="898237"/>
            <a:ext cx="1835223" cy="464235"/>
            <a:chOff x="0" y="0"/>
            <a:chExt cx="1835221" cy="464234"/>
          </a:xfrm>
        </p:grpSpPr>
        <p:sp>
          <p:nvSpPr>
            <p:cNvPr id="208" name="Google Shape;208;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210" name="Google Shape;210;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11" name="Google Shape;211;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Check the System.Convert.ToDouble documentation, what errors can occur when converting string to double?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Write a program that will catch these errors and print to the console what the error was.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508fe9abe_0_88"/>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Exception handling</a:t>
            </a:r>
            <a:endParaRPr/>
          </a:p>
        </p:txBody>
      </p:sp>
      <p:grpSp>
        <p:nvGrpSpPr>
          <p:cNvPr id="217" name="Google Shape;217;g11508fe9abe_0_88"/>
          <p:cNvGrpSpPr/>
          <p:nvPr/>
        </p:nvGrpSpPr>
        <p:grpSpPr>
          <a:xfrm>
            <a:off x="480002" y="898237"/>
            <a:ext cx="1835100" cy="464100"/>
            <a:chOff x="0" y="0"/>
            <a:chExt cx="1835100" cy="464100"/>
          </a:xfrm>
        </p:grpSpPr>
        <p:sp>
          <p:nvSpPr>
            <p:cNvPr id="218" name="Google Shape;218;g11508fe9abe_0_88"/>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9" name="Google Shape;219;g11508fe9abe_0_88"/>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20" name="Google Shape;220;g11508fe9abe_0_88"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21" name="Google Shape;221;g11508fe9abe_0_88"/>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Fix this code with the try/catch mechanism:</a:t>
            </a: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2" name="Google Shape;222;g11508fe9abe_0_88"/>
          <p:cNvPicPr preferRelativeResize="0"/>
          <p:nvPr/>
        </p:nvPicPr>
        <p:blipFill>
          <a:blip r:embed="rId4">
            <a:alphaModFix/>
          </a:blip>
          <a:stretch>
            <a:fillRect/>
          </a:stretch>
        </p:blipFill>
        <p:spPr>
          <a:xfrm>
            <a:off x="1630900" y="2343275"/>
            <a:ext cx="3314700"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508fe9abe_0_98"/>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Exception handling</a:t>
            </a:r>
            <a:endParaRPr/>
          </a:p>
        </p:txBody>
      </p:sp>
      <p:grpSp>
        <p:nvGrpSpPr>
          <p:cNvPr id="228" name="Google Shape;228;g11508fe9abe_0_98"/>
          <p:cNvGrpSpPr/>
          <p:nvPr/>
        </p:nvGrpSpPr>
        <p:grpSpPr>
          <a:xfrm>
            <a:off x="480002" y="898237"/>
            <a:ext cx="1835100" cy="464100"/>
            <a:chOff x="0" y="0"/>
            <a:chExt cx="1835100" cy="464100"/>
          </a:xfrm>
        </p:grpSpPr>
        <p:sp>
          <p:nvSpPr>
            <p:cNvPr id="229" name="Google Shape;229;g11508fe9abe_0_98"/>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g11508fe9abe_0_98"/>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231" name="Google Shape;231;g11508fe9abe_0_98"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32" name="Google Shape;232;g11508fe9abe_0_98"/>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Anticipate possible errors in the code and print out the errors with try/catch:</a:t>
            </a: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3" name="Google Shape;233;g11508fe9abe_0_98"/>
          <p:cNvPicPr preferRelativeResize="0"/>
          <p:nvPr/>
        </p:nvPicPr>
        <p:blipFill>
          <a:blip r:embed="rId4">
            <a:alphaModFix/>
          </a:blip>
          <a:stretch>
            <a:fillRect/>
          </a:stretch>
        </p:blipFill>
        <p:spPr>
          <a:xfrm>
            <a:off x="4303852" y="2381850"/>
            <a:ext cx="3299800" cy="140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508fe9abe_0_109"/>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Exception handling</a:t>
            </a:r>
            <a:endParaRPr/>
          </a:p>
        </p:txBody>
      </p:sp>
      <p:grpSp>
        <p:nvGrpSpPr>
          <p:cNvPr id="239" name="Google Shape;239;g11508fe9abe_0_109"/>
          <p:cNvGrpSpPr/>
          <p:nvPr/>
        </p:nvGrpSpPr>
        <p:grpSpPr>
          <a:xfrm>
            <a:off x="480002" y="898237"/>
            <a:ext cx="1835100" cy="464100"/>
            <a:chOff x="0" y="0"/>
            <a:chExt cx="1835100" cy="464100"/>
          </a:xfrm>
        </p:grpSpPr>
        <p:sp>
          <p:nvSpPr>
            <p:cNvPr id="240" name="Google Shape;240;g11508fe9abe_0_109"/>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g11508fe9abe_0_109"/>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4</a:t>
              </a:r>
              <a:endParaRPr sz="1600" b="1" i="0" u="none" strike="noStrike" cap="none">
                <a:solidFill>
                  <a:srgbClr val="FEFFFF"/>
                </a:solidFill>
                <a:latin typeface="Arial"/>
                <a:ea typeface="Arial"/>
                <a:cs typeface="Arial"/>
                <a:sym typeface="Arial"/>
              </a:endParaRPr>
            </a:p>
          </p:txBody>
        </p:sp>
      </p:grpSp>
      <p:pic>
        <p:nvPicPr>
          <p:cNvPr id="242" name="Google Shape;242;g11508fe9abe_0_109"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43" name="Google Shape;243;g11508fe9abe_0_109"/>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Create a file reading class.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What errors can occur when trying to read a file?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Trying to find a file?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mechanisms to protect against "breaking the programme"</a:t>
            </a: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
          <p:cNvSpPr/>
          <p:nvPr/>
        </p:nvSpPr>
        <p:spPr>
          <a:xfrm>
            <a:off x="480240" y="460800"/>
            <a:ext cx="5614920" cy="45288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1001"/>
              </a:spcBef>
              <a:spcAft>
                <a:spcPts val="0"/>
              </a:spcAft>
              <a:buClr>
                <a:srgbClr val="000000"/>
              </a:buClr>
              <a:buSzPts val="1300"/>
              <a:buFont typeface="Arial"/>
              <a:buNone/>
            </a:pPr>
            <a:r>
              <a:rPr lang="lt-LT" sz="1300"/>
              <a:t>Exception handling</a:t>
            </a:r>
            <a:endParaRPr sz="1300" b="0" i="0" u="none" strike="noStrike" cap="none">
              <a:solidFill>
                <a:srgbClr val="000000"/>
              </a:solidFill>
              <a:latin typeface="Arial"/>
              <a:ea typeface="Arial"/>
              <a:cs typeface="Arial"/>
              <a:sym typeface="Arial"/>
            </a:endParaRPr>
          </a:p>
        </p:txBody>
      </p:sp>
      <p:sp>
        <p:nvSpPr>
          <p:cNvPr id="249" name="Google Shape;249;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a:t>Exception handling</a:t>
            </a:r>
            <a:endParaRPr sz="1600" b="0" i="0" u="none" strike="noStrike" cap="none">
              <a:solidFill>
                <a:srgbClr val="000000"/>
              </a:solidFill>
              <a:latin typeface="Arial"/>
              <a:ea typeface="Arial"/>
              <a:cs typeface="Arial"/>
              <a:sym typeface="Arial"/>
            </a:endParaRPr>
          </a:p>
        </p:txBody>
      </p:sp>
      <p:sp>
        <p:nvSpPr>
          <p:cNvPr id="250" name="Google Shape;250;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251" name="Google Shape;251;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252" name="Google Shape;252;p7"/>
          <p:cNvSpPr/>
          <p:nvPr/>
        </p:nvSpPr>
        <p:spPr>
          <a:xfrm>
            <a:off x="7503475" y="1821924"/>
            <a:ext cx="4207200" cy="282690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u="sng">
                <a:solidFill>
                  <a:schemeClr val="hlink"/>
                </a:solidFill>
                <a:hlinkClick r:id="rId3"/>
              </a:rPr>
              <a:t>https://www.tutorialspoint.com/csharp/csharp_exception_handling.htm</a:t>
            </a:r>
            <a:br>
              <a:rPr lang="lt-LT" sz="1600"/>
            </a:br>
            <a:br>
              <a:rPr lang="lt-LT" sz="1600"/>
            </a:br>
            <a:r>
              <a:rPr lang="lt-LT" sz="1600"/>
              <a:t>https://www.tutorialsteacher.com/csharp/csharp-exception-handling</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300"/>
              <a:buFont typeface="Arial"/>
              <a:buNone/>
            </a:pPr>
            <a:r>
              <a:rPr lang="lt-LT" sz="1400">
                <a:solidFill>
                  <a:schemeClr val="dk1"/>
                </a:solidFill>
              </a:rPr>
              <a:t>Exception handling</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38" name="Google Shape;138;p2"/>
          <p:cNvSpPr txBox="1">
            <a:spLocks noGrp="1"/>
          </p:cNvSpPr>
          <p:nvPr>
            <p:ph type="body" idx="2"/>
          </p:nvPr>
        </p:nvSpPr>
        <p:spPr>
          <a:xfrm>
            <a:off x="1342063" y="319425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What is exception handling?</a:t>
            </a:r>
            <a:endParaRPr/>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Why do we need exception handling?</a:t>
            </a:r>
            <a:endParaRPr/>
          </a:p>
        </p:txBody>
      </p:sp>
      <p:sp>
        <p:nvSpPr>
          <p:cNvPr id="140" name="Google Shape;140;p2"/>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What are the types of exceptions?</a:t>
            </a:r>
            <a:endParaRPr/>
          </a:p>
        </p:txBody>
      </p:sp>
      <p:grpSp>
        <p:nvGrpSpPr>
          <p:cNvPr id="141" name="Google Shape;141;p2"/>
          <p:cNvGrpSpPr/>
          <p:nvPr/>
        </p:nvGrpSpPr>
        <p:grpSpPr>
          <a:xfrm>
            <a:off x="480390" y="3193409"/>
            <a:ext cx="731478" cy="731478"/>
            <a:chOff x="0" y="0"/>
            <a:chExt cx="731476" cy="731476"/>
          </a:xfrm>
        </p:grpSpPr>
        <p:sp>
          <p:nvSpPr>
            <p:cNvPr id="142" name="Google Shape;142;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a:p>
          </p:txBody>
        </p:sp>
      </p:grpSp>
      <p:grpSp>
        <p:nvGrpSpPr>
          <p:cNvPr id="144" name="Google Shape;144;p2"/>
          <p:cNvGrpSpPr/>
          <p:nvPr/>
        </p:nvGrpSpPr>
        <p:grpSpPr>
          <a:xfrm>
            <a:off x="480390" y="4403230"/>
            <a:ext cx="731478" cy="731478"/>
            <a:chOff x="0" y="0"/>
            <a:chExt cx="731476" cy="731476"/>
          </a:xfrm>
        </p:grpSpPr>
        <p:sp>
          <p:nvSpPr>
            <p:cNvPr id="145" name="Google Shape;145;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6" name="Google Shape;146;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grpSp>
        <p:nvGrpSpPr>
          <p:cNvPr id="147" name="Google Shape;147;p2"/>
          <p:cNvGrpSpPr/>
          <p:nvPr/>
        </p:nvGrpSpPr>
        <p:grpSpPr>
          <a:xfrm>
            <a:off x="480390" y="5514578"/>
            <a:ext cx="731478" cy="731478"/>
            <a:chOff x="0" y="0"/>
            <a:chExt cx="731476" cy="731476"/>
          </a:xfrm>
        </p:grpSpPr>
        <p:sp>
          <p:nvSpPr>
            <p:cNvPr id="148" name="Google Shape;148;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03</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exception handling?</a:t>
            </a:r>
            <a:endParaRPr/>
          </a:p>
        </p:txBody>
      </p:sp>
      <p:sp>
        <p:nvSpPr>
          <p:cNvPr id="155" name="Google Shape;155;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Exception handling</a:t>
            </a:r>
            <a:endParaRPr/>
          </a:p>
        </p:txBody>
      </p:sp>
      <p:sp>
        <p:nvSpPr>
          <p:cNvPr id="156" name="Google Shape;156;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lvl="0" indent="-323850" algn="l" rtl="0">
              <a:lnSpc>
                <a:spcPct val="90000"/>
              </a:lnSpc>
              <a:spcBef>
                <a:spcPts val="1001"/>
              </a:spcBef>
              <a:spcAft>
                <a:spcPts val="0"/>
              </a:spcAft>
              <a:buClr>
                <a:srgbClr val="000000"/>
              </a:buClr>
              <a:buSzPts val="2200"/>
              <a:buFont typeface="Arial"/>
              <a:buChar char="•"/>
            </a:pPr>
            <a:r>
              <a:rPr lang="lt-LT" sz="2200"/>
              <a:t>In computing and computer programming, exception handling is the process of responding to the occurrence of exceptions - anomalous or exceptional conditions requiring special processing - during the execution of a program. In general, an exception breaks the normal flow of execution and executes a pre-registered exception handler; the details of how this is done depend on whether it is a hardware or software exception and how the software exception is implemented.</a:t>
            </a:r>
            <a:endParaRPr sz="2200">
              <a:solidFill>
                <a:srgbClr val="000000"/>
              </a:solidFill>
            </a:endParaRPr>
          </a:p>
          <a:p>
            <a:pPr marL="0" lvl="0" indent="0" algn="l" rtl="0">
              <a:lnSpc>
                <a:spcPct val="150000"/>
              </a:lnSpc>
              <a:spcBef>
                <a:spcPts val="0"/>
              </a:spcBef>
              <a:spcAft>
                <a:spcPts val="0"/>
              </a:spcAft>
              <a:buSzPts val="1100"/>
              <a:buFont typeface="Arial"/>
              <a:buNone/>
            </a:pPr>
            <a:endParaRPr sz="2000">
              <a:solidFill>
                <a:schemeClr val="dk1"/>
              </a:solidFill>
            </a:endParaRPr>
          </a:p>
        </p:txBody>
      </p:sp>
      <p:sp>
        <p:nvSpPr>
          <p:cNvPr id="157" name="Google Shape;157;p3"/>
          <p:cNvSpPr txBox="1"/>
          <p:nvPr/>
        </p:nvSpPr>
        <p:spPr>
          <a:xfrm>
            <a:off x="8153100" y="6457800"/>
            <a:ext cx="40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lt-LT"/>
              <a:t>https://en.wikipedia.org/wiki/Exception_handling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508fe9abe_0_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Exception handling keywords</a:t>
            </a:r>
            <a:endParaRPr/>
          </a:p>
        </p:txBody>
      </p:sp>
      <p:sp>
        <p:nvSpPr>
          <p:cNvPr id="163" name="Google Shape;163;g11508fe9abe_0_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Exception handling</a:t>
            </a:r>
            <a:endParaRPr/>
          </a:p>
        </p:txBody>
      </p:sp>
      <p:sp>
        <p:nvSpPr>
          <p:cNvPr id="164" name="Google Shape;164;g11508fe9abe_0_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2000">
                <a:solidFill>
                  <a:schemeClr val="dk1"/>
                </a:solidFill>
              </a:rPr>
              <a:t>Try - A code blog where you are expected to get a particular bug</a:t>
            </a:r>
            <a:endParaRPr sz="2000">
              <a:solidFill>
                <a:schemeClr val="dk1"/>
              </a:solidFill>
            </a:endParaRPr>
          </a:p>
          <a:p>
            <a:pPr marL="0" lvl="0" indent="0" algn="l" rtl="0">
              <a:lnSpc>
                <a:spcPct val="150000"/>
              </a:lnSpc>
              <a:spcBef>
                <a:spcPts val="0"/>
              </a:spcBef>
              <a:spcAft>
                <a:spcPts val="0"/>
              </a:spcAft>
              <a:buSzPts val="1100"/>
              <a:buFont typeface="Arial"/>
              <a:buNone/>
            </a:pPr>
            <a:endParaRPr sz="2000">
              <a:solidFill>
                <a:schemeClr val="dk1"/>
              </a:solidFill>
            </a:endParaRPr>
          </a:p>
          <a:p>
            <a:pPr marL="0" lvl="0" indent="0" algn="l" rtl="0">
              <a:lnSpc>
                <a:spcPct val="150000"/>
              </a:lnSpc>
              <a:spcBef>
                <a:spcPts val="0"/>
              </a:spcBef>
              <a:spcAft>
                <a:spcPts val="0"/>
              </a:spcAft>
              <a:buSzPts val="1100"/>
              <a:buFont typeface="Arial"/>
              <a:buNone/>
            </a:pPr>
            <a:r>
              <a:rPr lang="lt-LT" sz="2000">
                <a:solidFill>
                  <a:schemeClr val="dk1"/>
                </a:solidFill>
              </a:rPr>
              <a:t>Catch - A block of code that is run when an error is caught in the Try block</a:t>
            </a:r>
            <a:endParaRPr sz="2000">
              <a:solidFill>
                <a:schemeClr val="dk1"/>
              </a:solidFill>
            </a:endParaRPr>
          </a:p>
          <a:p>
            <a:pPr marL="0" lvl="0" indent="0" algn="l" rtl="0">
              <a:lnSpc>
                <a:spcPct val="150000"/>
              </a:lnSpc>
              <a:spcBef>
                <a:spcPts val="0"/>
              </a:spcBef>
              <a:spcAft>
                <a:spcPts val="0"/>
              </a:spcAft>
              <a:buSzPts val="1100"/>
              <a:buFont typeface="Arial"/>
              <a:buNone/>
            </a:pPr>
            <a:endParaRPr sz="2000">
              <a:solidFill>
                <a:schemeClr val="dk1"/>
              </a:solidFill>
            </a:endParaRPr>
          </a:p>
          <a:p>
            <a:pPr marL="0" lvl="0" indent="0" algn="l" rtl="0">
              <a:lnSpc>
                <a:spcPct val="150000"/>
              </a:lnSpc>
              <a:spcBef>
                <a:spcPts val="0"/>
              </a:spcBef>
              <a:spcAft>
                <a:spcPts val="0"/>
              </a:spcAft>
              <a:buSzPts val="1100"/>
              <a:buFont typeface="Arial"/>
              <a:buNone/>
            </a:pPr>
            <a:r>
              <a:rPr lang="lt-LT" sz="2000">
                <a:solidFill>
                  <a:schemeClr val="dk1"/>
                </a:solidFill>
              </a:rPr>
              <a:t>Finally - A block of code that is allowed at the end of a try/catch, whether or not the error was caught. E.g.: In the try block, we opened a file and need to close it whether an error occurred or not.</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1508fe9abe_0_1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a:t>Syntax</a:t>
            </a:r>
            <a:endParaRPr dirty="0"/>
          </a:p>
        </p:txBody>
      </p:sp>
      <p:sp>
        <p:nvSpPr>
          <p:cNvPr id="170" name="Google Shape;170;g11508fe9abe_0_1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Exception handling</a:t>
            </a:r>
            <a:endParaRPr/>
          </a:p>
        </p:txBody>
      </p:sp>
      <p:pic>
        <p:nvPicPr>
          <p:cNvPr id="171" name="Google Shape;171;g11508fe9abe_0_17"/>
          <p:cNvPicPr preferRelativeResize="0"/>
          <p:nvPr/>
        </p:nvPicPr>
        <p:blipFill>
          <a:blip r:embed="rId3">
            <a:alphaModFix/>
          </a:blip>
          <a:stretch>
            <a:fillRect/>
          </a:stretch>
        </p:blipFill>
        <p:spPr>
          <a:xfrm>
            <a:off x="2952850" y="2173538"/>
            <a:ext cx="314325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1508fe9abe_0_3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Types of errors</a:t>
            </a:r>
            <a:endParaRPr/>
          </a:p>
        </p:txBody>
      </p:sp>
      <p:sp>
        <p:nvSpPr>
          <p:cNvPr id="177" name="Google Shape;177;g11508fe9abe_0_3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Exception handling</a:t>
            </a:r>
            <a:endParaRPr/>
          </a:p>
        </p:txBody>
      </p:sp>
      <p:sp>
        <p:nvSpPr>
          <p:cNvPr id="178" name="Google Shape;178;g11508fe9abe_0_3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2000">
                <a:solidFill>
                  <a:schemeClr val="dk1"/>
                </a:solidFill>
              </a:rPr>
              <a:t>Exceptions are defined as classes. The Exceptions class inherits directly or indirectly from the System.Exception class. Some of these are the System.ApplicationException and System.SystemException classes.</a:t>
            </a:r>
            <a:endParaRPr sz="2000">
              <a:solidFill>
                <a:schemeClr val="dk1"/>
              </a:solidFill>
            </a:endParaRPr>
          </a:p>
          <a:p>
            <a:pPr marL="0" lvl="0" indent="0" algn="l" rtl="0">
              <a:lnSpc>
                <a:spcPct val="150000"/>
              </a:lnSpc>
              <a:spcBef>
                <a:spcPts val="0"/>
              </a:spcBef>
              <a:spcAft>
                <a:spcPts val="0"/>
              </a:spcAft>
              <a:buSzPts val="1100"/>
              <a:buFont typeface="Arial"/>
              <a:buNone/>
            </a:pPr>
            <a:endParaRPr sz="2000">
              <a:solidFill>
                <a:schemeClr val="dk1"/>
              </a:solidFill>
            </a:endParaRPr>
          </a:p>
          <a:p>
            <a:pPr marL="0" lvl="0" indent="0" algn="l" rtl="0">
              <a:lnSpc>
                <a:spcPct val="150000"/>
              </a:lnSpc>
              <a:spcBef>
                <a:spcPts val="0"/>
              </a:spcBef>
              <a:spcAft>
                <a:spcPts val="0"/>
              </a:spcAft>
              <a:buSzPts val="1100"/>
              <a:buFont typeface="Arial"/>
              <a:buNone/>
            </a:pPr>
            <a:r>
              <a:rPr lang="lt-LT" sz="2000">
                <a:solidFill>
                  <a:schemeClr val="dk1"/>
                </a:solidFill>
              </a:rPr>
              <a:t>The System.ApplicationException class supports errors generated by the application, so exception classes created by the developer should inherit from this class.</a:t>
            </a:r>
            <a:endParaRPr sz="2000">
              <a:solidFill>
                <a:schemeClr val="dk1"/>
              </a:solidFill>
            </a:endParaRPr>
          </a:p>
          <a:p>
            <a:pPr marL="0" lvl="0" indent="0" algn="l" rtl="0">
              <a:lnSpc>
                <a:spcPct val="150000"/>
              </a:lnSpc>
              <a:spcBef>
                <a:spcPts val="0"/>
              </a:spcBef>
              <a:spcAft>
                <a:spcPts val="0"/>
              </a:spcAft>
              <a:buSzPts val="1100"/>
              <a:buFont typeface="Arial"/>
              <a:buNone/>
            </a:pPr>
            <a:endParaRPr sz="2000">
              <a:solidFill>
                <a:schemeClr val="dk1"/>
              </a:solidFill>
            </a:endParaRPr>
          </a:p>
          <a:p>
            <a:pPr marL="0" lvl="0" indent="0" algn="l" rtl="0">
              <a:lnSpc>
                <a:spcPct val="150000"/>
              </a:lnSpc>
              <a:spcBef>
                <a:spcPts val="0"/>
              </a:spcBef>
              <a:spcAft>
                <a:spcPts val="0"/>
              </a:spcAft>
              <a:buSzPts val="1100"/>
              <a:buFont typeface="Arial"/>
              <a:buNone/>
            </a:pPr>
            <a:r>
              <a:rPr lang="lt-LT" sz="2000">
                <a:solidFill>
                  <a:schemeClr val="dk1"/>
                </a:solidFill>
              </a:rPr>
              <a:t>System.SystemException is the parent class for all existing exception classes.</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1508fe9abe_0_4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Types of errors</a:t>
            </a:r>
            <a:endParaRPr/>
          </a:p>
        </p:txBody>
      </p:sp>
      <p:sp>
        <p:nvSpPr>
          <p:cNvPr id="184" name="Google Shape;184;g11508fe9abe_0_4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Exception handling</a:t>
            </a:r>
            <a:endParaRPr/>
          </a:p>
        </p:txBody>
      </p:sp>
      <p:graphicFrame>
        <p:nvGraphicFramePr>
          <p:cNvPr id="185" name="Google Shape;185;g11508fe9abe_0_40"/>
          <p:cNvGraphicFramePr/>
          <p:nvPr/>
        </p:nvGraphicFramePr>
        <p:xfrm>
          <a:off x="952500" y="2215325"/>
          <a:ext cx="10287000" cy="3992610"/>
        </p:xfrm>
        <a:graphic>
          <a:graphicData uri="http://schemas.openxmlformats.org/drawingml/2006/table">
            <a:tbl>
              <a:tblPr>
                <a:noFill/>
                <a:tableStyleId>{5D6AAF79-D415-49D1-84C2-0B589D572F9C}</a:tableStyleId>
              </a:tblPr>
              <a:tblGrid>
                <a:gridCol w="668425">
                  <a:extLst>
                    <a:ext uri="{9D8B030D-6E8A-4147-A177-3AD203B41FA5}">
                      <a16:colId xmlns:a16="http://schemas.microsoft.com/office/drawing/2014/main" val="20000"/>
                    </a:ext>
                  </a:extLst>
                </a:gridCol>
                <a:gridCol w="9618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lt-LT"/>
                        <a:t>No.</a:t>
                      </a:r>
                      <a:endParaRPr/>
                    </a:p>
                  </a:txBody>
                  <a:tcPr marL="91425" marR="91425" marT="91425" marB="91425"/>
                </a:tc>
                <a:tc>
                  <a:txBody>
                    <a:bodyPr/>
                    <a:lstStyle/>
                    <a:p>
                      <a:pPr marL="0" lvl="0" indent="0" algn="l" rtl="0">
                        <a:spcBef>
                          <a:spcPts val="0"/>
                        </a:spcBef>
                        <a:spcAft>
                          <a:spcPts val="0"/>
                        </a:spcAft>
                        <a:buNone/>
                      </a:pPr>
                      <a:r>
                        <a:rPr lang="lt-LT"/>
                        <a:t>Exception class and description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lt-LT"/>
                        <a:t>1</a:t>
                      </a:r>
                      <a:endParaRPr/>
                    </a:p>
                  </a:txBody>
                  <a:tcPr marL="91425" marR="91425" marT="91425" marB="91425"/>
                </a:tc>
                <a:tc>
                  <a:txBody>
                    <a:bodyPr/>
                    <a:lstStyle/>
                    <a:p>
                      <a:pPr marL="0" lvl="0" indent="0" algn="l" rtl="0">
                        <a:spcBef>
                          <a:spcPts val="0"/>
                        </a:spcBef>
                        <a:spcAft>
                          <a:spcPts val="0"/>
                        </a:spcAft>
                        <a:buNone/>
                      </a:pPr>
                      <a:r>
                        <a:rPr lang="lt-LT" b="1"/>
                        <a:t>System.IO.IOException: </a:t>
                      </a:r>
                      <a:r>
                        <a:rPr lang="lt-LT"/>
                        <a:t>handles errors related to input and output (input/output)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lt-LT"/>
                        <a:t>2</a:t>
                      </a:r>
                      <a:endParaRPr/>
                    </a:p>
                  </a:txBody>
                  <a:tcPr marL="91425" marR="91425" marT="91425" marB="91425"/>
                </a:tc>
                <a:tc>
                  <a:txBody>
                    <a:bodyPr/>
                    <a:lstStyle/>
                    <a:p>
                      <a:pPr marL="0" lvl="0" indent="0" algn="l" rtl="0">
                        <a:spcBef>
                          <a:spcPts val="0"/>
                        </a:spcBef>
                        <a:spcAft>
                          <a:spcPts val="0"/>
                        </a:spcAft>
                        <a:buNone/>
                      </a:pPr>
                      <a:r>
                        <a:rPr lang="lt-LT" b="1"/>
                        <a:t>System.IndexOutOfRangeException: </a:t>
                      </a:r>
                      <a:r>
                        <a:rPr lang="lt-LT"/>
                        <a:t>handles errors generated when a method tries to access an element in an array with an index too large for the array size.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lt-LT"/>
                        <a:t>3</a:t>
                      </a:r>
                      <a:endParaRPr/>
                    </a:p>
                  </a:txBody>
                  <a:tcPr marL="91425" marR="91425" marT="91425" marB="91425"/>
                </a:tc>
                <a:tc>
                  <a:txBody>
                    <a:bodyPr/>
                    <a:lstStyle/>
                    <a:p>
                      <a:pPr marL="0" lvl="0" indent="0" algn="l" rtl="0">
                        <a:spcBef>
                          <a:spcPts val="0"/>
                        </a:spcBef>
                        <a:spcAft>
                          <a:spcPts val="0"/>
                        </a:spcAft>
                        <a:buNone/>
                      </a:pPr>
                      <a:r>
                        <a:rPr lang="lt-LT" b="1"/>
                        <a:t>System.ArrayTypeMismatchException: </a:t>
                      </a:r>
                      <a:r>
                        <a:rPr lang="lt-LT"/>
                        <a:t>handles errors generated when an attempt is made to insert an element into an array whose data type is incorrect.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lt-LT"/>
                        <a:t>4</a:t>
                      </a:r>
                      <a:endParaRPr/>
                    </a:p>
                  </a:txBody>
                  <a:tcPr marL="91425" marR="91425" marT="91425" marB="91425"/>
                </a:tc>
                <a:tc>
                  <a:txBody>
                    <a:bodyPr/>
                    <a:lstStyle/>
                    <a:p>
                      <a:pPr marL="0" lvl="0" indent="0" algn="l" rtl="0">
                        <a:spcBef>
                          <a:spcPts val="0"/>
                        </a:spcBef>
                        <a:spcAft>
                          <a:spcPts val="0"/>
                        </a:spcAft>
                        <a:buNone/>
                      </a:pPr>
                      <a:r>
                        <a:rPr lang="lt-LT" b="1"/>
                        <a:t>System.NullReferenceException: </a:t>
                      </a:r>
                      <a:r>
                        <a:rPr lang="lt-LT"/>
                        <a:t>handles errors generated when a program tries to access a </a:t>
                      </a:r>
                      <a:r>
                        <a:rPr lang="lt-LT" b="1"/>
                        <a:t>null </a:t>
                      </a:r>
                      <a:r>
                        <a:rPr lang="lt-LT"/>
                        <a:t>element.</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lt-LT"/>
                        <a:t>5</a:t>
                      </a:r>
                      <a:endParaRPr/>
                    </a:p>
                  </a:txBody>
                  <a:tcPr marL="91425" marR="91425" marT="91425" marB="91425"/>
                </a:tc>
                <a:tc>
                  <a:txBody>
                    <a:bodyPr/>
                    <a:lstStyle/>
                    <a:p>
                      <a:pPr marL="0" lvl="0" indent="0" algn="l" rtl="0">
                        <a:spcBef>
                          <a:spcPts val="0"/>
                        </a:spcBef>
                        <a:spcAft>
                          <a:spcPts val="0"/>
                        </a:spcAft>
                        <a:buNone/>
                      </a:pPr>
                      <a:r>
                        <a:rPr lang="lt-LT" b="1"/>
                        <a:t>System.DivideByZeroException: </a:t>
                      </a:r>
                      <a:r>
                        <a:rPr lang="lt-LT"/>
                        <a:t>handles errors when the program tries to divide by zero.</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lt-LT"/>
                        <a:t>6</a:t>
                      </a:r>
                      <a:endParaRPr/>
                    </a:p>
                  </a:txBody>
                  <a:tcPr marL="91425" marR="91425" marT="91425" marB="91425"/>
                </a:tc>
                <a:tc>
                  <a:txBody>
                    <a:bodyPr/>
                    <a:lstStyle/>
                    <a:p>
                      <a:pPr marL="0" lvl="0" indent="0" algn="l" rtl="0">
                        <a:spcBef>
                          <a:spcPts val="0"/>
                        </a:spcBef>
                        <a:spcAft>
                          <a:spcPts val="0"/>
                        </a:spcAft>
                        <a:buNone/>
                      </a:pPr>
                      <a:r>
                        <a:rPr lang="lt-LT" b="1"/>
                        <a:t>System.InvalidCastException: </a:t>
                      </a:r>
                      <a:r>
                        <a:rPr lang="lt-LT"/>
                        <a:t>handles errors generated by a bad cast.</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lt-LT"/>
                        <a:t>7</a:t>
                      </a:r>
                      <a:endParaRPr/>
                    </a:p>
                  </a:txBody>
                  <a:tcPr marL="91425" marR="91425" marT="91425" marB="91425"/>
                </a:tc>
                <a:tc>
                  <a:txBody>
                    <a:bodyPr/>
                    <a:lstStyle/>
                    <a:p>
                      <a:pPr marL="0" lvl="0" indent="0" algn="l" rtl="0">
                        <a:spcBef>
                          <a:spcPts val="0"/>
                        </a:spcBef>
                        <a:spcAft>
                          <a:spcPts val="0"/>
                        </a:spcAft>
                        <a:buNone/>
                      </a:pPr>
                      <a:r>
                        <a:rPr lang="lt-LT" b="1"/>
                        <a:t>System.OutOfMemoryException: </a:t>
                      </a:r>
                      <a:r>
                        <a:rPr lang="lt-LT"/>
                        <a:t>handles errors generated in case of memory failure.</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lt-LT"/>
                        <a:t>8</a:t>
                      </a:r>
                      <a:endParaRPr/>
                    </a:p>
                  </a:txBody>
                  <a:tcPr marL="91425" marR="91425" marT="91425" marB="91425"/>
                </a:tc>
                <a:tc>
                  <a:txBody>
                    <a:bodyPr/>
                    <a:lstStyle/>
                    <a:p>
                      <a:pPr marL="0" lvl="0" indent="0" algn="l" rtl="0">
                        <a:spcBef>
                          <a:spcPts val="0"/>
                        </a:spcBef>
                        <a:spcAft>
                          <a:spcPts val="0"/>
                        </a:spcAft>
                        <a:buNone/>
                      </a:pPr>
                      <a:r>
                        <a:rPr lang="lt-LT" b="1"/>
                        <a:t>System.StackOverflowException: </a:t>
                      </a:r>
                      <a:r>
                        <a:rPr lang="lt-LT"/>
                        <a:t>handles errors when the stack is full</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1508fe9abe_0_6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Error handling</a:t>
            </a:r>
            <a:endParaRPr/>
          </a:p>
        </p:txBody>
      </p:sp>
      <p:sp>
        <p:nvSpPr>
          <p:cNvPr id="191" name="Google Shape;191;g11508fe9abe_0_6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Exception handling</a:t>
            </a:r>
            <a:endParaRPr/>
          </a:p>
        </p:txBody>
      </p:sp>
      <p:sp>
        <p:nvSpPr>
          <p:cNvPr id="192" name="Google Shape;192;g11508fe9abe_0_60"/>
          <p:cNvSpPr txBox="1">
            <a:spLocks noGrp="1"/>
          </p:cNvSpPr>
          <p:nvPr>
            <p:ph type="body" idx="2"/>
          </p:nvPr>
        </p:nvSpPr>
        <p:spPr>
          <a:xfrm>
            <a:off x="480400" y="2671875"/>
            <a:ext cx="4963200" cy="36249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2000">
                <a:solidFill>
                  <a:schemeClr val="dk1"/>
                </a:solidFill>
              </a:rPr>
              <a:t>Here we see a program that has a method Division with parameters int num1 and int num2 that it tries to divide and if it is caught trying to divide by zero then it goes to the catch(DivideByZeroException e) block and prints an error, then goes to finally and prints the result</a:t>
            </a:r>
            <a:endParaRPr sz="2000">
              <a:solidFill>
                <a:schemeClr val="dk1"/>
              </a:solidFill>
            </a:endParaRPr>
          </a:p>
        </p:txBody>
      </p:sp>
      <p:pic>
        <p:nvPicPr>
          <p:cNvPr id="193" name="Google Shape;193;g11508fe9abe_0_60"/>
          <p:cNvPicPr preferRelativeResize="0"/>
          <p:nvPr/>
        </p:nvPicPr>
        <p:blipFill>
          <a:blip r:embed="rId3">
            <a:alphaModFix/>
          </a:blip>
          <a:stretch>
            <a:fillRect/>
          </a:stretch>
        </p:blipFill>
        <p:spPr>
          <a:xfrm>
            <a:off x="5443600" y="2338625"/>
            <a:ext cx="6596000" cy="339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1508fe9abe_0_7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Creating your own exceptions</a:t>
            </a:r>
            <a:endParaRPr/>
          </a:p>
        </p:txBody>
      </p:sp>
      <p:sp>
        <p:nvSpPr>
          <p:cNvPr id="199" name="Google Shape;199;g11508fe9abe_0_7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Exception handling</a:t>
            </a:r>
            <a:endParaRPr/>
          </a:p>
        </p:txBody>
      </p:sp>
      <p:sp>
        <p:nvSpPr>
          <p:cNvPr id="200" name="Google Shape;200;g11508fe9abe_0_71"/>
          <p:cNvSpPr txBox="1">
            <a:spLocks noGrp="1"/>
          </p:cNvSpPr>
          <p:nvPr>
            <p:ph type="body" idx="2"/>
          </p:nvPr>
        </p:nvSpPr>
        <p:spPr>
          <a:xfrm>
            <a:off x="480400" y="2671875"/>
            <a:ext cx="4963200" cy="36249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2000">
                <a:solidFill>
                  <a:schemeClr val="dk1"/>
                </a:solidFill>
              </a:rPr>
              <a:t>Here we see a class called TempIsZeroException which inherits from the Exception class. The other class is Temperature, which has an if clause that says if the temperature reaches 0 degrees our TempIsZeroException error is thrown.</a:t>
            </a:r>
            <a:endParaRPr sz="2000">
              <a:solidFill>
                <a:schemeClr val="dk1"/>
              </a:solidFill>
            </a:endParaRPr>
          </a:p>
        </p:txBody>
      </p:sp>
      <p:pic>
        <p:nvPicPr>
          <p:cNvPr id="201" name="Google Shape;201;g11508fe9abe_0_71"/>
          <p:cNvPicPr preferRelativeResize="0"/>
          <p:nvPr/>
        </p:nvPicPr>
        <p:blipFill>
          <a:blip r:embed="rId3">
            <a:alphaModFix/>
          </a:blip>
          <a:stretch>
            <a:fillRect/>
          </a:stretch>
        </p:blipFill>
        <p:spPr>
          <a:xfrm>
            <a:off x="6554741" y="1138721"/>
            <a:ext cx="4038900" cy="499701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685E9C-9135-4B01-83B4-50EA0BE2A240}">
  <ds:schemaRefs>
    <ds:schemaRef ds:uri="http://schemas.microsoft.com/sharepoint/v3/contenttype/forms"/>
  </ds:schemaRefs>
</ds:datastoreItem>
</file>

<file path=customXml/itemProps2.xml><?xml version="1.0" encoding="utf-8"?>
<ds:datastoreItem xmlns:ds="http://schemas.openxmlformats.org/officeDocument/2006/customXml" ds:itemID="{F2C6A07E-BE4C-47F7-9F3E-04B142A9F7C3}">
  <ds:schemaRefs>
    <ds:schemaRef ds:uri="http://schemas.microsoft.com/office/2006/documentManagement/types"/>
    <ds:schemaRef ds:uri="http://schemas.openxmlformats.org/package/2006/metadata/core-properties"/>
    <ds:schemaRef ds:uri="http://purl.org/dc/dcmitype/"/>
    <ds:schemaRef ds:uri="http://purl.org/dc/elements/1.1/"/>
    <ds:schemaRef ds:uri="a3b97f0a-8a49-47eb-801c-707cd9a5bca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8F483BE4-145A-40C5-8811-B62143C9A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139</TotalTime>
  <Words>710</Words>
  <Application>Microsoft Office PowerPoint</Application>
  <PresentationFormat>Widescreen</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Courier New</vt:lpstr>
      <vt:lpstr>Office Theme</vt:lpstr>
      <vt:lpstr>3_Office Theme</vt:lpstr>
      <vt:lpstr>Exception handling</vt:lpstr>
      <vt:lpstr>Today you will learn</vt:lpstr>
      <vt:lpstr>What is exception handling?</vt:lpstr>
      <vt:lpstr>Exception handling keywords</vt:lpstr>
      <vt:lpstr>Syntax</vt:lpstr>
      <vt:lpstr>Types of errors</vt:lpstr>
      <vt:lpstr>Types of errors</vt:lpstr>
      <vt:lpstr>Error handling</vt:lpstr>
      <vt:lpstr>Creating your own exceptions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cp:keywords>, docId:0EC3F03663741208735D8A390A00EE81</cp:keywords>
  <cp:lastModifiedBy>Rokas Slaboševičius</cp:lastModifiedBy>
  <cp:revision>5</cp:revision>
  <dcterms:modified xsi:type="dcterms:W3CDTF">2024-01-04T16:25:48Z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