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izV+XKeM/wQWJEcsXWNMvOPr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1762D-5129-4B02-994D-460F220A2727}" v="4" dt="2023-05-23T09:06:26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lė Brasevičienė" userId="S::migle@codeacademy.lt::dc95be55-bf4e-40c1-9e4d-5418de68b078" providerId="AD" clId="Web-{6E61762D-5129-4B02-994D-460F220A2727}"/>
    <pc:docChg chg="modSld">
      <pc:chgData name="Miglė Brasevičienė" userId="S::migle@codeacademy.lt::dc95be55-bf4e-40c1-9e4d-5418de68b078" providerId="AD" clId="Web-{6E61762D-5129-4B02-994D-460F220A2727}" dt="2023-05-23T09:06:25.364" v="1" actId="20577"/>
      <pc:docMkLst>
        <pc:docMk/>
      </pc:docMkLst>
      <pc:sldChg chg="modSp">
        <pc:chgData name="Miglė Brasevičienė" userId="S::migle@codeacademy.lt::dc95be55-bf4e-40c1-9e4d-5418de68b078" providerId="AD" clId="Web-{6E61762D-5129-4B02-994D-460F220A2727}" dt="2023-05-23T09:06:25.364" v="1" actId="20577"/>
        <pc:sldMkLst>
          <pc:docMk/>
          <pc:sldMk cId="0" sldId="257"/>
        </pc:sldMkLst>
        <pc:spChg chg="mod">
          <ac:chgData name="Miglė Brasevičienė" userId="S::migle@codeacademy.lt::dc95be55-bf4e-40c1-9e4d-5418de68b078" providerId="AD" clId="Web-{6E61762D-5129-4B02-994D-460F220A2727}" dt="2023-05-23T09:06:25.317" v="0" actId="20577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Miglė Brasevičienė" userId="S::migle@codeacademy.lt::dc95be55-bf4e-40c1-9e4d-5418de68b078" providerId="AD" clId="Web-{6E61762D-5129-4B02-994D-460F220A2727}" dt="2023-05-23T09:06:25.364" v="1" actId="20577"/>
          <ac:spMkLst>
            <pc:docMk/>
            <pc:sldMk cId="0" sldId="257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373d02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9" name="Google Shape;159;g112373d02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373d02dc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6" name="Google Shape;166;g112373d02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373d02d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7" name="Google Shape;177;g112373d02d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extension-metho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6000" dirty="0" err="1"/>
              <a:t>Extension</a:t>
            </a:r>
            <a:r>
              <a:rPr lang="lt-LT" sz="6000" dirty="0"/>
              <a:t> </a:t>
            </a:r>
            <a:r>
              <a:rPr lang="lt-LT" sz="6000" dirty="0" err="1"/>
              <a:t>Methods</a:t>
            </a:r>
            <a:endParaRPr sz="6000" dirty="0"/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Extension methods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extension methods?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This </a:t>
            </a:r>
            <a:r>
              <a:rPr lang="lt-LT" dirty="0"/>
              <a:t>keyword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How to create </a:t>
            </a:r>
            <a:r>
              <a:rPr lang="lt-LT" dirty="0" err="1"/>
              <a:t>extension </a:t>
            </a:r>
            <a:r>
              <a:rPr lang="lt-LT" dirty="0"/>
              <a:t>methods</a:t>
            </a:r>
            <a:endParaRPr dirty="0"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What are extension methods?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Extension methods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Extension methods allow you to "add" new functionality to an existing type.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Extension methods are static, but they are called as if they were instance methods on the type to be extended.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373d02dc_0_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How are extension methods described?</a:t>
            </a:r>
            <a:endParaRPr/>
          </a:p>
        </p:txBody>
      </p:sp>
      <p:sp>
        <p:nvSpPr>
          <p:cNvPr id="162" name="Google Shape;162;g112373d02dc_0_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g112373d02dc_0_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Extension methods are described as static methods, but are called as instance methods (called through an object, not a class)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The first parameter of the extension method specifies the type of the method being written (e.g. </a:t>
            </a:r>
            <a:r>
              <a:rPr lang="lt-LT" sz="1600">
                <a:solidFill>
                  <a:srgbClr val="FF0000"/>
                </a:solidFill>
              </a:rPr>
              <a:t>this</a:t>
            </a:r>
            <a:r>
              <a:rPr lang="lt-LT" sz="1600">
                <a:solidFill>
                  <a:schemeClr val="dk1"/>
                </a:solidFill>
              </a:rPr>
              <a:t>(next slide) </a:t>
            </a:r>
            <a:r>
              <a:rPr lang="lt-LT" sz="1600"/>
              <a:t>string str)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2373d02dc_0_1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this keyword</a:t>
            </a:r>
            <a:endParaRPr/>
          </a:p>
        </p:txBody>
      </p:sp>
      <p:sp>
        <p:nvSpPr>
          <p:cNvPr id="169" name="Google Shape;169;g112373d02dc_0_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112373d02dc_0_1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400">
                <a:solidFill>
                  <a:schemeClr val="dk1"/>
                </a:solidFill>
              </a:rPr>
              <a:t>The keyword this refers to the current instance of the class and also as a modifier for the first parameter to the extension method.</a:t>
            </a:r>
            <a:endParaRPr sz="140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lt-LT" sz="1400">
                <a:solidFill>
                  <a:schemeClr val="dk1"/>
                </a:solidFill>
              </a:rPr>
              <a:t>We will learn how it is used in extension modules, but for now here is an example of how it works in relation to a class instance.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Example: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Inside the constructor, calling the variable alias would call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variable is obtained via parameters, but to access the variable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which is part of a class, the variable name must be preceded by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"this"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1" name="Google Shape;171;g112373d02d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48" y="3891050"/>
            <a:ext cx="5856374" cy="22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2373d02dc_0_13"/>
          <p:cNvSpPr/>
          <p:nvPr/>
        </p:nvSpPr>
        <p:spPr>
          <a:xfrm>
            <a:off x="5960286" y="4600375"/>
            <a:ext cx="557700" cy="1058200"/>
          </a:xfrm>
          <a:custGeom>
            <a:avLst/>
            <a:gdLst/>
            <a:ahLst/>
            <a:cxnLst/>
            <a:rect l="l" t="t" r="r" b="b"/>
            <a:pathLst>
              <a:path w="22308" h="42328" extrusionOk="0">
                <a:moveTo>
                  <a:pt x="22308" y="42328"/>
                </a:moveTo>
                <a:cubicBezTo>
                  <a:pt x="20100" y="42005"/>
                  <a:pt x="12454" y="42274"/>
                  <a:pt x="9061" y="40389"/>
                </a:cubicBezTo>
                <a:cubicBezTo>
                  <a:pt x="5668" y="38504"/>
                  <a:pt x="3406" y="34735"/>
                  <a:pt x="1952" y="31019"/>
                </a:cubicBezTo>
                <a:cubicBezTo>
                  <a:pt x="498" y="27303"/>
                  <a:pt x="606" y="21865"/>
                  <a:pt x="337" y="18095"/>
                </a:cubicBezTo>
                <a:cubicBezTo>
                  <a:pt x="68" y="14325"/>
                  <a:pt x="-201" y="11148"/>
                  <a:pt x="337" y="8401"/>
                </a:cubicBezTo>
                <a:cubicBezTo>
                  <a:pt x="876" y="5655"/>
                  <a:pt x="1522" y="3016"/>
                  <a:pt x="3568" y="1616"/>
                </a:cubicBezTo>
                <a:cubicBezTo>
                  <a:pt x="5614" y="216"/>
                  <a:pt x="11107" y="269"/>
                  <a:pt x="12615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" name="Google Shape;173;g112373d02dc_0_13"/>
          <p:cNvSpPr/>
          <p:nvPr/>
        </p:nvSpPr>
        <p:spPr>
          <a:xfrm>
            <a:off x="7832603" y="4820729"/>
            <a:ext cx="828975" cy="318325"/>
          </a:xfrm>
          <a:custGeom>
            <a:avLst/>
            <a:gdLst/>
            <a:ahLst/>
            <a:cxnLst/>
            <a:rect l="l" t="t" r="r" b="b"/>
            <a:pathLst>
              <a:path w="33159" h="12733" extrusionOk="0">
                <a:moveTo>
                  <a:pt x="3635" y="269"/>
                </a:moveTo>
                <a:cubicBezTo>
                  <a:pt x="5628" y="0"/>
                  <a:pt x="9343" y="269"/>
                  <a:pt x="12359" y="269"/>
                </a:cubicBezTo>
                <a:cubicBezTo>
                  <a:pt x="15375" y="269"/>
                  <a:pt x="18768" y="-108"/>
                  <a:pt x="21730" y="269"/>
                </a:cubicBezTo>
                <a:cubicBezTo>
                  <a:pt x="24692" y="646"/>
                  <a:pt x="28245" y="1400"/>
                  <a:pt x="30130" y="2531"/>
                </a:cubicBezTo>
                <a:cubicBezTo>
                  <a:pt x="32015" y="3662"/>
                  <a:pt x="33523" y="5386"/>
                  <a:pt x="33038" y="7055"/>
                </a:cubicBezTo>
                <a:cubicBezTo>
                  <a:pt x="32553" y="8725"/>
                  <a:pt x="30561" y="11848"/>
                  <a:pt x="27222" y="12548"/>
                </a:cubicBezTo>
                <a:cubicBezTo>
                  <a:pt x="23883" y="13248"/>
                  <a:pt x="16937" y="11309"/>
                  <a:pt x="13006" y="11255"/>
                </a:cubicBezTo>
                <a:cubicBezTo>
                  <a:pt x="9075" y="11201"/>
                  <a:pt x="5735" y="12816"/>
                  <a:pt x="3635" y="12224"/>
                </a:cubicBezTo>
                <a:cubicBezTo>
                  <a:pt x="1535" y="11632"/>
                  <a:pt x="943" y="9424"/>
                  <a:pt x="404" y="7701"/>
                </a:cubicBezTo>
                <a:cubicBezTo>
                  <a:pt x="-134" y="5978"/>
                  <a:pt x="-134" y="3124"/>
                  <a:pt x="404" y="1885"/>
                </a:cubicBezTo>
                <a:cubicBezTo>
                  <a:pt x="943" y="646"/>
                  <a:pt x="1643" y="538"/>
                  <a:pt x="3635" y="269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" name="Google Shape;174;g112373d02dc_0_13"/>
          <p:cNvSpPr/>
          <p:nvPr/>
        </p:nvSpPr>
        <p:spPr>
          <a:xfrm>
            <a:off x="7543850" y="5067340"/>
            <a:ext cx="1682200" cy="611425"/>
          </a:xfrm>
          <a:custGeom>
            <a:avLst/>
            <a:gdLst/>
            <a:ahLst/>
            <a:cxnLst/>
            <a:rect l="l" t="t" r="r" b="b"/>
            <a:pathLst>
              <a:path w="67288" h="24457" extrusionOk="0">
                <a:moveTo>
                  <a:pt x="45558" y="708"/>
                </a:moveTo>
                <a:cubicBezTo>
                  <a:pt x="47658" y="654"/>
                  <a:pt x="54552" y="-584"/>
                  <a:pt x="58160" y="385"/>
                </a:cubicBezTo>
                <a:cubicBezTo>
                  <a:pt x="61768" y="1354"/>
                  <a:pt x="66884" y="3778"/>
                  <a:pt x="67207" y="6524"/>
                </a:cubicBezTo>
                <a:cubicBezTo>
                  <a:pt x="67530" y="9270"/>
                  <a:pt x="64891" y="14440"/>
                  <a:pt x="60098" y="16863"/>
                </a:cubicBezTo>
                <a:cubicBezTo>
                  <a:pt x="55305" y="19286"/>
                  <a:pt x="45181" y="20149"/>
                  <a:pt x="38450" y="21064"/>
                </a:cubicBezTo>
                <a:cubicBezTo>
                  <a:pt x="31719" y="21980"/>
                  <a:pt x="25257" y="21818"/>
                  <a:pt x="19710" y="22356"/>
                </a:cubicBezTo>
                <a:cubicBezTo>
                  <a:pt x="14163" y="22895"/>
                  <a:pt x="8455" y="23972"/>
                  <a:pt x="5170" y="24295"/>
                </a:cubicBezTo>
                <a:cubicBezTo>
                  <a:pt x="1885" y="24618"/>
                  <a:pt x="862" y="24295"/>
                  <a:pt x="0" y="2429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2373d02dc_0_2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How are extension methods described?</a:t>
            </a:r>
            <a:endParaRPr/>
          </a:p>
        </p:txBody>
      </p:sp>
      <p:sp>
        <p:nvSpPr>
          <p:cNvPr id="180" name="Google Shape;180;g112373d02dc_0_2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112373d02dc_0_2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This example shows how to describe the extension method for the class System.String: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82" name="Google Shape;182;g112373d02d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13" y="3450850"/>
            <a:ext cx="48291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Extension methods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endParaRPr/>
          </a:p>
        </p:txBody>
      </p:sp>
      <p:grpSp>
        <p:nvGrpSpPr>
          <p:cNvPr id="188" name="Google Shape;188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89" name="Google Shape;189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/>
              <a:t>Write an extension method for integers that returns a variable of type bool indicating whether the number was positive or negative.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Write an extension method for integers that returns a variable of type bool indicating whether the number was even or not.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Write an extension method for integers that returns a variable of type bool indicating whether the number passed in the parameter is greater or not.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Write an extension method for the string type that will return a variable of type bool indicating whether a sentence contains spaces or not.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Write an extension method for a string type with the parameters fullname, yearOfBirth and domain, the method will return the result as an email address. For example: "vardenispavardenis1990@gmail.com"</a:t>
            </a:r>
            <a:br>
              <a:rPr lang="lt-LT"/>
            </a:b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Write an extension method FindAndReturnIfEqual for type List&lt;T&gt; that accepts an object of type T as a parameter and returns the same if it exists in the list.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Write an extension method EveryOtherWord for the List&lt;T&gt; type that returns a list consisting of every second element.</a:t>
            </a: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/>
              <a:t>Would it be possible to create extension methods for the System.IO.File class? For example to create functionality that returns every second line from a text file.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/>
              <a:t>Extension Methods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Extension methods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7503475" y="1821925"/>
            <a:ext cx="4207200" cy="27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hlink"/>
                </a:solidFill>
                <a:hlinkClick r:id="rId3"/>
              </a:rPr>
              <a:t>https://docs.microsoft.com/en-us/dotnet/csharp/programming-guide/classes-and-structs/extension-methods</a:t>
            </a: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https://www.tutorialsteacher.com/csharp/csharp-extension-method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2EC9AC-C88B-45B8-9D56-E61EAAD7D1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BA6AB-71AC-4496-B4B4-3C5A3079FA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B80C95-A7CE-4326-AC88-AC1695707548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513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3_Office Theme</vt:lpstr>
      <vt:lpstr>Extension Methods</vt:lpstr>
      <vt:lpstr>Today you will learn</vt:lpstr>
      <vt:lpstr>What are extension methods?</vt:lpstr>
      <vt:lpstr>How are extension methods described?</vt:lpstr>
      <vt:lpstr>this keyword</vt:lpstr>
      <vt:lpstr>How are extension methods described?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</dc:title>
  <cp:keywords>, docId:59F54A28F4DF4DE533C0B3C1443CDDD1</cp:keywords>
  <cp:lastModifiedBy>Rokas Slaboševičius</cp:lastModifiedBy>
  <cp:revision>4</cp:revision>
  <dcterms:modified xsi:type="dcterms:W3CDTF">2024-01-08T16:02:17Z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