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5" r:id="rId5"/>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fhgP8tBrh/aMG5Ri7m3zz1Ub3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B7066-0842-43C5-A60F-C2CF6D8288A4}" v="7" dt="2023-05-23T10:00:27.622"/>
    <p1510:client id="{A6F672DE-4E27-4562-99E4-BF88983371C5}" v="13" dt="2023-01-18T16:28:2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lė Brasevičienė" userId="S::migle@codeacademy.lt::dc95be55-bf4e-40c1-9e4d-5418de68b078" providerId="AD" clId="Web-{2A9B7066-0842-43C5-A60F-C2CF6D8288A4}"/>
    <pc:docChg chg="modSld">
      <pc:chgData name="Miglė Brasevičienė" userId="S::migle@codeacademy.lt::dc95be55-bf4e-40c1-9e4d-5418de68b078" providerId="AD" clId="Web-{2A9B7066-0842-43C5-A60F-C2CF6D8288A4}" dt="2023-05-23T10:00:22.793" v="5" actId="20577"/>
      <pc:docMkLst>
        <pc:docMk/>
      </pc:docMkLst>
      <pc:sldChg chg="modSp">
        <pc:chgData name="Miglė Brasevičienė" userId="S::migle@codeacademy.lt::dc95be55-bf4e-40c1-9e4d-5418de68b078" providerId="AD" clId="Web-{2A9B7066-0842-43C5-A60F-C2CF6D8288A4}" dt="2023-05-23T10:00:22.793" v="5" actId="20577"/>
        <pc:sldMkLst>
          <pc:docMk/>
          <pc:sldMk cId="0" sldId="257"/>
        </pc:sldMkLst>
        <pc:spChg chg="mod">
          <ac:chgData name="Miglė Brasevičienė" userId="S::migle@codeacademy.lt::dc95be55-bf4e-40c1-9e4d-5418de68b078" providerId="AD" clId="Web-{2A9B7066-0842-43C5-A60F-C2CF6D8288A4}" dt="2023-05-23T10:00:22.793" v="5" actId="20577"/>
          <ac:spMkLst>
            <pc:docMk/>
            <pc:sldMk cId="0" sldId="257"/>
            <ac:spMk id="138" creationId="{00000000-0000-0000-0000-000000000000}"/>
          </ac:spMkLst>
        </pc:spChg>
      </pc:sldChg>
    </pc:docChg>
  </pc:docChgLst>
  <pc:docChgLst>
    <pc:chgData name="Šarūnas  Genys" userId="S::sarunas.genys@codeacademylt.onmicrosoft.com::8e62ab54-ba37-49f2-9151-46a2bcfac304" providerId="AD" clId="Web-{A6F672DE-4E27-4562-99E4-BF88983371C5}"/>
    <pc:docChg chg="modSld">
      <pc:chgData name="Šarūnas  Genys" userId="S::sarunas.genys@codeacademylt.onmicrosoft.com::8e62ab54-ba37-49f2-9151-46a2bcfac304" providerId="AD" clId="Web-{A6F672DE-4E27-4562-99E4-BF88983371C5}" dt="2023-01-18T16:28:27.820" v="11" actId="20577"/>
      <pc:docMkLst>
        <pc:docMk/>
      </pc:docMkLst>
      <pc:sldChg chg="modSp">
        <pc:chgData name="Šarūnas  Genys" userId="S::sarunas.genys@codeacademylt.onmicrosoft.com::8e62ab54-ba37-49f2-9151-46a2bcfac304" providerId="AD" clId="Web-{A6F672DE-4E27-4562-99E4-BF88983371C5}" dt="2023-01-18T16:25:45.753" v="9" actId="20577"/>
        <pc:sldMkLst>
          <pc:docMk/>
          <pc:sldMk cId="0" sldId="269"/>
        </pc:sldMkLst>
        <pc:spChg chg="mod">
          <ac:chgData name="Šarūnas  Genys" userId="S::sarunas.genys@codeacademylt.onmicrosoft.com::8e62ab54-ba37-49f2-9151-46a2bcfac304" providerId="AD" clId="Web-{A6F672DE-4E27-4562-99E4-BF88983371C5}" dt="2023-01-18T16:25:45.753" v="9" actId="20577"/>
          <ac:spMkLst>
            <pc:docMk/>
            <pc:sldMk cId="0" sldId="269"/>
            <ac:spMk id="229" creationId="{00000000-0000-0000-0000-000000000000}"/>
          </ac:spMkLst>
        </pc:spChg>
      </pc:sldChg>
      <pc:sldChg chg="modSp">
        <pc:chgData name="Šarūnas  Genys" userId="S::sarunas.genys@codeacademylt.onmicrosoft.com::8e62ab54-ba37-49f2-9151-46a2bcfac304" providerId="AD" clId="Web-{A6F672DE-4E27-4562-99E4-BF88983371C5}" dt="2023-01-18T16:28:27.820" v="11" actId="20577"/>
        <pc:sldMkLst>
          <pc:docMk/>
          <pc:sldMk cId="0" sldId="272"/>
        </pc:sldMkLst>
        <pc:spChg chg="mod">
          <ac:chgData name="Šarūnas  Genys" userId="S::sarunas.genys@codeacademylt.onmicrosoft.com::8e62ab54-ba37-49f2-9151-46a2bcfac304" providerId="AD" clId="Web-{A6F672DE-4E27-4562-99E4-BF88983371C5}" dt="2023-01-18T16:28:27.820" v="11" actId="20577"/>
          <ac:spMkLst>
            <pc:docMk/>
            <pc:sldMk cId="0" sldId="272"/>
            <ac:spMk id="2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e45cf12d4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7" name="Google Shape;197;g11e45cf12d4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e45cf12d4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4" name="Google Shape;204;g11e45cf12d4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e45cf12d4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1" name="Google Shape;211;g11e45cf12d4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e45cf12d4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8" name="Google Shape;218;g11e45cf12d4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e45cf12d4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5" name="Google Shape;225;g11e45cf12d4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e45cf12d4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2" name="Google Shape;232;g11e45cf12d4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e45cf12d4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9" name="Google Shape;239;g11e45cf12d4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e45cf12d4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6" name="Google Shape;246;g11e45cf12d4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e45cf12d4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3" name="Google Shape;253;g11e45cf12d4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e45cf12d4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0" name="Google Shape;260;g11e45cf12d4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e45cf12d4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67" name="Google Shape;267;g11e45cf12d4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e45cf12d4_0_1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4" name="Google Shape;274;g11e45cf12d4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e45cf12d4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1" name="Google Shape;281;g11e45cf12d4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e45cf12d4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88" name="Google Shape;288;g11e45cf12d4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e45cf12d4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95" name="Google Shape;295;g11e45cf12d4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e45cf12d4_0_1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2" name="Google Shape;302;g11e45cf12d4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e45cf12d4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309" name="Google Shape;309;g11e45cf12d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ea49ae2cc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11ea49ae2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ea49ae2cc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1ea49ae2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e45cf12d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5" name="Google Shape;155;g11e45cf12d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e45cf12d4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11e45cf12d4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e45cf12d4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9" name="Google Shape;169;g11e45cf12d4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e45cf12d4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76" name="Google Shape;176;g11e45cf12d4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e45cf12d4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83" name="Google Shape;183;g11e45cf12d4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e45cf12d4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0" name="Google Shape;190;g11e45cf12d4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47"/>
          <p:cNvSpPr txBox="1">
            <a:spLocks noGrp="1"/>
          </p:cNvSpPr>
          <p:nvPr>
            <p:ph type="subTitle" idx="1"/>
          </p:nvPr>
        </p:nvSpPr>
        <p:spPr>
          <a:xfrm>
            <a:off x="480240" y="4373640"/>
            <a:ext cx="2342880" cy="124318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48"/>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8"/>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8"/>
          <p:cNvSpPr txBox="1">
            <a:spLocks noGrp="1"/>
          </p:cNvSpPr>
          <p:nvPr>
            <p:ph type="body" idx="2"/>
          </p:nvPr>
        </p:nvSpPr>
        <p:spPr>
          <a:xfrm>
            <a:off x="335772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8"/>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49"/>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9"/>
          <p:cNvSpPr txBox="1">
            <a:spLocks noGrp="1"/>
          </p:cNvSpPr>
          <p:nvPr>
            <p:ph type="body" idx="1"/>
          </p:nvPr>
        </p:nvSpPr>
        <p:spPr>
          <a:xfrm>
            <a:off x="480240" y="460800"/>
            <a:ext cx="273996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9"/>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49"/>
          <p:cNvSpPr txBox="1">
            <a:spLocks noGrp="1"/>
          </p:cNvSpPr>
          <p:nvPr>
            <p:ph type="body" idx="3"/>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50"/>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50"/>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50"/>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50"/>
          <p:cNvSpPr txBox="1">
            <a:spLocks noGrp="1"/>
          </p:cNvSpPr>
          <p:nvPr>
            <p:ph type="body" idx="3"/>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51"/>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51"/>
          <p:cNvSpPr txBox="1">
            <a:spLocks noGrp="1"/>
          </p:cNvSpPr>
          <p:nvPr>
            <p:ph type="body" idx="1"/>
          </p:nvPr>
        </p:nvSpPr>
        <p:spPr>
          <a:xfrm>
            <a:off x="480240" y="46080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51"/>
          <p:cNvSpPr txBox="1">
            <a:spLocks noGrp="1"/>
          </p:cNvSpPr>
          <p:nvPr>
            <p:ph type="body" idx="2"/>
          </p:nvPr>
        </p:nvSpPr>
        <p:spPr>
          <a:xfrm>
            <a:off x="480240" y="697680"/>
            <a:ext cx="5614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48024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body" idx="2"/>
          </p:nvPr>
        </p:nvSpPr>
        <p:spPr>
          <a:xfrm>
            <a:off x="3357720" y="46080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2"/>
          <p:cNvSpPr txBox="1">
            <a:spLocks noGrp="1"/>
          </p:cNvSpPr>
          <p:nvPr>
            <p:ph type="body" idx="3"/>
          </p:nvPr>
        </p:nvSpPr>
        <p:spPr>
          <a:xfrm>
            <a:off x="48024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2"/>
          <p:cNvSpPr txBox="1">
            <a:spLocks noGrp="1"/>
          </p:cNvSpPr>
          <p:nvPr>
            <p:ph type="body" idx="4"/>
          </p:nvPr>
        </p:nvSpPr>
        <p:spPr>
          <a:xfrm>
            <a:off x="3357720" y="697680"/>
            <a:ext cx="273996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48024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3"/>
          <p:cNvSpPr txBox="1">
            <a:spLocks noGrp="1"/>
          </p:cNvSpPr>
          <p:nvPr>
            <p:ph type="body" idx="2"/>
          </p:nvPr>
        </p:nvSpPr>
        <p:spPr>
          <a:xfrm>
            <a:off x="237888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4277520" y="46080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3"/>
          <p:cNvSpPr txBox="1">
            <a:spLocks noGrp="1"/>
          </p:cNvSpPr>
          <p:nvPr>
            <p:ph type="body" idx="4"/>
          </p:nvPr>
        </p:nvSpPr>
        <p:spPr>
          <a:xfrm>
            <a:off x="48024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body" idx="5"/>
          </p:nvPr>
        </p:nvSpPr>
        <p:spPr>
          <a:xfrm>
            <a:off x="237888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3"/>
          <p:cNvSpPr txBox="1">
            <a:spLocks noGrp="1"/>
          </p:cNvSpPr>
          <p:nvPr>
            <p:ph type="body" idx="6"/>
          </p:nvPr>
        </p:nvSpPr>
        <p:spPr>
          <a:xfrm>
            <a:off x="4277520" y="697680"/>
            <a:ext cx="1807920" cy="216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600"/>
              <a:buFont typeface="Arial"/>
              <a:buNone/>
              <a:defRPr sz="1600" b="1"/>
            </a:lvl1pPr>
            <a:lvl2pPr marL="0" lvl="1" indent="0" algn="r">
              <a:lnSpc>
                <a:spcPct val="100000"/>
              </a:lnSpc>
              <a:spcBef>
                <a:spcPts val="0"/>
              </a:spcBef>
              <a:spcAft>
                <a:spcPts val="0"/>
              </a:spcAft>
              <a:buClr>
                <a:srgbClr val="000000"/>
              </a:buClr>
              <a:buSzPts val="1600"/>
              <a:buFont typeface="Arial"/>
              <a:buNone/>
              <a:defRPr sz="1600" b="1"/>
            </a:lvl2pPr>
            <a:lvl3pPr marL="0" lvl="2" indent="0" algn="r">
              <a:lnSpc>
                <a:spcPct val="100000"/>
              </a:lnSpc>
              <a:spcBef>
                <a:spcPts val="0"/>
              </a:spcBef>
              <a:spcAft>
                <a:spcPts val="0"/>
              </a:spcAft>
              <a:buClr>
                <a:srgbClr val="000000"/>
              </a:buClr>
              <a:buSzPts val="1600"/>
              <a:buFont typeface="Arial"/>
              <a:buNone/>
              <a:defRPr sz="1600" b="1"/>
            </a:lvl3pPr>
            <a:lvl4pPr marL="0" lvl="3" indent="0" algn="r">
              <a:lnSpc>
                <a:spcPct val="100000"/>
              </a:lnSpc>
              <a:spcBef>
                <a:spcPts val="0"/>
              </a:spcBef>
              <a:spcAft>
                <a:spcPts val="0"/>
              </a:spcAft>
              <a:buClr>
                <a:srgbClr val="000000"/>
              </a:buClr>
              <a:buSzPts val="1600"/>
              <a:buFont typeface="Arial"/>
              <a:buNone/>
              <a:defRPr sz="1600" b="1"/>
            </a:lvl4pPr>
            <a:lvl5pPr marL="0" lvl="4" indent="0" algn="r">
              <a:lnSpc>
                <a:spcPct val="100000"/>
              </a:lnSpc>
              <a:spcBef>
                <a:spcPts val="0"/>
              </a:spcBef>
              <a:spcAft>
                <a:spcPts val="0"/>
              </a:spcAft>
              <a:buClr>
                <a:srgbClr val="000000"/>
              </a:buClr>
              <a:buSzPts val="1600"/>
              <a:buFont typeface="Arial"/>
              <a:buNone/>
              <a:defRPr sz="1600" b="1"/>
            </a:lvl5pPr>
            <a:lvl6pPr marL="0" lvl="5" indent="0" algn="r">
              <a:lnSpc>
                <a:spcPct val="100000"/>
              </a:lnSpc>
              <a:spcBef>
                <a:spcPts val="0"/>
              </a:spcBef>
              <a:spcAft>
                <a:spcPts val="0"/>
              </a:spcAft>
              <a:buClr>
                <a:srgbClr val="000000"/>
              </a:buClr>
              <a:buSzPts val="1600"/>
              <a:buFont typeface="Arial"/>
              <a:buNone/>
              <a:defRPr sz="1600" b="1"/>
            </a:lvl6pPr>
            <a:lvl7pPr marL="0" lvl="6" indent="0" algn="r">
              <a:lnSpc>
                <a:spcPct val="100000"/>
              </a:lnSpc>
              <a:spcBef>
                <a:spcPts val="0"/>
              </a:spcBef>
              <a:spcAft>
                <a:spcPts val="0"/>
              </a:spcAft>
              <a:buClr>
                <a:srgbClr val="000000"/>
              </a:buClr>
              <a:buSzPts val="1600"/>
              <a:buFont typeface="Arial"/>
              <a:buNone/>
              <a:defRPr sz="1600" b="1"/>
            </a:lvl7pPr>
            <a:lvl8pPr marL="0" lvl="7" indent="0" algn="r">
              <a:lnSpc>
                <a:spcPct val="100000"/>
              </a:lnSpc>
              <a:spcBef>
                <a:spcPts val="0"/>
              </a:spcBef>
              <a:spcAft>
                <a:spcPts val="0"/>
              </a:spcAft>
              <a:buClr>
                <a:srgbClr val="000000"/>
              </a:buClr>
              <a:buSzPts val="1600"/>
              <a:buFont typeface="Arial"/>
              <a:buNone/>
              <a:defRPr sz="1600" b="1"/>
            </a:lvl8pPr>
            <a:lvl9pPr marL="0" lvl="8" indent="0" algn="r">
              <a:lnSpc>
                <a:spcPct val="100000"/>
              </a:lnSpc>
              <a:spcBef>
                <a:spcPts val="0"/>
              </a:spcBef>
              <a:spcAft>
                <a:spcPts val="0"/>
              </a:spcAft>
              <a:buClr>
                <a:srgbClr val="000000"/>
              </a:buClr>
              <a:buSzPts val="1600"/>
              <a:buFont typeface="Arial"/>
              <a:buNone/>
              <a:defRPr sz="1600" b="1"/>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3"/>
          <p:cNvSpPr txBox="1">
            <a:spLocks noGrp="1"/>
          </p:cNvSpPr>
          <p:nvPr>
            <p:ph type="subTitle" idx="1"/>
          </p:nvPr>
        </p:nvSpPr>
        <p:spPr>
          <a:xfrm>
            <a:off x="480240" y="459360"/>
            <a:ext cx="5614920" cy="45612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67"/>
        <p:cNvGrpSpPr/>
        <p:nvPr/>
      </p:nvGrpSpPr>
      <p:grpSpPr>
        <a:xfrm>
          <a:off x="0" y="0"/>
          <a:ext cx="0" cy="0"/>
          <a:chOff x="0" y="0"/>
          <a:chExt cx="0" cy="0"/>
        </a:xfrm>
      </p:grpSpPr>
      <p:grpSp>
        <p:nvGrpSpPr>
          <p:cNvPr id="68" name="Google Shape;68;p17"/>
          <p:cNvGrpSpPr/>
          <p:nvPr/>
        </p:nvGrpSpPr>
        <p:grpSpPr>
          <a:xfrm>
            <a:off x="11078640" y="458640"/>
            <a:ext cx="632160" cy="680040"/>
            <a:chOff x="11078640" y="458640"/>
            <a:chExt cx="632160" cy="680040"/>
          </a:xfrm>
        </p:grpSpPr>
        <p:sp>
          <p:nvSpPr>
            <p:cNvPr id="69" name="Google Shape;69;p17"/>
            <p:cNvSpPr/>
            <p:nvPr/>
          </p:nvSpPr>
          <p:spPr>
            <a:xfrm>
              <a:off x="11078640" y="458640"/>
              <a:ext cx="632160" cy="680040"/>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14771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11259360" y="873000"/>
              <a:ext cx="53640" cy="53280"/>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11175120" y="546480"/>
              <a:ext cx="439560" cy="434520"/>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7"/>
          <p:cNvSpPr txBox="1">
            <a:spLocks noGrp="1"/>
          </p:cNvSpPr>
          <p:nvPr>
            <p:ph type="title"/>
          </p:nvPr>
        </p:nvSpPr>
        <p:spPr>
          <a:xfrm>
            <a:off x="480240" y="4373640"/>
            <a:ext cx="2342880" cy="2681640"/>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7"/>
          <p:cNvSpPr txBox="1">
            <a:spLocks noGrp="1"/>
          </p:cNvSpPr>
          <p:nvPr>
            <p:ph type="body" idx="1"/>
          </p:nvPr>
        </p:nvSpPr>
        <p:spPr>
          <a:xfrm>
            <a:off x="480240" y="460800"/>
            <a:ext cx="5614920" cy="4528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DBMS</a:t>
            </a:r>
            <a:endParaRPr sz="6000" b="1" i="0" u="none" strike="noStrike" cap="none">
              <a:solidFill>
                <a:srgbClr val="000000"/>
              </a:solidFill>
              <a:latin typeface="Arial"/>
              <a:ea typeface="Arial"/>
              <a:cs typeface="Arial"/>
              <a:sym typeface="Arial"/>
            </a:endParaRPr>
          </a:p>
        </p:txBody>
      </p:sp>
      <p:sp>
        <p:nvSpPr>
          <p:cNvPr id="128" name="Google Shape;128;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29" name="Google Shape;129;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p>
        </p:txBody>
      </p:sp>
      <p:pic>
        <p:nvPicPr>
          <p:cNvPr id="130" name="Google Shape;130;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31" name="Google Shape;131;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1e45cf12d4_0_4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200" name="Google Shape;200;g11e45cf12d4_0_4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01" name="Google Shape;201;g11e45cf12d4_0_4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Job, Sal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job = 'SALESMAN' </a:t>
            </a:r>
            <a:r>
              <a:rPr lang="lt-LT" sz="1600" b="1">
                <a:solidFill>
                  <a:srgbClr val="191919"/>
                </a:solidFill>
              </a:rPr>
              <a:t>OR </a:t>
            </a:r>
            <a:r>
              <a:rPr lang="lt-LT" sz="1600">
                <a:solidFill>
                  <a:srgbClr val="191919"/>
                </a:solidFill>
              </a:rPr>
              <a:t>job = 'PRESIDENT' </a:t>
            </a:r>
            <a:r>
              <a:rPr lang="lt-LT" sz="1600" b="1">
                <a:solidFill>
                  <a:srgbClr val="191919"/>
                </a:solidFill>
              </a:rPr>
              <a:t>AND </a:t>
            </a:r>
            <a:r>
              <a:rPr lang="lt-LT" sz="1600">
                <a:solidFill>
                  <a:srgbClr val="191919"/>
                </a:solidFill>
              </a:rPr>
              <a:t>sal &gt; 1500;</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Two clauses referring to a position with salary, where the position is also given via an OR clause, i.e. where the position may have different meanings, but both have the same salary requirements.</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Job, Sal </a:t>
            </a:r>
            <a:r>
              <a:rPr lang="lt-LT" sz="1600" b="1">
                <a:solidFill>
                  <a:srgbClr val="191919"/>
                </a:solidFill>
              </a:rPr>
              <a:t>FROM EMP WHERE </a:t>
            </a:r>
            <a:r>
              <a:rPr lang="lt-LT" sz="1600">
                <a:solidFill>
                  <a:srgbClr val="191919"/>
                </a:solidFill>
              </a:rPr>
              <a:t>(job = 'SALESMAN' ORjob = 'PRESIDENT') AND sal &gt; 1500;There are also two conditions, but the first one is checked for the position, and if it is one of the specified ones, then the next one is checked for salary.</a:t>
            </a: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e45cf12d4_0_5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207" name="Google Shape;207;g11e45cf12d4_0_5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08" name="Google Shape;208;g11e45cf12d4_0_5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Job, Sal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job = 'SALESMAN' </a:t>
            </a:r>
            <a:r>
              <a:rPr lang="lt-LT" sz="1600" b="1">
                <a:solidFill>
                  <a:srgbClr val="191919"/>
                </a:solidFill>
              </a:rPr>
              <a:t>OR </a:t>
            </a:r>
            <a:r>
              <a:rPr lang="lt-LT" sz="1600">
                <a:solidFill>
                  <a:srgbClr val="191919"/>
                </a:solidFill>
              </a:rPr>
              <a:t>job = 'PRESIDENT' </a:t>
            </a:r>
            <a:r>
              <a:rPr lang="lt-LT" sz="1600" b="1">
                <a:solidFill>
                  <a:srgbClr val="191919"/>
                </a:solidFill>
              </a:rPr>
              <a:t>AND </a:t>
            </a:r>
            <a:r>
              <a:rPr lang="lt-LT" sz="1600">
                <a:solidFill>
                  <a:srgbClr val="191919"/>
                </a:solidFill>
              </a:rPr>
              <a:t>sal &gt; 1500;</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Two clauses referring to a position with salary, where the position is also given via an OR clause, i.e. where the position may have different meanings, but both have the same salary requirements.</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Job, Sal </a:t>
            </a:r>
            <a:r>
              <a:rPr lang="lt-LT" sz="1600" b="1">
                <a:solidFill>
                  <a:srgbClr val="191919"/>
                </a:solidFill>
              </a:rPr>
              <a:t>FROM EMP WHERE </a:t>
            </a:r>
            <a:r>
              <a:rPr lang="lt-LT" sz="1600">
                <a:solidFill>
                  <a:srgbClr val="191919"/>
                </a:solidFill>
              </a:rPr>
              <a:t>(job = 'SALESMAN' ORjob = 'PRESIDENT') AND sal &gt; 1500;There are also two conditions, but the first one is checked for the position, and if it is one of the specified ones, then the next one is checked for salary.</a:t>
            </a: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1e45cf12d4_0_6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Priorities for the comparison operation</a:t>
            </a:r>
            <a:endParaRPr/>
          </a:p>
        </p:txBody>
      </p:sp>
      <p:sp>
        <p:nvSpPr>
          <p:cNvPr id="214" name="Google Shape;214;g11e45cf12d4_0_6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pic>
        <p:nvPicPr>
          <p:cNvPr id="215" name="Google Shape;215;g11e45cf12d4_0_60"/>
          <p:cNvPicPr preferRelativeResize="0"/>
          <p:nvPr/>
        </p:nvPicPr>
        <p:blipFill>
          <a:blip r:embed="rId3">
            <a:alphaModFix/>
          </a:blip>
          <a:stretch>
            <a:fillRect/>
          </a:stretch>
        </p:blipFill>
        <p:spPr>
          <a:xfrm>
            <a:off x="4224025" y="2818213"/>
            <a:ext cx="3371850" cy="30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1e45cf12d4_0_8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Sorting ORDER BY</a:t>
            </a:r>
            <a:endParaRPr/>
          </a:p>
        </p:txBody>
      </p:sp>
      <p:sp>
        <p:nvSpPr>
          <p:cNvPr id="221" name="Google Shape;221;g11e45cf12d4_0_8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22" name="Google Shape;222;g11e45cf12d4_0_8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191919"/>
                </a:solidFill>
              </a:rPr>
              <a:t>When selecting data from the table to the screen, the order of the data is the order in which it was entered into the table. To change the order in which the data is displayed, the SELECT operator can use the </a:t>
            </a:r>
            <a:r>
              <a:rPr lang="lt-LT" sz="1600">
                <a:solidFill>
                  <a:srgbClr val="FF0000"/>
                </a:solidFill>
              </a:rPr>
              <a:t>ORDER BY </a:t>
            </a:r>
            <a:r>
              <a:rPr lang="lt-LT" sz="1600">
                <a:solidFill>
                  <a:srgbClr val="191919"/>
                </a:solidFill>
              </a:rPr>
              <a:t>paragraph, which defines how the data is to be displayed in the query result. By default, when using ORDER BY, the data is displayed in alphabetical order from A to Z, or in ascending numerical order.</a:t>
            </a:r>
            <a:endParaRPr sz="1600">
              <a:solidFill>
                <a:srgbClr val="19191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e45cf12d4_0_7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Sorting ORDER BY</a:t>
            </a:r>
            <a:endParaRPr/>
          </a:p>
        </p:txBody>
      </p:sp>
      <p:sp>
        <p:nvSpPr>
          <p:cNvPr id="228" name="Google Shape;228;g11e45cf12d4_0_7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29" name="Google Shape;229;g11e45cf12d4_0_7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dirty="0">
                <a:solidFill>
                  <a:srgbClr val="191919"/>
                </a:solidFill>
              </a:rPr>
              <a:t>To reverse the order of the data representation, we use the additional word </a:t>
            </a:r>
            <a:r>
              <a:rPr lang="lt-LT" sz="1600" dirty="0">
                <a:solidFill>
                  <a:srgbClr val="FF0000"/>
                </a:solidFill>
              </a:rPr>
              <a:t>DESC </a:t>
            </a:r>
            <a:r>
              <a:rPr lang="lt-LT" sz="1600" dirty="0">
                <a:solidFill>
                  <a:srgbClr val="191919"/>
                </a:solidFill>
              </a:rPr>
              <a:t>after the ORDER BY paragraph. If we use an ORDER BY paragraph, it must be specified at the end of the SELECT operator.</a:t>
            </a:r>
            <a:endParaRPr sz="1600" dirty="0">
              <a:solidFill>
                <a:srgbClr val="191919"/>
              </a:solidFill>
            </a:endParaRPr>
          </a:p>
          <a:p>
            <a:pPr marL="0" lvl="0" indent="0" algn="l" rtl="0">
              <a:lnSpc>
                <a:spcPct val="150000"/>
              </a:lnSpc>
              <a:spcBef>
                <a:spcPts val="0"/>
              </a:spcBef>
              <a:spcAft>
                <a:spcPts val="0"/>
              </a:spcAft>
              <a:buSzPts val="1100"/>
              <a:buFont typeface="Arial"/>
              <a:buNone/>
            </a:pPr>
            <a:r>
              <a:rPr lang="lt-LT" sz="1600" b="1" dirty="0">
                <a:solidFill>
                  <a:srgbClr val="191919"/>
                </a:solidFill>
              </a:rPr>
              <a:t>SELECT * FROM </a:t>
            </a:r>
            <a:r>
              <a:rPr lang="lt-LT" sz="1600" dirty="0">
                <a:solidFill>
                  <a:srgbClr val="191919"/>
                </a:solidFill>
              </a:rPr>
              <a:t>EMP </a:t>
            </a:r>
            <a:r>
              <a:rPr lang="lt-LT" sz="1600" b="1" dirty="0">
                <a:solidFill>
                  <a:srgbClr val="191919"/>
                </a:solidFill>
              </a:rPr>
              <a:t>ORDER BY </a:t>
            </a:r>
            <a:r>
              <a:rPr lang="lt-LT" sz="1600" dirty="0" err="1">
                <a:solidFill>
                  <a:srgbClr val="191919"/>
                </a:solidFill>
              </a:rPr>
              <a:t>Hiredate</a:t>
            </a:r>
            <a:r>
              <a:rPr lang="lt-LT" sz="1600" dirty="0">
                <a:solidFill>
                  <a:srgbClr val="191919"/>
                </a:solidFill>
              </a:rPr>
              <a:t>;</a:t>
            </a:r>
            <a:endParaRPr sz="1600" dirty="0">
              <a:solidFill>
                <a:srgbClr val="191919"/>
              </a:solidFill>
            </a:endParaRPr>
          </a:p>
          <a:p>
            <a:pPr marL="0" lvl="0" indent="0" algn="l" rtl="0">
              <a:lnSpc>
                <a:spcPct val="150000"/>
              </a:lnSpc>
              <a:spcBef>
                <a:spcPts val="0"/>
              </a:spcBef>
              <a:spcAft>
                <a:spcPts val="0"/>
              </a:spcAft>
              <a:buSzPts val="1100"/>
              <a:buFont typeface="Arial"/>
              <a:buNone/>
            </a:pPr>
            <a:r>
              <a:rPr lang="lt-LT" sz="1600" dirty="0">
                <a:solidFill>
                  <a:srgbClr val="191919"/>
                </a:solidFill>
              </a:rPr>
              <a:t>Sorted by date of recruitment</a:t>
            </a:r>
            <a:endParaRPr sz="1600" dirty="0">
              <a:solidFill>
                <a:srgbClr val="191919"/>
              </a:solidFill>
            </a:endParaRPr>
          </a:p>
          <a:p>
            <a:pPr marL="0" indent="0">
              <a:lnSpc>
                <a:spcPct val="150000"/>
              </a:lnSpc>
              <a:spcBef>
                <a:spcPts val="0"/>
              </a:spcBef>
              <a:buSzPts val="1100"/>
            </a:pPr>
            <a:r>
              <a:rPr lang="lt-LT" sz="1600" b="1" dirty="0">
                <a:solidFill>
                  <a:srgbClr val="191919"/>
                </a:solidFill>
              </a:rPr>
              <a:t>SELECT * FROM </a:t>
            </a:r>
            <a:r>
              <a:rPr lang="lt-LT" sz="1600" dirty="0">
                <a:solidFill>
                  <a:srgbClr val="191919"/>
                </a:solidFill>
              </a:rPr>
              <a:t>EMP </a:t>
            </a:r>
            <a:r>
              <a:rPr lang="lt-LT" sz="1600" b="1" dirty="0">
                <a:solidFill>
                  <a:srgbClr val="191919"/>
                </a:solidFill>
              </a:rPr>
              <a:t>ORDER BY </a:t>
            </a:r>
            <a:r>
              <a:rPr lang="lt-LT" sz="1600" dirty="0" err="1">
                <a:solidFill>
                  <a:srgbClr val="191919"/>
                </a:solidFill>
              </a:rPr>
              <a:t>Hiredate </a:t>
            </a:r>
            <a:r>
              <a:rPr lang="lt-LT" sz="1600" dirty="0">
                <a:solidFill>
                  <a:srgbClr val="191919"/>
                </a:solidFill>
              </a:rPr>
              <a:t>DESC; </a:t>
            </a:r>
            <a:endParaRPr sz="1600" dirty="0">
              <a:solidFill>
                <a:srgbClr val="191919"/>
              </a:solidFill>
            </a:endParaRPr>
          </a:p>
          <a:p>
            <a:pPr marL="0" lvl="0" indent="0" algn="l" rtl="0">
              <a:lnSpc>
                <a:spcPct val="150000"/>
              </a:lnSpc>
              <a:spcBef>
                <a:spcPts val="0"/>
              </a:spcBef>
              <a:spcAft>
                <a:spcPts val="0"/>
              </a:spcAft>
              <a:buSzPts val="1100"/>
              <a:buFont typeface="Arial"/>
              <a:buNone/>
            </a:pPr>
            <a:r>
              <a:rPr lang="lt-LT" sz="1600" dirty="0">
                <a:solidFill>
                  <a:srgbClr val="191919"/>
                </a:solidFill>
              </a:rPr>
              <a:t>It also sorts by date, but in reverse order.</a:t>
            </a:r>
            <a:endParaRPr sz="1600" dirty="0">
              <a:solidFill>
                <a:srgbClr val="19191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e45cf12d4_0_8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Support functions</a:t>
            </a:r>
            <a:endParaRPr/>
          </a:p>
        </p:txBody>
      </p:sp>
      <p:sp>
        <p:nvSpPr>
          <p:cNvPr id="235" name="Google Shape;235;g11e45cf12d4_0_8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36" name="Google Shape;236;g11e45cf12d4_0_8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FF0000"/>
                </a:solidFill>
              </a:rPr>
              <a:t>LOWER/UPPER</a:t>
            </a:r>
            <a:r>
              <a:rPr lang="lt-LT" sz="1600">
                <a:solidFill>
                  <a:srgbClr val="191919"/>
                </a:solidFill>
              </a:rPr>
              <a:t>(column|value) - displays lower/upper case characters in the result in any format. Very useful for specifying a condition in a query when you need to unify the format of the information during data selection. It is useful in applications for presenting information in a uniform form if it is output in a different format.</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LOWER</a:t>
            </a:r>
            <a:r>
              <a:rPr lang="lt-LT" sz="1600">
                <a:solidFill>
                  <a:srgbClr val="191919"/>
                </a:solidFill>
              </a:rPr>
              <a:t>(FIRST NAME) </a:t>
            </a:r>
            <a:r>
              <a:rPr lang="lt-LT" sz="1600" b="1">
                <a:solidFill>
                  <a:srgbClr val="191919"/>
                </a:solidFill>
              </a:rPr>
              <a:t>FROM </a:t>
            </a:r>
            <a:r>
              <a:rPr lang="lt-LT" sz="1600">
                <a:solidFill>
                  <a:srgbClr val="191919"/>
                </a:solidFill>
              </a:rPr>
              <a:t>EMPLOYEE;</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UPPER</a:t>
            </a:r>
            <a:r>
              <a:rPr lang="lt-LT" sz="1600">
                <a:solidFill>
                  <a:srgbClr val="191919"/>
                </a:solidFill>
              </a:rPr>
              <a:t>(FIRST NAME) </a:t>
            </a:r>
            <a:r>
              <a:rPr lang="lt-LT" sz="1600" b="1">
                <a:solidFill>
                  <a:srgbClr val="191919"/>
                </a:solidFill>
              </a:rPr>
              <a:t>FROM </a:t>
            </a:r>
            <a:r>
              <a:rPr lang="lt-LT" sz="1600">
                <a:solidFill>
                  <a:srgbClr val="191919"/>
                </a:solidFill>
              </a:rPr>
              <a:t>EMPLOYEE;</a:t>
            </a: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e45cf12d4_0_9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000"/>
              <a:buFont typeface="Arial"/>
              <a:buNone/>
            </a:pPr>
            <a:r>
              <a:rPr lang="lt-LT" sz="3200">
                <a:solidFill>
                  <a:schemeClr val="dk1"/>
                </a:solidFill>
              </a:rPr>
              <a:t>Support functions</a:t>
            </a:r>
            <a:endParaRPr/>
          </a:p>
        </p:txBody>
      </p:sp>
      <p:sp>
        <p:nvSpPr>
          <p:cNvPr id="242" name="Google Shape;242;g11e45cf12d4_0_9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43" name="Google Shape;243;g11e45cf12d4_0_9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FF0000"/>
                </a:solidFill>
              </a:rPr>
              <a:t>CONCAT </a:t>
            </a:r>
            <a:r>
              <a:rPr lang="lt-LT" sz="1600"/>
              <a:t>- combines two string values. </a:t>
            </a:r>
            <a:endParaRPr sz="1600"/>
          </a:p>
          <a:p>
            <a:pPr marL="0" lvl="0" indent="0" algn="l" rtl="0">
              <a:lnSpc>
                <a:spcPct val="150000"/>
              </a:lnSpc>
              <a:spcBef>
                <a:spcPts val="0"/>
              </a:spcBef>
              <a:spcAft>
                <a:spcPts val="0"/>
              </a:spcAft>
              <a:buSzPts val="1100"/>
              <a:buFont typeface="Arial"/>
              <a:buNone/>
            </a:pPr>
            <a:r>
              <a:rPr lang="lt-LT" sz="1600"/>
              <a:t>Example: </a:t>
            </a:r>
            <a:endParaRPr sz="1600"/>
          </a:p>
          <a:p>
            <a:pPr marL="0" lvl="0" indent="0" algn="l" rtl="0">
              <a:lnSpc>
                <a:spcPct val="150000"/>
              </a:lnSpc>
              <a:spcBef>
                <a:spcPts val="0"/>
              </a:spcBef>
              <a:spcAft>
                <a:spcPts val="0"/>
              </a:spcAft>
              <a:buSzPts val="1100"/>
              <a:buFont typeface="Arial"/>
              <a:buNone/>
            </a:pPr>
            <a:r>
              <a:rPr lang="lt-LT" sz="1600" b="1"/>
              <a:t>SELECT CONCAT</a:t>
            </a:r>
            <a:r>
              <a:rPr lang="lt-LT" sz="1600"/>
              <a:t>('name: ', name) </a:t>
            </a:r>
            <a:r>
              <a:rPr lang="lt-LT" sz="1600" b="1"/>
              <a:t>FROM </a:t>
            </a:r>
            <a:r>
              <a:rPr lang="lt-LT" sz="1600"/>
              <a:t>employee;</a:t>
            </a:r>
            <a:endParaRPr sz="1600"/>
          </a:p>
          <a:p>
            <a:pPr marL="0" lvl="0" indent="0" algn="l" rtl="0">
              <a:lnSpc>
                <a:spcPct val="150000"/>
              </a:lnSpc>
              <a:spcBef>
                <a:spcPts val="0"/>
              </a:spcBef>
              <a:spcAft>
                <a:spcPts val="0"/>
              </a:spcAft>
              <a:buSzPts val="1100"/>
              <a:buFont typeface="Arial"/>
              <a:buNone/>
            </a:pPr>
            <a:r>
              <a:rPr lang="lt-LT" sz="1600" b="1"/>
              <a:t>SELECT CONCAT</a:t>
            </a:r>
            <a:r>
              <a:rPr lang="lt-LT" sz="1600"/>
              <a:t>(first name, ' ', last name) </a:t>
            </a:r>
            <a:r>
              <a:rPr lang="lt-LT" sz="1600" b="1"/>
              <a:t>FROM </a:t>
            </a:r>
            <a:r>
              <a:rPr lang="lt-LT" sz="1600"/>
              <a:t>employee;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e45cf12d4_0_10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000"/>
              <a:buFont typeface="Arial"/>
              <a:buNone/>
            </a:pPr>
            <a:r>
              <a:rPr lang="lt-LT" sz="3200">
                <a:solidFill>
                  <a:schemeClr val="dk1"/>
                </a:solidFill>
              </a:rPr>
              <a:t>Group functions</a:t>
            </a:r>
            <a:endParaRPr/>
          </a:p>
        </p:txBody>
      </p:sp>
      <p:sp>
        <p:nvSpPr>
          <p:cNvPr id="249" name="Google Shape;249;g11e45cf12d4_0_10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50" name="Google Shape;250;g11e45cf12d4_0_10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dirty="0"/>
              <a:t>These functions run over the whole table or over a table area and only then provide an overall result for each group individually or for the whole table. By default, all rows in the table are read as one group unless otherwise specified. The </a:t>
            </a:r>
            <a:r>
              <a:rPr lang="lt-LT" sz="1600" dirty="0">
                <a:solidFill>
                  <a:srgbClr val="FF0000"/>
                </a:solidFill>
              </a:rPr>
              <a:t>GROUP BY </a:t>
            </a:r>
            <a:r>
              <a:rPr lang="lt-LT" sz="1600" dirty="0"/>
              <a:t>clause in a SELECT command can be used to split a table into groups. In group functions, the NULL value is ignored. Functions can be assigned to group functions:</a:t>
            </a:r>
            <a:endParaRPr sz="1600" dirty="0"/>
          </a:p>
          <a:p>
            <a:pPr marL="0" lvl="0" indent="0" algn="l" rtl="0">
              <a:lnSpc>
                <a:spcPct val="150000"/>
              </a:lnSpc>
              <a:spcBef>
                <a:spcPts val="0"/>
              </a:spcBef>
              <a:spcAft>
                <a:spcPts val="0"/>
              </a:spcAft>
              <a:buSzPts val="1100"/>
              <a:buFont typeface="Arial"/>
              <a:buNone/>
            </a:pPr>
            <a:r>
              <a:rPr lang="lt-LT" sz="1600" dirty="0">
                <a:solidFill>
                  <a:srgbClr val="FF0000"/>
                </a:solidFill>
              </a:rPr>
              <a:t>AVG() </a:t>
            </a:r>
            <a:r>
              <a:rPr lang="lt-LT" sz="1600" dirty="0"/>
              <a:t>- sets the average for a group</a:t>
            </a:r>
            <a:endParaRPr sz="1600" dirty="0"/>
          </a:p>
          <a:p>
            <a:pPr marL="0" lvl="0" indent="0" algn="l" rtl="0">
              <a:lnSpc>
                <a:spcPct val="150000"/>
              </a:lnSpc>
              <a:spcBef>
                <a:spcPts val="0"/>
              </a:spcBef>
              <a:spcAft>
                <a:spcPts val="0"/>
              </a:spcAft>
              <a:buSzPts val="1100"/>
              <a:buFont typeface="Arial"/>
              <a:buNone/>
            </a:pPr>
            <a:r>
              <a:rPr lang="lt-LT" sz="1600" dirty="0">
                <a:solidFill>
                  <a:srgbClr val="FF0000"/>
                </a:solidFill>
              </a:rPr>
              <a:t>COUNT() </a:t>
            </a:r>
            <a:r>
              <a:rPr lang="lt-LT" sz="1600" dirty="0"/>
              <a:t>- determines the number of rows whose expression is defined in the table</a:t>
            </a:r>
            <a:endParaRPr sz="1600" dirty="0"/>
          </a:p>
          <a:p>
            <a:pPr marL="0" indent="0">
              <a:lnSpc>
                <a:spcPct val="150000"/>
              </a:lnSpc>
              <a:spcBef>
                <a:spcPts val="0"/>
              </a:spcBef>
              <a:buSzPts val="1100"/>
            </a:pPr>
            <a:r>
              <a:rPr lang="lt-LT" sz="1600" dirty="0">
                <a:solidFill>
                  <a:srgbClr val="FF0000"/>
                </a:solidFill>
              </a:rPr>
              <a:t>MAX() </a:t>
            </a:r>
            <a:r>
              <a:rPr lang="lt-LT" sz="1600" dirty="0"/>
              <a:t>- sets the maximum value MIN() - sets the minimum value</a:t>
            </a:r>
            <a:endParaRPr sz="1600" dirty="0"/>
          </a:p>
          <a:p>
            <a:pPr marL="0" lvl="0" indent="0" algn="l" rtl="0">
              <a:lnSpc>
                <a:spcPct val="150000"/>
              </a:lnSpc>
              <a:spcBef>
                <a:spcPts val="0"/>
              </a:spcBef>
              <a:spcAft>
                <a:spcPts val="0"/>
              </a:spcAft>
              <a:buClr>
                <a:schemeClr val="dk1"/>
              </a:buClr>
              <a:buSzPts val="1100"/>
              <a:buFont typeface="Arial"/>
              <a:buNone/>
            </a:pPr>
            <a:r>
              <a:rPr lang="lt-LT" sz="1600" dirty="0">
                <a:solidFill>
                  <a:srgbClr val="FF0000"/>
                </a:solidFill>
              </a:rPr>
              <a:t>SUM() </a:t>
            </a:r>
            <a:r>
              <a:rPr lang="lt-LT" sz="1600" dirty="0"/>
              <a:t>- sets the total amount, ignoring undefined values</a:t>
            </a: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e45cf12d4_0_1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56" name="Google Shape;256;g11e45cf12d4_0_11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57" name="Google Shape;257;g11e45cf12d4_0_11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The functions apply to the whole group, but if DISTINCT(MIN(DISTINCT SAL)) is specified, then the function only applies to different values, i.e. duplicate values are ignored. In all cases, if there is a NULL value, the record is ignored, except for the COUNT function where '*' is used.</a:t>
            </a:r>
            <a:endParaRPr sz="1600"/>
          </a:p>
          <a:p>
            <a:pPr marL="0" lvl="0" indent="0" algn="l" rtl="0">
              <a:lnSpc>
                <a:spcPct val="150000"/>
              </a:lnSpc>
              <a:spcBef>
                <a:spcPts val="0"/>
              </a:spcBef>
              <a:spcAft>
                <a:spcPts val="0"/>
              </a:spcAft>
              <a:buSzPts val="1100"/>
              <a:buFont typeface="Arial"/>
              <a:buNone/>
            </a:pPr>
            <a:r>
              <a:rPr lang="lt-LT" sz="1600" b="1"/>
              <a:t>SELECT MAX</a:t>
            </a:r>
            <a:r>
              <a:rPr lang="lt-LT" sz="1600"/>
              <a:t>(SAL), </a:t>
            </a:r>
            <a:r>
              <a:rPr lang="lt-LT" sz="1600" b="1"/>
              <a:t>MIN</a:t>
            </a:r>
            <a:r>
              <a:rPr lang="lt-LT" sz="1600"/>
              <a:t>(SAL), </a:t>
            </a:r>
            <a:r>
              <a:rPr lang="lt-LT" sz="1600" b="1"/>
              <a:t>AVG</a:t>
            </a:r>
            <a:r>
              <a:rPr lang="lt-LT" sz="1600"/>
              <a:t>(SAL) </a:t>
            </a:r>
            <a:r>
              <a:rPr lang="lt-LT" sz="1600" b="1"/>
              <a:t>FROM </a:t>
            </a:r>
            <a:r>
              <a:rPr lang="lt-LT" sz="1600"/>
              <a:t>Emp;</a:t>
            </a:r>
            <a:endParaRPr sz="1600"/>
          </a:p>
          <a:p>
            <a:pPr marL="0" lvl="0" indent="0" algn="l" rtl="0">
              <a:lnSpc>
                <a:spcPct val="150000"/>
              </a:lnSpc>
              <a:spcBef>
                <a:spcPts val="0"/>
              </a:spcBef>
              <a:spcAft>
                <a:spcPts val="0"/>
              </a:spcAft>
              <a:buSzPts val="1100"/>
              <a:buFont typeface="Arial"/>
              <a:buNone/>
            </a:pPr>
            <a:r>
              <a:rPr lang="lt-LT" sz="1600" b="1"/>
              <a:t>SELECT COUNT</a:t>
            </a:r>
            <a:r>
              <a:rPr lang="lt-LT" sz="1600"/>
              <a:t>(*) </a:t>
            </a:r>
            <a:r>
              <a:rPr lang="lt-LT" sz="1600" b="1"/>
              <a:t>FROM </a:t>
            </a:r>
            <a:r>
              <a:rPr lang="lt-LT" sz="1600"/>
              <a:t>EMP </a:t>
            </a:r>
            <a:r>
              <a:rPr lang="lt-LT" sz="1600" b="1"/>
              <a:t>WHERE </a:t>
            </a:r>
            <a:r>
              <a:rPr lang="lt-LT" sz="1600"/>
              <a:t>DEPTNO = 20;</a:t>
            </a:r>
            <a:endParaRPr sz="1600"/>
          </a:p>
          <a:p>
            <a:pPr marL="0" lvl="0" indent="0" algn="l" rtl="0">
              <a:lnSpc>
                <a:spcPct val="150000"/>
              </a:lnSpc>
              <a:spcBef>
                <a:spcPts val="0"/>
              </a:spcBef>
              <a:spcAft>
                <a:spcPts val="0"/>
              </a:spcAft>
              <a:buSzPts val="1100"/>
              <a:buFont typeface="Arial"/>
              <a:buNone/>
            </a:pPr>
            <a:r>
              <a:rPr lang="lt-LT" sz="1600"/>
              <a:t>To group records in a table, we use the </a:t>
            </a:r>
            <a:r>
              <a:rPr lang="lt-LT" sz="1600">
                <a:solidFill>
                  <a:srgbClr val="FF0000"/>
                </a:solidFill>
              </a:rPr>
              <a:t>GROUP BY </a:t>
            </a:r>
            <a:r>
              <a:rPr lang="lt-LT" sz="1600"/>
              <a:t>paragraph</a:t>
            </a:r>
            <a:endParaRPr sz="1600">
              <a:solidFill>
                <a:srgbClr val="FF0000"/>
              </a:solidFill>
            </a:endParaRPr>
          </a:p>
          <a:p>
            <a:pPr marL="0" lvl="0" indent="0" algn="l" rtl="0">
              <a:lnSpc>
                <a:spcPct val="150000"/>
              </a:lnSpc>
              <a:spcBef>
                <a:spcPts val="0"/>
              </a:spcBef>
              <a:spcAft>
                <a:spcPts val="0"/>
              </a:spcAft>
              <a:buSzPts val="1100"/>
              <a:buFont typeface="Arial"/>
              <a:buNone/>
            </a:pPr>
            <a:r>
              <a:rPr lang="lt-LT" sz="1600" b="1"/>
              <a:t>SELECT AVG</a:t>
            </a:r>
            <a:r>
              <a:rPr lang="lt-LT" sz="1600"/>
              <a:t>(SAL) </a:t>
            </a:r>
            <a:r>
              <a:rPr lang="lt-LT" sz="1600" b="1"/>
              <a:t>FROM </a:t>
            </a:r>
            <a:r>
              <a:rPr lang="lt-LT" sz="1600"/>
              <a:t>Emp;</a:t>
            </a:r>
            <a:endParaRPr sz="1600"/>
          </a:p>
          <a:p>
            <a:pPr marL="0" lvl="0" indent="0" algn="l" rtl="0">
              <a:lnSpc>
                <a:spcPct val="150000"/>
              </a:lnSpc>
              <a:spcBef>
                <a:spcPts val="0"/>
              </a:spcBef>
              <a:spcAft>
                <a:spcPts val="0"/>
              </a:spcAft>
              <a:buSzPts val="1100"/>
              <a:buFont typeface="Arial"/>
              <a:buNone/>
            </a:pPr>
            <a:r>
              <a:rPr lang="lt-LT" sz="1600" b="1"/>
              <a:t>SELECT AVG</a:t>
            </a:r>
            <a:r>
              <a:rPr lang="lt-LT" sz="1600"/>
              <a:t>(SAL) </a:t>
            </a:r>
            <a:r>
              <a:rPr lang="lt-LT" sz="1600" b="1"/>
              <a:t>FROM </a:t>
            </a:r>
            <a:r>
              <a:rPr lang="lt-LT" sz="1600"/>
              <a:t>Emp </a:t>
            </a:r>
            <a:r>
              <a:rPr lang="lt-LT" sz="1600" b="1"/>
              <a:t>GROUP BY </a:t>
            </a:r>
            <a:r>
              <a:rPr lang="lt-LT" sz="1600"/>
              <a:t>JOB;</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e45cf12d4_0_12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63" name="Google Shape;263;g11e45cf12d4_0_12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64" name="Google Shape;264;g11e45cf12d4_0_12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Within a group, you can sub-group. Let's say we want to group information by job title in different departments:</a:t>
            </a:r>
            <a:endParaRPr sz="1600"/>
          </a:p>
          <a:p>
            <a:pPr marL="0" lvl="0" indent="0" algn="l" rtl="0">
              <a:lnSpc>
                <a:spcPct val="150000"/>
              </a:lnSpc>
              <a:spcBef>
                <a:spcPts val="0"/>
              </a:spcBef>
              <a:spcAft>
                <a:spcPts val="0"/>
              </a:spcAft>
              <a:buSzPts val="1100"/>
              <a:buFont typeface="Arial"/>
              <a:buNone/>
            </a:pPr>
            <a:r>
              <a:rPr lang="lt-LT" sz="1600" b="1"/>
              <a:t>SELECT </a:t>
            </a:r>
            <a:r>
              <a:rPr lang="lt-LT" sz="1600"/>
              <a:t>JOB, </a:t>
            </a:r>
            <a:r>
              <a:rPr lang="lt-LT" sz="1600" b="1"/>
              <a:t>AVG</a:t>
            </a:r>
            <a:r>
              <a:rPr lang="lt-LT" sz="1600"/>
              <a:t>(SAL) </a:t>
            </a:r>
            <a:r>
              <a:rPr lang="lt-LT" sz="1600" b="1"/>
              <a:t>FROM </a:t>
            </a:r>
            <a:r>
              <a:rPr lang="lt-LT" sz="1600"/>
              <a:t>Emp </a:t>
            </a:r>
            <a:r>
              <a:rPr lang="lt-LT" sz="1600" b="1"/>
              <a:t>WHERE </a:t>
            </a:r>
            <a:r>
              <a:rPr lang="lt-LT" sz="1600"/>
              <a:t>JOB = 'MANAGER' </a:t>
            </a:r>
            <a:r>
              <a:rPr lang="lt-LT" sz="1600" b="1"/>
              <a:t>GROUP BY </a:t>
            </a:r>
            <a:r>
              <a:rPr lang="lt-LT" sz="1600"/>
              <a:t>DEPTNO, JOB;</a:t>
            </a:r>
            <a:endParaRPr sz="1600"/>
          </a:p>
          <a:p>
            <a:pPr marL="0" lvl="0" indent="0" algn="l" rtl="0">
              <a:lnSpc>
                <a:spcPct val="150000"/>
              </a:lnSpc>
              <a:spcBef>
                <a:spcPts val="0"/>
              </a:spcBef>
              <a:spcAft>
                <a:spcPts val="0"/>
              </a:spcAft>
              <a:buSzPts val="1100"/>
              <a:buFont typeface="Arial"/>
              <a:buNone/>
            </a:pPr>
            <a:r>
              <a:rPr lang="lt-LT" sz="1600" b="1"/>
              <a:t>SELECT </a:t>
            </a:r>
            <a:r>
              <a:rPr lang="lt-LT" sz="1600"/>
              <a:t>Deptno, Job, </a:t>
            </a:r>
            <a:r>
              <a:rPr lang="lt-LT" sz="1600" b="1"/>
              <a:t>SUM</a:t>
            </a:r>
            <a:r>
              <a:rPr lang="lt-LT" sz="1600"/>
              <a:t>(sal) </a:t>
            </a:r>
            <a:r>
              <a:rPr lang="lt-LT" sz="1600" b="1"/>
              <a:t>FROM </a:t>
            </a:r>
            <a:r>
              <a:rPr lang="lt-LT" sz="1600"/>
              <a:t>EMP </a:t>
            </a:r>
            <a:r>
              <a:rPr lang="lt-LT" sz="1600" b="1"/>
              <a:t>GROUP BY </a:t>
            </a:r>
            <a:r>
              <a:rPr lang="lt-LT" sz="1600"/>
              <a:t>Deptno, Job;</a:t>
            </a:r>
            <a:endParaRPr sz="1600"/>
          </a:p>
          <a:p>
            <a:pPr marL="0" lvl="0" indent="0" algn="l" rtl="0">
              <a:lnSpc>
                <a:spcPct val="150000"/>
              </a:lnSpc>
              <a:spcBef>
                <a:spcPts val="0"/>
              </a:spcBef>
              <a:spcAft>
                <a:spcPts val="0"/>
              </a:spcAft>
              <a:buSzPts val="1100"/>
              <a:buFont typeface="Arial"/>
              <a:buNone/>
            </a:pPr>
            <a:r>
              <a:rPr lang="lt-LT" sz="1600"/>
              <a:t>The presentation of the result first groups the data by department number, and then within the department by type of work. Once this has been done, the total salary for the groups formed is added together.</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Lecture title</a:t>
            </a:r>
            <a:endParaRPr/>
          </a:p>
        </p:txBody>
      </p:sp>
      <p:sp>
        <p:nvSpPr>
          <p:cNvPr id="137" name="Google Shape;137;p2"/>
          <p:cNvSpPr txBox="1">
            <a:spLocks noGrp="1"/>
          </p:cNvSpPr>
          <p:nvPr>
            <p:ph type="title"/>
          </p:nvPr>
        </p:nvSpPr>
        <p:spPr>
          <a:xfrm>
            <a:off x="480391" y="1371705"/>
            <a:ext cx="5153927" cy="13652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38" name="Google Shape;138;p2"/>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a:t>Wider use of WHERE</a:t>
            </a:r>
            <a:endParaRPr dirty="0"/>
          </a:p>
        </p:txBody>
      </p:sp>
      <p:sp>
        <p:nvSpPr>
          <p:cNvPr id="139" name="Google Shape;139;p2"/>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Use of Group BY</a:t>
            </a:r>
            <a:endParaRPr/>
          </a:p>
        </p:txBody>
      </p:sp>
      <p:grpSp>
        <p:nvGrpSpPr>
          <p:cNvPr id="140" name="Google Shape;140;p2"/>
          <p:cNvGrpSpPr/>
          <p:nvPr/>
        </p:nvGrpSpPr>
        <p:grpSpPr>
          <a:xfrm>
            <a:off x="480390" y="3193409"/>
            <a:ext cx="731478" cy="731478"/>
            <a:chOff x="0" y="0"/>
            <a:chExt cx="731476" cy="731476"/>
          </a:xfrm>
        </p:grpSpPr>
        <p:sp>
          <p:nvSpPr>
            <p:cNvPr id="141" name="Google Shape;141;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a:p>
          </p:txBody>
        </p:sp>
      </p:grpSp>
      <p:grpSp>
        <p:nvGrpSpPr>
          <p:cNvPr id="143" name="Google Shape;143;p2"/>
          <p:cNvGrpSpPr/>
          <p:nvPr/>
        </p:nvGrpSpPr>
        <p:grpSpPr>
          <a:xfrm>
            <a:off x="480390" y="4403230"/>
            <a:ext cx="731478" cy="731478"/>
            <a:chOff x="0" y="0"/>
            <a:chExt cx="731476" cy="731476"/>
          </a:xfrm>
        </p:grpSpPr>
        <p:sp>
          <p:nvSpPr>
            <p:cNvPr id="144" name="Google Shape;144;p2"/>
            <p:cNvSpPr/>
            <p:nvPr/>
          </p:nvSpPr>
          <p:spPr>
            <a:xfrm>
              <a:off x="0" y="0"/>
              <a:ext cx="731476" cy="731476"/>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2"/>
            <p:cNvSpPr txBox="1"/>
            <p:nvPr/>
          </p:nvSpPr>
          <p:spPr>
            <a:xfrm>
              <a:off x="152842" y="178122"/>
              <a:ext cx="425792" cy="37523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1e45cf12d4_0_1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70" name="Google Shape;270;g11e45cf12d4_0_1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71" name="Google Shape;271;g11e45cf12d4_0_1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In group functions, it is important to format the query so that there are no individual fields that are not included in the GROUP BY clause.</a:t>
            </a:r>
            <a:endParaRPr sz="1600"/>
          </a:p>
          <a:p>
            <a:pPr marL="0" lvl="0" indent="0" algn="l" rtl="0">
              <a:lnSpc>
                <a:spcPct val="150000"/>
              </a:lnSpc>
              <a:spcBef>
                <a:spcPts val="0"/>
              </a:spcBef>
              <a:spcAft>
                <a:spcPts val="0"/>
              </a:spcAft>
              <a:buSzPts val="1100"/>
              <a:buFont typeface="Arial"/>
              <a:buNone/>
            </a:pPr>
            <a:r>
              <a:rPr lang="lt-LT" sz="1600" b="1"/>
              <a:t>SELECT </a:t>
            </a:r>
            <a:r>
              <a:rPr lang="lt-LT" sz="1600"/>
              <a:t>DEPTNO, </a:t>
            </a:r>
            <a:r>
              <a:rPr lang="lt-LT" sz="1600" b="1"/>
              <a:t>MIN</a:t>
            </a:r>
            <a:r>
              <a:rPr lang="lt-LT" sz="1600"/>
              <a:t>(SAL) </a:t>
            </a:r>
            <a:r>
              <a:rPr lang="lt-LT" sz="1600" b="1"/>
              <a:t>FROM </a:t>
            </a:r>
            <a:r>
              <a:rPr lang="lt-LT" sz="1600"/>
              <a:t>EMP; </a:t>
            </a:r>
            <a:endParaRPr sz="1600"/>
          </a:p>
          <a:p>
            <a:pPr marL="0" lvl="0" indent="0" algn="l" rtl="0">
              <a:lnSpc>
                <a:spcPct val="150000"/>
              </a:lnSpc>
              <a:spcBef>
                <a:spcPts val="0"/>
              </a:spcBef>
              <a:spcAft>
                <a:spcPts val="0"/>
              </a:spcAft>
              <a:buSzPts val="1100"/>
              <a:buFont typeface="Arial"/>
              <a:buNone/>
            </a:pPr>
            <a:r>
              <a:rPr lang="lt-LT" sz="1600"/>
              <a:t>- wrong query because the MIN function is a group function and the DEPTNO field is in each record, which is incompatible. The correct answer would be:</a:t>
            </a:r>
            <a:endParaRPr sz="1600"/>
          </a:p>
          <a:p>
            <a:pPr marL="0" lvl="0" indent="0" algn="l" rtl="0">
              <a:lnSpc>
                <a:spcPct val="150000"/>
              </a:lnSpc>
              <a:spcBef>
                <a:spcPts val="0"/>
              </a:spcBef>
              <a:spcAft>
                <a:spcPts val="0"/>
              </a:spcAft>
              <a:buSzPts val="1100"/>
              <a:buFont typeface="Arial"/>
              <a:buNone/>
            </a:pPr>
            <a:r>
              <a:rPr lang="lt-LT" sz="1600" b="1"/>
              <a:t>SELECT </a:t>
            </a:r>
            <a:r>
              <a:rPr lang="lt-LT" sz="1600"/>
              <a:t>DEPTNO, </a:t>
            </a:r>
            <a:r>
              <a:rPr lang="lt-LT" sz="1600" b="1"/>
              <a:t>MIN</a:t>
            </a:r>
            <a:r>
              <a:rPr lang="lt-LT" sz="1600"/>
              <a:t>(SAL) </a:t>
            </a:r>
            <a:r>
              <a:rPr lang="lt-LT" sz="1600" b="1"/>
              <a:t>FROM </a:t>
            </a:r>
            <a:r>
              <a:rPr lang="lt-LT" sz="1600"/>
              <a:t>EMP </a:t>
            </a:r>
            <a:r>
              <a:rPr lang="lt-LT" sz="1600" b="1"/>
              <a:t>GROUP BY </a:t>
            </a:r>
            <a:r>
              <a:rPr lang="lt-LT" sz="1600"/>
              <a:t>DEPTNO;</a:t>
            </a:r>
            <a:endParaRPr sz="1600"/>
          </a:p>
          <a:p>
            <a:pPr marL="0" lvl="0" indent="0" algn="l" rtl="0">
              <a:lnSpc>
                <a:spcPct val="150000"/>
              </a:lnSpc>
              <a:spcBef>
                <a:spcPts val="0"/>
              </a:spcBef>
              <a:spcAft>
                <a:spcPts val="0"/>
              </a:spcAft>
              <a:buSzPts val="1100"/>
              <a:buFont typeface="Arial"/>
              <a:buNone/>
            </a:pPr>
            <a:r>
              <a:rPr lang="lt-LT" sz="1600"/>
              <a:t>DEPTNO is now a group name and no longer an individual field.</a:t>
            </a:r>
            <a:endParaRPr sz="1600"/>
          </a:p>
          <a:p>
            <a:pPr marL="0" lvl="0" indent="0" algn="l" rtl="0">
              <a:lnSpc>
                <a:spcPct val="150000"/>
              </a:lnSpc>
              <a:spcBef>
                <a:spcPts val="0"/>
              </a:spcBef>
              <a:spcAft>
                <a:spcPts val="0"/>
              </a:spcAft>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1e45cf12d4_0_13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77" name="Google Shape;277;g11e45cf12d4_0_13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78" name="Google Shape;278;g11e45cf12d4_0_13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Data can be grouped together as a group within a group. With group functions it is possible to disable or enable individual groups of data from the result. To do this, we can use the </a:t>
            </a:r>
            <a:r>
              <a:rPr lang="lt-LT" sz="1600">
                <a:solidFill>
                  <a:srgbClr val="FF0000"/>
                </a:solidFill>
              </a:rPr>
              <a:t>HAVING </a:t>
            </a:r>
            <a:r>
              <a:rPr lang="lt-LT" sz="1600"/>
              <a:t>paragraph, which is used after GROUP BY.It has the same meaning as the WHERE operator, but which is not possible in group functions.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1e45cf12d4_0_14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84" name="Google Shape;284;g11e45cf12d4_0_14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85" name="Google Shape;285;g11e45cf12d4_0_14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The general syntax would be:</a:t>
            </a:r>
            <a:endParaRPr sz="1600"/>
          </a:p>
          <a:p>
            <a:pPr marL="0" lvl="0" indent="0" algn="l" rtl="0">
              <a:lnSpc>
                <a:spcPct val="150000"/>
              </a:lnSpc>
              <a:spcBef>
                <a:spcPts val="0"/>
              </a:spcBef>
              <a:spcAft>
                <a:spcPts val="0"/>
              </a:spcAft>
              <a:buSzPts val="1100"/>
              <a:buFont typeface="Arial"/>
              <a:buNone/>
            </a:pPr>
            <a:r>
              <a:rPr lang="lt-LT" sz="1600" b="1"/>
              <a:t>SELECT </a:t>
            </a:r>
            <a:r>
              <a:rPr lang="lt-LT" sz="1600"/>
              <a:t>coulmn, group_function</a:t>
            </a:r>
            <a:endParaRPr sz="1600"/>
          </a:p>
          <a:p>
            <a:pPr marL="0" lvl="0" indent="0" algn="l" rtl="0">
              <a:lnSpc>
                <a:spcPct val="150000"/>
              </a:lnSpc>
              <a:spcBef>
                <a:spcPts val="0"/>
              </a:spcBef>
              <a:spcAft>
                <a:spcPts val="0"/>
              </a:spcAft>
              <a:buSzPts val="1100"/>
              <a:buFont typeface="Arial"/>
              <a:buNone/>
            </a:pPr>
            <a:r>
              <a:rPr lang="lt-LT" sz="1600" b="1"/>
              <a:t>FROM </a:t>
            </a:r>
            <a:r>
              <a:rPr lang="lt-LT" sz="1600"/>
              <a:t>table</a:t>
            </a:r>
            <a:endParaRPr sz="1600"/>
          </a:p>
          <a:p>
            <a:pPr marL="0" lvl="0" indent="0" algn="l" rtl="0">
              <a:lnSpc>
                <a:spcPct val="150000"/>
              </a:lnSpc>
              <a:spcBef>
                <a:spcPts val="0"/>
              </a:spcBef>
              <a:spcAft>
                <a:spcPts val="0"/>
              </a:spcAft>
              <a:buSzPts val="1100"/>
              <a:buFont typeface="Arial"/>
              <a:buNone/>
            </a:pPr>
            <a:r>
              <a:rPr lang="lt-LT" sz="1600"/>
              <a:t>[</a:t>
            </a:r>
            <a:r>
              <a:rPr lang="lt-LT" sz="1600" b="1"/>
              <a:t>WHERE </a:t>
            </a:r>
            <a:r>
              <a:rPr lang="lt-LT" sz="1600"/>
              <a:t>condition]</a:t>
            </a:r>
            <a:endParaRPr sz="1600"/>
          </a:p>
          <a:p>
            <a:pPr marL="0" lvl="0" indent="0" algn="l" rtl="0">
              <a:lnSpc>
                <a:spcPct val="150000"/>
              </a:lnSpc>
              <a:spcBef>
                <a:spcPts val="0"/>
              </a:spcBef>
              <a:spcAft>
                <a:spcPts val="0"/>
              </a:spcAft>
              <a:buSzPts val="1100"/>
              <a:buFont typeface="Arial"/>
              <a:buNone/>
            </a:pPr>
            <a:r>
              <a:rPr lang="lt-LT" sz="1600"/>
              <a:t>[</a:t>
            </a:r>
            <a:r>
              <a:rPr lang="lt-LT" sz="1600" b="1"/>
              <a:t>GROUP BY </a:t>
            </a:r>
            <a:r>
              <a:rPr lang="lt-LT" sz="1600"/>
              <a:t>list_to_group]</a:t>
            </a:r>
            <a:endParaRPr sz="1600"/>
          </a:p>
          <a:p>
            <a:pPr marL="0" lvl="0" indent="0" algn="l" rtl="0">
              <a:lnSpc>
                <a:spcPct val="150000"/>
              </a:lnSpc>
              <a:spcBef>
                <a:spcPts val="0"/>
              </a:spcBef>
              <a:spcAft>
                <a:spcPts val="0"/>
              </a:spcAft>
              <a:buSzPts val="1100"/>
              <a:buFont typeface="Arial"/>
              <a:buNone/>
            </a:pPr>
            <a:r>
              <a:rPr lang="lt-LT" sz="1600"/>
              <a:t>[</a:t>
            </a:r>
            <a:r>
              <a:rPr lang="lt-LT" sz="1600" b="1"/>
              <a:t>HAVING </a:t>
            </a:r>
            <a:r>
              <a:rPr lang="lt-LT" sz="1600"/>
              <a:t>group_condition]</a:t>
            </a:r>
            <a:endParaRPr sz="1600"/>
          </a:p>
          <a:p>
            <a:pPr marL="0" lvl="0" indent="0" algn="l" rtl="0">
              <a:lnSpc>
                <a:spcPct val="150000"/>
              </a:lnSpc>
              <a:spcBef>
                <a:spcPts val="0"/>
              </a:spcBef>
              <a:spcAft>
                <a:spcPts val="0"/>
              </a:spcAft>
              <a:buSzPts val="1100"/>
              <a:buFont typeface="Arial"/>
              <a:buNone/>
            </a:pPr>
            <a:r>
              <a:rPr lang="lt-LT" sz="1600"/>
              <a:t>[</a:t>
            </a:r>
            <a:r>
              <a:rPr lang="lt-LT" sz="1600" b="1"/>
              <a:t>ORDER BY </a:t>
            </a:r>
            <a:r>
              <a:rPr lang="lt-LT" sz="1600"/>
              <a:t>sorting_condition]</a:t>
            </a:r>
            <a:endParaRPr sz="1600"/>
          </a:p>
          <a:p>
            <a:pPr marL="0" lvl="0" indent="0" algn="l" rtl="0">
              <a:lnSpc>
                <a:spcPct val="150000"/>
              </a:lnSpc>
              <a:spcBef>
                <a:spcPts val="0"/>
              </a:spcBef>
              <a:spcAft>
                <a:spcPts val="0"/>
              </a:spcAft>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1e45cf12d4_0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91" name="Google Shape;291;g11e45cf12d4_0_15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92" name="Google Shape;292;g11e45cf12d4_0_15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t>SELECT </a:t>
            </a:r>
            <a:r>
              <a:rPr lang="lt-LT" sz="1600"/>
              <a:t>Job, Sum(Sal) TotalSum </a:t>
            </a:r>
            <a:r>
              <a:rPr lang="lt-LT" sz="1600" b="1"/>
              <a:t>FROM </a:t>
            </a:r>
            <a:r>
              <a:rPr lang="lt-LT" sz="1600"/>
              <a:t>EMP </a:t>
            </a:r>
            <a:endParaRPr sz="1600"/>
          </a:p>
          <a:p>
            <a:pPr marL="0" lvl="0" indent="0" algn="l" rtl="0">
              <a:lnSpc>
                <a:spcPct val="150000"/>
              </a:lnSpc>
              <a:spcBef>
                <a:spcPts val="0"/>
              </a:spcBef>
              <a:spcAft>
                <a:spcPts val="0"/>
              </a:spcAft>
              <a:buSzPts val="1100"/>
              <a:buFont typeface="Arial"/>
              <a:buNone/>
            </a:pPr>
            <a:r>
              <a:rPr lang="lt-LT" sz="1600" b="1"/>
              <a:t>WHERE </a:t>
            </a:r>
            <a:r>
              <a:rPr lang="lt-LT" sz="1600"/>
              <a:t>Job </a:t>
            </a:r>
            <a:r>
              <a:rPr lang="lt-LT" sz="1600" b="1"/>
              <a:t>NOT LIKE </a:t>
            </a:r>
            <a:r>
              <a:rPr lang="lt-LT" sz="1600"/>
              <a:t>'SALES%'</a:t>
            </a:r>
            <a:endParaRPr sz="1600"/>
          </a:p>
          <a:p>
            <a:pPr marL="0" lvl="0" indent="0" algn="l" rtl="0">
              <a:lnSpc>
                <a:spcPct val="150000"/>
              </a:lnSpc>
              <a:spcBef>
                <a:spcPts val="0"/>
              </a:spcBef>
              <a:spcAft>
                <a:spcPts val="0"/>
              </a:spcAft>
              <a:buSzPts val="1100"/>
              <a:buFont typeface="Arial"/>
              <a:buNone/>
            </a:pPr>
            <a:r>
              <a:rPr lang="lt-LT" sz="1600" b="1"/>
              <a:t>GROUP BY </a:t>
            </a:r>
            <a:r>
              <a:rPr lang="lt-LT" sz="1600"/>
              <a:t>Job </a:t>
            </a:r>
            <a:endParaRPr sz="1600"/>
          </a:p>
          <a:p>
            <a:pPr marL="0" lvl="0" indent="0" algn="l" rtl="0">
              <a:lnSpc>
                <a:spcPct val="150000"/>
              </a:lnSpc>
              <a:spcBef>
                <a:spcPts val="0"/>
              </a:spcBef>
              <a:spcAft>
                <a:spcPts val="0"/>
              </a:spcAft>
              <a:buSzPts val="1100"/>
              <a:buFont typeface="Arial"/>
              <a:buNone/>
            </a:pPr>
            <a:r>
              <a:rPr lang="lt-LT" sz="1600" b="1"/>
              <a:t>HAVING </a:t>
            </a:r>
            <a:r>
              <a:rPr lang="lt-LT" sz="1600"/>
              <a:t>Sum(Sal) &gt; 300 </a:t>
            </a:r>
            <a:endParaRPr sz="1600"/>
          </a:p>
          <a:p>
            <a:pPr marL="0" lvl="0" indent="0" algn="l" rtl="0">
              <a:lnSpc>
                <a:spcPct val="150000"/>
              </a:lnSpc>
              <a:spcBef>
                <a:spcPts val="0"/>
              </a:spcBef>
              <a:spcAft>
                <a:spcPts val="0"/>
              </a:spcAft>
              <a:buSzPts val="1100"/>
              <a:buFont typeface="Arial"/>
              <a:buNone/>
            </a:pPr>
            <a:r>
              <a:rPr lang="lt-LT" sz="1600" b="1"/>
              <a:t>ORDER BY </a:t>
            </a:r>
            <a:r>
              <a:rPr lang="lt-LT" sz="1600"/>
              <a:t>Sum(Sal)</a:t>
            </a:r>
            <a:endParaRPr sz="1600"/>
          </a:p>
          <a:p>
            <a:pPr marL="0" lvl="0" indent="0" algn="l" rtl="0">
              <a:lnSpc>
                <a:spcPct val="150000"/>
              </a:lnSpc>
              <a:spcBef>
                <a:spcPts val="0"/>
              </a:spcBef>
              <a:spcAft>
                <a:spcPts val="0"/>
              </a:spcAft>
              <a:buSzPts val="1100"/>
              <a:buFont typeface="Arial"/>
              <a:buNone/>
            </a:pPr>
            <a:endParaRPr sz="1600"/>
          </a:p>
          <a:p>
            <a:pPr marL="0" lvl="0" indent="0" algn="l" rtl="0">
              <a:lnSpc>
                <a:spcPct val="150000"/>
              </a:lnSpc>
              <a:spcBef>
                <a:spcPts val="0"/>
              </a:spcBef>
              <a:spcAft>
                <a:spcPts val="0"/>
              </a:spcAft>
              <a:buSzPts val="1100"/>
              <a:buFont typeface="Arial"/>
              <a:buNone/>
            </a:pPr>
            <a:r>
              <a:rPr lang="lt-LT" sz="1600"/>
              <a:t>Sorts by the amount received in groups. </a:t>
            </a:r>
            <a:r>
              <a:rPr lang="lt-LT" sz="1600">
                <a:solidFill>
                  <a:schemeClr val="dk1"/>
                </a:solidFill>
              </a:rPr>
              <a:t>TotalSum </a:t>
            </a:r>
            <a:r>
              <a:rPr lang="lt-LT" sz="1600"/>
              <a:t>creates a new column header. Calculates for all employees except "SALES"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1e45cf12d4_0_15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298" name="Google Shape;298;g11e45cf12d4_0_15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299" name="Google Shape;299;g11e45cf12d4_0_15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To show the average salary of employees, we will create a query under the condition that we are only interested in departments with more than 3 employees:</a:t>
            </a:r>
            <a:endParaRPr sz="1600"/>
          </a:p>
          <a:p>
            <a:pPr marL="0" lvl="0" indent="0" algn="l" rtl="0">
              <a:lnSpc>
                <a:spcPct val="150000"/>
              </a:lnSpc>
              <a:spcBef>
                <a:spcPts val="0"/>
              </a:spcBef>
              <a:spcAft>
                <a:spcPts val="0"/>
              </a:spcAft>
              <a:buSzPts val="1100"/>
              <a:buFont typeface="Arial"/>
              <a:buNone/>
            </a:pPr>
            <a:r>
              <a:rPr lang="lt-LT" sz="1600" b="1"/>
              <a:t>SELECT </a:t>
            </a:r>
            <a:r>
              <a:rPr lang="lt-LT" sz="1600"/>
              <a:t>DEPTNO, </a:t>
            </a:r>
            <a:r>
              <a:rPr lang="lt-LT" sz="1600" b="1"/>
              <a:t>AVG</a:t>
            </a:r>
            <a:r>
              <a:rPr lang="lt-LT" sz="1600"/>
              <a:t>(SAL) </a:t>
            </a:r>
            <a:r>
              <a:rPr lang="lt-LT" sz="1600" b="1"/>
              <a:t>FROM </a:t>
            </a:r>
            <a:r>
              <a:rPr lang="lt-LT" sz="1600"/>
              <a:t>EMP </a:t>
            </a:r>
            <a:r>
              <a:rPr lang="lt-LT" sz="1600" b="1"/>
              <a:t>GROUP BY </a:t>
            </a:r>
            <a:r>
              <a:rPr lang="lt-LT" sz="1600"/>
              <a:t>DEPTNO </a:t>
            </a:r>
            <a:r>
              <a:rPr lang="lt-LT" sz="1600" b="1"/>
              <a:t>HAVING COUNT</a:t>
            </a:r>
            <a:r>
              <a:rPr lang="lt-LT" sz="1600"/>
              <a:t>(*) &gt; 3;</a:t>
            </a:r>
            <a:endParaRPr sz="1600"/>
          </a:p>
          <a:p>
            <a:pPr marL="0" lvl="0" indent="0" algn="l" rtl="0">
              <a:lnSpc>
                <a:spcPct val="150000"/>
              </a:lnSpc>
              <a:spcBef>
                <a:spcPts val="0"/>
              </a:spcBef>
              <a:spcAft>
                <a:spcPts val="0"/>
              </a:spcAft>
              <a:buSzPts val="1100"/>
              <a:buFont typeface="Arial"/>
              <a:buNone/>
            </a:pPr>
            <a:r>
              <a:rPr lang="lt-LT" sz="1600"/>
              <a:t>If you want to show only jobs with a maximum salary &gt;= 3000, we will create a query:</a:t>
            </a:r>
            <a:endParaRPr sz="1600"/>
          </a:p>
          <a:p>
            <a:pPr marL="0" lvl="0" indent="0" algn="l" rtl="0">
              <a:lnSpc>
                <a:spcPct val="150000"/>
              </a:lnSpc>
              <a:spcBef>
                <a:spcPts val="0"/>
              </a:spcBef>
              <a:spcAft>
                <a:spcPts val="0"/>
              </a:spcAft>
              <a:buSzPts val="1100"/>
              <a:buFont typeface="Arial"/>
              <a:buNone/>
            </a:pPr>
            <a:r>
              <a:rPr lang="lt-LT" sz="1600" b="1"/>
              <a:t>SELECT </a:t>
            </a:r>
            <a:r>
              <a:rPr lang="lt-LT" sz="1600"/>
              <a:t>JOB, </a:t>
            </a:r>
            <a:r>
              <a:rPr lang="lt-LT" sz="1600" b="1"/>
              <a:t>MAX</a:t>
            </a:r>
            <a:r>
              <a:rPr lang="lt-LT" sz="1600"/>
              <a:t>(SAL) </a:t>
            </a:r>
            <a:r>
              <a:rPr lang="lt-LT" sz="1600" b="1"/>
              <a:t>FROM </a:t>
            </a:r>
            <a:r>
              <a:rPr lang="lt-LT" sz="1600"/>
              <a:t>EMP </a:t>
            </a:r>
            <a:r>
              <a:rPr lang="lt-LT" sz="1600" b="1"/>
              <a:t>GROUP BY </a:t>
            </a:r>
            <a:r>
              <a:rPr lang="lt-LT" sz="1600"/>
              <a:t>JOB </a:t>
            </a:r>
            <a:r>
              <a:rPr lang="lt-LT" sz="1600" b="1"/>
              <a:t>HAVING MAX</a:t>
            </a:r>
            <a:r>
              <a:rPr lang="lt-LT" sz="1600"/>
              <a:t>(SAL) &gt;= 3000;</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1e45cf12d4_0_16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305" name="Google Shape;305;g11e45cf12d4_0_16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306" name="Google Shape;306;g11e45cf12d4_0_16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In the absence of grouping, it is better to use the WHERE paragraph for the selection clause.The example below is incorrect because the group function is used in a pair with the WHERE paragraph</a:t>
            </a:r>
            <a:endParaRPr sz="1600"/>
          </a:p>
          <a:p>
            <a:pPr marL="0" lvl="0" indent="0" algn="l" rtl="0">
              <a:lnSpc>
                <a:spcPct val="150000"/>
              </a:lnSpc>
              <a:spcBef>
                <a:spcPts val="0"/>
              </a:spcBef>
              <a:spcAft>
                <a:spcPts val="0"/>
              </a:spcAft>
              <a:buSzPts val="1100"/>
              <a:buFont typeface="Arial"/>
              <a:buNone/>
            </a:pPr>
            <a:r>
              <a:rPr lang="lt-LT" sz="1600" b="1">
                <a:solidFill>
                  <a:srgbClr val="FF0000"/>
                </a:solidFill>
              </a:rPr>
              <a:t>SELECT </a:t>
            </a:r>
            <a:r>
              <a:rPr lang="lt-LT" sz="1600">
                <a:solidFill>
                  <a:srgbClr val="FF0000"/>
                </a:solidFill>
              </a:rPr>
              <a:t>DEPTNO, </a:t>
            </a:r>
            <a:r>
              <a:rPr lang="lt-LT" sz="1600" b="1">
                <a:solidFill>
                  <a:srgbClr val="FF0000"/>
                </a:solidFill>
              </a:rPr>
              <a:t>AVG</a:t>
            </a:r>
            <a:r>
              <a:rPr lang="lt-LT" sz="1600">
                <a:solidFill>
                  <a:srgbClr val="FF0000"/>
                </a:solidFill>
              </a:rPr>
              <a:t>(SAL) </a:t>
            </a:r>
            <a:r>
              <a:rPr lang="lt-LT" sz="1600" b="1">
                <a:solidFill>
                  <a:srgbClr val="FF0000"/>
                </a:solidFill>
              </a:rPr>
              <a:t>FROM </a:t>
            </a:r>
            <a:r>
              <a:rPr lang="lt-LT" sz="1600">
                <a:solidFill>
                  <a:srgbClr val="FF0000"/>
                </a:solidFill>
              </a:rPr>
              <a:t>EMP </a:t>
            </a:r>
            <a:r>
              <a:rPr lang="lt-LT" sz="1600" b="1">
                <a:solidFill>
                  <a:srgbClr val="FF0000"/>
                </a:solidFill>
              </a:rPr>
              <a:t>GROUP BY </a:t>
            </a:r>
            <a:r>
              <a:rPr lang="lt-LT" sz="1600">
                <a:solidFill>
                  <a:srgbClr val="FF0000"/>
                </a:solidFill>
              </a:rPr>
              <a:t>DEPTNO </a:t>
            </a:r>
            <a:r>
              <a:rPr lang="lt-LT" sz="1600" b="1">
                <a:solidFill>
                  <a:srgbClr val="FF0000"/>
                </a:solidFill>
              </a:rPr>
              <a:t>WHERE </a:t>
            </a:r>
            <a:r>
              <a:rPr lang="lt-LT" sz="1600">
                <a:solidFill>
                  <a:srgbClr val="FF0000"/>
                </a:solidFill>
              </a:rPr>
              <a:t>AVG(SAL) &gt; 2000;</a:t>
            </a:r>
            <a:endParaRPr sz="1600">
              <a:solidFill>
                <a:srgbClr val="FF0000"/>
              </a:solidFill>
            </a:endParaRPr>
          </a:p>
          <a:p>
            <a:pPr marL="0" lvl="0" indent="0" algn="l" rtl="0">
              <a:lnSpc>
                <a:spcPct val="150000"/>
              </a:lnSpc>
              <a:spcBef>
                <a:spcPts val="0"/>
              </a:spcBef>
              <a:spcAft>
                <a:spcPts val="0"/>
              </a:spcAft>
              <a:buSzPts val="1100"/>
              <a:buFont typeface="Arial"/>
              <a:buNone/>
            </a:pPr>
            <a:r>
              <a:rPr lang="lt-LT" sz="1600"/>
              <a:t>That's right:</a:t>
            </a:r>
            <a:endParaRPr sz="1600"/>
          </a:p>
          <a:p>
            <a:pPr marL="0" lvl="0" indent="0" algn="l" rtl="0">
              <a:lnSpc>
                <a:spcPct val="150000"/>
              </a:lnSpc>
              <a:spcBef>
                <a:spcPts val="0"/>
              </a:spcBef>
              <a:spcAft>
                <a:spcPts val="0"/>
              </a:spcAft>
              <a:buSzPts val="1100"/>
              <a:buFont typeface="Arial"/>
              <a:buNone/>
            </a:pPr>
            <a:r>
              <a:rPr lang="lt-LT" sz="1600" b="1">
                <a:solidFill>
                  <a:srgbClr val="6AA84F"/>
                </a:solidFill>
              </a:rPr>
              <a:t>SELECT </a:t>
            </a:r>
            <a:r>
              <a:rPr lang="lt-LT" sz="1600">
                <a:solidFill>
                  <a:srgbClr val="6AA84F"/>
                </a:solidFill>
              </a:rPr>
              <a:t>DEPTNO, </a:t>
            </a:r>
            <a:r>
              <a:rPr lang="lt-LT" sz="1600" b="1">
                <a:solidFill>
                  <a:srgbClr val="6AA84F"/>
                </a:solidFill>
              </a:rPr>
              <a:t>AVG</a:t>
            </a:r>
            <a:r>
              <a:rPr lang="lt-LT" sz="1600">
                <a:solidFill>
                  <a:srgbClr val="6AA84F"/>
                </a:solidFill>
              </a:rPr>
              <a:t>(SAL) </a:t>
            </a:r>
            <a:r>
              <a:rPr lang="lt-LT" sz="1600" b="1">
                <a:solidFill>
                  <a:srgbClr val="6AA84F"/>
                </a:solidFill>
              </a:rPr>
              <a:t>FROM </a:t>
            </a:r>
            <a:r>
              <a:rPr lang="lt-LT" sz="1600">
                <a:solidFill>
                  <a:srgbClr val="6AA84F"/>
                </a:solidFill>
              </a:rPr>
              <a:t>EMP </a:t>
            </a:r>
            <a:r>
              <a:rPr lang="lt-LT" sz="1600" b="1">
                <a:solidFill>
                  <a:srgbClr val="6AA84F"/>
                </a:solidFill>
              </a:rPr>
              <a:t>GROUP BY </a:t>
            </a:r>
            <a:r>
              <a:rPr lang="lt-LT" sz="1600">
                <a:solidFill>
                  <a:srgbClr val="6AA84F"/>
                </a:solidFill>
              </a:rPr>
              <a:t>DEPTNO </a:t>
            </a:r>
            <a:r>
              <a:rPr lang="lt-LT" sz="1600" b="1">
                <a:solidFill>
                  <a:srgbClr val="6AA84F"/>
                </a:solidFill>
              </a:rPr>
              <a:t>HAVING </a:t>
            </a:r>
            <a:r>
              <a:rPr lang="lt-LT" sz="1600">
                <a:solidFill>
                  <a:srgbClr val="6AA84F"/>
                </a:solidFill>
              </a:rPr>
              <a:t>AVG(SAL) &gt; 2000;</a:t>
            </a:r>
            <a:endParaRPr sz="1600">
              <a:solidFill>
                <a:srgbClr val="6AA84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e45cf12d4_0_17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solidFill>
                  <a:schemeClr val="dk1"/>
                </a:solidFill>
              </a:rPr>
              <a:t>Group functions</a:t>
            </a:r>
            <a:endParaRPr/>
          </a:p>
        </p:txBody>
      </p:sp>
      <p:sp>
        <p:nvSpPr>
          <p:cNvPr id="312" name="Google Shape;312;g11e45cf12d4_0_17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313" name="Google Shape;313;g11e45cf12d4_0_17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t>SELECT Max(</a:t>
            </a:r>
            <a:r>
              <a:rPr lang="lt-LT" sz="1600"/>
              <a:t>a.salary</a:t>
            </a:r>
            <a:r>
              <a:rPr lang="lt-LT" sz="1600" b="1"/>
              <a:t>) FROM (Select Avg(</a:t>
            </a:r>
            <a:r>
              <a:rPr lang="lt-LT" sz="1600"/>
              <a:t>BaseRate</a:t>
            </a:r>
            <a:r>
              <a:rPr lang="lt-LT" sz="1600" b="1"/>
              <a:t>)</a:t>
            </a:r>
            <a:r>
              <a:rPr lang="lt-LT" sz="1600"/>
              <a:t>salary </a:t>
            </a:r>
            <a:r>
              <a:rPr lang="lt-LT" sz="1600" b="1"/>
              <a:t>FROM </a:t>
            </a:r>
            <a:r>
              <a:rPr lang="lt-LT" sz="1600"/>
              <a:t>[AdventureWorksDW2019].[dbo].[DimEmployee] </a:t>
            </a:r>
            <a:r>
              <a:rPr lang="lt-LT" sz="1600" b="1"/>
              <a:t>GROUP BY </a:t>
            </a:r>
            <a:r>
              <a:rPr lang="lt-LT" sz="1600"/>
              <a:t>Title</a:t>
            </a:r>
            <a:r>
              <a:rPr lang="lt-LT" sz="1600" b="1"/>
              <a:t>) </a:t>
            </a:r>
            <a:r>
              <a:rPr lang="lt-LT" sz="1600"/>
              <a:t>a</a:t>
            </a:r>
            <a:r>
              <a:rPr lang="lt-LT" sz="1600" b="1"/>
              <a:t>;</a:t>
            </a:r>
            <a:r>
              <a:rPr lang="lt-LT" sz="1600"/>
              <a:t>;</a:t>
            </a:r>
            <a:endParaRPr sz="1600"/>
          </a:p>
          <a:p>
            <a:pPr marL="0" lvl="0" indent="0" algn="l" rtl="0">
              <a:lnSpc>
                <a:spcPct val="150000"/>
              </a:lnSpc>
              <a:spcBef>
                <a:spcPts val="0"/>
              </a:spcBef>
              <a:spcAft>
                <a:spcPts val="0"/>
              </a:spcAft>
              <a:buSzPts val="1100"/>
              <a:buFont typeface="Arial"/>
              <a:buNone/>
            </a:pPr>
            <a:r>
              <a:rPr lang="lt-LT" sz="1600"/>
              <a:t>It first calculates the average salary within a department and then chooses the highest average across departments.</a:t>
            </a:r>
            <a:endParaRPr sz="1600">
              <a:solidFill>
                <a:srgbClr val="6AA84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DBMS</a:t>
            </a:r>
            <a:endParaRPr/>
          </a:p>
        </p:txBody>
      </p:sp>
      <p:grpSp>
        <p:nvGrpSpPr>
          <p:cNvPr id="319" name="Google Shape;319;p5"/>
          <p:cNvGrpSpPr/>
          <p:nvPr/>
        </p:nvGrpSpPr>
        <p:grpSpPr>
          <a:xfrm>
            <a:off x="480002" y="898237"/>
            <a:ext cx="1835223" cy="464235"/>
            <a:chOff x="0" y="0"/>
            <a:chExt cx="1835221" cy="464234"/>
          </a:xfrm>
        </p:grpSpPr>
        <p:sp>
          <p:nvSpPr>
            <p:cNvPr id="320" name="Google Shape;320;p5"/>
            <p:cNvSpPr/>
            <p:nvPr/>
          </p:nvSpPr>
          <p:spPr>
            <a:xfrm>
              <a:off x="0" y="0"/>
              <a:ext cx="1835221" cy="464234"/>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1" name="Google Shape;321;p5"/>
            <p:cNvSpPr txBox="1"/>
            <p:nvPr/>
          </p:nvSpPr>
          <p:spPr>
            <a:xfrm>
              <a:off x="113705" y="62841"/>
              <a:ext cx="1607810" cy="33855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322" name="Google Shape;322;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23" name="Google Shape;323;p5"/>
          <p:cNvSpPr txBox="1"/>
          <p:nvPr/>
        </p:nvSpPr>
        <p:spPr>
          <a:xfrm>
            <a:off x="594095" y="1832383"/>
            <a:ext cx="10719364" cy="456496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data about the employee (personal code, first name, and last name) from the table Employee who were born on July 20, 1988.</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all data about employees from the table Employee who were born up to July 29, 1988.</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data about employees (start date and birth year) from the table Employee who were employed from October 30, 2009, to November 11, 2012.</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data about employees (first name, Department, and Project ID) from the table Employee who work on projects 2 and 3. (Use the IN operator).</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data (first name, last name, and personal code) about all females from the table Employee (using the LIKE operator).</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all data about all employees from the table Employee who were born on the 12th day (using the LIKE operator).</a:t>
            </a:r>
          </a:p>
          <a:p>
            <a:pPr marL="342900" marR="0" lvl="0" indent="-342900" algn="l" rtl="0">
              <a:lnSpc>
                <a:spcPct val="150000"/>
              </a:lnSpc>
              <a:spcBef>
                <a:spcPts val="0"/>
              </a:spcBef>
              <a:spcAft>
                <a:spcPts val="0"/>
              </a:spcAft>
              <a:buClr>
                <a:schemeClr val="dk1"/>
              </a:buClr>
              <a:buSzPts val="1100"/>
              <a:buFont typeface="+mj-lt"/>
              <a:buAutoNum type="arabicPeriod"/>
            </a:pPr>
            <a:r>
              <a:rPr lang="en-US" dirty="0">
                <a:solidFill>
                  <a:schemeClr val="dk1"/>
                </a:solidFill>
                <a:latin typeface="Courier New"/>
                <a:ea typeface="Courier New"/>
                <a:cs typeface="Courier New"/>
                <a:sym typeface="Courier New"/>
              </a:rPr>
              <a:t>Select all projects from the table Project where the third letter of the project name is ‘u’.</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11ea49ae2cc_0_1"/>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DBMS</a:t>
            </a:r>
            <a:endParaRPr/>
          </a:p>
        </p:txBody>
      </p:sp>
      <p:grpSp>
        <p:nvGrpSpPr>
          <p:cNvPr id="329" name="Google Shape;329;g11ea49ae2cc_0_1"/>
          <p:cNvGrpSpPr/>
          <p:nvPr/>
        </p:nvGrpSpPr>
        <p:grpSpPr>
          <a:xfrm>
            <a:off x="480002" y="898237"/>
            <a:ext cx="1835100" cy="464100"/>
            <a:chOff x="0" y="0"/>
            <a:chExt cx="1835100" cy="464100"/>
          </a:xfrm>
        </p:grpSpPr>
        <p:sp>
          <p:nvSpPr>
            <p:cNvPr id="330" name="Google Shape;330;g11ea49ae2cc_0_1"/>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1" name="Google Shape;331;g11ea49ae2cc_0_1"/>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332" name="Google Shape;332;g11ea49ae2cc_0_1"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33" name="Google Shape;333;g11ea49ae2cc_0_1"/>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all employees from the table Employee who have no assigned position.</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data about the employee (first name, last name, start date, and position) that meet the conditions: (working from 2011-02-12 and their position is Developers).</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data about employees (first name, last name, department name, and project ID) from the table Employee with the condition that they are from the Java department or project 1.</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all employee names except those whose names start with the letter ‘S’.</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data (first name, start date, and birth year) from the table Employee about all employees except those who were employed from October 30, 2009, to November 11, 2012.</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data about employees (first name, last name, and birth year) from the table Employee and sort all data from the oldest person to the youngest.</a:t>
            </a:r>
          </a:p>
          <a:p>
            <a:pPr marL="501650" lvl="0" indent="-342900" algn="l" rtl="0">
              <a:lnSpc>
                <a:spcPct val="150000"/>
              </a:lnSpc>
              <a:spcBef>
                <a:spcPts val="0"/>
              </a:spcBef>
              <a:spcAft>
                <a:spcPts val="0"/>
              </a:spcAft>
              <a:buClr>
                <a:schemeClr val="dk1"/>
              </a:buClr>
              <a:buSzPts val="1100"/>
              <a:buFont typeface="+mj-lt"/>
              <a:buAutoNum type="arabicPeriod" startAt="8"/>
            </a:pPr>
            <a:r>
              <a:rPr lang="en-US" dirty="0">
                <a:solidFill>
                  <a:schemeClr val="dk1"/>
                </a:solidFill>
                <a:latin typeface="Courier New"/>
                <a:ea typeface="Courier New"/>
                <a:cs typeface="Courier New"/>
                <a:sym typeface="Courier New"/>
              </a:rPr>
              <a:t>Select data about employees (first name, last name, and birth year) from the table Employee and sort all data from the youngest person to the oldest.</a:t>
            </a:r>
            <a:endParaRPr dirty="0">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ea49ae2cc_0_1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DBMS</a:t>
            </a:r>
            <a:endParaRPr/>
          </a:p>
        </p:txBody>
      </p:sp>
      <p:grpSp>
        <p:nvGrpSpPr>
          <p:cNvPr id="339" name="Google Shape;339;g11ea49ae2cc_0_10"/>
          <p:cNvGrpSpPr/>
          <p:nvPr/>
        </p:nvGrpSpPr>
        <p:grpSpPr>
          <a:xfrm>
            <a:off x="480002" y="898237"/>
            <a:ext cx="1835100" cy="464100"/>
            <a:chOff x="0" y="0"/>
            <a:chExt cx="1835100" cy="464100"/>
          </a:xfrm>
        </p:grpSpPr>
        <p:sp>
          <p:nvSpPr>
            <p:cNvPr id="340" name="Google Shape;340;g11ea49ae2cc_0_1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g11ea49ae2cc_0_1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342" name="Google Shape;342;g11ea49ae2cc_0_1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43" name="Google Shape;343;g11ea49ae2cc_0_1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501650" lvl="0" indent="-342900" algn="l" rtl="0">
              <a:lnSpc>
                <a:spcPct val="150000"/>
              </a:lnSpc>
              <a:spcBef>
                <a:spcPts val="0"/>
              </a:spcBef>
              <a:spcAft>
                <a:spcPts val="0"/>
              </a:spcAft>
              <a:buClr>
                <a:schemeClr val="dk1"/>
              </a:buClr>
              <a:buSzPts val="1100"/>
              <a:buFont typeface="+mj-lt"/>
              <a:buAutoNum type="arabicPeriod" startAt="15"/>
            </a:pPr>
            <a:r>
              <a:rPr lang="en-US" dirty="0">
                <a:solidFill>
                  <a:schemeClr val="dk1"/>
                </a:solidFill>
                <a:latin typeface="Courier New"/>
                <a:ea typeface="Courier New"/>
                <a:cs typeface="Courier New"/>
                <a:sym typeface="Courier New"/>
              </a:rPr>
              <a:t>Select from the table Employee the project ID which would be the minimum number and the maximum number.</a:t>
            </a:r>
          </a:p>
          <a:p>
            <a:pPr marL="501650" lvl="0" indent="-342900" algn="l" rtl="0">
              <a:lnSpc>
                <a:spcPct val="150000"/>
              </a:lnSpc>
              <a:spcBef>
                <a:spcPts val="0"/>
              </a:spcBef>
              <a:spcAft>
                <a:spcPts val="0"/>
              </a:spcAft>
              <a:buClr>
                <a:schemeClr val="dk1"/>
              </a:buClr>
              <a:buSzPts val="1100"/>
              <a:buFont typeface="+mj-lt"/>
              <a:buAutoNum type="arabicPeriod" startAt="15"/>
            </a:pPr>
            <a:r>
              <a:rPr lang="en-US" dirty="0">
                <a:solidFill>
                  <a:schemeClr val="dk1"/>
                </a:solidFill>
                <a:latin typeface="Courier New"/>
                <a:ea typeface="Courier New"/>
                <a:cs typeface="Courier New"/>
                <a:sym typeface="Courier New"/>
              </a:rPr>
              <a:t>Select data about the project and how many people are assigned to it from the table Employee (project number and the number of participants).</a:t>
            </a:r>
          </a:p>
          <a:p>
            <a:pPr marL="501650" lvl="0" indent="-342900" algn="l" rtl="0">
              <a:lnSpc>
                <a:spcPct val="150000"/>
              </a:lnSpc>
              <a:spcBef>
                <a:spcPts val="0"/>
              </a:spcBef>
              <a:spcAft>
                <a:spcPts val="0"/>
              </a:spcAft>
              <a:buClr>
                <a:schemeClr val="dk1"/>
              </a:buClr>
              <a:buSzPts val="1100"/>
              <a:buFont typeface="+mj-lt"/>
              <a:buAutoNum type="arabicPeriod" startAt="15"/>
            </a:pPr>
            <a:r>
              <a:rPr lang="en-US" dirty="0">
                <a:solidFill>
                  <a:schemeClr val="dk1"/>
                </a:solidFill>
                <a:latin typeface="Courier New"/>
                <a:ea typeface="Courier New"/>
                <a:cs typeface="Courier New"/>
                <a:sym typeface="Courier New"/>
              </a:rPr>
              <a:t>Select data (project number, position, count) from the table Employee on how many developers are working for each project.</a:t>
            </a:r>
          </a:p>
          <a:p>
            <a:pPr marL="501650" lvl="0" indent="-342900" algn="l" rtl="0">
              <a:lnSpc>
                <a:spcPct val="150000"/>
              </a:lnSpc>
              <a:spcBef>
                <a:spcPts val="0"/>
              </a:spcBef>
              <a:spcAft>
                <a:spcPts val="0"/>
              </a:spcAft>
              <a:buClr>
                <a:schemeClr val="dk1"/>
              </a:buClr>
              <a:buSzPts val="1100"/>
              <a:buFont typeface="+mj-lt"/>
              <a:buAutoNum type="arabicPeriod" startAt="15"/>
            </a:pPr>
            <a:r>
              <a:rPr lang="en-US" dirty="0">
                <a:solidFill>
                  <a:schemeClr val="dk1"/>
                </a:solidFill>
                <a:latin typeface="Courier New"/>
                <a:ea typeface="Courier New"/>
                <a:cs typeface="Courier New"/>
                <a:sym typeface="Courier New"/>
              </a:rPr>
              <a:t>Amend the query from point #17 to show only those projects where at least 2 employees work.</a:t>
            </a:r>
            <a:endParaRPr dirty="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51" name="Google Shape;151;p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52" name="Google Shape;152;p3"/>
          <p:cNvSpPr txBox="1">
            <a:spLocks noGrp="1"/>
          </p:cNvSpPr>
          <p:nvPr>
            <p:ph type="body" idx="2"/>
          </p:nvPr>
        </p:nvSpPr>
        <p:spPr>
          <a:xfrm>
            <a:off x="480400" y="2671875"/>
            <a:ext cx="10859100" cy="3937472"/>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t>To retrieve data according to a given condition, a query is formed using the WHERE paragraph. The condition can be represented as an arithmetic expression or as a string of characters bound by the comparison operators </a:t>
            </a:r>
            <a:r>
              <a:rPr lang="lt-LT" sz="1600">
                <a:solidFill>
                  <a:srgbClr val="FF0000"/>
                </a:solidFill>
              </a:rPr>
              <a:t>=, &gt;, &lt;, &gt;=, &lt;=, </a:t>
            </a:r>
            <a:r>
              <a:rPr lang="lt-LT" sz="1600"/>
              <a:t>&lt;&gt;.</a:t>
            </a:r>
            <a:endParaRPr sz="1600"/>
          </a:p>
          <a:p>
            <a:pPr marL="0" lvl="0" indent="0" algn="l" rtl="0">
              <a:lnSpc>
                <a:spcPct val="150000"/>
              </a:lnSpc>
              <a:spcBef>
                <a:spcPts val="0"/>
              </a:spcBef>
              <a:spcAft>
                <a:spcPts val="0"/>
              </a:spcAft>
              <a:buSzPts val="1100"/>
              <a:buFont typeface="Arial"/>
              <a:buNone/>
            </a:pPr>
            <a:r>
              <a:rPr lang="lt-LT" sz="1600" b="1"/>
              <a:t>SELECT * FROM </a:t>
            </a:r>
            <a:r>
              <a:rPr lang="lt-LT" sz="1600"/>
              <a:t>Emp </a:t>
            </a:r>
            <a:r>
              <a:rPr lang="lt-LT" sz="1600" b="1"/>
              <a:t>WHERE </a:t>
            </a:r>
            <a:r>
              <a:rPr lang="lt-LT" sz="1600"/>
              <a:t>Sal &gt;= 1500;</a:t>
            </a:r>
            <a:endParaRPr sz="1600"/>
          </a:p>
          <a:p>
            <a:pPr marL="0" lvl="0" indent="0" algn="l" rtl="0">
              <a:lnSpc>
                <a:spcPct val="150000"/>
              </a:lnSpc>
              <a:spcBef>
                <a:spcPts val="0"/>
              </a:spcBef>
              <a:spcAft>
                <a:spcPts val="0"/>
              </a:spcAft>
              <a:buSzPts val="1100"/>
              <a:buFont typeface="Arial"/>
              <a:buNone/>
            </a:pPr>
            <a:r>
              <a:rPr lang="lt-LT" sz="1600" b="1"/>
              <a:t>SELECT </a:t>
            </a:r>
            <a:r>
              <a:rPr lang="lt-LT" sz="1600"/>
              <a:t>Ename, Sal, Comm </a:t>
            </a:r>
            <a:r>
              <a:rPr lang="lt-LT" sz="1600" b="1"/>
              <a:t>FROM </a:t>
            </a:r>
            <a:r>
              <a:rPr lang="lt-LT" sz="1600"/>
              <a:t>Emp </a:t>
            </a:r>
            <a:r>
              <a:rPr lang="lt-LT" sz="1600" b="1"/>
              <a:t>WHERE </a:t>
            </a:r>
            <a:r>
              <a:rPr lang="lt-LT" sz="1600"/>
              <a:t>Sal &lt;= Comm;</a:t>
            </a:r>
            <a:endParaRPr sz="1600"/>
          </a:p>
          <a:p>
            <a:pPr marL="0" lvl="0" indent="0" algn="l" rtl="0">
              <a:lnSpc>
                <a:spcPct val="150000"/>
              </a:lnSpc>
              <a:spcBef>
                <a:spcPts val="0"/>
              </a:spcBef>
              <a:spcAft>
                <a:spcPts val="0"/>
              </a:spcAft>
              <a:buSzPts val="1100"/>
              <a:buFont typeface="Arial"/>
              <a:buNone/>
            </a:pPr>
            <a:r>
              <a:rPr lang="lt-LT" sz="1600"/>
              <a:t>The condition involves two columns, but no specific value is specified.</a:t>
            </a:r>
            <a:endParaRPr sz="1600"/>
          </a:p>
          <a:p>
            <a:pPr marL="0" lvl="0" indent="0" algn="l" rtl="0">
              <a:lnSpc>
                <a:spcPct val="150000"/>
              </a:lnSpc>
              <a:spcBef>
                <a:spcPts val="0"/>
              </a:spcBef>
              <a:spcAft>
                <a:spcPts val="0"/>
              </a:spcAft>
              <a:buSzPts val="1100"/>
              <a:buFont typeface="Arial"/>
              <a:buNone/>
            </a:pPr>
            <a:endParaRPr sz="1600"/>
          </a:p>
          <a:p>
            <a:pPr marL="0" lvl="0" indent="0" algn="l" rtl="0">
              <a:lnSpc>
                <a:spcPct val="150000"/>
              </a:lnSpc>
              <a:spcBef>
                <a:spcPts val="0"/>
              </a:spcBef>
              <a:spcAft>
                <a:spcPts val="0"/>
              </a:spcAft>
              <a:buSzPts val="1100"/>
              <a:buFont typeface="Arial"/>
              <a:buNone/>
            </a:pPr>
            <a:r>
              <a:rPr lang="lt-LT" sz="1600"/>
              <a:t>*Symbolic strings or dates in a clause must be enclosed in single quotation marks.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
          <p:cNvSpPr/>
          <p:nvPr/>
        </p:nvSpPr>
        <p:spPr>
          <a:xfrm>
            <a:off x="480240" y="460800"/>
            <a:ext cx="5614920" cy="45288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300"/>
              <a:buFont typeface="Arial"/>
              <a:buNone/>
            </a:pPr>
            <a:r>
              <a:rPr lang="lt-LT" sz="1300" b="0" i="0" u="none" strike="noStrike" cap="none">
                <a:solidFill>
                  <a:srgbClr val="000000"/>
                </a:solidFill>
                <a:latin typeface="Arial"/>
                <a:ea typeface="Arial"/>
                <a:cs typeface="Arial"/>
                <a:sym typeface="Arial"/>
              </a:rPr>
              <a:t>Lecture title</a:t>
            </a:r>
            <a:endParaRPr sz="1300" b="0" i="0" u="none" strike="noStrike" cap="none">
              <a:solidFill>
                <a:srgbClr val="000000"/>
              </a:solidFill>
              <a:latin typeface="Arial"/>
              <a:ea typeface="Arial"/>
              <a:cs typeface="Arial"/>
              <a:sym typeface="Arial"/>
            </a:endParaRPr>
          </a:p>
          <a:p>
            <a:pPr marL="0" marR="0" lvl="0" indent="0" algn="l" rtl="0">
              <a:lnSpc>
                <a:spcPct val="90000"/>
              </a:lnSpc>
              <a:spcBef>
                <a:spcPts val="1001"/>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349" name="Google Shape;349;p7"/>
          <p:cNvSpPr/>
          <p:nvPr/>
        </p:nvSpPr>
        <p:spPr>
          <a:xfrm>
            <a:off x="3281760" y="1821960"/>
            <a:ext cx="3750120" cy="3290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Headline</a:t>
            </a:r>
            <a:endParaRPr sz="1600" b="0" i="0" u="none" strike="noStrike" cap="none">
              <a:solidFill>
                <a:srgbClr val="000000"/>
              </a:solidFill>
              <a:latin typeface="Arial"/>
              <a:ea typeface="Arial"/>
              <a:cs typeface="Arial"/>
              <a:sym typeface="Arial"/>
            </a:endParaRPr>
          </a:p>
        </p:txBody>
      </p:sp>
      <p:sp>
        <p:nvSpPr>
          <p:cNvPr id="350" name="Google Shape;350;p7"/>
          <p:cNvSpPr/>
          <p:nvPr/>
        </p:nvSpPr>
        <p:spPr>
          <a:xfrm>
            <a:off x="3281760" y="2171520"/>
            <a:ext cx="3750120" cy="50364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351" name="Google Shape;351;p7"/>
          <p:cNvSpPr/>
          <p:nvPr/>
        </p:nvSpPr>
        <p:spPr>
          <a:xfrm>
            <a:off x="480240" y="5032080"/>
            <a:ext cx="2342880" cy="1364400"/>
          </a:xfrm>
          <a:prstGeom prst="rect">
            <a:avLst/>
          </a:prstGeom>
          <a:noFill/>
          <a:ln>
            <a:noFill/>
          </a:ln>
        </p:spPr>
        <p:txBody>
          <a:bodyPr spcFirstLastPara="1" wrap="square" lIns="45700" tIns="45000" rIns="45700" bIns="45000" anchor="b" anchorCtr="0">
            <a:noAutofit/>
          </a:bodyPr>
          <a:lstStyle/>
          <a:p>
            <a:pPr marL="0" marR="0" lvl="0" indent="0" algn="l" rtl="0">
              <a:lnSpc>
                <a:spcPct val="90000"/>
              </a:lnSpc>
              <a:spcBef>
                <a:spcPts val="0"/>
              </a:spcBef>
              <a:spcAft>
                <a:spcPts val="0"/>
              </a:spcAft>
              <a:buClr>
                <a:srgbClr val="000000"/>
              </a:buClr>
              <a:buSzPts val="3000"/>
              <a:buFont typeface="Arial"/>
              <a:buNone/>
            </a:pPr>
            <a:r>
              <a:rPr lang="lt-LT" sz="3000" b="1" i="0" u="none" strike="noStrike" cap="none">
                <a:solidFill>
                  <a:srgbClr val="000000"/>
                </a:solidFill>
                <a:latin typeface="Arial"/>
                <a:ea typeface="Arial"/>
                <a:cs typeface="Arial"/>
                <a:sym typeface="Arial"/>
              </a:rPr>
              <a:t>Useful information</a:t>
            </a:r>
            <a:endParaRPr sz="3000" b="0" i="0" u="none" strike="noStrike" cap="none">
              <a:solidFill>
                <a:srgbClr val="000000"/>
              </a:solidFill>
              <a:latin typeface="Arial"/>
              <a:ea typeface="Arial"/>
              <a:cs typeface="Arial"/>
              <a:sym typeface="Arial"/>
            </a:endParaRPr>
          </a:p>
        </p:txBody>
      </p:sp>
      <p:sp>
        <p:nvSpPr>
          <p:cNvPr id="352" name="Google Shape;352;p7"/>
          <p:cNvSpPr/>
          <p:nvPr/>
        </p:nvSpPr>
        <p:spPr>
          <a:xfrm>
            <a:off x="7503480" y="1821960"/>
            <a:ext cx="4207320" cy="79056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1600"/>
              <a:buFont typeface="Arial"/>
              <a:buNone/>
            </a:pPr>
            <a:r>
              <a:rPr lang="lt-LT" sz="1600" b="0" i="0" u="none" strike="noStrike" cap="none">
                <a:solidFill>
                  <a:srgbClr val="000000"/>
                </a:solidFill>
                <a:latin typeface="Arial"/>
                <a:ea typeface="Arial"/>
                <a:cs typeface="Arial"/>
                <a:sym typeface="Arial"/>
              </a:rPr>
              <a:t>www.youtube.com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e45cf12d4_0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58" name="Google Shape;158;g11e45cf12d4_0_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59" name="Google Shape;159;g11e45cf12d4_0_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t>The WHERE </a:t>
            </a:r>
            <a:r>
              <a:rPr lang="lt-LT" sz="1600"/>
              <a:t>clause can be used to form a clause using the clause presentation methods:</a:t>
            </a:r>
            <a:endParaRPr sz="1600"/>
          </a:p>
          <a:p>
            <a:pPr marL="0" lvl="0" indent="457200" algn="l" rtl="0">
              <a:lnSpc>
                <a:spcPct val="150000"/>
              </a:lnSpc>
              <a:spcBef>
                <a:spcPts val="0"/>
              </a:spcBef>
              <a:spcAft>
                <a:spcPts val="0"/>
              </a:spcAft>
              <a:buSzPts val="1100"/>
              <a:buFont typeface="Arial"/>
              <a:buNone/>
            </a:pPr>
            <a:r>
              <a:rPr lang="lt-LT" sz="1600">
                <a:solidFill>
                  <a:srgbClr val="FF0000"/>
                </a:solidFill>
              </a:rPr>
              <a:t>BETWEEN ... AND </a:t>
            </a:r>
            <a:r>
              <a:rPr lang="lt-LT" sz="1600"/>
              <a:t>- which specifies the range of the lowest and highest values when selecting data from a table, i.e. the result provides data for a certain range of values.</a:t>
            </a:r>
            <a:endParaRPr sz="1600"/>
          </a:p>
          <a:p>
            <a:pPr marL="0" lvl="0" indent="457200" algn="l" rtl="0">
              <a:lnSpc>
                <a:spcPct val="150000"/>
              </a:lnSpc>
              <a:spcBef>
                <a:spcPts val="0"/>
              </a:spcBef>
              <a:spcAft>
                <a:spcPts val="0"/>
              </a:spcAft>
              <a:buSzPts val="1100"/>
              <a:buFont typeface="Arial"/>
              <a:buNone/>
            </a:pPr>
            <a:r>
              <a:rPr lang="lt-LT" sz="1600" b="1"/>
              <a:t>SELECT </a:t>
            </a:r>
            <a:r>
              <a:rPr lang="lt-LT" sz="1600"/>
              <a:t>Ename, Sal </a:t>
            </a:r>
            <a:r>
              <a:rPr lang="lt-LT" sz="1600" b="1"/>
              <a:t>FROM </a:t>
            </a:r>
            <a:r>
              <a:rPr lang="lt-LT" sz="1600"/>
              <a:t>EMP </a:t>
            </a:r>
            <a:r>
              <a:rPr lang="lt-LT" sz="1600" b="1"/>
              <a:t>WHERE </a:t>
            </a:r>
            <a:r>
              <a:rPr lang="lt-LT" sz="1600"/>
              <a:t>Sal </a:t>
            </a:r>
            <a:r>
              <a:rPr lang="lt-LT" sz="1600" b="1"/>
              <a:t>BETWEEN </a:t>
            </a:r>
            <a:r>
              <a:rPr lang="lt-LT" sz="1600"/>
              <a:t>1000 </a:t>
            </a:r>
            <a:r>
              <a:rPr lang="lt-LT" sz="1600" b="1"/>
              <a:t>AND </a:t>
            </a:r>
            <a:r>
              <a:rPr lang="lt-LT" sz="1600"/>
              <a:t>1500;</a:t>
            </a:r>
            <a:endParaRPr sz="1600"/>
          </a:p>
          <a:p>
            <a:pPr marL="0" lvl="0" indent="0" algn="l" rtl="0">
              <a:lnSpc>
                <a:spcPct val="150000"/>
              </a:lnSpc>
              <a:spcBef>
                <a:spcPts val="0"/>
              </a:spcBef>
              <a:spcAft>
                <a:spcPts val="0"/>
              </a:spcAft>
              <a:buSzPts val="1100"/>
              <a:buFont typeface="Arial"/>
              <a:buNone/>
            </a:pPr>
            <a:r>
              <a:rPr lang="lt-LT" sz="1600"/>
              <a:t>Elect staff with salaries between 1000 and 1500.</a:t>
            </a:r>
            <a:endParaRPr sz="1600"/>
          </a:p>
          <a:p>
            <a:pPr marL="0" lvl="0" indent="0" algn="l" rtl="0">
              <a:lnSpc>
                <a:spcPct val="150000"/>
              </a:lnSpc>
              <a:spcBef>
                <a:spcPts val="0"/>
              </a:spcBef>
              <a:spcAft>
                <a:spcPts val="0"/>
              </a:spcAft>
              <a:buClr>
                <a:schemeClr val="dk1"/>
              </a:buClr>
              <a:buSzPts val="1100"/>
              <a:buFont typeface="Arial"/>
              <a:buNone/>
            </a:pPr>
            <a:r>
              <a:rPr lang="lt-LT" sz="1600" b="1"/>
              <a:t>BETWEEN </a:t>
            </a:r>
            <a:r>
              <a:rPr lang="lt-LT" sz="1600"/>
              <a:t>... The </a:t>
            </a:r>
            <a:r>
              <a:rPr lang="lt-LT" sz="1600" b="1"/>
              <a:t>AND </a:t>
            </a:r>
            <a:r>
              <a:rPr lang="lt-LT" sz="1600"/>
              <a:t>operator includes extreme values. The smaller value must be specified first and the larger value second.</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SzPts val="1100"/>
              <a:buFont typeface="Arial"/>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e45cf12d4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65" name="Google Shape;165;g11e45cf12d4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66" name="Google Shape;166;g11e45cf12d4_0_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FF0000"/>
                </a:solidFill>
              </a:rPr>
              <a:t>IN </a:t>
            </a:r>
            <a:r>
              <a:rPr lang="lt-LT" sz="1600"/>
              <a:t>(list of values to be included in the query result, comma separated)</a:t>
            </a:r>
            <a:endParaRPr sz="1600"/>
          </a:p>
          <a:p>
            <a:pPr marL="0" lvl="0" indent="0" algn="l" rtl="0">
              <a:lnSpc>
                <a:spcPct val="150000"/>
              </a:lnSpc>
              <a:spcBef>
                <a:spcPts val="0"/>
              </a:spcBef>
              <a:spcAft>
                <a:spcPts val="0"/>
              </a:spcAft>
              <a:buSzPts val="1100"/>
              <a:buFont typeface="Arial"/>
              <a:buNone/>
            </a:pPr>
            <a:r>
              <a:rPr lang="lt-LT" sz="1600" b="1"/>
              <a:t>SELECT </a:t>
            </a:r>
            <a:r>
              <a:rPr lang="lt-LT" sz="1600"/>
              <a:t>Empno, Ename, Sal, Mgr </a:t>
            </a:r>
            <a:r>
              <a:rPr lang="lt-LT" sz="1600" b="1"/>
              <a:t>FROM </a:t>
            </a:r>
            <a:r>
              <a:rPr lang="lt-LT" sz="1600"/>
              <a:t>EMP </a:t>
            </a:r>
            <a:r>
              <a:rPr lang="lt-LT" sz="1600" b="1"/>
              <a:t>WHERE </a:t>
            </a:r>
            <a:r>
              <a:rPr lang="lt-LT" sz="1600"/>
              <a:t>Mgr IN(7902,7566);</a:t>
            </a:r>
            <a:endParaRPr sz="1600"/>
          </a:p>
          <a:p>
            <a:pPr marL="0" lvl="0" indent="0" algn="l" rtl="0">
              <a:lnSpc>
                <a:spcPct val="150000"/>
              </a:lnSpc>
              <a:spcBef>
                <a:spcPts val="0"/>
              </a:spcBef>
              <a:spcAft>
                <a:spcPts val="0"/>
              </a:spcAft>
              <a:buSzPts val="1100"/>
              <a:buFont typeface="Arial"/>
              <a:buNone/>
            </a:pPr>
            <a:r>
              <a:rPr lang="lt-LT" sz="1600"/>
              <a:t>Will select employees with field Mgr 7902 and 7566.</a:t>
            </a:r>
            <a:endParaRPr sz="1600"/>
          </a:p>
          <a:p>
            <a:pPr marL="0" lvl="0" indent="0" algn="l" rtl="0">
              <a:lnSpc>
                <a:spcPct val="150000"/>
              </a:lnSpc>
              <a:spcBef>
                <a:spcPts val="0"/>
              </a:spcBef>
              <a:spcAft>
                <a:spcPts val="0"/>
              </a:spcAft>
              <a:buSzPts val="1100"/>
              <a:buFont typeface="Arial"/>
              <a:buNone/>
            </a:pPr>
            <a:r>
              <a:rPr lang="lt-LT" sz="1600"/>
              <a:t>This condition could be stated in another way.</a:t>
            </a:r>
            <a:r>
              <a:rPr lang="lt-LT" sz="1600" b="1"/>
              <a:t>SELECT </a:t>
            </a:r>
            <a:r>
              <a:rPr lang="lt-LT" sz="1600"/>
              <a:t>* </a:t>
            </a:r>
            <a:r>
              <a:rPr lang="lt-LT" sz="1600" b="1"/>
              <a:t>FROM </a:t>
            </a:r>
            <a:r>
              <a:rPr lang="lt-LT" sz="1600"/>
              <a:t>EMP </a:t>
            </a:r>
            <a:r>
              <a:rPr lang="lt-LT" sz="1600" b="1"/>
              <a:t>WHERE </a:t>
            </a:r>
            <a:r>
              <a:rPr lang="lt-LT" sz="1600"/>
              <a:t>Deptno IN(10, 20);It will select the employees who work in departments 10 and 20.</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1e45cf12d4_0_1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72" name="Google Shape;172;g11e45cf12d4_0_1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73" name="Google Shape;173;g11e45cf12d4_0_1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FF0000"/>
                </a:solidFill>
              </a:rPr>
              <a:t>LIKE </a:t>
            </a:r>
            <a:r>
              <a:rPr lang="lt-LT" sz="1600"/>
              <a:t>( template for selecting data from a table )With LIKE you can use a template to select data from a table. The clause can contain only symbols or numbers. Two auxiliary symbols can be used to form the template.</a:t>
            </a:r>
            <a:endParaRPr sz="1600"/>
          </a:p>
          <a:p>
            <a:pPr marL="0" lvl="0" indent="0" algn="l" rtl="0">
              <a:lnSpc>
                <a:spcPct val="150000"/>
              </a:lnSpc>
              <a:spcBef>
                <a:spcPts val="0"/>
              </a:spcBef>
              <a:spcAft>
                <a:spcPts val="0"/>
              </a:spcAft>
              <a:buSzPts val="1100"/>
              <a:buFont typeface="Arial"/>
              <a:buNone/>
            </a:pPr>
            <a:r>
              <a:rPr lang="lt-LT" sz="1600"/>
              <a:t>% - means zero or multiple characters</a:t>
            </a:r>
            <a:endParaRPr sz="1600"/>
          </a:p>
          <a:p>
            <a:pPr marL="0" lvl="0" indent="0" algn="l" rtl="0">
              <a:lnSpc>
                <a:spcPct val="150000"/>
              </a:lnSpc>
              <a:spcBef>
                <a:spcPts val="0"/>
              </a:spcBef>
              <a:spcAft>
                <a:spcPts val="0"/>
              </a:spcAft>
              <a:buSzPts val="1100"/>
              <a:buFont typeface="Arial"/>
              <a:buNone/>
            </a:pPr>
            <a:r>
              <a:rPr lang="lt-LT" sz="1600"/>
              <a:t>_ - means one character</a:t>
            </a:r>
            <a:endParaRPr sz="1600"/>
          </a:p>
          <a:p>
            <a:pPr marL="0" lvl="0" indent="0" algn="l" rtl="0">
              <a:lnSpc>
                <a:spcPct val="150000"/>
              </a:lnSpc>
              <a:spcBef>
                <a:spcPts val="0"/>
              </a:spcBef>
              <a:spcAft>
                <a:spcPts val="0"/>
              </a:spcAft>
              <a:buSzPts val="1100"/>
              <a:buFont typeface="Arial"/>
              <a:buNone/>
            </a:pPr>
            <a:r>
              <a:rPr lang="lt-LT" sz="1600" b="1"/>
              <a:t>SELECT </a:t>
            </a:r>
            <a:r>
              <a:rPr lang="lt-LT" sz="1600"/>
              <a:t>Ename </a:t>
            </a:r>
            <a:r>
              <a:rPr lang="lt-LT" sz="1600" b="1"/>
              <a:t>FROM </a:t>
            </a:r>
            <a:r>
              <a:rPr lang="lt-LT" sz="1600"/>
              <a:t>EMP </a:t>
            </a:r>
            <a:r>
              <a:rPr lang="lt-LT" sz="1600" b="1"/>
              <a:t>WHERE </a:t>
            </a:r>
            <a:r>
              <a:rPr lang="lt-LT" sz="1600"/>
              <a:t>Ename </a:t>
            </a:r>
            <a:r>
              <a:rPr lang="lt-LT" sz="1600" b="1"/>
              <a:t>LIKE </a:t>
            </a:r>
            <a:r>
              <a:rPr lang="lt-LT" sz="1600"/>
              <a:t>'S%';</a:t>
            </a:r>
            <a:endParaRPr sz="1600"/>
          </a:p>
          <a:p>
            <a:pPr marL="0" lvl="0" indent="0" algn="l" rtl="0">
              <a:lnSpc>
                <a:spcPct val="150000"/>
              </a:lnSpc>
              <a:spcBef>
                <a:spcPts val="0"/>
              </a:spcBef>
              <a:spcAft>
                <a:spcPts val="0"/>
              </a:spcAft>
              <a:buSzPts val="1100"/>
              <a:buFont typeface="Arial"/>
              <a:buNone/>
            </a:pPr>
            <a:r>
              <a:rPr lang="lt-LT" sz="1600"/>
              <a:t>shows all employees whose name starts with the letter "S", but will not show employees whose name starts with the letter "s" (lowercase).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1e45cf12d4_0_2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79" name="Google Shape;179;g11e45cf12d4_0_2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80" name="Google Shape;180;g11e45cf12d4_0_2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Hiredate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Hiredate </a:t>
            </a:r>
            <a:r>
              <a:rPr lang="lt-LT" sz="1600" b="1">
                <a:solidFill>
                  <a:srgbClr val="191919"/>
                </a:solidFill>
              </a:rPr>
              <a:t>LIKE </a:t>
            </a:r>
            <a:r>
              <a:rPr lang="lt-LT" sz="1600">
                <a:solidFill>
                  <a:srgbClr val="191919"/>
                </a:solidFill>
              </a:rPr>
              <a:t>'%81';</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 all employees who started work in 81.</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Ename </a:t>
            </a:r>
            <a:r>
              <a:rPr lang="lt-LT" sz="1600" b="1">
                <a:solidFill>
                  <a:srgbClr val="191919"/>
                </a:solidFill>
              </a:rPr>
              <a:t>LIKE </a:t>
            </a:r>
            <a:r>
              <a:rPr lang="lt-LT" sz="1600">
                <a:solidFill>
                  <a:srgbClr val="191919"/>
                </a:solidFill>
              </a:rPr>
              <a:t>'_a%';</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 all staff members whose name will contain the second letter 'A'</a:t>
            </a:r>
            <a:endParaRPr sz="1600">
              <a:solidFill>
                <a:srgbClr val="19191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e45cf12d4_0_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86" name="Google Shape;186;g11e45cf12d4_0_3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87" name="Google Shape;187;g11e45cf12d4_0_3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FF0000"/>
                </a:solidFill>
              </a:rPr>
              <a:t>IS NULL </a:t>
            </a:r>
            <a:r>
              <a:rPr lang="lt-LT" sz="1600">
                <a:solidFill>
                  <a:srgbClr val="191919"/>
                </a:solidFill>
              </a:rPr>
              <a:t>- (indicates that the user is only interested in rows in a table with an undefined field value)</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NULL is used to provide data with no value.</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Mgr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Mgr IS NULL;</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will select data where the Mgr field is not filled in.</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IS NULL checks the value of the specified column.</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Ename, Job, Comm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Comm </a:t>
            </a:r>
            <a:r>
              <a:rPr lang="lt-LT" sz="1600" b="1">
                <a:solidFill>
                  <a:srgbClr val="191919"/>
                </a:solidFill>
              </a:rPr>
              <a:t>IS NULL</a:t>
            </a:r>
            <a:r>
              <a:rPr lang="lt-LT" sz="1600">
                <a:solidFill>
                  <a:srgbClr val="191919"/>
                </a:solidFill>
              </a:rPr>
              <a:t>;</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shows all employees who do not receive a commission.</a:t>
            </a: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a:p>
            <a:pPr marL="0" lvl="0" indent="0" algn="l" rtl="0">
              <a:lnSpc>
                <a:spcPct val="150000"/>
              </a:lnSpc>
              <a:spcBef>
                <a:spcPts val="0"/>
              </a:spcBef>
              <a:spcAft>
                <a:spcPts val="0"/>
              </a:spcAft>
              <a:buSzPts val="1100"/>
              <a:buFont typeface="Arial"/>
              <a:buNone/>
            </a:pPr>
            <a:endParaRPr sz="1600">
              <a:solidFill>
                <a:srgbClr val="19191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e45cf12d4_0_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sz="3200"/>
              <a:t>Wide use of the WHERE paragraph</a:t>
            </a:r>
            <a:endParaRPr/>
          </a:p>
        </p:txBody>
      </p:sp>
      <p:sp>
        <p:nvSpPr>
          <p:cNvPr id="193" name="Google Shape;193;g11e45cf12d4_0_3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DMBS</a:t>
            </a:r>
            <a:endParaRPr/>
          </a:p>
        </p:txBody>
      </p:sp>
      <p:sp>
        <p:nvSpPr>
          <p:cNvPr id="194" name="Google Shape;194;g11e45cf12d4_0_3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100"/>
              <a:buFont typeface="Arial"/>
              <a:buNone/>
            </a:pPr>
            <a:r>
              <a:rPr lang="lt-LT" sz="1600">
                <a:solidFill>
                  <a:srgbClr val="191919"/>
                </a:solidFill>
              </a:rPr>
              <a:t>A complex condition can be given by </a:t>
            </a:r>
            <a:r>
              <a:rPr lang="lt-LT" sz="1600">
                <a:solidFill>
                  <a:srgbClr val="FF0000"/>
                </a:solidFill>
              </a:rPr>
              <a:t>AND </a:t>
            </a:r>
            <a:r>
              <a:rPr lang="lt-LT" sz="1600">
                <a:solidFill>
                  <a:srgbClr val="191919"/>
                </a:solidFill>
              </a:rPr>
              <a:t>or </a:t>
            </a:r>
            <a:r>
              <a:rPr lang="lt-LT" sz="1600">
                <a:solidFill>
                  <a:srgbClr val="FF0000"/>
                </a:solidFill>
              </a:rPr>
              <a:t>OR</a:t>
            </a:r>
            <a:r>
              <a:rPr lang="lt-LT" sz="1600">
                <a:solidFill>
                  <a:srgbClr val="191919"/>
                </a:solidFill>
              </a:rPr>
              <a:t>.This allows multiple conditions to be given to retrieve data.</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Empno, Ename, Job, Sal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Sal &gt;= 1100 </a:t>
            </a:r>
            <a:r>
              <a:rPr lang="lt-LT" sz="1600" b="1">
                <a:solidFill>
                  <a:srgbClr val="191919"/>
                </a:solidFill>
              </a:rPr>
              <a:t>AND </a:t>
            </a:r>
            <a:r>
              <a:rPr lang="lt-LT" sz="1600">
                <a:solidFill>
                  <a:srgbClr val="191919"/>
                </a:solidFill>
              </a:rPr>
              <a:t>Job = 'Clerk';</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The result will show all employees in the specified position with a salary above 1100.</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b="1">
                <a:solidFill>
                  <a:srgbClr val="191919"/>
                </a:solidFill>
              </a:rPr>
              <a:t>SELECT </a:t>
            </a:r>
            <a:r>
              <a:rPr lang="lt-LT" sz="1600">
                <a:solidFill>
                  <a:srgbClr val="191919"/>
                </a:solidFill>
              </a:rPr>
              <a:t>Empno, Ename, Job, Sal </a:t>
            </a:r>
            <a:r>
              <a:rPr lang="lt-LT" sz="1600" b="1">
                <a:solidFill>
                  <a:srgbClr val="191919"/>
                </a:solidFill>
              </a:rPr>
              <a:t>FROM </a:t>
            </a:r>
            <a:r>
              <a:rPr lang="lt-LT" sz="1600">
                <a:solidFill>
                  <a:srgbClr val="191919"/>
                </a:solidFill>
              </a:rPr>
              <a:t>EMP </a:t>
            </a:r>
            <a:r>
              <a:rPr lang="lt-LT" sz="1600" b="1">
                <a:solidFill>
                  <a:srgbClr val="191919"/>
                </a:solidFill>
              </a:rPr>
              <a:t>WHERE </a:t>
            </a:r>
            <a:r>
              <a:rPr lang="lt-LT" sz="1600">
                <a:solidFill>
                  <a:srgbClr val="191919"/>
                </a:solidFill>
              </a:rPr>
              <a:t>Sal &gt; 1100 </a:t>
            </a:r>
            <a:r>
              <a:rPr lang="lt-LT" sz="1600" b="1">
                <a:solidFill>
                  <a:srgbClr val="191919"/>
                </a:solidFill>
              </a:rPr>
              <a:t>OR </a:t>
            </a:r>
            <a:r>
              <a:rPr lang="lt-LT" sz="1600">
                <a:solidFill>
                  <a:srgbClr val="191919"/>
                </a:solidFill>
              </a:rPr>
              <a:t>Job = 'Clerk';</a:t>
            </a:r>
            <a:endParaRPr sz="1600">
              <a:solidFill>
                <a:srgbClr val="191919"/>
              </a:solidFill>
            </a:endParaRPr>
          </a:p>
          <a:p>
            <a:pPr marL="0" lvl="0" indent="0" algn="l" rtl="0">
              <a:lnSpc>
                <a:spcPct val="150000"/>
              </a:lnSpc>
              <a:spcBef>
                <a:spcPts val="0"/>
              </a:spcBef>
              <a:spcAft>
                <a:spcPts val="0"/>
              </a:spcAft>
              <a:buSzPts val="1100"/>
              <a:buFont typeface="Arial"/>
              <a:buNone/>
            </a:pPr>
            <a:r>
              <a:rPr lang="lt-LT" sz="1600">
                <a:solidFill>
                  <a:srgbClr val="191919"/>
                </a:solidFill>
              </a:rPr>
              <a:t>The result will show all employees who are in the specified position or whose salary exceeds 1100.</a:t>
            </a:r>
            <a:endParaRPr sz="1600">
              <a:solidFill>
                <a:srgbClr val="191919"/>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32cfc97-2775-4a64-b8cb-468b6d60467f" xsi:nil="true"/>
    <lcf76f155ced4ddcb4097134ff3c332f xmlns="817cf992-43f0-4223-8f4f-cfde3572baf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as" ma:contentTypeID="0x010100CA873D3C360DC543861D423F85D3BFBC" ma:contentTypeVersion="12" ma:contentTypeDescription="Kurkite naują dokumentą." ma:contentTypeScope="" ma:versionID="45102c56255969d9aec7738751b20abe">
  <xsd:schema xmlns:xsd="http://www.w3.org/2001/XMLSchema" xmlns:xs="http://www.w3.org/2001/XMLSchema" xmlns:p="http://schemas.microsoft.com/office/2006/metadata/properties" xmlns:ns2="817cf992-43f0-4223-8f4f-cfde3572bafe" xmlns:ns3="932cfc97-2775-4a64-b8cb-468b6d60467f" targetNamespace="http://schemas.microsoft.com/office/2006/metadata/properties" ma:root="true" ma:fieldsID="a35b3ab413464d4196913c4c18c8c132" ns2:_="" ns3:_="">
    <xsd:import namespace="817cf992-43f0-4223-8f4f-cfde3572bafe"/>
    <xsd:import namespace="932cfc97-2775-4a64-b8cb-468b6d6046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cf992-43f0-4223-8f4f-cfde3572ba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Vaizdų žymė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2cfc97-2775-4a64-b8cb-468b6d60467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b6bb017-f67e-45cc-ab7e-46f3949588ba}" ma:internalName="TaxCatchAll" ma:showField="CatchAllData" ma:web="932cfc97-2775-4a64-b8cb-468b6d6046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6AFC0C-C104-46A8-888B-BBAA39CA27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2280AC-F900-4B0F-BC12-CA259A9BD42D}">
  <ds:schemaRefs>
    <ds:schemaRef ds:uri="http://schemas.microsoft.com/sharepoint/v3/contenttype/forms"/>
  </ds:schemaRefs>
</ds:datastoreItem>
</file>

<file path=customXml/itemProps3.xml><?xml version="1.0" encoding="utf-8"?>
<ds:datastoreItem xmlns:ds="http://schemas.openxmlformats.org/officeDocument/2006/customXml" ds:itemID="{E325038F-C970-4A34-9263-C9488B3A57BC}"/>
</file>

<file path=docProps/app.xml><?xml version="1.0" encoding="utf-8"?>
<Properties xmlns="http://schemas.openxmlformats.org/officeDocument/2006/extended-properties" xmlns:vt="http://schemas.openxmlformats.org/officeDocument/2006/docPropsVTypes">
  <TotalTime>0</TotalTime>
  <Words>2546</Words>
  <Application>Microsoft Office PowerPoint</Application>
  <PresentationFormat>Widescreen</PresentationFormat>
  <Paragraphs>186</Paragraphs>
  <Slides>30</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Calibri</vt:lpstr>
      <vt:lpstr>Courier New</vt:lpstr>
      <vt:lpstr>Office Theme</vt:lpstr>
      <vt:lpstr>3_Office Theme</vt:lpstr>
      <vt:lpstr>DBMS</vt:lpstr>
      <vt:lpstr>Today you will learn</vt:lpstr>
      <vt:lpstr>Wide use of the WHERE paragraph</vt:lpstr>
      <vt:lpstr>Wide use of the WHERE paragraph</vt:lpstr>
      <vt:lpstr>Wide use of the WHERE paragraph</vt:lpstr>
      <vt:lpstr>Wide use of the WHERE paragraph</vt:lpstr>
      <vt:lpstr>Wide use of the WHERE paragraph</vt:lpstr>
      <vt:lpstr>Wide use of the WHERE paragraph</vt:lpstr>
      <vt:lpstr>Wide use of the WHERE paragraph</vt:lpstr>
      <vt:lpstr>Wide use of the WHERE paragraph</vt:lpstr>
      <vt:lpstr>Wide use of the WHERE paragraph</vt:lpstr>
      <vt:lpstr>Priorities for the comparison operation</vt:lpstr>
      <vt:lpstr>Sorting ORDER BY</vt:lpstr>
      <vt:lpstr>Sorting ORDER BY</vt:lpstr>
      <vt:lpstr>Support functions</vt:lpstr>
      <vt:lpstr>Support functions</vt:lpstr>
      <vt:lpstr>Group functions</vt:lpstr>
      <vt:lpstr>Group functions</vt:lpstr>
      <vt:lpstr>Group functions</vt:lpstr>
      <vt:lpstr>Group functions</vt:lpstr>
      <vt:lpstr>Group functions</vt:lpstr>
      <vt:lpstr>Group functions</vt:lpstr>
      <vt:lpstr>Group functions</vt:lpstr>
      <vt:lpstr>Group functions</vt:lpstr>
      <vt:lpstr>Group functions</vt:lpstr>
      <vt:lpstr>Group functions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cp:keywords>, docId:7D5DA0CFDFD655C44B38CEFD1564EA59</cp:keywords>
  <cp:lastModifiedBy>Rokas Slaboševičius</cp:lastModifiedBy>
  <cp:revision>9</cp:revision>
  <dcterms:modified xsi:type="dcterms:W3CDTF">2024-02-13T14:43:02Z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0x010100CA873D3C360DC543861D423F85D3BFBC</vt:lpwstr>
  </property>
</Properties>
</file>