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5" r:id="rId5"/>
  </p:sldMasterIdLst>
  <p:notesMasterIdLst>
    <p:notesMasterId r:id="rId21"/>
  </p:notesMasterIdLst>
  <p:sldIdLst>
    <p:sldId id="257" r:id="rId6"/>
    <p:sldId id="280" r:id="rId7"/>
    <p:sldId id="371" r:id="rId8"/>
    <p:sldId id="372" r:id="rId9"/>
    <p:sldId id="334" r:id="rId10"/>
    <p:sldId id="376" r:id="rId11"/>
    <p:sldId id="365" r:id="rId12"/>
    <p:sldId id="366" r:id="rId13"/>
    <p:sldId id="368" r:id="rId14"/>
    <p:sldId id="369" r:id="rId15"/>
    <p:sldId id="373" r:id="rId16"/>
    <p:sldId id="370" r:id="rId17"/>
    <p:sldId id="375" r:id="rId18"/>
    <p:sldId id="374" r:id="rId19"/>
    <p:sldId id="277"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E6"/>
          </a:solidFill>
        </a:fill>
      </a:tcStyle>
    </a:wholeTbl>
    <a:band2H>
      <a:tcTxStyle/>
      <a:tcStyle>
        <a:tcBdr/>
        <a:fill>
          <a:solidFill>
            <a:srgbClr val="E6E6F3"/>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D5CAFF"/>
          </a:solidFill>
        </a:fill>
      </a:tcStyle>
    </a:wholeTbl>
    <a:band2H>
      <a:tcTxStyle/>
      <a:tcStyle>
        <a:tcBdr/>
        <a:fill>
          <a:solidFill>
            <a:srgbClr val="EB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FF"/>
          </a:solidFill>
        </a:fill>
      </a:tcStyle>
    </a:wholeTbl>
    <a:band2H>
      <a:tcTxStyle/>
      <a:tcStyle>
        <a:tcBdr/>
        <a:fill>
          <a:solidFill>
            <a:srgbClr val="E6E6FF"/>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EFFFF"/>
          </a:solidFill>
        </a:fill>
      </a:tcStyle>
    </a:band2H>
    <a:firstCol>
      <a:tcTxStyle b="on" i="off">
        <a:font>
          <a:latin typeface="Arial"/>
          <a:ea typeface="Arial"/>
          <a:cs typeface="Arial"/>
        </a:font>
        <a:srgbClr val="FE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EFFFF"/>
          </a:solidFill>
        </a:fill>
      </a:tcStyle>
    </a:lastRow>
    <a:firstRow>
      <a:tcTxStyle b="on" i="off">
        <a:font>
          <a:latin typeface="Arial"/>
          <a:ea typeface="Arial"/>
          <a:cs typeface="Arial"/>
        </a:font>
        <a:srgbClr val="FE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Col>
    <a:la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38100" cap="flat">
              <a:solidFill>
                <a:srgbClr val="FEFFFF"/>
              </a:solidFill>
              <a:prstDash val="solid"/>
              <a:round/>
            </a:ln>
          </a:top>
          <a:bottom>
            <a:ln w="127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lastRow>
    <a:firstRow>
      <a:tcTxStyle b="on" i="off">
        <a:font>
          <a:latin typeface="Arial"/>
          <a:ea typeface="Arial"/>
          <a:cs typeface="Arial"/>
        </a:font>
        <a:srgbClr val="FEFFFF"/>
      </a:tcTxStyle>
      <a:tcStyle>
        <a:tcBdr>
          <a:left>
            <a:ln w="12700" cap="flat">
              <a:solidFill>
                <a:srgbClr val="FEFFFF"/>
              </a:solidFill>
              <a:prstDash val="solid"/>
              <a:round/>
            </a:ln>
          </a:left>
          <a:right>
            <a:ln w="12700" cap="flat">
              <a:solidFill>
                <a:srgbClr val="FEFFFF"/>
              </a:solidFill>
              <a:prstDash val="solid"/>
              <a:round/>
            </a:ln>
          </a:right>
          <a:top>
            <a:ln w="12700" cap="flat">
              <a:solidFill>
                <a:srgbClr val="FEFFFF"/>
              </a:solidFill>
              <a:prstDash val="solid"/>
              <a:round/>
            </a:ln>
          </a:top>
          <a:bottom>
            <a:ln w="38100" cap="flat">
              <a:solidFill>
                <a:srgbClr val="FEFFFF"/>
              </a:solidFill>
              <a:prstDash val="solid"/>
              <a:round/>
            </a:ln>
          </a:bottom>
          <a:insideH>
            <a:ln w="12700" cap="flat">
              <a:solidFill>
                <a:srgbClr val="FEFFFF"/>
              </a:solidFill>
              <a:prstDash val="solid"/>
              <a:round/>
            </a:ln>
          </a:insideH>
          <a:insideV>
            <a:ln w="12700" cap="flat">
              <a:solidFill>
                <a:srgbClr val="FE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kas Slaboševičius" userId="5b5a1ad6-e0e0-4118-b388-ee941114d16c" providerId="ADAL" clId="{22EB082D-AAB9-4D13-8A3B-0A822EE3FCCF}"/>
    <pc:docChg chg="modSld">
      <pc:chgData name="Rokas Slaboševičius" userId="5b5a1ad6-e0e0-4118-b388-ee941114d16c" providerId="ADAL" clId="{22EB082D-AAB9-4D13-8A3B-0A822EE3FCCF}" dt="2023-11-23T19:32:07.573" v="13" actId="20577"/>
      <pc:docMkLst>
        <pc:docMk/>
      </pc:docMkLst>
      <pc:sldChg chg="modSp mod">
        <pc:chgData name="Rokas Slaboševičius" userId="5b5a1ad6-e0e0-4118-b388-ee941114d16c" providerId="ADAL" clId="{22EB082D-AAB9-4D13-8A3B-0A822EE3FCCF}" dt="2023-11-23T19:32:07.573" v="13" actId="20577"/>
        <pc:sldMkLst>
          <pc:docMk/>
          <pc:sldMk cId="1392026619" sldId="370"/>
        </pc:sldMkLst>
        <pc:spChg chg="mod">
          <ac:chgData name="Rokas Slaboševičius" userId="5b5a1ad6-e0e0-4118-b388-ee941114d16c" providerId="ADAL" clId="{22EB082D-AAB9-4D13-8A3B-0A822EE3FCCF}" dt="2023-11-23T19:32:07.573" v="13" actId="20577"/>
          <ac:spMkLst>
            <pc:docMk/>
            <pc:sldMk cId="1392026619" sldId="370"/>
            <ac:spMk id="7" creationId="{8393EA32-1E5C-4940-ABB7-ACA92E12BC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3254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572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988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5778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3698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6552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8591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0685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1255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018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56391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202908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17973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27183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89007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5999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3208488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176310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3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5782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597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extLst>
      <p:ext uri="{BB962C8B-B14F-4D97-AF65-F5344CB8AC3E}">
        <p14:creationId xmlns:p14="http://schemas.microsoft.com/office/powerpoint/2010/main" val="16749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extLst>
      <p:ext uri="{BB962C8B-B14F-4D97-AF65-F5344CB8AC3E}">
        <p14:creationId xmlns:p14="http://schemas.microsoft.com/office/powerpoint/2010/main" val="711405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 val="1"/>
            </a:ext>
          </a:extLst>
        </p:spPr>
        <p:txBody>
          <a:bodyPr lIns="45719" rIns="45719">
            <a:normAutofit/>
          </a:bodyPr>
          <a:lstStyle/>
          <a:p>
            <a:r>
              <a:t>Title of presentation</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
      <p:transition spd="slow">
        <p:fade/>
      </p:transition>
    </mc:Fallback>
  </mc:AlternateContent>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extLst>
      <p:ext uri="{BB962C8B-B14F-4D97-AF65-F5344CB8AC3E}">
        <p14:creationId xmlns:p14="http://schemas.microsoft.com/office/powerpoint/2010/main" val="1458666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en-us/dotnet/csharp/programming-guide/arrays/multidimensional-array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8"/>
          <p:cNvSpPr txBox="1">
            <a:spLocks noGrp="1"/>
          </p:cNvSpPr>
          <p:nvPr>
            <p:ph type="ctrTitle"/>
          </p:nvPr>
        </p:nvSpPr>
        <p:spPr>
          <a:xfrm>
            <a:off x="2569902" y="3298202"/>
            <a:ext cx="7050155" cy="2387601"/>
          </a:xfrm>
          <a:prstGeom prst="rect">
            <a:avLst/>
          </a:prstGeom>
        </p:spPr>
        <p:txBody>
          <a:bodyPr lIns="45719" tIns="45720" rIns="45719" bIns="45720" anchor="t">
            <a:normAutofit fontScale="90000"/>
          </a:bodyPr>
          <a:lstStyle/>
          <a:p>
            <a:r>
              <a:rPr lang="en-US" dirty="0"/>
              <a:t>Foreach and Multidimensional </a:t>
            </a:r>
            <a:r>
              <a:rPr lang="lt-LT" dirty="0"/>
              <a:t>Arrays</a:t>
            </a:r>
            <a:endParaRPr lang="en-US" dirty="0"/>
          </a:p>
        </p:txBody>
      </p:sp>
      <p:sp>
        <p:nvSpPr>
          <p:cNvPr id="152" name="Date Placeholder 7"/>
          <p:cNvSpPr txBox="1"/>
          <p:nvPr/>
        </p:nvSpPr>
        <p:spPr>
          <a:xfrm>
            <a:off x="643096" y="5892513"/>
            <a:ext cx="2267498"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spAutoFit/>
          </a:bodyPr>
          <a:lstStyle>
            <a:lvl1pPr>
              <a:defRPr sz="1600" b="1"/>
            </a:lvl1pPr>
          </a:lstStyle>
          <a:p>
            <a:r>
              <a:rPr lang="lt-LT" dirty="0"/>
              <a:t>Data</a:t>
            </a:r>
            <a:endParaRPr dirty="0"/>
          </a:p>
        </p:txBody>
      </p:sp>
      <p:sp>
        <p:nvSpPr>
          <p:cNvPr id="153" name="Text Placeholder 5"/>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4="http://schemas.microsoft.com/office/powerpoint/2010/main" xmlns:p159="http://schemas.microsoft.com/office/powerpoint/2015/09/main" xmlns:mc="http://schemas.openxmlformats.org/markup-compatibility/2006" xmlns:a16="http://schemas.microsoft.com/office/drawing/2014/main" xmlns="" val="1"/>
            </a:ext>
          </a:extLst>
        </p:spPr>
        <p:txBody>
          <a:bodyPr lIns="45719" tIns="45720" rIns="45719" bIns="45720" anchor="t">
            <a:normAutofit/>
          </a:bodyPr>
          <a:lstStyle/>
          <a:p>
            <a:r>
              <a:rPr lang="lt-LT" dirty="0"/>
              <a:t>Lecturer</a:t>
            </a:r>
          </a:p>
          <a:p>
            <a:r>
              <a:rPr lang="lt-LT" dirty="0"/>
              <a:t>Rokas Slaboševičius</a:t>
            </a:r>
            <a:endParaRPr lang="en-US" dirty="0"/>
          </a:p>
        </p:txBody>
      </p:sp>
      <p:pic>
        <p:nvPicPr>
          <p:cNvPr id="154" name="Picture Placeholder 16" descr="Picture Placeholder 16"/>
          <p:cNvPicPr>
            <a:picLocks noGrp="1" noChangeAspect="1"/>
          </p:cNvPicPr>
          <p:nvPr>
            <p:ph type="pic" idx="22"/>
          </p:nvPr>
        </p:nvPicPr>
        <p:blipFill>
          <a:blip r:embed="rId2"/>
          <a:stretch>
            <a:fillRect/>
          </a:stretch>
        </p:blipFill>
        <p:spPr>
          <a:xfrm>
            <a:off x="9866313" y="458787"/>
            <a:ext cx="1835151" cy="1835151"/>
          </a:xfrm>
          <a:prstGeom prst="rect">
            <a:avLst/>
          </a:prstGeom>
        </p:spPr>
      </p:pic>
      <p:sp>
        <p:nvSpPr>
          <p:cNvPr id="3" name="Text Placeholder 2">
            <a:extLst>
              <a:ext uri="{FF2B5EF4-FFF2-40B4-BE49-F238E27FC236}">
                <a16:creationId xmlns:a16="http://schemas.microsoft.com/office/drawing/2014/main" id="{B6BC48FB-084F-459B-88F8-C7D9FDEF65F6}"/>
              </a:ext>
            </a:extLst>
          </p:cNvPr>
          <p:cNvSpPr>
            <a:spLocks noGrp="1"/>
          </p:cNvSpPr>
          <p:nvPr>
            <p:ph type="body" sz="quarter" idx="1"/>
          </p:nvPr>
        </p:nvSpPr>
        <p:spPr>
          <a:xfrm>
            <a:off x="2569902" y="5930347"/>
            <a:ext cx="7050155" cy="927653"/>
          </a:xfrm>
        </p:spPr>
        <p:txBody>
          <a:bodyPr lIns="45719" tIns="45720" rIns="45719" bIns="45720" anchor="t">
            <a:normAutofit/>
          </a:bodyPr>
          <a:lstStyle/>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ma14="http://schemas.microsoft.com/office/mac/drawingml/2011/main" xmlns:a14="http://schemas.microsoft.com/office/drawing/2010/main" xmlns:m="http://schemas.openxmlformats.org/officeDocument/2006/math"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When to use two-dimensional arrays?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7353300" y="2671875"/>
            <a:ext cx="41016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Game programming: two-dimensional arrays are often used in game development to represent game maps, player positions or object structures.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They help to organise and manipulate game data, such as the area of the map or the structure of the game levels.</a:t>
            </a:r>
            <a:endParaRPr lang="lt-LT" sz="1400" dirty="0">
              <a:solidFill>
                <a:schemeClr val="tx1"/>
              </a:solidFill>
            </a:endParaRPr>
          </a:p>
        </p:txBody>
      </p:sp>
      <p:pic>
        <p:nvPicPr>
          <p:cNvPr id="3" name="Picture 2">
            <a:extLst>
              <a:ext uri="{FF2B5EF4-FFF2-40B4-BE49-F238E27FC236}">
                <a16:creationId xmlns:a16="http://schemas.microsoft.com/office/drawing/2014/main" id="{4DF5BB2E-0FA6-C0F9-1DC7-DFAFA9D0C604}"/>
              </a:ext>
            </a:extLst>
          </p:cNvPr>
          <p:cNvPicPr>
            <a:picLocks noChangeAspect="1"/>
          </p:cNvPicPr>
          <p:nvPr/>
        </p:nvPicPr>
        <p:blipFill>
          <a:blip r:embed="rId3"/>
          <a:stretch>
            <a:fillRect/>
          </a:stretch>
        </p:blipFill>
        <p:spPr>
          <a:xfrm>
            <a:off x="737050" y="2138049"/>
            <a:ext cx="2788839" cy="3499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0928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When to use two-dimensional arrays?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654050" y="2671875"/>
            <a:ext cx="33591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Imaging: two-dimensional arrays can be used to manipulate image or picture data.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Each pixel can be assigned specific values or information that can be stored in a two-dimensional array. This allows various operations such as filtering, contradiction search or image manipulation.</a:t>
            </a:r>
            <a:endParaRPr lang="lt-LT" sz="1400" dirty="0">
              <a:solidFill>
                <a:schemeClr val="tx1"/>
              </a:solidFill>
            </a:endParaRPr>
          </a:p>
        </p:txBody>
      </p:sp>
      <p:pic>
        <p:nvPicPr>
          <p:cNvPr id="7" name="Graphic 6" descr="Grid lines">
            <a:extLst>
              <a:ext uri="{FF2B5EF4-FFF2-40B4-BE49-F238E27FC236}">
                <a16:creationId xmlns:a16="http://schemas.microsoft.com/office/drawing/2014/main" id="{D441DAA3-9FBF-7798-2AE4-AF9439D452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7400" y="2021800"/>
            <a:ext cx="3963450" cy="3963450"/>
          </a:xfrm>
          <a:prstGeom prst="rect">
            <a:avLst/>
          </a:prstGeom>
        </p:spPr>
      </p:pic>
      <p:pic>
        <p:nvPicPr>
          <p:cNvPr id="4" name="Graphic 3" descr="A circle filled with tiny crosses">
            <a:extLst>
              <a:ext uri="{FF2B5EF4-FFF2-40B4-BE49-F238E27FC236}">
                <a16:creationId xmlns:a16="http://schemas.microsoft.com/office/drawing/2014/main" id="{5030E967-A090-0600-70CC-6348DDA175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27101" y="1779050"/>
            <a:ext cx="5078950" cy="5078950"/>
          </a:xfrm>
          <a:prstGeom prst="rect">
            <a:avLst/>
          </a:prstGeom>
        </p:spPr>
      </p:pic>
    </p:spTree>
    <p:extLst>
      <p:ext uri="{BB962C8B-B14F-4D97-AF65-F5344CB8AC3E}">
        <p14:creationId xmlns:p14="http://schemas.microsoft.com/office/powerpoint/2010/main" val="2615623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2</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3"/>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The program asks you to enter the number of rows and columns. After inputting, you should create an array of the given size, the program should then ask you to enter the </a:t>
            </a:r>
            <a:r>
              <a:rPr lang="lt-LT" sz="1400" dirty="0" err="1">
                <a:solidFill>
                  <a:schemeClr val="tx1"/>
                </a:solidFill>
                <a:latin typeface="Courier New"/>
              </a:rPr>
              <a:t>number</a:t>
            </a:r>
            <a:r>
              <a:rPr lang="lt-LT" sz="1400" dirty="0">
                <a:solidFill>
                  <a:schemeClr val="tx1"/>
                </a:solidFill>
                <a:latin typeface="Courier New"/>
              </a:rPr>
              <a:t>/</a:t>
            </a:r>
            <a:r>
              <a:rPr lang="lt-LT" sz="1400" dirty="0" err="1">
                <a:solidFill>
                  <a:schemeClr val="tx1"/>
                </a:solidFill>
                <a:latin typeface="Courier New"/>
              </a:rPr>
              <a:t>value</a:t>
            </a:r>
            <a:r>
              <a:rPr lang="lt-LT" sz="1400" dirty="0">
                <a:solidFill>
                  <a:schemeClr val="tx1"/>
                </a:solidFill>
                <a:latin typeface="Courier New"/>
              </a:rPr>
              <a:t> of each element and print a matrix from the given numbers </a:t>
            </a:r>
            <a:r>
              <a:rPr lang="lt-LT" sz="1400" dirty="0" err="1">
                <a:solidFill>
                  <a:schemeClr val="tx1"/>
                </a:solidFill>
                <a:latin typeface="Courier New"/>
              </a:rPr>
              <a:t>in</a:t>
            </a:r>
            <a:r>
              <a:rPr lang="lt-LT" sz="1400" dirty="0">
                <a:solidFill>
                  <a:schemeClr val="tx1"/>
                </a:solidFill>
                <a:latin typeface="Courier New"/>
              </a:rPr>
              <a:t> </a:t>
            </a:r>
            <a:r>
              <a:rPr lang="lt-LT" sz="1400" dirty="0" err="1">
                <a:solidFill>
                  <a:schemeClr val="tx1"/>
                </a:solidFill>
                <a:latin typeface="Courier New"/>
              </a:rPr>
              <a:t>example</a:t>
            </a:r>
            <a:r>
              <a:rPr lang="lt-LT" sz="1400" dirty="0">
                <a:solidFill>
                  <a:schemeClr val="tx1"/>
                </a:solidFill>
                <a:latin typeface="Courier New"/>
              </a:rPr>
              <a:t>: </a:t>
            </a:r>
            <a:r>
              <a:rPr lang="lt-LT" sz="1400" dirty="0" err="1">
                <a:solidFill>
                  <a:schemeClr val="tx1"/>
                </a:solidFill>
                <a:latin typeface="Courier New"/>
              </a:rPr>
              <a:t>Enter</a:t>
            </a:r>
            <a:r>
              <a:rPr lang="lt-LT" sz="1400" dirty="0">
                <a:solidFill>
                  <a:schemeClr val="tx1"/>
                </a:solidFill>
                <a:latin typeface="Courier New"/>
              </a:rPr>
              <a:t> 2 2. </a:t>
            </a:r>
            <a:r>
              <a:rPr lang="lt-LT" sz="1400" dirty="0" err="1">
                <a:solidFill>
                  <a:schemeClr val="tx1"/>
                </a:solidFill>
                <a:latin typeface="Courier New"/>
              </a:rPr>
              <a:t>Then</a:t>
            </a:r>
            <a:r>
              <a:rPr lang="lt-LT" sz="1400" dirty="0">
                <a:solidFill>
                  <a:schemeClr val="tx1"/>
                </a:solidFill>
                <a:latin typeface="Courier New"/>
              </a:rPr>
              <a:t> Enter 1, 2, 2, 3</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to find all repeated numbers in a given two-dimensional array</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to find all repeated names in a given two-dimensional array</a:t>
            </a: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en-US"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You have two arrays: A with size 3x3 and B with size 3x1. Write a program that performs </a:t>
            </a:r>
            <a:r>
              <a:rPr lang="lt-LT" sz="1400" dirty="0" err="1">
                <a:solidFill>
                  <a:schemeClr val="tx1"/>
                </a:solidFill>
                <a:latin typeface="Courier New"/>
              </a:rPr>
              <a:t>the</a:t>
            </a:r>
            <a:r>
              <a:rPr lang="lt-LT" sz="1400" dirty="0">
                <a:solidFill>
                  <a:schemeClr val="tx1"/>
                </a:solidFill>
                <a:latin typeface="Courier New"/>
              </a:rPr>
              <a:t> </a:t>
            </a:r>
            <a:r>
              <a:rPr lang="en-US" sz="1400" dirty="0">
                <a:solidFill>
                  <a:schemeClr val="tx1"/>
                </a:solidFill>
                <a:latin typeface="Courier New"/>
              </a:rPr>
              <a:t>multiplication</a:t>
            </a:r>
            <a:r>
              <a:rPr lang="lt-LT" sz="1400" dirty="0">
                <a:solidFill>
                  <a:schemeClr val="tx1"/>
                </a:solidFill>
                <a:latin typeface="Courier New"/>
              </a:rPr>
              <a:t> of the arrays (A * B) and displays the result.</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p:txBody>
      </p:sp>
      <p:pic>
        <p:nvPicPr>
          <p:cNvPr id="3" name="Picture 2">
            <a:extLst>
              <a:ext uri="{FF2B5EF4-FFF2-40B4-BE49-F238E27FC236}">
                <a16:creationId xmlns:a16="http://schemas.microsoft.com/office/drawing/2014/main" id="{DE095531-82FC-9CEC-94E2-1011AEDC416A}"/>
              </a:ext>
            </a:extLst>
          </p:cNvPr>
          <p:cNvPicPr>
            <a:picLocks noChangeAspect="1"/>
          </p:cNvPicPr>
          <p:nvPr/>
        </p:nvPicPr>
        <p:blipFill>
          <a:blip r:embed="rId4"/>
          <a:stretch>
            <a:fillRect/>
          </a:stretch>
        </p:blipFill>
        <p:spPr>
          <a:xfrm>
            <a:off x="11094353" y="2522044"/>
            <a:ext cx="438211" cy="447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2026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a:t>
              </a:r>
              <a:r>
                <a:rPr lang="en-US" dirty="0"/>
                <a:t>3</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3"/>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to find and display the maximum value of a two-dimensional array and its position (row and column numbers).</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program that reads a 3x3 array and checks whether it is symmetrical (i.e. whether it is flat if you flip it horizontally or vertically). Display the result in the console.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err="1">
                <a:solidFill>
                  <a:schemeClr val="tx1"/>
                </a:solidFill>
                <a:latin typeface="Courier New"/>
              </a:rPr>
              <a:t>Create</a:t>
            </a:r>
            <a:r>
              <a:rPr lang="lt-LT" sz="1400" dirty="0">
                <a:solidFill>
                  <a:schemeClr val="tx1"/>
                </a:solidFill>
                <a:latin typeface="Courier New"/>
              </a:rPr>
              <a:t> a method that accepts the number of animals needed for the table. For each animal, the method should ask for the animal's name, type, coat colour, </a:t>
            </a:r>
            <a:r>
              <a:rPr lang="lt-LT" sz="1400" dirty="0" err="1">
                <a:solidFill>
                  <a:schemeClr val="tx1"/>
                </a:solidFill>
                <a:latin typeface="Courier New"/>
              </a:rPr>
              <a:t>behaviour</a:t>
            </a:r>
            <a:r>
              <a:rPr lang="lt-LT" sz="1400" dirty="0">
                <a:solidFill>
                  <a:schemeClr val="tx1"/>
                </a:solidFill>
                <a:latin typeface="Courier New"/>
              </a:rPr>
              <a:t>. The method should print this table.</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You have an empty array "</a:t>
            </a:r>
            <a:r>
              <a:rPr lang="en-US" sz="1400" dirty="0">
                <a:solidFill>
                  <a:schemeClr val="tx1"/>
                </a:solidFill>
                <a:latin typeface="Courier New"/>
              </a:rPr>
              <a:t>char[,] array = new char[4, 4];</a:t>
            </a:r>
            <a:r>
              <a:rPr lang="lt-LT" sz="1400" dirty="0">
                <a:solidFill>
                  <a:schemeClr val="tx1"/>
                </a:solidFill>
                <a:latin typeface="Courier New"/>
              </a:rPr>
              <a:t>". Using "for" loops </a:t>
            </a:r>
            <a:r>
              <a:rPr lang="en-US" sz="1400" dirty="0" err="1">
                <a:solidFill>
                  <a:schemeClr val="tx1"/>
                </a:solidFill>
                <a:latin typeface="Courier New"/>
              </a:rPr>
              <a:t>and </a:t>
            </a:r>
            <a:r>
              <a:rPr lang="en-US" sz="1400" dirty="0">
                <a:solidFill>
                  <a:schemeClr val="tx1"/>
                </a:solidFill>
                <a:latin typeface="Courier New"/>
              </a:rPr>
              <a:t>"if" </a:t>
            </a:r>
            <a:r>
              <a:rPr lang="lt-LT" sz="1400" dirty="0">
                <a:solidFill>
                  <a:schemeClr val="tx1"/>
                </a:solidFill>
                <a:latin typeface="Courier New"/>
              </a:rPr>
              <a:t>conditions, put the "</a:t>
            </a:r>
            <a:r>
              <a:rPr lang="en-US" sz="1400" dirty="0">
                <a:solidFill>
                  <a:schemeClr val="tx1"/>
                </a:solidFill>
                <a:latin typeface="Courier New"/>
              </a:rPr>
              <a:t>*" </a:t>
            </a:r>
            <a:r>
              <a:rPr lang="en-US" sz="1400" dirty="0" err="1">
                <a:solidFill>
                  <a:schemeClr val="tx1"/>
                </a:solidFill>
                <a:latin typeface="Courier New"/>
              </a:rPr>
              <a:t>and </a:t>
            </a:r>
            <a:r>
              <a:rPr lang="en-US" sz="1400" dirty="0">
                <a:solidFill>
                  <a:schemeClr val="tx1"/>
                </a:solidFill>
                <a:latin typeface="Courier New"/>
              </a:rPr>
              <a:t>" " </a:t>
            </a:r>
            <a:r>
              <a:rPr lang="en-US" sz="1400" dirty="0" err="1">
                <a:solidFill>
                  <a:schemeClr val="tx1"/>
                </a:solidFill>
                <a:latin typeface="Courier New"/>
              </a:rPr>
              <a:t>characters </a:t>
            </a:r>
            <a:r>
              <a:rPr lang="lt-LT" sz="1400" dirty="0">
                <a:solidFill>
                  <a:schemeClr val="tx1"/>
                </a:solidFill>
                <a:latin typeface="Courier New"/>
              </a:rPr>
              <a:t>in </a:t>
            </a:r>
            <a:r>
              <a:rPr lang="en-US" sz="1400" dirty="0" err="1">
                <a:solidFill>
                  <a:schemeClr val="tx1"/>
                </a:solidFill>
                <a:latin typeface="Courier New"/>
              </a:rPr>
              <a:t>the right places </a:t>
            </a:r>
            <a:r>
              <a:rPr lang="lt-LT" sz="1400" dirty="0">
                <a:solidFill>
                  <a:schemeClr val="tx1"/>
                </a:solidFill>
                <a:latin typeface="Courier New"/>
              </a:rPr>
              <a:t>so that when the program is run, it will output to the screen:</a:t>
            </a:r>
          </a:p>
        </p:txBody>
      </p:sp>
      <p:pic>
        <p:nvPicPr>
          <p:cNvPr id="4" name="Picture 3">
            <a:extLst>
              <a:ext uri="{FF2B5EF4-FFF2-40B4-BE49-F238E27FC236}">
                <a16:creationId xmlns:a16="http://schemas.microsoft.com/office/drawing/2014/main" id="{C52DFBD9-FFB9-1E39-ACE5-A0B89909D112}"/>
              </a:ext>
            </a:extLst>
          </p:cNvPr>
          <p:cNvPicPr>
            <a:picLocks noChangeAspect="1"/>
          </p:cNvPicPr>
          <p:nvPr/>
        </p:nvPicPr>
        <p:blipFill>
          <a:blip r:embed="rId4"/>
          <a:stretch>
            <a:fillRect/>
          </a:stretch>
        </p:blipFill>
        <p:spPr>
          <a:xfrm>
            <a:off x="10304456" y="5721525"/>
            <a:ext cx="708444" cy="5713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0046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Project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Create a "</a:t>
            </a:r>
            <a:r>
              <a:rPr lang="lt-LT" sz="1400" dirty="0" err="1">
                <a:solidFill>
                  <a:schemeClr val="tx1"/>
                </a:solidFill>
                <a:latin typeface="Courier New"/>
              </a:rPr>
              <a:t>tick-tack-toe</a:t>
            </a:r>
            <a:r>
              <a:rPr lang="lt-LT" sz="1400" dirty="0">
                <a:solidFill>
                  <a:schemeClr val="tx1"/>
                </a:solidFill>
                <a:latin typeface="Courier New"/>
              </a:rPr>
              <a:t>" game.</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The game should allow two players. The program should bring up a menu and one of the menu options should be "New Game-&gt;Two Players", then the program should ask for the names of the players and keep track of their results. When the game starts the first player should enter the coordinates of the row and column where they would like to place the cross. The same process is followed for the second player. Don't forget validation.</a:t>
            </a: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p:txBody>
      </p:sp>
    </p:spTree>
    <p:extLst>
      <p:ext uri="{BB962C8B-B14F-4D97-AF65-F5344CB8AC3E}">
        <p14:creationId xmlns:p14="http://schemas.microsoft.com/office/powerpoint/2010/main" val="3813723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sp>
        <p:nvSpPr>
          <p:cNvPr id="331"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lt-LT" sz="1600" b="0" i="0" u="none" strike="noStrike" kern="1200" cap="none" spc="-1" normalizeH="0" baseline="0" noProof="0" dirty="0">
              <a:ln>
                <a:noFill/>
              </a:ln>
              <a:solidFill>
                <a:prstClr val="black"/>
              </a:solidFill>
              <a:effectLst/>
              <a:uLnTx/>
              <a:uFillTx/>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lt-LT" sz="3000" b="1" i="0" u="none" strike="noStrike" kern="1200" cap="none" spc="-1" normalizeH="0" baseline="0" noProof="0">
                <a:ln>
                  <a:noFill/>
                </a:ln>
                <a:solidFill>
                  <a:srgbClr val="000000"/>
                </a:solidFill>
                <a:effectLst/>
                <a:uLnTx/>
                <a:uFillTx/>
                <a:latin typeface="Arial"/>
                <a:ea typeface="Arial"/>
              </a:rPr>
              <a:t>Useful information</a:t>
            </a:r>
            <a:endParaRPr kumimoji="0" lang="lt-LT" sz="3000" b="0" i="0" u="none" strike="noStrike" kern="1200" cap="none" spc="-1" normalizeH="0" baseline="0" noProof="0">
              <a:ln>
                <a:noFill/>
              </a:ln>
              <a:solidFill>
                <a:prstClr val="black"/>
              </a:solidFill>
              <a:effectLst/>
              <a:uLnTx/>
              <a:uFillTx/>
              <a:latin typeface="Arial"/>
            </a:endParaRPr>
          </a:p>
        </p:txBody>
      </p:sp>
      <p:sp>
        <p:nvSpPr>
          <p:cNvPr id="333"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720" rIns="45720" bIns="45720" anchor="t">
            <a:normAutofit/>
          </a:bodyPr>
          <a:lstStyle/>
          <a:p>
            <a:pPr marL="0" marR="0" lvl="0" indent="0" algn="l" defTabSz="914400" rtl="0" eaLnBrk="1" fontAlgn="auto" latinLnBrk="0" hangingPunct="1">
              <a:lnSpc>
                <a:spcPct val="90000"/>
              </a:lnSpc>
              <a:spcBef>
                <a:spcPts val="1001"/>
              </a:spcBef>
              <a:spcAft>
                <a:spcPts val="0"/>
              </a:spcAft>
              <a:buClrTx/>
              <a:buSzTx/>
              <a:buFontTx/>
              <a:buNone/>
              <a:tabLst/>
              <a:defRPr/>
            </a:pPr>
            <a:r>
              <a:rPr lang="lt-LT" sz="1600" kern="1200" spc="-1" dirty="0">
                <a:solidFill>
                  <a:prstClr val="black"/>
                </a:solidFill>
                <a:latin typeface="Arial"/>
                <a:ea typeface="+mn-lt"/>
                <a:cs typeface="Arial"/>
                <a:hlinkClick r:id="rId2"/>
              </a:rPr>
              <a:t>https://learn.microsoft.com/en-us/dotnet/csharp/programming-guide/arrays/multidimensional-arrays</a:t>
            </a:r>
            <a:endParaRPr lang="en-US" sz="1600" kern="1200" spc="-1" dirty="0">
              <a:solidFill>
                <a:prstClr val="black"/>
              </a:solidFill>
              <a:latin typeface="Arial"/>
              <a:ea typeface="+mn-lt"/>
              <a:cs typeface="Arial"/>
            </a:endParaRPr>
          </a:p>
          <a:p>
            <a:pPr marL="0" marR="0" lvl="0" indent="0" algn="l" defTabSz="914400" rtl="0" eaLnBrk="1" fontAlgn="auto" latinLnBrk="0" hangingPunct="1">
              <a:lnSpc>
                <a:spcPct val="90000"/>
              </a:lnSpc>
              <a:spcBef>
                <a:spcPts val="1001"/>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en-US" dirty="0"/>
              <a:t>Foreach and Multidimensional </a:t>
            </a:r>
            <a:r>
              <a:rPr lang="lt-LT" dirty="0"/>
              <a:t>Arrays</a:t>
            </a:r>
            <a:endParaRPr lang="en-US" dirty="0" err="1"/>
          </a:p>
        </p:txBody>
      </p:sp>
      <p:sp>
        <p:nvSpPr>
          <p:cNvPr id="219" name="Title 11"/>
          <p:cNvSpPr txBox="1">
            <a:spLocks noGrp="1"/>
          </p:cNvSpPr>
          <p:nvPr>
            <p:ph type="title"/>
          </p:nvPr>
        </p:nvSpPr>
        <p:spPr>
          <a:xfrm>
            <a:off x="480391" y="1371705"/>
            <a:ext cx="5153927" cy="1365253"/>
          </a:xfrm>
          <a:prstGeom prst="rect">
            <a:avLst/>
          </a:prstGeom>
        </p:spPr>
        <p:txBody>
          <a:bodyPr/>
          <a:lstStyle/>
          <a:p>
            <a:r>
              <a:rPr lang="lt-LT" dirty="0"/>
              <a:t>Today you will learn</a:t>
            </a:r>
            <a:endParaRPr dirty="0"/>
          </a:p>
        </p:txBody>
      </p:sp>
      <p:sp>
        <p:nvSpPr>
          <p:cNvPr id="220" name="Text Placeholder 3"/>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lIns="45719" tIns="45720" rIns="45719" bIns="45720" anchor="t">
            <a:normAutofit/>
          </a:bodyPr>
          <a:lstStyle/>
          <a:p>
            <a:r>
              <a:rPr lang="en-US" dirty="0"/>
              <a:t>Foreach</a:t>
            </a:r>
            <a:endParaRPr dirty="0"/>
          </a:p>
        </p:txBody>
      </p:sp>
      <p:sp>
        <p:nvSpPr>
          <p:cNvPr id="221" name="Text Placeholder 4"/>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lIns="45719" tIns="45720" rIns="45719" bIns="45720" anchor="t">
            <a:normAutofit/>
          </a:bodyPr>
          <a:lstStyle/>
          <a:p>
            <a:r>
              <a:rPr lang="en-US" dirty="0"/>
              <a:t>What </a:t>
            </a:r>
            <a:r>
              <a:rPr lang="en-US" dirty="0" err="1"/>
              <a:t>are two-dimensional arrays</a:t>
            </a:r>
            <a:r>
              <a:rPr lang="en-US" dirty="0"/>
              <a:t>?</a:t>
            </a:r>
          </a:p>
          <a:p>
            <a:endParaRPr lang="en-US" dirty="0"/>
          </a:p>
        </p:txBody>
      </p:sp>
      <p:sp>
        <p:nvSpPr>
          <p:cNvPr id="222" name="Text Placeholder 5"/>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a:lstStyle/>
          <a:p>
            <a:r>
              <a:rPr lang="lt-LT" dirty="0"/>
              <a:t>When to use two-dimensional arrays?</a:t>
            </a:r>
            <a:endParaRPr lang="en-US" dirty="0"/>
          </a:p>
        </p:txBody>
      </p:sp>
      <p:grpSp>
        <p:nvGrpSpPr>
          <p:cNvPr id="228" name="Oval 12"/>
          <p:cNvGrpSpPr/>
          <p:nvPr/>
        </p:nvGrpSpPr>
        <p:grpSpPr>
          <a:xfrm>
            <a:off x="480390" y="3193409"/>
            <a:ext cx="731477" cy="731477"/>
            <a:chOff x="0" y="0"/>
            <a:chExt cx="731475" cy="731475"/>
          </a:xfrm>
        </p:grpSpPr>
        <p:sp>
          <p:nvSpPr>
            <p:cNvPr id="226"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27" name="01"/>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rPr dirty="0"/>
                <a:t>01</a:t>
              </a:r>
            </a:p>
          </p:txBody>
        </p:sp>
      </p:grpSp>
      <p:grpSp>
        <p:nvGrpSpPr>
          <p:cNvPr id="231" name="Oval 13"/>
          <p:cNvGrpSpPr/>
          <p:nvPr/>
        </p:nvGrpSpPr>
        <p:grpSpPr>
          <a:xfrm>
            <a:off x="480390" y="4403230"/>
            <a:ext cx="731477" cy="731477"/>
            <a:chOff x="0" y="0"/>
            <a:chExt cx="731475" cy="731475"/>
          </a:xfrm>
        </p:grpSpPr>
        <p:sp>
          <p:nvSpPr>
            <p:cNvPr id="229"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0" name="02"/>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02</a:t>
              </a:r>
            </a:p>
          </p:txBody>
        </p:sp>
      </p:grpSp>
      <p:grpSp>
        <p:nvGrpSpPr>
          <p:cNvPr id="234" name="Oval 14"/>
          <p:cNvGrpSpPr/>
          <p:nvPr/>
        </p:nvGrpSpPr>
        <p:grpSpPr>
          <a:xfrm>
            <a:off x="480390" y="5514578"/>
            <a:ext cx="731477" cy="731477"/>
            <a:chOff x="0" y="0"/>
            <a:chExt cx="731475" cy="731475"/>
          </a:xfrm>
        </p:grpSpPr>
        <p:sp>
          <p:nvSpPr>
            <p:cNvPr id="232" name="Circle"/>
            <p:cNvSpPr/>
            <p:nvPr/>
          </p:nvSpPr>
          <p:spPr>
            <a:xfrm>
              <a:off x="0" y="0"/>
              <a:ext cx="731476" cy="731476"/>
            </a:xfrm>
            <a:prstGeom prst="ellipse">
              <a:avLst/>
            </a:prstGeom>
            <a:solidFill>
              <a:srgbClr val="191919"/>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233" name="03"/>
            <p:cNvSpPr txBox="1"/>
            <p:nvPr/>
          </p:nvSpPr>
          <p:spPr>
            <a:xfrm>
              <a:off x="152842" y="178122"/>
              <a:ext cx="425792"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 val="1"/>
              </a:ext>
            </a:extLst>
          </p:spPr>
          <p:txBody>
            <a:bodyPr wrap="square" lIns="45719" tIns="45719" rIns="45719" bIns="45719" numCol="1" anchor="ctr">
              <a:spAutoFit/>
            </a:bodyPr>
            <a:lstStyle>
              <a:lvl1pPr algn="ctr">
                <a:defRPr sz="2000">
                  <a:solidFill>
                    <a:srgbClr val="FEFFFF"/>
                  </a:solidFill>
                </a:defRPr>
              </a:lvl1pPr>
            </a:lstStyle>
            <a:p>
              <a:r>
                <a:t>03</a:t>
              </a:r>
            </a:p>
          </p:txBody>
        </p:sp>
      </p:grpSp>
    </p:spTree>
    <p:extLst>
      <p:ext uri="{BB962C8B-B14F-4D97-AF65-F5344CB8AC3E}">
        <p14:creationId xmlns:p14="http://schemas.microsoft.com/office/powerpoint/2010/main" val="22781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Foreach</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480400" y="2671875"/>
            <a:ext cx="41233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foreach loop is a useful C# programming construct that makes it easy to view and manipulate items in collections or arrays.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loop is very handy when we want to perform a specific action on each copy of a collection item</a:t>
            </a:r>
          </a:p>
        </p:txBody>
      </p:sp>
      <p:pic>
        <p:nvPicPr>
          <p:cNvPr id="4" name="Graphic 3" descr="Completed with solid fill">
            <a:extLst>
              <a:ext uri="{FF2B5EF4-FFF2-40B4-BE49-F238E27FC236}">
                <a16:creationId xmlns:a16="http://schemas.microsoft.com/office/drawing/2014/main" id="{D7929AEB-42DD-9167-37CC-EA5012FBAE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48250" y="1624125"/>
            <a:ext cx="2095500" cy="2095500"/>
          </a:xfrm>
          <a:prstGeom prst="rect">
            <a:avLst/>
          </a:prstGeom>
        </p:spPr>
      </p:pic>
      <p:pic>
        <p:nvPicPr>
          <p:cNvPr id="8" name="Graphic 7" descr="Woman wearing a suit">
            <a:extLst>
              <a:ext uri="{FF2B5EF4-FFF2-40B4-BE49-F238E27FC236}">
                <a16:creationId xmlns:a16="http://schemas.microsoft.com/office/drawing/2014/main" id="{6F829A3C-8BCC-D13B-F800-B97713A992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996639" y="2104022"/>
            <a:ext cx="2095500" cy="4505325"/>
          </a:xfrm>
          <a:prstGeom prst="rect">
            <a:avLst/>
          </a:prstGeom>
        </p:spPr>
      </p:pic>
    </p:spTree>
    <p:extLst>
      <p:ext uri="{BB962C8B-B14F-4D97-AF65-F5344CB8AC3E}">
        <p14:creationId xmlns:p14="http://schemas.microsoft.com/office/powerpoint/2010/main" val="2808184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Foreach</a:t>
            </a:r>
            <a:endParaRPr lang="en-US" dirty="0" err="1"/>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6959600" y="2671875"/>
            <a:ext cx="43217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The foreach loop is designed to view every copy of every item in the collection, from the first to the last.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provides an easy way to iterate through a collection, regardless of its size or structure.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At each iteration, a copy of the collection item will be stored in the variable specified in the foreach construct, which we can then act on.</a:t>
            </a:r>
          </a:p>
        </p:txBody>
      </p:sp>
      <p:pic>
        <p:nvPicPr>
          <p:cNvPr id="4" name="Picture 3">
            <a:extLst>
              <a:ext uri="{FF2B5EF4-FFF2-40B4-BE49-F238E27FC236}">
                <a16:creationId xmlns:a16="http://schemas.microsoft.com/office/drawing/2014/main" id="{CE598C5F-EE2C-D3B5-6DE6-39D4E80270C8}"/>
              </a:ext>
            </a:extLst>
          </p:cNvPr>
          <p:cNvPicPr>
            <a:picLocks noChangeAspect="1"/>
          </p:cNvPicPr>
          <p:nvPr/>
        </p:nvPicPr>
        <p:blipFill>
          <a:blip r:embed="rId3"/>
          <a:stretch>
            <a:fillRect/>
          </a:stretch>
        </p:blipFill>
        <p:spPr>
          <a:xfrm>
            <a:off x="766287" y="3409204"/>
            <a:ext cx="5240813" cy="12314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977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USING FOREACH:</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that returns the average of the numbers in an int one-dimensional array.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that returns positive numbers </a:t>
            </a:r>
            <a:r>
              <a:rPr lang="lt-LT" sz="1400" dirty="0" err="1">
                <a:solidFill>
                  <a:schemeClr val="tx1"/>
                </a:solidFill>
                <a:latin typeface="Courier New"/>
              </a:rPr>
              <a:t>from</a:t>
            </a:r>
            <a:r>
              <a:rPr lang="lt-LT" sz="1400" dirty="0">
                <a:solidFill>
                  <a:schemeClr val="tx1"/>
                </a:solidFill>
                <a:latin typeface="Courier New"/>
              </a:rPr>
              <a:t> </a:t>
            </a:r>
            <a:r>
              <a:rPr lang="lt-LT" sz="1400" dirty="0" err="1">
                <a:solidFill>
                  <a:schemeClr val="tx1"/>
                </a:solidFill>
                <a:latin typeface="Courier New"/>
              </a:rPr>
              <a:t>int</a:t>
            </a:r>
            <a:r>
              <a:rPr lang="lt-LT" sz="1400" dirty="0">
                <a:solidFill>
                  <a:schemeClr val="tx1"/>
                </a:solidFill>
                <a:latin typeface="Courier New"/>
              </a:rPr>
              <a:t> </a:t>
            </a:r>
            <a:r>
              <a:rPr lang="lt-LT" sz="1400" dirty="0" err="1">
                <a:solidFill>
                  <a:schemeClr val="tx1"/>
                </a:solidFill>
                <a:latin typeface="Courier New"/>
              </a:rPr>
              <a:t>array</a:t>
            </a:r>
            <a:r>
              <a:rPr lang="lt-LT" sz="1400" dirty="0">
                <a:solidFill>
                  <a:schemeClr val="tx1"/>
                </a:solidFill>
                <a:latin typeface="Courier New"/>
              </a:rPr>
              <a:t> </a:t>
            </a:r>
            <a:r>
              <a:rPr lang="lt-LT" sz="1400" dirty="0" err="1">
                <a:solidFill>
                  <a:schemeClr val="tx1"/>
                </a:solidFill>
                <a:latin typeface="Courier New"/>
              </a:rPr>
              <a:t>containing</a:t>
            </a:r>
            <a:r>
              <a:rPr lang="lt-LT" sz="1400" dirty="0">
                <a:solidFill>
                  <a:schemeClr val="tx1"/>
                </a:solidFill>
                <a:latin typeface="Courier New"/>
              </a:rPr>
              <a:t> both positive and negative numbers. </a:t>
            </a: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that accepts an array </a:t>
            </a:r>
            <a:r>
              <a:rPr lang="lt-LT" sz="1400" dirty="0" err="1">
                <a:solidFill>
                  <a:schemeClr val="tx1"/>
                </a:solidFill>
                <a:latin typeface="Courier New"/>
              </a:rPr>
              <a:t>of</a:t>
            </a:r>
            <a:r>
              <a:rPr lang="lt-LT" sz="1400" dirty="0">
                <a:solidFill>
                  <a:schemeClr val="tx1"/>
                </a:solidFill>
                <a:latin typeface="Courier New"/>
              </a:rPr>
              <a:t> </a:t>
            </a:r>
            <a:r>
              <a:rPr lang="lt-LT" sz="1400" dirty="0" err="1">
                <a:solidFill>
                  <a:schemeClr val="tx1"/>
                </a:solidFill>
                <a:latin typeface="Courier New"/>
              </a:rPr>
              <a:t>payments</a:t>
            </a:r>
            <a:r>
              <a:rPr lang="lt-LT" sz="1400" dirty="0">
                <a:solidFill>
                  <a:schemeClr val="tx1"/>
                </a:solidFill>
                <a:latin typeface="Courier New"/>
              </a:rPr>
              <a:t> and calculates the amount of VAT to be paid. </a:t>
            </a:r>
            <a:r>
              <a:rPr lang="lt-LT" sz="1400" dirty="0" err="1">
                <a:solidFill>
                  <a:schemeClr val="tx1"/>
                </a:solidFill>
                <a:latin typeface="Courier New"/>
              </a:rPr>
              <a:t>Task</a:t>
            </a:r>
            <a:r>
              <a:rPr lang="lt-LT" sz="1400" dirty="0">
                <a:solidFill>
                  <a:schemeClr val="tx1"/>
                </a:solidFill>
                <a:latin typeface="Courier New"/>
              </a:rPr>
              <a:t> VAT: </a:t>
            </a:r>
            <a:r>
              <a:rPr lang="en-US" sz="1400" dirty="0">
                <a:solidFill>
                  <a:schemeClr val="tx1"/>
                </a:solidFill>
                <a:latin typeface="Courier New"/>
              </a:rPr>
              <a:t>15%</a:t>
            </a: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endParaRPr lang="lt-LT" sz="1400" dirty="0">
              <a:solidFill>
                <a:schemeClr val="tx1"/>
              </a:solidFill>
              <a:latin typeface="Courier New"/>
            </a:endParaRPr>
          </a:p>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that accepts a sentence but returns a new array containing all words that were greater than or equal to 5 letters</a:t>
            </a:r>
            <a:endParaRPr lang="en-US" sz="1400" dirty="0"/>
          </a:p>
        </p:txBody>
      </p:sp>
    </p:spTree>
    <p:extLst>
      <p:ext uri="{BB962C8B-B14F-4D97-AF65-F5344CB8AC3E}">
        <p14:creationId xmlns:p14="http://schemas.microsoft.com/office/powerpoint/2010/main" val="57227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a14="http://schemas.microsoft.com/office/mac/drawingml/2011/main" xmlns:a14="http://schemas.microsoft.com/office/drawing/2010/main" xmlns:m="http://schemas.openxmlformats.org/officeDocument/2006/math" xmlns:a16="http://schemas.microsoft.com/office/drawing/2014/main"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ontent Placeholder 1"/>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pPr marL="0" indent="0">
              <a:spcBef>
                <a:spcPts val="0"/>
              </a:spcBef>
            </a:pPr>
            <a:r>
              <a:rPr lang="lt-LT" sz="1200" dirty="0"/>
              <a:t>Foreach </a:t>
            </a:r>
            <a:r>
              <a:rPr lang="lt-LT" sz="1200" dirty="0" err="1"/>
              <a:t>and</a:t>
            </a:r>
            <a:r>
              <a:rPr lang="lt-LT" sz="1200" dirty="0"/>
              <a:t> </a:t>
            </a:r>
            <a:r>
              <a:rPr lang="lt-LT" sz="1200" dirty="0" err="1"/>
              <a:t>Multidimensional</a:t>
            </a:r>
            <a:r>
              <a:rPr lang="lt-LT" sz="1200" dirty="0"/>
              <a:t> Arrays</a:t>
            </a:r>
          </a:p>
        </p:txBody>
      </p:sp>
      <p:grpSp>
        <p:nvGrpSpPr>
          <p:cNvPr id="8" name="Rounded Rectangle 4">
            <a:extLst>
              <a:ext uri="{FF2B5EF4-FFF2-40B4-BE49-F238E27FC236}">
                <a16:creationId xmlns:a16="http://schemas.microsoft.com/office/drawing/2014/main" id="{5E24B308-AB63-4D4F-A64A-7470555AB0D2}"/>
              </a:ext>
            </a:extLst>
          </p:cNvPr>
          <p:cNvGrpSpPr/>
          <p:nvPr/>
        </p:nvGrpSpPr>
        <p:grpSpPr>
          <a:xfrm>
            <a:off x="480002" y="898237"/>
            <a:ext cx="1835223" cy="464235"/>
            <a:chOff x="0" y="0"/>
            <a:chExt cx="1835221" cy="464234"/>
          </a:xfrm>
        </p:grpSpPr>
        <p:sp>
          <p:nvSpPr>
            <p:cNvPr id="9" name="Rounded Rectangle">
              <a:extLst>
                <a:ext uri="{FF2B5EF4-FFF2-40B4-BE49-F238E27FC236}">
                  <a16:creationId xmlns:a16="http://schemas.microsoft.com/office/drawing/2014/main" id="{B80362B3-9739-FF4D-8CCC-A04C04ED6CB9}"/>
                </a:ext>
              </a:extLst>
            </p:cNvPr>
            <p:cNvSpPr/>
            <p:nvPr/>
          </p:nvSpPr>
          <p:spPr>
            <a:xfrm>
              <a:off x="0" y="0"/>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EFFFF"/>
                  </a:solidFill>
                </a:defRPr>
              </a:pPr>
              <a:endParaRPr/>
            </a:p>
          </p:txBody>
        </p:sp>
        <p:sp>
          <p:nvSpPr>
            <p:cNvPr id="10" name="2 LYGIS">
              <a:extLst>
                <a:ext uri="{FF2B5EF4-FFF2-40B4-BE49-F238E27FC236}">
                  <a16:creationId xmlns:a16="http://schemas.microsoft.com/office/drawing/2014/main" id="{5370151D-47F6-1A41-84B1-BB942B57263B}"/>
                </a:ext>
              </a:extLst>
            </p:cNvPr>
            <p:cNvSpPr txBox="1"/>
            <p:nvPr/>
          </p:nvSpPr>
          <p:spPr>
            <a:xfrm>
              <a:off x="113705" y="62841"/>
              <a:ext cx="1607810" cy="33855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wrap="square" lIns="45719" tIns="45719" rIns="45719" bIns="45719" numCol="1" anchor="ctr">
              <a:spAutoFit/>
            </a:bodyPr>
            <a:lstStyle>
              <a:lvl1pPr algn="ctr">
                <a:defRPr sz="1600" b="1">
                  <a:solidFill>
                    <a:srgbClr val="FEFFFF"/>
                  </a:solidFill>
                </a:defRPr>
              </a:lvl1pPr>
            </a:lstStyle>
            <a:p>
              <a:r>
                <a:rPr lang="lt-LT" dirty="0"/>
                <a:t>Task 1</a:t>
              </a:r>
              <a:endParaRPr dirty="0"/>
            </a:p>
          </p:txBody>
        </p:sp>
      </p:grpSp>
      <p:pic>
        <p:nvPicPr>
          <p:cNvPr id="6" name="Picture Placeholder 2" descr="Picture Placeholder 2">
            <a:extLst>
              <a:ext uri="{FF2B5EF4-FFF2-40B4-BE49-F238E27FC236}">
                <a16:creationId xmlns:a16="http://schemas.microsoft.com/office/drawing/2014/main" id="{9BD39082-EE2F-9B4F-A3C9-2A11A9B5629A}"/>
              </a:ext>
            </a:extLst>
          </p:cNvPr>
          <p:cNvPicPr>
            <a:picLocks noGrp="1" noChangeAspect="1"/>
          </p:cNvPicPr>
          <p:nvPr>
            <p:ph type="pic" idx="21"/>
          </p:nvPr>
        </p:nvPicPr>
        <p:blipFill>
          <a:blip r:embed="rId2"/>
          <a:stretch>
            <a:fillRect/>
          </a:stretch>
        </p:blipFill>
        <p:spPr>
          <a:xfrm>
            <a:off x="480002" y="1441475"/>
            <a:ext cx="11231996" cy="5228266"/>
          </a:xfrm>
          <a:prstGeom prst="rect">
            <a:avLst/>
          </a:prstGeom>
        </p:spPr>
      </p:pic>
      <p:sp>
        <p:nvSpPr>
          <p:cNvPr id="7" name="Text Placeholder 2">
            <a:extLst>
              <a:ext uri="{FF2B5EF4-FFF2-40B4-BE49-F238E27FC236}">
                <a16:creationId xmlns:a16="http://schemas.microsoft.com/office/drawing/2014/main" id="{8393EA32-1E5C-4940-ABB7-ACA92E12BC62}"/>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p159="http://schemas.microsoft.com/office/powerpoint/2015/09/main" xmlns:mc="http://schemas.openxmlformats.org/markup-compatibility/2006" xmlns:p14="http://schemas.microsoft.com/office/powerpoint/2010/main" xmlns:a16="http://schemas.microsoft.com/office/drawing/2014/main" xmlns="" val="1"/>
            </a:ext>
          </a:extLst>
        </p:spPr>
        <p:txBody>
          <a:bodyPr lIns="91439" tIns="45720" rIns="91439" bIns="45720" anchor="t">
            <a:no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285750" indent="-285750">
              <a:lnSpc>
                <a:spcPct val="150000"/>
              </a:lnSpc>
              <a:spcBef>
                <a:spcPts val="0"/>
              </a:spcBef>
              <a:buSzPts val="1100"/>
              <a:buFont typeface="Arial" panose="020B0604020202020204" pitchFamily="34" charset="0"/>
              <a:buChar char="−"/>
            </a:pPr>
            <a:r>
              <a:rPr lang="lt-LT" sz="1400" dirty="0">
                <a:solidFill>
                  <a:schemeClr val="tx1"/>
                </a:solidFill>
                <a:latin typeface="Courier New"/>
              </a:rPr>
              <a:t>Write a method ConstructDeck(types, cards). This method must construct a deck from the given 2 string arrays. Then write a method to </a:t>
            </a:r>
            <a:r>
              <a:rPr lang="lt-LT" sz="1400" dirty="0" err="1">
                <a:solidFill>
                  <a:schemeClr val="tx1"/>
                </a:solidFill>
                <a:latin typeface="Courier New"/>
              </a:rPr>
              <a:t>print</a:t>
            </a:r>
            <a:r>
              <a:rPr lang="lt-LT" sz="1400" dirty="0">
                <a:solidFill>
                  <a:schemeClr val="tx1"/>
                </a:solidFill>
                <a:latin typeface="Courier New"/>
              </a:rPr>
              <a:t> all your cards on </a:t>
            </a:r>
            <a:r>
              <a:rPr lang="lt-LT" sz="1400" dirty="0" err="1">
                <a:solidFill>
                  <a:schemeClr val="tx1"/>
                </a:solidFill>
                <a:latin typeface="Courier New"/>
              </a:rPr>
              <a:t>the</a:t>
            </a:r>
            <a:r>
              <a:rPr lang="lt-LT" sz="1400" dirty="0">
                <a:solidFill>
                  <a:schemeClr val="tx1"/>
                </a:solidFill>
                <a:latin typeface="Courier New"/>
              </a:rPr>
              <a:t> </a:t>
            </a:r>
            <a:r>
              <a:rPr lang="lt-LT" sz="1400" dirty="0" err="1">
                <a:solidFill>
                  <a:schemeClr val="tx1"/>
                </a:solidFill>
                <a:latin typeface="Courier New"/>
              </a:rPr>
              <a:t>screen</a:t>
            </a:r>
            <a:r>
              <a:rPr lang="lt-LT" sz="1400" dirty="0">
                <a:solidFill>
                  <a:schemeClr val="tx1"/>
                </a:solidFill>
                <a:latin typeface="Courier New"/>
              </a:rPr>
              <a:t> </a:t>
            </a:r>
            <a:r>
              <a:rPr lang="lt-LT" sz="1400" dirty="0" err="1">
                <a:solidFill>
                  <a:schemeClr val="tx1"/>
                </a:solidFill>
                <a:latin typeface="Courier New"/>
              </a:rPr>
              <a:t>for</a:t>
            </a:r>
            <a:r>
              <a:rPr lang="lt-LT" sz="1400" dirty="0">
                <a:solidFill>
                  <a:schemeClr val="tx1"/>
                </a:solidFill>
                <a:latin typeface="Courier New"/>
              </a:rPr>
              <a:t> </a:t>
            </a:r>
            <a:r>
              <a:rPr lang="lt-LT" sz="1400" dirty="0" err="1">
                <a:solidFill>
                  <a:schemeClr val="tx1"/>
                </a:solidFill>
                <a:latin typeface="Courier New"/>
              </a:rPr>
              <a:t>example</a:t>
            </a:r>
            <a:r>
              <a:rPr lang="lt-LT" sz="1400" dirty="0">
                <a:solidFill>
                  <a:schemeClr val="tx1"/>
                </a:solidFill>
                <a:latin typeface="Courier New"/>
              </a:rPr>
              <a:t>: </a:t>
            </a:r>
            <a:r>
              <a:rPr lang="lt-LT" sz="1400" dirty="0" err="1">
                <a:solidFill>
                  <a:schemeClr val="tx1"/>
                </a:solidFill>
                <a:latin typeface="Courier New"/>
              </a:rPr>
              <a:t>Output</a:t>
            </a:r>
            <a:r>
              <a:rPr lang="lt-LT" sz="1400" dirty="0">
                <a:solidFill>
                  <a:schemeClr val="tx1"/>
                </a:solidFill>
                <a:latin typeface="Courier New"/>
              </a:rPr>
              <a:t> - </a:t>
            </a:r>
            <a:r>
              <a:rPr lang="en-US" sz="1400" dirty="0">
                <a:solidFill>
                  <a:schemeClr val="tx1"/>
                </a:solidFill>
                <a:latin typeface="Courier New"/>
              </a:rPr>
              <a:t>Ace of Diamonds, King of Diamonds</a:t>
            </a:r>
            <a:r>
              <a:rPr lang="lt-LT" sz="1400" dirty="0">
                <a:solidFill>
                  <a:schemeClr val="tx1"/>
                </a:solidFill>
                <a:latin typeface="Courier New"/>
              </a:rPr>
              <a:t>, </a:t>
            </a:r>
            <a:r>
              <a:rPr lang="en-US" sz="1400" dirty="0">
                <a:solidFill>
                  <a:schemeClr val="tx1"/>
                </a:solidFill>
                <a:latin typeface="Courier New"/>
              </a:rPr>
              <a:t>Queen of Diamonds, Jack of Diamonds... King of Clubs</a:t>
            </a:r>
            <a:endParaRPr lang="en-US" sz="1400" dirty="0"/>
          </a:p>
        </p:txBody>
      </p:sp>
    </p:spTree>
    <p:extLst>
      <p:ext uri="{BB962C8B-B14F-4D97-AF65-F5344CB8AC3E}">
        <p14:creationId xmlns:p14="http://schemas.microsoft.com/office/powerpoint/2010/main" val="129569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m="http://schemas.openxmlformats.org/officeDocument/2006/math" xmlns:a14="http://schemas.microsoft.com/office/drawing/2010/main" xmlns:ma14="http://schemas.microsoft.com/office/mac/drawingml/2011/main" xmlns:a16="http://schemas.microsoft.com/office/drawing/2014/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What are two-dimensional arrays?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480400" y="2671875"/>
            <a:ext cx="41932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Two-dimensional arrays are a useful element of the C# programming language, allowing data to be organised and manipulated in a structured way.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Two-dimensional arrays are arrays that have more than one dimension, i.e. they can have more than one set of indices</a:t>
            </a:r>
            <a:endParaRPr lang="lt-LT" sz="1400" dirty="0">
              <a:solidFill>
                <a:schemeClr val="tx1"/>
              </a:solidFill>
            </a:endParaRPr>
          </a:p>
        </p:txBody>
      </p:sp>
      <p:pic>
        <p:nvPicPr>
          <p:cNvPr id="3" name="Graphic 2" descr="Squares filled with tiny squares">
            <a:extLst>
              <a:ext uri="{FF2B5EF4-FFF2-40B4-BE49-F238E27FC236}">
                <a16:creationId xmlns:a16="http://schemas.microsoft.com/office/drawing/2014/main" id="{825D1FE2-5359-62A5-612A-D72C40D6E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9450" y="1466850"/>
            <a:ext cx="5270500" cy="5270500"/>
          </a:xfrm>
          <a:prstGeom prst="rect">
            <a:avLst/>
          </a:prstGeom>
        </p:spPr>
      </p:pic>
    </p:spTree>
    <p:extLst>
      <p:ext uri="{BB962C8B-B14F-4D97-AF65-F5344CB8AC3E}">
        <p14:creationId xmlns:p14="http://schemas.microsoft.com/office/powerpoint/2010/main" val="115483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svg="http://schemas.microsoft.com/office/drawing/2016/SVG/main" xmlns:a14="http://schemas.microsoft.com/office/drawing/2010/main" xmlns:a16="http://schemas.microsoft.com/office/drawing/2014/main"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When to use two-dimensional arrays?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7537450" y="2671875"/>
            <a:ext cx="382270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Matrices: two-dimensional arrays are ideal for representing matrices.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Matrices are used extensively in mathematical and statistical calculations, as well as in visualization, game programming and data analysis.</a:t>
            </a:r>
            <a:endParaRPr lang="lt-LT" sz="1400" dirty="0">
              <a:solidFill>
                <a:schemeClr val="tx1"/>
              </a:solidFill>
            </a:endParaRPr>
          </a:p>
        </p:txBody>
      </p:sp>
      <p:pic>
        <p:nvPicPr>
          <p:cNvPr id="3" name="Picture 2">
            <a:extLst>
              <a:ext uri="{FF2B5EF4-FFF2-40B4-BE49-F238E27FC236}">
                <a16:creationId xmlns:a16="http://schemas.microsoft.com/office/drawing/2014/main" id="{76EBD18C-CB89-E3BD-194A-E5AB158297A7}"/>
              </a:ext>
            </a:extLst>
          </p:cNvPr>
          <p:cNvPicPr>
            <a:picLocks noChangeAspect="1"/>
          </p:cNvPicPr>
          <p:nvPr/>
        </p:nvPicPr>
        <p:blipFill>
          <a:blip r:embed="rId3"/>
          <a:stretch>
            <a:fillRect/>
          </a:stretch>
        </p:blipFill>
        <p:spPr>
          <a:xfrm>
            <a:off x="782338" y="2138274"/>
            <a:ext cx="3226587" cy="39865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9F167E01-53F5-A8FC-2653-3B188C49C231}"/>
              </a:ext>
            </a:extLst>
          </p:cNvPr>
          <p:cNvPicPr>
            <a:picLocks noChangeAspect="1"/>
          </p:cNvPicPr>
          <p:nvPr/>
        </p:nvPicPr>
        <p:blipFill>
          <a:blip r:embed="rId4"/>
          <a:stretch>
            <a:fillRect/>
          </a:stretch>
        </p:blipFill>
        <p:spPr>
          <a:xfrm>
            <a:off x="4468595" y="2138274"/>
            <a:ext cx="2414805" cy="6793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6643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a:lnSpc>
                <a:spcPct val="100000"/>
              </a:lnSpc>
            </a:pPr>
            <a:r>
              <a:rPr lang="lt-LT" sz="3200" dirty="0"/>
              <a:t>When to use two-dimensional arrays?</a:t>
            </a:r>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pPr>
            <a:r>
              <a:rPr lang="lt-LT" sz="1400" dirty="0"/>
              <a:t>Foreach </a:t>
            </a:r>
            <a:r>
              <a:rPr lang="lt-LT" sz="1400" dirty="0" err="1"/>
              <a:t>and</a:t>
            </a:r>
            <a:r>
              <a:rPr lang="lt-LT" sz="1400" dirty="0"/>
              <a:t> </a:t>
            </a:r>
            <a:r>
              <a:rPr lang="lt-LT" sz="1400" dirty="0" err="1"/>
              <a:t>Multidimensional</a:t>
            </a:r>
            <a:r>
              <a:rPr lang="lt-LT" sz="1400" dirty="0"/>
              <a:t> Arrays</a:t>
            </a:r>
          </a:p>
        </p:txBody>
      </p:sp>
      <p:sp>
        <p:nvSpPr>
          <p:cNvPr id="125" name="Google Shape;125;p3"/>
          <p:cNvSpPr txBox="1">
            <a:spLocks noGrp="1"/>
          </p:cNvSpPr>
          <p:nvPr>
            <p:ph type="body" idx="2"/>
          </p:nvPr>
        </p:nvSpPr>
        <p:spPr>
          <a:xfrm>
            <a:off x="654050" y="2671875"/>
            <a:ext cx="3359150" cy="3937472"/>
          </a:xfrm>
          <a:prstGeom prst="rect">
            <a:avLst/>
          </a:prstGeom>
          <a:noFill/>
          <a:ln>
            <a:noFill/>
          </a:ln>
        </p:spPr>
        <p:txBody>
          <a:bodyPr spcFirstLastPara="1" wrap="square" lIns="91425" tIns="45700" rIns="91425" bIns="45700" anchor="t" anchorCtr="0">
            <a:normAutofit/>
          </a:bodyPr>
          <a:lstStyle/>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Tables: two-dimensional arrays can be used as data tables, where columns correspond to different data properties and rows correspond to records or groups of records. </a:t>
            </a:r>
          </a:p>
          <a:p>
            <a:pPr marL="285750" indent="-285750">
              <a:lnSpc>
                <a:spcPct val="90000"/>
              </a:lnSpc>
              <a:spcBef>
                <a:spcPts val="1001"/>
              </a:spcBef>
              <a:buClrTx/>
              <a:buSzTx/>
              <a:buFont typeface="Arial" panose="020B0604020202020204" pitchFamily="34" charset="0"/>
              <a:buChar char="•"/>
            </a:pPr>
            <a:r>
              <a:rPr lang="lt-LT" sz="1600" kern="1200" spc="-1" dirty="0">
                <a:solidFill>
                  <a:prstClr val="black"/>
                </a:solidFill>
                <a:ea typeface="+mn-lt"/>
              </a:rPr>
              <a:t>This can be useful in database operations, table display or data manipulation.</a:t>
            </a:r>
            <a:endParaRPr lang="lt-LT" sz="1400" dirty="0">
              <a:solidFill>
                <a:schemeClr val="tx1"/>
              </a:solidFill>
            </a:endParaRPr>
          </a:p>
        </p:txBody>
      </p:sp>
      <p:pic>
        <p:nvPicPr>
          <p:cNvPr id="3" name="Picture 2">
            <a:extLst>
              <a:ext uri="{FF2B5EF4-FFF2-40B4-BE49-F238E27FC236}">
                <a16:creationId xmlns:a16="http://schemas.microsoft.com/office/drawing/2014/main" id="{D01D9212-506B-FB06-D61B-E6B0689134EC}"/>
              </a:ext>
            </a:extLst>
          </p:cNvPr>
          <p:cNvPicPr>
            <a:picLocks noChangeAspect="1"/>
          </p:cNvPicPr>
          <p:nvPr/>
        </p:nvPicPr>
        <p:blipFill>
          <a:blip r:embed="rId3"/>
          <a:stretch>
            <a:fillRect/>
          </a:stretch>
        </p:blipFill>
        <p:spPr>
          <a:xfrm>
            <a:off x="7564120" y="2178050"/>
            <a:ext cx="3279823" cy="3740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39144F39-40BB-E06E-520C-645D42038BEB}"/>
              </a:ext>
            </a:extLst>
          </p:cNvPr>
          <p:cNvPicPr>
            <a:picLocks noChangeAspect="1"/>
          </p:cNvPicPr>
          <p:nvPr/>
        </p:nvPicPr>
        <p:blipFill>
          <a:blip r:embed="rId4"/>
          <a:stretch>
            <a:fillRect/>
          </a:stretch>
        </p:blipFill>
        <p:spPr>
          <a:xfrm>
            <a:off x="4326022" y="2752631"/>
            <a:ext cx="2800741" cy="676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609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4="http://schemas.microsoft.com/office/powerpoint/2010/main" xmlns:a16="http://schemas.microsoft.com/office/drawing/2014/main"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7D72BC-9185-4D0C-BC06-4B3F4F34ACA9}">
  <ds:schemaRefs>
    <ds:schemaRef ds:uri="http://schemas.microsoft.com/sharepoint/v3/contenttype/forms"/>
  </ds:schemaRefs>
</ds:datastoreItem>
</file>

<file path=customXml/itemProps2.xml><?xml version="1.0" encoding="utf-8"?>
<ds:datastoreItem xmlns:ds="http://schemas.openxmlformats.org/officeDocument/2006/customXml" ds:itemID="{5431EA9C-10DD-4CC6-8D29-078408DD18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3b97f0a-8a49-47eb-801c-707cd9a5bca1"/>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B1E98CD-799B-4CCB-928F-60A96865EF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1145</TotalTime>
  <Words>993</Words>
  <Application>Microsoft Office PowerPoint</Application>
  <PresentationFormat>Widescreen</PresentationFormat>
  <Paragraphs>78</Paragraphs>
  <Slides>15</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Courier New</vt:lpstr>
      <vt:lpstr>Symbol</vt:lpstr>
      <vt:lpstr>Wingdings</vt:lpstr>
      <vt:lpstr>Office Theme</vt:lpstr>
      <vt:lpstr>3_Office Theme</vt:lpstr>
      <vt:lpstr>Foreach and Multidimensional Arrays</vt:lpstr>
      <vt:lpstr>Today you will learn</vt:lpstr>
      <vt:lpstr>Foreach</vt:lpstr>
      <vt:lpstr>Foreach</vt:lpstr>
      <vt:lpstr>PowerPoint Presentation</vt:lpstr>
      <vt:lpstr>PowerPoint Presentation</vt:lpstr>
      <vt:lpstr>What are two-dimensional arrays?</vt:lpstr>
      <vt:lpstr>When to use two-dimensional arrays?</vt:lpstr>
      <vt:lpstr>When to use two-dimensional arrays?</vt:lpstr>
      <vt:lpstr>When to use two-dimensional arrays?</vt:lpstr>
      <vt:lpstr>When to use two-dimensional arrays?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Edvinas K</dc:creator>
  <cp:keywords>, docId:3E1934BD7DCBB94529D53DCF749EBB00</cp:keywords>
  <cp:lastModifiedBy>Rokas Slaboševičius</cp:lastModifiedBy>
  <cp:revision>424</cp:revision>
  <dcterms:modified xsi:type="dcterms:W3CDTF">2023-11-23T19:32:09Z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