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9" roundtripDataSignature="AMtx7mhTwlbdOqNvFKNQr9tlT18g3l4X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91F76-E4F4-873C-3196-27591C067653}" v="1" dt="2024-02-22T16:38:04.603"/>
    <p1510:client id="{D47188B3-1B82-4716-AB90-19C1185C6D25}" v="41" dt="2024-02-22T18:15:19.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customschemas.google.com/relationships/presentationmetadata" Target="meta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jit Singh" userId="S::vishwajit.singh@codeacademylt.onmicrosoft.com::78a95fb3-d411-48ed-be0e-c60f2530eca1" providerId="AD" clId="Web-{24F91F76-E4F4-873C-3196-27591C067653}"/>
    <pc:docChg chg="modSld">
      <pc:chgData name="Vishwajit Singh" userId="S::vishwajit.singh@codeacademylt.onmicrosoft.com::78a95fb3-d411-48ed-be0e-c60f2530eca1" providerId="AD" clId="Web-{24F91F76-E4F4-873C-3196-27591C067653}" dt="2024-02-22T16:38:04.603" v="0" actId="1076"/>
      <pc:docMkLst>
        <pc:docMk/>
      </pc:docMkLst>
      <pc:sldChg chg="modSp">
        <pc:chgData name="Vishwajit Singh" userId="S::vishwajit.singh@codeacademylt.onmicrosoft.com::78a95fb3-d411-48ed-be0e-c60f2530eca1" providerId="AD" clId="Web-{24F91F76-E4F4-873C-3196-27591C067653}" dt="2024-02-22T16:38:04.603" v="0" actId="1076"/>
        <pc:sldMkLst>
          <pc:docMk/>
          <pc:sldMk cId="0" sldId="279"/>
        </pc:sldMkLst>
        <pc:picChg chg="mod">
          <ac:chgData name="Vishwajit Singh" userId="S::vishwajit.singh@codeacademylt.onmicrosoft.com::78a95fb3-d411-48ed-be0e-c60f2530eca1" providerId="AD" clId="Web-{24F91F76-E4F4-873C-3196-27591C067653}" dt="2024-02-22T16:38:04.603" v="0" actId="1076"/>
          <ac:picMkLst>
            <pc:docMk/>
            <pc:sldMk cId="0" sldId="279"/>
            <ac:picMk id="309" creationId="{00000000-0000-0000-0000-000000000000}"/>
          </ac:picMkLst>
        </pc:picChg>
      </pc:sldChg>
    </pc:docChg>
  </pc:docChgLst>
  <pc:docChgLst>
    <pc:chgData name="Rokas Slaboševičius" userId="S::rokas.slabosevicius@codeacademylt.onmicrosoft.com::5b5a1ad6-e0e0-4118-b388-ee941114d16c" providerId="AD" clId="Web-{D47188B3-1B82-4716-AB90-19C1185C6D25}"/>
    <pc:docChg chg="modSld">
      <pc:chgData name="Rokas Slaboševičius" userId="S::rokas.slabosevicius@codeacademylt.onmicrosoft.com::5b5a1ad6-e0e0-4118-b388-ee941114d16c" providerId="AD" clId="Web-{D47188B3-1B82-4716-AB90-19C1185C6D25}" dt="2024-02-22T18:15:19.090" v="40" actId="20577"/>
      <pc:docMkLst>
        <pc:docMk/>
      </pc:docMkLst>
      <pc:sldChg chg="modSp">
        <pc:chgData name="Rokas Slaboševičius" userId="S::rokas.slabosevicius@codeacademylt.onmicrosoft.com::5b5a1ad6-e0e0-4118-b388-ee941114d16c" providerId="AD" clId="Web-{D47188B3-1B82-4716-AB90-19C1185C6D25}" dt="2024-02-22T18:15:19.090" v="40" actId="20577"/>
        <pc:sldMkLst>
          <pc:docMk/>
          <pc:sldMk cId="0" sldId="286"/>
        </pc:sldMkLst>
        <pc:spChg chg="mod">
          <ac:chgData name="Rokas Slaboševičius" userId="S::rokas.slabosevicius@codeacademylt.onmicrosoft.com::5b5a1ad6-e0e0-4118-b388-ee941114d16c" providerId="AD" clId="Web-{D47188B3-1B82-4716-AB90-19C1185C6D25}" dt="2024-02-22T18:15:19.090" v="40" actId="20577"/>
          <ac:spMkLst>
            <pc:docMk/>
            <pc:sldMk cId="0" sldId="286"/>
            <ac:spMk id="3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05ea2affa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4" name="Google Shape;194;g1205ea2affa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05ea2affa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2" name="Google Shape;202;g1205ea2affa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05ea2affa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0" name="Google Shape;210;g1205ea2affa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05ea2affa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7" name="Google Shape;217;g1205ea2affa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05ea2affa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4" name="Google Shape;224;g1205ea2affa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05ea2affa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2" name="Google Shape;232;g1205ea2affa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05ea2affa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0" name="Google Shape;240;g1205ea2affa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05ea2affa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8" name="Google Shape;248;g1205ea2affa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05ea2affa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6" name="Google Shape;256;g1205ea2affa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05ea2affa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4" name="Google Shape;264;g1205ea2affa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05ea2affa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2" name="Google Shape;272;g1205ea2aff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05ea2affa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0" name="Google Shape;280;g1205ea2affa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05ea2affa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8" name="Google Shape;288;g1205ea2affa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05ea2affa_0_1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96" name="Google Shape;296;g1205ea2affa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05ea2affa_0_1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4" name="Google Shape;304;g1205ea2affa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05ea2affa_0_2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12" name="Google Shape;312;g1205ea2affa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05ea2affa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20" name="Google Shape;320;g1205ea2affa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205ea2affa_0_2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28" name="Google Shape;328;g1205ea2affa_0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05ea2affa_0_2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36" name="Google Shape;336;g1205ea2affa_0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05ea2affa_0_2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44" name="Google Shape;344;g1205ea2affa_0_2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05ea2aff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1" name="Google Shape;141;g1205ea2aff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205ea2affa_0_2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52" name="Google Shape;352;g1205ea2affa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05ea2affa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9" name="Google Shape;149;g1205ea2affa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05ea2affa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6" name="Google Shape;156;g1205ea2aff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05ea2affa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3" name="Google Shape;163;g1205ea2affa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05ea2affa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1" name="Google Shape;171;g1205ea2affa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05ea2affa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8" name="Google Shape;178;g1205ea2affa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05ea2affa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6" name="Google Shape;186;g1205ea2affa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mongodb.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err="1"/>
              <a:t>NoSql</a:t>
            </a:r>
            <a:r>
              <a:rPr lang="lt-LT" sz="6000"/>
              <a:t>/</a:t>
            </a:r>
            <a:r>
              <a:rPr lang="lt-LT" sz="6000" err="1"/>
              <a:t>Mongo</a:t>
            </a:r>
            <a:r>
              <a:rPr lang="lt-LT" sz="6000"/>
              <a:t> </a:t>
            </a:r>
            <a:r>
              <a:rPr lang="lt-LT" sz="6000" err="1"/>
              <a:t>Db</a:t>
            </a:r>
            <a:endParaRPr sz="6000" b="1" i="0" u="none" strike="noStrike" cap="none">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err="1"/>
              <a:t>Lecturer</a:t>
            </a:r>
            <a:endParaRPr/>
          </a:p>
          <a:p>
            <a:pPr marL="0" lvl="0" indent="0" algn="l" rtl="0">
              <a:lnSpc>
                <a:spcPct val="90000"/>
              </a:lnSpc>
              <a:spcBef>
                <a:spcPts val="1000"/>
              </a:spcBef>
              <a:spcAft>
                <a:spcPts val="0"/>
              </a:spcAft>
              <a:buClr>
                <a:srgbClr val="000000"/>
              </a:buClr>
              <a:buSzPts val="1600"/>
              <a:buFont typeface="Arial"/>
              <a:buNone/>
            </a:pPr>
            <a:r>
              <a:rPr lang="lt-LT"/>
              <a:t>Rokas Slaboševičius</a:t>
            </a:r>
            <a:endParaRPr/>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05ea2affa_0_6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Columnarly oriented DB</a:t>
            </a:r>
            <a:endParaRPr/>
          </a:p>
        </p:txBody>
      </p:sp>
      <p:sp>
        <p:nvSpPr>
          <p:cNvPr id="197" name="Google Shape;197;g1205ea2affa_0_6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98" name="Google Shape;198;g1205ea2affa_0_6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Google BigTable is the basis for the creation of DBs that store data in columns instead of rows.The reason for the creation of such DBs is the high performance when working with aggregation functions such as SUM, COUNT, AVG, MIN...</a:t>
            </a:r>
            <a:endParaRPr sz="1400">
              <a:solidFill>
                <a:schemeClr val="dk1"/>
              </a:solidFill>
            </a:endParaRPr>
          </a:p>
        </p:txBody>
      </p:sp>
      <p:pic>
        <p:nvPicPr>
          <p:cNvPr id="199" name="Google Shape;199;g1205ea2affa_0_66"/>
          <p:cNvPicPr preferRelativeResize="0"/>
          <p:nvPr/>
        </p:nvPicPr>
        <p:blipFill>
          <a:blip r:embed="rId3">
            <a:alphaModFix/>
          </a:blip>
          <a:stretch>
            <a:fillRect/>
          </a:stretch>
        </p:blipFill>
        <p:spPr>
          <a:xfrm>
            <a:off x="7055125" y="3581100"/>
            <a:ext cx="3676650"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205ea2affa_0_7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Graph-oriented DB</a:t>
            </a:r>
            <a:endParaRPr/>
          </a:p>
        </p:txBody>
      </p:sp>
      <p:sp>
        <p:nvSpPr>
          <p:cNvPr id="205" name="Google Shape;205;g1205ea2affa_0_7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06" name="Google Shape;206;g1205ea2affa_0_7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Such DBs store data as entities and relationships between entities. Entities are stored in the vertices of the graph, and the edges that connect the vertices specify the relationships between the vertices.Unlike relational DBs, where the tables are not necessarily connected by relationships, graph-oriented DBs are strictly relational (multi-relational) by nature.</a:t>
            </a:r>
            <a:endParaRPr sz="1400">
              <a:solidFill>
                <a:schemeClr val="dk1"/>
              </a:solidFill>
            </a:endParaRPr>
          </a:p>
        </p:txBody>
      </p:sp>
      <p:pic>
        <p:nvPicPr>
          <p:cNvPr id="207" name="Google Shape;207;g1205ea2affa_0_75"/>
          <p:cNvPicPr preferRelativeResize="0"/>
          <p:nvPr/>
        </p:nvPicPr>
        <p:blipFill>
          <a:blip r:embed="rId3">
            <a:alphaModFix/>
          </a:blip>
          <a:stretch>
            <a:fillRect/>
          </a:stretch>
        </p:blipFill>
        <p:spPr>
          <a:xfrm>
            <a:off x="6164675" y="3427375"/>
            <a:ext cx="306705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205ea2affa_0_8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Benefits of NoSQL</a:t>
            </a:r>
            <a:endParaRPr/>
          </a:p>
        </p:txBody>
      </p:sp>
      <p:sp>
        <p:nvSpPr>
          <p:cNvPr id="213" name="Google Shape;213;g1205ea2affa_0_8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14" name="Google Shape;214;g1205ea2affa_0_8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Big Data compatibility;</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Easy replication;</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High productivity and horizontal expansion;</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Object-oriented programming;</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NoSQL does not require a powerful server;</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Supports major programming languages and platforms;</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Allows you to change the DB structure without downtime;</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205ea2affa_0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Benefits of NoSQL</a:t>
            </a:r>
            <a:endParaRPr/>
          </a:p>
        </p:txBody>
      </p:sp>
      <p:sp>
        <p:nvSpPr>
          <p:cNvPr id="220" name="Google Shape;220;g1205ea2affa_0_9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21" name="Google Shape;221;g1205ea2affa_0_9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There are no standardised rules;</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Limited query possibilities;</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Relational DBs and their tools are significantly more sophisticated;</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As the amount of data increases, it becomes difficult to find a unique key;</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205ea2affa_0_9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MongoDB with C#</a:t>
            </a:r>
            <a:endParaRPr/>
          </a:p>
        </p:txBody>
      </p:sp>
      <p:sp>
        <p:nvSpPr>
          <p:cNvPr id="227" name="Google Shape;227;g1205ea2affa_0_9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28" name="Google Shape;228;g1205ea2affa_0_9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Install the MongoDb package 'Install-Package MongoDB.Driver -Version 2.14.1'</a:t>
            </a:r>
            <a:endParaRPr sz="1400">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lt-LT" sz="1400">
                <a:solidFill>
                  <a:schemeClr val="dk1"/>
                </a:solidFill>
              </a:rPr>
              <a:t>'dotnet add package MongoDB.Driver' for mac users</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The source code will look like this:</a:t>
            </a:r>
            <a:endParaRPr sz="1400">
              <a:solidFill>
                <a:schemeClr val="dk1"/>
              </a:solidFill>
            </a:endParaRPr>
          </a:p>
        </p:txBody>
      </p:sp>
      <p:pic>
        <p:nvPicPr>
          <p:cNvPr id="229" name="Google Shape;229;g1205ea2affa_0_99"/>
          <p:cNvPicPr preferRelativeResize="0"/>
          <p:nvPr/>
        </p:nvPicPr>
        <p:blipFill>
          <a:blip r:embed="rId3">
            <a:alphaModFix/>
          </a:blip>
          <a:stretch>
            <a:fillRect/>
          </a:stretch>
        </p:blipFill>
        <p:spPr>
          <a:xfrm>
            <a:off x="942016" y="3678925"/>
            <a:ext cx="4692471" cy="10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05ea2affa_0_11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35" name="Google Shape;235;g1205ea2affa_0_11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36" name="Google Shape;236;g1205ea2affa_0_11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Register here: </a:t>
            </a:r>
            <a:r>
              <a:rPr lang="lt-LT" sz="1400" u="sng">
                <a:solidFill>
                  <a:schemeClr val="hlink"/>
                </a:solidFill>
                <a:hlinkClick r:id="rId3"/>
              </a:rPr>
              <a:t>https://cloud.mongodb.com/</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Click on Build a Database</a:t>
            </a:r>
            <a:endParaRPr sz="1400">
              <a:solidFill>
                <a:schemeClr val="dk1"/>
              </a:solidFill>
            </a:endParaRPr>
          </a:p>
        </p:txBody>
      </p:sp>
      <p:pic>
        <p:nvPicPr>
          <p:cNvPr id="237" name="Google Shape;237;g1205ea2affa_0_111"/>
          <p:cNvPicPr preferRelativeResize="0"/>
          <p:nvPr/>
        </p:nvPicPr>
        <p:blipFill>
          <a:blip r:embed="rId4">
            <a:alphaModFix/>
          </a:blip>
          <a:stretch>
            <a:fillRect/>
          </a:stretch>
        </p:blipFill>
        <p:spPr>
          <a:xfrm>
            <a:off x="5356751" y="3224429"/>
            <a:ext cx="6453773" cy="3078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205ea2affa_0_12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43" name="Google Shape;243;g1205ea2affa_0_12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44" name="Google Shape;244;g1205ea2affa_0_12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400">
              <a:solidFill>
                <a:schemeClr val="dk1"/>
              </a:solidFill>
            </a:endParaRPr>
          </a:p>
        </p:txBody>
      </p:sp>
      <p:pic>
        <p:nvPicPr>
          <p:cNvPr id="245" name="Google Shape;245;g1205ea2affa_0_121"/>
          <p:cNvPicPr preferRelativeResize="0"/>
          <p:nvPr/>
        </p:nvPicPr>
        <p:blipFill>
          <a:blip r:embed="rId3">
            <a:alphaModFix/>
          </a:blip>
          <a:stretch>
            <a:fillRect/>
          </a:stretch>
        </p:blipFill>
        <p:spPr>
          <a:xfrm>
            <a:off x="3222700" y="1980375"/>
            <a:ext cx="5374500" cy="4628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205ea2affa_0_1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51" name="Google Shape;251;g1205ea2affa_0_1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52" name="Google Shape;252;g1205ea2affa_0_1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Choose one of the European servers</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 and click Create Cluster</a:t>
            </a:r>
            <a:endParaRPr sz="1400">
              <a:solidFill>
                <a:schemeClr val="dk1"/>
              </a:solidFill>
            </a:endParaRPr>
          </a:p>
        </p:txBody>
      </p:sp>
      <p:pic>
        <p:nvPicPr>
          <p:cNvPr id="253" name="Google Shape;253;g1205ea2affa_0_129"/>
          <p:cNvPicPr preferRelativeResize="0"/>
          <p:nvPr/>
        </p:nvPicPr>
        <p:blipFill>
          <a:blip r:embed="rId3">
            <a:alphaModFix/>
          </a:blip>
          <a:stretch>
            <a:fillRect/>
          </a:stretch>
        </p:blipFill>
        <p:spPr>
          <a:xfrm>
            <a:off x="5366698" y="1530250"/>
            <a:ext cx="4936151" cy="478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205ea2affa_0_13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59" name="Google Shape;259;g1205ea2affa_0_13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60" name="Google Shape;260;g1205ea2affa_0_13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Choose one of the European servers</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 and click Create Cluster</a:t>
            </a:r>
            <a:endParaRPr sz="1400">
              <a:solidFill>
                <a:schemeClr val="dk1"/>
              </a:solidFill>
            </a:endParaRPr>
          </a:p>
        </p:txBody>
      </p:sp>
      <p:pic>
        <p:nvPicPr>
          <p:cNvPr id="261" name="Google Shape;261;g1205ea2affa_0_137"/>
          <p:cNvPicPr preferRelativeResize="0"/>
          <p:nvPr/>
        </p:nvPicPr>
        <p:blipFill>
          <a:blip r:embed="rId3">
            <a:alphaModFix/>
          </a:blip>
          <a:stretch>
            <a:fillRect/>
          </a:stretch>
        </p:blipFill>
        <p:spPr>
          <a:xfrm>
            <a:off x="5366698" y="1530250"/>
            <a:ext cx="4936151" cy="478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205ea2affa_0_14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67" name="Google Shape;267;g1205ea2affa_0_14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68" name="Google Shape;268;g1205ea2affa_0_14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Enter the Username of the new user</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Generate a password</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Copy it (we'll use it soon so you can save it)</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Click "Create user"</a:t>
            </a:r>
            <a:endParaRPr sz="1400">
              <a:solidFill>
                <a:schemeClr val="dk1"/>
              </a:solidFill>
            </a:endParaRPr>
          </a:p>
        </p:txBody>
      </p:sp>
      <p:pic>
        <p:nvPicPr>
          <p:cNvPr id="269" name="Google Shape;269;g1205ea2affa_0_144"/>
          <p:cNvPicPr preferRelativeResize="0"/>
          <p:nvPr/>
        </p:nvPicPr>
        <p:blipFill>
          <a:blip r:embed="rId3">
            <a:alphaModFix/>
          </a:blip>
          <a:stretch>
            <a:fillRect/>
          </a:stretch>
        </p:blipFill>
        <p:spPr>
          <a:xfrm>
            <a:off x="6526577" y="1371700"/>
            <a:ext cx="5040525" cy="505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NoSql database?</a:t>
            </a:r>
            <a:endParaRPr/>
          </a:p>
        </p:txBody>
      </p:sp>
      <p:sp>
        <p:nvSpPr>
          <p:cNvPr id="137" name="Google Shape;137;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38" name="Google Shape;138;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Char char="•"/>
            </a:pPr>
            <a:r>
              <a:rPr lang="lt-LT" sz="1600"/>
              <a:t>No relational (sometimes not only relational) document management system (DMS);</a:t>
            </a:r>
            <a:endParaRPr sz="1600"/>
          </a:p>
          <a:p>
            <a:pPr marL="285750" lvl="0" indent="-285750" algn="l" rtl="0">
              <a:lnSpc>
                <a:spcPct val="90000"/>
              </a:lnSpc>
              <a:spcBef>
                <a:spcPts val="1001"/>
              </a:spcBef>
              <a:spcAft>
                <a:spcPts val="0"/>
              </a:spcAft>
              <a:buClr>
                <a:srgbClr val="000000"/>
              </a:buClr>
              <a:buSzPts val="1600"/>
              <a:buChar char="•"/>
            </a:pPr>
            <a:r>
              <a:rPr lang="lt-LT" sz="1600"/>
              <a:t>Such a DB does not require the creation of fixed and pre-described schemas (tables with a rigid structure), avoids table joins and is easy to extend;</a:t>
            </a:r>
            <a:endParaRPr sz="1600"/>
          </a:p>
          <a:p>
            <a:pPr marL="285750" lvl="0" indent="-285750" algn="l" rtl="0">
              <a:lnSpc>
                <a:spcPct val="90000"/>
              </a:lnSpc>
              <a:spcBef>
                <a:spcPts val="1001"/>
              </a:spcBef>
              <a:spcAft>
                <a:spcPts val="0"/>
              </a:spcAft>
              <a:buClr>
                <a:srgbClr val="000000"/>
              </a:buClr>
              <a:buSzPts val="1600"/>
              <a:buChar char="•"/>
            </a:pPr>
            <a:r>
              <a:rPr lang="lt-LT" sz="1600"/>
              <a:t>Used where very large amounts of data storage are required (Big Data concept);</a:t>
            </a:r>
            <a:endParaRPr sz="1600"/>
          </a:p>
          <a:p>
            <a:pPr marL="0" lvl="0" indent="0" algn="l" rtl="0">
              <a:lnSpc>
                <a:spcPct val="90000"/>
              </a:lnSpc>
              <a:spcBef>
                <a:spcPts val="1001"/>
              </a:spcBef>
              <a:spcAft>
                <a:spcPts val="0"/>
              </a:spcAft>
              <a:buNone/>
            </a:pPr>
            <a:endParaRPr sz="1600"/>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205ea2affa_0_15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75" name="Google Shape;275;g1205ea2affa_0_15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76" name="Google Shape;276;g1205ea2affa_0_15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Add the existing IP address and click</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Finish and Close</a:t>
            </a:r>
            <a:endParaRPr sz="1400">
              <a:solidFill>
                <a:schemeClr val="dk1"/>
              </a:solidFill>
            </a:endParaRPr>
          </a:p>
        </p:txBody>
      </p:sp>
      <p:pic>
        <p:nvPicPr>
          <p:cNvPr id="277" name="Google Shape;277;g1205ea2affa_0_152"/>
          <p:cNvPicPr preferRelativeResize="0"/>
          <p:nvPr/>
        </p:nvPicPr>
        <p:blipFill>
          <a:blip r:embed="rId3">
            <a:alphaModFix/>
          </a:blip>
          <a:stretch>
            <a:fillRect/>
          </a:stretch>
        </p:blipFill>
        <p:spPr>
          <a:xfrm>
            <a:off x="5585622" y="1262175"/>
            <a:ext cx="5389351" cy="511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205ea2affa_0_16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83" name="Google Shape;283;g1205ea2affa_0_16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84" name="Google Shape;284;g1205ea2affa_0_16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Here we see our database named "Cluster0"</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Click "Connect"</a:t>
            </a:r>
            <a:endParaRPr sz="1400">
              <a:solidFill>
                <a:schemeClr val="dk1"/>
              </a:solidFill>
            </a:endParaRPr>
          </a:p>
        </p:txBody>
      </p:sp>
      <p:pic>
        <p:nvPicPr>
          <p:cNvPr id="285" name="Google Shape;285;g1205ea2affa_0_160"/>
          <p:cNvPicPr preferRelativeResize="0"/>
          <p:nvPr/>
        </p:nvPicPr>
        <p:blipFill>
          <a:blip r:embed="rId3">
            <a:alphaModFix/>
          </a:blip>
          <a:stretch>
            <a:fillRect/>
          </a:stretch>
        </p:blipFill>
        <p:spPr>
          <a:xfrm>
            <a:off x="0" y="3746053"/>
            <a:ext cx="12192000" cy="31119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205ea2affa_0_17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91" name="Google Shape;291;g1205ea2affa_0_17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292" name="Google Shape;292;g1205ea2affa_0_17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400">
              <a:solidFill>
                <a:schemeClr val="dk1"/>
              </a:solidFill>
            </a:endParaRPr>
          </a:p>
        </p:txBody>
      </p:sp>
      <p:pic>
        <p:nvPicPr>
          <p:cNvPr id="293" name="Google Shape;293;g1205ea2affa_0_175"/>
          <p:cNvPicPr preferRelativeResize="0"/>
          <p:nvPr/>
        </p:nvPicPr>
        <p:blipFill>
          <a:blip r:embed="rId3">
            <a:alphaModFix/>
          </a:blip>
          <a:stretch>
            <a:fillRect/>
          </a:stretch>
        </p:blipFill>
        <p:spPr>
          <a:xfrm>
            <a:off x="3059913" y="1981600"/>
            <a:ext cx="6072175" cy="467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205ea2affa_0_18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299" name="Google Shape;299;g1205ea2affa_0_18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00" name="Google Shape;300;g1205ea2affa_0_18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Choose as in the photo</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Copy the Connection string and replace &lt;username&gt;</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and &lt;password&gt; in the credentials of the user you created</a:t>
            </a:r>
            <a:endParaRPr sz="1400">
              <a:solidFill>
                <a:schemeClr val="dk1"/>
              </a:solidFill>
            </a:endParaRPr>
          </a:p>
        </p:txBody>
      </p:sp>
      <p:pic>
        <p:nvPicPr>
          <p:cNvPr id="301" name="Google Shape;301;g1205ea2affa_0_184"/>
          <p:cNvPicPr preferRelativeResize="0"/>
          <p:nvPr/>
        </p:nvPicPr>
        <p:blipFill>
          <a:blip r:embed="rId3">
            <a:alphaModFix/>
          </a:blip>
          <a:stretch>
            <a:fillRect/>
          </a:stretch>
        </p:blipFill>
        <p:spPr>
          <a:xfrm>
            <a:off x="5919875" y="1982047"/>
            <a:ext cx="5419626" cy="455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205ea2affa_0_1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Creating a Mongo DB</a:t>
            </a:r>
            <a:endParaRPr/>
          </a:p>
        </p:txBody>
      </p:sp>
      <p:sp>
        <p:nvSpPr>
          <p:cNvPr id="307" name="Google Shape;307;g1205ea2affa_0_19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08" name="Google Shape;308;g1205ea2affa_0_19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Start the app</a:t>
            </a:r>
            <a:endParaRPr sz="1400">
              <a:solidFill>
                <a:schemeClr val="dk1"/>
              </a:solidFill>
            </a:endParaRPr>
          </a:p>
        </p:txBody>
      </p:sp>
      <p:pic>
        <p:nvPicPr>
          <p:cNvPr id="309" name="Google Shape;309;g1205ea2affa_0_192"/>
          <p:cNvPicPr preferRelativeResize="0"/>
          <p:nvPr/>
        </p:nvPicPr>
        <p:blipFill>
          <a:blip r:embed="rId3">
            <a:alphaModFix/>
          </a:blip>
          <a:stretch>
            <a:fillRect/>
          </a:stretch>
        </p:blipFill>
        <p:spPr>
          <a:xfrm>
            <a:off x="76200" y="3712633"/>
            <a:ext cx="12039600" cy="302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205ea2affa_0_20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 DB</a:t>
            </a:r>
            <a:endParaRPr/>
          </a:p>
        </p:txBody>
      </p:sp>
      <p:sp>
        <p:nvSpPr>
          <p:cNvPr id="315" name="Google Shape;315;g1205ea2affa_0_20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16" name="Google Shape;316;g1205ea2affa_0_20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We create a model</a:t>
            </a:r>
            <a:endParaRPr sz="1400">
              <a:solidFill>
                <a:schemeClr val="dk1"/>
              </a:solidFill>
            </a:endParaRPr>
          </a:p>
        </p:txBody>
      </p:sp>
      <p:pic>
        <p:nvPicPr>
          <p:cNvPr id="317" name="Google Shape;317;g1205ea2affa_0_200"/>
          <p:cNvPicPr preferRelativeResize="0"/>
          <p:nvPr/>
        </p:nvPicPr>
        <p:blipFill>
          <a:blip r:embed="rId3">
            <a:alphaModFix/>
          </a:blip>
          <a:stretch>
            <a:fillRect/>
          </a:stretch>
        </p:blipFill>
        <p:spPr>
          <a:xfrm>
            <a:off x="3000100" y="2555100"/>
            <a:ext cx="4038600" cy="217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205ea2affa_0_20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 DB</a:t>
            </a:r>
            <a:endParaRPr/>
          </a:p>
        </p:txBody>
      </p:sp>
      <p:sp>
        <p:nvSpPr>
          <p:cNvPr id="323" name="Google Shape;323;g1205ea2affa_0_20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24" name="Google Shape;324;g1205ea2affa_0_20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We insert the model </a:t>
            </a:r>
            <a:endParaRPr sz="1400">
              <a:solidFill>
                <a:schemeClr val="dk1"/>
              </a:solidFill>
            </a:endParaRPr>
          </a:p>
        </p:txBody>
      </p:sp>
      <p:pic>
        <p:nvPicPr>
          <p:cNvPr id="325" name="Google Shape;325;g1205ea2affa_0_208"/>
          <p:cNvPicPr preferRelativeResize="0"/>
          <p:nvPr/>
        </p:nvPicPr>
        <p:blipFill>
          <a:blip r:embed="rId3">
            <a:alphaModFix/>
          </a:blip>
          <a:stretch>
            <a:fillRect/>
          </a:stretch>
        </p:blipFill>
        <p:spPr>
          <a:xfrm>
            <a:off x="2255050" y="3172188"/>
            <a:ext cx="5867400" cy="2276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205ea2affa_0_21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 DB</a:t>
            </a:r>
            <a:endParaRPr/>
          </a:p>
        </p:txBody>
      </p:sp>
      <p:sp>
        <p:nvSpPr>
          <p:cNvPr id="331" name="Google Shape;331;g1205ea2affa_0_21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32" name="Google Shape;332;g1205ea2affa_0_21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Check the database entry</a:t>
            </a:r>
            <a:endParaRPr sz="1400">
              <a:solidFill>
                <a:schemeClr val="dk1"/>
              </a:solidFill>
            </a:endParaRPr>
          </a:p>
        </p:txBody>
      </p:sp>
      <p:pic>
        <p:nvPicPr>
          <p:cNvPr id="333" name="Google Shape;333;g1205ea2affa_0_216"/>
          <p:cNvPicPr preferRelativeResize="0"/>
          <p:nvPr/>
        </p:nvPicPr>
        <p:blipFill>
          <a:blip r:embed="rId3">
            <a:alphaModFix/>
          </a:blip>
          <a:stretch>
            <a:fillRect/>
          </a:stretch>
        </p:blipFill>
        <p:spPr>
          <a:xfrm>
            <a:off x="3811600" y="2194974"/>
            <a:ext cx="5249651" cy="4547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205ea2affa_0_2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Mongo DB usage(get)</a:t>
            </a:r>
            <a:endParaRPr/>
          </a:p>
        </p:txBody>
      </p:sp>
      <p:sp>
        <p:nvSpPr>
          <p:cNvPr id="339" name="Google Shape;339;g1205ea2affa_0_22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40" name="Google Shape;340;g1205ea2affa_0_22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We create a filter that will use the "Username" fields to look for the value "User1".</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When it finds our value, it will return the entire document in which it found the value.</a:t>
            </a:r>
            <a:endParaRPr sz="1400">
              <a:solidFill>
                <a:schemeClr val="dk1"/>
              </a:solidFill>
            </a:endParaRPr>
          </a:p>
        </p:txBody>
      </p:sp>
      <p:pic>
        <p:nvPicPr>
          <p:cNvPr id="341" name="Google Shape;341;g1205ea2affa_0_226"/>
          <p:cNvPicPr preferRelativeResize="0"/>
          <p:nvPr/>
        </p:nvPicPr>
        <p:blipFill>
          <a:blip r:embed="rId3">
            <a:alphaModFix/>
          </a:blip>
          <a:stretch>
            <a:fillRect/>
          </a:stretch>
        </p:blipFill>
        <p:spPr>
          <a:xfrm>
            <a:off x="713350" y="3469563"/>
            <a:ext cx="7391400" cy="1343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205ea2affa_0_24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 DB(delete)</a:t>
            </a:r>
            <a:endParaRPr/>
          </a:p>
        </p:txBody>
      </p:sp>
      <p:sp>
        <p:nvSpPr>
          <p:cNvPr id="347" name="Google Shape;347;g1205ea2affa_0_24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48" name="Google Shape;348;g1205ea2affa_0_24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To delete an entry, we can use the same filter by selecting DeleteOne from playlistCollection </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delete the first record found that meets the condition</a:t>
            </a:r>
            <a:endParaRPr sz="1400">
              <a:solidFill>
                <a:schemeClr val="dk1"/>
              </a:solidFill>
            </a:endParaRPr>
          </a:p>
        </p:txBody>
      </p:sp>
      <p:pic>
        <p:nvPicPr>
          <p:cNvPr id="349" name="Google Shape;349;g1205ea2affa_0_241"/>
          <p:cNvPicPr preferRelativeResize="0"/>
          <p:nvPr/>
        </p:nvPicPr>
        <p:blipFill>
          <a:blip r:embed="rId3">
            <a:alphaModFix/>
          </a:blip>
          <a:stretch>
            <a:fillRect/>
          </a:stretch>
        </p:blipFill>
        <p:spPr>
          <a:xfrm>
            <a:off x="2369950" y="3897950"/>
            <a:ext cx="6515100"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205ea2affa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NoSql database?</a:t>
            </a:r>
            <a:endParaRPr/>
          </a:p>
        </p:txBody>
      </p:sp>
      <p:sp>
        <p:nvSpPr>
          <p:cNvPr id="144" name="Google Shape;144;g1205ea2affa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45" name="Google Shape;145;g1205ea2affa_0_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46" name="Google Shape;146;g1205ea2affa_0_1"/>
          <p:cNvPicPr preferRelativeResize="0"/>
          <p:nvPr/>
        </p:nvPicPr>
        <p:blipFill>
          <a:blip r:embed="rId3">
            <a:alphaModFix/>
          </a:blip>
          <a:stretch>
            <a:fillRect/>
          </a:stretch>
        </p:blipFill>
        <p:spPr>
          <a:xfrm>
            <a:off x="2609013" y="2376288"/>
            <a:ext cx="6543675" cy="3495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205ea2affa_0_26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Using Mongo DB(update)</a:t>
            </a:r>
            <a:endParaRPr/>
          </a:p>
        </p:txBody>
      </p:sp>
      <p:sp>
        <p:nvSpPr>
          <p:cNvPr id="355" name="Google Shape;355;g1205ea2affa_0_26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356" name="Google Shape;356;g1205ea2affa_0_26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To update the data, we need to create an Update Builder and specify what update we will do</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In this case, it will be a case of adding a new member to the Items column with the value "Song1".</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Then we call the UpdateMany method using the same filter as before and the newly created update.</a:t>
            </a:r>
            <a:endParaRPr sz="1400">
              <a:solidFill>
                <a:schemeClr val="dk1"/>
              </a:solidFill>
            </a:endParaRPr>
          </a:p>
        </p:txBody>
      </p:sp>
      <p:pic>
        <p:nvPicPr>
          <p:cNvPr id="357" name="Google Shape;357;g1205ea2affa_0_263"/>
          <p:cNvPicPr preferRelativeResize="0"/>
          <p:nvPr/>
        </p:nvPicPr>
        <p:blipFill>
          <a:blip r:embed="rId3">
            <a:alphaModFix/>
          </a:blip>
          <a:stretch>
            <a:fillRect/>
          </a:stretch>
        </p:blipFill>
        <p:spPr>
          <a:xfrm>
            <a:off x="4514813" y="3938950"/>
            <a:ext cx="7400925" cy="2133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NoSql/Mongo Db</a:t>
            </a:r>
            <a:endParaRPr/>
          </a:p>
        </p:txBody>
      </p:sp>
      <p:grpSp>
        <p:nvGrpSpPr>
          <p:cNvPr id="363" name="Google Shape;363;p5"/>
          <p:cNvGrpSpPr/>
          <p:nvPr/>
        </p:nvGrpSpPr>
        <p:grpSpPr>
          <a:xfrm>
            <a:off x="480002" y="898237"/>
            <a:ext cx="1835223" cy="464235"/>
            <a:chOff x="0" y="0"/>
            <a:chExt cx="1835221" cy="464234"/>
          </a:xfrm>
        </p:grpSpPr>
        <p:sp>
          <p:nvSpPr>
            <p:cNvPr id="364" name="Google Shape;364;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366" name="Google Shape;366;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67" name="Google Shape;367;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err="1">
                <a:solidFill>
                  <a:schemeClr val="dk1"/>
                </a:solidFill>
                <a:latin typeface="Courier New"/>
                <a:ea typeface="Courier New"/>
                <a:cs typeface="Courier New"/>
                <a:sym typeface="Courier New"/>
              </a:rPr>
              <a:t>Create</a:t>
            </a:r>
            <a:r>
              <a:rPr lang="lt-LT">
                <a:solidFill>
                  <a:schemeClr val="dk1"/>
                </a:solidFill>
                <a:latin typeface="Courier New"/>
                <a:ea typeface="Courier New"/>
                <a:cs typeface="Courier New"/>
                <a:sym typeface="Courier New"/>
              </a:rPr>
              <a:t> a </a:t>
            </a:r>
            <a:r>
              <a:rPr lang="lt-LT" err="1">
                <a:solidFill>
                  <a:schemeClr val="dk1"/>
                </a:solidFill>
                <a:latin typeface="Courier New"/>
                <a:ea typeface="Courier New"/>
                <a:cs typeface="Courier New"/>
                <a:sym typeface="Courier New"/>
              </a:rPr>
              <a:t>new</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project</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err="1">
                <a:solidFill>
                  <a:schemeClr val="dk1"/>
                </a:solidFill>
                <a:latin typeface="Courier New"/>
                <a:ea typeface="Courier New"/>
                <a:cs typeface="Courier New"/>
                <a:sym typeface="Courier New"/>
              </a:rPr>
              <a:t>Create</a:t>
            </a:r>
            <a:r>
              <a:rPr lang="lt-LT">
                <a:solidFill>
                  <a:schemeClr val="dk1"/>
                </a:solidFill>
                <a:latin typeface="Courier New"/>
                <a:ea typeface="Courier New"/>
                <a:cs typeface="Courier New"/>
                <a:sym typeface="Courier New"/>
              </a:rPr>
              <a:t> a </a:t>
            </a:r>
            <a:r>
              <a:rPr lang="lt-LT" err="1">
                <a:solidFill>
                  <a:schemeClr val="dk1"/>
                </a:solidFill>
                <a:latin typeface="Courier New"/>
                <a:ea typeface="Courier New"/>
                <a:cs typeface="Courier New"/>
                <a:sym typeface="Courier New"/>
              </a:rPr>
              <a:t>Book</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model</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with</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Id</a:t>
            </a:r>
            <a:r>
              <a:rPr lang="lt-LT">
                <a:solidFill>
                  <a:schemeClr val="dk1"/>
                </a:solidFill>
                <a:latin typeface="Courier New"/>
                <a:ea typeface="Courier New"/>
                <a:cs typeface="Courier New"/>
                <a:sym typeface="Courier New"/>
              </a:rPr>
              <a:t>, Name </a:t>
            </a:r>
            <a:r>
              <a:rPr lang="lt-LT" err="1">
                <a:solidFill>
                  <a:schemeClr val="dk1"/>
                </a:solidFill>
                <a:latin typeface="Courier New"/>
                <a:ea typeface="Courier New"/>
                <a:cs typeface="Courier New"/>
                <a:sym typeface="Courier New"/>
              </a:rPr>
              <a:t>and</a:t>
            </a:r>
            <a:r>
              <a:rPr lang="lt-LT">
                <a:solidFill>
                  <a:schemeClr val="dk1"/>
                </a:solidFill>
                <a:latin typeface="Courier New"/>
                <a:ea typeface="Courier New"/>
                <a:cs typeface="Courier New"/>
                <a:sym typeface="Courier New"/>
              </a:rPr>
              <a:t> Pages, </a:t>
            </a:r>
            <a:r>
              <a:rPr lang="lt-LT" err="1">
                <a:solidFill>
                  <a:schemeClr val="dk1"/>
                </a:solidFill>
                <a:latin typeface="Courier New"/>
                <a:ea typeface="Courier New"/>
                <a:cs typeface="Courier New"/>
                <a:sym typeface="Courier New"/>
              </a:rPr>
              <a:t>which</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will</a:t>
            </a:r>
            <a:r>
              <a:rPr lang="lt-LT">
                <a:solidFill>
                  <a:schemeClr val="dk1"/>
                </a:solidFill>
                <a:latin typeface="Courier New"/>
                <a:ea typeface="Courier New"/>
                <a:cs typeface="Courier New"/>
                <a:sym typeface="Courier New"/>
              </a:rPr>
              <a:t> be a </a:t>
            </a:r>
            <a:r>
              <a:rPr lang="lt-LT" err="1">
                <a:solidFill>
                  <a:schemeClr val="dk1"/>
                </a:solidFill>
                <a:latin typeface="Courier New"/>
                <a:ea typeface="Courier New"/>
                <a:cs typeface="Courier New"/>
                <a:sym typeface="Courier New"/>
              </a:rPr>
              <a:t>Page</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class</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with</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Id</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and</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Content</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properties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err="1">
                <a:solidFill>
                  <a:schemeClr val="dk1"/>
                </a:solidFill>
                <a:latin typeface="Courier New"/>
                <a:ea typeface="Courier New"/>
                <a:cs typeface="Courier New"/>
                <a:sym typeface="Courier New"/>
              </a:rPr>
              <a:t>Create</a:t>
            </a:r>
            <a:r>
              <a:rPr lang="lt-LT">
                <a:solidFill>
                  <a:schemeClr val="dk1"/>
                </a:solidFill>
                <a:latin typeface="Courier New"/>
                <a:ea typeface="Courier New"/>
                <a:cs typeface="Courier New"/>
                <a:sym typeface="Courier New"/>
              </a:rPr>
              <a:t> a </a:t>
            </a:r>
            <a:r>
              <a:rPr lang="lt-LT" err="1">
                <a:solidFill>
                  <a:schemeClr val="dk1"/>
                </a:solidFill>
                <a:latin typeface="Courier New"/>
                <a:ea typeface="Courier New"/>
                <a:cs typeface="Courier New"/>
                <a:sym typeface="Courier New"/>
              </a:rPr>
              <a:t>repository</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Book</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repository</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through</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which</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the</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programme</a:t>
            </a:r>
            <a:r>
              <a:rPr lang="lt-LT">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285750" lvl="1" indent="-285750">
              <a:lnSpc>
                <a:spcPct val="150000"/>
              </a:lnSpc>
              <a:buClr>
                <a:schemeClr val="dk1"/>
              </a:buClr>
              <a:buSzPts val="1400"/>
              <a:buChar char="•"/>
            </a:pPr>
            <a:r>
              <a:rPr lang="lt-LT">
                <a:solidFill>
                  <a:schemeClr val="dk1"/>
                </a:solidFill>
                <a:latin typeface="Courier New"/>
                <a:ea typeface="Courier New"/>
                <a:cs typeface="Courier New"/>
                <a:sym typeface="Courier New"/>
              </a:rPr>
              <a:t>Add </a:t>
            </a:r>
            <a:r>
              <a:rPr lang="lt-LT" err="1">
                <a:solidFill>
                  <a:schemeClr val="dk1"/>
                </a:solidFill>
                <a:latin typeface="Courier New"/>
                <a:ea typeface="Courier New"/>
                <a:cs typeface="Courier New"/>
                <a:sym typeface="Courier New"/>
              </a:rPr>
              <a:t>new</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book</a:t>
            </a:r>
            <a:r>
              <a:rPr lang="lt-LT">
                <a:solidFill>
                  <a:schemeClr val="dk1"/>
                </a:solidFill>
                <a:latin typeface="Courier New"/>
                <a:ea typeface="Courier New"/>
                <a:cs typeface="Courier New"/>
                <a:sym typeface="Courier New"/>
              </a:rPr>
              <a:t> </a:t>
            </a:r>
            <a:r>
              <a:rPr lang="lt-LT" err="1">
                <a:solidFill>
                  <a:schemeClr val="dk1"/>
                </a:solidFill>
                <a:latin typeface="Courier New"/>
                <a:ea typeface="Courier New"/>
                <a:cs typeface="Courier New"/>
                <a:sym typeface="Courier New"/>
              </a:rPr>
              <a:t>entries</a:t>
            </a:r>
            <a:endParaRPr lang="lt-LT" err="1">
              <a:solidFill>
                <a:schemeClr val="dk1"/>
              </a:solidFill>
              <a:ea typeface="Courier New"/>
              <a:cs typeface="Courier New"/>
            </a:endParaRPr>
          </a:p>
          <a:p>
            <a:pPr marL="285750" lvl="1" indent="-285750">
              <a:lnSpc>
                <a:spcPct val="150000"/>
              </a:lnSpc>
              <a:buSzPts val="1400"/>
              <a:buChar char="•"/>
            </a:pPr>
            <a:r>
              <a:rPr lang="lt-LT">
                <a:solidFill>
                  <a:schemeClr val="dk1"/>
                </a:solidFill>
                <a:latin typeface="Courier New"/>
                <a:cs typeface="Courier New"/>
                <a:sym typeface="Courier New"/>
              </a:rPr>
              <a:t>Delete</a:t>
            </a:r>
            <a:endParaRPr lang="lt-LT">
              <a:solidFill>
                <a:schemeClr val="dk1"/>
              </a:solidFill>
            </a:endParaRPr>
          </a:p>
          <a:p>
            <a:pPr marL="285750" lvl="1" indent="-285750">
              <a:lnSpc>
                <a:spcPct val="150000"/>
              </a:lnSpc>
              <a:buSzPts val="1400"/>
              <a:buChar char="•"/>
            </a:pPr>
            <a:r>
              <a:rPr lang="lt-LT">
                <a:solidFill>
                  <a:schemeClr val="dk1"/>
                </a:solidFill>
                <a:latin typeface="Courier New"/>
                <a:cs typeface="Courier New"/>
                <a:sym typeface="Courier New"/>
              </a:rPr>
              <a:t>Update</a:t>
            </a:r>
            <a:endParaRPr lang="lt-LT">
              <a:solidFill>
                <a:schemeClr val="dk1"/>
              </a:solidFill>
            </a:endParaRPr>
          </a:p>
          <a:p>
            <a:pPr marL="285750" lvl="1" indent="-285750">
              <a:lnSpc>
                <a:spcPct val="150000"/>
              </a:lnSpc>
              <a:buSzPts val="1400"/>
              <a:buChar char="•"/>
            </a:pPr>
            <a:r>
              <a:rPr lang="lt-LT">
                <a:solidFill>
                  <a:schemeClr val="dk1"/>
                </a:solidFill>
                <a:latin typeface="Courier New"/>
                <a:cs typeface="Courier New"/>
                <a:sym typeface="Courier New"/>
              </a:rPr>
              <a:t>Search</a:t>
            </a:r>
            <a:endParaRPr lang="lt-LT" sz="1400" b="0" i="0" u="none" strike="noStrike" cap="none">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300"/>
              <a:buFont typeface="Arial"/>
              <a:buNone/>
            </a:pPr>
            <a:r>
              <a:rPr lang="lt-LT" sz="1300" b="0" i="0" u="none" strike="noStrike" cap="none">
                <a:solidFill>
                  <a:srgbClr val="000000"/>
                </a:solidFill>
                <a:latin typeface="Arial"/>
                <a:ea typeface="Arial"/>
                <a:cs typeface="Arial"/>
                <a:sym typeface="Arial"/>
              </a:rPr>
              <a:t>Lecture title</a:t>
            </a:r>
            <a:endParaRPr sz="1300" b="0" i="0" u="none" strike="noStrike" cap="none">
              <a:solidFill>
                <a:srgbClr val="000000"/>
              </a:solidFill>
              <a:latin typeface="Arial"/>
              <a:ea typeface="Arial"/>
              <a:cs typeface="Arial"/>
              <a:sym typeface="Arial"/>
            </a:endParaRPr>
          </a:p>
          <a:p>
            <a:pPr marL="0" marR="0" lvl="0" indent="0" algn="l" rtl="0">
              <a:lnSpc>
                <a:spcPct val="90000"/>
              </a:lnSpc>
              <a:spcBef>
                <a:spcPts val="1001"/>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373" name="Google Shape;373;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Headline</a:t>
            </a:r>
            <a:endParaRPr sz="1600" b="0" i="0" u="none" strike="noStrike" cap="none">
              <a:solidFill>
                <a:srgbClr val="000000"/>
              </a:solidFill>
              <a:latin typeface="Arial"/>
              <a:ea typeface="Arial"/>
              <a:cs typeface="Arial"/>
              <a:sym typeface="Arial"/>
            </a:endParaRPr>
          </a:p>
        </p:txBody>
      </p:sp>
      <p:sp>
        <p:nvSpPr>
          <p:cNvPr id="374" name="Google Shape;374;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375" name="Google Shape;375;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376" name="Google Shape;376;p7"/>
          <p:cNvSpPr/>
          <p:nvPr/>
        </p:nvSpPr>
        <p:spPr>
          <a:xfrm>
            <a:off x="7503480" y="1821960"/>
            <a:ext cx="4207320" cy="79056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0" i="0" u="none" strike="noStrike" cap="none">
                <a:solidFill>
                  <a:srgbClr val="000000"/>
                </a:solidFill>
                <a:latin typeface="Arial"/>
                <a:ea typeface="Arial"/>
                <a:cs typeface="Arial"/>
                <a:sym typeface="Arial"/>
              </a:rPr>
              <a:t>www.youtube.com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205ea2affa_0_1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NoSql database?</a:t>
            </a:r>
            <a:endParaRPr/>
          </a:p>
        </p:txBody>
      </p:sp>
      <p:sp>
        <p:nvSpPr>
          <p:cNvPr id="152" name="Google Shape;152;g1205ea2affa_0_1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53" name="Google Shape;153;g1205ea2affa_0_1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t>Not relational:</a:t>
            </a:r>
            <a:endParaRPr sz="1600"/>
          </a:p>
          <a:p>
            <a:pPr marL="457200" lvl="0" indent="-330200" algn="l" rtl="0">
              <a:lnSpc>
                <a:spcPct val="90000"/>
              </a:lnSpc>
              <a:spcBef>
                <a:spcPts val="1001"/>
              </a:spcBef>
              <a:spcAft>
                <a:spcPts val="0"/>
              </a:spcAft>
              <a:buSzPts val="1600"/>
              <a:buAutoNum type="arabicPeriod"/>
            </a:pPr>
            <a:r>
              <a:rPr lang="lt-LT" sz="1600"/>
              <a:t>does not use a relational model;</a:t>
            </a:r>
            <a:endParaRPr sz="1600"/>
          </a:p>
          <a:p>
            <a:pPr marL="457200" lvl="0" indent="-330200" algn="l" rtl="0">
              <a:lnSpc>
                <a:spcPct val="90000"/>
              </a:lnSpc>
              <a:spcBef>
                <a:spcPts val="0"/>
              </a:spcBef>
              <a:spcAft>
                <a:spcPts val="0"/>
              </a:spcAft>
              <a:buSzPts val="1600"/>
              <a:buAutoNum type="arabicPeriod"/>
            </a:pPr>
            <a:r>
              <a:rPr lang="lt-LT" sz="1600"/>
              <a:t>does not have tables with pre-fixed columns;</a:t>
            </a:r>
            <a:endParaRPr sz="1600"/>
          </a:p>
          <a:p>
            <a:pPr marL="457200" lvl="0" indent="-330200" algn="l" rtl="0">
              <a:lnSpc>
                <a:spcPct val="90000"/>
              </a:lnSpc>
              <a:spcBef>
                <a:spcPts val="0"/>
              </a:spcBef>
              <a:spcAft>
                <a:spcPts val="0"/>
              </a:spcAft>
              <a:buSzPts val="1600"/>
              <a:buAutoNum type="arabicPeriod"/>
            </a:pPr>
            <a:r>
              <a:rPr lang="lt-LT" sz="1600"/>
              <a:t>working with individual data types or BLOBs;</a:t>
            </a:r>
            <a:endParaRPr sz="1600"/>
          </a:p>
          <a:p>
            <a:pPr marL="457200" lvl="0" indent="-330200" algn="l" rtl="0">
              <a:lnSpc>
                <a:spcPct val="90000"/>
              </a:lnSpc>
              <a:spcBef>
                <a:spcPts val="0"/>
              </a:spcBef>
              <a:spcAft>
                <a:spcPts val="0"/>
              </a:spcAft>
              <a:buSzPts val="1600"/>
              <a:buAutoNum type="arabicPeriod"/>
            </a:pPr>
            <a:r>
              <a:rPr lang="lt-LT" sz="1600"/>
              <a:t>does not require ORM and data normalisation;</a:t>
            </a:r>
            <a:endParaRPr sz="1600"/>
          </a:p>
          <a:p>
            <a:pPr marL="457200" lvl="0" indent="-330200" algn="l" rtl="0">
              <a:lnSpc>
                <a:spcPct val="90000"/>
              </a:lnSpc>
              <a:spcBef>
                <a:spcPts val="0"/>
              </a:spcBef>
              <a:spcAft>
                <a:spcPts val="0"/>
              </a:spcAft>
              <a:buSzPts val="1600"/>
              <a:buAutoNum type="arabicPeriod"/>
            </a:pPr>
            <a:r>
              <a:rPr lang="lt-LT" sz="1600"/>
              <a:t>no complex functions like queries or relational joins (joins);</a:t>
            </a:r>
            <a:endParaRPr sz="1600"/>
          </a:p>
          <a:p>
            <a:pPr marL="0" lvl="0" indent="0" algn="l" rtl="0">
              <a:lnSpc>
                <a:spcPct val="90000"/>
              </a:lnSpc>
              <a:spcBef>
                <a:spcPts val="1001"/>
              </a:spcBef>
              <a:spcAft>
                <a:spcPts val="0"/>
              </a:spcAft>
              <a:buNone/>
            </a:pPr>
            <a:endParaRPr sz="1600"/>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05ea2affa_0_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a NoSql database?</a:t>
            </a:r>
            <a:endParaRPr/>
          </a:p>
        </p:txBody>
      </p:sp>
      <p:sp>
        <p:nvSpPr>
          <p:cNvPr id="159" name="Google Shape;159;g1205ea2affa_0_2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60" name="Google Shape;160;g1205ea2affa_0_2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1"/>
              </a:spcBef>
              <a:spcAft>
                <a:spcPts val="0"/>
              </a:spcAft>
              <a:buNone/>
            </a:pPr>
            <a:r>
              <a:rPr lang="lt-LT" sz="1600"/>
              <a:t>Schema-free:</a:t>
            </a:r>
            <a:endParaRPr sz="1600"/>
          </a:p>
          <a:p>
            <a:pPr marL="457200" lvl="0" indent="-330200" algn="l" rtl="0">
              <a:lnSpc>
                <a:spcPct val="90000"/>
              </a:lnSpc>
              <a:spcBef>
                <a:spcPts val="1001"/>
              </a:spcBef>
              <a:spcAft>
                <a:spcPts val="0"/>
              </a:spcAft>
              <a:buSzPts val="1600"/>
              <a:buAutoNum type="arabicPeriod"/>
            </a:pPr>
            <a:r>
              <a:rPr lang="lt-LT" sz="1600"/>
              <a:t>does not use schemas, or if it does, the schemas are less stringent than RDBMS;</a:t>
            </a:r>
            <a:endParaRPr sz="1600"/>
          </a:p>
          <a:p>
            <a:pPr marL="457200" lvl="0" indent="-330200" algn="l" rtl="0">
              <a:lnSpc>
                <a:spcPct val="90000"/>
              </a:lnSpc>
              <a:spcBef>
                <a:spcPts val="0"/>
              </a:spcBef>
              <a:spcAft>
                <a:spcPts val="0"/>
              </a:spcAft>
              <a:buSzPts val="1600"/>
              <a:buAutoNum type="arabicPeriod"/>
            </a:pPr>
            <a:r>
              <a:rPr lang="lt-LT" sz="1600"/>
              <a:t>does not require a prior description of database schemas;</a:t>
            </a:r>
            <a:endParaRPr sz="1600"/>
          </a:p>
          <a:p>
            <a:pPr marL="457200" lvl="0" indent="-330200" algn="l" rtl="0">
              <a:lnSpc>
                <a:spcPct val="90000"/>
              </a:lnSpc>
              <a:spcBef>
                <a:spcPts val="0"/>
              </a:spcBef>
              <a:spcAft>
                <a:spcPts val="0"/>
              </a:spcAft>
              <a:buSzPts val="1600"/>
              <a:buAutoNum type="arabicPeriod"/>
            </a:pPr>
            <a:r>
              <a:rPr lang="lt-LT" sz="1600"/>
              <a:t>allows different data to be stored in the same "place";</a:t>
            </a:r>
            <a:endParaRPr sz="1600"/>
          </a:p>
          <a:p>
            <a:pPr marL="0" lvl="0" indent="0" algn="l" rtl="0">
              <a:lnSpc>
                <a:spcPct val="90000"/>
              </a:lnSpc>
              <a:spcBef>
                <a:spcPts val="1001"/>
              </a:spcBef>
              <a:spcAft>
                <a:spcPts val="0"/>
              </a:spcAft>
              <a:buNone/>
            </a:pPr>
            <a:endParaRPr sz="1600"/>
          </a:p>
          <a:p>
            <a:pPr marL="0" lvl="0" indent="0" algn="l" rtl="0">
              <a:lnSpc>
                <a:spcPct val="90000"/>
              </a:lnSpc>
              <a:spcBef>
                <a:spcPts val="1001"/>
              </a:spcBef>
              <a:spcAft>
                <a:spcPts val="0"/>
              </a:spcAft>
              <a:buNone/>
            </a:pPr>
            <a:endParaRPr sz="1600"/>
          </a:p>
          <a:p>
            <a:pPr marL="0" lvl="0" indent="0" algn="l" rtl="0">
              <a:lnSpc>
                <a:spcPct val="150000"/>
              </a:lnSpc>
              <a:spcBef>
                <a:spcPts val="0"/>
              </a:spcBef>
              <a:spcAft>
                <a:spcPts val="0"/>
              </a:spcAft>
              <a:buSzPts val="1100"/>
              <a:buFont typeface="Arial"/>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205ea2affa_0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err="1"/>
              <a:t>NoSQL</a:t>
            </a:r>
            <a:r>
              <a:rPr lang="lt-LT" sz="3200"/>
              <a:t> DB </a:t>
            </a:r>
            <a:r>
              <a:rPr lang="lt-LT" sz="3200" err="1"/>
              <a:t>types</a:t>
            </a:r>
            <a:endParaRPr/>
          </a:p>
        </p:txBody>
      </p:sp>
      <p:sp>
        <p:nvSpPr>
          <p:cNvPr id="166" name="Google Shape;166;g1205ea2affa_0_3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67" name="Google Shape;167;g1205ea2affa_0_3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68" name="Google Shape;168;g1205ea2affa_0_33"/>
          <p:cNvPicPr preferRelativeResize="0"/>
          <p:nvPr/>
        </p:nvPicPr>
        <p:blipFill>
          <a:blip r:embed="rId3">
            <a:alphaModFix/>
          </a:blip>
          <a:stretch>
            <a:fillRect/>
          </a:stretch>
        </p:blipFill>
        <p:spPr>
          <a:xfrm>
            <a:off x="2009775" y="2671900"/>
            <a:ext cx="8172450"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205ea2affa_0_4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NoSQL DB types</a:t>
            </a:r>
            <a:endParaRPr/>
          </a:p>
        </p:txBody>
      </p:sp>
      <p:sp>
        <p:nvSpPr>
          <p:cNvPr id="174" name="Google Shape;174;g1205ea2affa_0_4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75" name="Google Shape;175;g1205ea2affa_0_4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400">
                <a:solidFill>
                  <a:schemeClr val="dk1"/>
                </a:solidFill>
              </a:rPr>
              <a:t>There are 4 types of NoSQL databases:</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Key-Value pairs of type DB;</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Document-oriented DB;</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Column-oriented DB;</a:t>
            </a:r>
            <a:endParaRPr sz="1400">
              <a:solidFill>
                <a:schemeClr val="dk1"/>
              </a:solidFill>
            </a:endParaRPr>
          </a:p>
          <a:p>
            <a:pPr marL="457200" lvl="0" indent="-317500" algn="l" rtl="0">
              <a:lnSpc>
                <a:spcPct val="150000"/>
              </a:lnSpc>
              <a:spcBef>
                <a:spcPts val="0"/>
              </a:spcBef>
              <a:spcAft>
                <a:spcPts val="0"/>
              </a:spcAft>
              <a:buClr>
                <a:schemeClr val="dk1"/>
              </a:buClr>
              <a:buSzPts val="1400"/>
              <a:buAutoNum type="arabicPeriod"/>
            </a:pPr>
            <a:r>
              <a:rPr lang="lt-LT" sz="1400">
                <a:solidFill>
                  <a:schemeClr val="dk1"/>
                </a:solidFill>
              </a:rPr>
              <a:t>Graph-oriented DB</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205ea2affa_0_4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Key-Value pair type DB</a:t>
            </a:r>
            <a:endParaRPr/>
          </a:p>
        </p:txBody>
      </p:sp>
      <p:sp>
        <p:nvSpPr>
          <p:cNvPr id="181" name="Google Shape;181;g1205ea2affa_0_4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82" name="Google Shape;182;g1205ea2affa_0_4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Data is stored in pairs (key-value). Easily handles large amounts of data and high DB loads. As you know, data storage is done using a hash table in which the DB key (key) must always be unique and the value (value) can be JSON, BLOB, string, etc.This type of DB is used for e.g. shopping carts (Amazon Dynamo)</a:t>
            </a:r>
            <a:endParaRPr sz="1400">
              <a:solidFill>
                <a:schemeClr val="dk1"/>
              </a:solidFill>
            </a:endParaRPr>
          </a:p>
        </p:txBody>
      </p:sp>
      <p:pic>
        <p:nvPicPr>
          <p:cNvPr id="183" name="Google Shape;183;g1205ea2affa_0_48"/>
          <p:cNvPicPr preferRelativeResize="0"/>
          <p:nvPr/>
        </p:nvPicPr>
        <p:blipFill>
          <a:blip r:embed="rId3">
            <a:alphaModFix/>
          </a:blip>
          <a:stretch>
            <a:fillRect/>
          </a:stretch>
        </p:blipFill>
        <p:spPr>
          <a:xfrm>
            <a:off x="8303950" y="3787225"/>
            <a:ext cx="2857500" cy="18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205ea2affa_0_5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Document-oriented DB</a:t>
            </a:r>
            <a:endParaRPr/>
          </a:p>
        </p:txBody>
      </p:sp>
      <p:sp>
        <p:nvSpPr>
          <p:cNvPr id="189" name="Google Shape;189;g1205ea2affa_0_5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NoSql/Mongo Db</a:t>
            </a:r>
            <a:endParaRPr/>
          </a:p>
        </p:txBody>
      </p:sp>
      <p:sp>
        <p:nvSpPr>
          <p:cNvPr id="190" name="Google Shape;190;g1205ea2affa_0_5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Data is also stored in pairs (key-value), but the value part is a document. The document itself is stored in JSON or XML format.</a:t>
            </a:r>
            <a:endParaRPr sz="1400">
              <a:solidFill>
                <a:schemeClr val="dk1"/>
              </a:solidFill>
            </a:endParaRPr>
          </a:p>
        </p:txBody>
      </p:sp>
      <p:pic>
        <p:nvPicPr>
          <p:cNvPr id="191" name="Google Shape;191;g1205ea2affa_0_56"/>
          <p:cNvPicPr preferRelativeResize="0"/>
          <p:nvPr/>
        </p:nvPicPr>
        <p:blipFill>
          <a:blip r:embed="rId3">
            <a:alphaModFix/>
          </a:blip>
          <a:stretch>
            <a:fillRect/>
          </a:stretch>
        </p:blipFill>
        <p:spPr>
          <a:xfrm>
            <a:off x="2624125" y="3553200"/>
            <a:ext cx="6943725" cy="2057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32cfc97-2775-4a64-b8cb-468b6d60467f" xsi:nil="true"/>
    <lcf76f155ced4ddcb4097134ff3c332f xmlns="817cf992-43f0-4223-8f4f-cfde3572baf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873D3C360DC543861D423F85D3BFBC" ma:contentTypeVersion="12" ma:contentTypeDescription="Create a new document." ma:contentTypeScope="" ma:versionID="9bced17d3d59fee32aaa4fcec6da3de1">
  <xsd:schema xmlns:xsd="http://www.w3.org/2001/XMLSchema" xmlns:xs="http://www.w3.org/2001/XMLSchema" xmlns:p="http://schemas.microsoft.com/office/2006/metadata/properties" xmlns:ns2="817cf992-43f0-4223-8f4f-cfde3572bafe" xmlns:ns3="932cfc97-2775-4a64-b8cb-468b6d60467f" targetNamespace="http://schemas.microsoft.com/office/2006/metadata/properties" ma:root="true" ma:fieldsID="404addd6dc5f5ab7dcbc0d0d10dcbe65" ns2:_="" ns3:_="">
    <xsd:import namespace="817cf992-43f0-4223-8f4f-cfde3572bafe"/>
    <xsd:import namespace="932cfc97-2775-4a64-b8cb-468b6d6046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cf992-43f0-4223-8f4f-cfde3572ba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2cfc97-2775-4a64-b8cb-468b6d60467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b6bb017-f67e-45cc-ab7e-46f3949588ba}" ma:internalName="TaxCatchAll" ma:showField="CatchAllData" ma:web="932cfc97-2775-4a64-b8cb-468b6d6046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2A9BDF-A696-475D-8227-11DD568310A5}">
  <ds:schemaRefs>
    <ds:schemaRef ds:uri="http://schemas.microsoft.com/sharepoint/v3/contenttype/forms"/>
  </ds:schemaRefs>
</ds:datastoreItem>
</file>

<file path=customXml/itemProps2.xml><?xml version="1.0" encoding="utf-8"?>
<ds:datastoreItem xmlns:ds="http://schemas.openxmlformats.org/officeDocument/2006/customXml" ds:itemID="{76204DC0-CED2-418E-B89F-18FD3CC2A7BD}">
  <ds:schemaRefs>
    <ds:schemaRef ds:uri="817cf992-43f0-4223-8f4f-cfde3572bafe"/>
    <ds:schemaRef ds:uri="932cfc97-2775-4a64-b8cb-468b6d60467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3653715-1BEC-43A2-B963-571CBE7CE485}">
  <ds:schemaRefs>
    <ds:schemaRef ds:uri="817cf992-43f0-4223-8f4f-cfde3572bafe"/>
    <ds:schemaRef ds:uri="932cfc97-2775-4a64-b8cb-468b6d6046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32</Notes>
  <HiddenSlides>0</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3_Office Theme</vt:lpstr>
      <vt:lpstr>NoSql/Mongo Db</vt:lpstr>
      <vt:lpstr>What is a NoSql database?</vt:lpstr>
      <vt:lpstr>What is a NoSql database?</vt:lpstr>
      <vt:lpstr>What is a NoSql database?</vt:lpstr>
      <vt:lpstr>What is a NoSql database?</vt:lpstr>
      <vt:lpstr>NoSQL DB types</vt:lpstr>
      <vt:lpstr>NoSQL DB types</vt:lpstr>
      <vt:lpstr>Key-Value pair type DB</vt:lpstr>
      <vt:lpstr>Document-oriented DB</vt:lpstr>
      <vt:lpstr>Columnarly oriented DB</vt:lpstr>
      <vt:lpstr>Graph-oriented DB</vt:lpstr>
      <vt:lpstr>Benefits of NoSQL</vt:lpstr>
      <vt:lpstr>Benefits of NoSQL</vt:lpstr>
      <vt:lpstr>Using MongoDB with C#</vt:lpstr>
      <vt:lpstr>Creating a Mongo DB</vt:lpstr>
      <vt:lpstr>Creating a Mongo DB</vt:lpstr>
      <vt:lpstr>Creating a Mongo DB</vt:lpstr>
      <vt:lpstr>Creating a Mongo DB</vt:lpstr>
      <vt:lpstr>Creating a Mongo DB</vt:lpstr>
      <vt:lpstr>Creating a Mongo DB</vt:lpstr>
      <vt:lpstr>Creating a Mongo DB</vt:lpstr>
      <vt:lpstr>Creating a Mongo DB</vt:lpstr>
      <vt:lpstr>Creating a Mongo DB</vt:lpstr>
      <vt:lpstr>Creating a Mongo DB</vt:lpstr>
      <vt:lpstr>Using Mongo DB</vt:lpstr>
      <vt:lpstr>Using Mongo DB</vt:lpstr>
      <vt:lpstr>Using Mongo DB</vt:lpstr>
      <vt:lpstr>Mongo DB usage(get)</vt:lpstr>
      <vt:lpstr>Using Mongo DB(delete)</vt:lpstr>
      <vt:lpstr>Using Mongo DB(update)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NoSql/Mongo Db</dc:title>
  <cp:keywords>, docId:586BAF0DEEF252AA3F9735E3C925CC53</cp:keywords>
  <cp:revision>1</cp:revision>
  <dcterms:modified xsi:type="dcterms:W3CDTF">2024-02-22T18:15:55Z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0x010100CA873D3C360DC543861D423F85D3BFBC</vt:lpwstr>
  </property>
  <property fmtid="{D5CDD505-2E9C-101B-9397-08002B2CF9AE}" pid="3" name="MediaServiceImageTags">
    <vt:lpwstr/>
  </property>
</Properties>
</file>