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1" roundtripDataSignature="AMtx7miTaCGp+PgZCxn4TS0+O2k8IkJ1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ec2f22b0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0" name="Google Shape;200;g11ec2f22b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ec2f22b06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8" name="Google Shape;208;g11ec2f22b0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ec2f22b06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15" name="Google Shape;215;g11ec2f22b0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c2f22b06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22" name="Google Shape;222;g11ec2f22b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ec2f22b06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29" name="Google Shape;229;g11ec2f22b0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ec2f22b06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36" name="Google Shape;236;g11ec2f22b0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ec2f22b06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43" name="Google Shape;243;g11ec2f22b0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ed410ac1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50" name="Google Shape;250;g11ed410ac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ed410ac1a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57" name="Google Shape;257;g11ed410ac1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ed410ac1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65" name="Google Shape;265;g11ed410ac1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d410ac1a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75" name="Google Shape;275;g11ed410ac1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ed410ac1a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82" name="Google Shape;282;g11ed410ac1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ed410ac1a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11ed410ac1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c2f22b06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6" name="Google Shape;156;g11ec2f22b0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c2f22b0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3" name="Google Shape;163;g11ec2f22b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c2f22b0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0" name="Google Shape;170;g11ec2f22b0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ec2f22b0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9" name="Google Shape;179;g11ec2f22b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c2f22b06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6" name="Google Shape;186;g11ec2f22b0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c2f22b06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3" name="Google Shape;193;g11ec2f22b0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DBMS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err="1"/>
              <a:t>Lecturer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Rokas Slaboševičius</a:t>
            </a:r>
          </a:p>
        </p:txBody>
      </p:sp>
      <p:pic>
        <p:nvPicPr>
          <p:cNvPr id="130" name="Google Shape;130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c2f22b06_0_5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203" name="Google Shape;203;g11ec2f22b06_0_5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04" name="Google Shape;204;g11ec2f22b06_0_53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DISTINCT </a:t>
            </a:r>
            <a:r>
              <a:rPr lang="lt-LT" sz="1600"/>
              <a:t>"A". "Surname", "B". "Surname" </a:t>
            </a:r>
            <a:r>
              <a:rPr lang="lt-LT" sz="1600" b="1"/>
              <a:t>FROM </a:t>
            </a:r>
            <a:r>
              <a:rPr lang="lt-LT" sz="1600"/>
              <a:t>"Executors" "A", "Executors" "B" </a:t>
            </a:r>
            <a:r>
              <a:rPr lang="lt-LT" sz="1600" b="1"/>
              <a:t>WHERE </a:t>
            </a:r>
            <a:r>
              <a:rPr lang="lt-LT" sz="1600"/>
              <a:t>"A". "Qualification" = "B". "Qualification";</a:t>
            </a:r>
            <a:endParaRPr sz="1600"/>
          </a:p>
        </p:txBody>
      </p:sp>
      <p:pic>
        <p:nvPicPr>
          <p:cNvPr id="205" name="Google Shape;205;g11ec2f22b06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400" y="3521775"/>
            <a:ext cx="62865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c2f22b06_0_6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211" name="Google Shape;211;g11ec2f22b06_0_6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12" name="Google Shape;212;g11ec2f22b06_0_61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"A". "Surname", "B". "Surname"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FROM </a:t>
            </a:r>
            <a:r>
              <a:rPr lang="lt-LT" sz="1600"/>
              <a:t>"Executors" "A", "Executors" "B"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WHERE </a:t>
            </a:r>
            <a:r>
              <a:rPr lang="lt-LT" sz="1600"/>
              <a:t>"A". "Qualification" = "B". "Qualification"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AND </a:t>
            </a:r>
            <a:r>
              <a:rPr lang="lt-LT" sz="1600"/>
              <a:t>"A". "No" &lt;&gt; "B". "No";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ec2f22b06_0_7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218" name="Google Shape;218;g11ec2f22b06_0_7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19" name="Google Shape;219;g11ec2f22b06_0_70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Executors working on critical projects and how many hours they devote to each project: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"Surname", "Name", "Hours"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FROM </a:t>
            </a:r>
            <a:r>
              <a:rPr lang="lt-LT" sz="1600"/>
              <a:t>"Executors", "Projects", "Execution"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WHERE </a:t>
            </a:r>
            <a:r>
              <a:rPr lang="lt-LT" sz="1600"/>
              <a:t>"Project" = "Projects". "No"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AND </a:t>
            </a:r>
            <a:r>
              <a:rPr lang="lt-LT" sz="1600"/>
              <a:t>"Executor" = "Executors". "No"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AND </a:t>
            </a:r>
            <a:r>
              <a:rPr lang="lt-LT" sz="1600"/>
              <a:t>'Importance' = 'Special';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ec2f22b06_0_7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225" name="Google Shape;225;g11ec2f22b06_0_7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26" name="Google Shape;226;g11ec2f22b06_0_77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The names of all promoters: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"Executors"; - the most correct query;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"Executors", "Projects"; - repeated as many times as there are projects;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DISTINCT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"Executors", "Projects"; - correct, but ineffective;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ec2f22b06_0_8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32" name="Google Shape;232;g11ec2f22b06_0_8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33" name="Google Shape;233;g11ec2f22b06_0_85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Names of the promoters of Project 1: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 "</a:t>
            </a:r>
            <a:r>
              <a:rPr lang="lt-LT" sz="1600" b="1"/>
              <a:t>JOIN </a:t>
            </a:r>
            <a:r>
              <a:rPr lang="lt-LT" sz="1600"/>
              <a:t>"Execution" </a:t>
            </a:r>
            <a:r>
              <a:rPr lang="lt-LT" sz="1600" b="1"/>
              <a:t>ON </a:t>
            </a:r>
            <a:r>
              <a:rPr lang="lt-LT" sz="1600"/>
              <a:t>"Executor" = "No" </a:t>
            </a:r>
            <a:r>
              <a:rPr lang="lt-LT" sz="1600" b="1"/>
              <a:t>WHERE </a:t>
            </a:r>
            <a:r>
              <a:rPr lang="lt-LT" sz="1600"/>
              <a:t>"Project" = 1;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Query without JOIN: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"Executors", "Execution" </a:t>
            </a:r>
            <a:r>
              <a:rPr lang="lt-LT" sz="1600" b="1"/>
              <a:t>WHERE </a:t>
            </a:r>
            <a:r>
              <a:rPr lang="lt-LT" sz="1600"/>
              <a:t>"Executor" = "No" </a:t>
            </a:r>
            <a:r>
              <a:rPr lang="lt-LT" sz="1600" b="1"/>
              <a:t>AND </a:t>
            </a:r>
            <a:r>
              <a:rPr lang="lt-LT" sz="1600"/>
              <a:t>"Project" = 1;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ec2f22b06_0_9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39" name="Google Shape;239;g11ec2f22b06_0_9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40" name="Google Shape;240;g11ec2f22b06_0_92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You can join more tables, for example: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"Surname", "Title", "Hours" </a:t>
            </a:r>
            <a:r>
              <a:rPr lang="lt-LT" sz="1600" b="1"/>
              <a:t>FROM</a:t>
            </a:r>
            <a:r>
              <a:rPr lang="lt-LT" sz="1600"/>
              <a:t>("Executors" </a:t>
            </a:r>
            <a:r>
              <a:rPr lang="lt-LT" sz="1600" b="1"/>
              <a:t>JOIN </a:t>
            </a:r>
            <a:r>
              <a:rPr lang="lt-LT" sz="1600"/>
              <a:t>"Execution" </a:t>
            </a:r>
            <a:r>
              <a:rPr lang="lt-LT" sz="1600" b="1"/>
              <a:t>ON </a:t>
            </a:r>
            <a:r>
              <a:rPr lang="lt-LT" sz="1600"/>
              <a:t>"Executor" = "Executors". "No")</a:t>
            </a:r>
            <a:r>
              <a:rPr lang="lt-LT" sz="1600" b="1"/>
              <a:t>JOIN </a:t>
            </a:r>
            <a:r>
              <a:rPr lang="lt-LT" sz="1600"/>
              <a:t>"Projects" </a:t>
            </a:r>
            <a:r>
              <a:rPr lang="lt-LT" sz="1600" b="1"/>
              <a:t>ON </a:t>
            </a:r>
            <a:r>
              <a:rPr lang="lt-LT" sz="1600"/>
              <a:t>"Project" = "Projects". "No";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Query without JOIN: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"Surname", "Title", "Hours" </a:t>
            </a:r>
            <a:r>
              <a:rPr lang="lt-LT" sz="1600" b="1"/>
              <a:t>FROM </a:t>
            </a:r>
            <a:r>
              <a:rPr lang="lt-LT" sz="1600"/>
              <a:t>"Executors", "Projects", "Execution" </a:t>
            </a:r>
            <a:r>
              <a:rPr lang="lt-LT" sz="1600" b="1"/>
              <a:t>WHERE </a:t>
            </a:r>
            <a:r>
              <a:rPr lang="lt-LT" sz="1600"/>
              <a:t>"Project" = "Projects". "No" </a:t>
            </a:r>
            <a:r>
              <a:rPr lang="lt-LT" sz="1600" b="1"/>
              <a:t>AND </a:t>
            </a:r>
            <a:r>
              <a:rPr lang="lt-LT" sz="1600"/>
              <a:t>"Executor" = "Executors". "No";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c2f22b06_0_9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46" name="Google Shape;246;g11ec2f22b06_0_99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47" name="Google Shape;247;g11ec2f22b06_0_99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Names, statuses and hours of all project 1 promoters: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"Last Name", "Status", "Hours "</a:t>
            </a:r>
            <a:r>
              <a:rPr lang="lt-LT" sz="1600" b="1"/>
              <a:t>FROM </a:t>
            </a:r>
            <a:r>
              <a:rPr lang="lt-LT" sz="1600"/>
              <a:t>"Executors" </a:t>
            </a:r>
            <a:r>
              <a:rPr lang="lt-LT" sz="1600" b="1"/>
              <a:t>JOIN </a:t>
            </a:r>
            <a:r>
              <a:rPr lang="lt-LT" sz="1600"/>
              <a:t>"Execution" </a:t>
            </a:r>
            <a:r>
              <a:rPr lang="lt-LT" sz="1600" b="1"/>
              <a:t>ON </a:t>
            </a:r>
            <a:r>
              <a:rPr lang="lt-LT" sz="1600"/>
              <a:t>"Executor" = "No" </a:t>
            </a:r>
            <a:r>
              <a:rPr lang="lt-LT" sz="1600" b="1"/>
              <a:t>WHERE </a:t>
            </a:r>
            <a:r>
              <a:rPr lang="lt-LT" sz="1600"/>
              <a:t>"Project" = 1;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The result will only contain the names of the authors involved in project 1, there will be no implementer 5. Executor 5 is not involved in any project - he is not in the "Execution" table.Executors are given by outer merging.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ed410ac1a_0_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53" name="Google Shape;253;g11ed410ac1a_0_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54" name="Google Shape;254;g11ed410ac1a_0_0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LEFT JOIN </a:t>
            </a:r>
            <a:r>
              <a:rPr lang="lt-LT" sz="1600"/>
              <a:t>- the result of the join is appended to the non-joinable rows of the left (first) table.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RIGHT JOIN </a:t>
            </a:r>
            <a:r>
              <a:rPr lang="lt-LT" sz="1600"/>
              <a:t>- the result of the join is appended to the non-joinable rows of the right (second) table.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FULL JOIN </a:t>
            </a:r>
            <a:r>
              <a:rPr lang="lt-LT" sz="1600"/>
              <a:t>- appends rows from both tables with non-joinable rows.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 b="1"/>
              <a:t>The JOIN </a:t>
            </a:r>
            <a:r>
              <a:rPr lang="lt-LT" sz="1600"/>
              <a:t>operation is identical to the </a:t>
            </a:r>
            <a:r>
              <a:rPr lang="lt-LT" sz="1600" b="1"/>
              <a:t>INNER JOIN </a:t>
            </a:r>
            <a:r>
              <a:rPr lang="lt-LT" sz="1600"/>
              <a:t>operation.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ed410ac1a_0_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60" name="Google Shape;260;g11ed410ac1a_0_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61" name="Google Shape;261;g11ed410ac1a_0_8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  <p:pic>
        <p:nvPicPr>
          <p:cNvPr id="262" name="Google Shape;262;g11ed410ac1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962" y="2036300"/>
            <a:ext cx="6025976" cy="47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ed410ac1a_0_1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68" name="Google Shape;268;g11ed410ac1a_0_1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69" name="Google Shape;269;g11ed410ac1a_0_16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Staff and their participation in the project 1: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"Last Name", "Status", "Hours "</a:t>
            </a:r>
            <a:r>
              <a:rPr lang="lt-LT" sz="1600" b="1"/>
              <a:t>FROM </a:t>
            </a:r>
            <a:r>
              <a:rPr lang="lt-LT" sz="1600"/>
              <a:t>"Executors" </a:t>
            </a:r>
            <a:r>
              <a:rPr lang="lt-LT" sz="1600" b="1"/>
              <a:t>LEFT OUTER JOIN </a:t>
            </a:r>
            <a:r>
              <a:rPr lang="lt-LT" sz="1600"/>
              <a:t>"Execution" </a:t>
            </a:r>
            <a:r>
              <a:rPr lang="lt-LT" sz="1600" b="1"/>
              <a:t>ON </a:t>
            </a:r>
            <a:r>
              <a:rPr lang="lt-LT" sz="1600"/>
              <a:t>"No" = "Executor" </a:t>
            </a:r>
            <a:r>
              <a:rPr lang="lt-LT" sz="1600" b="1"/>
              <a:t>WHERE </a:t>
            </a:r>
            <a:r>
              <a:rPr lang="lt-LT" sz="1600"/>
              <a:t>"Project" = 1;</a:t>
            </a:r>
            <a:endParaRPr sz="1600"/>
          </a:p>
        </p:txBody>
      </p:sp>
      <p:pic>
        <p:nvPicPr>
          <p:cNvPr id="270" name="Google Shape;270;g11ed410ac1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566" y="4078175"/>
            <a:ext cx="2632270" cy="10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1ed410ac1a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888" y="3668650"/>
            <a:ext cx="29622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1ed410ac1a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88" y="3869425"/>
            <a:ext cx="37623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DBMS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are joins and what are they?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are sub-queries?</a:t>
            </a:r>
            <a:endParaRPr/>
          </a:p>
        </p:txBody>
      </p:sp>
      <p:grpSp>
        <p:nvGrpSpPr>
          <p:cNvPr id="140" name="Google Shape;140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1" name="Google Shape;141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4" name="Google Shape;144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ed410ac1a_0_2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78" name="Google Shape;278;g11ed410ac1a_0_2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79" name="Google Shape;279;g11ed410ac1a_0_27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One query can contain another query, i.e. possible structured queries - "Structured QL". Multiple SELECT statements are in a strict hierarchical dependency.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Names of promoters involved in the project No 1: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 </a:t>
            </a:r>
            <a:r>
              <a:rPr lang="lt-LT" sz="1600" b="1"/>
              <a:t>WHERE </a:t>
            </a:r>
            <a:r>
              <a:rPr lang="lt-LT" sz="1600"/>
              <a:t>"No" </a:t>
            </a:r>
            <a:r>
              <a:rPr lang="lt-LT" sz="1600" b="1"/>
              <a:t>IN</a:t>
            </a:r>
            <a:r>
              <a:rPr lang="lt-LT" sz="1600"/>
              <a:t>(</a:t>
            </a:r>
            <a:r>
              <a:rPr lang="lt-LT" sz="1600" b="1"/>
              <a:t>SELECT </a:t>
            </a:r>
            <a:r>
              <a:rPr lang="lt-LT" sz="1600"/>
              <a:t>"Executor" </a:t>
            </a:r>
            <a:r>
              <a:rPr lang="lt-LT" sz="1600" b="1"/>
              <a:t>FROM </a:t>
            </a:r>
            <a:r>
              <a:rPr lang="lt-LT" sz="1600"/>
              <a:t>"Execution" </a:t>
            </a:r>
            <a:r>
              <a:rPr lang="lt-LT" sz="1600" b="1"/>
              <a:t>WHERE </a:t>
            </a:r>
            <a:r>
              <a:rPr lang="lt-LT" sz="1600"/>
              <a:t>"Project" = 1);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ed410ac1a_0_3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85" name="Google Shape;285;g11ed410ac1a_0_3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86" name="Google Shape;286;g11ed410ac1a_0_37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Contractors involved in at least one project of major importance: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 </a:t>
            </a:r>
            <a:r>
              <a:rPr lang="lt-LT" sz="1600" b="1"/>
              <a:t>WHERE </a:t>
            </a:r>
            <a:r>
              <a:rPr lang="lt-LT" sz="1600"/>
              <a:t>"No" </a:t>
            </a:r>
            <a:r>
              <a:rPr lang="lt-LT" sz="1600" b="1"/>
              <a:t>IN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(</a:t>
            </a:r>
            <a:r>
              <a:rPr lang="lt-LT" sz="1600" b="1"/>
              <a:t>SELECT </a:t>
            </a:r>
            <a:r>
              <a:rPr lang="lt-LT" sz="1600"/>
              <a:t>"Executor" </a:t>
            </a:r>
            <a:r>
              <a:rPr lang="lt-LT" sz="1600" b="1"/>
              <a:t>FROM </a:t>
            </a:r>
            <a:r>
              <a:rPr lang="lt-LT" sz="1600"/>
              <a:t>"Execution" </a:t>
            </a:r>
            <a:r>
              <a:rPr lang="lt-LT" sz="1600" b="1"/>
              <a:t>WHERE </a:t>
            </a:r>
            <a:r>
              <a:rPr lang="lt-LT" sz="1600"/>
              <a:t>"Project" </a:t>
            </a:r>
            <a:r>
              <a:rPr lang="lt-LT" sz="1600" b="1"/>
              <a:t>IN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/>
              <a:t>(</a:t>
            </a:r>
            <a:r>
              <a:rPr lang="lt-LT" sz="1600" b="1"/>
              <a:t>SELECT </a:t>
            </a:r>
            <a:r>
              <a:rPr lang="lt-LT" sz="1600"/>
              <a:t>'No' </a:t>
            </a:r>
            <a:r>
              <a:rPr lang="lt-LT" sz="1600" b="1"/>
              <a:t>FROM </a:t>
            </a:r>
            <a:r>
              <a:rPr lang="lt-LT" sz="1600"/>
              <a:t>'Projects' </a:t>
            </a:r>
            <a:r>
              <a:rPr lang="lt-LT" sz="1600" b="1"/>
              <a:t>WHERE </a:t>
            </a:r>
            <a:r>
              <a:rPr lang="lt-LT" sz="1600"/>
              <a:t>'Importance' = 'Special'));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DBMS</a:t>
            </a:r>
            <a:endParaRPr/>
          </a:p>
        </p:txBody>
      </p:sp>
      <p:grpSp>
        <p:nvGrpSpPr>
          <p:cNvPr id="292" name="Google Shape;292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293" name="Google Shape;293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5" name="Google Shape;295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1.Select the names of the staff members together with the name of the project they work on.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2.Select the names of the staff working on the project in Kaunas and the name of the project.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3.Select all the Registry Centre project implementers working in the Testing Department.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4.Select all the women working in the Izola project and display their names and the name of the project.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5.Select the names of the departments with the number of employees working in them.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6.Restrict the result of query #5 to show only departments with at least 5 employees.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7.Please select the names of the staff members, together with the names of the departments in which they work, but who are not the heads of those departments.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8.Create a new record in the table "EMPLOYEE" (personal code: 38807117896, first name: Pranas, last name:Logis, Employed since: 2009-11-12, year of birth: 1988-11-14, title: null, department_name: null, project_id: null).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ed410ac1a_0_46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DBMS</a:t>
            </a:r>
            <a:endParaRPr/>
          </a:p>
        </p:txBody>
      </p:sp>
      <p:grpSp>
        <p:nvGrpSpPr>
          <p:cNvPr id="302" name="Google Shape;302;g11ed410ac1a_0_46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303" name="Google Shape;303;g11ed410ac1a_0_46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1ed410ac1a_0_46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5" name="Google Shape;305;g11ed410ac1a_0_46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1ed410ac1a_0_46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9.Select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(take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10.Please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1# to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developers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working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Accounting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Please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promoters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without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degree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qualifications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working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Project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Please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promoters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working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01.05.2005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Please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VU-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educated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implementers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title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information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www.youtube.com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Data retrieval (SQL JOIN statement)</a:t>
            </a:r>
            <a:endParaRPr sz="320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/>
              <a:t>One of the most important features of a SELECT statement is the ability to join two or more tables.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000" y="3276163"/>
            <a:ext cx="8248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c2f22b06_0_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59" name="Google Shape;159;g11ec2f22b06_0_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60" name="Google Shape;160;g11ec2f22b06_0_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A query joining 2 tables looks like this: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&lt;columns&gt; </a:t>
            </a:r>
            <a:r>
              <a:rPr lang="lt-LT" sz="1600" b="1"/>
              <a:t>FROM </a:t>
            </a:r>
            <a:r>
              <a:rPr lang="lt-LT" sz="1600"/>
              <a:t>&lt;table1&gt;, &lt;table2&gt; </a:t>
            </a:r>
            <a:r>
              <a:rPr lang="lt-LT" sz="1600" b="1"/>
              <a:t>WHERE </a:t>
            </a:r>
            <a:r>
              <a:rPr lang="lt-LT" sz="1600"/>
              <a:t>&lt;join condition&gt; [</a:t>
            </a:r>
            <a:r>
              <a:rPr lang="lt-LT" sz="1600" b="1"/>
              <a:t>AND </a:t>
            </a:r>
            <a:r>
              <a:rPr lang="lt-LT" sz="1600"/>
              <a:t>&lt;search condition&gt;];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In many DBMS tables, the join is achieved by the </a:t>
            </a:r>
            <a:r>
              <a:rPr lang="lt-LT" sz="1600" b="1"/>
              <a:t>SELECT </a:t>
            </a:r>
            <a:r>
              <a:rPr lang="lt-LT" sz="1600"/>
              <a:t>statement </a:t>
            </a:r>
            <a:r>
              <a:rPr lang="lt-LT" sz="1600">
                <a:solidFill>
                  <a:srgbClr val="FF0000"/>
                </a:solidFill>
              </a:rPr>
              <a:t>JOIN</a:t>
            </a:r>
            <a:r>
              <a:rPr lang="lt-LT" sz="1600"/>
              <a:t>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&lt;columns&gt; </a:t>
            </a:r>
            <a:r>
              <a:rPr lang="lt-LT" sz="1600" b="1"/>
              <a:t>FROM </a:t>
            </a:r>
            <a:r>
              <a:rPr lang="lt-LT" sz="1600"/>
              <a:t>&lt;table1&gt; </a:t>
            </a:r>
            <a:r>
              <a:rPr lang="lt-LT" sz="1600" b="1"/>
              <a:t>JOIN </a:t>
            </a:r>
            <a:r>
              <a:rPr lang="lt-LT" sz="1600"/>
              <a:t>&lt;table2&gt; </a:t>
            </a:r>
            <a:r>
              <a:rPr lang="lt-LT" sz="1600" b="1"/>
              <a:t>ON &lt;join </a:t>
            </a:r>
            <a:r>
              <a:rPr lang="lt-LT" sz="1600"/>
              <a:t>condition&gt; [</a:t>
            </a:r>
            <a:r>
              <a:rPr lang="lt-LT" sz="1600" b="1"/>
              <a:t>WHERE </a:t>
            </a:r>
            <a:r>
              <a:rPr lang="lt-LT" sz="1600"/>
              <a:t>&lt;search condition&gt;];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c2f22b06_0_1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66" name="Google Shape;166;g11ec2f22b06_0_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67" name="Google Shape;167;g11ec2f22b06_0_11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Names of promoters of project No 1: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"Executors", "Execution" </a:t>
            </a:r>
            <a:r>
              <a:rPr lang="lt-LT" sz="1600" b="1"/>
              <a:t>WHERE </a:t>
            </a:r>
            <a:r>
              <a:rPr lang="lt-LT" sz="1600"/>
              <a:t>"Executor" = "No" </a:t>
            </a:r>
            <a:r>
              <a:rPr lang="lt-LT" sz="1600" b="1"/>
              <a:t>AND </a:t>
            </a:r>
            <a:r>
              <a:rPr lang="lt-LT" sz="1600"/>
              <a:t>"Project" = 1;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Condition "Executor" = "No" - logical link between two tables.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In the general case, if the query does not have any condition for two tables and one of the tables has n rows and the other has m rows, the result will be m × n rows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ec2f22b06_0_1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73" name="Google Shape;173;g11ec2f22b06_0_1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74" name="Google Shape;174;g11ec2f22b06_0_18"/>
          <p:cNvSpPr txBox="1">
            <a:spLocks noGrp="1"/>
          </p:cNvSpPr>
          <p:nvPr>
            <p:ph type="body" idx="2"/>
          </p:nvPr>
        </p:nvSpPr>
        <p:spPr>
          <a:xfrm>
            <a:off x="480400" y="3614900"/>
            <a:ext cx="10859100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A1, B1, A2, B2, C2 </a:t>
            </a:r>
            <a:r>
              <a:rPr lang="lt-LT" sz="1600" b="1"/>
              <a:t>FROM </a:t>
            </a:r>
            <a:r>
              <a:rPr lang="lt-LT" sz="1600"/>
              <a:t>TableA, TableB;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Result:</a:t>
            </a:r>
            <a:endParaRPr sz="1600"/>
          </a:p>
        </p:txBody>
      </p:sp>
      <p:pic>
        <p:nvPicPr>
          <p:cNvPr id="175" name="Google Shape;175;g11ec2f22b0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1" y="2220300"/>
            <a:ext cx="2320702" cy="10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1ec2f22b0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800" y="4133238"/>
            <a:ext cx="20383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c2f22b06_0_2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82" name="Google Shape;182;g11ec2f22b06_0_2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83" name="Google Shape;183;g11ec2f22b06_0_27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Location: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A1, B1, A2, B2, C2 </a:t>
            </a:r>
            <a:r>
              <a:rPr lang="lt-LT" sz="1600" b="1"/>
              <a:t>FROM </a:t>
            </a:r>
            <a:r>
              <a:rPr lang="lt-LT" sz="1600"/>
              <a:t>TableA, TableB;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you can write: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* </a:t>
            </a:r>
            <a:r>
              <a:rPr lang="lt-LT" sz="1600" b="1"/>
              <a:t>FROM </a:t>
            </a:r>
            <a:r>
              <a:rPr lang="lt-LT" sz="1600"/>
              <a:t>TableA, TableB;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c2f22b06_0_3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89" name="Google Shape;189;g11ec2f22b06_0_3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90" name="Google Shape;190;g11ec2f22b06_0_36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Information on which promoters are running which projects and how many hours are spent on each project: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"Surname", "Name", "Hours"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FROM </a:t>
            </a:r>
            <a:r>
              <a:rPr lang="lt-LT" sz="1600"/>
              <a:t>"Executors", "Projects", "Execution"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WHERE </a:t>
            </a:r>
            <a:r>
              <a:rPr lang="lt-LT" sz="1600"/>
              <a:t>"Project" = "Projects". "No" </a:t>
            </a:r>
            <a:r>
              <a:rPr lang="lt-LT" sz="1600" b="1"/>
              <a:t>AND </a:t>
            </a:r>
            <a:r>
              <a:rPr lang="lt-LT" sz="1600"/>
              <a:t>"Contractor" = "Contractors". "No";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/>
              <a:t>The adjustment of the column "No" in the name of the table is </a:t>
            </a:r>
            <a:r>
              <a:rPr lang="lt-LT" sz="1600">
                <a:solidFill>
                  <a:srgbClr val="FF0000"/>
                </a:solidFill>
              </a:rPr>
              <a:t>necessary </a:t>
            </a:r>
            <a:r>
              <a:rPr lang="lt-LT" sz="1600"/>
              <a:t>because both tables have a column named "No".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c2f22b06_0_4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96" name="Google Shape;196;g11ec2f22b06_0_4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97" name="Google Shape;197;g11ec2f22b06_0_43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"A". "Surname", "B". "Surname" </a:t>
            </a:r>
            <a:r>
              <a:rPr lang="lt-LT" sz="1600" b="1"/>
              <a:t>FROM </a:t>
            </a:r>
            <a:r>
              <a:rPr lang="lt-LT" sz="1600"/>
              <a:t>"Executors" "A", "Executors" "B" </a:t>
            </a:r>
            <a:r>
              <a:rPr lang="lt-LT" sz="1600" b="1"/>
              <a:t>WHERE </a:t>
            </a:r>
            <a:r>
              <a:rPr lang="lt-LT" sz="1600"/>
              <a:t>"A". "Qualification" = "B". "Qualification" </a:t>
            </a:r>
            <a:r>
              <a:rPr lang="lt-LT" sz="1600" b="1"/>
              <a:t>AND </a:t>
            </a:r>
            <a:r>
              <a:rPr lang="lt-LT" sz="1600"/>
              <a:t>"A". "No" &lt; "B". "No"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We consider that there are two copies of one table. We define synonyms for the tables: 'A' and 'B'.'A'.'Qualification' = 'B'.'Qualification' - a join condition.'A'.'No' &lt; 'B'.'No' - avoids duplication of the pair of the principal with itself and of the pairs, i.e., instead of the 2 pairs (x, y) and (y, x) it is sufficient to have 1.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DISTINCT is not appropriate in this case because (x, y) is not equal to (y, x) if only x is not equal to y.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2cfc97-2775-4a64-b8cb-468b6d60467f" xsi:nil="true"/>
    <lcf76f155ced4ddcb4097134ff3c332f xmlns="817cf992-43f0-4223-8f4f-cfde3572baf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73D3C360DC543861D423F85D3BFBC" ma:contentTypeVersion="12" ma:contentTypeDescription="Create a new document." ma:contentTypeScope="" ma:versionID="9bced17d3d59fee32aaa4fcec6da3de1">
  <xsd:schema xmlns:xsd="http://www.w3.org/2001/XMLSchema" xmlns:xs="http://www.w3.org/2001/XMLSchema" xmlns:p="http://schemas.microsoft.com/office/2006/metadata/properties" xmlns:ns2="817cf992-43f0-4223-8f4f-cfde3572bafe" xmlns:ns3="932cfc97-2775-4a64-b8cb-468b6d60467f" targetNamespace="http://schemas.microsoft.com/office/2006/metadata/properties" ma:root="true" ma:fieldsID="404addd6dc5f5ab7dcbc0d0d10dcbe65" ns2:_="" ns3:_="">
    <xsd:import namespace="817cf992-43f0-4223-8f4f-cfde3572bafe"/>
    <xsd:import namespace="932cfc97-2775-4a64-b8cb-468b6d604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cf992-43f0-4223-8f4f-cfde3572b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cfc97-2775-4a64-b8cb-468b6d60467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b6bb017-f67e-45cc-ab7e-46f3949588ba}" ma:internalName="TaxCatchAll" ma:showField="CatchAllData" ma:web="932cfc97-2775-4a64-b8cb-468b6d604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D77C73-32EE-43B0-A5EF-825BD8581FFC}">
  <ds:schemaRefs>
    <ds:schemaRef ds:uri="817cf992-43f0-4223-8f4f-cfde3572bafe"/>
    <ds:schemaRef ds:uri="932cfc97-2775-4a64-b8cb-468b6d60467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1374C4-654F-419C-8B5D-2ECB06D27B14}"/>
</file>

<file path=customXml/itemProps3.xml><?xml version="1.0" encoding="utf-8"?>
<ds:datastoreItem xmlns:ds="http://schemas.openxmlformats.org/officeDocument/2006/customXml" ds:itemID="{2E389950-9020-4D71-AF71-1C6B82D524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3_Office Theme</vt:lpstr>
      <vt:lpstr>DBMS</vt:lpstr>
      <vt:lpstr>Today you will learn</vt:lpstr>
      <vt:lpstr>Data retrieval (SQL JOIN statement)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 with JOIN</vt:lpstr>
      <vt:lpstr>Joining multiple tables with JOIN</vt:lpstr>
      <vt:lpstr>Joining multiple tables with JOIN</vt:lpstr>
      <vt:lpstr>Joining multiple tables with JOIN</vt:lpstr>
      <vt:lpstr>Joining multiple tables with JOIN</vt:lpstr>
      <vt:lpstr>Joining multiple tables with JOIN</vt:lpstr>
      <vt:lpstr>Joining multiple tables with JOIN</vt:lpstr>
      <vt:lpstr>Joining multiple tables with JOIN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cp:keywords>, docId:A571B9C6C7C8DE0BAA0A6472B35B6B45</cp:keywords>
  <cp:revision>1</cp:revision>
  <dcterms:modified xsi:type="dcterms:W3CDTF">2024-02-14T18:18:54Z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0x010100CA873D3C360DC543861D423F85D3BFBC</vt:lpwstr>
  </property>
  <property fmtid="{D5CDD505-2E9C-101B-9397-08002B2CF9AE}" pid="3" name="MediaServiceImageTags">
    <vt:lpwstr/>
  </property>
</Properties>
</file>