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a1iua/0VQLXEcQ1c3nxmQVJau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customschemas.google.com/relationships/presentationmetadata" Target="meta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5b5a1ad6-e0e0-4118-b388-ee941114d16c" providerId="ADAL" clId="{60CAFC18-D474-47F0-8D01-E78E55372C54}"/>
    <pc:docChg chg="custSel modSld">
      <pc:chgData name="Rokas Slaboševičius" userId="5b5a1ad6-e0e0-4118-b388-ee941114d16c" providerId="ADAL" clId="{60CAFC18-D474-47F0-8D01-E78E55372C54}" dt="2023-11-20T16:05:17.355" v="0" actId="27636"/>
      <pc:docMkLst>
        <pc:docMk/>
      </pc:docMkLst>
      <pc:sldChg chg="modSp mod">
        <pc:chgData name="Rokas Slaboševičius" userId="5b5a1ad6-e0e0-4118-b388-ee941114d16c" providerId="ADAL" clId="{60CAFC18-D474-47F0-8D01-E78E55372C54}" dt="2023-11-20T16:05:17.355" v="0" actId="27636"/>
        <pc:sldMkLst>
          <pc:docMk/>
          <pc:sldMk cId="0" sldId="261"/>
        </pc:sldMkLst>
        <pc:spChg chg="mod">
          <ac:chgData name="Rokas Slaboševičius" userId="5b5a1ad6-e0e0-4118-b388-ee941114d16c" providerId="ADAL" clId="{60CAFC18-D474-47F0-8D01-E78E55372C54}" dt="2023-11-20T16:05:17.355" v="0" actId="27636"/>
          <ac:spMkLst>
            <pc:docMk/>
            <pc:sldMk cId="0" sldId="261"/>
            <ac:spMk id="1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88" name="Google Shape;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49c6eaa5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95" name="Google Shape;95;g2549c6eaa5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49c6eaa5c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3" name="Google Shape;103;g2549c6eaa5c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49c6eaa5c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2" name="Google Shape;112;g2549c6eaa5c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49c6eaa5c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1" name="Google Shape;121;g2549c6eaa5c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49c6eaa5c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0" name="Google Shape;130;g2549c6eaa5c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dirty="0" err="1"/>
              <a:t>For</a:t>
            </a:r>
            <a:r>
              <a:rPr lang="lt-LT" sz="6000" dirty="0"/>
              <a:t> </a:t>
            </a:r>
            <a:r>
              <a:rPr lang="lt-LT" sz="6000" dirty="0" err="1"/>
              <a:t>loop</a:t>
            </a:r>
            <a:endParaRPr sz="6000" b="1" i="0" u="none" strike="noStrike" cap="none" dirty="0">
              <a:solidFill>
                <a:srgbClr val="000000"/>
              </a:solidFill>
              <a:latin typeface="Arial"/>
              <a:ea typeface="Arial"/>
              <a:cs typeface="Arial"/>
              <a:sym typeface="Arial"/>
            </a:endParaRPr>
          </a:p>
        </p:txBody>
      </p:sp>
      <p:sp>
        <p:nvSpPr>
          <p:cNvPr id="72" name="Google Shape;72;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75" name="Google Shape;75;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dirty="0" err="1"/>
              <a:t>For</a:t>
            </a:r>
            <a:r>
              <a:rPr lang="lt-LT" dirty="0"/>
              <a:t> </a:t>
            </a:r>
            <a:r>
              <a:rPr lang="lt-LT" dirty="0" err="1"/>
              <a:t>loop</a:t>
            </a:r>
            <a:endParaRPr lang="lt-LT" dirty="0"/>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For</a:t>
            </a:r>
            <a:r>
              <a:rPr lang="lt-LT" dirty="0"/>
              <a:t> </a:t>
            </a:r>
            <a:r>
              <a:rPr lang="lt-LT" dirty="0" err="1"/>
              <a:t>loop</a:t>
            </a:r>
            <a:endParaRPr dirty="0"/>
          </a:p>
        </p:txBody>
      </p:sp>
      <p:grpSp>
        <p:nvGrpSpPr>
          <p:cNvPr id="83" name="Google Shape;83;p2"/>
          <p:cNvGrpSpPr/>
          <p:nvPr/>
        </p:nvGrpSpPr>
        <p:grpSpPr>
          <a:xfrm>
            <a:off x="480390" y="3193409"/>
            <a:ext cx="731400" cy="731400"/>
            <a:chOff x="0" y="0"/>
            <a:chExt cx="731400" cy="731400"/>
          </a:xfrm>
        </p:grpSpPr>
        <p:sp>
          <p:nvSpPr>
            <p:cNvPr id="84" name="Google Shape;84;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err="1"/>
              <a:t>For</a:t>
            </a:r>
            <a:r>
              <a:rPr lang="lt-LT" dirty="0"/>
              <a:t> </a:t>
            </a:r>
            <a:r>
              <a:rPr lang="lt-LT" dirty="0" err="1"/>
              <a:t>loop</a:t>
            </a:r>
            <a:endParaRPr dirty="0"/>
          </a:p>
        </p:txBody>
      </p:sp>
      <p:sp>
        <p:nvSpPr>
          <p:cNvPr id="91" name="Google Shape;91;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dirty="0" err="1"/>
              <a:t>For</a:t>
            </a:r>
            <a:r>
              <a:rPr lang="lt-LT" sz="1400" dirty="0"/>
              <a:t> </a:t>
            </a:r>
            <a:r>
              <a:rPr lang="lt-LT" sz="1400" dirty="0" err="1"/>
              <a:t>loop</a:t>
            </a:r>
            <a:endParaRPr lang="lt-LT" dirty="0"/>
          </a:p>
        </p:txBody>
      </p:sp>
      <p:sp>
        <p:nvSpPr>
          <p:cNvPr id="92" name="Google Shape;92;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We have already learnt the </a:t>
            </a:r>
            <a:r>
              <a:rPr lang="lt-LT" sz="1600" b="1"/>
              <a:t>while </a:t>
            </a:r>
            <a:r>
              <a:rPr lang="lt-LT" sz="1600"/>
              <a:t>loop, now let's look at the </a:t>
            </a:r>
            <a:r>
              <a:rPr lang="lt-LT" sz="1600" b="1"/>
              <a:t>for </a:t>
            </a:r>
            <a:r>
              <a:rPr lang="lt-LT" sz="1600"/>
              <a:t>loop, the condition of the </a:t>
            </a:r>
            <a:r>
              <a:rPr lang="lt-LT" sz="1600" b="1"/>
              <a:t>while </a:t>
            </a:r>
            <a:r>
              <a:rPr lang="lt-LT" sz="1600"/>
              <a:t>loop is described by a single </a:t>
            </a:r>
            <a:r>
              <a:rPr lang="lt-LT" sz="1600" b="1"/>
              <a:t>conditional </a:t>
            </a:r>
            <a:r>
              <a:rPr lang="lt-LT" sz="1600"/>
              <a:t>statement, the description of the </a:t>
            </a:r>
            <a:r>
              <a:rPr lang="lt-LT" sz="1600" b="1"/>
              <a:t>for </a:t>
            </a:r>
            <a:r>
              <a:rPr lang="lt-LT" sz="1600"/>
              <a:t>loop has 3 sections: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The first section describes the start of the iteration.</a:t>
            </a:r>
            <a:endParaRPr sz="1600"/>
          </a:p>
          <a:p>
            <a:pPr marL="0" lvl="0" indent="0" algn="l" rtl="0">
              <a:lnSpc>
                <a:spcPct val="150000"/>
              </a:lnSpc>
              <a:spcBef>
                <a:spcPts val="0"/>
              </a:spcBef>
              <a:spcAft>
                <a:spcPts val="0"/>
              </a:spcAft>
              <a:buNone/>
            </a:pPr>
            <a:r>
              <a:rPr lang="lt-LT" sz="1600"/>
              <a:t>The second section describes the condition up to which the iteration will take place.</a:t>
            </a:r>
            <a:endParaRPr sz="1600"/>
          </a:p>
          <a:p>
            <a:pPr marL="0" lvl="0" indent="0" algn="l" rtl="0">
              <a:lnSpc>
                <a:spcPct val="150000"/>
              </a:lnSpc>
              <a:spcBef>
                <a:spcPts val="0"/>
              </a:spcBef>
              <a:spcAft>
                <a:spcPts val="0"/>
              </a:spcAft>
              <a:buNone/>
            </a:pPr>
            <a:r>
              <a:rPr lang="lt-LT" sz="1600"/>
              <a:t>The third section describes the size of the "steps" that will be taken from start to finish.</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549c6eaa5c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err="1"/>
              <a:t>For</a:t>
            </a:r>
            <a:r>
              <a:rPr lang="lt-LT" dirty="0"/>
              <a:t> </a:t>
            </a:r>
            <a:r>
              <a:rPr lang="lt-LT" dirty="0" err="1"/>
              <a:t>loop</a:t>
            </a:r>
            <a:endParaRPr dirty="0"/>
          </a:p>
        </p:txBody>
      </p:sp>
      <p:sp>
        <p:nvSpPr>
          <p:cNvPr id="98" name="Google Shape;98;g2549c6eaa5c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dirty="0" err="1"/>
              <a:t>For</a:t>
            </a:r>
            <a:r>
              <a:rPr lang="lt-LT" sz="1400" dirty="0"/>
              <a:t> </a:t>
            </a:r>
            <a:r>
              <a:rPr lang="lt-LT" sz="1400" dirty="0" err="1"/>
              <a:t>loop</a:t>
            </a:r>
            <a:endParaRPr lang="lt-LT" dirty="0"/>
          </a:p>
        </p:txBody>
      </p:sp>
      <p:sp>
        <p:nvSpPr>
          <p:cNvPr id="99" name="Google Shape;99;g2549c6eaa5c_0_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In the first section, we say that the loop will start at the value 0 of variable </a:t>
            </a:r>
            <a:r>
              <a:rPr lang="lt-LT" sz="1600" b="1"/>
              <a:t>i </a:t>
            </a:r>
            <a:r>
              <a:rPr lang="lt-LT" sz="1600"/>
              <a:t>(we declare variable</a:t>
            </a:r>
            <a:r>
              <a:rPr lang="lt-LT" sz="1600" b="1"/>
              <a:t> i </a:t>
            </a:r>
            <a:r>
              <a:rPr lang="lt-LT" sz="1600"/>
              <a:t>and initialize it immediately in the first section).</a:t>
            </a:r>
            <a:endParaRPr sz="1600"/>
          </a:p>
          <a:p>
            <a:pPr marL="0" lvl="0" indent="0" algn="l" rtl="0">
              <a:lnSpc>
                <a:spcPct val="150000"/>
              </a:lnSpc>
              <a:spcBef>
                <a:spcPts val="0"/>
              </a:spcBef>
              <a:spcAft>
                <a:spcPts val="0"/>
              </a:spcAft>
              <a:buNone/>
            </a:pPr>
            <a:r>
              <a:rPr lang="lt-LT" sz="1600"/>
              <a:t>In the second section, we say that the cycle will run until </a:t>
            </a:r>
            <a:r>
              <a:rPr lang="lt-LT" sz="1600" b="1"/>
              <a:t>i </a:t>
            </a:r>
            <a:r>
              <a:rPr lang="lt-LT" sz="1600"/>
              <a:t>is less than or equal to 10</a:t>
            </a:r>
            <a:endParaRPr sz="1600"/>
          </a:p>
          <a:p>
            <a:pPr marL="0" lvl="0" indent="0" algn="l" rtl="0">
              <a:lnSpc>
                <a:spcPct val="150000"/>
              </a:lnSpc>
              <a:spcBef>
                <a:spcPts val="0"/>
              </a:spcBef>
              <a:spcAft>
                <a:spcPts val="0"/>
              </a:spcAft>
              <a:buNone/>
            </a:pPr>
            <a:r>
              <a:rPr lang="lt-LT" sz="1600"/>
              <a:t>In the third section, we say that after each iteration, the value </a:t>
            </a:r>
            <a:r>
              <a:rPr lang="lt-LT" sz="1600" b="1"/>
              <a:t>of i </a:t>
            </a:r>
            <a:r>
              <a:rPr lang="lt-LT" sz="1600"/>
              <a:t>will increase by 1.</a:t>
            </a:r>
            <a:endParaRPr sz="1600"/>
          </a:p>
        </p:txBody>
      </p:sp>
      <p:pic>
        <p:nvPicPr>
          <p:cNvPr id="100" name="Google Shape;100;g2549c6eaa5c_0_0"/>
          <p:cNvPicPr preferRelativeResize="0"/>
          <p:nvPr/>
        </p:nvPicPr>
        <p:blipFill>
          <a:blip r:embed="rId3">
            <a:alphaModFix/>
          </a:blip>
          <a:stretch>
            <a:fillRect/>
          </a:stretch>
        </p:blipFill>
        <p:spPr>
          <a:xfrm>
            <a:off x="2852425" y="4350000"/>
            <a:ext cx="6115050" cy="18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549c6eaa5c_0_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err="1"/>
              <a:t>For</a:t>
            </a:r>
            <a:r>
              <a:rPr lang="lt-LT" dirty="0"/>
              <a:t> </a:t>
            </a:r>
            <a:r>
              <a:rPr lang="lt-LT" dirty="0" err="1"/>
              <a:t>loop</a:t>
            </a:r>
            <a:endParaRPr dirty="0"/>
          </a:p>
        </p:txBody>
      </p:sp>
      <p:sp>
        <p:nvSpPr>
          <p:cNvPr id="106" name="Google Shape;106;g2549c6eaa5c_0_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dirty="0" err="1"/>
              <a:t>For</a:t>
            </a:r>
            <a:r>
              <a:rPr lang="lt-LT" sz="1400" dirty="0"/>
              <a:t> </a:t>
            </a:r>
            <a:r>
              <a:rPr lang="lt-LT" sz="1400" dirty="0" err="1"/>
              <a:t>loop</a:t>
            </a:r>
            <a:endParaRPr lang="lt-LT" dirty="0"/>
          </a:p>
        </p:txBody>
      </p:sp>
      <p:sp>
        <p:nvSpPr>
          <p:cNvPr id="107" name="Google Shape;107;g2549c6eaa5c_0_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This is what the code would look like with the output</a:t>
            </a:r>
            <a:endParaRPr sz="1600"/>
          </a:p>
        </p:txBody>
      </p:sp>
      <p:pic>
        <p:nvPicPr>
          <p:cNvPr id="108" name="Google Shape;108;g2549c6eaa5c_0_7"/>
          <p:cNvPicPr preferRelativeResize="0"/>
          <p:nvPr/>
        </p:nvPicPr>
        <p:blipFill>
          <a:blip r:embed="rId3">
            <a:alphaModFix/>
          </a:blip>
          <a:stretch>
            <a:fillRect/>
          </a:stretch>
        </p:blipFill>
        <p:spPr>
          <a:xfrm>
            <a:off x="888113" y="3926250"/>
            <a:ext cx="3781425" cy="1428750"/>
          </a:xfrm>
          <a:prstGeom prst="rect">
            <a:avLst/>
          </a:prstGeom>
          <a:noFill/>
          <a:ln>
            <a:noFill/>
          </a:ln>
        </p:spPr>
      </p:pic>
      <p:pic>
        <p:nvPicPr>
          <p:cNvPr id="109" name="Google Shape;109;g2549c6eaa5c_0_7"/>
          <p:cNvPicPr preferRelativeResize="0"/>
          <p:nvPr/>
        </p:nvPicPr>
        <p:blipFill>
          <a:blip r:embed="rId4">
            <a:alphaModFix/>
          </a:blip>
          <a:stretch>
            <a:fillRect/>
          </a:stretch>
        </p:blipFill>
        <p:spPr>
          <a:xfrm>
            <a:off x="5015925" y="3618675"/>
            <a:ext cx="542925" cy="216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549c6eaa5c_0_2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err="1"/>
              <a:t>For</a:t>
            </a:r>
            <a:r>
              <a:rPr lang="lt-LT" dirty="0"/>
              <a:t> </a:t>
            </a:r>
            <a:r>
              <a:rPr lang="lt-LT" dirty="0" err="1"/>
              <a:t>loop</a:t>
            </a:r>
            <a:endParaRPr dirty="0"/>
          </a:p>
        </p:txBody>
      </p:sp>
      <p:sp>
        <p:nvSpPr>
          <p:cNvPr id="115" name="Google Shape;115;g2549c6eaa5c_0_2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dirty="0" err="1"/>
              <a:t>For</a:t>
            </a:r>
            <a:r>
              <a:rPr lang="lt-LT" sz="1400" dirty="0"/>
              <a:t> </a:t>
            </a:r>
            <a:r>
              <a:rPr lang="lt-LT" sz="1400" dirty="0" err="1"/>
              <a:t>loop</a:t>
            </a:r>
            <a:endParaRPr lang="lt-LT" dirty="0"/>
          </a:p>
        </p:txBody>
      </p:sp>
      <p:sp>
        <p:nvSpPr>
          <p:cNvPr id="116" name="Google Shape;116;g2549c6eaa5c_0_23"/>
          <p:cNvSpPr txBox="1">
            <a:spLocks noGrp="1"/>
          </p:cNvSpPr>
          <p:nvPr>
            <p:ph type="body" idx="2"/>
          </p:nvPr>
        </p:nvSpPr>
        <p:spPr>
          <a:xfrm>
            <a:off x="480400" y="2671875"/>
            <a:ext cx="10859100" cy="40464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50000"/>
              </a:lnSpc>
              <a:spcBef>
                <a:spcPts val="0"/>
              </a:spcBef>
              <a:spcAft>
                <a:spcPts val="0"/>
              </a:spcAft>
              <a:buNone/>
            </a:pPr>
            <a:r>
              <a:rPr lang="lt-LT" sz="1600"/>
              <a:t>It should also be noted that the variable does not have to be called </a:t>
            </a:r>
            <a:r>
              <a:rPr lang="lt-LT" sz="1600" b="1"/>
              <a:t>i</a:t>
            </a:r>
            <a:r>
              <a:rPr lang="lt-LT" sz="1600"/>
              <a:t>, this is more of a collective habit of programmers. The most commonly used letters are </a:t>
            </a:r>
            <a:r>
              <a:rPr lang="lt-LT" sz="1600" b="1"/>
              <a:t>i</a:t>
            </a:r>
            <a:r>
              <a:rPr lang="lt-LT" sz="1600"/>
              <a:t>,</a:t>
            </a:r>
            <a:r>
              <a:rPr lang="lt-LT" sz="1600" b="1"/>
              <a:t>j</a:t>
            </a:r>
            <a:r>
              <a:rPr lang="lt-LT" sz="1600"/>
              <a:t>,</a:t>
            </a:r>
            <a:r>
              <a:rPr lang="lt-LT" sz="1600" b="1"/>
              <a:t>k</a:t>
            </a:r>
            <a:r>
              <a:rPr lang="lt-LT" sz="1600"/>
              <a: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Another observation is that the start of the loop does not have to be 0, the start of the loop has to match the requirements of your logic, in this example the loop will start at 3 and iterate to 10.</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											Later we will learn that iteration is not limited to numbers, so </a:t>
            </a:r>
            <a:endParaRPr sz="1600"/>
          </a:p>
          <a:p>
            <a:pPr marL="4572000" lvl="0" indent="0" algn="l" rtl="0">
              <a:lnSpc>
                <a:spcPct val="150000"/>
              </a:lnSpc>
              <a:spcBef>
                <a:spcPts val="0"/>
              </a:spcBef>
              <a:spcAft>
                <a:spcPts val="0"/>
              </a:spcAft>
              <a:buNone/>
            </a:pPr>
            <a:r>
              <a:rPr lang="lt-LT" sz="1600"/>
              <a:t>understand the </a:t>
            </a:r>
            <a:r>
              <a:rPr lang="lt-LT" sz="1600">
                <a:solidFill>
                  <a:schemeClr val="dk1"/>
                </a:solidFill>
              </a:rPr>
              <a:t>principle of </a:t>
            </a:r>
            <a:r>
              <a:rPr lang="lt-LT" sz="1600"/>
              <a:t>describing the start and end of </a:t>
            </a:r>
            <a:r>
              <a:rPr lang="lt-LT" sz="1600">
                <a:solidFill>
                  <a:schemeClr val="dk1"/>
                </a:solidFill>
              </a:rPr>
              <a:t>a cycle</a:t>
            </a:r>
            <a:r>
              <a:rPr lang="lt-LT" sz="1600"/>
              <a:t>.</a:t>
            </a:r>
            <a:endParaRPr sz="1600"/>
          </a:p>
        </p:txBody>
      </p:sp>
      <p:pic>
        <p:nvPicPr>
          <p:cNvPr id="117" name="Google Shape;117;g2549c6eaa5c_0_23"/>
          <p:cNvPicPr preferRelativeResize="0"/>
          <p:nvPr/>
        </p:nvPicPr>
        <p:blipFill>
          <a:blip r:embed="rId3">
            <a:alphaModFix/>
          </a:blip>
          <a:stretch>
            <a:fillRect/>
          </a:stretch>
        </p:blipFill>
        <p:spPr>
          <a:xfrm>
            <a:off x="852488" y="4657738"/>
            <a:ext cx="3629025" cy="1400175"/>
          </a:xfrm>
          <a:prstGeom prst="rect">
            <a:avLst/>
          </a:prstGeom>
          <a:noFill/>
          <a:ln>
            <a:noFill/>
          </a:ln>
        </p:spPr>
      </p:pic>
      <p:pic>
        <p:nvPicPr>
          <p:cNvPr id="118" name="Google Shape;118;g2549c6eaa5c_0_23"/>
          <p:cNvPicPr preferRelativeResize="0"/>
          <p:nvPr/>
        </p:nvPicPr>
        <p:blipFill>
          <a:blip r:embed="rId4">
            <a:alphaModFix/>
          </a:blip>
          <a:stretch>
            <a:fillRect/>
          </a:stretch>
        </p:blipFill>
        <p:spPr>
          <a:xfrm>
            <a:off x="4829575" y="4619650"/>
            <a:ext cx="304800" cy="147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549c6eaa5c_0_3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err="1"/>
              <a:t>For</a:t>
            </a:r>
            <a:r>
              <a:rPr lang="lt-LT" dirty="0"/>
              <a:t> </a:t>
            </a:r>
            <a:r>
              <a:rPr lang="lt-LT" dirty="0" err="1"/>
              <a:t>loop</a:t>
            </a:r>
            <a:endParaRPr dirty="0"/>
          </a:p>
        </p:txBody>
      </p:sp>
      <p:sp>
        <p:nvSpPr>
          <p:cNvPr id="124" name="Google Shape;124;g2549c6eaa5c_0_3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dirty="0" err="1"/>
              <a:t>For</a:t>
            </a:r>
            <a:r>
              <a:rPr lang="lt-LT" sz="1400" dirty="0"/>
              <a:t> </a:t>
            </a:r>
            <a:r>
              <a:rPr lang="lt-LT" sz="1400" dirty="0" err="1"/>
              <a:t>loop</a:t>
            </a:r>
            <a:endParaRPr lang="lt-LT" dirty="0"/>
          </a:p>
        </p:txBody>
      </p:sp>
      <p:sp>
        <p:nvSpPr>
          <p:cNvPr id="125" name="Google Shape;125;g2549c6eaa5c_0_33"/>
          <p:cNvSpPr txBox="1">
            <a:spLocks noGrp="1"/>
          </p:cNvSpPr>
          <p:nvPr>
            <p:ph type="body" idx="2"/>
          </p:nvPr>
        </p:nvSpPr>
        <p:spPr>
          <a:xfrm>
            <a:off x="480400" y="2671875"/>
            <a:ext cx="10859100" cy="40464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Another observation is that the variable to be iterated in the third section can be incremented not only one by one, but also by all mathematical operations.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								It is worth noting that we iterated to 10 but it printed to 9, why is that?</a:t>
            </a:r>
            <a:endParaRPr sz="1600"/>
          </a:p>
          <a:p>
            <a:pPr marL="0" lvl="0" indent="0" algn="l" rtl="0">
              <a:lnSpc>
                <a:spcPct val="150000"/>
              </a:lnSpc>
              <a:spcBef>
                <a:spcPts val="0"/>
              </a:spcBef>
              <a:spcAft>
                <a:spcPts val="0"/>
              </a:spcAft>
              <a:buNone/>
            </a:pPr>
            <a:r>
              <a:rPr lang="lt-LT" sz="1600"/>
              <a:t>								A more complex description of the third section condition may make it more difficult to manage the cycle.</a:t>
            </a:r>
            <a:endParaRPr sz="1600"/>
          </a:p>
        </p:txBody>
      </p:sp>
      <p:pic>
        <p:nvPicPr>
          <p:cNvPr id="126" name="Google Shape;126;g2549c6eaa5c_0_33"/>
          <p:cNvPicPr preferRelativeResize="0"/>
          <p:nvPr/>
        </p:nvPicPr>
        <p:blipFill>
          <a:blip r:embed="rId3">
            <a:alphaModFix/>
          </a:blip>
          <a:stretch>
            <a:fillRect/>
          </a:stretch>
        </p:blipFill>
        <p:spPr>
          <a:xfrm>
            <a:off x="900016" y="3907525"/>
            <a:ext cx="2838450" cy="933450"/>
          </a:xfrm>
          <a:prstGeom prst="rect">
            <a:avLst/>
          </a:prstGeom>
          <a:noFill/>
          <a:ln>
            <a:noFill/>
          </a:ln>
        </p:spPr>
      </p:pic>
      <p:pic>
        <p:nvPicPr>
          <p:cNvPr id="127" name="Google Shape;127;g2549c6eaa5c_0_33"/>
          <p:cNvPicPr preferRelativeResize="0"/>
          <p:nvPr/>
        </p:nvPicPr>
        <p:blipFill>
          <a:blip r:embed="rId4">
            <a:alphaModFix/>
          </a:blip>
          <a:stretch>
            <a:fillRect/>
          </a:stretch>
        </p:blipFill>
        <p:spPr>
          <a:xfrm>
            <a:off x="4077416" y="3988488"/>
            <a:ext cx="323850" cy="77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549c6eaa5c_0_4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Bad practices</a:t>
            </a:r>
            <a:endParaRPr/>
          </a:p>
        </p:txBody>
      </p:sp>
      <p:sp>
        <p:nvSpPr>
          <p:cNvPr id="133" name="Google Shape;133;g2549c6eaa5c_0_4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dirty="0" err="1"/>
              <a:t>For</a:t>
            </a:r>
            <a:r>
              <a:rPr lang="lt-LT" sz="1400" dirty="0"/>
              <a:t> </a:t>
            </a:r>
            <a:r>
              <a:rPr lang="lt-LT" sz="1400" dirty="0" err="1"/>
              <a:t>loop</a:t>
            </a:r>
            <a:endParaRPr lang="lt-LT" dirty="0"/>
          </a:p>
        </p:txBody>
      </p:sp>
      <p:sp>
        <p:nvSpPr>
          <p:cNvPr id="134" name="Google Shape;134;g2549c6eaa5c_0_43"/>
          <p:cNvSpPr txBox="1">
            <a:spLocks noGrp="1"/>
          </p:cNvSpPr>
          <p:nvPr>
            <p:ph type="body" idx="2"/>
          </p:nvPr>
        </p:nvSpPr>
        <p:spPr>
          <a:xfrm>
            <a:off x="480400" y="2671875"/>
            <a:ext cx="10859100" cy="40464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SzPts val="1600"/>
              <a:buAutoNum type="arabicPeriod"/>
            </a:pPr>
            <a:r>
              <a:rPr lang="lt-LT" sz="1600"/>
              <a:t>Creating a variable separately from the loop.</a:t>
            </a:r>
            <a:endParaRPr sz="1600"/>
          </a:p>
          <a:p>
            <a:pPr marL="457200" lvl="0" indent="-330200" algn="l" rtl="0">
              <a:lnSpc>
                <a:spcPct val="150000"/>
              </a:lnSpc>
              <a:spcBef>
                <a:spcPts val="0"/>
              </a:spcBef>
              <a:spcAft>
                <a:spcPts val="0"/>
              </a:spcAft>
              <a:buSzPts val="1600"/>
              <a:buAutoNum type="arabicPeriod"/>
            </a:pPr>
            <a:r>
              <a:rPr lang="lt-LT" sz="1600"/>
              <a:t>Changing the iterated variable during a cycle.</a:t>
            </a:r>
            <a:endParaRPr sz="1600"/>
          </a:p>
          <a:p>
            <a:pPr marL="457200" lvl="0" indent="-330200" algn="l" rtl="0">
              <a:lnSpc>
                <a:spcPct val="150000"/>
              </a:lnSpc>
              <a:spcBef>
                <a:spcPts val="0"/>
              </a:spcBef>
              <a:spcAft>
                <a:spcPts val="0"/>
              </a:spcAft>
              <a:buSzPts val="1600"/>
              <a:buAutoNum type="arabicPeriod"/>
            </a:pPr>
            <a:r>
              <a:rPr lang="lt-LT" sz="1600"/>
              <a:t>No loop termination condition (infinite loop)</a:t>
            </a:r>
            <a:endParaRPr sz="1600"/>
          </a:p>
        </p:txBody>
      </p:sp>
      <p:pic>
        <p:nvPicPr>
          <p:cNvPr id="135" name="Google Shape;135;g2549c6eaa5c_0_43"/>
          <p:cNvPicPr preferRelativeResize="0"/>
          <p:nvPr/>
        </p:nvPicPr>
        <p:blipFill>
          <a:blip r:embed="rId3">
            <a:alphaModFix/>
          </a:blip>
          <a:stretch>
            <a:fillRect/>
          </a:stretch>
        </p:blipFill>
        <p:spPr>
          <a:xfrm>
            <a:off x="6020225" y="2671863"/>
            <a:ext cx="3543300" cy="374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dirty="0" err="1"/>
              <a:t>For</a:t>
            </a:r>
            <a:r>
              <a:rPr lang="lt-LT" dirty="0"/>
              <a:t> </a:t>
            </a:r>
            <a:r>
              <a:rPr lang="lt-LT" dirty="0" err="1"/>
              <a:t>loop</a:t>
            </a:r>
            <a:endParaRPr lang="lt-LT" dirty="0"/>
          </a:p>
        </p:txBody>
      </p:sp>
      <p:grpSp>
        <p:nvGrpSpPr>
          <p:cNvPr id="141" name="Google Shape;141;p5"/>
          <p:cNvGrpSpPr/>
          <p:nvPr/>
        </p:nvGrpSpPr>
        <p:grpSpPr>
          <a:xfrm>
            <a:off x="480002" y="898237"/>
            <a:ext cx="1835100" cy="464100"/>
            <a:chOff x="0" y="0"/>
            <a:chExt cx="1835100" cy="464100"/>
          </a:xfrm>
        </p:grpSpPr>
        <p:sp>
          <p:nvSpPr>
            <p:cNvPr id="142" name="Google Shape;142;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144" name="Google Shape;144;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45" name="Google Shape;145;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loop</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will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print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all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even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up</a:t>
            </a:r>
            <a:r>
              <a:rPr lang="lt-LT" dirty="0">
                <a:solidFill>
                  <a:schemeClr val="dk1"/>
                </a:solidFill>
                <a:latin typeface="Courier New"/>
                <a:ea typeface="Courier New"/>
                <a:cs typeface="Courier New"/>
                <a:sym typeface="Courier New"/>
              </a:rPr>
              <a:t> to 100 (</a:t>
            </a:r>
            <a:r>
              <a:rPr lang="lt-LT" dirty="0" err="1">
                <a:solidFill>
                  <a:schemeClr val="dk1"/>
                </a:solidFill>
                <a:latin typeface="Courier New"/>
                <a:ea typeface="Courier New"/>
                <a:cs typeface="Courier New"/>
                <a:sym typeface="Courier New"/>
              </a:rPr>
              <a:t>without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using</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conditional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statements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like</a:t>
            </a:r>
            <a:r>
              <a:rPr lang="lt-LT" dirty="0">
                <a:solidFill>
                  <a:schemeClr val="dk1"/>
                </a:solidFill>
                <a:latin typeface="Courier New"/>
                <a:ea typeface="Courier New"/>
                <a:cs typeface="Courier New"/>
                <a:sym typeface="Courier New"/>
              </a:rPr>
              <a:t> </a:t>
            </a:r>
            <a:r>
              <a:rPr lang="lt-LT" b="1" dirty="0" err="1">
                <a:solidFill>
                  <a:schemeClr val="dk1"/>
                </a:solidFill>
                <a:latin typeface="Courier New"/>
                <a:ea typeface="Courier New"/>
                <a:cs typeface="Courier New"/>
                <a:sym typeface="Courier New"/>
              </a:rPr>
              <a:t>if</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loop</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counts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sum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from</a:t>
            </a:r>
            <a:r>
              <a:rPr lang="lt-LT" dirty="0">
                <a:solidFill>
                  <a:schemeClr val="dk1"/>
                </a:solidFill>
                <a:latin typeface="Courier New"/>
                <a:ea typeface="Courier New"/>
                <a:cs typeface="Courier New"/>
                <a:sym typeface="Courier New"/>
              </a:rPr>
              <a:t> 1 to n (n </a:t>
            </a:r>
            <a:r>
              <a:rPr lang="lt-LT" dirty="0" err="1">
                <a:solidFill>
                  <a:schemeClr val="dk1"/>
                </a:solidFill>
                <a:latin typeface="Courier New"/>
                <a:ea typeface="Courier New"/>
                <a:cs typeface="Courier New"/>
                <a:sym typeface="Courier New"/>
              </a:rPr>
              <a:t>is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entered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user</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program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prints</a:t>
            </a:r>
            <a:r>
              <a:rPr lang="lt-LT" dirty="0">
                <a:solidFill>
                  <a:schemeClr val="dk1"/>
                </a:solidFill>
                <a:latin typeface="Courier New"/>
                <a:ea typeface="Courier New"/>
                <a:cs typeface="Courier New"/>
                <a:sym typeface="Courier New"/>
              </a:rPr>
              <a:t> n </a:t>
            </a:r>
            <a:r>
              <a:rPr lang="lt-LT" dirty="0" err="1">
                <a:solidFill>
                  <a:schemeClr val="dk1"/>
                </a:solidFill>
                <a:latin typeface="Courier New"/>
                <a:ea typeface="Courier New"/>
                <a:cs typeface="Courier New"/>
                <a:sym typeface="Courier New"/>
              </a:rPr>
              <a:t>squares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integers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where</a:t>
            </a:r>
            <a:r>
              <a:rPr lang="lt-LT" dirty="0">
                <a:solidFill>
                  <a:schemeClr val="dk1"/>
                </a:solidFill>
                <a:latin typeface="Courier New"/>
                <a:ea typeface="Courier New"/>
                <a:cs typeface="Courier New"/>
                <a:sym typeface="Courier New"/>
              </a:rPr>
              <a:t> n </a:t>
            </a:r>
            <a:r>
              <a:rPr lang="lt-LT" dirty="0" err="1">
                <a:solidFill>
                  <a:schemeClr val="dk1"/>
                </a:solidFill>
                <a:latin typeface="Courier New"/>
                <a:ea typeface="Courier New"/>
                <a:cs typeface="Courier New"/>
                <a:sym typeface="Courier New"/>
              </a:rPr>
              <a:t>is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input</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program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calculates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arithmetic</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mean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all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from</a:t>
            </a:r>
            <a:r>
              <a:rPr lang="lt-LT" dirty="0">
                <a:solidFill>
                  <a:schemeClr val="dk1"/>
                </a:solidFill>
                <a:latin typeface="Courier New"/>
                <a:ea typeface="Courier New"/>
                <a:cs typeface="Courier New"/>
                <a:sym typeface="Courier New"/>
              </a:rPr>
              <a:t> 1 to n(n </a:t>
            </a:r>
            <a:r>
              <a:rPr lang="lt-LT" dirty="0" err="1">
                <a:solidFill>
                  <a:schemeClr val="dk1"/>
                </a:solidFill>
                <a:latin typeface="Courier New"/>
                <a:ea typeface="Courier New"/>
                <a:cs typeface="Courier New"/>
                <a:sym typeface="Courier New"/>
              </a:rPr>
              <a:t>is</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number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entered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user</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program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prints</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column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 </a:t>
            </a:r>
            <a:r>
              <a:rPr lang="lt-LT" dirty="0" err="1">
                <a:solidFill>
                  <a:schemeClr val="dk1"/>
                </a:solidFill>
                <a:latin typeface="Courier New"/>
                <a:ea typeface="Courier New"/>
                <a:cs typeface="Courier New"/>
                <a:sym typeface="Courier New"/>
              </a:rPr>
              <a:t>characters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height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which</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input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from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user</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program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prints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all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numbers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are </a:t>
            </a:r>
            <a:r>
              <a:rPr lang="lt-LT" dirty="0" err="1">
                <a:solidFill>
                  <a:schemeClr val="dk1"/>
                </a:solidFill>
                <a:latin typeface="Courier New"/>
                <a:ea typeface="Courier New"/>
                <a:cs typeface="Courier New"/>
                <a:sym typeface="Courier New"/>
              </a:rPr>
              <a:t>divisible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by</a:t>
            </a:r>
            <a:r>
              <a:rPr lang="lt-LT" dirty="0">
                <a:solidFill>
                  <a:schemeClr val="dk1"/>
                </a:solidFill>
                <a:latin typeface="Courier New"/>
                <a:ea typeface="Courier New"/>
                <a:cs typeface="Courier New"/>
                <a:sym typeface="Courier New"/>
              </a:rPr>
              <a:t> 3 </a:t>
            </a:r>
            <a:r>
              <a:rPr lang="lt-LT" dirty="0" err="1">
                <a:solidFill>
                  <a:schemeClr val="dk1"/>
                </a:solidFill>
                <a:latin typeface="Courier New"/>
                <a:ea typeface="Courier New"/>
                <a:cs typeface="Courier New"/>
                <a:sym typeface="Courier New"/>
              </a:rPr>
              <a:t>without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remainder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from</a:t>
            </a:r>
            <a:r>
              <a:rPr lang="lt-LT" dirty="0">
                <a:solidFill>
                  <a:schemeClr val="dk1"/>
                </a:solidFill>
                <a:latin typeface="Courier New"/>
                <a:ea typeface="Courier New"/>
                <a:cs typeface="Courier New"/>
                <a:sym typeface="Courier New"/>
              </a:rPr>
              <a:t> 1 to 100(</a:t>
            </a:r>
            <a:r>
              <a:rPr lang="lt-LT" dirty="0" err="1">
                <a:solidFill>
                  <a:schemeClr val="dk1"/>
                </a:solidFill>
                <a:latin typeface="Courier New"/>
                <a:ea typeface="Courier New"/>
                <a:cs typeface="Courier New"/>
                <a:sym typeface="Courier New"/>
              </a:rPr>
              <a:t>without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using</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conditional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statements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like</a:t>
            </a:r>
            <a:r>
              <a:rPr lang="lt-LT" dirty="0">
                <a:solidFill>
                  <a:schemeClr val="dk1"/>
                </a:solidFill>
                <a:latin typeface="Courier New"/>
                <a:ea typeface="Courier New"/>
                <a:cs typeface="Courier New"/>
                <a:sym typeface="Courier New"/>
              </a:rPr>
              <a:t> </a:t>
            </a:r>
            <a:r>
              <a:rPr lang="lt-LT" b="1" dirty="0" err="1">
                <a:solidFill>
                  <a:schemeClr val="dk1"/>
                </a:solidFill>
                <a:latin typeface="Courier New"/>
                <a:ea typeface="Courier New"/>
                <a:cs typeface="Courier New"/>
                <a:sym typeface="Courier New"/>
              </a:rPr>
              <a:t>if</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29695B-B290-4404-B5F3-E5B052DA5221}">
  <ds:schemaRefs>
    <ds:schemaRef ds:uri="http://schemas.microsoft.com/office/infopath/2007/PartnerControls"/>
    <ds:schemaRef ds:uri="a3b97f0a-8a49-47eb-801c-707cd9a5bca1"/>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E678C24-8547-4B69-AFFB-51171BC8B19A}">
  <ds:schemaRefs>
    <ds:schemaRef ds:uri="http://schemas.microsoft.com/sharepoint/v3/contenttype/forms"/>
  </ds:schemaRefs>
</ds:datastoreItem>
</file>

<file path=customXml/itemProps3.xml><?xml version="1.0" encoding="utf-8"?>
<ds:datastoreItem xmlns:ds="http://schemas.openxmlformats.org/officeDocument/2006/customXml" ds:itemID="{FF0CD247-C2EF-4AB2-BDA7-2ADB50DA5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Widescreen</PresentationFormat>
  <Paragraphs>56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Office Theme</vt:lpstr>
      <vt:lpstr>For loop</vt:lpstr>
      <vt:lpstr>Today you will learn</vt:lpstr>
      <vt:lpstr>For loop</vt:lpstr>
      <vt:lpstr>For loop</vt:lpstr>
      <vt:lpstr>For loop</vt:lpstr>
      <vt:lpstr>For loop</vt:lpstr>
      <vt:lpstr>For loop</vt:lpstr>
      <vt:lpstr>Bad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dc:title>
  <cp:keywords>, docId:8DD46A9EC8AD40047AEE7312C38ADCF9</cp:keywords>
  <cp:lastModifiedBy>Rokas Slaboševičius</cp:lastModifiedBy>
  <cp:revision>1</cp:revision>
  <dcterms:modified xsi:type="dcterms:W3CDTF">2023-11-20T16:05:27Z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