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48" r:id="rId2"/>
  </p:sldMasterIdLst>
  <p:notesMasterIdLst>
    <p:notesMasterId r:id="rId28"/>
  </p:notesMasterIdLst>
  <p:sldIdLst>
    <p:sldId id="268" r:id="rId3"/>
    <p:sldId id="269" r:id="rId4"/>
    <p:sldId id="2140753694" r:id="rId5"/>
    <p:sldId id="2140753693" r:id="rId6"/>
    <p:sldId id="2140753683" r:id="rId7"/>
    <p:sldId id="2140753682" r:id="rId8"/>
    <p:sldId id="2140753691" r:id="rId9"/>
    <p:sldId id="2140753692" r:id="rId10"/>
    <p:sldId id="2140753684" r:id="rId11"/>
    <p:sldId id="2140753687" r:id="rId12"/>
    <p:sldId id="2140753690" r:id="rId13"/>
    <p:sldId id="2140753685" r:id="rId14"/>
    <p:sldId id="2140753697" r:id="rId15"/>
    <p:sldId id="2140753688" r:id="rId16"/>
    <p:sldId id="2140753698" r:id="rId17"/>
    <p:sldId id="2140753699" r:id="rId18"/>
    <p:sldId id="2140753700" r:id="rId19"/>
    <p:sldId id="2140753701" r:id="rId20"/>
    <p:sldId id="2140753695" r:id="rId21"/>
    <p:sldId id="2140753702" r:id="rId22"/>
    <p:sldId id="2140753703" r:id="rId23"/>
    <p:sldId id="2140753704" r:id="rId24"/>
    <p:sldId id="2140753705" r:id="rId25"/>
    <p:sldId id="2140753706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21" autoAdjust="0"/>
    <p:restoredTop sz="94660"/>
  </p:normalViewPr>
  <p:slideViewPr>
    <p:cSldViewPr snapToGrid="0">
      <p:cViewPr>
        <p:scale>
          <a:sx n="100" d="100"/>
          <a:sy n="100" d="100"/>
        </p:scale>
        <p:origin x="78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E7F95-C8FE-4E5D-B6F7-8980656739A4}" type="datetimeFigureOut">
              <a:rPr lang="en-PH" smtClean="0"/>
              <a:t>09/05/2023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A0424-FF01-4DAA-A52C-082273608E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289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B53C0-79AE-4DBD-9505-8B7D1F13E08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6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00B3-A951-4EFA-DBA2-2B1485FC2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A8E08-E1F6-E906-5236-794953D72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6083-4914-FF39-E172-D8938FB4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0B7E-2029-4FAC-AF18-245688D18E9A}" type="datetimeFigureOut">
              <a:rPr lang="en-PH" smtClean="0"/>
              <a:t>09/05/2023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1F65A-DCC1-ED1D-D49E-EC0ECBEC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608DE-9C47-EC74-4C5A-54753A9E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ABE6-5EA2-4F12-BF09-694850C9F01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270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BE8D-D25E-F117-6EF2-61CEEB4F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BA18F-B7C8-F21E-35C5-0508BF761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265BB-BFF1-F3EE-AA31-8E924E415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0B7E-2029-4FAC-AF18-245688D18E9A}" type="datetimeFigureOut">
              <a:rPr lang="en-PH" smtClean="0"/>
              <a:t>09/05/2023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23E8-8598-C814-30FD-56F77821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EA85-7CDD-90C7-5A48-0FF3B555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ABE6-5EA2-4F12-BF09-694850C9F01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695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8F95D-D942-E4ED-04B9-0DB3B9980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7AFEB-1580-B5C6-4226-7DBCDC980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3975-D0AD-1E1D-790C-4F43FD78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0B7E-2029-4FAC-AF18-245688D18E9A}" type="datetimeFigureOut">
              <a:rPr lang="en-PH" smtClean="0"/>
              <a:t>09/05/2023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0D9E-6765-D7E3-F2C4-4A45A3F7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EBF76-10E5-3C20-7E1C-E05A289A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ABE6-5EA2-4F12-BF09-694850C9F01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4077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ED8A6C4-8D48-A741-8E70-35BC8A7DF24D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F7E00B9-D6C8-2C45-B19B-C85C8186A241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E58C11-7699-7D48-BC93-F583C9E5E40D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0AA8190-FCEC-DF44-9F5A-10095FB162EC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B8A4F-3496-5B43-8E20-569DE91627CB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307A14-4347-714F-9635-2188B14053F6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7F839E2-1874-E14B-B9AE-C8EDD580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3781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BDD32B8-E926-4C49-B42B-C549BB93DC7D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F1F3743-0878-5146-BB9E-B85F244ACC2C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B3B3AAB-8D9A-A24B-8B0B-555B2C69C9A8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7D0A365-3B17-584B-BCE1-2FC31F56CCF3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686EC9-4414-7C4A-99D5-16E7A9E088F9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1A106ED-CBBE-7F4F-AA8D-4B863E6EC6A2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E12862F-7974-D540-9F98-6540B214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26D76CD-2C74-1A43-A528-6A27E584E903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83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ED8A6C4-8D48-A741-8E70-35BC8A7DF24D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F7E00B9-D6C8-2C45-B19B-C85C8186A241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E58C11-7699-7D48-BC93-F583C9E5E40D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0AA8190-FCEC-DF44-9F5A-10095FB162EC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B8A4F-3496-5B43-8E20-569DE91627CB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307A14-4347-714F-9635-2188B14053F6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7F839E2-1874-E14B-B9AE-C8EDD580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45219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922DA9-E8C1-7A40-9EE6-89A4AED337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965200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A68080BE-7587-6144-8ECC-8515B3AB1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780" y="190527"/>
            <a:ext cx="10515600" cy="71108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BR Omega VN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0C19840-32F7-DE46-B2BC-767228E15B33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C24A74-A217-A244-8E5E-725CBA69F673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FB2B6BA-9839-4346-8C17-5FEBDC196FD8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B560BE9-4881-E640-B746-48E2960FB1D4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A3FBC9-F771-A94D-8F55-34A40C7DFEB7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4304818-7278-3045-AD37-3EACA5B19337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5681373-A4D2-854A-A772-7DF263D2A29C}"/>
              </a:ext>
            </a:extLst>
          </p:cNvPr>
          <p:cNvSpPr txBox="1">
            <a:spLocks/>
          </p:cNvSpPr>
          <p:nvPr userDrawn="1"/>
        </p:nvSpPr>
        <p:spPr>
          <a:xfrm>
            <a:off x="525780" y="6415503"/>
            <a:ext cx="4114800" cy="2519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>
                <a:solidFill>
                  <a:schemeClr val="accent6">
                    <a:lumMod val="60000"/>
                    <a:lumOff val="40000"/>
                  </a:schemeClr>
                </a:solidFill>
              </a:rPr>
              <a:t>© Copyright FPT Software – Level of Confidentiality </a:t>
            </a:r>
            <a:endParaRPr lang="x-none" sz="105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B5CC1C9-B1AF-DE46-B64D-05E162F783E3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535CBA73-2EF9-6C43-93B2-AD209F35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B5B5B5"/>
                </a:solidFill>
              </a:defRPr>
            </a:lvl1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2061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F287-98C1-35DB-7B67-836DAFBD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64192-0C25-BDE8-7215-1D40037AE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2ED2F-AECD-792C-87F7-FF98A4F4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0B7E-2029-4FAC-AF18-245688D18E9A}" type="datetimeFigureOut">
              <a:rPr lang="en-PH" smtClean="0"/>
              <a:t>09/05/2023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A8097-B29D-5606-7A94-67CC7893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CD72A-AFBF-79FE-9D77-BB08231B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ABE6-5EA2-4F12-BF09-694850C9F01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007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1FD0-EADA-ED48-062F-CE821C81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CEFDE-231F-47C9-6EDF-FB53E8A4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0F1A1-1E06-F42A-FCC1-4E1FF5D8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0B7E-2029-4FAC-AF18-245688D18E9A}" type="datetimeFigureOut">
              <a:rPr lang="en-PH" smtClean="0"/>
              <a:t>09/05/2023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A8BE9-DC83-F816-647F-219B8C57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80D53-851D-DB91-7731-DE2E70D4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ABE6-5EA2-4F12-BF09-694850C9F01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520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CECC-3B60-C2F4-C129-6CEB3A7E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61067-D9BB-F1A6-F00A-EFF4A3D80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91733-56D6-D544-38F0-716BBB481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9E9F3-26E6-C150-D758-1822BB8E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0B7E-2029-4FAC-AF18-245688D18E9A}" type="datetimeFigureOut">
              <a:rPr lang="en-PH" smtClean="0"/>
              <a:t>09/05/2023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1F88-FE1B-A4AE-CD10-CD3B340F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EE216-CF2E-4646-D775-7DDA4A73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ABE6-5EA2-4F12-BF09-694850C9F01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011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5B7C-C67C-F987-4096-55E29132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5FDC1-995E-906F-822F-E30363D04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41151-7F3F-5A3B-10C6-ACCFE1C67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55279-AA88-646A-412F-D24F7847E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DF45A-275F-D99B-D616-0A9F47F00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E7926-4F83-87D6-9F7E-084BD880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0B7E-2029-4FAC-AF18-245688D18E9A}" type="datetimeFigureOut">
              <a:rPr lang="en-PH" smtClean="0"/>
              <a:t>09/05/2023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AE429-5A7E-ABC1-6D24-4625D589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432CE-B8FB-6B5F-FF88-09E3C9CA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ABE6-5EA2-4F12-BF09-694850C9F01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421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D12B-1AD2-018A-DBDC-FF1B9D77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F9A51-46DD-CF47-585A-EFDD7269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0B7E-2029-4FAC-AF18-245688D18E9A}" type="datetimeFigureOut">
              <a:rPr lang="en-PH" smtClean="0"/>
              <a:t>09/05/2023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3757D-CAD4-F3F1-32FA-9F472392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97767-2E2E-5A76-67CA-BF9D4C75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ABE6-5EA2-4F12-BF09-694850C9F01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148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C9E44-F934-95B0-57C1-8768A2F3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0B7E-2029-4FAC-AF18-245688D18E9A}" type="datetimeFigureOut">
              <a:rPr lang="en-PH" smtClean="0"/>
              <a:t>09/05/2023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9E5AD-E51B-EEB4-5153-5889C682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F386F-9783-3127-85A9-3E4371FE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ABE6-5EA2-4F12-BF09-694850C9F01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254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D818-59F8-7899-9896-045DC9F0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62E4F-8309-A400-FFCC-706E57B4E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005D8-4FBF-B0F4-1A48-EB6B66377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BB83E-5356-0A50-2EE7-E28B2EF8A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0B7E-2029-4FAC-AF18-245688D18E9A}" type="datetimeFigureOut">
              <a:rPr lang="en-PH" smtClean="0"/>
              <a:t>09/05/2023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9588D-A9ED-E30C-D40E-E47F10B0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CDEB1-1680-7234-F72B-7D2B0558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ABE6-5EA2-4F12-BF09-694850C9F01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910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CC92-4FAF-F7F7-A952-FC22A0C5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99818-C0B1-7289-9F6B-A0F311811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1727C-4488-DC9C-30A8-B6C66FE29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6496F-27A4-5EE0-F85A-AB739561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0B7E-2029-4FAC-AF18-245688D18E9A}" type="datetimeFigureOut">
              <a:rPr lang="en-PH" smtClean="0"/>
              <a:t>09/05/2023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1AD42-F04B-D50D-C4AA-CF0A6C87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15F9F-1C34-249F-EF68-6BC1BDBB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ABE6-5EA2-4F12-BF09-694850C9F01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6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B6F39C-8248-CDDB-B8C0-CFD0D953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5A0BD-5EAE-DEFC-EB25-1AFC3401D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50A15-59F9-C8A5-5126-8F4B4E971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F0B7E-2029-4FAC-AF18-245688D18E9A}" type="datetimeFigureOut">
              <a:rPr lang="en-PH" smtClean="0"/>
              <a:t>09/05/2023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05F47-463C-6840-95EC-FABE2BCA6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885F5-E0CF-EE5E-E2A9-1C726A77E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9ABE6-5EA2-4F12-BF09-694850C9F01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64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92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FPT SOFTWARE – SLIDE MASTER</a:t>
            </a:r>
          </a:p>
        </p:txBody>
      </p:sp>
    </p:spTree>
    <p:extLst>
      <p:ext uri="{BB962C8B-B14F-4D97-AF65-F5344CB8AC3E}">
        <p14:creationId xmlns:p14="http://schemas.microsoft.com/office/powerpoint/2010/main" val="245549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9" r:id="rId3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BR Omega VN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463386-0B75-CC46-AAFD-693470F2816B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CC95BAD-1051-D14A-A2ED-67EE951937C7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DA5FEF-EAF7-7645-B0BE-475CDFB8EFB1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7C41C3-37CF-D048-AE7D-FFF9DCC8F03C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F4A51A-9780-A043-9191-080CE4D0878B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3E1FE3-E4C8-2241-9200-CEC360C515C4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87600C-AC5D-0F48-84F3-929CFB857597}"/>
              </a:ext>
            </a:extLst>
          </p:cNvPr>
          <p:cNvSpPr txBox="1"/>
          <p:nvPr/>
        </p:nvSpPr>
        <p:spPr>
          <a:xfrm>
            <a:off x="652402" y="2591876"/>
            <a:ext cx="11077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-100" normalizeH="0" baseline="0" noProof="0" dirty="0">
                <a:ln>
                  <a:noFill/>
                </a:ln>
                <a:solidFill>
                  <a:srgbClr val="F37121"/>
                </a:solidFill>
                <a:effectLst/>
                <a:uLnTx/>
                <a:uFillTx/>
                <a:latin typeface="BR Omega VN" pitchFamily="2" charset="77"/>
                <a:cs typeface="Arial" panose="020B0604020202020204" pitchFamily="34" charset="0"/>
              </a:rPr>
              <a:t>GAM PHI INTERNAL</a:t>
            </a:r>
            <a:r>
              <a:rPr kumimoji="0" lang="en-US" sz="7200" b="1" i="0" u="none" strike="noStrike" kern="1200" cap="none" spc="-100" normalizeH="0" noProof="0" dirty="0">
                <a:ln>
                  <a:noFill/>
                </a:ln>
                <a:solidFill>
                  <a:srgbClr val="F37121"/>
                </a:solidFill>
                <a:effectLst/>
                <a:uLnTx/>
                <a:uFillTx/>
                <a:latin typeface="BR Omega VN" pitchFamily="2" charset="77"/>
                <a:cs typeface="Arial" panose="020B0604020202020204" pitchFamily="34" charset="0"/>
              </a:rPr>
              <a:t> PROJECT</a:t>
            </a:r>
            <a:endParaRPr kumimoji="0" lang="en-US" sz="7200" b="1" i="0" u="none" strike="noStrike" kern="1200" cap="none" spc="-100" normalizeH="0" baseline="0" noProof="0" dirty="0">
              <a:ln>
                <a:noFill/>
              </a:ln>
              <a:solidFill>
                <a:srgbClr val="F37121"/>
              </a:solidFill>
              <a:effectLst/>
              <a:uLnTx/>
              <a:uFillTx/>
              <a:latin typeface="BR Omega VN" pitchFamily="2" charset="77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E38518-B08F-E24B-BAE9-166DD1CBF01D}"/>
              </a:ext>
            </a:extLst>
          </p:cNvPr>
          <p:cNvSpPr txBox="1"/>
          <p:nvPr/>
        </p:nvSpPr>
        <p:spPr>
          <a:xfrm>
            <a:off x="714046" y="3677007"/>
            <a:ext cx="444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Ili9341 TFT LCD Display Module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3B4CA9-11B2-8F4E-8CBE-2036204A6C22}"/>
              </a:ext>
            </a:extLst>
          </p:cNvPr>
          <p:cNvGrpSpPr/>
          <p:nvPr/>
        </p:nvGrpSpPr>
        <p:grpSpPr>
          <a:xfrm>
            <a:off x="652402" y="5861752"/>
            <a:ext cx="2609076" cy="482600"/>
            <a:chOff x="5181600" y="3683000"/>
            <a:chExt cx="2609076" cy="48260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3CEA531-4D84-CF4C-970E-E43526C6A0E7}"/>
                </a:ext>
              </a:extLst>
            </p:cNvPr>
            <p:cNvSpPr/>
            <p:nvPr/>
          </p:nvSpPr>
          <p:spPr>
            <a:xfrm>
              <a:off x="5181600" y="3683000"/>
              <a:ext cx="2169900" cy="482600"/>
            </a:xfrm>
            <a:prstGeom prst="roundRect">
              <a:avLst>
                <a:gd name="adj" fmla="val 50000"/>
              </a:avLst>
            </a:prstGeom>
            <a:solidFill>
              <a:srgbClr val="01DDEC">
                <a:alpha val="20000"/>
              </a:srgbClr>
            </a:solidFill>
            <a:ln>
              <a:solidFill>
                <a:srgbClr val="01DD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8C5204-60B0-C340-B0E1-BB7C810F8AA9}"/>
                </a:ext>
              </a:extLst>
            </p:cNvPr>
            <p:cNvSpPr txBox="1"/>
            <p:nvPr/>
          </p:nvSpPr>
          <p:spPr>
            <a:xfrm>
              <a:off x="5337747" y="3764985"/>
              <a:ext cx="24529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May 9 2023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F342CA4-705B-A848-AB3C-ECE51D930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990" t="29979" r="14237" b="30359"/>
          <a:stretch/>
        </p:blipFill>
        <p:spPr>
          <a:xfrm>
            <a:off x="580483" y="1705577"/>
            <a:ext cx="2160712" cy="82423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989B2E-3B70-5C4D-85CA-E8492CF8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6376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492 1.11111E-6 L -2.29167E-6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5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6276 1.85185E-6 L -2.29167E-6 1.85185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1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6AE1-F2F8-1CC1-E257-63A2FA9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 Omega VN"/>
              </a:rPr>
              <a:t>SPI Module Dependencies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27721F-32AF-DAD2-4C44-685D60F7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10</a:t>
            </a:fld>
            <a:endParaRPr 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5AD8C-84B7-CF78-D3A7-91882BC7A01E}"/>
              </a:ext>
            </a:extLst>
          </p:cNvPr>
          <p:cNvSpPr txBox="1"/>
          <p:nvPr/>
        </p:nvSpPr>
        <p:spPr>
          <a:xfrm>
            <a:off x="909754" y="1382286"/>
            <a:ext cx="10372492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MCU </a:t>
            </a:r>
            <a:r>
              <a:rPr lang="en-US" sz="20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- </a:t>
            </a:r>
            <a:r>
              <a:rPr lang="en-GB" sz="20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is required to use System Clock when clock source is used as Peripheral clock</a:t>
            </a:r>
          </a:p>
          <a:p>
            <a:r>
              <a:rPr lang="en-GB" sz="20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source to generate </a:t>
            </a:r>
            <a:r>
              <a:rPr lang="en-GB" sz="2000" dirty="0" err="1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Spi</a:t>
            </a:r>
            <a:r>
              <a:rPr lang="en-GB" sz="20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</a:t>
            </a:r>
            <a:r>
              <a:rPr lang="en-GB" sz="2000" dirty="0" err="1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baudrate</a:t>
            </a:r>
            <a:r>
              <a:rPr lang="en-GB" sz="20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and delay values.</a:t>
            </a:r>
            <a:endParaRPr lang="en-US" sz="2000" b="1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  <a:p>
            <a:endParaRPr lang="en-US" sz="2000" b="1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Resource </a:t>
            </a:r>
            <a:r>
              <a:rPr lang="en-US" sz="20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- </a:t>
            </a:r>
            <a:r>
              <a:rPr lang="en-GB" sz="20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The RESOURCE module is used to select microcontroller’s derivatives.</a:t>
            </a:r>
          </a:p>
          <a:p>
            <a:endParaRPr lang="en-US" sz="2000" b="1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DET </a:t>
            </a:r>
            <a:r>
              <a:rPr lang="en-US" sz="20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- </a:t>
            </a:r>
            <a:r>
              <a:rPr lang="en-GB" sz="20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is required for signalling the development error detection (parameters out of</a:t>
            </a:r>
          </a:p>
          <a:p>
            <a:r>
              <a:rPr lang="en-GB" sz="20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range, null pointers, etc).</a:t>
            </a:r>
          </a:p>
          <a:p>
            <a:endParaRPr lang="en-US" sz="2000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DEM </a:t>
            </a:r>
            <a:r>
              <a:rPr lang="en-US" sz="20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-</a:t>
            </a:r>
            <a:r>
              <a:rPr lang="en-US" sz="20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</a:t>
            </a:r>
            <a:r>
              <a:rPr lang="en-GB" sz="20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is required for signalling the production error detection (hardware failure, etc).</a:t>
            </a:r>
          </a:p>
          <a:p>
            <a:endParaRPr lang="en-US" sz="2000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MCL </a:t>
            </a:r>
            <a:r>
              <a:rPr lang="en-US" sz="20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-</a:t>
            </a:r>
            <a:r>
              <a:rPr lang="en-US" sz="20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</a:t>
            </a:r>
            <a:r>
              <a:rPr lang="en-GB" sz="20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is required when DMA option is used or </a:t>
            </a:r>
            <a:r>
              <a:rPr lang="en-GB" sz="2000" dirty="0" err="1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FlexIO</a:t>
            </a:r>
            <a:r>
              <a:rPr lang="en-GB" sz="20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peripheral is used for </a:t>
            </a:r>
            <a:r>
              <a:rPr lang="en-GB" sz="2000" dirty="0" err="1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Spi</a:t>
            </a:r>
            <a:r>
              <a:rPr lang="en-GB" sz="20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module.</a:t>
            </a:r>
          </a:p>
          <a:p>
            <a:endParaRPr lang="en-US" sz="2000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ECUC </a:t>
            </a:r>
            <a:r>
              <a:rPr lang="en-US" sz="20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- </a:t>
            </a:r>
            <a:r>
              <a:rPr lang="en-GB" sz="20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The ECUC module is used for ECU configuration. MCAL modules need ECUC</a:t>
            </a:r>
          </a:p>
          <a:p>
            <a:r>
              <a:rPr lang="en-GB" sz="20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to retrieve the variant information.</a:t>
            </a:r>
          </a:p>
        </p:txBody>
      </p:sp>
    </p:spTree>
    <p:extLst>
      <p:ext uri="{BB962C8B-B14F-4D97-AF65-F5344CB8AC3E}">
        <p14:creationId xmlns:p14="http://schemas.microsoft.com/office/powerpoint/2010/main" val="416097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6AE1-F2F8-1CC1-E257-63A2FA9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 Omega VN"/>
              </a:rPr>
              <a:t>Other AUTOSAR Modules Used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27721F-32AF-DAD2-4C44-685D60F7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11</a:t>
            </a:fld>
            <a:endParaRPr 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5AD8C-84B7-CF78-D3A7-91882BC7A01E}"/>
              </a:ext>
            </a:extLst>
          </p:cNvPr>
          <p:cNvSpPr txBox="1"/>
          <p:nvPr/>
        </p:nvSpPr>
        <p:spPr>
          <a:xfrm>
            <a:off x="909754" y="1462135"/>
            <a:ext cx="1037249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BASE </a:t>
            </a:r>
            <a:r>
              <a:rPr lang="en-US" sz="20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- </a:t>
            </a:r>
            <a:r>
              <a:rPr lang="en-GB" sz="20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The BASE module contains the common files/definitions needed by all MCAL</a:t>
            </a:r>
          </a:p>
          <a:p>
            <a:r>
              <a:rPr lang="en-GB" sz="20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modules.</a:t>
            </a:r>
          </a:p>
          <a:p>
            <a:endParaRPr lang="en-US" sz="2000" b="1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DIO </a:t>
            </a:r>
            <a:r>
              <a:rPr lang="en-US" sz="20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- </a:t>
            </a:r>
            <a:r>
              <a:rPr lang="en-GB" sz="20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</a:t>
            </a:r>
            <a:r>
              <a:rPr lang="en-GB" sz="2000" dirty="0" err="1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Dio</a:t>
            </a:r>
            <a:r>
              <a:rPr lang="en-GB" sz="20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module is used for controlling simple Digital I/O – General Purpose I/O.</a:t>
            </a:r>
          </a:p>
          <a:p>
            <a:endParaRPr lang="en-US" sz="2000" b="1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PORT </a:t>
            </a:r>
            <a:r>
              <a:rPr lang="en-US" sz="20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- </a:t>
            </a:r>
            <a:r>
              <a:rPr lang="en-GB" sz="20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The PORT module is used to configure the port pins with the needed modes,</a:t>
            </a:r>
          </a:p>
          <a:p>
            <a:r>
              <a:rPr lang="en-GB" sz="20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before they are used by the DIO module.</a:t>
            </a:r>
          </a:p>
        </p:txBody>
      </p:sp>
    </p:spTree>
    <p:extLst>
      <p:ext uri="{BB962C8B-B14F-4D97-AF65-F5344CB8AC3E}">
        <p14:creationId xmlns:p14="http://schemas.microsoft.com/office/powerpoint/2010/main" val="3041578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463386-0B75-CC46-AAFD-693470F2816B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CC95BAD-1051-D14A-A2ED-67EE951937C7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DA5FEF-EAF7-7645-B0BE-475CDFB8EFB1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7C41C3-37CF-D048-AE7D-FFF9DCC8F03C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F4A51A-9780-A043-9191-080CE4D0878B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3E1FE3-E4C8-2241-9200-CEC360C515C4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66514-74EA-CF4D-9A7D-88C37B7C4D3F}"/>
              </a:ext>
            </a:extLst>
          </p:cNvPr>
          <p:cNvSpPr txBox="1"/>
          <p:nvPr/>
        </p:nvSpPr>
        <p:spPr>
          <a:xfrm>
            <a:off x="755990" y="5015709"/>
            <a:ext cx="11077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u="none" strike="noStrike" kern="1200" cap="none" spc="-100" normalizeH="0" baseline="0" noProof="0" dirty="0">
                <a:ln>
                  <a:noFill/>
                </a:ln>
                <a:solidFill>
                  <a:srgbClr val="F37121"/>
                </a:solidFill>
                <a:effectLst/>
                <a:uLnTx/>
                <a:uFillTx/>
                <a:latin typeface="BR Omega VN" pitchFamily="2" charset="77"/>
                <a:cs typeface="Arial" panose="020B0604020202020204" pitchFamily="34" charset="0"/>
              </a:rPr>
              <a:t>04. </a:t>
            </a:r>
            <a:r>
              <a:rPr lang="en-US" sz="4800" b="1" spc="-100" dirty="0">
                <a:solidFill>
                  <a:srgbClr val="FFFFFF"/>
                </a:solidFill>
                <a:latin typeface="BR Omega VN" pitchFamily="2" charset="77"/>
                <a:cs typeface="Arial" panose="020B0604020202020204" pitchFamily="34" charset="0"/>
              </a:rPr>
              <a:t>EB </a:t>
            </a:r>
            <a:r>
              <a:rPr lang="en-US" sz="4800" b="1" spc="-100" dirty="0" err="1">
                <a:solidFill>
                  <a:srgbClr val="FFFFFF"/>
                </a:solidFill>
                <a:latin typeface="BR Omega VN" pitchFamily="2" charset="77"/>
                <a:cs typeface="Arial" panose="020B0604020202020204" pitchFamily="34" charset="0"/>
              </a:rPr>
              <a:t>Tresos</a:t>
            </a:r>
            <a:r>
              <a:rPr lang="en-US" sz="4800" b="1" spc="-100" dirty="0">
                <a:solidFill>
                  <a:srgbClr val="FFFFFF"/>
                </a:solidFill>
                <a:latin typeface="BR Omega VN" pitchFamily="2" charset="77"/>
                <a:cs typeface="Arial" panose="020B0604020202020204" pitchFamily="34" charset="0"/>
              </a:rPr>
              <a:t> Configuration</a:t>
            </a:r>
            <a:endParaRPr kumimoji="0" lang="en-US" sz="4800" b="1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R Omega VN" pitchFamily="2" charset="77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524A475-6DA2-C54A-94D5-2EBD3CCA1C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990" t="29979" r="14237" b="30359"/>
          <a:stretch/>
        </p:blipFill>
        <p:spPr>
          <a:xfrm>
            <a:off x="621580" y="4004415"/>
            <a:ext cx="2160712" cy="82423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CB3428-9346-324A-9953-A4AF1842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983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492 1.11111E-6 L -2.29167E-6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6AE1-F2F8-1CC1-E257-63A2FA9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 Omega VN"/>
              </a:rPr>
              <a:t>EB </a:t>
            </a:r>
            <a:r>
              <a:rPr lang="en-US" dirty="0" err="1">
                <a:latin typeface="BR Omega VN"/>
              </a:rPr>
              <a:t>Tresos</a:t>
            </a:r>
            <a:r>
              <a:rPr lang="en-US" dirty="0">
                <a:latin typeface="BR Omega VN"/>
              </a:rPr>
              <a:t> Configuration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27721F-32AF-DAD2-4C44-685D60F7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13</a:t>
            </a:fld>
            <a:endParaRPr lang="x-non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5C2CE-A73B-3977-FC84-D492265800E6}"/>
              </a:ext>
            </a:extLst>
          </p:cNvPr>
          <p:cNvSpPr txBox="1"/>
          <p:nvPr/>
        </p:nvSpPr>
        <p:spPr>
          <a:xfrm>
            <a:off x="525780" y="1067314"/>
            <a:ext cx="11289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8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The SPI Driver Configuration is based on the following specification for configuring its clock source:</a:t>
            </a:r>
            <a:endParaRPr lang="en-GB" sz="1800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6D4C19-1FAD-69BA-026C-9A6258563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557" y="3521577"/>
            <a:ext cx="4695318" cy="4314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D66CD2-ED89-E50A-4E9E-3E2446A63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547" y="1670831"/>
            <a:ext cx="3852109" cy="8078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92B930-9AD8-59FC-CDFA-E1A3457A11C6}"/>
              </a:ext>
            </a:extLst>
          </p:cNvPr>
          <p:cNvSpPr txBox="1"/>
          <p:nvPr/>
        </p:nvSpPr>
        <p:spPr>
          <a:xfrm>
            <a:off x="6622043" y="2695220"/>
            <a:ext cx="51065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I referred to the S32K144’s reference manual to pick a clock source for the LPSPI module and chose </a:t>
            </a:r>
            <a:r>
              <a:rPr lang="en-PH" sz="1100" dirty="0">
                <a:solidFill>
                  <a:schemeClr val="bg2"/>
                </a:solidFill>
                <a:latin typeface="Segoe UI"/>
                <a:ea typeface="Roboto"/>
                <a:cs typeface="Roboto"/>
              </a:rPr>
              <a:t>SPLLDIV2_CLK 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and set its frequency to 40Mhz.</a:t>
            </a:r>
            <a:r>
              <a:rPr lang="en-PH" sz="1100" dirty="0">
                <a:solidFill>
                  <a:schemeClr val="bg2"/>
                </a:solidFill>
                <a:latin typeface="Segoe UI"/>
                <a:ea typeface="Roboto"/>
                <a:cs typeface="Roboto"/>
              </a:rPr>
              <a:t> 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That is to avoid conflict with other modules that needs to have a specific frequency to function correctly.</a:t>
            </a:r>
            <a:endParaRPr lang="en-GB" sz="1100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41926F9-579F-41EA-5890-E32BEC728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" y="1602352"/>
            <a:ext cx="4695318" cy="24845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B36C9A8-F60C-718A-8448-B1809C601D6E}"/>
              </a:ext>
            </a:extLst>
          </p:cNvPr>
          <p:cNvSpPr/>
          <p:nvPr/>
        </p:nvSpPr>
        <p:spPr>
          <a:xfrm>
            <a:off x="8586787" y="3521577"/>
            <a:ext cx="723901" cy="1169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8A23C7-B2FF-09B7-EEE7-09C627875D22}"/>
              </a:ext>
            </a:extLst>
          </p:cNvPr>
          <p:cNvSpPr/>
          <p:nvPr/>
        </p:nvSpPr>
        <p:spPr>
          <a:xfrm>
            <a:off x="740654" y="3870787"/>
            <a:ext cx="3461476" cy="2160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3CD2DB-1CA2-2F85-2796-310274465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6557" y="4104412"/>
            <a:ext cx="4127780" cy="2288801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8EFF6D-5B2F-8F8B-7343-4F7C81DD9A4D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202130" y="3978829"/>
            <a:ext cx="2743200" cy="169807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A887850-245C-BDFA-2F3E-1B7C715986CA}"/>
              </a:ext>
            </a:extLst>
          </p:cNvPr>
          <p:cNvSpPr/>
          <p:nvPr/>
        </p:nvSpPr>
        <p:spPr>
          <a:xfrm>
            <a:off x="6945330" y="5627233"/>
            <a:ext cx="3401995" cy="9411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940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6AE1-F2F8-1CC1-E257-63A2FA9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 Omega VN"/>
              </a:rPr>
              <a:t>EB </a:t>
            </a:r>
            <a:r>
              <a:rPr lang="en-US" dirty="0" err="1">
                <a:latin typeface="BR Omega VN"/>
              </a:rPr>
              <a:t>Tresos</a:t>
            </a:r>
            <a:r>
              <a:rPr lang="en-US" dirty="0">
                <a:latin typeface="BR Omega VN"/>
              </a:rPr>
              <a:t> Configuration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27721F-32AF-DAD2-4C44-685D60F7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14</a:t>
            </a:fld>
            <a:endParaRPr lang="x-none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BE572B3-A6BE-835C-79F9-42A4F120E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51" y="1447639"/>
            <a:ext cx="3743847" cy="23053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9B11FA2-DB99-5E4E-40D5-444764809E19}"/>
              </a:ext>
            </a:extLst>
          </p:cNvPr>
          <p:cNvSpPr txBox="1"/>
          <p:nvPr/>
        </p:nvSpPr>
        <p:spPr>
          <a:xfrm>
            <a:off x="4536068" y="1447638"/>
            <a:ext cx="268388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1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DIO Port E pins </a:t>
            </a:r>
            <a:r>
              <a:rPr lang="en-PH" sz="1100" b="1" dirty="0">
                <a:latin typeface="Segoe UI"/>
                <a:ea typeface="Roboto"/>
                <a:cs typeface="Roboto"/>
              </a:rPr>
              <a:t>2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and </a:t>
            </a:r>
            <a:r>
              <a:rPr lang="en-PH" sz="1100" b="1" dirty="0">
                <a:latin typeface="Segoe UI"/>
                <a:ea typeface="Roboto"/>
                <a:cs typeface="Roboto"/>
              </a:rPr>
              <a:t>6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is utilized for the </a:t>
            </a:r>
            <a:r>
              <a:rPr lang="en-PH" sz="11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RST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and </a:t>
            </a:r>
            <a:r>
              <a:rPr lang="en-PH" sz="11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DC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pins for the SPI display module.</a:t>
            </a:r>
            <a:endParaRPr lang="en-GB" sz="1100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109B07-F115-F87D-3402-3F66EC6C9801}"/>
              </a:ext>
            </a:extLst>
          </p:cNvPr>
          <p:cNvSpPr/>
          <p:nvPr/>
        </p:nvSpPr>
        <p:spPr>
          <a:xfrm>
            <a:off x="633151" y="1447638"/>
            <a:ext cx="3743847" cy="230537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168F8BE-C4C7-C2E8-6A62-050A295BC049}"/>
              </a:ext>
            </a:extLst>
          </p:cNvPr>
          <p:cNvSpPr/>
          <p:nvPr/>
        </p:nvSpPr>
        <p:spPr>
          <a:xfrm>
            <a:off x="4536068" y="1447638"/>
            <a:ext cx="2588632" cy="60016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D43DD6-EB74-4FA0-356A-964364C11718}"/>
              </a:ext>
            </a:extLst>
          </p:cNvPr>
          <p:cNvSpPr txBox="1"/>
          <p:nvPr/>
        </p:nvSpPr>
        <p:spPr>
          <a:xfrm>
            <a:off x="9639300" y="3982520"/>
            <a:ext cx="25527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4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Port B </a:t>
            </a:r>
            <a:r>
              <a:rPr lang="en-PH" sz="14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pins</a:t>
            </a:r>
            <a:r>
              <a:rPr lang="en-PH" sz="14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</a:t>
            </a:r>
            <a:r>
              <a:rPr lang="en-PH" sz="1400" b="1" dirty="0">
                <a:solidFill>
                  <a:schemeClr val="bg2"/>
                </a:solidFill>
                <a:latin typeface="Segoe UI"/>
                <a:ea typeface="Roboto"/>
                <a:cs typeface="Roboto"/>
              </a:rPr>
              <a:t>17</a:t>
            </a:r>
            <a:r>
              <a:rPr lang="en-PH" sz="14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,</a:t>
            </a:r>
            <a:r>
              <a:rPr lang="en-PH" sz="1400" b="1" dirty="0">
                <a:solidFill>
                  <a:schemeClr val="bg2"/>
                </a:solidFill>
                <a:latin typeface="Segoe UI"/>
                <a:ea typeface="Roboto"/>
                <a:cs typeface="Roboto"/>
              </a:rPr>
              <a:t> 14</a:t>
            </a:r>
            <a:r>
              <a:rPr lang="en-PH" sz="14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,</a:t>
            </a:r>
            <a:r>
              <a:rPr lang="en-PH" sz="1400" b="1" dirty="0">
                <a:solidFill>
                  <a:schemeClr val="bg2"/>
                </a:solidFill>
                <a:latin typeface="Segoe UI"/>
                <a:ea typeface="Roboto"/>
                <a:cs typeface="Roboto"/>
              </a:rPr>
              <a:t> </a:t>
            </a:r>
            <a:r>
              <a:rPr lang="en-PH" sz="14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and</a:t>
            </a:r>
            <a:r>
              <a:rPr lang="en-PH" sz="1400" b="1" dirty="0">
                <a:solidFill>
                  <a:schemeClr val="bg2"/>
                </a:solidFill>
                <a:latin typeface="Segoe UI"/>
                <a:ea typeface="Roboto"/>
                <a:cs typeface="Roboto"/>
              </a:rPr>
              <a:t> 16</a:t>
            </a:r>
            <a:r>
              <a:rPr lang="en-PH" sz="14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is utilized for the </a:t>
            </a:r>
            <a:r>
              <a:rPr lang="en-PH" sz="1400" b="1" dirty="0" err="1">
                <a:latin typeface="Segoe UI"/>
                <a:ea typeface="Roboto"/>
                <a:cs typeface="Roboto"/>
              </a:rPr>
              <a:t>ChipSelect</a:t>
            </a:r>
            <a:r>
              <a:rPr lang="en-PH" sz="14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, </a:t>
            </a:r>
            <a:r>
              <a:rPr lang="en-PH" sz="1400" b="1" dirty="0" err="1">
                <a:latin typeface="Segoe UI"/>
                <a:ea typeface="Roboto"/>
                <a:cs typeface="Roboto"/>
              </a:rPr>
              <a:t>SerialClock</a:t>
            </a:r>
            <a:r>
              <a:rPr lang="en-PH" sz="14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, and </a:t>
            </a:r>
          </a:p>
          <a:p>
            <a:r>
              <a:rPr lang="en-PH" sz="1400" b="1" dirty="0">
                <a:latin typeface="Segoe UI"/>
                <a:ea typeface="Roboto"/>
                <a:cs typeface="Roboto"/>
              </a:rPr>
              <a:t>MOSI(Master Out Slave In)</a:t>
            </a:r>
            <a:r>
              <a:rPr lang="en-PH" sz="14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.</a:t>
            </a:r>
          </a:p>
          <a:p>
            <a:endParaRPr lang="en-PH" sz="1400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  <a:p>
            <a:r>
              <a:rPr lang="en-PH" sz="14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The </a:t>
            </a:r>
            <a:r>
              <a:rPr lang="en-PH" sz="1400" b="1" dirty="0" err="1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PortPin</a:t>
            </a:r>
            <a:r>
              <a:rPr lang="en-PH" sz="14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Direction should be set to </a:t>
            </a:r>
            <a:r>
              <a:rPr lang="en-PH" sz="14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PORT_PIN_OUTPUT</a:t>
            </a:r>
            <a:endParaRPr lang="en-GB" sz="1400" b="1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AEA27D7-4142-C2ED-F99B-DE5DAF55470E}"/>
              </a:ext>
            </a:extLst>
          </p:cNvPr>
          <p:cNvGrpSpPr/>
          <p:nvPr/>
        </p:nvGrpSpPr>
        <p:grpSpPr>
          <a:xfrm>
            <a:off x="633151" y="3976487"/>
            <a:ext cx="8920424" cy="2315044"/>
            <a:chOff x="633151" y="3976487"/>
            <a:chExt cx="8920424" cy="2315044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D84EACD-F24E-D2D8-1B46-515881A08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151" y="3976487"/>
              <a:ext cx="8920424" cy="2315044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40D5854-9935-7DD6-CCF2-7FD5AA52FED3}"/>
                </a:ext>
              </a:extLst>
            </p:cNvPr>
            <p:cNvSpPr/>
            <p:nvPr/>
          </p:nvSpPr>
          <p:spPr>
            <a:xfrm>
              <a:off x="633151" y="3976487"/>
              <a:ext cx="8920424" cy="23150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C301E5C0-8C11-77B1-720B-B41143309ABF}"/>
              </a:ext>
            </a:extLst>
          </p:cNvPr>
          <p:cNvSpPr/>
          <p:nvPr/>
        </p:nvSpPr>
        <p:spPr>
          <a:xfrm>
            <a:off x="9639300" y="3976487"/>
            <a:ext cx="2474403" cy="156753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DAD795B-87CB-2FDD-4C28-AF082060E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638063" y="277489"/>
            <a:ext cx="2403094" cy="454818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232FB93-DBAE-92C1-2D1E-AA6D7B158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7204" y="2271278"/>
            <a:ext cx="3025508" cy="98247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0F2BDF24-6A5B-AB61-45B0-F44C2A0B09D0}"/>
              </a:ext>
            </a:extLst>
          </p:cNvPr>
          <p:cNvSpPr/>
          <p:nvPr/>
        </p:nvSpPr>
        <p:spPr>
          <a:xfrm>
            <a:off x="6155531" y="3019425"/>
            <a:ext cx="1347181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6E9711B-515C-10A1-3045-610BEC5C1B0B}"/>
              </a:ext>
            </a:extLst>
          </p:cNvPr>
          <p:cNvSpPr/>
          <p:nvPr/>
        </p:nvSpPr>
        <p:spPr>
          <a:xfrm>
            <a:off x="4477204" y="2613025"/>
            <a:ext cx="1329871" cy="20955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54CC33-A140-4A31-E438-61D39E64F1BE}"/>
              </a:ext>
            </a:extLst>
          </p:cNvPr>
          <p:cNvSpPr/>
          <p:nvPr/>
        </p:nvSpPr>
        <p:spPr>
          <a:xfrm>
            <a:off x="4477204" y="2917825"/>
            <a:ext cx="1329871" cy="1016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F25871-0375-BF6C-CDE9-AD0839612F4B}"/>
              </a:ext>
            </a:extLst>
          </p:cNvPr>
          <p:cNvSpPr/>
          <p:nvPr/>
        </p:nvSpPr>
        <p:spPr>
          <a:xfrm>
            <a:off x="9342120" y="3329940"/>
            <a:ext cx="723900" cy="198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931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6AE1-F2F8-1CC1-E257-63A2FA9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 Omega VN"/>
              </a:rPr>
              <a:t>EB </a:t>
            </a:r>
            <a:r>
              <a:rPr lang="en-US" dirty="0" err="1">
                <a:latin typeface="BR Omega VN"/>
              </a:rPr>
              <a:t>Tresos</a:t>
            </a:r>
            <a:r>
              <a:rPr lang="en-US" dirty="0">
                <a:latin typeface="BR Omega VN"/>
              </a:rPr>
              <a:t> Configuration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27721F-32AF-DAD2-4C44-685D60F7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15</a:t>
            </a:fld>
            <a:endParaRPr 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9AEAC-58A8-C364-3329-AFAA6C7B855E}"/>
              </a:ext>
            </a:extLst>
          </p:cNvPr>
          <p:cNvSpPr txBox="1"/>
          <p:nvPr/>
        </p:nvSpPr>
        <p:spPr>
          <a:xfrm>
            <a:off x="784962" y="1216797"/>
            <a:ext cx="2418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1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Set SPI </a:t>
            </a:r>
            <a:r>
              <a:rPr lang="en-PH" sz="1100" b="1" dirty="0" err="1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McuClockReferencePoint</a:t>
            </a:r>
            <a:r>
              <a:rPr lang="en-PH" sz="11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:</a:t>
            </a:r>
            <a:endParaRPr lang="en-GB" sz="1100" b="1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AC73B1D-7405-98E9-0A00-880674547782}"/>
              </a:ext>
            </a:extLst>
          </p:cNvPr>
          <p:cNvGrpSpPr/>
          <p:nvPr/>
        </p:nvGrpSpPr>
        <p:grpSpPr>
          <a:xfrm>
            <a:off x="826872" y="1554950"/>
            <a:ext cx="5269128" cy="3000566"/>
            <a:chOff x="731028" y="1291905"/>
            <a:chExt cx="5285371" cy="25586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011977-AF85-384D-E82E-859E65572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029" y="1291905"/>
              <a:ext cx="5285370" cy="255864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39C02B-794A-DC91-5B28-B6EC0D922DA4}"/>
                </a:ext>
              </a:extLst>
            </p:cNvPr>
            <p:cNvSpPr/>
            <p:nvPr/>
          </p:nvSpPr>
          <p:spPr>
            <a:xfrm>
              <a:off x="731028" y="1291905"/>
              <a:ext cx="5285371" cy="25586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6B9B07C-E30E-3BE8-BCF5-A0045FF4DCBC}"/>
              </a:ext>
            </a:extLst>
          </p:cNvPr>
          <p:cNvSpPr txBox="1"/>
          <p:nvPr/>
        </p:nvSpPr>
        <p:spPr>
          <a:xfrm>
            <a:off x="10481295" y="1478407"/>
            <a:ext cx="166116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1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SPLL 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is selected on Run System Clock (</a:t>
            </a:r>
            <a:r>
              <a:rPr lang="en-PH" sz="1100" dirty="0">
                <a:latin typeface="Segoe UI"/>
                <a:ea typeface="Roboto"/>
                <a:cs typeface="Roboto"/>
              </a:rPr>
              <a:t>SCG_RCCR[SCS]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), therefore the McuClockReferencePoint_0 frequency is at </a:t>
            </a:r>
            <a:r>
              <a:rPr lang="en-PH" sz="1100" dirty="0">
                <a:latin typeface="Segoe UI"/>
                <a:ea typeface="Roboto"/>
                <a:cs typeface="Roboto"/>
              </a:rPr>
              <a:t>80Mhz</a:t>
            </a:r>
            <a:endParaRPr lang="en-GB" sz="1100" b="1" dirty="0">
              <a:latin typeface="Segoe UI"/>
              <a:ea typeface="Roboto"/>
              <a:cs typeface="Roboto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76E48CC-8224-1D73-07DE-39BA4B7DA5EA}"/>
              </a:ext>
            </a:extLst>
          </p:cNvPr>
          <p:cNvGrpSpPr/>
          <p:nvPr/>
        </p:nvGrpSpPr>
        <p:grpSpPr>
          <a:xfrm>
            <a:off x="6714003" y="1554950"/>
            <a:ext cx="3626337" cy="3000566"/>
            <a:chOff x="6979892" y="1597313"/>
            <a:chExt cx="4385235" cy="331247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94F25EE-A694-167D-CA04-4B933D407C00}"/>
                </a:ext>
              </a:extLst>
            </p:cNvPr>
            <p:cNvGrpSpPr/>
            <p:nvPr/>
          </p:nvGrpSpPr>
          <p:grpSpPr>
            <a:xfrm>
              <a:off x="6979892" y="1597313"/>
              <a:ext cx="4385235" cy="3312473"/>
              <a:chOff x="6979892" y="1597313"/>
              <a:chExt cx="4385235" cy="3312473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BCFE142-E750-C016-C7B7-A2B7FD5BE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79892" y="1601626"/>
                <a:ext cx="4385235" cy="3308160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D28B4BD-4FA2-E3CE-004F-1C4C9461DA45}"/>
                  </a:ext>
                </a:extLst>
              </p:cNvPr>
              <p:cNvSpPr/>
              <p:nvPr/>
            </p:nvSpPr>
            <p:spPr>
              <a:xfrm>
                <a:off x="6979892" y="1597313"/>
                <a:ext cx="4385235" cy="3308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4214636-FE47-1E7E-75EA-F1A0D94337FE}"/>
                </a:ext>
              </a:extLst>
            </p:cNvPr>
            <p:cNvSpPr/>
            <p:nvPr/>
          </p:nvSpPr>
          <p:spPr>
            <a:xfrm>
              <a:off x="7262813" y="4710112"/>
              <a:ext cx="4049062" cy="148215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485FB0-11B1-FBFE-FB7F-C4651BC287AE}"/>
              </a:ext>
            </a:extLst>
          </p:cNvPr>
          <p:cNvGrpSpPr/>
          <p:nvPr/>
        </p:nvGrpSpPr>
        <p:grpSpPr>
          <a:xfrm>
            <a:off x="826872" y="5025301"/>
            <a:ext cx="5269128" cy="964019"/>
            <a:chOff x="826872" y="5025301"/>
            <a:chExt cx="6058818" cy="124693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4DE05E5-3AC6-9CDA-E7E6-2E25C8877F1F}"/>
                </a:ext>
              </a:extLst>
            </p:cNvPr>
            <p:cNvGrpSpPr/>
            <p:nvPr/>
          </p:nvGrpSpPr>
          <p:grpSpPr>
            <a:xfrm>
              <a:off x="826872" y="5025301"/>
              <a:ext cx="6058818" cy="1246933"/>
              <a:chOff x="826872" y="5025301"/>
              <a:chExt cx="6058818" cy="1246933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ACE05096-77E5-BE90-B6C2-38BFEFC84E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6872" y="5025301"/>
                <a:ext cx="6058818" cy="1246933"/>
              </a:xfrm>
              <a:prstGeom prst="rect">
                <a:avLst/>
              </a:prstGeom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48A769E-00CB-634C-2C2D-0E2877C8905E}"/>
                  </a:ext>
                </a:extLst>
              </p:cNvPr>
              <p:cNvSpPr/>
              <p:nvPr/>
            </p:nvSpPr>
            <p:spPr>
              <a:xfrm>
                <a:off x="826872" y="5025301"/>
                <a:ext cx="6058818" cy="12469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8E7D78A-3616-0BC0-C6AD-86F22150B8EB}"/>
                </a:ext>
              </a:extLst>
            </p:cNvPr>
            <p:cNvSpPr/>
            <p:nvPr/>
          </p:nvSpPr>
          <p:spPr>
            <a:xfrm>
              <a:off x="1005840" y="6088380"/>
              <a:ext cx="3619500" cy="10668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CB2B752-6D63-D0C3-2F93-A81309A16EDE}"/>
              </a:ext>
            </a:extLst>
          </p:cNvPr>
          <p:cNvGrpSpPr/>
          <p:nvPr/>
        </p:nvGrpSpPr>
        <p:grpSpPr>
          <a:xfrm>
            <a:off x="6714003" y="4970737"/>
            <a:ext cx="3051284" cy="1051681"/>
            <a:chOff x="6714003" y="4998019"/>
            <a:chExt cx="3051284" cy="105168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6657100-30D0-43EE-F5E6-B1A7C3E20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4003" y="4998019"/>
              <a:ext cx="3051284" cy="1024399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60DA122-E6E2-A05D-8560-25E59E734DBF}"/>
                </a:ext>
              </a:extLst>
            </p:cNvPr>
            <p:cNvSpPr/>
            <p:nvPr/>
          </p:nvSpPr>
          <p:spPr>
            <a:xfrm>
              <a:off x="6714003" y="5025301"/>
              <a:ext cx="3051284" cy="102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DC086B8-E80A-FABD-D916-9D7EC4A6F2C4}"/>
                </a:ext>
              </a:extLst>
            </p:cNvPr>
            <p:cNvSpPr/>
            <p:nvPr/>
          </p:nvSpPr>
          <p:spPr>
            <a:xfrm>
              <a:off x="9353550" y="5872162"/>
              <a:ext cx="150019" cy="150255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06351A6-AC0F-2433-BA27-9702A61507C1}"/>
              </a:ext>
            </a:extLst>
          </p:cNvPr>
          <p:cNvSpPr txBox="1"/>
          <p:nvPr/>
        </p:nvSpPr>
        <p:spPr>
          <a:xfrm>
            <a:off x="10192230" y="4970737"/>
            <a:ext cx="158113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 err="1">
                <a:latin typeface="Segoe UI"/>
                <a:ea typeface="Roboto"/>
                <a:cs typeface="Roboto"/>
              </a:rPr>
              <a:t>Mcu</a:t>
            </a:r>
            <a:r>
              <a:rPr lang="en-GB" sz="1100" dirty="0">
                <a:latin typeface="Segoe UI"/>
                <a:ea typeface="Roboto"/>
                <a:cs typeface="Roboto"/>
              </a:rPr>
              <a:t> No PLL </a:t>
            </a:r>
            <a:r>
              <a:rPr lang="en-GB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is also unchecked to use the </a:t>
            </a:r>
            <a:r>
              <a:rPr lang="en-GB" sz="11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SPLL</a:t>
            </a:r>
            <a:r>
              <a:rPr lang="en-GB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. This parameter shall be set True, if the H/W does not have a PLL.</a:t>
            </a:r>
          </a:p>
        </p:txBody>
      </p:sp>
    </p:spTree>
    <p:extLst>
      <p:ext uri="{BB962C8B-B14F-4D97-AF65-F5344CB8AC3E}">
        <p14:creationId xmlns:p14="http://schemas.microsoft.com/office/powerpoint/2010/main" val="4072441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6AE1-F2F8-1CC1-E257-63A2FA9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 Omega VN"/>
              </a:rPr>
              <a:t>EB </a:t>
            </a:r>
            <a:r>
              <a:rPr lang="en-US" dirty="0" err="1">
                <a:latin typeface="BR Omega VN"/>
              </a:rPr>
              <a:t>Tresos</a:t>
            </a:r>
            <a:r>
              <a:rPr lang="en-US" dirty="0">
                <a:latin typeface="BR Omega VN"/>
              </a:rPr>
              <a:t> Configuration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27721F-32AF-DAD2-4C44-685D60F7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16</a:t>
            </a:fld>
            <a:endParaRPr lang="x-non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B9B07C-E30E-3BE8-BCF5-A0045FF4DCBC}"/>
              </a:ext>
            </a:extLst>
          </p:cNvPr>
          <p:cNvSpPr txBox="1"/>
          <p:nvPr/>
        </p:nvSpPr>
        <p:spPr>
          <a:xfrm>
            <a:off x="7889097" y="1213354"/>
            <a:ext cx="3310206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100" b="1" dirty="0" err="1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SpiChannels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have </a:t>
            </a:r>
            <a:r>
              <a:rPr lang="en-PH" sz="1100" dirty="0">
                <a:latin typeface="Segoe UI"/>
                <a:ea typeface="Roboto"/>
                <a:cs typeface="Roboto"/>
              </a:rPr>
              <a:t>4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channels set with the same </a:t>
            </a:r>
            <a:r>
              <a:rPr lang="en-PH" sz="1100" dirty="0">
                <a:latin typeface="Segoe UI"/>
                <a:ea typeface="Roboto"/>
                <a:cs typeface="Roboto"/>
              </a:rPr>
              <a:t>data width 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since the SPI display module only accepts 8-bit of data. </a:t>
            </a:r>
          </a:p>
          <a:p>
            <a:endParaRPr lang="en-PH" sz="1100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  <a:p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However, there are four different data buffers used this is in relation to the code implementation.</a:t>
            </a:r>
            <a:endParaRPr lang="en-GB" sz="1100" dirty="0">
              <a:latin typeface="Segoe UI"/>
              <a:ea typeface="Roboto"/>
              <a:cs typeface="Roboto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9F1AE8-40B2-2979-5682-C73197C62C91}"/>
              </a:ext>
            </a:extLst>
          </p:cNvPr>
          <p:cNvGrpSpPr/>
          <p:nvPr/>
        </p:nvGrpSpPr>
        <p:grpSpPr>
          <a:xfrm>
            <a:off x="860599" y="1213354"/>
            <a:ext cx="6241423" cy="1387233"/>
            <a:chOff x="671105" y="1213354"/>
            <a:chExt cx="7097101" cy="180737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7D4CD1C-6F8F-FF29-DF49-782B6179D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105" y="1213354"/>
              <a:ext cx="7097101" cy="180737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884B8A-6F7B-EAF2-F7AC-1871AAFE148E}"/>
                </a:ext>
              </a:extLst>
            </p:cNvPr>
            <p:cNvSpPr/>
            <p:nvPr/>
          </p:nvSpPr>
          <p:spPr>
            <a:xfrm>
              <a:off x="671105" y="1213354"/>
              <a:ext cx="7097101" cy="18073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605EF54-CE0C-90FB-3BA6-46801760903E}"/>
              </a:ext>
            </a:extLst>
          </p:cNvPr>
          <p:cNvSpPr txBox="1"/>
          <p:nvPr/>
        </p:nvSpPr>
        <p:spPr>
          <a:xfrm>
            <a:off x="4128477" y="2705725"/>
            <a:ext cx="3310206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100" b="1" dirty="0" err="1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SpiExternalDevice</a:t>
            </a:r>
            <a:r>
              <a:rPr lang="en-PH" sz="11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:</a:t>
            </a:r>
          </a:p>
          <a:p>
            <a:endParaRPr lang="en-PH" sz="1100" b="1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  <a:p>
            <a:pPr marL="171450" indent="-171450">
              <a:buFontTx/>
              <a:buChar char="-"/>
            </a:pP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The </a:t>
            </a:r>
            <a:r>
              <a:rPr lang="en-PH" sz="1100" b="1" dirty="0" err="1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SpiBaudrate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is set to a specific frequency, in this configuration the frequency is set to 4Mhz. This indicates the minimum to maximum </a:t>
            </a:r>
            <a:r>
              <a:rPr lang="en-PH" sz="1100" dirty="0" err="1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baudrate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that the SPI device have.</a:t>
            </a:r>
          </a:p>
          <a:p>
            <a:pPr marL="171450" indent="-171450">
              <a:buFontTx/>
              <a:buChar char="-"/>
            </a:pPr>
            <a:endParaRPr lang="en-PH" sz="1100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  <a:p>
            <a:pPr marL="171450" indent="-171450">
              <a:buFontTx/>
              <a:buChar char="-"/>
            </a:pP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The </a:t>
            </a:r>
            <a:r>
              <a:rPr lang="en-PH" sz="1100" b="1" dirty="0" err="1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SpiCsIdentifier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is set to </a:t>
            </a:r>
            <a:r>
              <a:rPr lang="en-PH" sz="1100" dirty="0">
                <a:latin typeface="Segoe UI"/>
                <a:ea typeface="Roboto"/>
                <a:cs typeface="Roboto"/>
              </a:rPr>
              <a:t>PCS3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because on the port module we used </a:t>
            </a:r>
            <a:r>
              <a:rPr lang="en-PH" sz="1100" dirty="0">
                <a:latin typeface="Segoe UI"/>
                <a:ea typeface="Roboto"/>
                <a:cs typeface="Roboto"/>
              </a:rPr>
              <a:t>LPSPI_PCS3.</a:t>
            </a:r>
          </a:p>
          <a:p>
            <a:pPr marL="171450" indent="-171450">
              <a:buFontTx/>
              <a:buChar char="-"/>
            </a:pPr>
            <a:endParaRPr lang="en-PH" sz="1100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  <a:p>
            <a:pPr marL="171450" indent="-171450">
              <a:buFontTx/>
              <a:buChar char="-"/>
            </a:pP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The </a:t>
            </a:r>
            <a:r>
              <a:rPr lang="en-PH" sz="1100" b="1" dirty="0" err="1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SpiCsSelection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is set to CS_VIA_PERIPHERAL_ENGINE. SWS_Spi_00370 is the reference of this configuration.</a:t>
            </a:r>
          </a:p>
          <a:p>
            <a:pPr marL="171450" indent="-171450">
              <a:buFontTx/>
              <a:buChar char="-"/>
            </a:pPr>
            <a:endParaRPr lang="en-PH" sz="1100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  <a:p>
            <a:pPr marL="171450" indent="-171450">
              <a:buFontTx/>
              <a:buChar char="-"/>
            </a:pPr>
            <a:r>
              <a:rPr lang="en-PH" sz="1100" b="1" dirty="0" err="1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SpiCsPolarity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is set to active </a:t>
            </a:r>
            <a:r>
              <a:rPr lang="en-PH" sz="1100" dirty="0">
                <a:latin typeface="Segoe UI"/>
                <a:ea typeface="Roboto"/>
                <a:cs typeface="Roboto"/>
              </a:rPr>
              <a:t>low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if during data transmission.</a:t>
            </a:r>
          </a:p>
          <a:p>
            <a:pPr marL="171450" indent="-171450">
              <a:buFontTx/>
              <a:buChar char="-"/>
            </a:pPr>
            <a:endParaRPr lang="en-PH" sz="1100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  <a:p>
            <a:pPr marL="171450" indent="-171450">
              <a:buFontTx/>
              <a:buChar char="-"/>
            </a:pPr>
            <a:r>
              <a:rPr lang="en-PH" sz="1100" b="1" dirty="0" err="1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SpiDataShiftEdge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is set to </a:t>
            </a:r>
            <a:r>
              <a:rPr lang="en-PH" sz="1100" dirty="0">
                <a:latin typeface="Segoe UI"/>
                <a:ea typeface="Roboto"/>
                <a:cs typeface="Roboto"/>
              </a:rPr>
              <a:t>Leading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, this means CPHA is set to 1.</a:t>
            </a:r>
          </a:p>
          <a:p>
            <a:pPr marL="171450" indent="-171450">
              <a:buFontTx/>
              <a:buChar char="-"/>
            </a:pPr>
            <a:endParaRPr lang="en-PH" sz="1100" dirty="0">
              <a:latin typeface="Segoe UI"/>
              <a:ea typeface="Roboto"/>
              <a:cs typeface="Roboto"/>
            </a:endParaRPr>
          </a:p>
          <a:p>
            <a:pPr marL="171450" indent="-171450">
              <a:buFontTx/>
              <a:buChar char="-"/>
            </a:pPr>
            <a:endParaRPr lang="en-PH" sz="1100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  <a:p>
            <a:pPr marL="171450" indent="-171450">
              <a:buFontTx/>
              <a:buChar char="-"/>
            </a:pPr>
            <a:endParaRPr lang="en-GB" sz="1100" dirty="0">
              <a:latin typeface="Segoe UI"/>
              <a:ea typeface="Roboto"/>
              <a:cs typeface="Roboto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166818-96CE-4363-F0BB-2CCB41D97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668" y="4515134"/>
            <a:ext cx="4273405" cy="3884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A603E10-7870-A94C-8E6B-1FD0C30B87D2}"/>
              </a:ext>
            </a:extLst>
          </p:cNvPr>
          <p:cNvSpPr/>
          <p:nvPr/>
        </p:nvSpPr>
        <p:spPr>
          <a:xfrm>
            <a:off x="4379053" y="4420997"/>
            <a:ext cx="2986481" cy="54528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4A8D51-E578-C3C9-D304-2BEDF96EFF09}"/>
              </a:ext>
            </a:extLst>
          </p:cNvPr>
          <p:cNvSpPr/>
          <p:nvPr/>
        </p:nvSpPr>
        <p:spPr>
          <a:xfrm>
            <a:off x="7616110" y="4515135"/>
            <a:ext cx="4291963" cy="38849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90332E-F00D-965A-82E2-538B0CD49B5B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>
            <a:off x="7365534" y="4693640"/>
            <a:ext cx="269134" cy="157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5BEAB5-C1DD-A39E-C51A-48A66DE58842}"/>
              </a:ext>
            </a:extLst>
          </p:cNvPr>
          <p:cNvGrpSpPr/>
          <p:nvPr/>
        </p:nvGrpSpPr>
        <p:grpSpPr>
          <a:xfrm>
            <a:off x="860599" y="2768367"/>
            <a:ext cx="2966403" cy="3647135"/>
            <a:chOff x="860599" y="2768367"/>
            <a:chExt cx="2966403" cy="364713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156857-5358-4706-2DF3-B31768721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0599" y="2768367"/>
              <a:ext cx="2966403" cy="364713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9391D76-1A4D-98B4-A132-0FB0F9E3E824}"/>
                </a:ext>
              </a:extLst>
            </p:cNvPr>
            <p:cNvSpPr/>
            <p:nvPr/>
          </p:nvSpPr>
          <p:spPr>
            <a:xfrm>
              <a:off x="860599" y="2768367"/>
              <a:ext cx="2966403" cy="3647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C8B0251-CCF1-56E2-0A50-B3C3C8148111}"/>
              </a:ext>
            </a:extLst>
          </p:cNvPr>
          <p:cNvSpPr txBox="1"/>
          <p:nvPr/>
        </p:nvSpPr>
        <p:spPr>
          <a:xfrm>
            <a:off x="7616110" y="3014236"/>
            <a:ext cx="384566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PH" sz="1100" b="1" dirty="0" err="1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SpiEnableCs</a:t>
            </a:r>
            <a:r>
              <a:rPr lang="en-PH" sz="11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is also checked. </a:t>
            </a:r>
            <a:r>
              <a:rPr lang="en-GB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This parameter enables or not the Chip Select handling </a:t>
            </a:r>
            <a:r>
              <a:rPr lang="en-GB" sz="1100" dirty="0" err="1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functions.This</a:t>
            </a:r>
            <a:r>
              <a:rPr lang="en-GB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parameter is closely linked to </a:t>
            </a:r>
            <a:r>
              <a:rPr lang="en-GB" sz="1100" dirty="0" err="1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Job.If</a:t>
            </a:r>
            <a:r>
              <a:rPr lang="en-GB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This parameter is </a:t>
            </a:r>
            <a:r>
              <a:rPr lang="en-GB" sz="1100" dirty="0" err="1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True,then</a:t>
            </a:r>
            <a:r>
              <a:rPr lang="en-GB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chip select is asserted </a:t>
            </a:r>
            <a:r>
              <a:rPr lang="en-GB" sz="1100" dirty="0" err="1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andif</a:t>
            </a:r>
            <a:r>
              <a:rPr lang="en-GB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False No chip select is asserted. </a:t>
            </a:r>
            <a:endParaRPr lang="en-PH" sz="1100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  <a:p>
            <a:pPr marL="171450" indent="-171450">
              <a:buFontTx/>
              <a:buChar char="-"/>
            </a:pPr>
            <a:endParaRPr lang="en-PH" sz="1100" b="1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  <a:p>
            <a:pPr marL="171450" indent="-171450">
              <a:buFontTx/>
              <a:buChar char="-"/>
            </a:pPr>
            <a:r>
              <a:rPr lang="en-PH" sz="1100" b="1" dirty="0" err="1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SpiPinConfig</a:t>
            </a:r>
            <a:r>
              <a:rPr lang="en-PH" sz="11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is set to SIN_INPUT_SOUT_OUTPUT which means </a:t>
            </a:r>
            <a:r>
              <a:rPr lang="en-GB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SIN(MISO) is used for input data and SOUT(MOSI) is used for output data.</a:t>
            </a:r>
            <a:endParaRPr lang="en-PH" sz="1100" b="1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02730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6AE1-F2F8-1CC1-E257-63A2FA9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 Omega VN"/>
              </a:rPr>
              <a:t>EB </a:t>
            </a:r>
            <a:r>
              <a:rPr lang="en-US" dirty="0" err="1">
                <a:latin typeface="BR Omega VN"/>
              </a:rPr>
              <a:t>Tresos</a:t>
            </a:r>
            <a:r>
              <a:rPr lang="en-US" dirty="0">
                <a:latin typeface="BR Omega VN"/>
              </a:rPr>
              <a:t> Configuration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27721F-32AF-DAD2-4C44-685D60F7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17</a:t>
            </a:fld>
            <a:endParaRPr lang="x-non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5EF54-CE0C-90FB-3BA6-46801760903E}"/>
              </a:ext>
            </a:extLst>
          </p:cNvPr>
          <p:cNvSpPr txBox="1"/>
          <p:nvPr/>
        </p:nvSpPr>
        <p:spPr>
          <a:xfrm>
            <a:off x="7731174" y="1174252"/>
            <a:ext cx="3310206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100" dirty="0">
                <a:latin typeface="Segoe UI"/>
                <a:ea typeface="Roboto"/>
                <a:cs typeface="Roboto"/>
              </a:rPr>
              <a:t>SpiSequence_0 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contains </a:t>
            </a:r>
            <a:r>
              <a:rPr lang="en-PH" sz="1100" dirty="0">
                <a:latin typeface="Segoe UI"/>
                <a:ea typeface="Roboto"/>
                <a:cs typeface="Roboto"/>
              </a:rPr>
              <a:t>SpiJob_0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and </a:t>
            </a:r>
            <a:r>
              <a:rPr lang="en-PH" sz="1100" dirty="0">
                <a:latin typeface="Segoe UI"/>
                <a:ea typeface="Roboto"/>
                <a:cs typeface="Roboto"/>
              </a:rPr>
              <a:t>SpiJob_0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contains </a:t>
            </a:r>
            <a:r>
              <a:rPr lang="en-PH" sz="1100" dirty="0">
                <a:latin typeface="Segoe UI"/>
                <a:ea typeface="Roboto"/>
                <a:cs typeface="Roboto"/>
              </a:rPr>
              <a:t>CH0</a:t>
            </a:r>
          </a:p>
          <a:p>
            <a:endParaRPr lang="en-PH" sz="1100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  <a:p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This means </a:t>
            </a:r>
            <a:r>
              <a:rPr lang="en-PH" sz="1100" dirty="0">
                <a:latin typeface="Segoe UI"/>
                <a:ea typeface="Roboto"/>
                <a:cs typeface="Roboto"/>
              </a:rPr>
              <a:t>One Sequence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, </a:t>
            </a:r>
            <a:r>
              <a:rPr lang="en-PH" sz="1100" dirty="0">
                <a:latin typeface="Segoe UI"/>
                <a:ea typeface="Roboto"/>
                <a:cs typeface="Roboto"/>
              </a:rPr>
              <a:t>One Job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, </a:t>
            </a:r>
            <a:r>
              <a:rPr lang="en-PH" sz="1100" dirty="0">
                <a:latin typeface="Segoe UI"/>
                <a:ea typeface="Roboto"/>
                <a:cs typeface="Roboto"/>
              </a:rPr>
              <a:t>One Channel 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is used in this configuration. </a:t>
            </a:r>
          </a:p>
          <a:p>
            <a:endParaRPr lang="en-PH" sz="1100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  <a:p>
            <a:r>
              <a:rPr lang="en-PH" sz="1100" b="1" dirty="0" err="1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Spi_WriteIB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, </a:t>
            </a:r>
            <a:r>
              <a:rPr lang="en-PH" sz="1100" b="1" dirty="0" err="1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Spi_SyncTransmit</a:t>
            </a:r>
            <a:r>
              <a:rPr lang="en-PH" sz="11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calls for a </a:t>
            </a:r>
            <a:r>
              <a:rPr lang="en-PH" sz="1100" dirty="0">
                <a:latin typeface="Segoe UI"/>
                <a:ea typeface="Roboto"/>
                <a:cs typeface="Roboto"/>
              </a:rPr>
              <a:t>sequence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transmission with only one </a:t>
            </a:r>
            <a:r>
              <a:rPr lang="en-PH" sz="1100" dirty="0">
                <a:latin typeface="Segoe UI"/>
                <a:ea typeface="Roboto"/>
                <a:cs typeface="Roboto"/>
              </a:rPr>
              <a:t>job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composed of one </a:t>
            </a:r>
            <a:r>
              <a:rPr lang="en-PH" sz="1100" dirty="0">
                <a:latin typeface="Segoe UI"/>
                <a:ea typeface="Roboto"/>
                <a:cs typeface="Roboto"/>
              </a:rPr>
              <a:t>channel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.</a:t>
            </a:r>
          </a:p>
          <a:p>
            <a:endParaRPr lang="en-PH" sz="1100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  <a:p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Therefore:</a:t>
            </a:r>
          </a:p>
          <a:p>
            <a:endParaRPr lang="en-PH" sz="1100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  <a:p>
            <a:r>
              <a:rPr lang="en-PH" sz="1100" dirty="0">
                <a:solidFill>
                  <a:schemeClr val="bg2"/>
                </a:solidFill>
                <a:latin typeface="Segoe UI"/>
                <a:ea typeface="Roboto"/>
                <a:cs typeface="Roboto"/>
              </a:rPr>
              <a:t>CH0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→ </a:t>
            </a:r>
            <a:r>
              <a:rPr lang="en-PH" sz="1100" dirty="0">
                <a:latin typeface="Segoe UI"/>
                <a:ea typeface="Roboto"/>
                <a:cs typeface="Roboto"/>
              </a:rPr>
              <a:t>SpiJob_0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→ </a:t>
            </a:r>
            <a:r>
              <a:rPr lang="en-PH" sz="1100" dirty="0">
                <a:latin typeface="Segoe UI"/>
                <a:ea typeface="Roboto"/>
                <a:cs typeface="Roboto"/>
              </a:rPr>
              <a:t>SpiSequence_0</a:t>
            </a:r>
          </a:p>
          <a:p>
            <a:r>
              <a:rPr lang="en-PH" sz="1100" dirty="0">
                <a:solidFill>
                  <a:schemeClr val="bg2"/>
                </a:solidFill>
                <a:latin typeface="Segoe UI"/>
                <a:ea typeface="Roboto"/>
                <a:cs typeface="Roboto"/>
              </a:rPr>
              <a:t>CH1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→ </a:t>
            </a:r>
            <a:r>
              <a:rPr lang="en-PH" sz="1100" dirty="0">
                <a:latin typeface="Segoe UI"/>
                <a:ea typeface="Roboto"/>
                <a:cs typeface="Roboto"/>
              </a:rPr>
              <a:t>SpiJob_1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→ </a:t>
            </a:r>
            <a:r>
              <a:rPr lang="en-PH" sz="1100" dirty="0">
                <a:latin typeface="Segoe UI"/>
                <a:ea typeface="Roboto"/>
                <a:cs typeface="Roboto"/>
              </a:rPr>
              <a:t>SpiSequence_1</a:t>
            </a:r>
          </a:p>
          <a:p>
            <a:r>
              <a:rPr lang="en-PH" sz="1100" dirty="0">
                <a:solidFill>
                  <a:schemeClr val="bg2"/>
                </a:solidFill>
                <a:latin typeface="Segoe UI"/>
                <a:ea typeface="Roboto"/>
                <a:cs typeface="Roboto"/>
              </a:rPr>
              <a:t>CH2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→ </a:t>
            </a:r>
            <a:r>
              <a:rPr lang="en-PH" sz="1100" dirty="0">
                <a:latin typeface="Segoe UI"/>
                <a:ea typeface="Roboto"/>
                <a:cs typeface="Roboto"/>
              </a:rPr>
              <a:t>SpiJob_2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→ </a:t>
            </a:r>
            <a:r>
              <a:rPr lang="en-PH" sz="1100" dirty="0">
                <a:latin typeface="Segoe UI"/>
                <a:ea typeface="Roboto"/>
                <a:cs typeface="Roboto"/>
              </a:rPr>
              <a:t>SpiSequence_2</a:t>
            </a:r>
          </a:p>
          <a:p>
            <a:r>
              <a:rPr lang="en-PH" sz="1100" dirty="0">
                <a:solidFill>
                  <a:schemeClr val="bg2"/>
                </a:solidFill>
                <a:latin typeface="Segoe UI"/>
                <a:ea typeface="Roboto"/>
                <a:cs typeface="Roboto"/>
              </a:rPr>
              <a:t>CH3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→ </a:t>
            </a:r>
            <a:r>
              <a:rPr lang="en-PH" sz="1100" dirty="0">
                <a:latin typeface="Segoe UI"/>
                <a:ea typeface="Roboto"/>
                <a:cs typeface="Roboto"/>
              </a:rPr>
              <a:t>SpiJob_3</a:t>
            </a:r>
            <a:r>
              <a: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→ </a:t>
            </a:r>
            <a:r>
              <a:rPr lang="en-PH" sz="1100" dirty="0">
                <a:latin typeface="Segoe UI"/>
                <a:ea typeface="Roboto"/>
                <a:cs typeface="Roboto"/>
              </a:rPr>
              <a:t>SpiSequence_3</a:t>
            </a:r>
          </a:p>
          <a:p>
            <a:endParaRPr lang="en-PH" sz="1100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B4C5A2-DC95-AF26-1370-8767BBF7EF9F}"/>
              </a:ext>
            </a:extLst>
          </p:cNvPr>
          <p:cNvGrpSpPr/>
          <p:nvPr/>
        </p:nvGrpSpPr>
        <p:grpSpPr>
          <a:xfrm>
            <a:off x="694571" y="2780421"/>
            <a:ext cx="5401429" cy="1297157"/>
            <a:chOff x="638288" y="1174252"/>
            <a:chExt cx="5779290" cy="15861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33832B1-1522-D2EB-87E5-2478CDC0A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288" y="1174252"/>
              <a:ext cx="5779290" cy="158616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15205E-F302-0662-03AD-C252279D416F}"/>
                </a:ext>
              </a:extLst>
            </p:cNvPr>
            <p:cNvSpPr/>
            <p:nvPr/>
          </p:nvSpPr>
          <p:spPr>
            <a:xfrm>
              <a:off x="638288" y="1174252"/>
              <a:ext cx="5779290" cy="1586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4CC4C8-1BFB-5889-26CA-F8EAABAE3FF7}"/>
              </a:ext>
            </a:extLst>
          </p:cNvPr>
          <p:cNvGrpSpPr/>
          <p:nvPr/>
        </p:nvGrpSpPr>
        <p:grpSpPr>
          <a:xfrm>
            <a:off x="694571" y="1174252"/>
            <a:ext cx="4758273" cy="1368199"/>
            <a:chOff x="638288" y="2936411"/>
            <a:chExt cx="5401429" cy="185763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E9A59EE-1CEA-61EF-398B-48DB64527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288" y="2936411"/>
              <a:ext cx="5401429" cy="185763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65ED0B-BDCA-FB44-23FE-F6DFBCB8D1B4}"/>
                </a:ext>
              </a:extLst>
            </p:cNvPr>
            <p:cNvSpPr/>
            <p:nvPr/>
          </p:nvSpPr>
          <p:spPr>
            <a:xfrm>
              <a:off x="638288" y="2936411"/>
              <a:ext cx="5401429" cy="185763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B40A6B-5AFB-10C5-F601-4897F8465B09}"/>
              </a:ext>
            </a:extLst>
          </p:cNvPr>
          <p:cNvGrpSpPr/>
          <p:nvPr/>
        </p:nvGrpSpPr>
        <p:grpSpPr>
          <a:xfrm>
            <a:off x="694571" y="4339621"/>
            <a:ext cx="8155814" cy="1562448"/>
            <a:chOff x="694571" y="4339621"/>
            <a:chExt cx="8155814" cy="156244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0AF1871-8A15-5954-2135-99D0653EC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4571" y="4339621"/>
              <a:ext cx="8155814" cy="156244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B189AEC-7435-4FC3-B89D-7AD873989E75}"/>
                </a:ext>
              </a:extLst>
            </p:cNvPr>
            <p:cNvSpPr/>
            <p:nvPr/>
          </p:nvSpPr>
          <p:spPr>
            <a:xfrm>
              <a:off x="694571" y="4339621"/>
              <a:ext cx="8155814" cy="1562448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1451897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6AE1-F2F8-1CC1-E257-63A2FA9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 Omega VN"/>
              </a:rPr>
              <a:t>EB </a:t>
            </a:r>
            <a:r>
              <a:rPr lang="en-US" dirty="0" err="1">
                <a:latin typeface="BR Omega VN"/>
              </a:rPr>
              <a:t>Tresos</a:t>
            </a:r>
            <a:r>
              <a:rPr lang="en-US" dirty="0">
                <a:latin typeface="BR Omega VN"/>
              </a:rPr>
              <a:t> Configuration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27721F-32AF-DAD2-4C44-685D60F7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18</a:t>
            </a:fld>
            <a:endParaRPr lang="x-none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A107EA-4BC3-688E-4751-9E84D5C36BFF}"/>
              </a:ext>
            </a:extLst>
          </p:cNvPr>
          <p:cNvGrpSpPr/>
          <p:nvPr/>
        </p:nvGrpSpPr>
        <p:grpSpPr>
          <a:xfrm>
            <a:off x="525780" y="1576388"/>
            <a:ext cx="6036945" cy="2500312"/>
            <a:chOff x="525780" y="1157288"/>
            <a:chExt cx="4851563" cy="179105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42D212D-CD77-7096-39E2-9931754C1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780" y="1157288"/>
              <a:ext cx="4851563" cy="179105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54DA28-3673-2439-17D4-8D10C369570D}"/>
                </a:ext>
              </a:extLst>
            </p:cNvPr>
            <p:cNvSpPr/>
            <p:nvPr/>
          </p:nvSpPr>
          <p:spPr>
            <a:xfrm>
              <a:off x="525780" y="1157288"/>
              <a:ext cx="4851563" cy="1791056"/>
            </a:xfrm>
            <a:prstGeom prst="rect">
              <a:avLst/>
            </a:prstGeom>
            <a:noFill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67DB843-DFE2-1440-309C-761E857556BF}"/>
              </a:ext>
            </a:extLst>
          </p:cNvPr>
          <p:cNvGrpSpPr/>
          <p:nvPr/>
        </p:nvGrpSpPr>
        <p:grpSpPr>
          <a:xfrm>
            <a:off x="6921549" y="1576388"/>
            <a:ext cx="4621750" cy="3985706"/>
            <a:chOff x="6912024" y="1157288"/>
            <a:chExt cx="4621750" cy="398570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9E304C-487B-C28F-1588-F89287D92C27}"/>
                </a:ext>
              </a:extLst>
            </p:cNvPr>
            <p:cNvSpPr txBox="1"/>
            <p:nvPr/>
          </p:nvSpPr>
          <p:spPr>
            <a:xfrm>
              <a:off x="6912024" y="1157288"/>
              <a:ext cx="3310206" cy="39857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PH" sz="1100" dirty="0">
                  <a:solidFill>
                    <a:schemeClr val="accent5"/>
                  </a:solidFill>
                  <a:latin typeface="Segoe UI"/>
                  <a:ea typeface="Roboto"/>
                  <a:cs typeface="Roboto"/>
                </a:rPr>
                <a:t>-</a:t>
              </a:r>
              <a:r>
                <a:rPr lang="en-PH" sz="1100" b="1" dirty="0">
                  <a:solidFill>
                    <a:schemeClr val="accent5"/>
                  </a:solidFill>
                  <a:latin typeface="Segoe UI"/>
                  <a:ea typeface="Roboto"/>
                  <a:cs typeface="Roboto"/>
                </a:rPr>
                <a:t> </a:t>
              </a:r>
              <a:r>
                <a:rPr lang="en-PH" sz="1100" b="1" dirty="0" err="1">
                  <a:solidFill>
                    <a:schemeClr val="accent5"/>
                  </a:solidFill>
                  <a:latin typeface="Segoe UI"/>
                  <a:ea typeface="Roboto"/>
                  <a:cs typeface="Roboto"/>
                </a:rPr>
                <a:t>SpiPhyUnitMapping</a:t>
              </a:r>
              <a:r>
                <a:rPr lang="en-PH" sz="1100" dirty="0">
                  <a:latin typeface="Segoe UI"/>
                  <a:ea typeface="Roboto"/>
                  <a:cs typeface="Roboto"/>
                </a:rPr>
                <a:t> </a:t>
              </a:r>
              <a:r>
                <a:rPr lang="en-PH" sz="1100" dirty="0">
                  <a:solidFill>
                    <a:schemeClr val="accent5"/>
                  </a:solidFill>
                  <a:latin typeface="Segoe UI"/>
                  <a:ea typeface="Roboto"/>
                  <a:cs typeface="Roboto"/>
                </a:rPr>
                <a:t>is set to </a:t>
              </a:r>
              <a:r>
                <a:rPr lang="en-PH" sz="1100" b="1" dirty="0">
                  <a:solidFill>
                    <a:schemeClr val="accent5"/>
                  </a:solidFill>
                  <a:latin typeface="Segoe UI"/>
                  <a:ea typeface="Roboto"/>
                  <a:cs typeface="Roboto"/>
                </a:rPr>
                <a:t>LPSPI_1 </a:t>
              </a:r>
              <a:r>
                <a:rPr lang="en-PH" sz="1100" dirty="0">
                  <a:solidFill>
                    <a:schemeClr val="accent5"/>
                  </a:solidFill>
                  <a:latin typeface="Segoe UI"/>
                  <a:ea typeface="Roboto"/>
                  <a:cs typeface="Roboto"/>
                </a:rPr>
                <a:t>since the project utilizes LPSPI1.</a:t>
              </a:r>
              <a:endParaRPr lang="en-PH" sz="1100" b="1" dirty="0">
                <a:solidFill>
                  <a:schemeClr val="accent5"/>
                </a:solidFill>
                <a:latin typeface="Segoe UI"/>
                <a:ea typeface="Roboto"/>
                <a:cs typeface="Roboto"/>
              </a:endParaRPr>
            </a:p>
            <a:p>
              <a:endParaRPr lang="en-PH" sz="1100" dirty="0">
                <a:solidFill>
                  <a:schemeClr val="accent5"/>
                </a:solidFill>
                <a:latin typeface="Segoe UI"/>
                <a:ea typeface="Roboto"/>
                <a:cs typeface="Roboto"/>
              </a:endParaRPr>
            </a:p>
            <a:p>
              <a:r>
                <a:rPr lang="en-PH" sz="1100" dirty="0">
                  <a:solidFill>
                    <a:schemeClr val="accent5"/>
                  </a:solidFill>
                  <a:latin typeface="Segoe UI"/>
                  <a:ea typeface="Roboto"/>
                  <a:cs typeface="Roboto"/>
                </a:rPr>
                <a:t>-</a:t>
              </a:r>
              <a:r>
                <a:rPr lang="en-PH" sz="1100" b="1" dirty="0">
                  <a:solidFill>
                    <a:schemeClr val="accent5"/>
                  </a:solidFill>
                  <a:latin typeface="Segoe UI"/>
                  <a:ea typeface="Roboto"/>
                  <a:cs typeface="Roboto"/>
                </a:rPr>
                <a:t> </a:t>
              </a:r>
              <a:r>
                <a:rPr lang="en-PH" sz="1100" b="1" dirty="0" err="1">
                  <a:solidFill>
                    <a:schemeClr val="accent5"/>
                  </a:solidFill>
                  <a:latin typeface="Segoe UI"/>
                  <a:ea typeface="Roboto"/>
                  <a:cs typeface="Roboto"/>
                </a:rPr>
                <a:t>SpiPhyUnitMode</a:t>
              </a:r>
              <a:r>
                <a:rPr lang="en-PH" sz="1100" b="1" dirty="0">
                  <a:solidFill>
                    <a:schemeClr val="accent5"/>
                  </a:solidFill>
                  <a:latin typeface="Segoe UI"/>
                  <a:ea typeface="Roboto"/>
                  <a:cs typeface="Roboto"/>
                </a:rPr>
                <a:t> </a:t>
              </a:r>
              <a:r>
                <a:rPr lang="en-PH" sz="1100" dirty="0">
                  <a:solidFill>
                    <a:schemeClr val="accent5"/>
                  </a:solidFill>
                  <a:latin typeface="Segoe UI"/>
                  <a:ea typeface="Roboto"/>
                  <a:cs typeface="Roboto"/>
                </a:rPr>
                <a:t>is set to </a:t>
              </a:r>
              <a:r>
                <a:rPr lang="en-PH" sz="1100" b="1" dirty="0">
                  <a:solidFill>
                    <a:schemeClr val="accent5"/>
                  </a:solidFill>
                  <a:latin typeface="Segoe UI"/>
                  <a:ea typeface="Roboto"/>
                  <a:cs typeface="Roboto"/>
                </a:rPr>
                <a:t>SPI_MASTER</a:t>
              </a:r>
              <a:r>
                <a:rPr lang="en-PH" sz="1100" dirty="0">
                  <a:solidFill>
                    <a:schemeClr val="accent5"/>
                  </a:solidFill>
                  <a:latin typeface="Segoe UI"/>
                  <a:ea typeface="Roboto"/>
                  <a:cs typeface="Roboto"/>
                </a:rPr>
                <a:t>. The data is going to be transmitted the S32k144 board to the SPI display module that serves as a </a:t>
              </a:r>
              <a:r>
                <a:rPr lang="en-PH" sz="1100" b="1" dirty="0">
                  <a:solidFill>
                    <a:schemeClr val="accent5"/>
                  </a:solidFill>
                  <a:latin typeface="Segoe UI"/>
                  <a:ea typeface="Roboto"/>
                  <a:cs typeface="Roboto"/>
                </a:rPr>
                <a:t>slave</a:t>
              </a:r>
              <a:r>
                <a:rPr lang="en-PH" sz="1100" dirty="0">
                  <a:solidFill>
                    <a:schemeClr val="accent5"/>
                  </a:solidFill>
                  <a:latin typeface="Segoe UI"/>
                  <a:ea typeface="Roboto"/>
                  <a:cs typeface="Roboto"/>
                </a:rPr>
                <a:t> device. This is also in reference to the specification:</a:t>
              </a:r>
              <a:endParaRPr lang="en-PH" sz="1100" b="1" dirty="0">
                <a:solidFill>
                  <a:schemeClr val="accent5"/>
                </a:solidFill>
                <a:latin typeface="Segoe UI"/>
                <a:ea typeface="Roboto"/>
                <a:cs typeface="Roboto"/>
              </a:endParaRPr>
            </a:p>
            <a:p>
              <a:endParaRPr lang="en-PH" sz="1100" b="1" dirty="0">
                <a:solidFill>
                  <a:schemeClr val="accent5"/>
                </a:solidFill>
                <a:latin typeface="Segoe UI"/>
                <a:ea typeface="Roboto"/>
                <a:cs typeface="Roboto"/>
              </a:endParaRPr>
            </a:p>
            <a:p>
              <a:endParaRPr lang="en-PH" sz="1100" b="1" dirty="0">
                <a:solidFill>
                  <a:schemeClr val="accent5"/>
                </a:solidFill>
                <a:latin typeface="Segoe UI"/>
                <a:ea typeface="Roboto"/>
                <a:cs typeface="Roboto"/>
              </a:endParaRPr>
            </a:p>
            <a:p>
              <a:endParaRPr lang="en-PH" sz="1100" b="1" dirty="0">
                <a:solidFill>
                  <a:schemeClr val="accent5"/>
                </a:solidFill>
                <a:latin typeface="Segoe UI"/>
                <a:ea typeface="Roboto"/>
                <a:cs typeface="Roboto"/>
              </a:endParaRPr>
            </a:p>
            <a:p>
              <a:pPr marL="171450" indent="-171450">
                <a:buFontTx/>
                <a:buChar char="-"/>
              </a:pPr>
              <a:r>
                <a:rPr lang="en-PH" sz="1100" b="1" dirty="0" err="1">
                  <a:solidFill>
                    <a:schemeClr val="accent5"/>
                  </a:solidFill>
                  <a:latin typeface="Segoe UI"/>
                  <a:ea typeface="Roboto"/>
                  <a:cs typeface="Roboto"/>
                </a:rPr>
                <a:t>SpiPhyUnitSync</a:t>
              </a:r>
              <a:r>
                <a:rPr lang="en-PH" sz="1100" b="1" dirty="0">
                  <a:solidFill>
                    <a:schemeClr val="accent5"/>
                  </a:solidFill>
                  <a:latin typeface="Segoe UI"/>
                  <a:ea typeface="Roboto"/>
                  <a:cs typeface="Roboto"/>
                </a:rPr>
                <a:t> </a:t>
              </a:r>
              <a:r>
                <a:rPr lang="en-PH" sz="1100" dirty="0">
                  <a:solidFill>
                    <a:schemeClr val="accent5"/>
                  </a:solidFill>
                  <a:latin typeface="Segoe UI"/>
                  <a:ea typeface="Roboto"/>
                  <a:cs typeface="Roboto"/>
                </a:rPr>
                <a:t>is checked because the configuration is used for Synchronous transmission only which is LEVEL 0 is used. And also referenced to SWS_Spi_00108.</a:t>
              </a:r>
            </a:p>
            <a:p>
              <a:pPr marL="171450" indent="-171450">
                <a:buFontTx/>
                <a:buChar char="-"/>
              </a:pPr>
              <a:endParaRPr lang="en-PH" sz="1100" b="1" dirty="0">
                <a:solidFill>
                  <a:schemeClr val="accent5"/>
                </a:solidFill>
                <a:latin typeface="Segoe UI"/>
                <a:ea typeface="Roboto"/>
                <a:cs typeface="Roboto"/>
              </a:endParaRPr>
            </a:p>
            <a:p>
              <a:endParaRPr lang="en-PH" sz="1100" b="1" dirty="0">
                <a:solidFill>
                  <a:schemeClr val="accent5"/>
                </a:solidFill>
                <a:latin typeface="Segoe UI"/>
                <a:ea typeface="Roboto"/>
                <a:cs typeface="Roboto"/>
              </a:endParaRPr>
            </a:p>
            <a:p>
              <a:endParaRPr lang="en-PH" sz="1100" b="1" dirty="0">
                <a:solidFill>
                  <a:schemeClr val="accent5"/>
                </a:solidFill>
                <a:latin typeface="Segoe UI"/>
                <a:ea typeface="Roboto"/>
                <a:cs typeface="Roboto"/>
              </a:endParaRPr>
            </a:p>
            <a:p>
              <a:endParaRPr lang="en-PH" sz="1100" b="1" dirty="0">
                <a:solidFill>
                  <a:schemeClr val="accent5"/>
                </a:solidFill>
                <a:latin typeface="Segoe UI"/>
                <a:ea typeface="Roboto"/>
                <a:cs typeface="Roboto"/>
              </a:endParaRPr>
            </a:p>
            <a:p>
              <a:endParaRPr lang="en-PH" sz="1100" b="1" dirty="0">
                <a:solidFill>
                  <a:schemeClr val="accent5"/>
                </a:solidFill>
                <a:latin typeface="Segoe UI"/>
                <a:ea typeface="Roboto"/>
                <a:cs typeface="Roboto"/>
              </a:endParaRPr>
            </a:p>
            <a:p>
              <a:endParaRPr lang="en-PH" sz="1100" b="1" dirty="0">
                <a:solidFill>
                  <a:schemeClr val="accent5"/>
                </a:solidFill>
                <a:latin typeface="Segoe UI"/>
                <a:ea typeface="Roboto"/>
                <a:cs typeface="Roboto"/>
              </a:endParaRPr>
            </a:p>
            <a:p>
              <a:endParaRPr lang="en-PH" sz="1100" b="1" dirty="0">
                <a:solidFill>
                  <a:schemeClr val="accent5"/>
                </a:solidFill>
                <a:latin typeface="Segoe UI"/>
                <a:ea typeface="Roboto"/>
                <a:cs typeface="Roboto"/>
              </a:endParaRPr>
            </a:p>
            <a:p>
              <a:endParaRPr lang="en-PH" sz="1100" b="1" dirty="0">
                <a:solidFill>
                  <a:schemeClr val="accent5"/>
                </a:solidFill>
                <a:latin typeface="Segoe UI"/>
                <a:ea typeface="Roboto"/>
                <a:cs typeface="Roboto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A5648B3-6428-EC92-85D6-3BCBD1A31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8294" y="2676513"/>
              <a:ext cx="4515480" cy="171474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15B143-F3D4-F957-0A49-D20B0F035717}"/>
                </a:ext>
              </a:extLst>
            </p:cNvPr>
            <p:cNvSpPr/>
            <p:nvPr/>
          </p:nvSpPr>
          <p:spPr>
            <a:xfrm>
              <a:off x="7018294" y="2676513"/>
              <a:ext cx="4440281" cy="171474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FD10912-6371-8413-C709-4E95D18EB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18294" y="4667549"/>
              <a:ext cx="4344006" cy="37516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F1EAD5F-6D12-7FA1-48F7-53590F6D9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8294" y="3868965"/>
              <a:ext cx="4344006" cy="600159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F3E5C39-07BB-6906-9FEE-753152BAAF5E}"/>
                </a:ext>
              </a:extLst>
            </p:cNvPr>
            <p:cNvSpPr/>
            <p:nvPr/>
          </p:nvSpPr>
          <p:spPr>
            <a:xfrm>
              <a:off x="7018294" y="3868965"/>
              <a:ext cx="4344006" cy="1173749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106408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463386-0B75-CC46-AAFD-693470F2816B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CC95BAD-1051-D14A-A2ED-67EE951937C7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DA5FEF-EAF7-7645-B0BE-475CDFB8EFB1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7C41C3-37CF-D048-AE7D-FFF9DCC8F03C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F4A51A-9780-A043-9191-080CE4D0878B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3E1FE3-E4C8-2241-9200-CEC360C515C4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66514-74EA-CF4D-9A7D-88C37B7C4D3F}"/>
              </a:ext>
            </a:extLst>
          </p:cNvPr>
          <p:cNvSpPr txBox="1"/>
          <p:nvPr/>
        </p:nvSpPr>
        <p:spPr>
          <a:xfrm>
            <a:off x="755990" y="5015709"/>
            <a:ext cx="11077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u="none" strike="noStrike" kern="1200" cap="none" spc="-100" normalizeH="0" baseline="0" noProof="0" dirty="0">
                <a:ln>
                  <a:noFill/>
                </a:ln>
                <a:solidFill>
                  <a:srgbClr val="F37121"/>
                </a:solidFill>
                <a:effectLst/>
                <a:uLnTx/>
                <a:uFillTx/>
                <a:latin typeface="BR Omega VN" pitchFamily="2" charset="77"/>
                <a:cs typeface="Arial" panose="020B0604020202020204" pitchFamily="34" charset="0"/>
              </a:rPr>
              <a:t>05. </a:t>
            </a:r>
            <a:r>
              <a:rPr lang="en-US" sz="4800" b="1" spc="-100" dirty="0">
                <a:solidFill>
                  <a:srgbClr val="FFFFFF"/>
                </a:solidFill>
                <a:latin typeface="BR Omega VN" pitchFamily="2" charset="77"/>
                <a:cs typeface="Arial" panose="020B0604020202020204" pitchFamily="34" charset="0"/>
              </a:rPr>
              <a:t>Code Implementation</a:t>
            </a:r>
            <a:endParaRPr kumimoji="0" lang="en-US" sz="4800" b="1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R Omega VN" pitchFamily="2" charset="77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524A475-6DA2-C54A-94D5-2EBD3CCA1C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990" t="29979" r="14237" b="30359"/>
          <a:stretch/>
        </p:blipFill>
        <p:spPr>
          <a:xfrm>
            <a:off x="621580" y="4004415"/>
            <a:ext cx="2160712" cy="82423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CB3428-9346-324A-9953-A4AF1842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19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1865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492 1.11111E-6 L -2.29167E-6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463386-0B75-CC46-AAFD-693470F2816B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CC95BAD-1051-D14A-A2ED-67EE951937C7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DA5FEF-EAF7-7645-B0BE-475CDFB8EFB1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7C41C3-37CF-D048-AE7D-FFF9DCC8F03C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F4A51A-9780-A043-9191-080CE4D0878B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3E1FE3-E4C8-2241-9200-CEC360C515C4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D1BAEC-2F35-9E4E-822B-46FF5EB8B540}"/>
              </a:ext>
            </a:extLst>
          </p:cNvPr>
          <p:cNvSpPr/>
          <p:nvPr/>
        </p:nvSpPr>
        <p:spPr>
          <a:xfrm>
            <a:off x="0" y="0"/>
            <a:ext cx="5211271" cy="68737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B0FE60-B900-8743-81EA-8590FF02BE15}"/>
              </a:ext>
            </a:extLst>
          </p:cNvPr>
          <p:cNvSpPr txBox="1"/>
          <p:nvPr/>
        </p:nvSpPr>
        <p:spPr>
          <a:xfrm>
            <a:off x="504604" y="2834910"/>
            <a:ext cx="368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u="none" strike="noStrike" kern="1200" cap="none" spc="0" normalizeH="0" baseline="0" noProof="0" dirty="0">
                <a:ln>
                  <a:noFill/>
                </a:ln>
                <a:solidFill>
                  <a:srgbClr val="19226D"/>
                </a:solidFill>
                <a:effectLst/>
                <a:uLnTx/>
                <a:uFillTx/>
                <a:latin typeface="BR Omega VN" pitchFamily="2" charset="77"/>
              </a:rPr>
              <a:t>CONTENT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0700B9-396B-F94A-B785-85220A672262}"/>
              </a:ext>
            </a:extLst>
          </p:cNvPr>
          <p:cNvGrpSpPr/>
          <p:nvPr/>
        </p:nvGrpSpPr>
        <p:grpSpPr>
          <a:xfrm>
            <a:off x="4772410" y="2014670"/>
            <a:ext cx="6106924" cy="773713"/>
            <a:chOff x="5829424" y="1893693"/>
            <a:chExt cx="7956148" cy="10080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E5A0757-B179-2346-B244-C95262501B00}"/>
                </a:ext>
              </a:extLst>
            </p:cNvPr>
            <p:cNvGrpSpPr/>
            <p:nvPr/>
          </p:nvGrpSpPr>
          <p:grpSpPr>
            <a:xfrm>
              <a:off x="5829424" y="1893693"/>
              <a:ext cx="1008000" cy="1008000"/>
              <a:chOff x="5829424" y="1893693"/>
              <a:chExt cx="1008000" cy="10080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7B77D34-59AC-564E-A016-CE9A807742A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829424" y="1893693"/>
                <a:ext cx="1008000" cy="10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R Omega VN" pitchFamily="2" charset="77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76B1E6D-3CEF-F74B-8F34-20975835D89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901424" y="1965318"/>
                <a:ext cx="864000" cy="864000"/>
              </a:xfrm>
              <a:prstGeom prst="ellipse">
                <a:avLst/>
              </a:prstGeom>
              <a:solidFill>
                <a:srgbClr val="1F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u="none" strike="noStrike" kern="1200" cap="none" spc="0" normalizeH="0" baseline="0" noProof="0">
                  <a:ln>
                    <a:noFill/>
                  </a:ln>
                  <a:solidFill>
                    <a:srgbClr val="19226D"/>
                  </a:solidFill>
                  <a:effectLst/>
                  <a:uLnTx/>
                  <a:uFillTx/>
                  <a:latin typeface="BR Omega VN" pitchFamily="2" charset="7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A3045B-ABCF-A74A-8F1D-28DE093DD565}"/>
                  </a:ext>
                </a:extLst>
              </p:cNvPr>
              <p:cNvSpPr txBox="1"/>
              <p:nvPr/>
            </p:nvSpPr>
            <p:spPr>
              <a:xfrm>
                <a:off x="6191447" y="2083863"/>
                <a:ext cx="283954" cy="681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R Omega VN" pitchFamily="2" charset="77"/>
                  </a:rPr>
                  <a:t>2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A13FCF-3514-E041-B741-76142C83DFE8}"/>
                </a:ext>
              </a:extLst>
            </p:cNvPr>
            <p:cNvSpPr txBox="1"/>
            <p:nvPr/>
          </p:nvSpPr>
          <p:spPr>
            <a:xfrm>
              <a:off x="7164405" y="2191583"/>
              <a:ext cx="6621167" cy="521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prstClr val="white"/>
                  </a:solidFill>
                  <a:latin typeface="BR Omega VN" pitchFamily="2" charset="77"/>
                </a:rPr>
                <a:t>Module Overview</a:t>
              </a:r>
              <a:endParaRPr kumimoji="0" lang="en-US" sz="20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 Omega VN" pitchFamily="2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610524-0DFA-634F-863B-68CCA9095A1E}"/>
              </a:ext>
            </a:extLst>
          </p:cNvPr>
          <p:cNvGrpSpPr/>
          <p:nvPr/>
        </p:nvGrpSpPr>
        <p:grpSpPr>
          <a:xfrm>
            <a:off x="4772409" y="4189980"/>
            <a:ext cx="6106924" cy="773714"/>
            <a:chOff x="5829424" y="4069003"/>
            <a:chExt cx="7956148" cy="100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EE0B513-0395-394D-B3DD-0F88D4AA6741}"/>
                </a:ext>
              </a:extLst>
            </p:cNvPr>
            <p:cNvGrpSpPr/>
            <p:nvPr/>
          </p:nvGrpSpPr>
          <p:grpSpPr>
            <a:xfrm>
              <a:off x="5829424" y="4069003"/>
              <a:ext cx="1008000" cy="1008000"/>
              <a:chOff x="5829424" y="4069003"/>
              <a:chExt cx="1008000" cy="100800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CBECF1-7A1A-1648-981C-DC8D440D0F9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829424" y="4069003"/>
                <a:ext cx="1008000" cy="10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R Omega VN" pitchFamily="2" charset="77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C57C8F3-8BA8-1E4D-A7C9-35671FEF3DB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901424" y="4139878"/>
                <a:ext cx="864000" cy="864000"/>
              </a:xfrm>
              <a:prstGeom prst="ellipse">
                <a:avLst/>
              </a:prstGeom>
              <a:solidFill>
                <a:srgbClr val="1F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R Omega VN" pitchFamily="2" charset="7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B4D598-C08D-294D-947A-9FD0E4EEE309}"/>
                  </a:ext>
                </a:extLst>
              </p:cNvPr>
              <p:cNvSpPr txBox="1"/>
              <p:nvPr/>
            </p:nvSpPr>
            <p:spPr>
              <a:xfrm>
                <a:off x="6191447" y="4259172"/>
                <a:ext cx="283955" cy="681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R Omega VN" pitchFamily="2" charset="77"/>
                  </a:rPr>
                  <a:t>4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910B11-EE25-6348-818D-8928A5AE19F8}"/>
                </a:ext>
              </a:extLst>
            </p:cNvPr>
            <p:cNvSpPr txBox="1"/>
            <p:nvPr/>
          </p:nvSpPr>
          <p:spPr>
            <a:xfrm>
              <a:off x="7189571" y="4331169"/>
              <a:ext cx="6596001" cy="521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2000" b="1" dirty="0">
                  <a:solidFill>
                    <a:prstClr val="white"/>
                  </a:solidFill>
                  <a:latin typeface="BR Omega VN" pitchFamily="2" charset="77"/>
                </a:rPr>
                <a:t>EB </a:t>
              </a:r>
              <a:r>
                <a:rPr lang="en-US" sz="2000" b="1" dirty="0" err="1">
                  <a:solidFill>
                    <a:prstClr val="white"/>
                  </a:solidFill>
                  <a:latin typeface="BR Omega VN" pitchFamily="2" charset="77"/>
                </a:rPr>
                <a:t>Tresos</a:t>
              </a:r>
              <a:r>
                <a:rPr lang="en-US" sz="2000" b="1" dirty="0">
                  <a:solidFill>
                    <a:prstClr val="white"/>
                  </a:solidFill>
                  <a:latin typeface="BR Omega VN" pitchFamily="2" charset="77"/>
                </a:rPr>
                <a:t> Configuration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DBD324-A163-B74F-BB58-97AA6EB6043A}"/>
              </a:ext>
            </a:extLst>
          </p:cNvPr>
          <p:cNvGrpSpPr/>
          <p:nvPr/>
        </p:nvGrpSpPr>
        <p:grpSpPr>
          <a:xfrm>
            <a:off x="4772410" y="927015"/>
            <a:ext cx="6117171" cy="773713"/>
            <a:chOff x="5807760" y="1383135"/>
            <a:chExt cx="7969499" cy="10080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7A860F-6F27-6A40-9312-4CA83B52FACB}"/>
                </a:ext>
              </a:extLst>
            </p:cNvPr>
            <p:cNvGrpSpPr/>
            <p:nvPr/>
          </p:nvGrpSpPr>
          <p:grpSpPr>
            <a:xfrm>
              <a:off x="5807760" y="1383135"/>
              <a:ext cx="7969499" cy="1008000"/>
              <a:chOff x="5829424" y="806038"/>
              <a:chExt cx="7969499" cy="100800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00C3D81-B155-1F4C-9F57-9C3137E8DFF0}"/>
                  </a:ext>
                </a:extLst>
              </p:cNvPr>
              <p:cNvGrpSpPr/>
              <p:nvPr/>
            </p:nvGrpSpPr>
            <p:grpSpPr>
              <a:xfrm>
                <a:off x="5829424" y="806038"/>
                <a:ext cx="1008000" cy="1008000"/>
                <a:chOff x="5829424" y="806038"/>
                <a:chExt cx="1008000" cy="1008000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36EBEB63-E6F2-4844-A53F-5519696E6B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5829424" y="806038"/>
                  <a:ext cx="1008000" cy="100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R Omega VN" pitchFamily="2" charset="77"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BF585F2-A81A-D047-87D6-A253AC2C40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5901424" y="878038"/>
                  <a:ext cx="864000" cy="864000"/>
                </a:xfrm>
                <a:prstGeom prst="ellipse">
                  <a:avLst/>
                </a:prstGeom>
                <a:solidFill>
                  <a:srgbClr val="1F38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R Omega VN" pitchFamily="2" charset="77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8DC90B5-EABF-D44D-9BEE-9288DC367A89}"/>
                    </a:ext>
                  </a:extLst>
                </p:cNvPr>
                <p:cNvSpPr txBox="1"/>
                <p:nvPr/>
              </p:nvSpPr>
              <p:spPr>
                <a:xfrm>
                  <a:off x="6191447" y="986583"/>
                  <a:ext cx="283954" cy="681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R Omega VN" pitchFamily="2" charset="77"/>
                    </a:rPr>
                    <a:t>1</a:t>
                  </a: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FBCB3D-4734-2147-855F-1B385859FBD1}"/>
                  </a:ext>
                </a:extLst>
              </p:cNvPr>
              <p:cNvSpPr txBox="1"/>
              <p:nvPr/>
            </p:nvSpPr>
            <p:spPr>
              <a:xfrm>
                <a:off x="7164405" y="1063526"/>
                <a:ext cx="6634518" cy="52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b="1" dirty="0">
                    <a:solidFill>
                      <a:prstClr val="white"/>
                    </a:solidFill>
                    <a:latin typeface="BR Omega VN" pitchFamily="2" charset="77"/>
                  </a:rPr>
                  <a:t>Input Documents</a:t>
                </a:r>
                <a:endParaRPr kumimoji="0" lang="en-US" sz="2000" b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R Omega VN" pitchFamily="2" charset="77"/>
                </a:endParaRPr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C0BE3AF-872D-B846-B36F-818286404C2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79760" y="1453572"/>
              <a:ext cx="864000" cy="864000"/>
            </a:xfrm>
            <a:prstGeom prst="ellipse">
              <a:avLst/>
            </a:prstGeom>
            <a:solidFill>
              <a:srgbClr val="33B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B2C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67FCB2-FAB3-784B-A12C-6930CB633274}"/>
                </a:ext>
              </a:extLst>
            </p:cNvPr>
            <p:cNvSpPr txBox="1"/>
            <p:nvPr/>
          </p:nvSpPr>
          <p:spPr>
            <a:xfrm>
              <a:off x="6169784" y="1565892"/>
              <a:ext cx="283955" cy="681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R Omega VN" pitchFamily="2" charset="77"/>
                </a:rPr>
                <a:t>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BAF98C4-3876-0B40-9D08-E42F59EC706E}"/>
              </a:ext>
            </a:extLst>
          </p:cNvPr>
          <p:cNvGrpSpPr/>
          <p:nvPr/>
        </p:nvGrpSpPr>
        <p:grpSpPr>
          <a:xfrm>
            <a:off x="4772409" y="3102325"/>
            <a:ext cx="6117172" cy="773714"/>
            <a:chOff x="4709565" y="3508655"/>
            <a:chExt cx="7969500" cy="100800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C894835-20E9-BB4B-BB2D-D58D4FC94FE0}"/>
                </a:ext>
              </a:extLst>
            </p:cNvPr>
            <p:cNvGrpSpPr/>
            <p:nvPr/>
          </p:nvGrpSpPr>
          <p:grpSpPr>
            <a:xfrm>
              <a:off x="4709565" y="3508655"/>
              <a:ext cx="1008000" cy="1008000"/>
              <a:chOff x="5829424" y="2981348"/>
              <a:chExt cx="1008000" cy="100800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7CB4F0D-2D01-0F4D-8C16-60C65D81A1E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829424" y="2981348"/>
                <a:ext cx="1008000" cy="10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C2B5E1C-A285-1E41-AB0E-472954AA6D55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901424" y="3052598"/>
                <a:ext cx="864000" cy="864000"/>
              </a:xfrm>
              <a:prstGeom prst="ellipse">
                <a:avLst/>
              </a:prstGeom>
              <a:solidFill>
                <a:srgbClr val="1F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230267-6C75-384A-9301-F0545AE360A3}"/>
                  </a:ext>
                </a:extLst>
              </p:cNvPr>
              <p:cNvSpPr txBox="1"/>
              <p:nvPr/>
            </p:nvSpPr>
            <p:spPr>
              <a:xfrm>
                <a:off x="6191447" y="3181144"/>
                <a:ext cx="283955" cy="681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R Omega VN" pitchFamily="2" charset="77"/>
                  </a:rPr>
                  <a:t>3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E2B472A-996E-8443-9D1A-FC9B3BA7A101}"/>
                </a:ext>
              </a:extLst>
            </p:cNvPr>
            <p:cNvSpPr txBox="1"/>
            <p:nvPr/>
          </p:nvSpPr>
          <p:spPr>
            <a:xfrm>
              <a:off x="6083065" y="3846349"/>
              <a:ext cx="6596000" cy="521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2000" b="1" dirty="0">
                  <a:solidFill>
                    <a:prstClr val="white"/>
                  </a:solidFill>
                  <a:latin typeface="BR Omega VN" pitchFamily="2" charset="77"/>
                </a:rPr>
                <a:t>SPI Module Dependencies</a:t>
              </a:r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599A4222-0553-F846-B653-EB8CF4BFDE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990" t="29979" r="14237" b="30359"/>
          <a:stretch/>
        </p:blipFill>
        <p:spPr>
          <a:xfrm>
            <a:off x="10143700" y="308144"/>
            <a:ext cx="1822517" cy="695228"/>
          </a:xfrm>
          <a:prstGeom prst="rect">
            <a:avLst/>
          </a:prstGeom>
        </p:spPr>
      </p:pic>
      <p:sp>
        <p:nvSpPr>
          <p:cNvPr id="49" name="Footer Placeholder 2">
            <a:extLst>
              <a:ext uri="{FF2B5EF4-FFF2-40B4-BE49-F238E27FC236}">
                <a16:creationId xmlns:a16="http://schemas.microsoft.com/office/drawing/2014/main" id="{EE37BB88-21D1-EF4A-ADFD-7B9A3DB67557}"/>
              </a:ext>
            </a:extLst>
          </p:cNvPr>
          <p:cNvSpPr txBox="1">
            <a:spLocks/>
          </p:cNvSpPr>
          <p:nvPr/>
        </p:nvSpPr>
        <p:spPr>
          <a:xfrm>
            <a:off x="525780" y="6415503"/>
            <a:ext cx="4114800" cy="2519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© Copyright FPT Software – Level of Confidentiality </a:t>
            </a:r>
            <a:endParaRPr lang="x-none" sz="105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134327-492D-7D4C-926E-EC498D59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2</a:t>
            </a:fld>
            <a:endParaRPr lang="x-non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AFB94B-A9B0-1354-32CD-658BEC77ADAE}"/>
              </a:ext>
            </a:extLst>
          </p:cNvPr>
          <p:cNvGrpSpPr/>
          <p:nvPr/>
        </p:nvGrpSpPr>
        <p:grpSpPr>
          <a:xfrm>
            <a:off x="4772409" y="5270105"/>
            <a:ext cx="6106924" cy="773714"/>
            <a:chOff x="5829424" y="4069003"/>
            <a:chExt cx="7956148" cy="1008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AA2EA36-B59B-6230-42D6-FE1508FE5FC9}"/>
                </a:ext>
              </a:extLst>
            </p:cNvPr>
            <p:cNvGrpSpPr/>
            <p:nvPr/>
          </p:nvGrpSpPr>
          <p:grpSpPr>
            <a:xfrm>
              <a:off x="5829424" y="4069003"/>
              <a:ext cx="1008000" cy="1008000"/>
              <a:chOff x="5829424" y="4069003"/>
              <a:chExt cx="1008000" cy="1008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9B72988-919F-A5EE-703C-6BB13AB2063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829424" y="4069003"/>
                <a:ext cx="1008000" cy="10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R Omega VN" pitchFamily="2" charset="77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59D76C5-825A-7E48-338A-E08CC7527E8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901424" y="4139878"/>
                <a:ext cx="864000" cy="864000"/>
              </a:xfrm>
              <a:prstGeom prst="ellipse">
                <a:avLst/>
              </a:prstGeom>
              <a:solidFill>
                <a:srgbClr val="1F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R Omega VN" pitchFamily="2" charset="7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C3F24E-3A20-74F5-013B-8DE26AB60AAA}"/>
                  </a:ext>
                </a:extLst>
              </p:cNvPr>
              <p:cNvSpPr txBox="1"/>
              <p:nvPr/>
            </p:nvSpPr>
            <p:spPr>
              <a:xfrm>
                <a:off x="6191447" y="4259172"/>
                <a:ext cx="283955" cy="681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R Omega VN" pitchFamily="2" charset="77"/>
                  </a:rPr>
                  <a:t>5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33A68B-D254-69BF-F192-5CEA9A0A993E}"/>
                </a:ext>
              </a:extLst>
            </p:cNvPr>
            <p:cNvSpPr txBox="1"/>
            <p:nvPr/>
          </p:nvSpPr>
          <p:spPr>
            <a:xfrm>
              <a:off x="7189571" y="4331169"/>
              <a:ext cx="6596001" cy="521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2000" b="1" dirty="0">
                  <a:solidFill>
                    <a:prstClr val="white"/>
                  </a:solidFill>
                  <a:latin typeface="BR Omega VN" pitchFamily="2" charset="77"/>
                </a:rPr>
                <a:t>Code Implementation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061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6AE1-F2F8-1CC1-E257-63A2FA9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 Omega VN"/>
              </a:rPr>
              <a:t>Code Implementation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27721F-32AF-DAD2-4C44-685D60F7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20</a:t>
            </a:fld>
            <a:endParaRPr lang="x-non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86087D-1EFC-20E8-3222-55068EC5B411}"/>
              </a:ext>
            </a:extLst>
          </p:cNvPr>
          <p:cNvSpPr txBox="1"/>
          <p:nvPr/>
        </p:nvSpPr>
        <p:spPr>
          <a:xfrm>
            <a:off x="525780" y="1090968"/>
            <a:ext cx="278892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000" dirty="0">
                <a:solidFill>
                  <a:schemeClr val="accent5"/>
                </a:solidFill>
              </a:rPr>
              <a:t>FUNC(</a:t>
            </a:r>
            <a:r>
              <a:rPr lang="en-PH" sz="1000" dirty="0"/>
              <a:t>void</a:t>
            </a:r>
            <a:r>
              <a:rPr lang="en-PH" sz="1000" dirty="0">
                <a:solidFill>
                  <a:schemeClr val="accent5"/>
                </a:solidFill>
              </a:rPr>
              <a:t>, AUTOMATIC) INIT_DISPLAY(</a:t>
            </a:r>
            <a:r>
              <a:rPr lang="en-PH" sz="1000" dirty="0"/>
              <a:t>void</a:t>
            </a:r>
            <a:r>
              <a:rPr lang="en-PH" sz="1000" dirty="0">
                <a:solidFill>
                  <a:schemeClr val="accent5"/>
                </a:solidFill>
              </a:rPr>
              <a:t>)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{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EN_DISPLAY();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RESET_DISPLAY();</a:t>
            </a:r>
          </a:p>
          <a:p>
            <a:endParaRPr lang="en-PH" sz="1000" dirty="0">
              <a:solidFill>
                <a:schemeClr val="accent5"/>
              </a:solidFill>
            </a:endParaRPr>
          </a:p>
          <a:p>
            <a:r>
              <a:rPr lang="en-PH" sz="1000" dirty="0">
                <a:solidFill>
                  <a:schemeClr val="accent5"/>
                </a:solidFill>
              </a:rPr>
              <a:t>    /*Perform Software Reset*/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WRITE_COMMAND(0x01);</a:t>
            </a:r>
          </a:p>
          <a:p>
            <a:endParaRPr lang="en-PH" sz="1000" dirty="0">
              <a:solidFill>
                <a:schemeClr val="accent5"/>
              </a:solidFill>
            </a:endParaRPr>
          </a:p>
          <a:p>
            <a:r>
              <a:rPr lang="en-PH" sz="1000" dirty="0">
                <a:solidFill>
                  <a:schemeClr val="accent5"/>
                </a:solidFill>
              </a:rPr>
              <a:t>    /*Power Control A*/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WRITE_COMMAND(0xCB);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WRITE_DATA(0x39);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WRITE_DATA(0x2C);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WRITE_DATA(0x00);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WRITE_DATA(0x34);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WRITE_DATA(0x02);</a:t>
            </a:r>
          </a:p>
          <a:p>
            <a:endParaRPr lang="en-PH" sz="1000" dirty="0">
              <a:solidFill>
                <a:schemeClr val="accent5"/>
              </a:solidFill>
            </a:endParaRPr>
          </a:p>
          <a:p>
            <a:r>
              <a:rPr lang="en-PH" sz="1000" dirty="0">
                <a:solidFill>
                  <a:schemeClr val="accent5"/>
                </a:solidFill>
              </a:rPr>
              <a:t>    /*Power Control B*/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WRITE_COMMAND(0xCF);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WRITE_DATA(0x00);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WRITE_DATA(0xC1);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WRITE_DATA(0x30);</a:t>
            </a:r>
          </a:p>
          <a:p>
            <a:endParaRPr lang="en-PH" sz="1000" dirty="0">
              <a:solidFill>
                <a:schemeClr val="accent5"/>
              </a:solidFill>
            </a:endParaRPr>
          </a:p>
          <a:p>
            <a:r>
              <a:rPr lang="en-PH" sz="1000" dirty="0">
                <a:solidFill>
                  <a:schemeClr val="accent5"/>
                </a:solidFill>
              </a:rPr>
              <a:t>    /*Driver Timing Control A*/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WRITE_COMMAND(0xE8);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WRITE_DATA(0x85);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WRITE_DATA(0x00);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WRITE_DATA(0x78);</a:t>
            </a:r>
          </a:p>
          <a:p>
            <a:endParaRPr lang="en-PH" sz="1000" dirty="0">
              <a:solidFill>
                <a:schemeClr val="accent5"/>
              </a:solidFill>
            </a:endParaRPr>
          </a:p>
          <a:p>
            <a:r>
              <a:rPr lang="en-PH" sz="1000" dirty="0">
                <a:solidFill>
                  <a:schemeClr val="accent5"/>
                </a:solidFill>
              </a:rPr>
              <a:t>    /*Driver Timing Control B*/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WRITE_COMMAND(0xEA);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WRITE_DATA(0x00);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WRITE_DATA(0x00);</a:t>
            </a:r>
          </a:p>
          <a:p>
            <a:endParaRPr lang="en-PH" sz="1000" dirty="0">
              <a:solidFill>
                <a:schemeClr val="accent5"/>
              </a:solidFill>
            </a:endParaRPr>
          </a:p>
          <a:p>
            <a:r>
              <a:rPr lang="en-PH" sz="1000" dirty="0">
                <a:solidFill>
                  <a:schemeClr val="accent5"/>
                </a:solidFill>
              </a:rPr>
              <a:t>   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B008E5-0406-A53B-E7B0-1104ACC5356E}"/>
              </a:ext>
            </a:extLst>
          </p:cNvPr>
          <p:cNvSpPr txBox="1"/>
          <p:nvPr/>
        </p:nvSpPr>
        <p:spPr>
          <a:xfrm>
            <a:off x="4011930" y="1090968"/>
            <a:ext cx="63064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000" dirty="0">
                <a:solidFill>
                  <a:schemeClr val="accent5"/>
                </a:solidFill>
              </a:rPr>
              <a:t>The function initializes the display by sending various Command and data as parameters based on the SPI display module’s register.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40D0F7C-2AF2-1243-6DAE-A0E08B740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856" y="1680438"/>
            <a:ext cx="4808220" cy="11919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26DC13A-6147-3419-28E1-AC3277D86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855" y="2936479"/>
            <a:ext cx="4808220" cy="11986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61B0890-6CFD-B5F7-102A-0CCA8B98E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855" y="4276618"/>
            <a:ext cx="4808220" cy="9844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AB11A0D-976D-0EA9-AC6E-3BA23AE52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855" y="5343165"/>
            <a:ext cx="4808220" cy="8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77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6AE1-F2F8-1CC1-E257-63A2FA9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 Omega VN"/>
              </a:rPr>
              <a:t>Code Implementation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27721F-32AF-DAD2-4C44-685D60F7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21</a:t>
            </a:fld>
            <a:endParaRPr lang="x-non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86087D-1EFC-20E8-3222-55068EC5B411}"/>
              </a:ext>
            </a:extLst>
          </p:cNvPr>
          <p:cNvSpPr txBox="1"/>
          <p:nvPr/>
        </p:nvSpPr>
        <p:spPr>
          <a:xfrm>
            <a:off x="525780" y="1090968"/>
            <a:ext cx="755142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000" dirty="0">
                <a:solidFill>
                  <a:schemeClr val="accent5"/>
                </a:solidFill>
              </a:rPr>
              <a:t>/*Reset Display*/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FUNC(</a:t>
            </a:r>
            <a:r>
              <a:rPr lang="en-PH" sz="1000" dirty="0"/>
              <a:t>void</a:t>
            </a:r>
            <a:r>
              <a:rPr lang="en-PH" sz="1000" dirty="0">
                <a:solidFill>
                  <a:schemeClr val="accent5"/>
                </a:solidFill>
              </a:rPr>
              <a:t>, AUTOMATIC)RESET_DISPLAY(</a:t>
            </a:r>
            <a:r>
              <a:rPr lang="en-PH" sz="1000" dirty="0"/>
              <a:t>void</a:t>
            </a:r>
            <a:r>
              <a:rPr lang="en-PH" sz="1000" dirty="0">
                <a:solidFill>
                  <a:schemeClr val="accent5"/>
                </a:solidFill>
              </a:rPr>
              <a:t>)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{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/* uint8 </a:t>
            </a:r>
            <a:r>
              <a:rPr lang="en-PH" sz="1000" dirty="0" err="1">
                <a:solidFill>
                  <a:schemeClr val="accent5"/>
                </a:solidFill>
              </a:rPr>
              <a:t>Null_Data</a:t>
            </a:r>
            <a:r>
              <a:rPr lang="en-PH" sz="1000" dirty="0">
                <a:solidFill>
                  <a:schemeClr val="accent5"/>
                </a:solidFill>
              </a:rPr>
              <a:t> = 0x00; */  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</a:t>
            </a:r>
            <a:r>
              <a:rPr lang="en-PH" sz="1000" dirty="0" err="1">
                <a:solidFill>
                  <a:schemeClr val="accent5"/>
                </a:solidFill>
              </a:rPr>
              <a:t>Dio_WriteChannel</a:t>
            </a:r>
            <a:r>
              <a:rPr lang="en-PH" sz="1000" dirty="0">
                <a:solidFill>
                  <a:schemeClr val="accent5"/>
                </a:solidFill>
              </a:rPr>
              <a:t>((</a:t>
            </a:r>
            <a:r>
              <a:rPr lang="en-PH" sz="1000" dirty="0" err="1">
                <a:solidFill>
                  <a:schemeClr val="accent5"/>
                </a:solidFill>
              </a:rPr>
              <a:t>Dio_ChannelType</a:t>
            </a:r>
            <a:r>
              <a:rPr lang="en-PH" sz="1000" dirty="0">
                <a:solidFill>
                  <a:schemeClr val="accent5"/>
                </a:solidFill>
              </a:rPr>
              <a:t>)</a:t>
            </a:r>
            <a:r>
              <a:rPr lang="en-PH" sz="1000" dirty="0" err="1">
                <a:solidFill>
                  <a:schemeClr val="accent5"/>
                </a:solidFill>
              </a:rPr>
              <a:t>DioConf_DioChannel_RST</a:t>
            </a:r>
            <a:r>
              <a:rPr lang="en-PH" sz="1000" dirty="0">
                <a:solidFill>
                  <a:schemeClr val="accent5"/>
                </a:solidFill>
              </a:rPr>
              <a:t>, STD_LOW);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</a:t>
            </a:r>
            <a:r>
              <a:rPr lang="en-PH" sz="1000" dirty="0" err="1">
                <a:solidFill>
                  <a:schemeClr val="accent5"/>
                </a:solidFill>
              </a:rPr>
              <a:t>Spi_WriteIB</a:t>
            </a:r>
            <a:r>
              <a:rPr lang="en-PH" sz="1000" dirty="0">
                <a:solidFill>
                  <a:schemeClr val="accent5"/>
                </a:solidFill>
              </a:rPr>
              <a:t>(SpiConf_SpiChannel_CH0, NULL_PTR);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</a:t>
            </a:r>
            <a:r>
              <a:rPr lang="en-PH" sz="1000" dirty="0" err="1">
                <a:solidFill>
                  <a:schemeClr val="accent5"/>
                </a:solidFill>
              </a:rPr>
              <a:t>Spi_SyncTransmit</a:t>
            </a:r>
            <a:r>
              <a:rPr lang="en-PH" sz="1000" dirty="0">
                <a:solidFill>
                  <a:schemeClr val="accent5"/>
                </a:solidFill>
              </a:rPr>
              <a:t>(SpiConf_SpiSequence_SpiSequence_0);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</a:t>
            </a:r>
            <a:r>
              <a:rPr lang="en-PH" sz="1000" dirty="0" err="1">
                <a:solidFill>
                  <a:schemeClr val="accent5"/>
                </a:solidFill>
              </a:rPr>
              <a:t>Dio_WriteChannel</a:t>
            </a:r>
            <a:r>
              <a:rPr lang="en-PH" sz="1000" dirty="0">
                <a:solidFill>
                  <a:schemeClr val="accent5"/>
                </a:solidFill>
              </a:rPr>
              <a:t>((</a:t>
            </a:r>
            <a:r>
              <a:rPr lang="en-PH" sz="1000" dirty="0" err="1">
                <a:solidFill>
                  <a:schemeClr val="accent5"/>
                </a:solidFill>
              </a:rPr>
              <a:t>Dio_ChannelType</a:t>
            </a:r>
            <a:r>
              <a:rPr lang="en-PH" sz="1000" dirty="0">
                <a:solidFill>
                  <a:schemeClr val="accent5"/>
                </a:solidFill>
              </a:rPr>
              <a:t>)</a:t>
            </a:r>
            <a:r>
              <a:rPr lang="en-PH" sz="1000" dirty="0" err="1">
                <a:solidFill>
                  <a:schemeClr val="accent5"/>
                </a:solidFill>
              </a:rPr>
              <a:t>DioConf_DioChannel_RST</a:t>
            </a:r>
            <a:r>
              <a:rPr lang="en-PH" sz="1000" dirty="0">
                <a:solidFill>
                  <a:schemeClr val="accent5"/>
                </a:solidFill>
              </a:rPr>
              <a:t>, STD_HIGH);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}</a:t>
            </a:r>
          </a:p>
          <a:p>
            <a:endParaRPr lang="en-PH" sz="1000" dirty="0">
              <a:solidFill>
                <a:schemeClr val="accent5"/>
              </a:solidFill>
            </a:endParaRPr>
          </a:p>
          <a:p>
            <a:r>
              <a:rPr lang="en-PH" sz="1000" dirty="0">
                <a:solidFill>
                  <a:schemeClr val="accent5"/>
                </a:solidFill>
              </a:rPr>
              <a:t>/*Enable display*/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FUNC(</a:t>
            </a:r>
            <a:r>
              <a:rPr lang="en-PH" sz="1000" dirty="0"/>
              <a:t>void</a:t>
            </a:r>
            <a:r>
              <a:rPr lang="en-PH" sz="1000" dirty="0">
                <a:solidFill>
                  <a:schemeClr val="accent5"/>
                </a:solidFill>
              </a:rPr>
              <a:t>, AUTOMATIC) EN_DISPLAY(</a:t>
            </a:r>
            <a:r>
              <a:rPr lang="en-PH" sz="1000" dirty="0"/>
              <a:t>void</a:t>
            </a:r>
            <a:r>
              <a:rPr lang="en-PH" sz="1000" dirty="0">
                <a:solidFill>
                  <a:schemeClr val="accent5"/>
                </a:solidFill>
              </a:rPr>
              <a:t>)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{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</a:t>
            </a:r>
            <a:r>
              <a:rPr lang="en-PH" sz="1000" dirty="0" err="1">
                <a:solidFill>
                  <a:schemeClr val="accent5"/>
                </a:solidFill>
              </a:rPr>
              <a:t>Dio_WriteChannel</a:t>
            </a:r>
            <a:r>
              <a:rPr lang="en-PH" sz="1000" dirty="0">
                <a:solidFill>
                  <a:schemeClr val="accent5"/>
                </a:solidFill>
              </a:rPr>
              <a:t>((</a:t>
            </a:r>
            <a:r>
              <a:rPr lang="en-PH" sz="1000" dirty="0" err="1">
                <a:solidFill>
                  <a:schemeClr val="accent5"/>
                </a:solidFill>
              </a:rPr>
              <a:t>Dio_ChannelType</a:t>
            </a:r>
            <a:r>
              <a:rPr lang="en-PH" sz="1000" dirty="0">
                <a:solidFill>
                  <a:schemeClr val="accent5"/>
                </a:solidFill>
              </a:rPr>
              <a:t>)</a:t>
            </a:r>
            <a:r>
              <a:rPr lang="en-PH" sz="1000" dirty="0" err="1">
                <a:solidFill>
                  <a:schemeClr val="accent5"/>
                </a:solidFill>
              </a:rPr>
              <a:t>DioConf_DioChannel_RST</a:t>
            </a:r>
            <a:r>
              <a:rPr lang="en-PH" sz="1000" dirty="0">
                <a:solidFill>
                  <a:schemeClr val="accent5"/>
                </a:solidFill>
              </a:rPr>
              <a:t>, STD_HIGH);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FABB6-E858-7503-E84A-23B73E5A59A0}"/>
              </a:ext>
            </a:extLst>
          </p:cNvPr>
          <p:cNvSpPr txBox="1"/>
          <p:nvPr/>
        </p:nvSpPr>
        <p:spPr>
          <a:xfrm>
            <a:off x="5783579" y="2929293"/>
            <a:ext cx="54883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000" dirty="0">
                <a:solidFill>
                  <a:schemeClr val="accent5"/>
                </a:solidFill>
              </a:rPr>
              <a:t>The function enables the display by setting the RST pin to HIGH.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004384-DBBD-A10C-1E3B-D4FC16364D57}"/>
              </a:ext>
            </a:extLst>
          </p:cNvPr>
          <p:cNvSpPr/>
          <p:nvPr/>
        </p:nvSpPr>
        <p:spPr>
          <a:xfrm>
            <a:off x="525780" y="1090968"/>
            <a:ext cx="4512945" cy="147125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33479DC-5591-32BC-45A0-B9A12B54FA42}"/>
              </a:ext>
            </a:extLst>
          </p:cNvPr>
          <p:cNvGrpSpPr/>
          <p:nvPr/>
        </p:nvGrpSpPr>
        <p:grpSpPr>
          <a:xfrm>
            <a:off x="5783578" y="1626541"/>
            <a:ext cx="5488305" cy="400110"/>
            <a:chOff x="5783580" y="1652943"/>
            <a:chExt cx="5488305" cy="4001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B008E5-0406-A53B-E7B0-1104ACC5356E}"/>
                </a:ext>
              </a:extLst>
            </p:cNvPr>
            <p:cNvSpPr txBox="1"/>
            <p:nvPr/>
          </p:nvSpPr>
          <p:spPr>
            <a:xfrm>
              <a:off x="5783580" y="1652943"/>
              <a:ext cx="548830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PH" sz="1000" dirty="0">
                  <a:solidFill>
                    <a:schemeClr val="accent5"/>
                  </a:solidFill>
                </a:rPr>
                <a:t>The function resets the display by setting the RST pin to LOW and sending a null data 0x00 or NULL_PTR and setting the RST pint to HIGH.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2BD38E-A615-80F1-C245-55FC57769FD8}"/>
                </a:ext>
              </a:extLst>
            </p:cNvPr>
            <p:cNvSpPr/>
            <p:nvPr/>
          </p:nvSpPr>
          <p:spPr>
            <a:xfrm>
              <a:off x="5857875" y="1652943"/>
              <a:ext cx="5286375" cy="40011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4379B4-740E-0473-B288-9583CF82A6D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038725" y="1826596"/>
            <a:ext cx="819148" cy="1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17C96A-C831-0C0C-854A-1C93165AC2D1}"/>
              </a:ext>
            </a:extLst>
          </p:cNvPr>
          <p:cNvSpPr/>
          <p:nvPr/>
        </p:nvSpPr>
        <p:spPr>
          <a:xfrm>
            <a:off x="525780" y="2638425"/>
            <a:ext cx="451294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DA7B01-EF93-5F10-2422-F5531BEBCD0B}"/>
              </a:ext>
            </a:extLst>
          </p:cNvPr>
          <p:cNvSpPr/>
          <p:nvPr/>
        </p:nvSpPr>
        <p:spPr>
          <a:xfrm>
            <a:off x="5857873" y="2912623"/>
            <a:ext cx="366712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E6B0BD-DA80-9DE9-D328-B6CDEA8A5FB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038725" y="3033713"/>
            <a:ext cx="819148" cy="202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A88F668-71DD-D722-7764-C2BFC0E5A90E}"/>
              </a:ext>
            </a:extLst>
          </p:cNvPr>
          <p:cNvSpPr txBox="1"/>
          <p:nvPr/>
        </p:nvSpPr>
        <p:spPr>
          <a:xfrm>
            <a:off x="525780" y="3742940"/>
            <a:ext cx="854546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000" dirty="0">
                <a:solidFill>
                  <a:schemeClr val="accent5"/>
                </a:solidFill>
              </a:rPr>
              <a:t>/*Send Command*/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FUNC(</a:t>
            </a:r>
            <a:r>
              <a:rPr lang="en-PH" sz="1000" dirty="0"/>
              <a:t>void</a:t>
            </a:r>
            <a:r>
              <a:rPr lang="en-PH" sz="1000" dirty="0">
                <a:solidFill>
                  <a:schemeClr val="accent5"/>
                </a:solidFill>
              </a:rPr>
              <a:t>, AUTOMATIC) WRITE_COMMAND(</a:t>
            </a:r>
            <a:r>
              <a:rPr lang="en-PH" sz="1000" dirty="0">
                <a:solidFill>
                  <a:schemeClr val="bg2"/>
                </a:solidFill>
              </a:rPr>
              <a:t>uint8</a:t>
            </a:r>
            <a:r>
              <a:rPr lang="en-PH" sz="1000" dirty="0">
                <a:solidFill>
                  <a:schemeClr val="accent5"/>
                </a:solidFill>
              </a:rPr>
              <a:t> </a:t>
            </a:r>
            <a:r>
              <a:rPr lang="en-PH" sz="1000" dirty="0" err="1">
                <a:solidFill>
                  <a:schemeClr val="accent5"/>
                </a:solidFill>
              </a:rPr>
              <a:t>Send_Command</a:t>
            </a:r>
            <a:r>
              <a:rPr lang="en-PH" sz="1000" dirty="0">
                <a:solidFill>
                  <a:schemeClr val="accent5"/>
                </a:solidFill>
              </a:rPr>
              <a:t>)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{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</a:t>
            </a:r>
            <a:r>
              <a:rPr lang="en-PH" sz="1000" dirty="0" err="1">
                <a:solidFill>
                  <a:schemeClr val="accent5"/>
                </a:solidFill>
              </a:rPr>
              <a:t>Dio_WriteChannel</a:t>
            </a:r>
            <a:r>
              <a:rPr lang="en-PH" sz="1000" dirty="0">
                <a:solidFill>
                  <a:schemeClr val="accent5"/>
                </a:solidFill>
              </a:rPr>
              <a:t>((</a:t>
            </a:r>
            <a:r>
              <a:rPr lang="en-PH" sz="1000" dirty="0" err="1">
                <a:solidFill>
                  <a:schemeClr val="accent5"/>
                </a:solidFill>
              </a:rPr>
              <a:t>Dio_ChannelType</a:t>
            </a:r>
            <a:r>
              <a:rPr lang="en-PH" sz="1000" dirty="0">
                <a:solidFill>
                  <a:schemeClr val="accent5"/>
                </a:solidFill>
              </a:rPr>
              <a:t>)</a:t>
            </a:r>
            <a:r>
              <a:rPr lang="en-PH" sz="1000" dirty="0" err="1">
                <a:solidFill>
                  <a:schemeClr val="accent5"/>
                </a:solidFill>
              </a:rPr>
              <a:t>DioConf_DioChannel_DC</a:t>
            </a:r>
            <a:r>
              <a:rPr lang="en-PH" sz="1000" dirty="0">
                <a:solidFill>
                  <a:schemeClr val="accent5"/>
                </a:solidFill>
              </a:rPr>
              <a:t>, STD_LOW);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</a:t>
            </a:r>
            <a:r>
              <a:rPr lang="en-PH" sz="1000" dirty="0" err="1">
                <a:solidFill>
                  <a:schemeClr val="accent5"/>
                </a:solidFill>
              </a:rPr>
              <a:t>Spi_WriteIB</a:t>
            </a:r>
            <a:r>
              <a:rPr lang="en-PH" sz="1000" dirty="0">
                <a:solidFill>
                  <a:schemeClr val="accent5"/>
                </a:solidFill>
              </a:rPr>
              <a:t>(SpiConf_SpiChannel_CH0, &amp;</a:t>
            </a:r>
            <a:r>
              <a:rPr lang="en-PH" sz="1000" dirty="0" err="1">
                <a:solidFill>
                  <a:schemeClr val="accent5"/>
                </a:solidFill>
              </a:rPr>
              <a:t>Send_Command</a:t>
            </a:r>
            <a:r>
              <a:rPr lang="en-PH" sz="1000" dirty="0">
                <a:solidFill>
                  <a:schemeClr val="accent5"/>
                </a:solidFill>
              </a:rPr>
              <a:t>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</a:t>
            </a:r>
            <a:r>
              <a:rPr lang="en-PH" sz="1000" dirty="0" err="1">
                <a:solidFill>
                  <a:schemeClr val="accent5"/>
                </a:solidFill>
              </a:rPr>
              <a:t>Spi_SyncTransmit</a:t>
            </a:r>
            <a:r>
              <a:rPr lang="en-PH" sz="1000" dirty="0">
                <a:solidFill>
                  <a:schemeClr val="accent5"/>
                </a:solidFill>
              </a:rPr>
              <a:t>(SpiConf_SpiSequence_SpiSequence_0);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}</a:t>
            </a:r>
          </a:p>
          <a:p>
            <a:endParaRPr lang="en-PH" sz="1000" dirty="0">
              <a:solidFill>
                <a:schemeClr val="accent5"/>
              </a:solidFill>
            </a:endParaRPr>
          </a:p>
          <a:p>
            <a:r>
              <a:rPr lang="en-PH" sz="1000" dirty="0">
                <a:solidFill>
                  <a:schemeClr val="accent5"/>
                </a:solidFill>
              </a:rPr>
              <a:t>/*Send Data*/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FUNC(</a:t>
            </a:r>
            <a:r>
              <a:rPr lang="en-PH" sz="1000" dirty="0"/>
              <a:t>void</a:t>
            </a:r>
            <a:r>
              <a:rPr lang="en-PH" sz="1000" dirty="0">
                <a:solidFill>
                  <a:schemeClr val="accent5"/>
                </a:solidFill>
              </a:rPr>
              <a:t>, AUTOMATIC) WRITE_DATA(</a:t>
            </a:r>
            <a:r>
              <a:rPr lang="en-PH" sz="1000" dirty="0">
                <a:solidFill>
                  <a:schemeClr val="bg2"/>
                </a:solidFill>
              </a:rPr>
              <a:t>uint8</a:t>
            </a:r>
            <a:r>
              <a:rPr lang="en-PH" sz="1000" dirty="0">
                <a:solidFill>
                  <a:schemeClr val="accent5"/>
                </a:solidFill>
              </a:rPr>
              <a:t> </a:t>
            </a:r>
            <a:r>
              <a:rPr lang="en-PH" sz="1000" dirty="0" err="1">
                <a:solidFill>
                  <a:schemeClr val="accent5"/>
                </a:solidFill>
              </a:rPr>
              <a:t>Send_Data</a:t>
            </a:r>
            <a:r>
              <a:rPr lang="en-PH" sz="1000" dirty="0">
                <a:solidFill>
                  <a:schemeClr val="accent5"/>
                </a:solidFill>
              </a:rPr>
              <a:t>)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{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</a:t>
            </a:r>
            <a:r>
              <a:rPr lang="en-PH" sz="1000" dirty="0" err="1">
                <a:solidFill>
                  <a:schemeClr val="accent5"/>
                </a:solidFill>
              </a:rPr>
              <a:t>Dio_WriteChannel</a:t>
            </a:r>
            <a:r>
              <a:rPr lang="en-PH" sz="1000" dirty="0">
                <a:solidFill>
                  <a:schemeClr val="accent5"/>
                </a:solidFill>
              </a:rPr>
              <a:t>((</a:t>
            </a:r>
            <a:r>
              <a:rPr lang="en-PH" sz="1000" dirty="0" err="1">
                <a:solidFill>
                  <a:schemeClr val="accent5"/>
                </a:solidFill>
              </a:rPr>
              <a:t>Dio_ChannelType</a:t>
            </a:r>
            <a:r>
              <a:rPr lang="en-PH" sz="1000" dirty="0">
                <a:solidFill>
                  <a:schemeClr val="accent5"/>
                </a:solidFill>
              </a:rPr>
              <a:t>)</a:t>
            </a:r>
            <a:r>
              <a:rPr lang="en-PH" sz="1000" dirty="0" err="1">
                <a:solidFill>
                  <a:schemeClr val="accent5"/>
                </a:solidFill>
              </a:rPr>
              <a:t>DioConf_DioChannel_DC</a:t>
            </a:r>
            <a:r>
              <a:rPr lang="en-PH" sz="1000" dirty="0">
                <a:solidFill>
                  <a:schemeClr val="accent5"/>
                </a:solidFill>
              </a:rPr>
              <a:t>, STD_HIGH);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</a:t>
            </a:r>
            <a:r>
              <a:rPr lang="en-PH" sz="1000" dirty="0" err="1">
                <a:solidFill>
                  <a:schemeClr val="accent5"/>
                </a:solidFill>
              </a:rPr>
              <a:t>Spi_WriteIB</a:t>
            </a:r>
            <a:r>
              <a:rPr lang="en-PH" sz="1000" dirty="0">
                <a:solidFill>
                  <a:schemeClr val="accent5"/>
                </a:solidFill>
              </a:rPr>
              <a:t>(SpiConf_SpiChannel_CH0, &amp;</a:t>
            </a:r>
            <a:r>
              <a:rPr lang="en-PH" sz="1000" dirty="0" err="1">
                <a:solidFill>
                  <a:schemeClr val="accent5"/>
                </a:solidFill>
              </a:rPr>
              <a:t>Send_Data</a:t>
            </a:r>
            <a:r>
              <a:rPr lang="en-PH" sz="1000" dirty="0">
                <a:solidFill>
                  <a:schemeClr val="accent5"/>
                </a:solidFill>
              </a:rPr>
              <a:t>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</a:t>
            </a:r>
            <a:r>
              <a:rPr lang="en-PH" sz="1000" dirty="0" err="1">
                <a:solidFill>
                  <a:schemeClr val="accent5"/>
                </a:solidFill>
              </a:rPr>
              <a:t>Spi_SyncTransmit</a:t>
            </a:r>
            <a:r>
              <a:rPr lang="en-PH" sz="1000" dirty="0">
                <a:solidFill>
                  <a:schemeClr val="accent5"/>
                </a:solidFill>
              </a:rPr>
              <a:t>(SpiConf_SpiSequence_SpiSequence_0);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08AD09-92C7-9E5E-59D5-9B5349DD6149}"/>
              </a:ext>
            </a:extLst>
          </p:cNvPr>
          <p:cNvSpPr txBox="1"/>
          <p:nvPr/>
        </p:nvSpPr>
        <p:spPr>
          <a:xfrm>
            <a:off x="5760344" y="4112725"/>
            <a:ext cx="61383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000" dirty="0">
                <a:solidFill>
                  <a:schemeClr val="accent5"/>
                </a:solidFill>
              </a:rPr>
              <a:t>The function is called to be able to transmit a data as command to the SPI display module. The DC pin is set to </a:t>
            </a:r>
            <a:r>
              <a:rPr lang="en-PH" sz="1000" dirty="0"/>
              <a:t>Low</a:t>
            </a:r>
            <a:r>
              <a:rPr lang="en-PH" sz="1000" dirty="0">
                <a:solidFill>
                  <a:schemeClr val="accent5"/>
                </a:solidFill>
              </a:rPr>
              <a:t>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266A5C-822F-3F58-67A6-DE63C8526002}"/>
              </a:ext>
            </a:extLst>
          </p:cNvPr>
          <p:cNvSpPr/>
          <p:nvPr/>
        </p:nvSpPr>
        <p:spPr>
          <a:xfrm>
            <a:off x="586596" y="3742940"/>
            <a:ext cx="4452129" cy="113961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9707F1-9199-B40F-B09A-07E8A4453A91}"/>
              </a:ext>
            </a:extLst>
          </p:cNvPr>
          <p:cNvSpPr/>
          <p:nvPr/>
        </p:nvSpPr>
        <p:spPr>
          <a:xfrm>
            <a:off x="586596" y="5020574"/>
            <a:ext cx="4452129" cy="1035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6AA709-258D-2959-8259-B8EACA45E572}"/>
              </a:ext>
            </a:extLst>
          </p:cNvPr>
          <p:cNvSpPr/>
          <p:nvPr/>
        </p:nvSpPr>
        <p:spPr>
          <a:xfrm>
            <a:off x="5846069" y="4112725"/>
            <a:ext cx="5840083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704D0E4-667C-7816-F6F1-6D9673EE79B8}"/>
              </a:ext>
            </a:extLst>
          </p:cNvPr>
          <p:cNvGrpSpPr/>
          <p:nvPr/>
        </p:nvGrpSpPr>
        <p:grpSpPr>
          <a:xfrm>
            <a:off x="5760344" y="5338104"/>
            <a:ext cx="5414009" cy="400110"/>
            <a:chOff x="5857874" y="5363909"/>
            <a:chExt cx="5414009" cy="40011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69CA5A-D60A-3917-4C25-D70EB4A6CFD0}"/>
                </a:ext>
              </a:extLst>
            </p:cNvPr>
            <p:cNvSpPr txBox="1"/>
            <p:nvPr/>
          </p:nvSpPr>
          <p:spPr>
            <a:xfrm>
              <a:off x="5857874" y="5363909"/>
              <a:ext cx="541400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PH" sz="1000" dirty="0">
                  <a:solidFill>
                    <a:schemeClr val="accent5"/>
                  </a:solidFill>
                </a:rPr>
                <a:t>The function is called to be able to transmit a data as command parameter to the SPI display module. The DC pin is set to </a:t>
              </a:r>
              <a:r>
                <a:rPr lang="en-PH" sz="1000" dirty="0"/>
                <a:t>High</a:t>
              </a:r>
              <a:r>
                <a:rPr lang="en-PH" sz="1000" dirty="0">
                  <a:solidFill>
                    <a:schemeClr val="accent5"/>
                  </a:solidFill>
                </a:rPr>
                <a:t>.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D33E72B-19FE-F285-903D-83ADEFB71F09}"/>
                </a:ext>
              </a:extLst>
            </p:cNvPr>
            <p:cNvSpPr/>
            <p:nvPr/>
          </p:nvSpPr>
          <p:spPr>
            <a:xfrm>
              <a:off x="5943598" y="5363909"/>
              <a:ext cx="526211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CB7F67-028E-194A-7B9B-2570208E541E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5038725" y="4312746"/>
            <a:ext cx="807344" cy="3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E9A07F5-8046-D2E3-BB9B-41A6DF6D7CB8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5038725" y="5538159"/>
            <a:ext cx="8073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96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6AE1-F2F8-1CC1-E257-63A2FA9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 Omega VN"/>
              </a:rPr>
              <a:t>Code Implementation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27721F-32AF-DAD2-4C44-685D60F7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22</a:t>
            </a:fld>
            <a:endParaRPr lang="x-non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86087D-1EFC-20E8-3222-55068EC5B411}"/>
              </a:ext>
            </a:extLst>
          </p:cNvPr>
          <p:cNvSpPr txBox="1"/>
          <p:nvPr/>
        </p:nvSpPr>
        <p:spPr>
          <a:xfrm>
            <a:off x="525780" y="1267299"/>
            <a:ext cx="755142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000" dirty="0">
                <a:solidFill>
                  <a:schemeClr val="accent5"/>
                </a:solidFill>
              </a:rPr>
              <a:t>/*Set coordinates on screen*/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FUNC(</a:t>
            </a:r>
            <a:r>
              <a:rPr lang="en-PH" sz="1000" dirty="0"/>
              <a:t>void</a:t>
            </a:r>
            <a:r>
              <a:rPr lang="en-PH" sz="1000" dirty="0">
                <a:solidFill>
                  <a:schemeClr val="accent5"/>
                </a:solidFill>
              </a:rPr>
              <a:t>, AUTOMATIC) SET_ADDRESS(</a:t>
            </a:r>
            <a:r>
              <a:rPr lang="en-PH" sz="1000" dirty="0">
                <a:solidFill>
                  <a:schemeClr val="bg2"/>
                </a:solidFill>
              </a:rPr>
              <a:t>uint16</a:t>
            </a:r>
            <a:r>
              <a:rPr lang="en-PH" sz="1000" dirty="0">
                <a:solidFill>
                  <a:schemeClr val="accent5"/>
                </a:solidFill>
              </a:rPr>
              <a:t> x1, </a:t>
            </a:r>
            <a:r>
              <a:rPr lang="en-PH" sz="1000" dirty="0">
                <a:solidFill>
                  <a:schemeClr val="bg2"/>
                </a:solidFill>
              </a:rPr>
              <a:t>uint16</a:t>
            </a:r>
            <a:r>
              <a:rPr lang="en-PH" sz="1000" dirty="0">
                <a:solidFill>
                  <a:schemeClr val="accent5"/>
                </a:solidFill>
              </a:rPr>
              <a:t> y1, </a:t>
            </a:r>
            <a:r>
              <a:rPr lang="en-PH" sz="1000" dirty="0">
                <a:solidFill>
                  <a:schemeClr val="bg2"/>
                </a:solidFill>
              </a:rPr>
              <a:t>uint16</a:t>
            </a:r>
            <a:r>
              <a:rPr lang="en-PH" sz="1000" dirty="0">
                <a:solidFill>
                  <a:schemeClr val="accent5"/>
                </a:solidFill>
              </a:rPr>
              <a:t> x2, </a:t>
            </a:r>
            <a:r>
              <a:rPr lang="en-PH" sz="1000" dirty="0">
                <a:solidFill>
                  <a:schemeClr val="bg2"/>
                </a:solidFill>
              </a:rPr>
              <a:t>uint16</a:t>
            </a:r>
            <a:r>
              <a:rPr lang="en-PH" sz="1000" dirty="0">
                <a:solidFill>
                  <a:schemeClr val="accent5"/>
                </a:solidFill>
              </a:rPr>
              <a:t> y2)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{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uint8 buffer[4];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buffer[0] = x1 &gt;&gt; 8;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buffer[1] = x1;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buffer[2] = x2 &gt;&gt; 8;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buffer[3] = x2;</a:t>
            </a:r>
          </a:p>
          <a:p>
            <a:endParaRPr lang="en-PH" sz="1000" dirty="0">
              <a:solidFill>
                <a:schemeClr val="accent5"/>
              </a:solidFill>
            </a:endParaRPr>
          </a:p>
          <a:p>
            <a:r>
              <a:rPr lang="en-PH" sz="1000" dirty="0">
                <a:solidFill>
                  <a:schemeClr val="accent5"/>
                </a:solidFill>
              </a:rPr>
              <a:t>    WRITE_COMMAND(0x2A);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WRITE_BUFFER(buffer, ADDRESS_BUFFER);</a:t>
            </a:r>
          </a:p>
          <a:p>
            <a:endParaRPr lang="en-PH" sz="1000" dirty="0">
              <a:solidFill>
                <a:schemeClr val="accent5"/>
              </a:solidFill>
            </a:endParaRPr>
          </a:p>
          <a:p>
            <a:r>
              <a:rPr lang="en-PH" sz="1000" dirty="0">
                <a:solidFill>
                  <a:schemeClr val="accent5"/>
                </a:solidFill>
              </a:rPr>
              <a:t>    buffer[0] = y1 &gt;&gt; 8;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buffer[1] = y1;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buffer[2] = y2 &gt;&gt; 8;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buffer[3] = y2;</a:t>
            </a:r>
          </a:p>
          <a:p>
            <a:endParaRPr lang="en-PH" sz="1000" dirty="0">
              <a:solidFill>
                <a:schemeClr val="accent5"/>
              </a:solidFill>
            </a:endParaRPr>
          </a:p>
          <a:p>
            <a:r>
              <a:rPr lang="en-PH" sz="1000" dirty="0">
                <a:solidFill>
                  <a:schemeClr val="accent5"/>
                </a:solidFill>
              </a:rPr>
              <a:t>    WRITE_COMMAND(0x2B);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WRITE_BUFFER(buffer, ADDRESS_BUFFER);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WRITE_COMMAND(0x2C);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B008E5-0406-A53B-E7B0-1104ACC5356E}"/>
              </a:ext>
            </a:extLst>
          </p:cNvPr>
          <p:cNvSpPr txBox="1"/>
          <p:nvPr/>
        </p:nvSpPr>
        <p:spPr>
          <a:xfrm>
            <a:off x="5823568" y="2498405"/>
            <a:ext cx="548830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000" dirty="0">
                <a:solidFill>
                  <a:schemeClr val="accent5"/>
                </a:solidFill>
              </a:rPr>
              <a:t>The function </a:t>
            </a:r>
            <a:r>
              <a:rPr lang="en-PH" sz="1000" b="1" dirty="0"/>
              <a:t>SET_ADDRESS </a:t>
            </a:r>
            <a:r>
              <a:rPr lang="en-PH" sz="1000" dirty="0">
                <a:solidFill>
                  <a:schemeClr val="accent5"/>
                </a:solidFill>
              </a:rPr>
              <a:t>sets the coordinates on the screen, where the text or an object will be displayed. Command 0x2A sets the </a:t>
            </a:r>
            <a:r>
              <a:rPr lang="en-PH" sz="1000" b="1" dirty="0">
                <a:solidFill>
                  <a:schemeClr val="accent5"/>
                </a:solidFill>
              </a:rPr>
              <a:t>column address </a:t>
            </a:r>
            <a:r>
              <a:rPr lang="en-PH" sz="1000" dirty="0">
                <a:solidFill>
                  <a:schemeClr val="accent5"/>
                </a:solidFill>
              </a:rPr>
              <a:t>or X coordinates start and end address x1 and x2. Command 0x2B sets the </a:t>
            </a:r>
            <a:r>
              <a:rPr lang="en-PH" sz="1000" b="1" dirty="0">
                <a:solidFill>
                  <a:schemeClr val="accent5"/>
                </a:solidFill>
              </a:rPr>
              <a:t>page address </a:t>
            </a:r>
            <a:r>
              <a:rPr lang="en-PH" sz="1000" dirty="0">
                <a:solidFill>
                  <a:schemeClr val="accent5"/>
                </a:solidFill>
              </a:rPr>
              <a:t>or y coordinates start and end address y1 and y2. This sends the data contents with the specific buffer which is of size 4. This will use the element </a:t>
            </a:r>
            <a:r>
              <a:rPr lang="en-PH" sz="1000" b="1" dirty="0">
                <a:solidFill>
                  <a:schemeClr val="accent5"/>
                </a:solidFill>
              </a:rPr>
              <a:t>CH1</a:t>
            </a:r>
            <a:r>
              <a:rPr lang="en-PH" sz="1000" dirty="0">
                <a:solidFill>
                  <a:schemeClr val="accent5"/>
                </a:solidFill>
              </a:rPr>
              <a:t> on the </a:t>
            </a:r>
            <a:r>
              <a:rPr lang="en-PH" sz="1000" dirty="0" err="1">
                <a:solidFill>
                  <a:schemeClr val="accent5"/>
                </a:solidFill>
              </a:rPr>
              <a:t>SpiChannel</a:t>
            </a:r>
            <a:r>
              <a:rPr lang="en-PH" sz="1000" dirty="0">
                <a:solidFill>
                  <a:schemeClr val="accent5"/>
                </a:solidFill>
              </a:rPr>
              <a:t> container on EB </a:t>
            </a:r>
            <a:r>
              <a:rPr lang="en-PH" sz="1000" dirty="0" err="1">
                <a:solidFill>
                  <a:schemeClr val="accent5"/>
                </a:solidFill>
              </a:rPr>
              <a:t>Tresos</a:t>
            </a:r>
            <a:r>
              <a:rPr lang="en-PH" sz="1000" dirty="0">
                <a:solidFill>
                  <a:schemeClr val="accent5"/>
                </a:solidFill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357667-9E47-63A6-820F-360749E80B68}"/>
              </a:ext>
            </a:extLst>
          </p:cNvPr>
          <p:cNvSpPr/>
          <p:nvPr/>
        </p:nvSpPr>
        <p:spPr>
          <a:xfrm>
            <a:off x="525780" y="1267299"/>
            <a:ext cx="4751070" cy="33239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32571A-3EC9-2DF8-CED8-0D5C7C21CF3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5276850" y="2929286"/>
            <a:ext cx="591010" cy="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F5D3F-3D3B-7C04-271A-E16A8CF99156}"/>
              </a:ext>
            </a:extLst>
          </p:cNvPr>
          <p:cNvSpPr/>
          <p:nvPr/>
        </p:nvSpPr>
        <p:spPr>
          <a:xfrm>
            <a:off x="5867860" y="2498405"/>
            <a:ext cx="5399723" cy="86176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A4FCDC-C26E-7129-D16B-CE8D7289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88" y="4893203"/>
            <a:ext cx="9307224" cy="74305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153887-E6A4-23D5-0260-411CE3BD79FB}"/>
              </a:ext>
            </a:extLst>
          </p:cNvPr>
          <p:cNvSpPr/>
          <p:nvPr/>
        </p:nvSpPr>
        <p:spPr>
          <a:xfrm>
            <a:off x="1543050" y="5076825"/>
            <a:ext cx="1009650" cy="17145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77711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6AE1-F2F8-1CC1-E257-63A2FA9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 Omega VN"/>
              </a:rPr>
              <a:t>Code Implementation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27721F-32AF-DAD2-4C44-685D60F7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23</a:t>
            </a:fld>
            <a:endParaRPr lang="x-non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86087D-1EFC-20E8-3222-55068EC5B411}"/>
              </a:ext>
            </a:extLst>
          </p:cNvPr>
          <p:cNvSpPr txBox="1"/>
          <p:nvPr/>
        </p:nvSpPr>
        <p:spPr>
          <a:xfrm>
            <a:off x="525780" y="1267299"/>
            <a:ext cx="755142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000" dirty="0">
                <a:solidFill>
                  <a:schemeClr val="accent5"/>
                </a:solidFill>
              </a:rPr>
              <a:t>/*Write to specific buffer size and transmit*/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FUNC(</a:t>
            </a:r>
            <a:r>
              <a:rPr lang="en-PH" sz="1000" dirty="0"/>
              <a:t>void</a:t>
            </a:r>
            <a:r>
              <a:rPr lang="en-PH" sz="1000" dirty="0">
                <a:solidFill>
                  <a:schemeClr val="accent5"/>
                </a:solidFill>
              </a:rPr>
              <a:t>, AUTOMATIC) WRITE_BUFFER(</a:t>
            </a:r>
            <a:r>
              <a:rPr lang="en-PH" sz="1000" dirty="0">
                <a:solidFill>
                  <a:schemeClr val="bg2"/>
                </a:solidFill>
              </a:rPr>
              <a:t>uint8</a:t>
            </a:r>
            <a:r>
              <a:rPr lang="en-PH" sz="1000" dirty="0">
                <a:solidFill>
                  <a:schemeClr val="accent5"/>
                </a:solidFill>
              </a:rPr>
              <a:t> *buffer, </a:t>
            </a:r>
            <a:r>
              <a:rPr lang="en-PH" sz="1000" dirty="0">
                <a:solidFill>
                  <a:schemeClr val="bg2"/>
                </a:solidFill>
              </a:rPr>
              <a:t>uint8</a:t>
            </a:r>
            <a:r>
              <a:rPr lang="en-PH" sz="1000" dirty="0">
                <a:solidFill>
                  <a:schemeClr val="accent5"/>
                </a:solidFill>
              </a:rPr>
              <a:t> </a:t>
            </a:r>
            <a:r>
              <a:rPr lang="en-PH" sz="1000" dirty="0" err="1">
                <a:solidFill>
                  <a:schemeClr val="accent5"/>
                </a:solidFill>
              </a:rPr>
              <a:t>bufferType</a:t>
            </a:r>
            <a:r>
              <a:rPr lang="en-PH" sz="1000" dirty="0">
                <a:solidFill>
                  <a:schemeClr val="accent5"/>
                </a:solidFill>
              </a:rPr>
              <a:t>)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{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</a:t>
            </a:r>
            <a:r>
              <a:rPr lang="en-PH" sz="1000" dirty="0" err="1">
                <a:solidFill>
                  <a:schemeClr val="accent5"/>
                </a:solidFill>
              </a:rPr>
              <a:t>Dio_WriteChannel</a:t>
            </a:r>
            <a:r>
              <a:rPr lang="en-PH" sz="1000" dirty="0">
                <a:solidFill>
                  <a:schemeClr val="accent5"/>
                </a:solidFill>
              </a:rPr>
              <a:t>((</a:t>
            </a:r>
            <a:r>
              <a:rPr lang="en-PH" sz="1000" dirty="0" err="1">
                <a:solidFill>
                  <a:schemeClr val="accent5"/>
                </a:solidFill>
              </a:rPr>
              <a:t>Dio_ChannelType</a:t>
            </a:r>
            <a:r>
              <a:rPr lang="en-PH" sz="1000" dirty="0">
                <a:solidFill>
                  <a:schemeClr val="accent5"/>
                </a:solidFill>
              </a:rPr>
              <a:t>)</a:t>
            </a:r>
            <a:r>
              <a:rPr lang="en-PH" sz="1000" dirty="0" err="1">
                <a:solidFill>
                  <a:schemeClr val="accent5"/>
                </a:solidFill>
              </a:rPr>
              <a:t>DioConf_DioChannel_DC</a:t>
            </a:r>
            <a:r>
              <a:rPr lang="en-PH" sz="1000" dirty="0">
                <a:solidFill>
                  <a:schemeClr val="accent5"/>
                </a:solidFill>
              </a:rPr>
              <a:t>, STD_HIGH);</a:t>
            </a:r>
          </a:p>
          <a:p>
            <a:endParaRPr lang="en-PH" sz="1000" dirty="0">
              <a:solidFill>
                <a:schemeClr val="accent5"/>
              </a:solidFill>
            </a:endParaRPr>
          </a:p>
          <a:p>
            <a:r>
              <a:rPr lang="en-PH" sz="1000" dirty="0">
                <a:solidFill>
                  <a:schemeClr val="accent5"/>
                </a:solidFill>
              </a:rPr>
              <a:t>    if (</a:t>
            </a:r>
            <a:r>
              <a:rPr lang="en-PH" sz="1000" dirty="0" err="1">
                <a:solidFill>
                  <a:schemeClr val="accent5"/>
                </a:solidFill>
              </a:rPr>
              <a:t>bufferType</a:t>
            </a:r>
            <a:r>
              <a:rPr lang="en-PH" sz="1000" dirty="0">
                <a:solidFill>
                  <a:schemeClr val="accent5"/>
                </a:solidFill>
              </a:rPr>
              <a:t> == ADDRESS_BUFFER)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{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    </a:t>
            </a:r>
            <a:r>
              <a:rPr lang="en-PH" sz="1000" dirty="0" err="1">
                <a:solidFill>
                  <a:schemeClr val="accent5"/>
                </a:solidFill>
              </a:rPr>
              <a:t>Spi_WriteIB</a:t>
            </a:r>
            <a:r>
              <a:rPr lang="en-PH" sz="1000" dirty="0">
                <a:solidFill>
                  <a:schemeClr val="accent5"/>
                </a:solidFill>
              </a:rPr>
              <a:t>(SpiConf_SpiChannel_CH1, buffer);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    </a:t>
            </a:r>
            <a:r>
              <a:rPr lang="en-PH" sz="1000" dirty="0" err="1">
                <a:solidFill>
                  <a:schemeClr val="accent5"/>
                </a:solidFill>
              </a:rPr>
              <a:t>Spi_SyncTransmit</a:t>
            </a:r>
            <a:r>
              <a:rPr lang="en-PH" sz="1000" dirty="0">
                <a:solidFill>
                  <a:schemeClr val="accent5"/>
                </a:solidFill>
              </a:rPr>
              <a:t>(SpiConf_SpiSequence_SpiSequence_1);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}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else if (</a:t>
            </a:r>
            <a:r>
              <a:rPr lang="en-PH" sz="1000" dirty="0" err="1">
                <a:solidFill>
                  <a:schemeClr val="accent5"/>
                </a:solidFill>
              </a:rPr>
              <a:t>bufferType</a:t>
            </a:r>
            <a:r>
              <a:rPr lang="en-PH" sz="1000" dirty="0">
                <a:solidFill>
                  <a:schemeClr val="accent5"/>
                </a:solidFill>
              </a:rPr>
              <a:t> == BIG_BUFFER)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{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    </a:t>
            </a:r>
            <a:r>
              <a:rPr lang="en-PH" sz="1000" dirty="0" err="1">
                <a:solidFill>
                  <a:schemeClr val="accent5"/>
                </a:solidFill>
              </a:rPr>
              <a:t>Spi_WriteIB</a:t>
            </a:r>
            <a:r>
              <a:rPr lang="en-PH" sz="1000" dirty="0">
                <a:solidFill>
                  <a:schemeClr val="accent5"/>
                </a:solidFill>
              </a:rPr>
              <a:t>(SpiConf_SpiChannel_CH2, buffer);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    </a:t>
            </a:r>
            <a:r>
              <a:rPr lang="en-PH" sz="1000" dirty="0" err="1">
                <a:solidFill>
                  <a:schemeClr val="accent5"/>
                </a:solidFill>
              </a:rPr>
              <a:t>Spi_SyncTransmit</a:t>
            </a:r>
            <a:r>
              <a:rPr lang="en-PH" sz="1000" dirty="0">
                <a:solidFill>
                  <a:schemeClr val="accent5"/>
                </a:solidFill>
              </a:rPr>
              <a:t>(SpiConf_SpiSequence_SpiSequence_2);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}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else if (</a:t>
            </a:r>
            <a:r>
              <a:rPr lang="en-PH" sz="1000" dirty="0" err="1">
                <a:solidFill>
                  <a:schemeClr val="accent5"/>
                </a:solidFill>
              </a:rPr>
              <a:t>bufferType</a:t>
            </a:r>
            <a:r>
              <a:rPr lang="en-PH" sz="1000" dirty="0">
                <a:solidFill>
                  <a:schemeClr val="accent5"/>
                </a:solidFill>
              </a:rPr>
              <a:t> == COLOR_BUFFER)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{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    </a:t>
            </a:r>
            <a:r>
              <a:rPr lang="en-PH" sz="1000" dirty="0" err="1">
                <a:solidFill>
                  <a:schemeClr val="accent5"/>
                </a:solidFill>
              </a:rPr>
              <a:t>Spi_WriteIB</a:t>
            </a:r>
            <a:r>
              <a:rPr lang="en-PH" sz="1000" dirty="0">
                <a:solidFill>
                  <a:schemeClr val="accent5"/>
                </a:solidFill>
              </a:rPr>
              <a:t>(SpiConf_SpiChannel_CH3, buffer);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    </a:t>
            </a:r>
            <a:r>
              <a:rPr lang="en-PH" sz="1000" dirty="0" err="1">
                <a:solidFill>
                  <a:schemeClr val="accent5"/>
                </a:solidFill>
              </a:rPr>
              <a:t>Spi_SyncTransmit</a:t>
            </a:r>
            <a:r>
              <a:rPr lang="en-PH" sz="1000" dirty="0">
                <a:solidFill>
                  <a:schemeClr val="accent5"/>
                </a:solidFill>
              </a:rPr>
              <a:t>(SpiConf_SpiSequence_SpiSequence_3);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}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else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{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    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}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B008E5-0406-A53B-E7B0-1104ACC5356E}"/>
              </a:ext>
            </a:extLst>
          </p:cNvPr>
          <p:cNvSpPr txBox="1"/>
          <p:nvPr/>
        </p:nvSpPr>
        <p:spPr>
          <a:xfrm>
            <a:off x="5912152" y="2692805"/>
            <a:ext cx="54883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000" dirty="0">
                <a:solidFill>
                  <a:schemeClr val="accent5"/>
                </a:solidFill>
              </a:rPr>
              <a:t>The function </a:t>
            </a:r>
            <a:r>
              <a:rPr lang="en-PH" sz="1000" b="1" dirty="0"/>
              <a:t>WRITE_BUFFER </a:t>
            </a:r>
            <a:r>
              <a:rPr lang="en-PH" sz="1000" dirty="0">
                <a:solidFill>
                  <a:schemeClr val="accent5"/>
                </a:solidFill>
              </a:rPr>
              <a:t>will send the data and different buffer sizes. Functions SET_ADDRESS, </a:t>
            </a:r>
            <a:r>
              <a:rPr lang="en-PH" sz="1000" dirty="0" err="1">
                <a:solidFill>
                  <a:schemeClr val="accent5"/>
                </a:solidFill>
              </a:rPr>
              <a:t>DrawColorBurst</a:t>
            </a:r>
            <a:r>
              <a:rPr lang="en-PH" sz="1000" dirty="0">
                <a:solidFill>
                  <a:schemeClr val="accent5"/>
                </a:solidFill>
              </a:rPr>
              <a:t>, </a:t>
            </a:r>
            <a:r>
              <a:rPr lang="en-PH" sz="1000" dirty="0" err="1">
                <a:solidFill>
                  <a:schemeClr val="accent5"/>
                </a:solidFill>
              </a:rPr>
              <a:t>DrawPixel</a:t>
            </a:r>
            <a:r>
              <a:rPr lang="en-PH" sz="1000" dirty="0">
                <a:solidFill>
                  <a:schemeClr val="accent5"/>
                </a:solidFill>
              </a:rPr>
              <a:t> will pass different values of which </a:t>
            </a:r>
            <a:r>
              <a:rPr lang="en-PH" sz="1000" dirty="0" err="1">
                <a:solidFill>
                  <a:schemeClr val="accent5"/>
                </a:solidFill>
              </a:rPr>
              <a:t>bufferType</a:t>
            </a:r>
            <a:r>
              <a:rPr lang="en-PH" sz="1000" dirty="0">
                <a:solidFill>
                  <a:schemeClr val="accent5"/>
                </a:solidFill>
              </a:rPr>
              <a:t> to use.</a:t>
            </a:r>
          </a:p>
          <a:p>
            <a:endParaRPr lang="en-PH" sz="1000" dirty="0">
              <a:solidFill>
                <a:schemeClr val="accent5"/>
              </a:solidFill>
            </a:endParaRPr>
          </a:p>
          <a:p>
            <a:r>
              <a:rPr lang="en-PH" sz="1000" b="1" dirty="0">
                <a:solidFill>
                  <a:schemeClr val="accent5"/>
                </a:solidFill>
              </a:rPr>
              <a:t>ADDRESS_BUFFER </a:t>
            </a:r>
            <a:r>
              <a:rPr lang="en-PH" sz="1000" dirty="0">
                <a:solidFill>
                  <a:schemeClr val="accent5"/>
                </a:solidFill>
              </a:rPr>
              <a:t>value is </a:t>
            </a:r>
            <a:r>
              <a:rPr lang="en-PH" sz="1000" dirty="0"/>
              <a:t>1</a:t>
            </a:r>
            <a:r>
              <a:rPr lang="en-PH" sz="1000" dirty="0">
                <a:solidFill>
                  <a:schemeClr val="accent5"/>
                </a:solidFill>
              </a:rPr>
              <a:t> and will send the buffer contents using </a:t>
            </a:r>
            <a:r>
              <a:rPr lang="en-PH" sz="1000" dirty="0" err="1">
                <a:solidFill>
                  <a:schemeClr val="accent5"/>
                </a:solidFill>
              </a:rPr>
              <a:t>SpiChannel</a:t>
            </a:r>
            <a:r>
              <a:rPr lang="en-PH" sz="1000" dirty="0">
                <a:solidFill>
                  <a:schemeClr val="accent5"/>
                </a:solidFill>
              </a:rPr>
              <a:t> </a:t>
            </a:r>
            <a:r>
              <a:rPr lang="en-PH" sz="1000" b="1" dirty="0"/>
              <a:t>CH1</a:t>
            </a:r>
          </a:p>
          <a:p>
            <a:r>
              <a:rPr lang="en-PH" sz="1000" b="1" dirty="0">
                <a:solidFill>
                  <a:schemeClr val="accent5"/>
                </a:solidFill>
              </a:rPr>
              <a:t>BIG_BUFFER </a:t>
            </a:r>
            <a:r>
              <a:rPr lang="en-PH" sz="1000" dirty="0">
                <a:solidFill>
                  <a:schemeClr val="accent5"/>
                </a:solidFill>
              </a:rPr>
              <a:t>value is </a:t>
            </a:r>
            <a:r>
              <a:rPr lang="en-PH" sz="1000" dirty="0"/>
              <a:t>2</a:t>
            </a:r>
            <a:r>
              <a:rPr lang="en-PH" sz="1000" dirty="0">
                <a:solidFill>
                  <a:schemeClr val="accent5"/>
                </a:solidFill>
              </a:rPr>
              <a:t> and will send the buffer contents using </a:t>
            </a:r>
            <a:r>
              <a:rPr lang="en-PH" sz="1000" dirty="0" err="1">
                <a:solidFill>
                  <a:schemeClr val="accent5"/>
                </a:solidFill>
              </a:rPr>
              <a:t>SpiChannel</a:t>
            </a:r>
            <a:r>
              <a:rPr lang="en-PH" sz="1000" dirty="0">
                <a:solidFill>
                  <a:schemeClr val="accent5"/>
                </a:solidFill>
              </a:rPr>
              <a:t> </a:t>
            </a:r>
            <a:r>
              <a:rPr lang="en-PH" sz="1000" b="1" dirty="0"/>
              <a:t>CH2</a:t>
            </a:r>
          </a:p>
          <a:p>
            <a:r>
              <a:rPr lang="en-PH" sz="1000" b="1" dirty="0">
                <a:solidFill>
                  <a:schemeClr val="accent5"/>
                </a:solidFill>
              </a:rPr>
              <a:t>COLOR_BUFER </a:t>
            </a:r>
            <a:r>
              <a:rPr lang="en-PH" sz="1000" dirty="0">
                <a:solidFill>
                  <a:schemeClr val="accent5"/>
                </a:solidFill>
              </a:rPr>
              <a:t>value is </a:t>
            </a:r>
            <a:r>
              <a:rPr lang="en-PH" sz="1000" dirty="0"/>
              <a:t>3</a:t>
            </a:r>
            <a:r>
              <a:rPr lang="en-PH" sz="1000" dirty="0">
                <a:solidFill>
                  <a:schemeClr val="accent5"/>
                </a:solidFill>
              </a:rPr>
              <a:t> and will send the buffer contents using </a:t>
            </a:r>
            <a:r>
              <a:rPr lang="en-PH" sz="1000" dirty="0" err="1">
                <a:solidFill>
                  <a:schemeClr val="accent5"/>
                </a:solidFill>
              </a:rPr>
              <a:t>SpiChannel</a:t>
            </a:r>
            <a:r>
              <a:rPr lang="en-PH" sz="1000" dirty="0">
                <a:solidFill>
                  <a:schemeClr val="accent5"/>
                </a:solidFill>
              </a:rPr>
              <a:t> </a:t>
            </a:r>
            <a:r>
              <a:rPr lang="en-PH" sz="1000" b="1" dirty="0"/>
              <a:t>CH3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357667-9E47-63A6-820F-360749E80B68}"/>
              </a:ext>
            </a:extLst>
          </p:cNvPr>
          <p:cNvSpPr/>
          <p:nvPr/>
        </p:nvSpPr>
        <p:spPr>
          <a:xfrm>
            <a:off x="525780" y="1267299"/>
            <a:ext cx="4751070" cy="386667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32571A-3EC9-2DF8-CED8-0D5C7C21CF3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5276850" y="3200637"/>
            <a:ext cx="635302" cy="1979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F5D3F-3D3B-7C04-271A-E16A8CF99156}"/>
              </a:ext>
            </a:extLst>
          </p:cNvPr>
          <p:cNvSpPr/>
          <p:nvPr/>
        </p:nvSpPr>
        <p:spPr>
          <a:xfrm>
            <a:off x="5912152" y="2712605"/>
            <a:ext cx="5399723" cy="101565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7081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6AE1-F2F8-1CC1-E257-63A2FA9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 Omega VN"/>
              </a:rPr>
              <a:t>Code Implementation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27721F-32AF-DAD2-4C44-685D60F7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24</a:t>
            </a:fld>
            <a:endParaRPr lang="x-non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86087D-1EFC-20E8-3222-55068EC5B411}"/>
              </a:ext>
            </a:extLst>
          </p:cNvPr>
          <p:cNvSpPr txBox="1"/>
          <p:nvPr/>
        </p:nvSpPr>
        <p:spPr>
          <a:xfrm>
            <a:off x="525780" y="1267299"/>
            <a:ext cx="755142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000" dirty="0">
                <a:solidFill>
                  <a:schemeClr val="accent5"/>
                </a:solidFill>
              </a:rPr>
              <a:t>FUNC(</a:t>
            </a:r>
            <a:r>
              <a:rPr lang="en-PH" sz="1000" dirty="0"/>
              <a:t>void</a:t>
            </a:r>
            <a:r>
              <a:rPr lang="en-PH" sz="1000" dirty="0">
                <a:solidFill>
                  <a:schemeClr val="accent5"/>
                </a:solidFill>
              </a:rPr>
              <a:t>, AUTOMATIC)</a:t>
            </a:r>
            <a:r>
              <a:rPr lang="en-PH" sz="1000" dirty="0" err="1">
                <a:solidFill>
                  <a:schemeClr val="accent5"/>
                </a:solidFill>
              </a:rPr>
              <a:t>DrawText</a:t>
            </a:r>
            <a:r>
              <a:rPr lang="en-PH" sz="1000" dirty="0">
                <a:solidFill>
                  <a:schemeClr val="accent5"/>
                </a:solidFill>
              </a:rPr>
              <a:t>(</a:t>
            </a:r>
            <a:r>
              <a:rPr lang="en-PH" sz="1000" dirty="0"/>
              <a:t>const char </a:t>
            </a:r>
            <a:r>
              <a:rPr lang="en-PH" sz="1000" dirty="0">
                <a:solidFill>
                  <a:schemeClr val="accent5"/>
                </a:solidFill>
              </a:rPr>
              <a:t>*str, </a:t>
            </a:r>
            <a:r>
              <a:rPr lang="en-PH" sz="1000" dirty="0"/>
              <a:t>const</a:t>
            </a:r>
            <a:r>
              <a:rPr lang="en-PH" sz="1000" dirty="0">
                <a:solidFill>
                  <a:schemeClr val="accent5"/>
                </a:solidFill>
              </a:rPr>
              <a:t> </a:t>
            </a:r>
            <a:r>
              <a:rPr lang="en-PH" sz="1000" dirty="0">
                <a:solidFill>
                  <a:schemeClr val="bg2"/>
                </a:solidFill>
              </a:rPr>
              <a:t>uint8</a:t>
            </a:r>
            <a:r>
              <a:rPr lang="en-PH" sz="1000" dirty="0">
                <a:solidFill>
                  <a:schemeClr val="accent5"/>
                </a:solidFill>
              </a:rPr>
              <a:t> font[], </a:t>
            </a:r>
            <a:r>
              <a:rPr lang="en-PH" sz="1000" dirty="0">
                <a:solidFill>
                  <a:schemeClr val="bg2"/>
                </a:solidFill>
              </a:rPr>
              <a:t>uint16</a:t>
            </a:r>
            <a:r>
              <a:rPr lang="en-PH" sz="1000" dirty="0">
                <a:solidFill>
                  <a:schemeClr val="accent5"/>
                </a:solidFill>
              </a:rPr>
              <a:t> X, </a:t>
            </a:r>
            <a:r>
              <a:rPr lang="en-PH" sz="1000" dirty="0">
                <a:solidFill>
                  <a:schemeClr val="bg2"/>
                </a:solidFill>
              </a:rPr>
              <a:t>uint16</a:t>
            </a:r>
            <a:r>
              <a:rPr lang="en-PH" sz="1000" dirty="0">
                <a:solidFill>
                  <a:schemeClr val="accent5"/>
                </a:solidFill>
              </a:rPr>
              <a:t> Y)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{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</a:t>
            </a:r>
            <a:r>
              <a:rPr lang="en-PH" sz="1000" dirty="0" err="1">
                <a:solidFill>
                  <a:schemeClr val="accent5"/>
                </a:solidFill>
              </a:rPr>
              <a:t>isClearText</a:t>
            </a:r>
            <a:r>
              <a:rPr lang="en-PH" sz="1000" dirty="0">
                <a:solidFill>
                  <a:schemeClr val="accent5"/>
                </a:solidFill>
              </a:rPr>
              <a:t> = FALSE;</a:t>
            </a:r>
          </a:p>
          <a:p>
            <a:endParaRPr lang="en-PH" sz="1000" dirty="0">
              <a:solidFill>
                <a:schemeClr val="accent5"/>
              </a:solidFill>
            </a:endParaRPr>
          </a:p>
          <a:p>
            <a:r>
              <a:rPr lang="en-PH" sz="1000" dirty="0">
                <a:solidFill>
                  <a:schemeClr val="accent5"/>
                </a:solidFill>
              </a:rPr>
              <a:t>    uint8 </a:t>
            </a:r>
            <a:r>
              <a:rPr lang="en-PH" sz="1000" dirty="0" err="1">
                <a:solidFill>
                  <a:schemeClr val="accent5"/>
                </a:solidFill>
              </a:rPr>
              <a:t>charWidth</a:t>
            </a:r>
            <a:r>
              <a:rPr lang="en-PH" sz="1000" dirty="0">
                <a:solidFill>
                  <a:schemeClr val="accent5"/>
                </a:solidFill>
              </a:rPr>
              <a:t>;         /* Width of character */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uint8 </a:t>
            </a:r>
            <a:r>
              <a:rPr lang="en-PH" sz="1000" dirty="0" err="1">
                <a:solidFill>
                  <a:schemeClr val="accent5"/>
                </a:solidFill>
              </a:rPr>
              <a:t>fOffset</a:t>
            </a:r>
            <a:r>
              <a:rPr lang="en-PH" sz="1000" dirty="0">
                <a:solidFill>
                  <a:schemeClr val="accent5"/>
                </a:solidFill>
              </a:rPr>
              <a:t> = font[0]; /* Offset of character */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uint8 </a:t>
            </a:r>
            <a:r>
              <a:rPr lang="en-PH" sz="1000" dirty="0" err="1">
                <a:solidFill>
                  <a:schemeClr val="accent5"/>
                </a:solidFill>
              </a:rPr>
              <a:t>fWidth</a:t>
            </a:r>
            <a:r>
              <a:rPr lang="en-PH" sz="1000" dirty="0">
                <a:solidFill>
                  <a:schemeClr val="accent5"/>
                </a:solidFill>
              </a:rPr>
              <a:t> = font[1];  /* Width of font */</a:t>
            </a:r>
          </a:p>
          <a:p>
            <a:endParaRPr lang="en-PH" sz="1000" dirty="0">
              <a:solidFill>
                <a:schemeClr val="accent5"/>
              </a:solidFill>
            </a:endParaRPr>
          </a:p>
          <a:p>
            <a:r>
              <a:rPr lang="en-PH" sz="1000" dirty="0">
                <a:solidFill>
                  <a:schemeClr val="accent5"/>
                </a:solidFill>
              </a:rPr>
              <a:t>    while (*str)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{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    </a:t>
            </a:r>
            <a:r>
              <a:rPr lang="en-PH" sz="1000" dirty="0" err="1">
                <a:solidFill>
                  <a:schemeClr val="accent5"/>
                </a:solidFill>
              </a:rPr>
              <a:t>DrawCharacter</a:t>
            </a:r>
            <a:r>
              <a:rPr lang="en-PH" sz="1000" dirty="0">
                <a:solidFill>
                  <a:schemeClr val="accent5"/>
                </a:solidFill>
              </a:rPr>
              <a:t>(*str, font, X, Y);</a:t>
            </a:r>
          </a:p>
          <a:p>
            <a:endParaRPr lang="en-PH" sz="1000" dirty="0">
              <a:solidFill>
                <a:schemeClr val="accent5"/>
              </a:solidFill>
            </a:endParaRPr>
          </a:p>
          <a:p>
            <a:r>
              <a:rPr lang="en-PH" sz="1000" dirty="0">
                <a:solidFill>
                  <a:schemeClr val="accent5"/>
                </a:solidFill>
              </a:rPr>
              <a:t>        /* Check character width and calculate proper position */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    uint8 *</a:t>
            </a:r>
            <a:r>
              <a:rPr lang="en-PH" sz="1000" dirty="0" err="1">
                <a:solidFill>
                  <a:schemeClr val="accent5"/>
                </a:solidFill>
              </a:rPr>
              <a:t>tempChar</a:t>
            </a:r>
            <a:r>
              <a:rPr lang="en-PH" sz="1000" dirty="0">
                <a:solidFill>
                  <a:schemeClr val="accent5"/>
                </a:solidFill>
              </a:rPr>
              <a:t> = (uint8 *)&amp;font[((*str - 0x20) * </a:t>
            </a:r>
            <a:r>
              <a:rPr lang="en-PH" sz="1000" dirty="0" err="1">
                <a:solidFill>
                  <a:schemeClr val="accent5"/>
                </a:solidFill>
              </a:rPr>
              <a:t>fOffset</a:t>
            </a:r>
            <a:r>
              <a:rPr lang="en-PH" sz="1000" dirty="0">
                <a:solidFill>
                  <a:schemeClr val="accent5"/>
                </a:solidFill>
              </a:rPr>
              <a:t>) + 4];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    </a:t>
            </a:r>
            <a:r>
              <a:rPr lang="en-PH" sz="1000" dirty="0" err="1">
                <a:solidFill>
                  <a:schemeClr val="accent5"/>
                </a:solidFill>
              </a:rPr>
              <a:t>charWidth</a:t>
            </a:r>
            <a:r>
              <a:rPr lang="en-PH" sz="1000" dirty="0">
                <a:solidFill>
                  <a:schemeClr val="accent5"/>
                </a:solidFill>
              </a:rPr>
              <a:t> = </a:t>
            </a:r>
            <a:r>
              <a:rPr lang="en-PH" sz="1000" dirty="0" err="1">
                <a:solidFill>
                  <a:schemeClr val="accent5"/>
                </a:solidFill>
              </a:rPr>
              <a:t>tempChar</a:t>
            </a:r>
            <a:r>
              <a:rPr lang="en-PH" sz="1000" dirty="0">
                <a:solidFill>
                  <a:schemeClr val="accent5"/>
                </a:solidFill>
              </a:rPr>
              <a:t>[0];</a:t>
            </a:r>
          </a:p>
          <a:p>
            <a:endParaRPr lang="en-PH" sz="1000" dirty="0">
              <a:solidFill>
                <a:schemeClr val="accent5"/>
              </a:solidFill>
            </a:endParaRPr>
          </a:p>
          <a:p>
            <a:r>
              <a:rPr lang="en-PH" sz="1000" dirty="0">
                <a:solidFill>
                  <a:schemeClr val="accent5"/>
                </a:solidFill>
              </a:rPr>
              <a:t>        if (</a:t>
            </a:r>
            <a:r>
              <a:rPr lang="en-PH" sz="1000" dirty="0" err="1">
                <a:solidFill>
                  <a:schemeClr val="accent5"/>
                </a:solidFill>
              </a:rPr>
              <a:t>charWidth</a:t>
            </a:r>
            <a:r>
              <a:rPr lang="en-PH" sz="1000" dirty="0">
                <a:solidFill>
                  <a:schemeClr val="accent5"/>
                </a:solidFill>
              </a:rPr>
              <a:t> + 2 &lt; </a:t>
            </a:r>
            <a:r>
              <a:rPr lang="en-PH" sz="1000" dirty="0" err="1">
                <a:solidFill>
                  <a:schemeClr val="accent5"/>
                </a:solidFill>
              </a:rPr>
              <a:t>fWidth</a:t>
            </a:r>
            <a:r>
              <a:rPr lang="en-PH" sz="1000" dirty="0">
                <a:solidFill>
                  <a:schemeClr val="accent5"/>
                </a:solidFill>
              </a:rPr>
              <a:t>)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    {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        /* If character width is smaller than font width */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        X += (</a:t>
            </a:r>
            <a:r>
              <a:rPr lang="en-PH" sz="1000" dirty="0" err="1">
                <a:solidFill>
                  <a:schemeClr val="accent5"/>
                </a:solidFill>
              </a:rPr>
              <a:t>charWidth</a:t>
            </a:r>
            <a:r>
              <a:rPr lang="en-PH" sz="1000" dirty="0">
                <a:solidFill>
                  <a:schemeClr val="accent5"/>
                </a:solidFill>
              </a:rPr>
              <a:t> + 2);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    }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    else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    {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        X += </a:t>
            </a:r>
            <a:r>
              <a:rPr lang="en-PH" sz="1000" dirty="0" err="1">
                <a:solidFill>
                  <a:schemeClr val="accent5"/>
                </a:solidFill>
              </a:rPr>
              <a:t>fWidth</a:t>
            </a:r>
            <a:r>
              <a:rPr lang="en-PH" sz="1000" dirty="0">
                <a:solidFill>
                  <a:schemeClr val="accent5"/>
                </a:solidFill>
              </a:rPr>
              <a:t>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    }</a:t>
            </a:r>
          </a:p>
          <a:p>
            <a:endParaRPr lang="en-PH" sz="1000" dirty="0">
              <a:solidFill>
                <a:schemeClr val="accent5"/>
              </a:solidFill>
            </a:endParaRPr>
          </a:p>
          <a:p>
            <a:r>
              <a:rPr lang="en-PH" sz="1000" dirty="0">
                <a:solidFill>
                  <a:schemeClr val="accent5"/>
                </a:solidFill>
              </a:rPr>
              <a:t>        str++;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    }</a:t>
            </a:r>
          </a:p>
          <a:p>
            <a:r>
              <a:rPr lang="en-PH" sz="100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B008E5-0406-A53B-E7B0-1104ACC5356E}"/>
              </a:ext>
            </a:extLst>
          </p:cNvPr>
          <p:cNvSpPr txBox="1"/>
          <p:nvPr/>
        </p:nvSpPr>
        <p:spPr>
          <a:xfrm>
            <a:off x="6096000" y="3295212"/>
            <a:ext cx="54883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000" dirty="0">
                <a:solidFill>
                  <a:schemeClr val="accent5"/>
                </a:solidFill>
              </a:rPr>
              <a:t>The function </a:t>
            </a:r>
            <a:r>
              <a:rPr lang="en-PH" sz="1000" b="1" dirty="0" err="1">
                <a:solidFill>
                  <a:schemeClr val="accent5"/>
                </a:solidFill>
              </a:rPr>
              <a:t>DrawText</a:t>
            </a:r>
            <a:r>
              <a:rPr lang="en-PH" sz="1000" dirty="0">
                <a:solidFill>
                  <a:schemeClr val="accent5"/>
                </a:solidFill>
              </a:rPr>
              <a:t> will draw a string of text on the SPI display module. This also sets the flag </a:t>
            </a:r>
            <a:r>
              <a:rPr lang="en-PH" sz="1000" b="1" dirty="0" err="1">
                <a:solidFill>
                  <a:schemeClr val="accent5"/>
                </a:solidFill>
              </a:rPr>
              <a:t>isClearText</a:t>
            </a:r>
            <a:r>
              <a:rPr lang="en-PH" sz="1000" dirty="0">
                <a:solidFill>
                  <a:schemeClr val="accent5"/>
                </a:solidFill>
              </a:rPr>
              <a:t> to false to indicate that we are not clearing a text on the screen.</a:t>
            </a:r>
            <a:endParaRPr lang="en-PH" sz="1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D052F5-C53F-C96D-7AEA-D02BA8EC14D9}"/>
              </a:ext>
            </a:extLst>
          </p:cNvPr>
          <p:cNvSpPr/>
          <p:nvPr/>
        </p:nvSpPr>
        <p:spPr>
          <a:xfrm>
            <a:off x="525780" y="1267299"/>
            <a:ext cx="5027295" cy="451437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292E1-21C5-B00C-F488-403917268373}"/>
              </a:ext>
            </a:extLst>
          </p:cNvPr>
          <p:cNvSpPr/>
          <p:nvPr/>
        </p:nvSpPr>
        <p:spPr>
          <a:xfrm>
            <a:off x="6181725" y="3295212"/>
            <a:ext cx="5257800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2C8192-478D-42B2-F92F-61D545F7213E}"/>
              </a:ext>
            </a:extLst>
          </p:cNvPr>
          <p:cNvCxnSpPr/>
          <p:nvPr/>
        </p:nvCxnSpPr>
        <p:spPr>
          <a:xfrm>
            <a:off x="5553075" y="3514725"/>
            <a:ext cx="6286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575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145F29D-A42F-4744-89EF-9F22ADBE3257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74D0CAF-E251-1B45-90EE-516770F19E93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B60DC3-1B5C-514F-8555-4B7AEC2F08DD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57C38C0-D163-3D4F-9A2B-CC3726613ED8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1304F1-7CD1-9942-94FE-F5EBEA7B5A28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BC89E39-F92F-4C48-9326-E0A54168FFC1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A17C81-171E-6A4F-AC6A-269DCA9636E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990" t="29979" r="14237" b="30359"/>
          <a:stretch/>
        </p:blipFill>
        <p:spPr>
          <a:xfrm>
            <a:off x="954656" y="1047268"/>
            <a:ext cx="1822517" cy="6952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F5E8C1-8DE8-0841-A4C2-E2F21DE55801}"/>
              </a:ext>
            </a:extLst>
          </p:cNvPr>
          <p:cNvSpPr txBox="1"/>
          <p:nvPr/>
        </p:nvSpPr>
        <p:spPr>
          <a:xfrm>
            <a:off x="1066799" y="2155031"/>
            <a:ext cx="3720861" cy="232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F37121"/>
                </a:solidFill>
              </a:rPr>
              <a:t>CONTACT US </a:t>
            </a:r>
            <a:endParaRPr lang="en-US" sz="1200" dirty="0">
              <a:solidFill>
                <a:srgbClr val="F3712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</a:rPr>
              <a:t>FPT </a:t>
            </a:r>
            <a:r>
              <a:rPr lang="en-US" sz="1200" dirty="0" err="1">
                <a:solidFill>
                  <a:schemeClr val="bg1"/>
                </a:solidFill>
              </a:rPr>
              <a:t>Cau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Giay</a:t>
            </a:r>
            <a:r>
              <a:rPr lang="en-US" sz="1200" dirty="0">
                <a:solidFill>
                  <a:schemeClr val="bg1"/>
                </a:solidFill>
              </a:rPr>
              <a:t> Building, </a:t>
            </a:r>
            <a:r>
              <a:rPr lang="en-US" sz="1200" dirty="0" err="1">
                <a:solidFill>
                  <a:schemeClr val="bg1"/>
                </a:solidFill>
              </a:rPr>
              <a:t>Duy</a:t>
            </a:r>
            <a:r>
              <a:rPr lang="en-US" sz="1200" dirty="0">
                <a:solidFill>
                  <a:schemeClr val="bg1"/>
                </a:solidFill>
              </a:rPr>
              <a:t> Tan Street, Dich </a:t>
            </a:r>
            <a:r>
              <a:rPr lang="en-US" sz="1200" dirty="0" err="1">
                <a:solidFill>
                  <a:schemeClr val="bg1"/>
                </a:solidFill>
              </a:rPr>
              <a:t>Vong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Hau</a:t>
            </a:r>
            <a:r>
              <a:rPr lang="en-US" sz="1200" dirty="0">
                <a:solidFill>
                  <a:schemeClr val="bg1"/>
                </a:solidFill>
              </a:rPr>
              <a:t> Ward, </a:t>
            </a:r>
            <a:r>
              <a:rPr lang="en-US" sz="1200" dirty="0" err="1">
                <a:solidFill>
                  <a:schemeClr val="bg1"/>
                </a:solidFill>
              </a:rPr>
              <a:t>Cau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Giay</a:t>
            </a:r>
            <a:r>
              <a:rPr lang="en-US" sz="1200" dirty="0">
                <a:solidFill>
                  <a:schemeClr val="bg1"/>
                </a:solidFill>
              </a:rPr>
              <a:t> District, Hanoi City, Vietnam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Tel.: +84 (24) 3 768 9048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Fax: +84 (24) 3 768 9049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bg1"/>
                </a:solidFill>
              </a:rPr>
              <a:t>Contact Person: </a:t>
            </a:r>
            <a:r>
              <a:rPr lang="en-US" sz="1200" dirty="0" err="1">
                <a:solidFill>
                  <a:schemeClr val="bg1"/>
                </a:solidFill>
              </a:rPr>
              <a:t>Mr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Ms.ABC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Head of ABC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</a:rPr>
              <a:t>Email: </a:t>
            </a:r>
            <a:r>
              <a:rPr lang="en-US" sz="1200" u="sng" dirty="0" err="1">
                <a:solidFill>
                  <a:srgbClr val="F37121"/>
                </a:solidFill>
              </a:rPr>
              <a:t>abc@fpt-software.com</a:t>
            </a:r>
            <a:endParaRPr lang="en-US" sz="1200" u="sng" dirty="0">
              <a:solidFill>
                <a:srgbClr val="F3712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5467FC1-2BB7-6A4B-86EE-33A73BC3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25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7152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463386-0B75-CC46-AAFD-693470F2816B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CC95BAD-1051-D14A-A2ED-67EE951937C7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DA5FEF-EAF7-7645-B0BE-475CDFB8EFB1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7C41C3-37CF-D048-AE7D-FFF9DCC8F03C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F4A51A-9780-A043-9191-080CE4D0878B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3E1FE3-E4C8-2241-9200-CEC360C515C4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66514-74EA-CF4D-9A7D-88C37B7C4D3F}"/>
              </a:ext>
            </a:extLst>
          </p:cNvPr>
          <p:cNvSpPr txBox="1"/>
          <p:nvPr/>
        </p:nvSpPr>
        <p:spPr>
          <a:xfrm>
            <a:off x="755990" y="5015709"/>
            <a:ext cx="11077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u="none" strike="noStrike" kern="1200" cap="none" spc="-100" normalizeH="0" baseline="0" noProof="0" dirty="0">
                <a:ln>
                  <a:noFill/>
                </a:ln>
                <a:solidFill>
                  <a:srgbClr val="F37121"/>
                </a:solidFill>
                <a:effectLst/>
                <a:uLnTx/>
                <a:uFillTx/>
                <a:latin typeface="BR Omega VN" pitchFamily="2" charset="77"/>
                <a:cs typeface="Arial" panose="020B0604020202020204" pitchFamily="34" charset="0"/>
              </a:rPr>
              <a:t>01. </a:t>
            </a:r>
            <a:r>
              <a:rPr lang="en-US" sz="4800" b="1" spc="-100" dirty="0">
                <a:solidFill>
                  <a:srgbClr val="FFFFFF"/>
                </a:solidFill>
                <a:latin typeface="BR Omega VN" pitchFamily="2" charset="77"/>
                <a:cs typeface="Arial" panose="020B0604020202020204" pitchFamily="34" charset="0"/>
              </a:rPr>
              <a:t>Input documents</a:t>
            </a:r>
            <a:endParaRPr kumimoji="0" lang="en-US" sz="4800" b="1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R Omega VN" pitchFamily="2" charset="77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524A475-6DA2-C54A-94D5-2EBD3CCA1C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990" t="29979" r="14237" b="30359"/>
          <a:stretch/>
        </p:blipFill>
        <p:spPr>
          <a:xfrm>
            <a:off x="621580" y="4004415"/>
            <a:ext cx="2160712" cy="82423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CB3428-9346-324A-9953-A4AF1842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1502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492 1.11111E-6 L -2.29167E-6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6AE1-F2F8-1CC1-E257-63A2FA9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 Omega VN"/>
              </a:rPr>
              <a:t>INPUT DOCUMENTS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27721F-32AF-DAD2-4C44-685D60F7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4</a:t>
            </a:fld>
            <a:endParaRPr 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5AD8C-84B7-CF78-D3A7-91882BC7A01E}"/>
              </a:ext>
            </a:extLst>
          </p:cNvPr>
          <p:cNvSpPr txBox="1"/>
          <p:nvPr/>
        </p:nvSpPr>
        <p:spPr>
          <a:xfrm>
            <a:off x="766646" y="1470213"/>
            <a:ext cx="105156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The following documents is used for building the SPI display driver:</a:t>
            </a:r>
            <a:endParaRPr lang="en-GB" sz="1800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  <a:p>
            <a:endParaRPr lang="en-GB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273261-9E4B-F146-9F51-7B36AC5C9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084242"/>
              </p:ext>
            </p:extLst>
          </p:nvPr>
        </p:nvGraphicFramePr>
        <p:xfrm>
          <a:off x="2131604" y="2316480"/>
          <a:ext cx="778568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635">
                  <a:extLst>
                    <a:ext uri="{9D8B030D-6E8A-4147-A177-3AD203B41FA5}">
                      <a16:colId xmlns:a16="http://schemas.microsoft.com/office/drawing/2014/main" val="73981543"/>
                    </a:ext>
                  </a:extLst>
                </a:gridCol>
                <a:gridCol w="4002578">
                  <a:extLst>
                    <a:ext uri="{9D8B030D-6E8A-4147-A177-3AD203B41FA5}">
                      <a16:colId xmlns:a16="http://schemas.microsoft.com/office/drawing/2014/main" val="2534332993"/>
                    </a:ext>
                  </a:extLst>
                </a:gridCol>
                <a:gridCol w="2420470">
                  <a:extLst>
                    <a:ext uri="{9D8B030D-6E8A-4147-A177-3AD203B41FA5}">
                      <a16:colId xmlns:a16="http://schemas.microsoft.com/office/drawing/2014/main" val="2978057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Document 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5"/>
                          </a:solidFill>
                          <a:latin typeface="+mn-lt"/>
                          <a:ea typeface="Roboto"/>
                          <a:cs typeface="Roboto"/>
                        </a:rPr>
                        <a:t>AUTOSAR_SWS_SPIHandlerDriver.pdf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4.3.1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08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accent5"/>
                          </a:solidFill>
                          <a:latin typeface="+mn-lt"/>
                          <a:ea typeface="Roboto"/>
                          <a:cs typeface="Roboto"/>
                        </a:rPr>
                        <a:t>AUTOSAR_SRS_SPIHandler</a:t>
                      </a:r>
                      <a:r>
                        <a:rPr lang="en-GB" dirty="0">
                          <a:solidFill>
                            <a:schemeClr val="accent5"/>
                          </a:solidFill>
                          <a:latin typeface="+mn-lt"/>
                          <a:ea typeface="Roboto"/>
                          <a:cs typeface="Roboto"/>
                        </a:rPr>
                        <a:t>Driver.pdf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4.3.1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9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accent5"/>
                          </a:solidFill>
                          <a:latin typeface="+mn-lt"/>
                          <a:ea typeface="Roboto"/>
                          <a:cs typeface="Roboto"/>
                        </a:rPr>
                        <a:t>AUTOSAR_MCAL_SPI_IM.pdf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4.3.1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55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5"/>
                          </a:solidFill>
                          <a:latin typeface="+mn-lt"/>
                          <a:ea typeface="Roboto"/>
                          <a:cs typeface="Roboto"/>
                        </a:rPr>
                        <a:t>AUTOSAR_MCAL_SPI_UM.pdf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4.3.1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49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accent5"/>
                          </a:solidFill>
                          <a:latin typeface="+mn-lt"/>
                          <a:ea typeface="Roboto"/>
                          <a:cs typeface="Roboto"/>
                        </a:rPr>
                        <a:t>ILI9341.pdf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53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accent5"/>
                          </a:solidFill>
                          <a:latin typeface="+mn-lt"/>
                          <a:ea typeface="Roboto"/>
                          <a:cs typeface="Roboto"/>
                        </a:rPr>
                        <a:t>S32K-RM.pdf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Rev.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272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82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463386-0B75-CC46-AAFD-693470F2816B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CC95BAD-1051-D14A-A2ED-67EE951937C7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DA5FEF-EAF7-7645-B0BE-475CDFB8EFB1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7C41C3-37CF-D048-AE7D-FFF9DCC8F03C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F4A51A-9780-A043-9191-080CE4D0878B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3E1FE3-E4C8-2241-9200-CEC360C515C4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66514-74EA-CF4D-9A7D-88C37B7C4D3F}"/>
              </a:ext>
            </a:extLst>
          </p:cNvPr>
          <p:cNvSpPr txBox="1"/>
          <p:nvPr/>
        </p:nvSpPr>
        <p:spPr>
          <a:xfrm>
            <a:off x="755990" y="5015709"/>
            <a:ext cx="11077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u="none" strike="noStrike" kern="1200" cap="none" spc="-100" normalizeH="0" baseline="0" noProof="0" dirty="0">
                <a:ln>
                  <a:noFill/>
                </a:ln>
                <a:solidFill>
                  <a:srgbClr val="F37121"/>
                </a:solidFill>
                <a:effectLst/>
                <a:uLnTx/>
                <a:uFillTx/>
                <a:latin typeface="BR Omega VN" pitchFamily="2" charset="77"/>
                <a:cs typeface="Arial" panose="020B0604020202020204" pitchFamily="34" charset="0"/>
              </a:rPr>
              <a:t>02. </a:t>
            </a:r>
            <a:r>
              <a:rPr lang="en-US" sz="4800" b="1" spc="-100" dirty="0">
                <a:solidFill>
                  <a:srgbClr val="FFFFFF"/>
                </a:solidFill>
                <a:latin typeface="BR Omega VN" pitchFamily="2" charset="77"/>
                <a:cs typeface="Arial" panose="020B0604020202020204" pitchFamily="34" charset="0"/>
              </a:rPr>
              <a:t>Module Overview</a:t>
            </a:r>
            <a:endParaRPr kumimoji="0" lang="en-US" sz="4800" b="1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R Omega VN" pitchFamily="2" charset="77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524A475-6DA2-C54A-94D5-2EBD3CCA1C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990" t="29979" r="14237" b="30359"/>
          <a:stretch/>
        </p:blipFill>
        <p:spPr>
          <a:xfrm>
            <a:off x="621580" y="4004415"/>
            <a:ext cx="2160712" cy="82423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CB3428-9346-324A-9953-A4AF1842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5964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492 1.11111E-6 L -2.29167E-6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6AE1-F2F8-1CC1-E257-63A2FA9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 Omega VN"/>
              </a:rPr>
              <a:t>MODULE OVERVIEW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27721F-32AF-DAD2-4C44-685D60F7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6</a:t>
            </a:fld>
            <a:endParaRPr 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5AD8C-84B7-CF78-D3A7-91882BC7A01E}"/>
              </a:ext>
            </a:extLst>
          </p:cNvPr>
          <p:cNvSpPr txBox="1"/>
          <p:nvPr/>
        </p:nvSpPr>
        <p:spPr>
          <a:xfrm>
            <a:off x="864227" y="2719245"/>
            <a:ext cx="1037249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The ILI9341 is a 262144-color single-chip SOC driver for a TFT liquid crystal display with resolution of 240x320 dots (RGB), comprising a 720-channel source driver, a 320-channel gate driver, 172800 bytes GRAM for graphic display data of 240x320 dots (RGB), and power supply circuit.</a:t>
            </a:r>
          </a:p>
          <a:p>
            <a:endParaRPr lang="en-US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  <a:p>
            <a:r>
              <a:rPr lang="en-US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It </a:t>
            </a:r>
            <a:r>
              <a:rPr lang="en-GB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supports parallel 8-/9-/16-/18-bit data bus MCU interface, 6-/16-/18-bit data bus RGB interface and 3-/4-line serial peripheral interface (SPI).</a:t>
            </a:r>
          </a:p>
          <a:p>
            <a:endParaRPr lang="en-GB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  <a:p>
            <a:r>
              <a:rPr lang="en-GB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As per the internal project requirement, the module will be used to display the direction and speed of the car by displaying </a:t>
            </a:r>
            <a:r>
              <a:rPr lang="en-GB" b="1" dirty="0">
                <a:solidFill>
                  <a:schemeClr val="bg2"/>
                </a:solidFill>
                <a:latin typeface="Segoe UI"/>
                <a:ea typeface="Roboto"/>
                <a:cs typeface="Roboto"/>
              </a:rPr>
              <a:t>LEFT</a:t>
            </a:r>
            <a:r>
              <a:rPr lang="en-GB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, </a:t>
            </a:r>
            <a:r>
              <a:rPr lang="en-GB" b="1" dirty="0">
                <a:solidFill>
                  <a:schemeClr val="bg2"/>
                </a:solidFill>
                <a:latin typeface="Segoe UI"/>
                <a:ea typeface="Roboto"/>
                <a:cs typeface="Roboto"/>
              </a:rPr>
              <a:t>RIGHT</a:t>
            </a:r>
            <a:r>
              <a:rPr lang="en-GB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, </a:t>
            </a:r>
            <a:r>
              <a:rPr lang="en-GB" b="1" dirty="0">
                <a:solidFill>
                  <a:schemeClr val="bg2"/>
                </a:solidFill>
                <a:latin typeface="Segoe UI"/>
                <a:ea typeface="Roboto"/>
                <a:cs typeface="Roboto"/>
              </a:rPr>
              <a:t>STOP</a:t>
            </a:r>
            <a:r>
              <a:rPr lang="en-GB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, </a:t>
            </a:r>
            <a:r>
              <a:rPr lang="en-GB" b="1" dirty="0">
                <a:solidFill>
                  <a:schemeClr val="bg2"/>
                </a:solidFill>
                <a:latin typeface="Segoe UI"/>
                <a:ea typeface="Roboto"/>
                <a:cs typeface="Roboto"/>
              </a:rPr>
              <a:t>FORWARD</a:t>
            </a:r>
            <a:r>
              <a:rPr lang="en-GB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, </a:t>
            </a:r>
            <a:r>
              <a:rPr lang="en-GB" b="1" dirty="0">
                <a:solidFill>
                  <a:schemeClr val="bg2"/>
                </a:solidFill>
                <a:latin typeface="Segoe UI"/>
                <a:ea typeface="Roboto"/>
                <a:cs typeface="Roboto"/>
              </a:rPr>
              <a:t>REVERSE</a:t>
            </a:r>
            <a:r>
              <a:rPr lang="en-GB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, and the speed in kilometres per hour(kph). </a:t>
            </a:r>
            <a:r>
              <a:rPr lang="en-GB" sz="18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The </a:t>
            </a:r>
            <a:r>
              <a:rPr lang="en-GB" sz="18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DIO</a:t>
            </a:r>
            <a:r>
              <a:rPr lang="en-GB" sz="18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and </a:t>
            </a:r>
            <a:r>
              <a:rPr lang="en-GB" sz="18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Port</a:t>
            </a:r>
            <a:r>
              <a:rPr lang="en-GB" sz="18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module is also required to indicate whether we want to send command or data to the SPI display module since it needs input from </a:t>
            </a:r>
            <a:r>
              <a:rPr lang="en-GB" sz="18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RST</a:t>
            </a:r>
            <a:r>
              <a:rPr lang="en-GB" sz="18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and </a:t>
            </a:r>
            <a:r>
              <a:rPr lang="en-GB" sz="18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DC</a:t>
            </a:r>
            <a:r>
              <a:rPr lang="en-GB" sz="18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pins.</a:t>
            </a:r>
          </a:p>
          <a:p>
            <a:endParaRPr lang="en-US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848A26-F7E0-9DE5-B3A5-81BF048FC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179" y="1065464"/>
            <a:ext cx="2694861" cy="14899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83B457-4A0A-25C8-3D2F-EADC09F9E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962" y="1065464"/>
            <a:ext cx="2659168" cy="148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2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6AE1-F2F8-1CC1-E257-63A2FA9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 Omega VN"/>
              </a:rPr>
              <a:t>MODULE OVERVIEW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27721F-32AF-DAD2-4C44-685D60F7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7</a:t>
            </a:fld>
            <a:endParaRPr 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5AD8C-84B7-CF78-D3A7-91882BC7A01E}"/>
              </a:ext>
            </a:extLst>
          </p:cNvPr>
          <p:cNvSpPr txBox="1"/>
          <p:nvPr/>
        </p:nvSpPr>
        <p:spPr>
          <a:xfrm>
            <a:off x="909754" y="1997839"/>
            <a:ext cx="1037249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As per the internal project requirement, the module will be utilized to display the direction and speed of the car by displaying </a:t>
            </a:r>
            <a:r>
              <a:rPr lang="en-GB" b="1" dirty="0">
                <a:solidFill>
                  <a:schemeClr val="bg2"/>
                </a:solidFill>
                <a:latin typeface="Segoe UI"/>
                <a:ea typeface="Roboto"/>
                <a:cs typeface="Roboto"/>
              </a:rPr>
              <a:t>LEFT</a:t>
            </a:r>
            <a:r>
              <a:rPr lang="en-GB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, </a:t>
            </a:r>
            <a:r>
              <a:rPr lang="en-GB" b="1" dirty="0">
                <a:solidFill>
                  <a:schemeClr val="bg2"/>
                </a:solidFill>
                <a:latin typeface="Segoe UI"/>
                <a:ea typeface="Roboto"/>
                <a:cs typeface="Roboto"/>
              </a:rPr>
              <a:t>RIGHT</a:t>
            </a:r>
            <a:r>
              <a:rPr lang="en-GB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, </a:t>
            </a:r>
            <a:r>
              <a:rPr lang="en-GB" b="1" dirty="0">
                <a:solidFill>
                  <a:schemeClr val="bg2"/>
                </a:solidFill>
                <a:latin typeface="Segoe UI"/>
                <a:ea typeface="Roboto"/>
                <a:cs typeface="Roboto"/>
              </a:rPr>
              <a:t>STOP</a:t>
            </a:r>
            <a:r>
              <a:rPr lang="en-GB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, </a:t>
            </a:r>
            <a:r>
              <a:rPr lang="en-GB" b="1" dirty="0">
                <a:solidFill>
                  <a:schemeClr val="bg2"/>
                </a:solidFill>
                <a:latin typeface="Segoe UI"/>
                <a:ea typeface="Roboto"/>
                <a:cs typeface="Roboto"/>
              </a:rPr>
              <a:t>FORWARD</a:t>
            </a:r>
            <a:r>
              <a:rPr lang="en-GB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, </a:t>
            </a:r>
            <a:r>
              <a:rPr lang="en-GB" b="1" dirty="0">
                <a:solidFill>
                  <a:schemeClr val="bg2"/>
                </a:solidFill>
                <a:latin typeface="Segoe UI"/>
                <a:ea typeface="Roboto"/>
                <a:cs typeface="Roboto"/>
              </a:rPr>
              <a:t>REVERSE</a:t>
            </a:r>
            <a:r>
              <a:rPr lang="en-GB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, and the speed in kilometres per hour(kph). </a:t>
            </a:r>
          </a:p>
          <a:p>
            <a:endParaRPr lang="en-GB" sz="1800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  <a:p>
            <a:r>
              <a:rPr lang="en-GB" sz="18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The </a:t>
            </a:r>
            <a:r>
              <a:rPr lang="en-GB" sz="18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DIO</a:t>
            </a:r>
            <a:r>
              <a:rPr lang="en-GB" sz="18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and </a:t>
            </a:r>
            <a:r>
              <a:rPr lang="en-GB" sz="18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Port</a:t>
            </a:r>
            <a:r>
              <a:rPr lang="en-GB" sz="18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module is also </a:t>
            </a:r>
            <a:r>
              <a:rPr lang="en-GB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utilized on the S32k144 evaluation board because the display module require input from pins RST and DC</a:t>
            </a:r>
            <a:r>
              <a:rPr lang="en-GB" sz="18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. </a:t>
            </a:r>
          </a:p>
          <a:p>
            <a:endParaRPr lang="en-GB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  <a:p>
            <a:r>
              <a:rPr lang="en-GB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The RST pin is used to reset the display. To reset the display, set the RST pin to </a:t>
            </a:r>
            <a:r>
              <a:rPr lang="en-GB" dirty="0">
                <a:solidFill>
                  <a:schemeClr val="bg2"/>
                </a:solidFill>
                <a:latin typeface="Segoe UI"/>
                <a:ea typeface="Roboto"/>
                <a:cs typeface="Roboto"/>
              </a:rPr>
              <a:t>high</a:t>
            </a:r>
            <a:r>
              <a:rPr lang="en-GB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first, then set it to </a:t>
            </a:r>
            <a:r>
              <a:rPr lang="en-GB" dirty="0">
                <a:solidFill>
                  <a:schemeClr val="bg2"/>
                </a:solidFill>
                <a:latin typeface="Segoe UI"/>
                <a:ea typeface="Roboto"/>
                <a:cs typeface="Roboto"/>
              </a:rPr>
              <a:t>low</a:t>
            </a:r>
            <a:r>
              <a:rPr lang="en-GB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and transmit a </a:t>
            </a:r>
            <a:r>
              <a:rPr lang="en-GB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null data </a:t>
            </a:r>
            <a:r>
              <a:rPr lang="en-GB" b="1" dirty="0">
                <a:solidFill>
                  <a:schemeClr val="bg2"/>
                </a:solidFill>
                <a:latin typeface="Segoe UI"/>
                <a:ea typeface="Roboto"/>
                <a:cs typeface="Roboto"/>
              </a:rPr>
              <a:t>0x00</a:t>
            </a:r>
            <a:r>
              <a:rPr lang="en-GB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or a </a:t>
            </a:r>
            <a:r>
              <a:rPr lang="en-GB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NULL_PTR</a:t>
            </a:r>
            <a:r>
              <a:rPr lang="en-GB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, then set the pin again to high.</a:t>
            </a:r>
          </a:p>
          <a:p>
            <a:endParaRPr lang="en-GB" sz="1800" b="1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6172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6AE1-F2F8-1CC1-E257-63A2FA9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 Omega VN"/>
              </a:rPr>
              <a:t>MODULE OVERVIEW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27721F-32AF-DAD2-4C44-685D60F7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8</a:t>
            </a:fld>
            <a:endParaRPr 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5AD8C-84B7-CF78-D3A7-91882BC7A01E}"/>
              </a:ext>
            </a:extLst>
          </p:cNvPr>
          <p:cNvSpPr txBox="1"/>
          <p:nvPr/>
        </p:nvSpPr>
        <p:spPr>
          <a:xfrm>
            <a:off x="909754" y="1220323"/>
            <a:ext cx="1037249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The </a:t>
            </a:r>
            <a:r>
              <a:rPr lang="en-GB" sz="18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DC</a:t>
            </a:r>
            <a:r>
              <a:rPr lang="en-GB" sz="18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or </a:t>
            </a:r>
            <a:r>
              <a:rPr lang="en-GB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Data/Command</a:t>
            </a:r>
            <a:r>
              <a:rPr lang="en-GB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pin is used to indicate whether we will transmit a data or command to the SPI display module. </a:t>
            </a:r>
          </a:p>
          <a:p>
            <a:endParaRPr lang="en-GB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  <a:p>
            <a:r>
              <a:rPr lang="en-GB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When the </a:t>
            </a:r>
            <a:r>
              <a:rPr lang="en-GB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DC</a:t>
            </a:r>
            <a:r>
              <a:rPr lang="en-GB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line is low, the data received by the display module is interpreted as command. </a:t>
            </a:r>
          </a:p>
          <a:p>
            <a:endParaRPr lang="en-GB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  <a:p>
            <a:r>
              <a:rPr lang="en-GB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If the </a:t>
            </a:r>
            <a:r>
              <a:rPr lang="en-GB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DC</a:t>
            </a:r>
            <a:r>
              <a:rPr lang="en-GB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line is high, the data received by the module is interpreted as data. Data represents as </a:t>
            </a:r>
            <a:r>
              <a:rPr lang="en-GB" dirty="0">
                <a:solidFill>
                  <a:schemeClr val="bg2"/>
                </a:solidFill>
                <a:latin typeface="Segoe UI"/>
                <a:ea typeface="Roboto"/>
                <a:cs typeface="Roboto"/>
              </a:rPr>
              <a:t>arguments</a:t>
            </a:r>
            <a:r>
              <a:rPr lang="en-GB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to a command. </a:t>
            </a:r>
          </a:p>
          <a:p>
            <a:endParaRPr lang="en-GB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  <a:p>
            <a:r>
              <a:rPr lang="en-GB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To better understand this, here is an example of sending </a:t>
            </a:r>
            <a:r>
              <a:rPr lang="en-GB" dirty="0">
                <a:solidFill>
                  <a:schemeClr val="bg2"/>
                </a:solidFill>
                <a:latin typeface="Segoe UI"/>
                <a:ea typeface="Roboto"/>
                <a:cs typeface="Roboto"/>
              </a:rPr>
              <a:t>data</a:t>
            </a:r>
            <a:r>
              <a:rPr lang="en-GB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and </a:t>
            </a:r>
            <a:r>
              <a:rPr lang="en-GB" dirty="0">
                <a:solidFill>
                  <a:schemeClr val="bg2"/>
                </a:solidFill>
                <a:latin typeface="Segoe UI"/>
                <a:ea typeface="Roboto"/>
                <a:cs typeface="Roboto"/>
              </a:rPr>
              <a:t>command</a:t>
            </a:r>
            <a:r>
              <a:rPr lang="en-GB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to the display for setting the </a:t>
            </a:r>
            <a:r>
              <a:rPr lang="en-GB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Power control A</a:t>
            </a:r>
            <a:r>
              <a:rPr lang="en-GB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. This step is part of the display initialization. </a:t>
            </a:r>
            <a:endParaRPr lang="en-US" dirty="0">
              <a:solidFill>
                <a:schemeClr val="accent5"/>
              </a:solidFill>
              <a:latin typeface="Segoe UI"/>
              <a:ea typeface="Roboto"/>
              <a:cs typeface="Robo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E3526E-A6EA-4411-5CB6-BEFB81C52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54" y="4131218"/>
            <a:ext cx="7268589" cy="1790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117B1C-FC09-BB63-AE9B-A0C9588CBC58}"/>
              </a:ext>
            </a:extLst>
          </p:cNvPr>
          <p:cNvSpPr txBox="1"/>
          <p:nvPr/>
        </p:nvSpPr>
        <p:spPr>
          <a:xfrm>
            <a:off x="8363143" y="3903308"/>
            <a:ext cx="337936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Set the </a:t>
            </a:r>
            <a:r>
              <a:rPr lang="en-GB" sz="14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DC</a:t>
            </a:r>
            <a:r>
              <a:rPr lang="en-GB" sz="14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line to low and send the </a:t>
            </a:r>
            <a:r>
              <a:rPr lang="en-GB" sz="14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0xCB</a:t>
            </a:r>
            <a:r>
              <a:rPr lang="en-GB" sz="14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command to tell the display module that we are sending a command for </a:t>
            </a:r>
            <a:r>
              <a:rPr lang="en-GB" sz="14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Power control A</a:t>
            </a:r>
            <a:r>
              <a:rPr lang="en-GB" sz="14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. Next, set the DC line to high and send the following parameters </a:t>
            </a:r>
            <a:r>
              <a:rPr lang="en-GB" sz="14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0x39</a:t>
            </a:r>
            <a:r>
              <a:rPr lang="en-GB" sz="14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, </a:t>
            </a:r>
            <a:r>
              <a:rPr lang="en-GB" sz="14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0x2C</a:t>
            </a:r>
            <a:r>
              <a:rPr lang="en-GB" sz="14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, </a:t>
            </a:r>
            <a:r>
              <a:rPr lang="en-GB" sz="14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0x00</a:t>
            </a:r>
            <a:r>
              <a:rPr lang="en-GB" sz="14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, </a:t>
            </a:r>
            <a:r>
              <a:rPr lang="en-GB" sz="14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0x34</a:t>
            </a:r>
            <a:r>
              <a:rPr lang="en-GB" sz="14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and </a:t>
            </a:r>
            <a:r>
              <a:rPr lang="en-GB" sz="14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0x02</a:t>
            </a:r>
            <a:r>
              <a:rPr lang="en-GB" sz="14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to set Power Control A to defaults. We can modify its setting by setting the </a:t>
            </a:r>
            <a:r>
              <a:rPr lang="en-GB" sz="14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REG_VD[2:0]</a:t>
            </a:r>
            <a:r>
              <a:rPr lang="en-GB" sz="14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 and </a:t>
            </a:r>
            <a:r>
              <a:rPr lang="en-GB" sz="1400" b="1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VBC[2:0] </a:t>
            </a:r>
            <a:r>
              <a:rPr lang="en-GB" sz="1400" dirty="0">
                <a:solidFill>
                  <a:schemeClr val="accent5"/>
                </a:solidFill>
                <a:latin typeface="Segoe UI"/>
                <a:ea typeface="Roboto"/>
                <a:cs typeface="Roboto"/>
              </a:rPr>
              <a:t>to other values found on the display datasheet.</a:t>
            </a:r>
          </a:p>
        </p:txBody>
      </p:sp>
    </p:spTree>
    <p:extLst>
      <p:ext uri="{BB962C8B-B14F-4D97-AF65-F5344CB8AC3E}">
        <p14:creationId xmlns:p14="http://schemas.microsoft.com/office/powerpoint/2010/main" val="87713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463386-0B75-CC46-AAFD-693470F2816B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CC95BAD-1051-D14A-A2ED-67EE951937C7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DA5FEF-EAF7-7645-B0BE-475CDFB8EFB1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7C41C3-37CF-D048-AE7D-FFF9DCC8F03C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F4A51A-9780-A043-9191-080CE4D0878B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3E1FE3-E4C8-2241-9200-CEC360C515C4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66514-74EA-CF4D-9A7D-88C37B7C4D3F}"/>
              </a:ext>
            </a:extLst>
          </p:cNvPr>
          <p:cNvSpPr txBox="1"/>
          <p:nvPr/>
        </p:nvSpPr>
        <p:spPr>
          <a:xfrm>
            <a:off x="755990" y="5015709"/>
            <a:ext cx="11077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u="none" strike="noStrike" kern="1200" cap="none" spc="-100" normalizeH="0" baseline="0" noProof="0" dirty="0">
                <a:ln>
                  <a:noFill/>
                </a:ln>
                <a:solidFill>
                  <a:srgbClr val="F37121"/>
                </a:solidFill>
                <a:effectLst/>
                <a:uLnTx/>
                <a:uFillTx/>
                <a:latin typeface="BR Omega VN" pitchFamily="2" charset="77"/>
                <a:cs typeface="Arial" panose="020B0604020202020204" pitchFamily="34" charset="0"/>
              </a:rPr>
              <a:t>03. </a:t>
            </a:r>
            <a:r>
              <a:rPr lang="en-US" sz="4800" b="1" spc="-100" dirty="0">
                <a:solidFill>
                  <a:srgbClr val="FFFFFF"/>
                </a:solidFill>
                <a:latin typeface="BR Omega VN" pitchFamily="2" charset="77"/>
                <a:cs typeface="Arial" panose="020B0604020202020204" pitchFamily="34" charset="0"/>
              </a:rPr>
              <a:t>SPI Module Dependencies</a:t>
            </a:r>
            <a:endParaRPr kumimoji="0" lang="en-US" sz="4800" b="1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R Omega VN" pitchFamily="2" charset="77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524A475-6DA2-C54A-94D5-2EBD3CCA1C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990" t="29979" r="14237" b="30359"/>
          <a:stretch/>
        </p:blipFill>
        <p:spPr>
          <a:xfrm>
            <a:off x="621580" y="4004415"/>
            <a:ext cx="2160712" cy="82423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CB3428-9346-324A-9953-A4AF1842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9173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492 1.11111E-6 L -2.29167E-6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34EA2"/>
      </a:dk1>
      <a:lt1>
        <a:sysClr val="window" lastClr="FFFFFF"/>
      </a:lt1>
      <a:dk2>
        <a:srgbClr val="19226D"/>
      </a:dk2>
      <a:lt2>
        <a:srgbClr val="F37021"/>
      </a:lt2>
      <a:accent1>
        <a:srgbClr val="33B2C1"/>
      </a:accent1>
      <a:accent2>
        <a:srgbClr val="50B848"/>
      </a:accent2>
      <a:accent3>
        <a:srgbClr val="F2F2F2"/>
      </a:accent3>
      <a:accent4>
        <a:srgbClr val="BFBFBF"/>
      </a:accent4>
      <a:accent5>
        <a:srgbClr val="171616"/>
      </a:accent5>
      <a:accent6>
        <a:srgbClr val="AEABAB"/>
      </a:accent6>
      <a:hlink>
        <a:srgbClr val="F37021"/>
      </a:hlink>
      <a:folHlink>
        <a:srgbClr val="F37021"/>
      </a:folHlink>
    </a:clrScheme>
    <a:fontScheme name="FPT Software temp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2739</Words>
  <Application>Microsoft Office PowerPoint</Application>
  <PresentationFormat>Widescreen</PresentationFormat>
  <Paragraphs>335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BR Omega VN</vt:lpstr>
      <vt:lpstr>Calibri</vt:lpstr>
      <vt:lpstr>Calibri Light</vt:lpstr>
      <vt:lpstr>Segoe UI</vt:lpstr>
      <vt:lpstr>Office Theme</vt:lpstr>
      <vt:lpstr>Office Theme</vt:lpstr>
      <vt:lpstr>PowerPoint Presentation</vt:lpstr>
      <vt:lpstr>PowerPoint Presentation</vt:lpstr>
      <vt:lpstr>PowerPoint Presentation</vt:lpstr>
      <vt:lpstr>INPUT DOCUMENTS</vt:lpstr>
      <vt:lpstr>PowerPoint Presentation</vt:lpstr>
      <vt:lpstr>MODULE OVERVIEW</vt:lpstr>
      <vt:lpstr>MODULE OVERVIEW</vt:lpstr>
      <vt:lpstr>MODULE OVERVIEW</vt:lpstr>
      <vt:lpstr>PowerPoint Presentation</vt:lpstr>
      <vt:lpstr>SPI Module Dependencies</vt:lpstr>
      <vt:lpstr>Other AUTOSAR Modules Used</vt:lpstr>
      <vt:lpstr>PowerPoint Presentation</vt:lpstr>
      <vt:lpstr>EB Tresos Configuration</vt:lpstr>
      <vt:lpstr>EB Tresos Configuration</vt:lpstr>
      <vt:lpstr>EB Tresos Configuration</vt:lpstr>
      <vt:lpstr>EB Tresos Configuration</vt:lpstr>
      <vt:lpstr>EB Tresos Configuration</vt:lpstr>
      <vt:lpstr>EB Tresos Configuration</vt:lpstr>
      <vt:lpstr>PowerPoint Presentation</vt:lpstr>
      <vt:lpstr>Code Implementation</vt:lpstr>
      <vt:lpstr>Code Implementation</vt:lpstr>
      <vt:lpstr>Code Implementation</vt:lpstr>
      <vt:lpstr>Code Implementation</vt:lpstr>
      <vt:lpstr>Code Implementation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Arnold Felix (GAM.PHI)</dc:creator>
  <cp:lastModifiedBy>Arnold Felix (GAM.PHI)</cp:lastModifiedBy>
  <cp:revision>8</cp:revision>
  <dcterms:created xsi:type="dcterms:W3CDTF">2023-05-08T06:56:57Z</dcterms:created>
  <dcterms:modified xsi:type="dcterms:W3CDTF">2023-05-09T09:30:45Z</dcterms:modified>
</cp:coreProperties>
</file>